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Q1 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19.2</c:v>
                </c:pt>
                <c:pt idx="1">
                  <c:v>-21.4</c:v>
                </c:pt>
                <c:pt idx="2">
                  <c:v>16.7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 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2220</c:v>
                </c:pt>
                <c:pt idx="1">
                  <c:v>2860</c:v>
                </c:pt>
                <c:pt idx="2">
                  <c:v>152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B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using a computer&#10;&#10;Description automatically generated">
            <a:extLst>
              <a:ext uri="{FF2B5EF4-FFF2-40B4-BE49-F238E27FC236}">
                <a16:creationId xmlns:a16="http://schemas.microsoft.com/office/drawing/2014/main" id="{DFA5EB6B-1217-4C0A-8B97-A8C388C0E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466270"/>
            <a:ext cx="12192000" cy="53917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078110-8452-4E69-A71F-98FA398DD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932" y="307215"/>
            <a:ext cx="910565" cy="803738"/>
          </a:xfrm>
          <a:prstGeom prst="rect">
            <a:avLst/>
          </a:prstGeom>
        </p:spPr>
      </p:pic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8472A04-342A-4357-A3D7-8D6F360204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6175" y="312805"/>
            <a:ext cx="8253893" cy="5729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en-US"/>
              <a:t>Quarterly Business Review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389FD90-21F6-4FEA-8445-62F46BA5600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23988" y="926487"/>
            <a:ext cx="2262187" cy="44132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QS Date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CD4D938-C3C2-44EA-AEAC-85F012DA6BF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423988" y="307975"/>
            <a:ext cx="2262187" cy="57297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QS Client</a:t>
            </a:r>
          </a:p>
        </p:txBody>
      </p:sp>
    </p:spTree>
    <p:extLst>
      <p:ext uri="{BB962C8B-B14F-4D97-AF65-F5344CB8AC3E}">
        <p14:creationId xmlns:p14="http://schemas.microsoft.com/office/powerpoint/2010/main" val="38664794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perat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1FAA458-D6FD-4A76-91A9-133FBEE84269}"/>
              </a:ext>
            </a:extLst>
          </p:cNvPr>
          <p:cNvGrpSpPr/>
          <p:nvPr/>
        </p:nvGrpSpPr>
        <p:grpSpPr>
          <a:xfrm>
            <a:off x="552370" y="4878186"/>
            <a:ext cx="1503596" cy="1192779"/>
            <a:chOff x="643810" y="4954386"/>
            <a:chExt cx="1503596" cy="1192779"/>
          </a:xfrm>
        </p:grpSpPr>
        <p:pic>
          <p:nvPicPr>
            <p:cNvPr id="28" name="Picture 2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21CE9EB-1765-446D-8AF8-F8C179636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3810" y="4954386"/>
              <a:ext cx="1351312" cy="1192779"/>
            </a:xfrm>
            <a:prstGeom prst="rect">
              <a:avLst/>
            </a:prstGeom>
          </p:spPr>
        </p:pic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0BFB20-0568-408C-932D-2DFBA7A4539E}"/>
                </a:ext>
              </a:extLst>
            </p:cNvPr>
            <p:cNvCxnSpPr/>
            <p:nvPr/>
          </p:nvCxnSpPr>
          <p:spPr>
            <a:xfrm flipH="1" flipV="1">
              <a:off x="2147406" y="4979325"/>
              <a:ext cx="0" cy="1134613"/>
            </a:xfrm>
            <a:prstGeom prst="line">
              <a:avLst/>
            </a:prstGeom>
            <a:noFill/>
            <a:ln w="50800" cap="flat">
              <a:solidFill>
                <a:srgbClr val="333333"/>
              </a:solidFill>
              <a:prstDash val="solid"/>
              <a:miter lim="400000"/>
            </a:ln>
            <a:effectLst/>
          </p:spPr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291E66-CBA7-41FD-9E87-6FC5D6C4E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199" y="4878187"/>
            <a:ext cx="7210418" cy="1159552"/>
          </a:xfrm>
        </p:spPr>
        <p:txBody>
          <a:bodyPr>
            <a:noAutofit/>
          </a:bodyPr>
          <a:lstStyle>
            <a:lvl1pPr marL="0" marR="0" indent="0" algn="l" defTabSz="825500" rtl="0" eaLnBrk="1" fontAlgn="auto" latinLnBrk="0" hangingPunct="0">
              <a:lnSpc>
                <a:spcPts val="5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5400"/>
            </a:lvl1pPr>
          </a:lstStyle>
          <a:p>
            <a:pPr marL="0" marR="0" lvl="0" indent="0" algn="l" defTabSz="825500" rtl="0" eaLnBrk="1" fontAlgn="auto" latinLnBrk="0" hangingPunct="0">
              <a:lnSpc>
                <a:spcPts val="5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5400" b="1" i="0" u="none" strike="noStrike" kern="0" cap="none" spc="0" normalizeH="0" baseline="0" noProof="0">
                <a:ln>
                  <a:noFill/>
                </a:ln>
                <a:solidFill>
                  <a:srgbClr val="19B99C"/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Proxima Nova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496417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BR Repor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165100"/>
            <a:ext cx="11506200" cy="3778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Report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206E20-010E-4D52-820B-60F68AE2BA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638175"/>
            <a:ext cx="3990975" cy="257175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Sub Title</a:t>
            </a:r>
          </a:p>
        </p:txBody>
      </p:sp>
    </p:spTree>
    <p:extLst>
      <p:ext uri="{BB962C8B-B14F-4D97-AF65-F5344CB8AC3E}">
        <p14:creationId xmlns:p14="http://schemas.microsoft.com/office/powerpoint/2010/main" val="3095072520"/>
      </p:ext>
    </p:extLst>
  </p:cSld>
  <p:clrMapOvr>
    <a:masterClrMapping/>
  </p:clrMapOvr>
  <p:transition/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06D2B4-1ECB-4FA4-831B-EF5960ABEF74}"/>
              </a:ext>
            </a:extLst>
          </p:cNvPr>
          <p:cNvSpPr/>
          <p:nvPr/>
        </p:nvSpPr>
        <p:spPr>
          <a:xfrm>
            <a:off x="0" y="6749448"/>
            <a:ext cx="12192000" cy="108552"/>
          </a:xfrm>
          <a:prstGeom prst="rect">
            <a:avLst/>
          </a:prstGeom>
          <a:solidFill>
            <a:srgbClr val="00BFA5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0CC546C0-D5AA-4B67-9045-09A10F7AF3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66435" y="6492875"/>
            <a:ext cx="989215" cy="13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4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PPT generation using python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1" sz="quarter"/>
          </p:nvPr>
        </p:nvSpPr>
        <p:spPr/>
        <p:txBody>
          <a:bodyPr/>
          <a:p>
            <a:r>
              <a:t>By Abhinav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 Executive Summary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3040" y="118872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Program Overview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55448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 Eligibility and Registration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3040" y="18288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Eligibility Trends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3040" y="210312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Demographics and Data Quality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63040" y="237744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Registration and RealAge Completion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40" y="265176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Registration and RealAge Completion by Group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301752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 Health Insights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63040" y="329184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RealAge Results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63040" y="356616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Risk Analysis Summary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63040" y="384048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Biometric Screening Participation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63040" y="41148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Biometric Screening Results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00800" y="9144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 Digital Engagement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8000" y="118872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Overall Platform Activity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0" y="146304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Feature Utilization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58000" y="173736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Content Consumption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0" y="201168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Green Day Tracking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0" y="22860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Challenge Participation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8000" y="256032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Challenge Details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58000" y="283464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Incentive Earning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00800" y="32004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 Program Engagement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0" y="347472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High-touch Lifestyle Management Participation​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Graphical Representation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ank_exec_summ">
  <a:themeElements>
    <a:clrScheme name="QB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9ACC"/>
      </a:accent1>
      <a:accent2>
        <a:srgbClr val="00205F"/>
      </a:accent2>
      <a:accent3>
        <a:srgbClr val="DE462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_exec_summ" id="{6158D397-7846-4FF4-9FBE-95BE8FA10022}" vid="{F5391291-92E9-4D1C-84BC-1B10BAF55D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blank_exec_summ</Template>
  <TotalTime>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Helvetica Light</vt:lpstr>
      <vt:lpstr>blank_exec_summ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Abnina Kumar</dc:creator>
  <cp:lastModifiedBy>Abnina Kumar</cp:lastModifiedBy>
  <cp:revision>4</cp:revision>
  <dcterms:created xsi:type="dcterms:W3CDTF">2021-08-26T06:24:02Z</dcterms:created>
  <dcterms:modified xsi:type="dcterms:W3CDTF">2021-08-26T06:41:57Z</dcterms:modified>
</cp:coreProperties>
</file>