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879990081268522"/>
          <c:y val="4.9077234815246847E-2"/>
          <c:w val="0.78566642318649349"/>
          <c:h val="0.77585284116613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Eligible Members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Sheet1!$B$2:$B$16</c:f>
              <c:numCache>
                <c:formatCode>#,##0</c:formatCode>
                <c:ptCount val="15"/>
                <c:pt idx="0">
                  <c:v>4576</c:v>
                </c:pt>
                <c:pt idx="1">
                  <c:v>4513</c:v>
                </c:pt>
                <c:pt idx="2">
                  <c:v>4570</c:v>
                </c:pt>
                <c:pt idx="3">
                  <c:v>4539</c:v>
                </c:pt>
                <c:pt idx="4">
                  <c:v>4540</c:v>
                </c:pt>
                <c:pt idx="5">
                  <c:v>4481</c:v>
                </c:pt>
                <c:pt idx="6">
                  <c:v>4524</c:v>
                </c:pt>
                <c:pt idx="7">
                  <c:v>4514</c:v>
                </c:pt>
                <c:pt idx="8">
                  <c:v>4506</c:v>
                </c:pt>
                <c:pt idx="9">
                  <c:v>4723</c:v>
                </c:pt>
                <c:pt idx="10">
                  <c:v>4637</c:v>
                </c:pt>
                <c:pt idx="11">
                  <c:v>4666</c:v>
                </c:pt>
                <c:pt idx="12">
                  <c:v>4731</c:v>
                </c:pt>
                <c:pt idx="13">
                  <c:v>4591</c:v>
                </c:pt>
                <c:pt idx="14">
                  <c:v>4518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A-405E-A3E9-52D0884A2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2678528"/>
        <c:axId val="44597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Registration Rate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Sheet1!$C$2:$C$16</c:f>
              <c:numCache>
                <c:formatCode>0.0\%</c:formatCode>
                <c:ptCount val="15"/>
                <c:pt idx="0">
                  <c:v>19.600000000000001</c:v>
                </c:pt>
                <c:pt idx="1">
                  <c:v>20</c:v>
                </c:pt>
                <c:pt idx="2">
                  <c:v>20</c:v>
                </c:pt>
                <c:pt idx="3">
                  <c:v>20.2</c:v>
                </c:pt>
                <c:pt idx="4">
                  <c:v>20.3</c:v>
                </c:pt>
                <c:pt idx="5">
                  <c:v>20.399999999999999</c:v>
                </c:pt>
                <c:pt idx="6">
                  <c:v>20.6</c:v>
                </c:pt>
                <c:pt idx="7">
                  <c:v>22.9</c:v>
                </c:pt>
                <c:pt idx="8">
                  <c:v>23.1</c:v>
                </c:pt>
                <c:pt idx="9">
                  <c:v>24.4</c:v>
                </c:pt>
                <c:pt idx="10">
                  <c:v>24.9</c:v>
                </c:pt>
                <c:pt idx="11">
                  <c:v>24.9</c:v>
                </c:pt>
                <c:pt idx="12">
                  <c:v>24.7</c:v>
                </c:pt>
                <c:pt idx="13">
                  <c:v>25.4</c:v>
                </c:pt>
                <c:pt idx="14">
                  <c:v>25.8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A-405E-A3E9-52D0884A26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RAT Completion Rate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Sheet1!$A$2:$A$16</c:f>
              <c:strCache>
                <c:ptCount val="15"/>
                <c:pt idx="0">
                  <c:v>2020-04</c:v>
                </c:pt>
                <c:pt idx="1">
                  <c:v>2020-05</c:v>
                </c:pt>
                <c:pt idx="2">
                  <c:v>2020-06</c:v>
                </c:pt>
                <c:pt idx="3">
                  <c:v>2020-07</c:v>
                </c:pt>
                <c:pt idx="4">
                  <c:v>2020-08</c:v>
                </c:pt>
                <c:pt idx="5">
                  <c:v>2020-09</c:v>
                </c:pt>
                <c:pt idx="6">
                  <c:v>2020-10</c:v>
                </c:pt>
                <c:pt idx="7">
                  <c:v>2020-11</c:v>
                </c:pt>
                <c:pt idx="8">
                  <c:v>2020-12</c:v>
                </c:pt>
                <c:pt idx="9">
                  <c:v>2021-01</c:v>
                </c:pt>
                <c:pt idx="10">
                  <c:v>2021-02</c:v>
                </c:pt>
                <c:pt idx="11">
                  <c:v>2021-03</c:v>
                </c:pt>
                <c:pt idx="12">
                  <c:v>2021-04</c:v>
                </c:pt>
                <c:pt idx="13">
                  <c:v>2021-05</c:v>
                </c:pt>
                <c:pt idx="14">
                  <c:v>2021-06</c:v>
                </c:pt>
              </c:strCache>
            </c:strRef>
          </c:cat>
          <c:val>
            <c:numRef>
              <c:f>Sheet1!$D$2:$D$16</c:f>
              <c:numCache>
                <c:formatCode>0.0\%</c:formatCode>
                <c:ptCount val="15"/>
                <c:pt idx="0">
                  <c:v>4.2</c:v>
                </c:pt>
                <c:pt idx="1">
                  <c:v>3.6</c:v>
                </c:pt>
                <c:pt idx="2">
                  <c:v>2.4</c:v>
                </c:pt>
                <c:pt idx="3">
                  <c:v>2</c:v>
                </c:pt>
                <c:pt idx="4">
                  <c:v>1</c:v>
                </c:pt>
                <c:pt idx="5">
                  <c:v>2.5</c:v>
                </c:pt>
                <c:pt idx="6">
                  <c:v>17.8</c:v>
                </c:pt>
                <c:pt idx="7">
                  <c:v>11</c:v>
                </c:pt>
                <c:pt idx="8">
                  <c:v>3.6</c:v>
                </c:pt>
                <c:pt idx="9">
                  <c:v>7.3</c:v>
                </c:pt>
                <c:pt idx="10">
                  <c:v>4.8</c:v>
                </c:pt>
                <c:pt idx="11">
                  <c:v>2.7</c:v>
                </c:pt>
                <c:pt idx="12">
                  <c:v>2.7</c:v>
                </c:pt>
                <c:pt idx="13">
                  <c:v>3.4</c:v>
                </c:pt>
                <c:pt idx="1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0A-405E-A3E9-52D0884A26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691456"/>
        <c:axId val="44598784"/>
      </c:lineChart>
      <c:catAx>
        <c:axId val="4267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4597248"/>
        <c:crosses val="autoZero"/>
        <c:auto val="0"/>
        <c:lblAlgn val="ctr"/>
        <c:lblOffset val="100"/>
        <c:noMultiLvlLbl val="0"/>
      </c:catAx>
      <c:valAx>
        <c:axId val="4459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2678528"/>
        <c:crosses val="autoZero"/>
        <c:crossBetween val="between"/>
      </c:valAx>
      <c:valAx>
        <c:axId val="44598784"/>
        <c:scaling>
          <c:orientation val="minMax"/>
        </c:scaling>
        <c:delete val="0"/>
        <c:axPos val="r"/>
        <c:numFmt formatCode="0.0\%" sourceLinked="1"/>
        <c:majorTickMark val="out"/>
        <c:minorTickMark val="none"/>
        <c:tickLblPos val="nextTo"/>
        <c:spPr>
          <a:noFill/>
          <a:ln>
            <a:solidFill>
              <a:schemeClr val="tx2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44691456"/>
        <c:crosses val="max"/>
        <c:crossBetween val="between"/>
      </c:valAx>
      <c:catAx>
        <c:axId val="446914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598784"/>
        <c:crosses val="autoZero"/>
        <c:auto val="0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6350" cap="flat" cmpd="sng" algn="ctr">
            <a:solidFill>
              <a:srgbClr val="E7E6E6"/>
            </a:solidFill>
            <a:round/>
          </a:ln>
          <a:effectLst/>
        </c:sp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 b="0" i="0" smtId="4294967295">
          <a:solidFill>
            <a:schemeClr val="bg2"/>
          </a:solidFill>
          <a:latin typeface="+mn-lt"/>
        </a:defRPr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A1F7-B9ED-42AF-A92C-30825360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33A1A-45D0-4A9E-ACCC-8169D21E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1A1-17B8-463D-99FC-2962F887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4371D-4FB9-46AD-943B-DAE66664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FBD30-F9EE-48DB-8350-A989671E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91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6D0E-C828-4F20-998B-AD5C2305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A858A-F331-4E4F-B782-5B08BEA56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B954-B24A-4671-86DB-14DE9CC9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50F4-6698-4A83-B7A1-75A77DC7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B3B0-7531-424D-90B1-54566744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7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599A1-6BAD-4232-827A-2C5BABEE9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918DC-0CD9-4301-A9A0-45D38CB4E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ADFEB-36D2-43B3-B6F4-6CFE3FB6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ACD5-BEF3-4907-9740-B54198AB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E57CC-D82B-4641-B9E1-E1E93399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AEF2-BBE8-4213-BBD4-C2C6074A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C1E4-43C3-4E6F-9EE3-1E01A282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41EF7-2A33-48F4-84FB-7620F05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28D6-95E8-44C1-B8F5-8B3FE5A3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307B-1B3E-4E5B-B36B-68074DE5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8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DBC7-FC41-41A9-8CF7-1C70963F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45DE-1EA4-4106-9B60-70BB8E0AD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DBDF1-E573-41DD-A9E2-750B1AD1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0B9E4-477D-4CC9-ACB6-40A2DDEA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7C07-6E7E-4F99-AB58-92FAA085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9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8935-CBEB-4B27-AD66-995425CF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BD7D-3432-47C1-BDE5-42D1B340A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F25C7-E686-4708-9C58-6A2766DE5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7A4B4-BB5C-4575-8491-D32C77F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95E1-B18E-4DCD-B68F-B65333E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2E4F0-FE34-46A5-B4A8-21EA8947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528-6A17-4F3B-98B2-6CF271BF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6DAD-A87A-423F-80E0-95D5EFF28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04C53-8C54-45B5-8B02-3E84790A3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9170-5F30-41D6-B3F5-6A20B6856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59D9D-B3F5-4C51-968F-1001D0B22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3B8BD-3270-4372-B13C-2E6EFF6A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CA0CB-84B0-45E6-A6AA-2386396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9574-52EE-45C9-A216-3EB686D5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9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0B9E-E7FF-4364-B6B3-741891E0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4A8C2-3DC0-4FE8-B7ED-C4B37C74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EE3CB-D70D-4799-8487-8C7441B7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D3A4C-E6ED-4108-86F7-76F11E6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6BA99-63E4-46C9-911C-2EAAC64C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6BE5E-1FE5-4073-BC12-2CA0EE18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73CF-A39B-4E36-B566-D0251547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5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C08C-442C-4B89-B8C1-356E89FF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A776-AD43-4587-90A5-7D1DBFD5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F55E4-8A01-4D3A-8941-7C2F8F0A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64691-2304-4499-889B-3DA58B7E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A3C27-6D10-4E97-8982-7CAEC367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D4D2F-475D-4B67-A2BF-0AB3600C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7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EB0D-1FAC-4904-A8EE-F32F98A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358CA-A0A6-45E6-8001-07A545FE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CA94-230B-4705-8DA1-4B057E726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3AC6-C237-423B-A9BB-BCFF26E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1EA6-867B-455E-800B-CF0F3F9C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95FC0-D576-4CD3-99B1-B1BA8EC9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03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DFF47-8C67-4B33-A586-0BBF0F16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D7D7D-67AB-43CC-85B6-E2823D2C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59C09-FBFE-4462-81E2-16D95CC3F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542C-144A-4812-821A-B4079695990D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0F26-5FFC-460F-A549-64420425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F0782-0915-47BD-A8E0-BCCAB478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DF11-BE54-48F6-81F7-9A593AB0BB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4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AE8C-4804-40C3-8361-2DAFC4F3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0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3" name="eligibility_and_regn" descr="elig_and_reg_eligible_reg_realage_completers_by_month">
            <a:extLst>
              <a:ext uri="{FF2B5EF4-FFF2-40B4-BE49-F238E27FC236}">
                <a16:creationId xmlns:a16="http://schemas.microsoft.com/office/drawing/2014/main" id="{40F00F4B-0545-44DC-9F1F-BA86F845F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706075"/>
              </p:ext>
            </p:extLst>
          </p:nvPr>
        </p:nvGraphicFramePr>
        <p:xfrm>
          <a:off x="926781" y="2508594"/>
          <a:ext cx="8912430" cy="3622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3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">
    <a:dk1>
      <a:srgbClr val="FFFFFF"/>
    </a:dk1>
    <a:lt1>
      <a:srgbClr val="F7F7F7"/>
    </a:lt1>
    <a:dk2>
      <a:srgbClr val="999999"/>
    </a:dk2>
    <a:lt2>
      <a:srgbClr val="666666"/>
    </a:lt2>
    <a:accent1>
      <a:srgbClr val="333333"/>
    </a:accent1>
    <a:accent2>
      <a:srgbClr val="2B99CC"/>
    </a:accent2>
    <a:accent3>
      <a:srgbClr val="19B99C"/>
    </a:accent3>
    <a:accent4>
      <a:srgbClr val="DE4620"/>
    </a:accent4>
    <a:accent5>
      <a:srgbClr val="00205F"/>
    </a:accent5>
    <a:accent6>
      <a:srgbClr val="9C2C73"/>
    </a:accent6>
    <a:hlink>
      <a:srgbClr val="0000FF"/>
    </a:hlink>
    <a:folHlink>
      <a:srgbClr val="FF00FF"/>
    </a:folHlink>
  </a:clrScheme>
  <a:fontScheme name="Arial-Times New Roman">
    <a:majorFont>
      <a:latin typeface="Arial"/>
      <a:ea typeface="Arial"/>
      <a:cs typeface="Arial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 panose="02020603050405020304"/>
      <a:ea typeface="Arial"/>
      <a:cs typeface="Arial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Whit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29999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4999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  <a:effectStyle>
        <a:effectLst>
          <a:outerShdw blurRad="50800" dist="12700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rotWithShape="0">
            <a:srgbClr val="000000">
              <a:alpha val="50000"/>
            </a:srgbClr>
          </a:outerShdw>
        </a:effectLst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Abnina Kumar</dc:creator>
  <cp:lastModifiedBy>Abnina Kumar</cp:lastModifiedBy>
  <cp:revision>1</cp:revision>
  <dcterms:created xsi:type="dcterms:W3CDTF">2021-08-27T11:42:16Z</dcterms:created>
  <dcterms:modified xsi:type="dcterms:W3CDTF">2021-08-27T11:44:21Z</dcterms:modified>
</cp:coreProperties>
</file>