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media/image10.svg" ContentType="image/svg"/>
  <Override PartName="/ppt/media/image12.svg" ContentType="image/svg"/>
  <Override PartName="/ppt/media/image14.svg" ContentType="image/svg"/>
  <Override PartName="/ppt/media/image8.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276" r:id="rId6"/>
    <p:sldId id="277" r:id="rId7"/>
    <p:sldId id="278" r:id="rId8"/>
    <p:sldId id="257" r:id="rId10"/>
    <p:sldId id="258" r:id="rId11"/>
    <p:sldId id="259" r:id="rId12"/>
    <p:sldId id="260" r:id="rId13"/>
    <p:sldId id="261" r:id="rId14"/>
    <p:sldId id="262" r:id="rId15"/>
    <p:sldId id="263" r:id="rId16"/>
    <p:sldId id="269" r:id="rId17"/>
    <p:sldId id="280" r:id="rId18"/>
    <p:sldId id="270" r:id="rId19"/>
    <p:sldId id="274" r:id="rId20"/>
    <p:sldId id="268" r:id="rId21"/>
    <p:sldId id="267" r:id="rId22"/>
    <p:sldId id="265" r:id="rId23"/>
    <p:sldId id="318" r:id="rId24"/>
    <p:sldId id="264" r:id="rId25"/>
    <p:sldId id="281" r:id="rId26"/>
    <p:sldId id="308" r:id="rId27"/>
    <p:sldId id="282" r:id="rId28"/>
    <p:sldId id="309" r:id="rId29"/>
    <p:sldId id="275" r:id="rId56"/>
    <p:sldId id="273" r:id="rId57"/>
    <p:sldId id="326" r:id="rId58"/>
    <p:sldId id="328" r:id="rId59"/>
    <p:sldId id="329" r:id="rId60"/>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ldId id="256"/>
            <p14:sldId id="276"/>
            <p14:sldId id="277"/>
            <p14:sldId id="278"/>
            <p14:sldId id="312"/>
            <p14:sldId id="257"/>
            <p14:sldId id="258"/>
            <p14:sldId id="259"/>
            <p14:sldId id="260"/>
            <p14:sldId id="261"/>
            <p14:sldId id="262"/>
            <p14:sldId id="263"/>
            <p14:sldId id="269"/>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331"/>
            <p14:sldId id="332"/>
            <p14:sldId id="289"/>
            <p14:sldId id="290"/>
            <p14:sldId id="286"/>
            <p14:sldId id="287"/>
            <p14:sldId id="288"/>
            <p14:sldId id="291"/>
            <p14:sldId id="292"/>
            <p14:sldId id="293"/>
            <p14:sldId id="303"/>
            <p14:sldId id="304"/>
            <p14:sldId id="305"/>
            <p14:sldId id="275"/>
            <p14:sldId id="273"/>
            <p14:sldId id="326"/>
            <p14:sldId id="328"/>
            <p14:sldId id="329"/>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6167" autoAdjust="0"/>
  </p:normalViewPr>
  <p:slideViewPr>
    <p:cSldViewPr snapToGrid="0">
      <p:cViewPr>
        <p:scale>
          <a:sx n="100" d="100"/>
          <a:sy n="100" d="100"/>
        </p:scale>
        <p:origin x="192" y="324"/>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5.xml"/><Relationship Id="rId21" Type="http://schemas.openxmlformats.org/officeDocument/2006/relationships/slide" Target="slides/slide16.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27.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26.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29.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25.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28.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6.xml"/><Relationship Id="rId1" Type="http://schemas.microsoft.com/office/2011/relationships/chartStyle" Target="style6.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9.xml"/><Relationship Id="rId1" Type="http://schemas.microsoft.com/office/2011/relationships/chartStyle" Target="style9.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0.xml"/><Relationship Id="rId1" Type="http://schemas.microsoft.com/office/2011/relationships/chartStyle" Target="style1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1.xml"/><Relationship Id="rId1" Type="http://schemas.microsoft.com/office/2011/relationships/chartStyle" Target="style11.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2.xml"/><Relationship Id="rId1" Type="http://schemas.microsoft.com/office/2011/relationships/chartStyle" Target="style12.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3.xml"/><Relationship Id="rId1" Type="http://schemas.microsoft.com/office/2011/relationships/chartStyle" Target="style13.xml"/></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4.xml"/><Relationship Id="rId1" Type="http://schemas.microsoft.com/office/2011/relationships/chartStyle" Target="style14.xml"/></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15.xml"/><Relationship Id="rId1" Type="http://schemas.microsoft.com/office/2011/relationships/chartStyle" Target="style15.xml"/></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16.xml"/><Relationship Id="rId1" Type="http://schemas.microsoft.com/office/2011/relationships/chartStyle" Target="style16.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7.xml"/><Relationship Id="rId1" Type="http://schemas.microsoft.com/office/2011/relationships/chartStyle" Target="style17.xml"/></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18.xml"/><Relationship Id="rId1" Type="http://schemas.microsoft.com/office/2011/relationships/chartStyle" Target="style1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9.xml"/><Relationship Id="rId1" Type="http://schemas.microsoft.com/office/2011/relationships/chartStyle" Target="style1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0.xml"/><Relationship Id="rId1" Type="http://schemas.microsoft.com/office/2011/relationships/chartStyle" Target="style20.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1.xml"/><Relationship Id="rId1" Type="http://schemas.microsoft.com/office/2011/relationships/chartStyle" Target="style21.xml"/></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2.xml"/><Relationship Id="rId1" Type="http://schemas.microsoft.com/office/2011/relationships/chartStyle" Target="style22.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23.xml"/><Relationship Id="rId1" Type="http://schemas.microsoft.com/office/2011/relationships/chartStyle" Target="style23.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4.xml"/><Relationship Id="rId1" Type="http://schemas.microsoft.com/office/2011/relationships/chartStyle" Target="style24.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5.xml"/><Relationship Id="rId1" Type="http://schemas.microsoft.com/office/2011/relationships/chartStyle" Target="style2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26.xml"/><Relationship Id="rId1" Type="http://schemas.microsoft.com/office/2011/relationships/chartStyle" Target="style26.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7.xml"/><Relationship Id="rId1" Type="http://schemas.microsoft.com/office/2011/relationships/chartStyle" Target="style27.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28.xml"/><Relationship Id="rId1" Type="http://schemas.microsoft.com/office/2011/relationships/chartStyle" Target="style28.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29.xml"/><Relationship Id="rId1" Type="http://schemas.microsoft.com/office/2011/relationships/chartStyle" Target="style29.xml"/></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0.xml"/><Relationship Id="rId1" Type="http://schemas.microsoft.com/office/2011/relationships/chartStyle" Target="style30.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1.xml"/><Relationship Id="rId1" Type="http://schemas.microsoft.com/office/2011/relationships/chartStyle" Target="style31.xml"/></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2.xml"/><Relationship Id="rId1" Type="http://schemas.microsoft.com/office/2011/relationships/chartStyle" Target="style3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33.xml"/><Relationship Id="rId1" Type="http://schemas.microsoft.com/office/2011/relationships/chartStyle" Target="style33.xml"/></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34.xml"/><Relationship Id="rId1" Type="http://schemas.microsoft.com/office/2011/relationships/chartStyle" Target="style34.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35.xml"/><Relationship Id="rId1" Type="http://schemas.microsoft.com/office/2011/relationships/chartStyle" Target="style35.xml"/></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EMPLOYER GROUPS - ELIGIBLE MEMBERS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 Count</c:v>
                </c:pt>
              </c:strCache>
            </c:strRef>
          </c:tx>
          <c:spPr>
            <a:solidFill>
              <a:schemeClr val="accent1"/>
            </a:solidFill>
            <a:ln>
              <a:noFill/>
            </a:ln>
            <a:effectLst/>
          </c:spPr>
          <c:invertIfNegative val="0"/>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489C-4C3C-B322-0D69400392FA}"/>
            </c:ext>
          </c:extLst>
        </c:ser>
        <c:dLbls>
          <c:showLegendKey val="0"/>
          <c:showVal val="0"/>
          <c:showCatName val="0"/>
          <c:showSerName val="0"/>
          <c:showPercent val="0"/>
          <c:showBubbleSize val="0"/>
        </c:dLbls>
        <c:gapWidth val="219"/>
        <c:overlap val="-27"/>
        <c:axId val="42255488"/>
        <c:axId val="42257024"/>
      </c:barChart>
      <c:catAx>
        <c:axId val="4225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7024"/>
        <c:crosses val="autoZero"/>
        <c:auto val="0"/>
        <c:lblAlgn val="ctr"/>
        <c:lblOffset val="100"/>
        <c:noMultiLvlLbl val="0"/>
      </c:catAx>
      <c:valAx>
        <c:axId val="4225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4225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General"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dirty="0">
                <a:solidFill>
                  <a:schemeClr val="bg2">
                    <a:lumMod val="50000"/>
                  </a:schemeClr>
                </a:solidFill>
                <a:effectLst/>
              </a:rPr>
              <a:t>CUMULATIVE BIOMETRIC/CLINICAL COMPLETIONS BY MONTH</a:t>
            </a:r>
            <a:endParaRPr lang="en-US" sz="1000" dirty="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#,##0</c:formatCode>
                <c:ptCount val="12"/>
                <c:pt idx="0">
                  <c:v>10.0</c:v>
                </c:pt>
                <c:pt idx="1">
                  <c:v>46.0</c:v>
                </c:pt>
                <c:pt idx="2">
                  <c:v>52.0</c:v>
                </c:pt>
                <c:pt idx="3">
                  <c:v>56.0</c:v>
                </c:pt>
                <c:pt idx="4">
                  <c:v>61.0</c:v>
                </c:pt>
                <c:pt idx="5">
                  <c:v>63.0</c:v>
                </c:pt>
                <c:pt idx="6">
                  <c:v>63.0</c:v>
                </c:pt>
                <c:pt idx="7">
                  <c:v>63.0</c:v>
                </c:pt>
                <c:pt idx="8">
                  <c:v>63.0</c:v>
                </c:pt>
                <c:pt idx="9">
                  <c:v>69.0</c:v>
                </c:pt>
                <c:pt idx="10">
                  <c:v>73.0</c:v>
                </c:pt>
                <c:pt idx="11">
                  <c:v>88.0</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#,##0</c:formatCode>
                <c:ptCount val="12"/>
                <c:pt idx="0">
                  <c:v>12.0</c:v>
                </c:pt>
                <c:pt idx="1">
                  <c:v>19.0</c:v>
                </c:pt>
                <c:pt idx="2">
                  <c:v>26.0</c:v>
                </c:pt>
                <c:pt idx="3">
                  <c:v>32.0</c:v>
                </c:pt>
                <c:pt idx="4">
                  <c:v>41.0</c:v>
                </c:pt>
                <c:pt idx="5">
                  <c:v>57.0</c:v>
                </c:pt>
                <c:pt idx="6">
                  <c:v/>
                </c:pt>
                <c:pt idx="7">
                  <c:v/>
                </c:pt>
                <c:pt idx="8">
                  <c:v/>
                </c:pt>
                <c:pt idx="9">
                  <c:v/>
                </c:pt>
                <c:pt idx="10">
                  <c:v/>
                </c:pt>
                <c:pt idx="11">
                  <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61.4</c:v>
                </c:pt>
                <c:pt idx="1">
                  <c:v>38.6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Sheet1!$A$2:$A$6</c:f>
              <c:strCache>
                <c:ptCount val="5"/>
                <c:pt idx="0">
                  <c:v>0</c:v>
                </c:pt>
                <c:pt idx="1">
                  <c:v>1</c:v>
                </c:pt>
                <c:pt idx="2">
                  <c:v>2</c:v>
                </c:pt>
                <c:pt idx="3">
                  <c:v>3</c:v>
                </c:pt>
                <c:pt idx="4">
                  <c:v>4+</c:v>
                </c:pt>
              </c:strCache>
            </c:strRef>
          </c:cat>
          <c:val>
            <c:numRef>
              <c:f>Sheet1!$B$2:$B$6</c:f>
              <c:numCache>
                <c:formatCode>0.0\%</c:formatCode>
                <c:ptCount val="5"/>
                <c:pt idx="0">
                  <c:v>27.6</c:v>
                </c:pt>
                <c:pt idx="1">
                  <c:v>25.8</c:v>
                </c:pt>
                <c:pt idx="2">
                  <c:v>18.1</c:v>
                </c:pt>
                <c:pt idx="3">
                  <c:v>17.6</c:v>
                </c:pt>
                <c:pt idx="4">
                  <c:v>10.9</c:v>
                </c:pt>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0.566</c:v>
                </c:pt>
                <c:pt idx="1">
                  <c:v>0.715</c:v>
                </c:pt>
                <c:pt idx="2">
                  <c:v>0.509</c:v>
                </c:pt>
                <c:pt idx="3">
                  <c:v>0.667</c:v>
                </c:pt>
                <c:pt idx="4">
                  <c:v>0.392</c:v>
                </c:pt>
                <c:pt idx="5">
                  <c:v>0.399</c:v>
                </c:pt>
                <c:pt idx="6">
                  <c:v>0.293</c:v>
                </c:pt>
                <c:pt idx="7">
                  <c:v>0.467</c:v>
                </c:pt>
                <c:pt idx="8">
                  <c:v>0.585</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0.0</c:v>
                </c:pt>
                <c:pt idx="1">
                  <c:v>0.253</c:v>
                </c:pt>
                <c:pt idx="2">
                  <c:v>0.0</c:v>
                </c:pt>
                <c:pt idx="3">
                  <c:v>0.279</c:v>
                </c:pt>
                <c:pt idx="4">
                  <c:v>0.557</c:v>
                </c:pt>
                <c:pt idx="5">
                  <c:v>0.217</c:v>
                </c:pt>
                <c:pt idx="6">
                  <c:v>0.351</c:v>
                </c:pt>
                <c:pt idx="7">
                  <c:v>0.39</c:v>
                </c:pt>
                <c:pt idx="8">
                  <c:v>0.288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0.032</c:v>
                </c:pt>
                <c:pt idx="2">
                  <c:v>0.491</c:v>
                </c:pt>
                <c:pt idx="3">
                  <c:v>0.054</c:v>
                </c:pt>
                <c:pt idx="4">
                  <c:v>0.052</c:v>
                </c:pt>
                <c:pt idx="5">
                  <c:v>0.384</c:v>
                </c:pt>
                <c:pt idx="6">
                  <c:v>0.356</c:v>
                </c:pt>
                <c:pt idx="7">
                  <c:v>0.143</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Web</c:v>
                </c:pt>
                <c:pt idx="1">
                  <c:v>iOS</c:v>
                </c:pt>
                <c:pt idx="2">
                  <c:v>Android</c:v>
                </c:pt>
              </c:strCache>
            </c:strRef>
          </c:cat>
          <c:val>
            <c:numRef>
              <c:f>Sheet1!$B$2:$B$4</c:f>
              <c:numCache>
                <c:formatCode>#,##0</c:formatCode>
                <c:ptCount val="3"/>
                <c:pt idx="0">
                  <c:v>0.457966573380654</c:v>
                </c:pt>
                <c:pt idx="1">
                  <c:v>0.355779303012773</c:v>
                </c:pt>
                <c:pt idx="2">
                  <c:v>0.186254123606573</c:v>
                </c:pt>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0.0\%</c:formatCode>
                <c:ptCount val="15"/>
                <c:pt idx="0">
                  <c:v>20.3</c:v>
                </c:pt>
                <c:pt idx="1">
                  <c:v>20.9</c:v>
                </c:pt>
                <c:pt idx="2">
                  <c:v>19</c:v>
                </c:pt>
                <c:pt idx="3">
                  <c:v>16.2</c:v>
                </c:pt>
                <c:pt idx="4">
                  <c:v>13.4</c:v>
                </c:pt>
                <c:pt idx="5">
                  <c:v>14.3</c:v>
                </c:pt>
                <c:pt idx="6">
                  <c:v>27.5</c:v>
                </c:pt>
                <c:pt idx="7">
                  <c:v>22.4</c:v>
                </c:pt>
                <c:pt idx="8">
                  <c:v>20.2</c:v>
                </c:pt>
                <c:pt idx="9">
                  <c:v>28.5</c:v>
                </c:pt>
                <c:pt idx="10">
                  <c:v>25.3</c:v>
                </c:pt>
                <c:pt idx="11">
                  <c:v>25.3</c:v>
                </c:pt>
                <c:pt idx="12">
                  <c:v>22.8</c:v>
                </c:pt>
                <c:pt idx="13">
                  <c:v>22.6</c:v>
                </c:pt>
                <c:pt idx="14">
                  <c:v>20.6</c:v>
                </c:pt>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Days 001-030</c:v>
                </c:pt>
                <c:pt idx="1">
                  <c:v>Days 031-060</c:v>
                </c:pt>
                <c:pt idx="2">
                  <c:v>Days 061-090</c:v>
                </c:pt>
                <c:pt idx="3">
                  <c:v>Days 091-120</c:v>
                </c:pt>
                <c:pt idx="4">
                  <c:v>Days 121-150</c:v>
                </c:pt>
                <c:pt idx="5">
                  <c:v>Days 151-180</c:v>
                </c:pt>
                <c:pt idx="6">
                  <c:v>Days 181-210</c:v>
                </c:pt>
                <c:pt idx="7">
                  <c:v>Days 211-240</c:v>
                </c:pt>
                <c:pt idx="8">
                  <c:v>Days 241-270</c:v>
                </c:pt>
                <c:pt idx="9">
                  <c:v>Days 271-300</c:v>
                </c:pt>
                <c:pt idx="10">
                  <c:v>Days 301-330</c:v>
                </c:pt>
                <c:pt idx="11">
                  <c:v>Days 331-360</c:v>
                </c:pt>
              </c:strCache>
            </c:strRef>
          </c:cat>
          <c:val>
            <c:numRef>
              <c:f>Sheet1!$B$2:$B$13</c:f>
              <c:numCache>
                <c:formatCode>0.0\%</c:formatCode>
                <c:ptCount val="12"/>
                <c:pt idx="0">
                  <c:v>38.3</c:v>
                </c:pt>
                <c:pt idx="1">
                  <c:v>25.3</c:v>
                </c:pt>
                <c:pt idx="2">
                  <c:v>23</c:v>
                </c:pt>
                <c:pt idx="3">
                  <c:v>21.1</c:v>
                </c:pt>
                <c:pt idx="4">
                  <c:v>18.9</c:v>
                </c:pt>
                <c:pt idx="5">
                  <c:v>20</c:v>
                </c:pt>
                <c:pt idx="6">
                  <c:v>19</c:v>
                </c:pt>
                <c:pt idx="7">
                  <c:v>16.3</c:v>
                </c:pt>
                <c:pt idx="8">
                  <c:v>19</c:v>
                </c:pt>
                <c:pt idx="9">
                  <c:v>19.9</c:v>
                </c:pt>
                <c:pt idx="10">
                  <c:v>19</c:v>
                </c:pt>
                <c:pt idx="11">
                  <c:v>20.3</c:v>
                </c:pt>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Sheet1!$A$2:$A$13</c:f>
              <c:strCache>
                <c:ptCount val="12"/>
                <c:pt idx="0">
                  <c:v>Green Day</c:v>
                </c:pt>
                <c:pt idx="1">
                  <c:v>HlthProf</c:v>
                </c:pt>
                <c:pt idx="2">
                  <c:v>Challenge</c:v>
                </c:pt>
                <c:pt idx="3">
                  <c:v>Incnt</c:v>
                </c:pt>
                <c:pt idx="4">
                  <c:v>Settings</c:v>
                </c:pt>
                <c:pt idx="5">
                  <c:v>Medcatns</c:v>
                </c:pt>
                <c:pt idx="6">
                  <c:v>Benefits</c:v>
                </c:pt>
                <c:pt idx="7">
                  <c:v>RA Tips</c:v>
                </c:pt>
                <c:pt idx="8">
                  <c:v>Cov19 CC</c:v>
                </c:pt>
                <c:pt idx="9">
                  <c:v>Insp</c:v>
                </c:pt>
                <c:pt idx="10">
                  <c:v>AskMD</c:v>
                </c:pt>
                <c:pt idx="11">
                  <c:v>Med Pric</c:v>
                </c:pt>
              </c:strCache>
            </c:strRef>
          </c:cat>
          <c:val>
            <c:numRef>
              <c:f>Sheet1!$B$2:$B$13</c:f>
              <c:numCache>
                <c:formatCode>#,##0</c:formatCode>
                <c:ptCount val="12"/>
                <c:pt idx="0">
                  <c:v>728.0</c:v>
                </c:pt>
                <c:pt idx="1">
                  <c:v>594.0</c:v>
                </c:pt>
                <c:pt idx="2">
                  <c:v>572.0</c:v>
                </c:pt>
                <c:pt idx="3">
                  <c:v>536.0</c:v>
                </c:pt>
                <c:pt idx="4">
                  <c:v>251.0</c:v>
                </c:pt>
                <c:pt idx="5">
                  <c:v>226.0</c:v>
                </c:pt>
                <c:pt idx="6">
                  <c:v>175.0</c:v>
                </c:pt>
                <c:pt idx="7">
                  <c:v>76.0</c:v>
                </c:pt>
                <c:pt idx="8">
                  <c:v>49.0</c:v>
                </c:pt>
                <c:pt idx="9">
                  <c:v>39.0</c:v>
                </c:pt>
                <c:pt idx="10">
                  <c:v>21.0</c:v>
                </c:pt>
                <c:pt idx="11">
                  <c:v>13.0</c:v>
                </c:pt>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strRef>
              <c:f>Sheet1!$A$2:$A$12</c:f>
              <c:strCache>
                <c:ptCount val="11"/>
                <c:pt idx="0">
                  <c:v>Green Day</c:v>
                </c:pt>
                <c:pt idx="1">
                  <c:v>Challenge</c:v>
                </c:pt>
                <c:pt idx="2">
                  <c:v>Incnt</c:v>
                </c:pt>
                <c:pt idx="3">
                  <c:v>HlthProf</c:v>
                </c:pt>
                <c:pt idx="4">
                  <c:v>Benefits</c:v>
                </c:pt>
                <c:pt idx="5">
                  <c:v>Settings</c:v>
                </c:pt>
                <c:pt idx="6">
                  <c:v>Cov19 CC</c:v>
                </c:pt>
                <c:pt idx="7">
                  <c:v>Insp</c:v>
                </c:pt>
                <c:pt idx="8">
                  <c:v>RA Tips</c:v>
                </c:pt>
                <c:pt idx="9">
                  <c:v>AskMD</c:v>
                </c:pt>
                <c:pt idx="10">
                  <c:v>Wallet</c:v>
                </c:pt>
              </c:strCache>
            </c:strRef>
          </c:cat>
          <c:val>
            <c:numRef>
              <c:f>Sheet1!$B$2:$B$12</c:f>
              <c:numCache>
                <c:formatCode>#,##0</c:formatCode>
                <c:ptCount val="11"/>
                <c:pt idx="0">
                  <c:v>268.0</c:v>
                </c:pt>
                <c:pt idx="1">
                  <c:v>229.0</c:v>
                </c:pt>
                <c:pt idx="2">
                  <c:v>199.0</c:v>
                </c:pt>
                <c:pt idx="3">
                  <c:v>162.0</c:v>
                </c:pt>
                <c:pt idx="4">
                  <c:v>61.0</c:v>
                </c:pt>
                <c:pt idx="5">
                  <c:v>34.0</c:v>
                </c:pt>
                <c:pt idx="6">
                  <c:v>21.0</c:v>
                </c:pt>
                <c:pt idx="7">
                  <c:v>9.0</c:v>
                </c:pt>
                <c:pt idx="8">
                  <c:v>9.0</c:v>
                </c:pt>
                <c:pt idx="9">
                  <c:v>2.0</c:v>
                </c:pt>
                <c:pt idx="10">
                  <c:v>1.0</c:v>
                </c:pt>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4576.0</c:v>
                </c:pt>
                <c:pt idx="1">
                  <c:v>4513.0</c:v>
                </c:pt>
                <c:pt idx="2">
                  <c:v>4570.0</c:v>
                </c:pt>
                <c:pt idx="3">
                  <c:v>4539.0</c:v>
                </c:pt>
                <c:pt idx="4">
                  <c:v>4540.0</c:v>
                </c:pt>
                <c:pt idx="5">
                  <c:v>4481.0</c:v>
                </c:pt>
                <c:pt idx="6">
                  <c:v>4524.0</c:v>
                </c:pt>
                <c:pt idx="7">
                  <c:v>4514.0</c:v>
                </c:pt>
                <c:pt idx="8">
                  <c:v>4506.0</c:v>
                </c:pt>
                <c:pt idx="9">
                  <c:v>4723.0</c:v>
                </c:pt>
                <c:pt idx="10">
                  <c:v>4637.0</c:v>
                </c:pt>
                <c:pt idx="11">
                  <c:v>4666.0</c:v>
                </c:pt>
                <c:pt idx="12">
                  <c:v>4731.0</c:v>
                </c:pt>
                <c:pt idx="13">
                  <c:v>4591.0</c:v>
                </c:pt>
                <c:pt idx="14">
                  <c:v>4518.0</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1984.0</c:v>
                </c:pt>
                <c:pt idx="1">
                  <c:v>1997.0</c:v>
                </c:pt>
                <c:pt idx="2">
                  <c:v>1509.0</c:v>
                </c:pt>
                <c:pt idx="3">
                  <c:v>1268.0</c:v>
                </c:pt>
                <c:pt idx="4">
                  <c:v>352.0</c:v>
                </c:pt>
                <c:pt idx="5">
                  <c:v>227.0</c:v>
                </c:pt>
                <c:pt idx="6">
                  <c:v>618.0</c:v>
                </c:pt>
                <c:pt idx="7">
                  <c:v>449.0</c:v>
                </c:pt>
                <c:pt idx="8">
                  <c:v>377.0</c:v>
                </c:pt>
                <c:pt idx="9">
                  <c:v>2505.0</c:v>
                </c:pt>
                <c:pt idx="10">
                  <c:v>1414.0</c:v>
                </c:pt>
                <c:pt idx="11">
                  <c:v>1812.0</c:v>
                </c:pt>
                <c:pt idx="12">
                  <c:v>1446.0</c:v>
                </c:pt>
                <c:pt idx="13">
                  <c:v>1228.0</c:v>
                </c:pt>
                <c:pt idx="14">
                  <c:v>1072.0</c:v>
                </c:pt>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19.0</c:v>
                </c:pt>
                <c:pt idx="1">
                  <c:v>19.0</c:v>
                </c:pt>
                <c:pt idx="2">
                  <c:v>19.0</c:v>
                </c:pt>
                <c:pt idx="3">
                  <c:v>19.0</c:v>
                </c:pt>
                <c:pt idx="4">
                  <c:v>11.0</c:v>
                </c:pt>
                <c:pt idx="5">
                  <c:v>11.0</c:v>
                </c:pt>
                <c:pt idx="6">
                  <c:v>10.0</c:v>
                </c:pt>
                <c:pt idx="7">
                  <c:v>10.0</c:v>
                </c:pt>
                <c:pt idx="8">
                  <c:v>10.0</c:v>
                </c:pt>
                <c:pt idx="9">
                  <c:v>16.0</c:v>
                </c:pt>
                <c:pt idx="10">
                  <c:v>14.0</c:v>
                </c:pt>
                <c:pt idx="11">
                  <c:v>16.0</c:v>
                </c:pt>
                <c:pt idx="12">
                  <c:v>16.0</c:v>
                </c:pt>
                <c:pt idx="13">
                  <c:v>16.0</c:v>
                </c:pt>
                <c:pt idx="14">
                  <c:v>16.0</c:v>
                </c:pt>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strRef>
              <c:f>Sheet1!$A$2:$A$5</c:f>
              <c:strCache>
                <c:ptCount val="4"/>
                <c:pt idx="0">
                  <c:v>1-10</c:v>
                </c:pt>
                <c:pt idx="1">
                  <c:v>11-50</c:v>
                </c:pt>
                <c:pt idx="2">
                  <c:v>51-100</c:v>
                </c:pt>
                <c:pt idx="3">
                  <c:v>101+</c:v>
                </c:pt>
              </c:strCache>
            </c:strRef>
          </c:cat>
          <c:val>
            <c:numRef>
              <c:f>Sheet1!$B$2:$B$5</c:f>
              <c:numCache>
                <c:formatCode>0.0\%</c:formatCode>
                <c:ptCount val="4"/>
                <c:pt idx="0">
                  <c:v>42.8</c:v>
                </c:pt>
                <c:pt idx="1">
                  <c:v>18.7</c:v>
                </c:pt>
                <c:pt idx="2">
                  <c:v>12.8</c:v>
                </c:pt>
                <c:pt idx="3">
                  <c:v>25.7</c:v>
                </c:pt>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3798.0</c:v>
                </c:pt>
                <c:pt idx="1">
                  <c:v>32575.0</c:v>
                </c:pt>
                <c:pt idx="2">
                  <c:v>29975.0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9921.0</c:v>
                </c:pt>
                <c:pt idx="1">
                  <c:v>19632.0</c:v>
                </c:pt>
                <c:pt idx="2">
                  <c:v>15609.0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13912.0</c:v>
                </c:pt>
                <c:pt idx="1">
                  <c:v>9540.0</c:v>
                </c:pt>
                <c:pt idx="2">
                  <c:v>7369.0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7247.0</c:v>
                </c:pt>
                <c:pt idx="1">
                  <c:v>8438.0</c:v>
                </c:pt>
                <c:pt idx="2">
                  <c:v>3073.0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4919.0</c:v>
                </c:pt>
                <c:pt idx="1">
                  <c:v>14816.0</c:v>
                </c:pt>
                <c:pt idx="2">
                  <c:v>3022.0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Participations</c:v>
                </c:pt>
              </c:strCache>
            </c:strRef>
          </c:tx>
          <c:spPr>
            <a:solidFill>
              <a:schemeClr val="accent1"/>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185.0</c:v>
                </c:pt>
                <c:pt idx="1">
                  <c:v>271.0</c:v>
                </c:pt>
                <c:pt idx="2">
                  <c:v>164.0</c:v>
                </c:pt>
                <c:pt idx="3">
                  <c:v>191.0</c:v>
                </c:pt>
                <c:pt idx="4">
                  <c:v>0.0</c:v>
                </c:pt>
                <c:pt idx="5">
                  <c:v>0.0</c:v>
                </c:pt>
                <c:pt idx="6">
                  <c:v>0.0</c:v>
                </c:pt>
                <c:pt idx="7">
                  <c:v>0.0</c:v>
                </c:pt>
                <c:pt idx="8">
                  <c:v>0.0</c:v>
                </c:pt>
                <c:pt idx="9">
                  <c:v>161.0</c:v>
                </c:pt>
                <c:pt idx="10">
                  <c:v>166.0</c:v>
                </c:pt>
                <c:pt idx="11">
                  <c:v>168.0</c:v>
                </c:pt>
                <c:pt idx="12">
                  <c:v>149.0</c:v>
                </c:pt>
                <c:pt idx="13">
                  <c:v>117.0</c:v>
                </c:pt>
                <c:pt idx="14">
                  <c:v>90.0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134.0</c:v>
                </c:pt>
                <c:pt idx="1">
                  <c:v>178.0</c:v>
                </c:pt>
                <c:pt idx="2">
                  <c:v>113.0</c:v>
                </c:pt>
                <c:pt idx="3">
                  <c:v>148.0</c:v>
                </c:pt>
                <c:pt idx="4">
                  <c:v>0.0</c:v>
                </c:pt>
                <c:pt idx="5">
                  <c:v>0.0</c:v>
                </c:pt>
                <c:pt idx="6">
                  <c:v>0.0</c:v>
                </c:pt>
                <c:pt idx="7">
                  <c:v>0.0</c:v>
                </c:pt>
                <c:pt idx="8">
                  <c:v>0.0</c:v>
                </c:pt>
                <c:pt idx="9">
                  <c:v>78.0</c:v>
                </c:pt>
                <c:pt idx="10">
                  <c:v>104.0</c:v>
                </c:pt>
                <c:pt idx="11">
                  <c:v>87.0</c:v>
                </c:pt>
                <c:pt idx="12">
                  <c:v>70.0</c:v>
                </c:pt>
                <c:pt idx="13">
                  <c:v>56.0</c:v>
                </c:pt>
                <c:pt idx="14">
                  <c:v>49.0</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4725376"/>
        <c:axId val="234726912"/>
      </c:barChart>
      <c:catAx>
        <c:axId val="23472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6912"/>
        <c:crosses val="autoZero"/>
        <c:auto val="0"/>
        <c:lblAlgn val="ctr"/>
        <c:lblOffset val="100"/>
        <c:noMultiLvlLbl val="0"/>
      </c:catAx>
      <c:valAx>
        <c:axId val="23472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7253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2021-01</c:v>
                </c:pt>
                <c:pt idx="1">
                  <c:v>2021-02</c:v>
                </c:pt>
                <c:pt idx="2">
                  <c:v>2021-03</c:v>
                </c:pt>
                <c:pt idx="3">
                  <c:v>2021-04</c:v>
                </c:pt>
                <c:pt idx="4">
                  <c:v>2021-05</c:v>
                </c:pt>
                <c:pt idx="5">
                  <c:v>2021-06</c:v>
                </c:pt>
              </c:strCache>
            </c:strRef>
          </c:cat>
          <c:val>
            <c:numRef>
              <c:f>Sheet1!$B$2:$B$7</c:f>
              <c:numCache>
                <c:formatCode>#,##0</c:formatCode>
                <c:ptCount val="6"/>
                <c:pt idx="0">
                  <c:v>377.0</c:v>
                </c:pt>
                <c:pt idx="1">
                  <c:v>316.0</c:v>
                </c:pt>
                <c:pt idx="2">
                  <c:v>299.0</c:v>
                </c:pt>
                <c:pt idx="3">
                  <c:v>254.0</c:v>
                </c:pt>
                <c:pt idx="4">
                  <c:v>249.0</c:v>
                </c:pt>
                <c:pt idx="5">
                  <c:v>216.0</c:v>
                </c:pt>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58.0</c:v>
                </c:pt>
                <c:pt idx="1">
                  <c:v>47.0</c:v>
                </c:pt>
                <c:pt idx="2">
                  <c:v>22.0</c:v>
                </c:pt>
                <c:pt idx="3">
                  <c:v>21.0</c:v>
                </c:pt>
                <c:pt idx="4">
                  <c:v>14.0</c:v>
                </c:pt>
                <c:pt idx="5">
                  <c:v>10.0</c:v>
                </c:pt>
                <c:pt idx="6">
                  <c:v>34.0</c:v>
                </c:pt>
                <c:pt idx="7">
                  <c:v>34.0</c:v>
                </c:pt>
                <c:pt idx="8">
                  <c:v>30.0</c:v>
                </c:pt>
                <c:pt idx="9">
                  <c:v>26.0</c:v>
                </c:pt>
                <c:pt idx="10">
                  <c:v>20.0</c:v>
                </c:pt>
                <c:pt idx="11">
                  <c:v>26.0</c:v>
                </c:pt>
                <c:pt idx="12">
                  <c:v>36.0</c:v>
                </c:pt>
                <c:pt idx="13">
                  <c:v>33.0</c:v>
                </c:pt>
                <c:pt idx="14">
                  <c:v>26.0</c:v>
                </c:pt>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145.0</c:v>
                </c:pt>
                <c:pt idx="1">
                  <c:v>93.0</c:v>
                </c:pt>
                <c:pt idx="2">
                  <c:v>108.0</c:v>
                </c:pt>
                <c:pt idx="3">
                  <c:v>106.0</c:v>
                </c:pt>
                <c:pt idx="4">
                  <c:v>101.0</c:v>
                </c:pt>
                <c:pt idx="5">
                  <c:v>78.0</c:v>
                </c:pt>
                <c:pt idx="6">
                  <c:v>235.0</c:v>
                </c:pt>
                <c:pt idx="7">
                  <c:v>150.0</c:v>
                </c:pt>
                <c:pt idx="8">
                  <c:v>125.0</c:v>
                </c:pt>
                <c:pt idx="9">
                  <c:v>302.0</c:v>
                </c:pt>
                <c:pt idx="10">
                  <c:v>172.0</c:v>
                </c:pt>
                <c:pt idx="11">
                  <c:v>124.0</c:v>
                </c:pt>
                <c:pt idx="12">
                  <c:v>178.0</c:v>
                </c:pt>
                <c:pt idx="13">
                  <c:v>98.0</c:v>
                </c:pt>
                <c:pt idx="14">
                  <c:v>97.0</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-130.0</c:v>
                </c:pt>
                <c:pt idx="1">
                  <c:v>-156.0</c:v>
                </c:pt>
                <c:pt idx="2">
                  <c:v>-51.0</c:v>
                </c:pt>
                <c:pt idx="3">
                  <c:v>-137.0</c:v>
                </c:pt>
                <c:pt idx="4">
                  <c:v>-100.0</c:v>
                </c:pt>
                <c:pt idx="5">
                  <c:v>-137.0</c:v>
                </c:pt>
                <c:pt idx="6">
                  <c:v>-192.0</c:v>
                </c:pt>
                <c:pt idx="7">
                  <c:v>-160.0</c:v>
                </c:pt>
                <c:pt idx="8">
                  <c:v>-133.0</c:v>
                </c:pt>
                <c:pt idx="9">
                  <c:v>-85.0</c:v>
                </c:pt>
                <c:pt idx="10">
                  <c:v>-258.0</c:v>
                </c:pt>
                <c:pt idx="11">
                  <c:v>-95.0</c:v>
                </c:pt>
                <c:pt idx="12">
                  <c:v>-113.0</c:v>
                </c:pt>
                <c:pt idx="13">
                  <c:v>-238.0</c:v>
                </c:pt>
                <c:pt idx="14">
                  <c:v>-170.0</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c:v>
                </c:pt>
                <c:pt idx="1">
                  <c:v>8</c:v>
                </c:pt>
                <c:pt idx="2">
                  <c:v>27.2</c:v>
                </c:pt>
                <c:pt idx="3">
                  <c:v>23.7</c:v>
                </c:pt>
                <c:pt idx="4">
                  <c:v>22.8</c:v>
                </c:pt>
                <c:pt idx="5">
                  <c:v>15.9</c:v>
                </c:pt>
                <c:pt idx="6">
                  <c:v>2.3</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GENDER DISTRIBUTION</a:t>
            </a:r>
            <a:endParaRPr lang="en-US" sz="960" b="1" dirty="0"/>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1DD2-45EC-A88E-AA80EE6725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1DD2-45EC-A88E-AA80EE672536}"/>
              </c:ext>
            </c:extLst>
          </c:dPt>
          <c:dLbls>
            <c:dLbl>
              <c:idx val="0"/>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DD2-45EC-A88E-AA80EE672536}"/>
                </c:ext>
              </c:extLst>
            </c:dLbl>
            <c:dLbl>
              <c:idx val="1"/>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DD2-45EC-A88E-AA80EE67253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numCache>
            </c:numRef>
          </c:val>
          <c:extLst>
            <c:ext xmlns:c16="http://schemas.microsoft.com/office/drawing/2014/chart" uri="{C3380CC4-5D6E-409C-BE32-E72D297353CC}">
              <c16:uniqueId val="{00000000-1DD2-45EC-A88E-AA80EE67253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960" b="1" dirty="0"/>
              <a:t>ENROLLED MEMBERS</a:t>
            </a:r>
            <a:r>
              <a:rPr lang="en-US" sz="960" b="1" baseline="0" dirty="0"/>
              <a:t> – </a:t>
            </a:r>
          </a:p>
          <a:p>
            <a:pPr>
              <a:defRPr sz="1000" b="1" i="0" u="none" strike="noStrike" kern="1200" spc="0" baseline="0">
                <a:solidFill>
                  <a:schemeClr val="tx1">
                    <a:lumMod val="65000"/>
                    <a:lumOff val="35000"/>
                  </a:schemeClr>
                </a:solidFill>
                <a:latin typeface="+mn-lt"/>
                <a:ea typeface="+mn-ea"/>
                <a:cs typeface="+mn-cs"/>
              </a:defRPr>
            </a:pPr>
            <a:r>
              <a:rPr lang="en-US" sz="960" b="1" baseline="0" dirty="0"/>
              <a:t>AGE DISTRIBUTION</a:t>
            </a:r>
            <a:endParaRPr lang="en-US" sz="96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1063-4608-B6E7-095085D4A32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1063-4608-B6E7-095085D4A32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1063-4608-B6E7-095085D4A32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1063-4608-B6E7-095085D4A32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1063-4608-B6E7-095085D4A32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1063-4608-B6E7-095085D4A32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Sheet1!$A$2:$A$7</c:f>
              <c:strCache>
                <c:ptCount val="6"/>
                <c:pt idx="0">
                  <c:v>18-24</c:v>
                </c:pt>
                <c:pt idx="1">
                  <c:v>25-34</c:v>
                </c:pt>
                <c:pt idx="2">
                  <c:v>35-44</c:v>
                </c:pt>
                <c:pt idx="3">
                  <c:v>45-54</c:v>
                </c:pt>
                <c:pt idx="4">
                  <c:v>55-64</c:v>
                </c:pt>
                <c:pt idx="5">
                  <c:v>65+</c:v>
                </c:pt>
              </c:strCache>
            </c:strRef>
          </c:cat>
          <c:val>
            <c:numRef>
              <c:f>Sheet1!$B$2:$B$7</c:f>
              <c:numCache>
                <c:formatCode>General</c:formatCode>
                <c:ptCount val="6"/>
              </c:numCache>
            </c:numRef>
          </c:val>
          <c:extLst>
            <c:ext xmlns:c16="http://schemas.microsoft.com/office/drawing/2014/chart" uri="{C3380CC4-5D6E-409C-BE32-E72D297353CC}">
              <c16:uniqueId val="{00000007-1063-4608-B6E7-095085D4A327}"/>
            </c:ext>
          </c:extLst>
        </c:ser>
        <c:dLbls>
          <c:showLegendKey val="0"/>
          <c:showVal val="0"/>
          <c:showCatName val="0"/>
          <c:showSerName val="0"/>
          <c:showPercent val="0"/>
          <c:showBubbleSize val="0"/>
        </c:dLbls>
        <c:gapWidth val="150"/>
        <c:overlap val="-27"/>
        <c:axId val="184724096"/>
        <c:axId val="184820096"/>
      </c:barChart>
      <c:catAx>
        <c:axId val="1847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820096"/>
        <c:crosses val="autoZero"/>
        <c:auto val="0"/>
        <c:lblAlgn val="ctr"/>
        <c:lblOffset val="100"/>
        <c:noMultiLvlLbl val="0"/>
      </c:catAx>
      <c:valAx>
        <c:axId val="18482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4724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ENROLLMENTS</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Disenrollments</c:v>
                </c:pt>
              </c:strCache>
            </c:strRef>
          </c:tx>
          <c:spPr>
            <a:solidFill>
              <a:schemeClr val="accent3"/>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solidFill>
                  <a:srgbClr val="595959"/>
                </a:solidFill>
              </a:rPr>
              <a:t>PROGRAM</a:t>
            </a:r>
            <a:r>
              <a:rPr lang="en-US" baseline="0" dirty="0">
                <a:solidFill>
                  <a:srgbClr val="595959"/>
                </a:solidFill>
              </a:rPr>
              <a:t> ENGAGEMENT</a:t>
            </a:r>
            <a:endParaRPr lang="en-US" dirty="0">
              <a:solidFill>
                <a:srgbClr val="595959"/>
              </a:solidFill>
            </a:endParaRPr>
          </a:p>
        </c:rich>
      </c:tx>
      <c:overlay val="0"/>
    </c:title>
    <c:autoTitleDeleted val="0"/>
    <c:plotArea>
      <c:layout/>
      <c:barChart>
        <c:barDir val="col"/>
        <c:grouping val="clustered"/>
        <c:varyColors val="0"/>
        <c:ser>
          <c:idx val="0"/>
          <c:order val="0"/>
          <c:tx>
            <c:strRef>
              <c:f>Sheet1!$B$1</c:f>
              <c:strCache>
                <c:ptCount val="1"/>
                <c:pt idx="0">
                  <c:v>Module Completions</c:v>
                </c:pt>
              </c:strCache>
            </c:strRef>
          </c:tx>
          <c:spPr>
            <a:solidFill>
              <a:schemeClr val="accent1"/>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Sheet1!$B$2:$B$7</c:f>
              <c:numCache>
                <c:formatCode>General</c:formatCode>
                <c:ptCount val="6"/>
              </c:numCache>
              <c:extLst/>
            </c:numRef>
          </c:val>
          <c:extLst>
            <c:ext xmlns:c16="http://schemas.microsoft.com/office/drawing/2014/chart" uri="{C3380CC4-5D6E-409C-BE32-E72D297353CC}">
              <c16:uniqueId val="{00000000-7B79-456B-B6EC-AB620CE5B034}"/>
            </c:ext>
          </c:extLst>
        </c:ser>
        <c:ser>
          <c:idx val="1"/>
          <c:order val="1"/>
          <c:tx>
            <c:strRef>
              <c:f>Sheet1!$C$1</c:f>
              <c:strCache>
                <c:ptCount val="1"/>
                <c:pt idx="0">
                  <c:v>Program Completions</c:v>
                </c:pt>
              </c:strCache>
            </c:strRef>
          </c:tx>
          <c:spPr>
            <a:solidFill>
              <a:schemeClr val="accent2"/>
            </a:solidFill>
            <a:ln>
              <a:noFill/>
            </a:ln>
            <a:effectLst/>
          </c:spPr>
          <c:invertIfNegative val="0"/>
          <c:cat>
            <c:strRef>
              <c:f>Sheet1!$A$2:$A$7</c:f>
              <c:strCache>
                <c:ptCount val="6"/>
                <c:pt idx="0">
                  <c:v>2021-01</c:v>
                </c:pt>
                <c:pt idx="1">
                  <c:v>2021-02</c:v>
                </c:pt>
                <c:pt idx="2">
                  <c:v>2021-03</c:v>
                </c:pt>
                <c:pt idx="3">
                  <c:v>2021-04</c:v>
                </c:pt>
                <c:pt idx="4">
                  <c:v>2021-05</c:v>
                </c:pt>
                <c:pt idx="5">
                  <c:v>2021-06</c:v>
                </c:pt>
              </c:strCache>
              <c:extLst/>
            </c:strRef>
          </c:cat>
          <c:val>
            <c:numRef>
              <c:f>Sheet1!$C$2:$C$7</c:f>
              <c:numCache>
                <c:formatCode>General</c:formatCode>
                <c:ptCount val="6"/>
              </c:numCache>
              <c:extLst/>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extLst/>
      </c:bar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4576</c:v>
                </c:pt>
                <c:pt idx="1">
                  <c:v>4513</c:v>
                </c:pt>
                <c:pt idx="2">
                  <c:v>4570</c:v>
                </c:pt>
                <c:pt idx="3">
                  <c:v>4539</c:v>
                </c:pt>
                <c:pt idx="4">
                  <c:v>4540</c:v>
                </c:pt>
                <c:pt idx="5">
                  <c:v>4481</c:v>
                </c:pt>
                <c:pt idx="6">
                  <c:v>4524</c:v>
                </c:pt>
                <c:pt idx="7">
                  <c:v>4514</c:v>
                </c:pt>
                <c:pt idx="8">
                  <c:v>4506</c:v>
                </c:pt>
                <c:pt idx="9">
                  <c:v>4723</c:v>
                </c:pt>
                <c:pt idx="10">
                  <c:v>4637</c:v>
                </c:pt>
                <c:pt idx="11">
                  <c:v>4666</c:v>
                </c:pt>
                <c:pt idx="12">
                  <c:v>4731</c:v>
                </c:pt>
                <c:pt idx="13">
                  <c:v>4591</c:v>
                </c:pt>
                <c:pt idx="14">
                  <c:v>4518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0.0\%</c:formatCode>
                <c:ptCount val="15"/>
                <c:pt idx="0">
                  <c:v>19.6</c:v>
                </c:pt>
                <c:pt idx="1">
                  <c:v>20.0</c:v>
                </c:pt>
                <c:pt idx="2">
                  <c:v>20.0</c:v>
                </c:pt>
                <c:pt idx="3">
                  <c:v>20.2</c:v>
                </c:pt>
                <c:pt idx="4">
                  <c:v>20.3</c:v>
                </c:pt>
                <c:pt idx="5">
                  <c:v>20.4</c:v>
                </c:pt>
                <c:pt idx="6">
                  <c:v>20.6</c:v>
                </c:pt>
                <c:pt idx="7">
                  <c:v>22.9</c:v>
                </c:pt>
                <c:pt idx="8">
                  <c:v>23.1</c:v>
                </c:pt>
                <c:pt idx="9">
                  <c:v>24.4</c:v>
                </c:pt>
                <c:pt idx="10">
                  <c:v>24.9</c:v>
                </c:pt>
                <c:pt idx="11">
                  <c:v>24.9</c:v>
                </c:pt>
                <c:pt idx="12">
                  <c:v>24.7</c:v>
                </c:pt>
                <c:pt idx="13">
                  <c:v>25.4</c:v>
                </c:pt>
                <c:pt idx="14">
                  <c:v>25.8</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Sheet1!$A$2:$A$16</c:f>
              <c:strCache>
                <c:ptCount val="15"/>
                <c:pt idx="0">
                  <c:v>2020-04</c:v>
                </c:pt>
                <c:pt idx="1">
                  <c:v>2020-05</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Sheet1!$D$2:$D$16</c:f>
              <c:numCache>
                <c:formatCode>0.0\%</c:formatCode>
                <c:ptCount val="15"/>
                <c:pt idx="0">
                  <c:v>4.2</c:v>
                </c:pt>
                <c:pt idx="1">
                  <c:v>3.6</c:v>
                </c:pt>
                <c:pt idx="2">
                  <c:v>2.4</c:v>
                </c:pt>
                <c:pt idx="3">
                  <c:v>2.0</c:v>
                </c:pt>
                <c:pt idx="4">
                  <c:v>1.0</c:v>
                </c:pt>
                <c:pt idx="5">
                  <c:v>2.5</c:v>
                </c:pt>
                <c:pt idx="6">
                  <c:v>17.8</c:v>
                </c:pt>
                <c:pt idx="7">
                  <c:v>11.0</c:v>
                </c:pt>
                <c:pt idx="8">
                  <c:v>3.6</c:v>
                </c:pt>
                <c:pt idx="9">
                  <c:v>7.3</c:v>
                </c:pt>
                <c:pt idx="10">
                  <c:v>4.8</c:v>
                </c:pt>
                <c:pt idx="11">
                  <c:v>2.7</c:v>
                </c:pt>
                <c:pt idx="12">
                  <c:v>2.7</c:v>
                </c:pt>
                <c:pt idx="13">
                  <c:v>3.4</c:v>
                </c:pt>
                <c:pt idx="14">
                  <c:v>3.0</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General"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GAD – 7</a:t>
            </a:r>
            <a:r>
              <a:rPr lang="en-US" sz="1000" b="1" i="0" u="none" strike="noStrike" baseline="30000" dirty="0">
                <a:effectLst/>
              </a:rPr>
              <a:t>1</a:t>
            </a:r>
            <a:r>
              <a:rPr lang="en-US" sz="1000" b="1" dirty="0"/>
              <a:t>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2004.0</c:v>
                </c:pt>
                <c:pt idx="1">
                  <c:v>2514.0</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32.73</c:v>
                </c:pt>
                <c:pt idx="1">
                  <c:v>20.33</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26.65</c:v>
                </c:pt>
                <c:pt idx="1">
                  <c:v>16.51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Sheet1!$B$2:$B$13</c:f>
              <c:numCache>
                <c:formatCode>#,##0.0</c:formatCode>
                <c:ptCount val="12"/>
                <c:pt idx="0">
                  <c:v>21.0</c:v>
                </c:pt>
                <c:pt idx="1">
                  <c:v>12.5</c:v>
                </c:pt>
                <c:pt idx="2">
                  <c:v>245.0</c:v>
                </c:pt>
                <c:pt idx="3">
                  <c:v>116.5</c:v>
                </c:pt>
                <c:pt idx="4">
                  <c:v>167.0</c:v>
                </c:pt>
                <c:pt idx="5">
                  <c:v>55.5</c:v>
                </c:pt>
                <c:pt idx="6">
                  <c:v>87.5</c:v>
                </c:pt>
                <c:pt idx="7">
                  <c:v>42.5</c:v>
                </c:pt>
                <c:pt idx="8">
                  <c:v>36.0</c:v>
                </c:pt>
                <c:pt idx="9">
                  <c:v>11.0</c:v>
                </c:pt>
                <c:pt idx="10">
                  <c:v>140.5</c:v>
                </c:pt>
                <c:pt idx="11">
                  <c:v>92.5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Sheet1!$C$2:$C$13</c:f>
              <c:numCache>
                <c:formatCode>#,##0.0</c:formatCode>
                <c:ptCount val="12"/>
                <c:pt idx="0">
                  <c:v>16.5</c:v>
                </c:pt>
                <c:pt idx="1">
                  <c:v>9.0</c:v>
                </c:pt>
                <c:pt idx="2">
                  <c:v>238.0</c:v>
                </c:pt>
                <c:pt idx="3">
                  <c:v>94.5</c:v>
                </c:pt>
                <c:pt idx="4">
                  <c:v>160.0</c:v>
                </c:pt>
                <c:pt idx="5">
                  <c:v>50.5</c:v>
                </c:pt>
                <c:pt idx="6">
                  <c:v>64.5</c:v>
                </c:pt>
                <c:pt idx="7">
                  <c:v>32.0</c:v>
                </c:pt>
                <c:pt idx="8">
                  <c:v>30.0</c:v>
                </c:pt>
                <c:pt idx="9">
                  <c:v>4.0</c:v>
                </c:pt>
                <c:pt idx="10">
                  <c:v>127.0</c:v>
                </c:pt>
                <c:pt idx="11">
                  <c:v>86.5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Sheet1!$A$2:$A$13</c:f>
              <c:strCache>
                <c:ptCount val="12"/>
                <c:pt idx="0">
                  <c:v>Alcohol-Female</c:v>
                </c:pt>
                <c:pt idx="1">
                  <c:v>Alcohol-Male</c:v>
                </c:pt>
                <c:pt idx="2">
                  <c:v>Physical Activity</c:v>
                </c:pt>
                <c:pt idx="3">
                  <c:v>Self-Reported Health</c:v>
                </c:pt>
                <c:pt idx="4">
                  <c:v>Sitting</c:v>
                </c:pt>
                <c:pt idx="5">
                  <c:v>Sleep</c:v>
                </c:pt>
                <c:pt idx="6">
                  <c:v>Stress-Financial</c:v>
                </c:pt>
                <c:pt idx="7">
                  <c:v>Stress-Home-Work</c:v>
                </c:pt>
                <c:pt idx="8">
                  <c:v>Sugar-Sweetened Beverages</c:v>
                </c:pt>
                <c:pt idx="9">
                  <c:v>Tobacco</c:v>
                </c:pt>
                <c:pt idx="10">
                  <c:v>Weekly - Beans</c:v>
                </c:pt>
                <c:pt idx="11">
                  <c:v>Weekly - Nuts</c:v>
                </c:pt>
              </c:strCache>
            </c:strRef>
          </c:cat>
          <c:val>
            <c:numRef>
              <c:f>Sheet1!$D$2:$D$13</c:f>
              <c:numCache>
                <c:formatCode>0.0\%</c:formatCode>
                <c:ptCount val="12"/>
                <c:pt idx="0">
                  <c:v>-21.4</c:v>
                </c:pt>
                <c:pt idx="1">
                  <c:v>-28</c:v>
                </c:pt>
                <c:pt idx="2">
                  <c:v>-2.9</c:v>
                </c:pt>
                <c:pt idx="3">
                  <c:v>-18.9</c:v>
                </c:pt>
                <c:pt idx="4">
                  <c:v>-4.2</c:v>
                </c:pt>
                <c:pt idx="5">
                  <c:v>-9</c:v>
                </c:pt>
                <c:pt idx="6">
                  <c:v>-26.3</c:v>
                </c:pt>
                <c:pt idx="7">
                  <c:v>-24.7</c:v>
                </c:pt>
                <c:pt idx="8">
                  <c:v>-16.7</c:v>
                </c:pt>
                <c:pt idx="9">
                  <c:v>-63.6</c:v>
                </c:pt>
                <c:pt idx="10">
                  <c:v>-9.6</c:v>
                </c:pt>
                <c:pt idx="11">
                  <c:v>-6.5</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Sheet1!$B$2:$B$9</c:f>
              <c:numCache>
                <c:formatCode>#,##0.0</c:formatCode>
                <c:ptCount val="8"/>
                <c:pt idx="0">
                  <c:v>8.0</c:v>
                </c:pt>
                <c:pt idx="1">
                  <c:v>4.0</c:v>
                </c:pt>
                <c:pt idx="2">
                  <c:v>3.0</c:v>
                </c:pt>
                <c:pt idx="3">
                  <c:v>114.5</c:v>
                </c:pt>
                <c:pt idx="4">
                  <c:v>35.0</c:v>
                </c:pt>
                <c:pt idx="5">
                  <c:v>13.0</c:v>
                </c:pt>
                <c:pt idx="6">
                  <c:v>24.0</c:v>
                </c:pt>
                <c:pt idx="7">
                  <c:v>4.5</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Sheet1!$C$2:$C$9</c:f>
              <c:numCache>
                <c:formatCode>#,##0.0</c:formatCode>
                <c:ptCount val="8"/>
                <c:pt idx="0">
                  <c:v>8.5</c:v>
                </c:pt>
                <c:pt idx="1">
                  <c:v>4.5</c:v>
                </c:pt>
                <c:pt idx="2">
                  <c:v>2.5</c:v>
                </c:pt>
                <c:pt idx="3">
                  <c:v>117.5</c:v>
                </c:pt>
                <c:pt idx="4">
                  <c:v>33.0</c:v>
                </c:pt>
                <c:pt idx="5">
                  <c:v>11.5</c:v>
                </c:pt>
                <c:pt idx="6">
                  <c:v>18.0</c:v>
                </c:pt>
                <c:pt idx="7">
                  <c:v>2.5</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Asthma - FEV1 (Female)</c:v>
                </c:pt>
                <c:pt idx="1">
                  <c:v>Asthma - FEV1 (Male)</c:v>
                </c:pt>
                <c:pt idx="2">
                  <c:v>Asthma - Severity</c:v>
                </c:pt>
                <c:pt idx="3">
                  <c:v>BMI (High)</c:v>
                </c:pt>
                <c:pt idx="4">
                  <c:v>Blood Pressure (High)</c:v>
                </c:pt>
                <c:pt idx="5">
                  <c:v>HDL Cholesterol</c:v>
                </c:pt>
                <c:pt idx="6">
                  <c:v>PHQ2 - Depressed/Little Interest</c:v>
                </c:pt>
                <c:pt idx="7">
                  <c:v>Total Cholesterol</c:v>
                </c:pt>
              </c:strCache>
            </c:strRef>
          </c:cat>
          <c:val>
            <c:numRef>
              <c:f>Sheet1!$D$2:$D$9</c:f>
              <c:numCache>
                <c:formatCode>0.0\%</c:formatCode>
                <c:ptCount val="8"/>
                <c:pt idx="0">
                  <c:v>6.3</c:v>
                </c:pt>
                <c:pt idx="1">
                  <c:v>12.5</c:v>
                </c:pt>
                <c:pt idx="2">
                  <c:v>-16.7</c:v>
                </c:pt>
                <c:pt idx="3">
                  <c:v>2.6</c:v>
                </c:pt>
                <c:pt idx="4">
                  <c:v>-5.7</c:v>
                </c:pt>
                <c:pt idx="5">
                  <c:v>-11.5</c:v>
                </c:pt>
                <c:pt idx="6">
                  <c:v>-25</c:v>
                </c:pt>
                <c:pt idx="7">
                  <c:v>-44.4</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 Risk Points</c:v>
                </c:pt>
              </c:strCache>
            </c:strRef>
          </c:tx>
          <c:spPr>
            <a:solidFill>
              <a:schemeClr val="accent1"/>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Sheet1!$B$2:$B$9</c:f>
              <c:numCache>
                <c:formatCode>#,##0.0</c:formatCode>
                <c:ptCount val="8"/>
                <c:pt idx="0">
                  <c:v>12.0</c:v>
                </c:pt>
                <c:pt idx="1">
                  <c:v>20.0</c:v>
                </c:pt>
                <c:pt idx="2">
                  <c:v>8.0</c:v>
                </c:pt>
                <c:pt idx="3">
                  <c:v>14.0</c:v>
                </c:pt>
                <c:pt idx="4">
                  <c:v>29.0</c:v>
                </c:pt>
                <c:pt idx="5">
                  <c:v>69.0</c:v>
                </c:pt>
                <c:pt idx="6">
                  <c:v>156.0</c:v>
                </c:pt>
                <c:pt idx="7">
                  <c:v>267.0</c:v>
                </c:pt>
              </c:numCache>
            </c:numRef>
          </c:val>
          <c:extLst>
            <c:ext xmlns:c16="http://schemas.microsoft.com/office/drawing/2014/chart" uri="{C3380CC4-5D6E-409C-BE32-E72D297353CC}">
              <c16:uniqueId val="{00000000-7B79-456B-B6EC-AB620CE5B034}"/>
            </c:ext>
          </c:extLst>
        </c:ser>
        <c:ser>
          <c:idx val="1"/>
          <c:order val="1"/>
          <c:tx>
            <c:strRef>
              <c:f>Sheet1!$C$1</c:f>
              <c:strCache>
                <c:ptCount val="1"/>
                <c:pt idx="0">
                  <c:v>Tx Risk Points</c:v>
                </c:pt>
              </c:strCache>
            </c:strRef>
          </c:tx>
          <c:spPr>
            <a:solidFill>
              <a:schemeClr val="accent2"/>
            </a:solidFill>
            <a:ln>
              <a:noFill/>
            </a:ln>
            <a:effectLst/>
          </c:spPr>
          <c:invertIfNegative val="0"/>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Sheet1!$C$2:$C$9</c:f>
              <c:numCache>
                <c:formatCode>#,##0.0</c:formatCode>
                <c:ptCount val="8"/>
                <c:pt idx="0">
                  <c:v>8.0</c:v>
                </c:pt>
                <c:pt idx="1">
                  <c:v>18.0</c:v>
                </c:pt>
                <c:pt idx="2">
                  <c:v>6.0</c:v>
                </c:pt>
                <c:pt idx="3">
                  <c:v>16.0</c:v>
                </c:pt>
                <c:pt idx="4">
                  <c:v>21.0</c:v>
                </c:pt>
                <c:pt idx="5">
                  <c:v>57.0</c:v>
                </c:pt>
                <c:pt idx="6">
                  <c:v>126.0</c:v>
                </c:pt>
                <c:pt idx="7">
                  <c:v>252.0</c:v>
                </c:pt>
              </c:numCache>
            </c:numRef>
          </c:val>
          <c:extLst>
            <c:ext xmlns:c16="http://schemas.microsoft.com/office/drawing/2014/chart" uri="{C3380CC4-5D6E-409C-BE32-E72D297353CC}">
              <c16:uniqueId val="{00000001-7B79-456B-B6EC-AB620CE5B034}"/>
            </c:ext>
          </c:extLst>
        </c:ser>
        <c:dLbls>
          <c:showLegendKey val="0"/>
          <c:showVal val="0"/>
          <c:showCatName val="0"/>
          <c:showSerName val="0"/>
          <c:showPercent val="0"/>
          <c:showBubbleSize val="0"/>
        </c:dLbls>
        <c:gapWidth val="182"/>
        <c:axId val="225430528"/>
        <c:axId val="225981184"/>
      </c:barChart>
      <c:lineChart>
        <c:grouping val="standard"/>
        <c:varyColors val="0"/>
        <c:ser>
          <c:idx val="2"/>
          <c:order val="2"/>
          <c:tx>
            <c:strRef>
              <c:f>Sheet1!$D$1</c:f>
              <c:strCache>
                <c:ptCount val="1"/>
                <c:pt idx="0">
                  <c:v>% Change</c:v>
                </c:pt>
              </c:strCache>
            </c:strRef>
          </c:tx>
          <c:spPr>
            <a:ln>
              <a:noFill/>
            </a:ln>
          </c:spPr>
          <c:marker>
            <c:symbol val="none"/>
          </c:marker>
          <c:cat>
            <c:strRef>
              <c:f>Sheet1!$A$2:$A$9</c:f>
              <c:strCache>
                <c:ptCount val="8"/>
                <c:pt idx="0">
                  <c:v>Adherence - Medical Appointment</c:v>
                </c:pt>
                <c:pt idx="1">
                  <c:v>Adherence - Medication</c:v>
                </c:pt>
                <c:pt idx="2">
                  <c:v>Breast Cancer Screen</c:v>
                </c:pt>
                <c:pt idx="3">
                  <c:v>Cervical Cancer Screen</c:v>
                </c:pt>
                <c:pt idx="4">
                  <c:v>Colon Cancer Screen</c:v>
                </c:pt>
                <c:pt idx="5">
                  <c:v>Dental Visit Screen</c:v>
                </c:pt>
                <c:pt idx="6">
                  <c:v>Flu Vaccine</c:v>
                </c:pt>
                <c:pt idx="7">
                  <c:v>Pneumonia Vaccine</c:v>
                </c:pt>
              </c:strCache>
            </c:strRef>
          </c:cat>
          <c:val>
            <c:numRef>
              <c:f>Sheet1!$D$2:$D$9</c:f>
              <c:numCache>
                <c:formatCode>0.0\%</c:formatCode>
                <c:ptCount val="8"/>
                <c:pt idx="0">
                  <c:v>-33.3</c:v>
                </c:pt>
                <c:pt idx="1">
                  <c:v>-10</c:v>
                </c:pt>
                <c:pt idx="2">
                  <c:v>-25</c:v>
                </c:pt>
                <c:pt idx="3">
                  <c:v>14.3</c:v>
                </c:pt>
                <c:pt idx="4">
                  <c:v>-27.6</c:v>
                </c:pt>
                <c:pt idx="5">
                  <c:v>-17.4</c:v>
                </c:pt>
                <c:pt idx="6">
                  <c:v>-19.2</c:v>
                </c:pt>
                <c:pt idx="7">
                  <c:v>-5.6</c:v>
                </c:pt>
              </c:numCache>
            </c:numRef>
          </c:val>
          <c:smooth val="0"/>
          <c:extLst>
            <c:ext xmlns:c16="http://schemas.microsoft.com/office/drawing/2014/chart" uri="{C3380CC4-5D6E-409C-BE32-E72D297353CC}">
              <c16:uniqueId val="{00000002-7B79-456B-B6EC-AB620CE5B034}"/>
            </c:ext>
          </c:extLst>
        </c:ser>
        <c:dLbls>
          <c:showLegendKey val="0"/>
          <c:showVal val="0"/>
          <c:showCatName val="0"/>
          <c:showSerName val="0"/>
          <c:showPercent val="0"/>
          <c:showBubbleSize val="0"/>
        </c:dLbls>
        <c:marker val="1"/>
        <c:smooth val="0"/>
        <c:axId val="225430528"/>
        <c:axId val="225981184"/>
      </c:lineChart>
      <c:catAx>
        <c:axId val="22543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981184"/>
        <c:crosses val="autoZero"/>
        <c:auto val="0"/>
        <c:lblAlgn val="ctr"/>
        <c:lblOffset val="100"/>
        <c:noMultiLvlLbl val="0"/>
      </c:catAx>
      <c:valAx>
        <c:axId val="2259811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5430528"/>
        <c:crosses val="autoZero"/>
        <c:crossBetween val="between"/>
      </c:valAx>
      <c:dTable>
        <c:showHorzBorder val="1"/>
        <c:showVertBorder val="1"/>
        <c:showOutline val="1"/>
        <c:showKeys val="1"/>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0.0</c:v>
                </c:pt>
                <c:pt idx="1">
                  <c:v>361.0</c:v>
                </c:pt>
                <c:pt idx="2">
                  <c:v>1228.0</c:v>
                </c:pt>
                <c:pt idx="3">
                  <c:v>1072.0</c:v>
                </c:pt>
                <c:pt idx="4">
                  <c:v>1032.0</c:v>
                </c:pt>
                <c:pt idx="5">
                  <c:v>720.0</c:v>
                </c:pt>
                <c:pt idx="6">
                  <c:v>105.0</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c:v>
                </c:pt>
                <c:pt idx="1">
                  <c:v>2.77</c:v>
                </c:pt>
                <c:pt idx="2">
                  <c:v>18.24</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Employee</c:v>
                </c:pt>
                <c:pt idx="1">
                  <c:v>Spouse</c:v>
                </c:pt>
                <c:pt idx="2">
                  <c:v>Other</c:v>
                </c:pt>
              </c:strCache>
            </c:strRef>
          </c:cat>
          <c:val>
            <c:numRef>
              <c:f>Sheet1!$B$2:$B$4</c:f>
              <c:numCache>
                <c:formatCode>#,##0</c:formatCode>
                <c:ptCount val="3"/>
                <c:pt idx="0">
                  <c:v>4448.0</c:v>
                </c:pt>
                <c:pt idx="1">
                  <c:v>72.0</c:v>
                </c:pt>
                <c:pt idx="2">
                  <c:v>0.0</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Employee</c:v>
                </c:pt>
                <c:pt idx="1">
                  <c:v>Spouse</c:v>
                </c:pt>
                <c:pt idx="2">
                  <c:v>Other</c:v>
                </c:pt>
              </c:strCache>
            </c:strRef>
          </c:cat>
          <c:val>
            <c:numRef>
              <c:f>Sheet1!$C$2:$C$4</c:f>
              <c:numCache>
                <c:formatCode>0.0\%</c:formatCode>
                <c:ptCount val="3"/>
                <c:pt idx="0">
                  <c:v>26.15</c:v>
                </c:pt>
                <c:pt idx="1">
                  <c:v>5.56</c:v>
                </c:pt>
                <c:pt idx="2">
                  <c:v>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Employee</c:v>
                </c:pt>
                <c:pt idx="1">
                  <c:v>Spouse</c:v>
                </c:pt>
                <c:pt idx="2">
                  <c:v>Other</c:v>
                </c:pt>
              </c:strCache>
            </c:strRef>
          </c:cat>
          <c:val>
            <c:numRef>
              <c:f>Sheet1!$D$2:$D$4</c:f>
              <c:numCache>
                <c:formatCode>0.0\%</c:formatCode>
                <c:ptCount val="3"/>
                <c:pt idx="0">
                  <c:v>21.31</c:v>
                </c:pt>
                <c:pt idx="1">
                  <c:v>4.17</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Reversed" id="21">
  <a:schemeClr val="accent1"/>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withinLinearReversed" id="21">
  <a:schemeClr val="accent1"/>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withinLinear" id="14">
  <a:schemeClr val="accent1"/>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7/29/2021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40</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54</a:t>
            </a:fld>
            <a:endParaRPr lang="en-US"/>
          </a:p>
        </p:txBody>
      </p:sp>
    </p:spTree>
    <p:extLst>
      <p:ext uri="{BB962C8B-B14F-4D97-AF65-F5344CB8AC3E}">
        <p14:creationId xmlns:p14="http://schemas.microsoft.com/office/powerpoint/2010/main" val="1392532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55</a:t>
            </a:fld>
            <a:endParaRPr lang="en-US"/>
          </a:p>
        </p:txBody>
      </p:sp>
    </p:spTree>
    <p:extLst>
      <p:ext uri="{BB962C8B-B14F-4D97-AF65-F5344CB8AC3E}">
        <p14:creationId xmlns:p14="http://schemas.microsoft.com/office/powerpoint/2010/main" val="315271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56</a:t>
            </a:fld>
            <a:endParaRPr lang="en-US"/>
          </a:p>
        </p:txBody>
      </p:sp>
    </p:spTree>
    <p:extLst>
      <p:ext uri="{BB962C8B-B14F-4D97-AF65-F5344CB8AC3E}">
        <p14:creationId xmlns:p14="http://schemas.microsoft.com/office/powerpoint/2010/main" val="224366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a:t>
            </a:fld>
            <a:endParaRPr lang="en-US"/>
          </a:p>
        </p:txBody>
      </p:sp>
    </p:spTree>
    <p:extLst>
      <p:ext uri="{BB962C8B-B14F-4D97-AF65-F5344CB8AC3E}">
        <p14:creationId xmlns:p14="http://schemas.microsoft.com/office/powerpoint/2010/main" val="228707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7</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9</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13</a:t>
            </a:fld>
            <a:endParaRPr lang="en-US"/>
          </a:p>
        </p:txBody>
      </p:sp>
    </p:spTree>
    <p:extLst>
      <p:ext uri="{BB962C8B-B14F-4D97-AF65-F5344CB8AC3E}">
        <p14:creationId xmlns:p14="http://schemas.microsoft.com/office/powerpoint/2010/main" val="2607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14</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21</a:t>
            </a:fld>
            <a:endParaRPr lang="en-US"/>
          </a:p>
        </p:txBody>
      </p:sp>
    </p:spTree>
    <p:extLst>
      <p:ext uri="{BB962C8B-B14F-4D97-AF65-F5344CB8AC3E}">
        <p14:creationId xmlns:p14="http://schemas.microsoft.com/office/powerpoint/2010/main" val="318546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A9B7C6"/>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22</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15AD9E4-C9D1-4143-91FC-2E98EF7277FC}" type="slidenum">
              <a:rPr lang="en-US" smtClean="0"/>
              <a:t>39</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7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7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3.xml"/><Relationship Id="rId4" Type="http://schemas.openxmlformats.org/officeDocument/2006/relationships/chart" Target="../charts/chart33.xml"/></Relationships>
</file>

<file path=ppt/slides/_rels/slide31.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3.xml"/><Relationship Id="rId4" Type="http://schemas.openxmlformats.org/officeDocument/2006/relationships/chart" Target="../charts/chart37.xml"/></Relationships>
</file>

<file path=ppt/slides/_rels/slide33.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 Id="rId4" Type="http://schemas.openxmlformats.org/officeDocument/2006/relationships/chart" Target="../charts/chart43.xml"/></Relationships>
</file>

<file path=ppt/slides/_rels/slide3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38.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hart" Target="../charts/chart51.xml"/><Relationship Id="rId4" Type="http://schemas.openxmlformats.org/officeDocument/2006/relationships/chart" Target="../charts/chart50.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4" Type="http://schemas.openxmlformats.org/officeDocument/2006/relationships/chart" Target="../charts/chart55.xml"/></Relationships>
</file>

<file path=ppt/slides/_rels/slide42.xml.rels><?xml version='1.0' encoding='UTF-8' standalone='yes'?>
<Relationships xmlns="http://schemas.openxmlformats.org/package/2006/relationships"><Relationship Id="rId2" Type="http://schemas.openxmlformats.org/officeDocument/2006/relationships/chart" Target="../charts/chart5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hart" Target="../charts/chart58.xml"/><Relationship Id="rId2" Type="http://schemas.openxmlformats.org/officeDocument/2006/relationships/chart" Target="../charts/chart57.xml"/><Relationship Id="rId1" Type="http://schemas.openxmlformats.org/officeDocument/2006/relationships/slideLayout" Target="../slideLayouts/slideLayout3.xml"/><Relationship Id="rId5" Type="http://schemas.openxmlformats.org/officeDocument/2006/relationships/chart" Target="../charts/chart60.xml"/><Relationship Id="rId4" Type="http://schemas.openxmlformats.org/officeDocument/2006/relationships/chart" Target="../charts/chart59.xml"/></Relationships>
</file>

<file path=ppt/slides/_rels/slide44.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 Id="rId4" Type="http://schemas.openxmlformats.org/officeDocument/2006/relationships/chart" Target="../charts/chart65.xml"/></Relationships>
</file>

<file path=ppt/slides/_rels/slide47.xml.rels><?xml version='1.0' encoding='UTF-8' standalone='yes'?>
<Relationships xmlns="http://schemas.openxmlformats.org/package/2006/relationships"><Relationship Id="rId2" Type="http://schemas.openxmlformats.org/officeDocument/2006/relationships/chart" Target="../charts/chart6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chart" Target="../charts/chart67.xml"/><Relationship Id="rId1" Type="http://schemas.openxmlformats.org/officeDocument/2006/relationships/slideLayout" Target="../slideLayouts/slideLayout3.xml"/><Relationship Id="rId4" Type="http://schemas.openxmlformats.org/officeDocument/2006/relationships/chart" Target="../charts/chart69.xml"/></Relationships>
</file>

<file path=ppt/slides/_rels/slide49.xml.rels><?xml version='1.0' encoding='UTF-8' standalone='yes'?>
<Relationships xmlns="http://schemas.openxmlformats.org/package/2006/relationships"><Relationship Id="rId3" Type="http://schemas.openxmlformats.org/officeDocument/2006/relationships/chart" Target="../charts/chart71.xml"/><Relationship Id="rId2" Type="http://schemas.openxmlformats.org/officeDocument/2006/relationships/chart" Target="../charts/chart70.xml"/><Relationship Id="rId1" Type="http://schemas.openxmlformats.org/officeDocument/2006/relationships/slideLayout" Target="../slideLayouts/slideLayout3.xml"/><Relationship Id="rId4" Type="http://schemas.openxmlformats.org/officeDocument/2006/relationships/chart" Target="../charts/chart7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hart" Target="../charts/chart7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chart" Target="../charts/chart7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90917" y="309094"/>
            <a:ext cx="10410825" cy="466724"/>
          </a:xfrm>
          <a:prstGeom prst="rect">
            <a:avLst/>
          </a:prstGeom>
          <a:noFill/>
        </p:spPr>
        <p:txBody>
          <a:bodyPr wrap="square">
            <a:spAutoFit/>
          </a:bodyPr>
          <a:lstStyle/>
          <a:p>
            <a:pPr algn="l">
              <a:defRPr sz="2000" b="1">
                <a:solidFill>
                  <a:srgbClr val="000000"/>
                </a:solidFill>
                <a:latin typeface="Calibri"/>
              </a:defRPr>
            </a:pPr>
            <a:r>
              <a:t>ABD - Quarterly Business Review</a:t>
            </a:r>
          </a:p>
        </p:txBody>
      </p:sp>
      <p:sp>
        <p:nvSpPr>
          <p:cNvPr id="8" name="TextBox 7"/>
          <p:cNvSpPr txBox="1"/>
          <p:nvPr/>
        </p:nvSpPr>
        <p:spPr>
          <a:xfrm>
            <a:off x="1390918" y="772733"/>
            <a:ext cx="1752600" cy="466724"/>
          </a:xfrm>
          <a:prstGeom prst="rect">
            <a:avLst/>
          </a:prstGeom>
          <a:noFill/>
        </p:spPr>
        <p:txBody>
          <a:bodyPr wrap="square">
            <a:spAutoFit/>
          </a:bodyPr>
          <a:lstStyle/>
          <a:p>
            <a:pPr algn="l">
              <a:defRPr sz="2000" b="1">
                <a:solidFill>
                  <a:srgbClr val="000000"/>
                </a:solidFill>
                <a:latin typeface="Calibri"/>
              </a:defRPr>
            </a:pPr>
            <a:r>
              <a:t>2021 Q2</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8" name="TextBox 17"/>
          <p:cNvSpPr txBox="1"/>
          <p:nvPr/>
        </p:nvSpPr>
        <p:spPr>
          <a:xfrm>
            <a:off x="612648" y="1362456"/>
            <a:ext cx="1828800" cy="369332"/>
          </a:xfrm>
          <a:prstGeom prst="rect">
            <a:avLst/>
          </a:prstGeom>
          <a:noFill/>
        </p:spPr>
        <p:txBody>
          <a:bodyPr wrap="square">
            <a:spAutoFit/>
          </a:bodyPr>
          <a:lstStyle/>
          <a:p>
            <a:pPr algn="ctr">
              <a:defRPr sz="2800">
                <a:solidFill>
                  <a:srgbClr val="2C9ACC"/>
                </a:solidFill>
                <a:latin typeface="Calibri"/>
              </a:defRPr>
            </a:pPr>
            <a:r>
              <a:t>-2.7</a:t>
            </a:r>
          </a:p>
        </p:txBody>
      </p:sp>
      <p:sp>
        <p:nvSpPr>
          <p:cNvPr id="19" name="TextBox 18"/>
          <p:cNvSpPr txBox="1"/>
          <p:nvPr/>
        </p:nvSpPr>
        <p:spPr>
          <a:xfrm>
            <a:off x="5184648" y="1362456"/>
            <a:ext cx="1828800" cy="369332"/>
          </a:xfrm>
          <a:prstGeom prst="rect">
            <a:avLst/>
          </a:prstGeom>
          <a:noFill/>
        </p:spPr>
        <p:txBody>
          <a:bodyPr wrap="square">
            <a:spAutoFit/>
          </a:bodyPr>
          <a:lstStyle/>
          <a:p>
            <a:pPr algn="ctr">
              <a:defRPr sz="2800">
                <a:solidFill>
                  <a:srgbClr val="2C9ACC"/>
                </a:solidFill>
                <a:latin typeface="Calibri"/>
              </a:defRPr>
            </a:pPr>
            <a:r>
              <a:t>12.0%</a:t>
            </a:r>
          </a:p>
        </p:txBody>
      </p:sp>
      <p:sp>
        <p:nvSpPr>
          <p:cNvPr id="20" name="TextBox 19"/>
          <p:cNvSpPr txBox="1"/>
          <p:nvPr/>
        </p:nvSpPr>
        <p:spPr>
          <a:xfrm>
            <a:off x="9537073" y="1363514"/>
            <a:ext cx="1828800" cy="369332"/>
          </a:xfrm>
          <a:prstGeom prst="rect">
            <a:avLst/>
          </a:prstGeom>
          <a:noFill/>
        </p:spPr>
        <p:txBody>
          <a:bodyPr wrap="square">
            <a:spAutoFit/>
          </a:bodyPr>
          <a:lstStyle/>
          <a:p>
            <a:pPr algn="ctr">
              <a:defRPr sz="2800">
                <a:solidFill>
                  <a:srgbClr val="2C9ACC"/>
                </a:solidFill>
                <a:latin typeface="Calibri"/>
              </a:defRPr>
            </a:pPr>
            <a:r>
              <a:t>951</a:t>
            </a:r>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321-A09D-415A-8383-E4757B733C12}"/>
              </a:ext>
            </a:extLst>
          </p:cNvPr>
          <p:cNvSpPr>
            <a:spLocks noGrp="1"/>
          </p:cNvSpPr>
          <p:nvPr>
            <p:ph type="title"/>
          </p:nvPr>
        </p:nvSpPr>
        <p:spPr/>
        <p:txBody>
          <a:bodyPr>
            <a:normAutofit fontScale="90000"/>
          </a:bodyPr>
          <a:lstStyle/>
          <a:p>
            <a:r>
              <a:rPr lang="en-US"/>
              <a:t>Risk Analysis Summary</a:t>
            </a:r>
            <a:r>
              <a:rPr lang="en-US" baseline="30000"/>
              <a:t>1</a:t>
            </a:r>
          </a:p>
        </p:txBody>
      </p:sp>
      <p:sp>
        <p:nvSpPr>
          <p:cNvPr id="3" name="Text Placeholder 2">
            <a:extLst>
              <a:ext uri="{FF2B5EF4-FFF2-40B4-BE49-F238E27FC236}">
                <a16:creationId xmlns:a16="http://schemas.microsoft.com/office/drawing/2014/main" id="{A3F63B4E-DF82-4219-9B77-A9AF1EEC93E4}"/>
              </a:ext>
            </a:extLst>
          </p:cNvPr>
          <p:cNvSpPr>
            <a:spLocks noGrp="1"/>
          </p:cNvSpPr>
          <p:nvPr>
            <p:ph type="body" sz="quarter" idx="10"/>
          </p:nvPr>
        </p:nvSpPr>
        <p:spPr/>
        <p:txBody>
          <a:bodyPr/>
          <a:lstStyle/>
          <a:p>
            <a:r>
              <a:rPr lang="en-US"/>
              <a:t>HEALTH INSIGHTS</a:t>
            </a:r>
          </a:p>
        </p:txBody>
      </p:sp>
      <p:graphicFrame>
        <p:nvGraphicFramePr>
          <p:cNvPr id="4" name="lifestyle_risk_table" descr="health_insights_lifestyle_risk_segmentation">
            <a:extLst>
              <a:ext uri="{FF2B5EF4-FFF2-40B4-BE49-F238E27FC236}">
                <a16:creationId xmlns:a16="http://schemas.microsoft.com/office/drawing/2014/main" id="{283ECDFD-4F15-443D-84C2-8F43DFF3DAA0}"/>
              </a:ext>
            </a:extLst>
          </p:cNvPr>
          <p:cNvGraphicFramePr>
            <a:graphicFrameLocks noGrp="1"/>
          </p:cNvGraphicFramePr>
          <p:nvPr>
            <p:extLst>
              <p:ext uri="{D42A27DB-BD31-4B8C-83A1-F6EECF244321}">
                <p14:modId xmlns:p14="http://schemas.microsoft.com/office/powerpoint/2010/main" val="583939785"/>
              </p:ext>
            </p:extLst>
          </p:nvPr>
        </p:nvGraphicFramePr>
        <p:xfrm>
          <a:off x="153032" y="2392029"/>
          <a:ext cx="3931920" cy="3429000"/>
        </p:xfrm>
        <a:graphic>
          <a:graphicData uri="http://schemas.openxmlformats.org/drawingml/2006/table">
            <a:tbl>
              <a:tblPr firstRow="1" bandRow="1">
                <a:tableStyleId>{6E25E649-3F16-4E02-A733-19D2CDBF48F0}</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a:t>Lifestyle Risk</a:t>
                      </a:r>
                    </a:p>
                  </a:txBody>
                  <a:tcPr>
                    <a:lnR w="6350" cap="flat" cmpd="sng" algn="ctr">
                      <a:solidFill>
                        <a:schemeClr val="bg1"/>
                      </a:solidFill>
                      <a:prstDash val="solid"/>
                      <a:round/>
                      <a:headEnd type="none" w="med" len="med"/>
                      <a:tailEnd type="none" w="med" len="med"/>
                    </a:lnR>
                  </a:tcPr>
                </a:tc>
                <a:tc>
                  <a:txBody>
                    <a:bodyPr/>
                    <a:lstStyle/>
                    <a:p>
                      <a:pPr algn="ctr"/>
                      <a:r>
                        <a:rPr lang="en-US" sz="90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Client</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80764112"/>
                  </a:ext>
                </a:extLst>
              </a:tr>
              <a:tr h="0">
                <a:tc>
                  <a:txBody>
                    <a:bodyPr/>
                    <a:lstStyle/>
                    <a:p>
                      <a:r>
                        <a:rPr sz="800"/>
                        <a:t>Appointment Adherence</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Binge Drinking</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Depression (PHQ-2)</a:t>
                      </a:r>
                    </a:p>
                  </a:txBody>
                  <a:tcPr>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Diet</a:t>
                      </a:r>
                    </a:p>
                  </a:txBody>
                  <a:tcPr>
                    <a:lnR w="6350" cap="flat" cmpd="sng" algn="ctr">
                      <a:solidFill>
                        <a:schemeClr val="bg1"/>
                      </a:solidFill>
                      <a:prstDash val="solid"/>
                      <a:round/>
                      <a:headEnd type="none" w="med" len="med"/>
                      <a:tailEnd type="none" w="med" len="med"/>
                    </a:lnR>
                  </a:tcPr>
                </a:tc>
                <a:tc>
                  <a:txBody>
                    <a:bodyPr/>
                    <a:lstStyle/>
                    <a:p>
                      <a:pPr algn="ctr"/>
                      <a:r>
                        <a:rPr sz="800"/>
                        <a:t>62.0%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Excessive Drinking</a:t>
                      </a:r>
                    </a:p>
                  </a:txBody>
                  <a:tcPr>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Medication Adherence</a:t>
                      </a:r>
                    </a:p>
                  </a:txBody>
                  <a:tcPr>
                    <a:lnR w="6350" cap="flat" cmpd="sng" algn="ctr">
                      <a:solidFill>
                        <a:schemeClr val="bg1"/>
                      </a:solidFill>
                      <a:prstDash val="solid"/>
                      <a:round/>
                      <a:headEnd type="none" w="med" len="med"/>
                      <a:tailEnd type="none" w="med" len="med"/>
                    </a:lnR>
                  </a:tcPr>
                </a:tc>
                <a:tc>
                  <a:txBody>
                    <a:bodyPr/>
                    <a:lstStyle/>
                    <a:p>
                      <a:pPr algn="ctr"/>
                      <a:r>
                        <a:rPr sz="800"/>
                        <a:t>4.5%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Overweight</a:t>
                      </a:r>
                    </a:p>
                  </a:txBody>
                  <a:tcPr>
                    <a:lnR w="6350" cap="flat" cmpd="sng" algn="ctr">
                      <a:solidFill>
                        <a:schemeClr val="bg1"/>
                      </a:solidFill>
                      <a:prstDash val="solid"/>
                      <a:round/>
                      <a:headEnd type="none" w="med" len="med"/>
                      <a:tailEnd type="none" w="med" len="med"/>
                    </a:lnR>
                  </a:tcPr>
                </a:tc>
                <a:tc>
                  <a:txBody>
                    <a:bodyPr/>
                    <a:lstStyle/>
                    <a:p>
                      <a:pPr algn="ctr"/>
                      <a:r>
                        <a:rPr sz="800"/>
                        <a:t>33.3%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Physical Activity</a:t>
                      </a:r>
                    </a:p>
                  </a:txBody>
                  <a:tcPr>
                    <a:lnR w="6350" cap="flat" cmpd="sng" algn="ctr">
                      <a:solidFill>
                        <a:schemeClr val="bg1"/>
                      </a:solidFill>
                      <a:prstDash val="solid"/>
                      <a:round/>
                      <a:headEnd type="none" w="med" len="med"/>
                      <a:tailEnd type="none" w="med" len="med"/>
                    </a:lnR>
                  </a:tcPr>
                </a:tc>
                <a:tc>
                  <a:txBody>
                    <a:bodyPr/>
                    <a:lstStyle/>
                    <a:p>
                      <a:pPr algn="ctr"/>
                      <a:r>
                        <a:rPr sz="800"/>
                        <a:t>73.5%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Preventive Care</a:t>
                      </a:r>
                    </a:p>
                  </a:txBody>
                  <a:tcPr>
                    <a:lnR w="6350" cap="flat" cmpd="sng" algn="ctr">
                      <a:solidFill>
                        <a:schemeClr val="bg1"/>
                      </a:solidFill>
                      <a:prstDash val="solid"/>
                      <a:round/>
                      <a:headEnd type="none" w="med" len="med"/>
                      <a:tailEnd type="none" w="med" len="med"/>
                    </a:lnR>
                  </a:tcPr>
                </a:tc>
                <a:tc>
                  <a:txBody>
                    <a:bodyPr/>
                    <a:lstStyle/>
                    <a:p>
                      <a:pPr algn="ctr"/>
                      <a:r>
                        <a:rPr sz="800"/>
                        <a:t>60.9%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Sedentary Lifestyle</a:t>
                      </a:r>
                    </a:p>
                  </a:txBody>
                  <a:tcPr>
                    <a:lnR w="6350" cap="flat" cmpd="sng" algn="ctr">
                      <a:solidFill>
                        <a:schemeClr val="bg1"/>
                      </a:solidFill>
                      <a:prstDash val="solid"/>
                      <a:round/>
                      <a:headEnd type="none" w="med" len="med"/>
                      <a:tailEnd type="none" w="med" len="med"/>
                    </a:lnR>
                  </a:tcPr>
                </a:tc>
                <a:tc>
                  <a:txBody>
                    <a:bodyPr/>
                    <a:lstStyle/>
                    <a:p>
                      <a:pPr algn="ctr"/>
                      <a:r>
                        <a:rPr sz="800"/>
                        <a:t>58.3%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Sleep</a:t>
                      </a:r>
                    </a:p>
                  </a:txBody>
                  <a:tcPr>
                    <a:lnR w="6350" cap="flat" cmpd="sng" algn="ctr">
                      <a:solidFill>
                        <a:schemeClr val="bg1"/>
                      </a:solidFill>
                      <a:prstDash val="solid"/>
                      <a:round/>
                      <a:headEnd type="none" w="med" len="med"/>
                      <a:tailEnd type="none" w="med" len="med"/>
                    </a:lnR>
                  </a:tcPr>
                </a:tc>
                <a:tc>
                  <a:txBody>
                    <a:bodyPr/>
                    <a:lstStyle/>
                    <a:p>
                      <a:pPr algn="ctr"/>
                      <a:r>
                        <a:rPr sz="800"/>
                        <a:t>7.4%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Stress</a:t>
                      </a:r>
                    </a:p>
                  </a:txBody>
                  <a:tcPr>
                    <a:lnR w="6350" cap="flat" cmpd="sng" algn="ctr">
                      <a:solidFill>
                        <a:schemeClr val="bg1"/>
                      </a:solidFill>
                      <a:prstDash val="solid"/>
                      <a:round/>
                      <a:headEnd type="none" w="med" len="med"/>
                      <a:tailEnd type="none" w="med" len="med"/>
                    </a:lnR>
                  </a:tcPr>
                </a:tc>
                <a:tc>
                  <a:txBody>
                    <a:bodyPr/>
                    <a:lstStyle/>
                    <a:p>
                      <a:pPr algn="ctr"/>
                      <a:r>
                        <a:rPr sz="800"/>
                        <a:t>10.4%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Tobacco</a:t>
                      </a:r>
                    </a:p>
                  </a:txBody>
                  <a:tcPr>
                    <a:lnR w="6350" cap="flat" cmpd="sng" algn="ctr">
                      <a:solidFill>
                        <a:schemeClr val="bg1"/>
                      </a:solidFill>
                      <a:prstDash val="solid"/>
                      <a:round/>
                      <a:headEnd type="none" w="med" len="med"/>
                      <a:tailEnd type="none" w="med" len="med"/>
                    </a:lnR>
                  </a:tcPr>
                </a:tc>
                <a:tc>
                  <a:txBody>
                    <a:bodyPr/>
                    <a:lstStyle/>
                    <a:p>
                      <a:pPr algn="ctr"/>
                      <a:r>
                        <a:rPr sz="800"/>
                        <a:t>5.5%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r>
                        <a:rPr sz="800"/>
                        <a:t>Weight Training</a:t>
                      </a:r>
                    </a:p>
                  </a:txBody>
                  <a:tcPr>
                    <a:lnR w="6350" cap="flat" cmpd="sng" algn="ctr">
                      <a:solidFill>
                        <a:schemeClr val="bg1"/>
                      </a:solidFill>
                      <a:prstDash val="solid"/>
                      <a:round/>
                      <a:headEnd type="none" w="med" len="med"/>
                      <a:tailEnd type="none" w="med" len="med"/>
                    </a:lnR>
                  </a:tcPr>
                </a:tc>
                <a:tc>
                  <a:txBody>
                    <a:bodyPr/>
                    <a:lstStyle/>
                    <a:p>
                      <a:pPr algn="ctr"/>
                      <a:r>
                        <a:rPr sz="800"/>
                        <a:t>47.0%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graphicFrame>
        <p:nvGraphicFramePr>
          <p:cNvPr id="6" name="precondition_risk" descr="health_insights_precondition_risk_segmentation">
            <a:extLst>
              <a:ext uri="{FF2B5EF4-FFF2-40B4-BE49-F238E27FC236}">
                <a16:creationId xmlns:a16="http://schemas.microsoft.com/office/drawing/2014/main" id="{A173DF2B-106A-47D2-9E61-CF10FC7F37F2}"/>
              </a:ext>
            </a:extLst>
          </p:cNvPr>
          <p:cNvGraphicFramePr>
            <a:graphicFrameLocks noGrp="1"/>
          </p:cNvGraphicFramePr>
          <p:nvPr>
            <p:extLst>
              <p:ext uri="{D42A27DB-BD31-4B8C-83A1-F6EECF244321}">
                <p14:modId xmlns:p14="http://schemas.microsoft.com/office/powerpoint/2010/main" val="60755713"/>
              </p:ext>
            </p:extLst>
          </p:nvPr>
        </p:nvGraphicFramePr>
        <p:xfrm>
          <a:off x="4127441" y="2392029"/>
          <a:ext cx="3931920" cy="1600200"/>
        </p:xfrm>
        <a:graphic>
          <a:graphicData uri="http://schemas.openxmlformats.org/drawingml/2006/table">
            <a:tbl>
              <a:tblPr firstRow="1" bandRow="1">
                <a:tableStyleId>{85BE263C-DBD7-4A20-BB59-AAB30ACAA65A}</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14411">
                <a:tc>
                  <a:txBody>
                    <a:bodyPr/>
                    <a:lstStyle/>
                    <a:p>
                      <a:r>
                        <a:rPr lang="en-US" sz="900" dirty="0" err="1"/>
                        <a:t>PreCondition</a:t>
                      </a:r>
                      <a:r>
                        <a:rPr lang="en-US" sz="900" dirty="0"/>
                        <a:t>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14411">
                <a:tc>
                  <a:txBody>
                    <a:bodyPr/>
                    <a:lstStyle/>
                    <a:p>
                      <a:r>
                        <a:rPr sz="800"/>
                        <a:t>HDL Cholesterol</a:t>
                      </a:r>
                    </a:p>
                  </a:txBody>
                  <a:tcPr/>
                </a:tc>
                <a:tc>
                  <a:txBody>
                    <a:bodyPr/>
                    <a:lstStyle/>
                    <a:p>
                      <a:pPr algn="ctr"/>
                      <a:r>
                        <a:rPr sz="800"/>
                        <a:t>14.9%</a:t>
                      </a:r>
                    </a:p>
                  </a:txBody>
                  <a:tcPr/>
                </a:tc>
                <a:tc>
                  <a:txBody>
                    <a:bodyPr/>
                    <a:lstStyle/>
                    <a:p>
                      <a:pPr algn="ctr"/>
                      <a:r>
                        <a:rPr sz="800"/>
                        <a:t>8.3%</a:t>
                      </a:r>
                    </a:p>
                  </a:txBody>
                  <a:tcPr/>
                </a:tc>
                <a:extLst>
                  <a:ext uri="{0D108BD9-81ED-4DB2-BD59-A6C34878D82A}">
                    <a16:rowId xmlns:a16="http://schemas.microsoft.com/office/drawing/2014/main" val="10001"/>
                  </a:ext>
                </a:extLst>
              </a:tr>
              <a:tr h="214411">
                <a:tc>
                  <a:txBody>
                    <a:bodyPr/>
                    <a:lstStyle/>
                    <a:p>
                      <a:r>
                        <a:rPr sz="800"/>
                        <a:t>Metabolic Syndrome</a:t>
                      </a:r>
                    </a:p>
                  </a:txBody>
                  <a:tcPr/>
                </a:tc>
                <a:tc>
                  <a:txBody>
                    <a:bodyPr/>
                    <a:lstStyle/>
                    <a:p>
                      <a:pPr algn="ctr"/>
                      <a:r>
                        <a:rPr sz="800"/>
                        <a:t>2.7%</a:t>
                      </a:r>
                    </a:p>
                  </a:txBody>
                  <a:tcPr/>
                </a:tc>
                <a:tc>
                  <a:txBody>
                    <a:bodyPr/>
                    <a:lstStyle/>
                    <a:p>
                      <a:pPr algn="ctr"/>
                      <a:r>
                        <a:rPr sz="800"/>
                        <a:t>1.1%</a:t>
                      </a:r>
                    </a:p>
                  </a:txBody>
                  <a:tcPr/>
                </a:tc>
                <a:extLst>
                  <a:ext uri="{0D108BD9-81ED-4DB2-BD59-A6C34878D82A}">
                    <a16:rowId xmlns:a16="http://schemas.microsoft.com/office/drawing/2014/main" val="10002"/>
                  </a:ext>
                </a:extLst>
              </a:tr>
              <a:tr h="214411">
                <a:tc>
                  <a:txBody>
                    <a:bodyPr/>
                    <a:lstStyle/>
                    <a:p>
                      <a:r>
                        <a:rPr sz="800"/>
                        <a:t>Obesity</a:t>
                      </a:r>
                    </a:p>
                  </a:txBody>
                  <a:tcPr/>
                </a:tc>
                <a:tc>
                  <a:txBody>
                    <a:bodyPr/>
                    <a:lstStyle/>
                    <a:p>
                      <a:pPr algn="ctr"/>
                      <a:r>
                        <a:rPr sz="800"/>
                        <a:t>38.7%</a:t>
                      </a:r>
                    </a:p>
                  </a:txBody>
                  <a:tcPr/>
                </a:tc>
                <a:tc>
                  <a:txBody>
                    <a:bodyPr/>
                    <a:lstStyle/>
                    <a:p>
                      <a:pPr algn="ctr"/>
                      <a:r>
                        <a:rPr sz="800"/>
                        <a:t>34.2%</a:t>
                      </a:r>
                    </a:p>
                  </a:txBody>
                  <a:tcPr/>
                </a:tc>
                <a:extLst>
                  <a:ext uri="{0D108BD9-81ED-4DB2-BD59-A6C34878D82A}">
                    <a16:rowId xmlns:a16="http://schemas.microsoft.com/office/drawing/2014/main" val="10003"/>
                  </a:ext>
                </a:extLst>
              </a:tr>
              <a:tr h="214411">
                <a:tc>
                  <a:txBody>
                    <a:bodyPr/>
                    <a:lstStyle/>
                    <a:p>
                      <a:r>
                        <a:rPr sz="800"/>
                        <a:t>Total Cholesterol</a:t>
                      </a:r>
                    </a:p>
                  </a:txBody>
                  <a:tcPr/>
                </a:tc>
                <a:tc>
                  <a:txBody>
                    <a:bodyPr/>
                    <a:lstStyle/>
                    <a:p>
                      <a:pPr algn="ctr"/>
                      <a:r>
                        <a:rPr sz="800"/>
                        <a:t>2.2%</a:t>
                      </a:r>
                    </a:p>
                  </a:txBody>
                  <a:tcPr/>
                </a:tc>
                <a:tc>
                  <a:txBody>
                    <a:bodyPr/>
                    <a:lstStyle/>
                    <a:p>
                      <a:pPr algn="ctr"/>
                      <a:r>
                        <a:rPr sz="800"/>
                        <a:t>2.0%</a:t>
                      </a:r>
                    </a:p>
                  </a:txBody>
                  <a:tcPr/>
                </a:tc>
                <a:extLst>
                  <a:ext uri="{0D108BD9-81ED-4DB2-BD59-A6C34878D82A}">
                    <a16:rowId xmlns:a16="http://schemas.microsoft.com/office/drawing/2014/main" val="10004"/>
                  </a:ext>
                </a:extLst>
              </a:tr>
              <a:tr h="214411">
                <a:tc>
                  <a:txBody>
                    <a:bodyPr/>
                    <a:lstStyle/>
                    <a:p>
                      <a:r>
                        <a:rPr sz="800"/>
                        <a:t>Triglycerides</a:t>
                      </a:r>
                    </a:p>
                  </a:txBody>
                  <a:tcPr/>
                </a:tc>
                <a:tc>
                  <a:txBody>
                    <a:bodyPr/>
                    <a:lstStyle/>
                    <a:p>
                      <a:pPr algn="ctr"/>
                      <a:r>
                        <a:rPr sz="800"/>
                        <a:t>2.4%</a:t>
                      </a:r>
                    </a:p>
                  </a:txBody>
                  <a:tcPr/>
                </a:tc>
                <a:tc>
                  <a:txBody>
                    <a:bodyPr/>
                    <a:lstStyle/>
                    <a:p>
                      <a:pPr algn="ctr"/>
                      <a:r>
                        <a:rPr sz="800"/>
                        <a:t>1.3%</a:t>
                      </a:r>
                    </a:p>
                  </a:txBody>
                  <a:tcPr/>
                </a:tc>
                <a:extLst>
                  <a:ext uri="{0D108BD9-81ED-4DB2-BD59-A6C34878D82A}">
                    <a16:rowId xmlns:a16="http://schemas.microsoft.com/office/drawing/2014/main" val="10005"/>
                  </a:ext>
                </a:extLst>
              </a:tr>
              <a:tr h="214411">
                <a:tc>
                  <a:txBody>
                    <a:bodyPr/>
                    <a:lstStyle/>
                    <a:p>
                      <a:r>
                        <a:rPr sz="800"/>
                        <a:t>Waist Circumference</a:t>
                      </a:r>
                    </a:p>
                  </a:txBody>
                  <a:tcPr/>
                </a:tc>
                <a:tc>
                  <a:txBody>
                    <a:bodyPr/>
                    <a:lstStyle/>
                    <a:p>
                      <a:pPr algn="ctr"/>
                      <a:r>
                        <a:rPr sz="800"/>
                        <a:t>30.5%</a:t>
                      </a:r>
                    </a:p>
                  </a:txBody>
                  <a:tcPr/>
                </a:tc>
                <a:tc>
                  <a:txBody>
                    <a:bodyPr/>
                    <a:lstStyle/>
                    <a:p>
                      <a:pPr algn="ctr"/>
                      <a:r>
                        <a:rPr sz="800"/>
                        <a:t>24.8%</a:t>
                      </a:r>
                    </a:p>
                  </a:txBody>
                  <a:tcPr/>
                </a:tc>
                <a:extLst>
                  <a:ext uri="{0D108BD9-81ED-4DB2-BD59-A6C34878D82A}">
                    <a16:rowId xmlns:a16="http://schemas.microsoft.com/office/drawing/2014/main" val="10006"/>
                  </a:ext>
                </a:extLst>
              </a:tr>
            </a:tbl>
          </a:graphicData>
        </a:graphic>
      </p:graphicFrame>
      <p:graphicFrame>
        <p:nvGraphicFramePr>
          <p:cNvPr id="7" name="condition_risk" descr="health_insights_condition_risk_segmentation">
            <a:extLst>
              <a:ext uri="{FF2B5EF4-FFF2-40B4-BE49-F238E27FC236}">
                <a16:creationId xmlns:a16="http://schemas.microsoft.com/office/drawing/2014/main" id="{1E28E614-73AD-4BE2-AB98-0ECA68D5A98D}"/>
              </a:ext>
            </a:extLst>
          </p:cNvPr>
          <p:cNvGraphicFramePr>
            <a:graphicFrameLocks noGrp="1"/>
          </p:cNvGraphicFramePr>
          <p:nvPr>
            <p:extLst>
              <p:ext uri="{D42A27DB-BD31-4B8C-83A1-F6EECF244321}">
                <p14:modId xmlns:p14="http://schemas.microsoft.com/office/powerpoint/2010/main" val="421601102"/>
              </p:ext>
            </p:extLst>
          </p:nvPr>
        </p:nvGraphicFramePr>
        <p:xfrm>
          <a:off x="8101850" y="2392029"/>
          <a:ext cx="3931920" cy="3958025"/>
        </p:xfrm>
        <a:graphic>
          <a:graphicData uri="http://schemas.openxmlformats.org/drawingml/2006/table">
            <a:tbl>
              <a:tblPr firstRow="1" bandRow="1">
                <a:tableStyleId>{EB344D84-9AFB-497E-A393-DC336BA19D2E}</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232825">
                <a:tc>
                  <a:txBody>
                    <a:bodyPr/>
                    <a:lstStyle/>
                    <a:p>
                      <a:r>
                        <a:rPr lang="en-US" sz="900" dirty="0"/>
                        <a:t>Condition Risk</a:t>
                      </a:r>
                    </a:p>
                  </a:txBody>
                  <a:tcPr/>
                </a:tc>
                <a:tc>
                  <a:txBody>
                    <a:bodyPr/>
                    <a:lstStyle/>
                    <a:p>
                      <a:pPr algn="ctr"/>
                      <a:r>
                        <a:rPr lang="en-US" sz="900"/>
                        <a:t>Book of Business</a:t>
                      </a:r>
                    </a:p>
                  </a:txBody>
                  <a:tcPr/>
                </a:tc>
                <a:tc>
                  <a:txBody>
                    <a:bodyPr/>
                    <a:lstStyle/>
                    <a:p>
                      <a:pPr algn="ctr"/>
                      <a:r>
                        <a:rPr lang="en-US" sz="900"/>
                        <a:t>Client</a:t>
                      </a:r>
                    </a:p>
                  </a:txBody>
                  <a:tcPr/>
                </a:tc>
                <a:extLst>
                  <a:ext uri="{0D108BD9-81ED-4DB2-BD59-A6C34878D82A}">
                    <a16:rowId xmlns:a16="http://schemas.microsoft.com/office/drawing/2014/main" val="1180764112"/>
                  </a:ext>
                </a:extLst>
              </a:tr>
              <a:tr h="232825">
                <a:tc>
                  <a:txBody>
                    <a:bodyPr/>
                    <a:lstStyle/>
                    <a:p>
                      <a:r>
                        <a:rPr sz="800"/>
                        <a:t>Asthma</a:t>
                      </a:r>
                    </a:p>
                  </a:txBody>
                  <a:tcPr/>
                </a:tc>
                <a:tc>
                  <a:txBody>
                    <a:bodyPr/>
                    <a:lstStyle/>
                    <a:p>
                      <a:pPr algn="ctr"/>
                      <a:r>
                        <a:rPr sz="800"/>
                        <a:t>10.7%</a:t>
                      </a:r>
                    </a:p>
                  </a:txBody>
                  <a:tcPr/>
                </a:tc>
                <a:tc>
                  <a:txBody>
                    <a:bodyPr/>
                    <a:lstStyle/>
                    <a:p>
                      <a:pPr algn="ctr"/>
                      <a:r>
                        <a:rPr sz="800"/>
                        <a:t>8.8%</a:t>
                      </a:r>
                    </a:p>
                  </a:txBody>
                  <a:tcPr/>
                </a:tc>
                <a:extLst>
                  <a:ext uri="{0D108BD9-81ED-4DB2-BD59-A6C34878D82A}">
                    <a16:rowId xmlns:a16="http://schemas.microsoft.com/office/drawing/2014/main" val="10001"/>
                  </a:ext>
                </a:extLst>
              </a:tr>
              <a:tr h="232825">
                <a:tc>
                  <a:txBody>
                    <a:bodyPr/>
                    <a:lstStyle/>
                    <a:p>
                      <a:r>
                        <a:rPr sz="800"/>
                        <a:t>Atrial Fibrillation</a:t>
                      </a:r>
                    </a:p>
                  </a:txBody>
                  <a:tcPr/>
                </a:tc>
                <a:tc>
                  <a:txBody>
                    <a:bodyPr/>
                    <a:lstStyle/>
                    <a:p>
                      <a:pPr algn="ctr"/>
                      <a:r>
                        <a:rPr sz="800"/>
                        <a:t>2.0%</a:t>
                      </a:r>
                    </a:p>
                  </a:txBody>
                  <a:tcPr/>
                </a:tc>
                <a:tc>
                  <a:txBody>
                    <a:bodyPr/>
                    <a:lstStyle/>
                    <a:p>
                      <a:pPr algn="ctr"/>
                      <a:r>
                        <a:rPr sz="800"/>
                        <a:t>0.7%</a:t>
                      </a:r>
                    </a:p>
                  </a:txBody>
                  <a:tcPr/>
                </a:tc>
                <a:extLst>
                  <a:ext uri="{0D108BD9-81ED-4DB2-BD59-A6C34878D82A}">
                    <a16:rowId xmlns:a16="http://schemas.microsoft.com/office/drawing/2014/main" val="10002"/>
                  </a:ext>
                </a:extLst>
              </a:tr>
              <a:tr h="232825">
                <a:tc>
                  <a:txBody>
                    <a:bodyPr/>
                    <a:lstStyle/>
                    <a:p>
                      <a:r>
                        <a:rPr sz="800"/>
                        <a:t>Back Pain</a:t>
                      </a:r>
                    </a:p>
                  </a:txBody>
                  <a:tcPr/>
                </a:tc>
                <a:tc>
                  <a:txBody>
                    <a:bodyPr/>
                    <a:lstStyle/>
                    <a:p>
                      <a:pPr algn="ctr"/>
                      <a:r>
                        <a:rPr sz="800"/>
                        <a:t>16.3%</a:t>
                      </a:r>
                    </a:p>
                  </a:txBody>
                  <a:tcPr/>
                </a:tc>
                <a:tc>
                  <a:txBody>
                    <a:bodyPr/>
                    <a:lstStyle/>
                    <a:p>
                      <a:pPr algn="ctr"/>
                      <a:r>
                        <a:rPr sz="800"/>
                        <a:t>10.6%</a:t>
                      </a:r>
                    </a:p>
                  </a:txBody>
                  <a:tcPr/>
                </a:tc>
                <a:extLst>
                  <a:ext uri="{0D108BD9-81ED-4DB2-BD59-A6C34878D82A}">
                    <a16:rowId xmlns:a16="http://schemas.microsoft.com/office/drawing/2014/main" val="10003"/>
                  </a:ext>
                </a:extLst>
              </a:tr>
              <a:tr h="232825">
                <a:tc>
                  <a:txBody>
                    <a:bodyPr/>
                    <a:lstStyle/>
                    <a:p>
                      <a:r>
                        <a:rPr sz="800"/>
                        <a:t>Chronic Kidney Disease</a:t>
                      </a:r>
                    </a:p>
                  </a:txBody>
                  <a:tcPr/>
                </a:tc>
                <a:tc>
                  <a:txBody>
                    <a:bodyPr/>
                    <a:lstStyle/>
                    <a:p>
                      <a:pPr algn="ctr"/>
                      <a:r>
                        <a:rPr sz="800"/>
                        <a:t>2.8%</a:t>
                      </a:r>
                    </a:p>
                  </a:txBody>
                  <a:tcPr/>
                </a:tc>
                <a:tc>
                  <a:txBody>
                    <a:bodyPr/>
                    <a:lstStyle/>
                    <a:p>
                      <a:pPr algn="ctr"/>
                      <a:r>
                        <a:rPr sz="800"/>
                        <a:t>1.1%</a:t>
                      </a:r>
                    </a:p>
                  </a:txBody>
                  <a:tcPr/>
                </a:tc>
                <a:extLst>
                  <a:ext uri="{0D108BD9-81ED-4DB2-BD59-A6C34878D82A}">
                    <a16:rowId xmlns:a16="http://schemas.microsoft.com/office/drawing/2014/main" val="10004"/>
                  </a:ext>
                </a:extLst>
              </a:tr>
              <a:tr h="232825">
                <a:tc>
                  <a:txBody>
                    <a:bodyPr/>
                    <a:lstStyle/>
                    <a:p>
                      <a:r>
                        <a:rPr sz="800"/>
                        <a:t>COPD</a:t>
                      </a:r>
                    </a:p>
                  </a:txBody>
                  <a:tcPr/>
                </a:tc>
                <a:tc>
                  <a:txBody>
                    <a:bodyPr/>
                    <a:lstStyle/>
                    <a:p>
                      <a:pPr algn="ctr"/>
                      <a:r>
                        <a:rPr sz="800"/>
                        <a:t>1.7%</a:t>
                      </a:r>
                    </a:p>
                  </a:txBody>
                  <a:tcPr/>
                </a:tc>
                <a:tc>
                  <a:txBody>
                    <a:bodyPr/>
                    <a:lstStyle/>
                    <a:p>
                      <a:pPr algn="ctr"/>
                      <a:r>
                        <a:rPr sz="800"/>
                        <a:t>1.1%</a:t>
                      </a:r>
                    </a:p>
                  </a:txBody>
                  <a:tcPr/>
                </a:tc>
                <a:extLst>
                  <a:ext uri="{0D108BD9-81ED-4DB2-BD59-A6C34878D82A}">
                    <a16:rowId xmlns:a16="http://schemas.microsoft.com/office/drawing/2014/main" val="10005"/>
                  </a:ext>
                </a:extLst>
              </a:tr>
              <a:tr h="232825">
                <a:tc>
                  <a:txBody>
                    <a:bodyPr/>
                    <a:lstStyle/>
                    <a:p>
                      <a:r>
                        <a:rPr sz="800"/>
                        <a:t>Coronary Artery Disease</a:t>
                      </a:r>
                    </a:p>
                  </a:txBody>
                  <a:tcPr/>
                </a:tc>
                <a:tc>
                  <a:txBody>
                    <a:bodyPr/>
                    <a:lstStyle/>
                    <a:p>
                      <a:pPr algn="ctr"/>
                      <a:r>
                        <a:rPr sz="800"/>
                        <a:t>3.7%</a:t>
                      </a:r>
                    </a:p>
                  </a:txBody>
                  <a:tcPr/>
                </a:tc>
                <a:tc>
                  <a:txBody>
                    <a:bodyPr/>
                    <a:lstStyle/>
                    <a:p>
                      <a:pPr algn="ctr"/>
                      <a:r>
                        <a:rPr sz="800"/>
                        <a:t>1.7%</a:t>
                      </a:r>
                    </a:p>
                  </a:txBody>
                  <a:tcPr/>
                </a:tc>
                <a:extLst>
                  <a:ext uri="{0D108BD9-81ED-4DB2-BD59-A6C34878D82A}">
                    <a16:rowId xmlns:a16="http://schemas.microsoft.com/office/drawing/2014/main" val="10006"/>
                  </a:ext>
                </a:extLst>
              </a:tr>
              <a:tr h="232825">
                <a:tc>
                  <a:txBody>
                    <a:bodyPr/>
                    <a:lstStyle/>
                    <a:p>
                      <a:r>
                        <a:rPr sz="800"/>
                        <a:t>Depression</a:t>
                      </a:r>
                    </a:p>
                  </a:txBody>
                  <a:tcPr/>
                </a:tc>
                <a:tc>
                  <a:txBody>
                    <a:bodyPr/>
                    <a:lstStyle/>
                    <a:p>
                      <a:pPr algn="ctr"/>
                      <a:r>
                        <a:rPr sz="800"/>
                        <a:t>14.2%</a:t>
                      </a:r>
                    </a:p>
                  </a:txBody>
                  <a:tcPr/>
                </a:tc>
                <a:tc>
                  <a:txBody>
                    <a:bodyPr/>
                    <a:lstStyle/>
                    <a:p>
                      <a:pPr algn="ctr"/>
                      <a:r>
                        <a:rPr sz="800"/>
                        <a:t>8.8%</a:t>
                      </a:r>
                    </a:p>
                  </a:txBody>
                  <a:tcPr/>
                </a:tc>
                <a:extLst>
                  <a:ext uri="{0D108BD9-81ED-4DB2-BD59-A6C34878D82A}">
                    <a16:rowId xmlns:a16="http://schemas.microsoft.com/office/drawing/2014/main" val="10007"/>
                  </a:ext>
                </a:extLst>
              </a:tr>
              <a:tr h="232825">
                <a:tc>
                  <a:txBody>
                    <a:bodyPr/>
                    <a:lstStyle/>
                    <a:p>
                      <a:r>
                        <a:rPr sz="800"/>
                        <a:t>Diabetes</a:t>
                      </a:r>
                    </a:p>
                  </a:txBody>
                  <a:tcPr/>
                </a:tc>
                <a:tc>
                  <a:txBody>
                    <a:bodyPr/>
                    <a:lstStyle/>
                    <a:p>
                      <a:pPr algn="ctr"/>
                      <a:r>
                        <a:rPr sz="800"/>
                        <a:t>13.7%</a:t>
                      </a:r>
                    </a:p>
                  </a:txBody>
                  <a:tcPr/>
                </a:tc>
                <a:tc>
                  <a:txBody>
                    <a:bodyPr/>
                    <a:lstStyle/>
                    <a:p>
                      <a:pPr algn="ctr"/>
                      <a:r>
                        <a:rPr sz="800"/>
                        <a:t>8.6%</a:t>
                      </a:r>
                    </a:p>
                  </a:txBody>
                  <a:tcPr/>
                </a:tc>
                <a:extLst>
                  <a:ext uri="{0D108BD9-81ED-4DB2-BD59-A6C34878D82A}">
                    <a16:rowId xmlns:a16="http://schemas.microsoft.com/office/drawing/2014/main" val="10008"/>
                  </a:ext>
                </a:extLst>
              </a:tr>
              <a:tr h="232825">
                <a:tc>
                  <a:txBody>
                    <a:bodyPr/>
                    <a:lstStyle/>
                    <a:p>
                      <a:r>
                        <a:rPr sz="800"/>
                        <a:t>Fibromyalgia</a:t>
                      </a:r>
                    </a:p>
                  </a:txBody>
                  <a:tcPr/>
                </a:tc>
                <a:tc>
                  <a:txBody>
                    <a:bodyPr/>
                    <a:lstStyle/>
                    <a:p>
                      <a:pPr algn="ctr"/>
                      <a:r>
                        <a:rPr sz="800"/>
                        <a:t>1.5%</a:t>
                      </a:r>
                    </a:p>
                  </a:txBody>
                  <a:tcPr/>
                </a:tc>
                <a:tc>
                  <a:txBody>
                    <a:bodyPr/>
                    <a:lstStyle/>
                    <a:p>
                      <a:pPr algn="ctr"/>
                      <a:r>
                        <a:rPr sz="800"/>
                        <a:t>0.5%</a:t>
                      </a:r>
                    </a:p>
                  </a:txBody>
                  <a:tcPr/>
                </a:tc>
                <a:extLst>
                  <a:ext uri="{0D108BD9-81ED-4DB2-BD59-A6C34878D82A}">
                    <a16:rowId xmlns:a16="http://schemas.microsoft.com/office/drawing/2014/main" val="10009"/>
                  </a:ext>
                </a:extLst>
              </a:tr>
              <a:tr h="232825">
                <a:tc>
                  <a:txBody>
                    <a:bodyPr/>
                    <a:lstStyle/>
                    <a:p>
                      <a:r>
                        <a:rPr sz="800"/>
                        <a:t>GERD</a:t>
                      </a:r>
                    </a:p>
                  </a:txBody>
                  <a:tcPr/>
                </a:tc>
                <a:tc>
                  <a:txBody>
                    <a:bodyPr/>
                    <a:lstStyle/>
                    <a:p>
                      <a:pPr algn="ctr"/>
                      <a:r>
                        <a:rPr sz="800"/>
                        <a:t>9.4%</a:t>
                      </a:r>
                    </a:p>
                  </a:txBody>
                  <a:tcPr/>
                </a:tc>
                <a:tc>
                  <a:txBody>
                    <a:bodyPr/>
                    <a:lstStyle/>
                    <a:p>
                      <a:pPr algn="ctr"/>
                      <a:r>
                        <a:rPr sz="800"/>
                        <a:t>4.7%</a:t>
                      </a:r>
                    </a:p>
                  </a:txBody>
                  <a:tcPr/>
                </a:tc>
                <a:extLst>
                  <a:ext uri="{0D108BD9-81ED-4DB2-BD59-A6C34878D82A}">
                    <a16:rowId xmlns:a16="http://schemas.microsoft.com/office/drawing/2014/main" val="10010"/>
                  </a:ext>
                </a:extLst>
              </a:tr>
              <a:tr h="232825">
                <a:tc>
                  <a:txBody>
                    <a:bodyPr/>
                    <a:lstStyle/>
                    <a:p>
                      <a:r>
                        <a:rPr sz="800"/>
                        <a:t>Hepatitis C</a:t>
                      </a:r>
                    </a:p>
                  </a:txBody>
                  <a:tcPr/>
                </a:tc>
                <a:tc>
                  <a:txBody>
                    <a:bodyPr/>
                    <a:lstStyle/>
                    <a:p>
                      <a:pPr algn="ctr"/>
                      <a:r>
                        <a:rPr sz="800"/>
                        <a:t>0.1%</a:t>
                      </a:r>
                    </a:p>
                  </a:txBody>
                  <a:tcPr/>
                </a:tc>
                <a:tc>
                  <a:txBody>
                    <a:bodyPr/>
                    <a:lstStyle/>
                    <a:p>
                      <a:pPr algn="ctr"/>
                      <a:r>
                        <a:rPr sz="800"/>
                        <a:t>0.1%</a:t>
                      </a:r>
                    </a:p>
                  </a:txBody>
                  <a:tcPr/>
                </a:tc>
                <a:extLst>
                  <a:ext uri="{0D108BD9-81ED-4DB2-BD59-A6C34878D82A}">
                    <a16:rowId xmlns:a16="http://schemas.microsoft.com/office/drawing/2014/main" val="10011"/>
                  </a:ext>
                </a:extLst>
              </a:tr>
              <a:tr h="232825">
                <a:tc>
                  <a:txBody>
                    <a:bodyPr/>
                    <a:lstStyle/>
                    <a:p>
                      <a:r>
                        <a:rPr sz="800"/>
                        <a:t>Hypertension</a:t>
                      </a:r>
                    </a:p>
                  </a:txBody>
                  <a:tcPr/>
                </a:tc>
                <a:tc>
                  <a:txBody>
                    <a:bodyPr/>
                    <a:lstStyle/>
                    <a:p>
                      <a:pPr algn="ctr"/>
                      <a:r>
                        <a:rPr sz="800"/>
                        <a:t>17.4%</a:t>
                      </a:r>
                    </a:p>
                  </a:txBody>
                  <a:tcPr/>
                </a:tc>
                <a:tc>
                  <a:txBody>
                    <a:bodyPr/>
                    <a:lstStyle/>
                    <a:p>
                      <a:pPr algn="ctr"/>
                      <a:r>
                        <a:rPr sz="800"/>
                        <a:t>11.7%</a:t>
                      </a:r>
                    </a:p>
                  </a:txBody>
                  <a:tcPr/>
                </a:tc>
                <a:extLst>
                  <a:ext uri="{0D108BD9-81ED-4DB2-BD59-A6C34878D82A}">
                    <a16:rowId xmlns:a16="http://schemas.microsoft.com/office/drawing/2014/main" val="10012"/>
                  </a:ext>
                </a:extLst>
              </a:tr>
              <a:tr h="232825">
                <a:tc>
                  <a:txBody>
                    <a:bodyPr/>
                    <a:lstStyle/>
                    <a:p>
                      <a:r>
                        <a:rPr sz="800"/>
                        <a:t>Inflammatory Bowel Disease</a:t>
                      </a:r>
                    </a:p>
                  </a:txBody>
                  <a:tcPr/>
                </a:tc>
                <a:tc>
                  <a:txBody>
                    <a:bodyPr/>
                    <a:lstStyle/>
                    <a:p>
                      <a:pPr algn="ctr"/>
                      <a:r>
                        <a:rPr sz="800"/>
                        <a:t>1.5%</a:t>
                      </a:r>
                    </a:p>
                  </a:txBody>
                  <a:tcPr/>
                </a:tc>
                <a:tc>
                  <a:txBody>
                    <a:bodyPr/>
                    <a:lstStyle/>
                    <a:p>
                      <a:pPr algn="ctr"/>
                      <a:r>
                        <a:rPr sz="800"/>
                        <a:t>0.4%</a:t>
                      </a:r>
                    </a:p>
                  </a:txBody>
                  <a:tcPr/>
                </a:tc>
                <a:extLst>
                  <a:ext uri="{0D108BD9-81ED-4DB2-BD59-A6C34878D82A}">
                    <a16:rowId xmlns:a16="http://schemas.microsoft.com/office/drawing/2014/main" val="10013"/>
                  </a:ext>
                </a:extLst>
              </a:tr>
              <a:tr h="232825">
                <a:tc>
                  <a:txBody>
                    <a:bodyPr/>
                    <a:lstStyle/>
                    <a:p>
                      <a:r>
                        <a:rPr sz="800"/>
                        <a:t>Irritable Bowel Syndrome</a:t>
                      </a:r>
                    </a:p>
                  </a:txBody>
                  <a:tcPr/>
                </a:tc>
                <a:tc>
                  <a:txBody>
                    <a:bodyPr/>
                    <a:lstStyle/>
                    <a:p>
                      <a:pPr algn="ctr"/>
                      <a:r>
                        <a:rPr sz="800"/>
                        <a:t>4.3%</a:t>
                      </a:r>
                    </a:p>
                  </a:txBody>
                  <a:tcPr/>
                </a:tc>
                <a:tc>
                  <a:txBody>
                    <a:bodyPr/>
                    <a:lstStyle/>
                    <a:p>
                      <a:pPr algn="ctr"/>
                      <a:r>
                        <a:rPr sz="800"/>
                        <a:t>2.8%</a:t>
                      </a:r>
                    </a:p>
                  </a:txBody>
                  <a:tcPr/>
                </a:tc>
                <a:extLst>
                  <a:ext uri="{0D108BD9-81ED-4DB2-BD59-A6C34878D82A}">
                    <a16:rowId xmlns:a16="http://schemas.microsoft.com/office/drawing/2014/main" val="10014"/>
                  </a:ext>
                </a:extLst>
              </a:tr>
              <a:tr h="232825">
                <a:tc>
                  <a:txBody>
                    <a:bodyPr/>
                    <a:lstStyle/>
                    <a:p>
                      <a:r>
                        <a:rPr sz="800"/>
                        <a:t>Osteoarthritis</a:t>
                      </a:r>
                    </a:p>
                  </a:txBody>
                  <a:tcPr/>
                </a:tc>
                <a:tc>
                  <a:txBody>
                    <a:bodyPr/>
                    <a:lstStyle/>
                    <a:p>
                      <a:pPr algn="ctr"/>
                      <a:r>
                        <a:rPr sz="800"/>
                        <a:t>15.9%</a:t>
                      </a:r>
                    </a:p>
                  </a:txBody>
                  <a:tcPr/>
                </a:tc>
                <a:tc>
                  <a:txBody>
                    <a:bodyPr/>
                    <a:lstStyle/>
                    <a:p>
                      <a:pPr algn="ctr"/>
                      <a:r>
                        <a:rPr sz="800"/>
                        <a:t>6.8%</a:t>
                      </a:r>
                    </a:p>
                  </a:txBody>
                  <a:tcPr/>
                </a:tc>
                <a:extLst>
                  <a:ext uri="{0D108BD9-81ED-4DB2-BD59-A6C34878D82A}">
                    <a16:rowId xmlns:a16="http://schemas.microsoft.com/office/drawing/2014/main" val="10015"/>
                  </a:ext>
                </a:extLst>
              </a:tr>
              <a:tr h="232825">
                <a:tc>
                  <a:txBody>
                    <a:bodyPr/>
                    <a:lstStyle/>
                    <a:p>
                      <a:r>
                        <a:rPr sz="800"/>
                        <a:t>Osteoporosis</a:t>
                      </a:r>
                    </a:p>
                  </a:txBody>
                  <a:tcPr/>
                </a:tc>
                <a:tc>
                  <a:txBody>
                    <a:bodyPr/>
                    <a:lstStyle/>
                    <a:p>
                      <a:pPr algn="ctr"/>
                      <a:r>
                        <a:rPr sz="800"/>
                        <a:t>2.3%</a:t>
                      </a:r>
                    </a:p>
                  </a:txBody>
                  <a:tcPr/>
                </a:tc>
                <a:tc>
                  <a:txBody>
                    <a:bodyPr/>
                    <a:lstStyle/>
                    <a:p>
                      <a:pPr algn="ctr"/>
                      <a:r>
                        <a:rPr sz="800"/>
                        <a:t>1.2%</a:t>
                      </a:r>
                    </a:p>
                  </a:txBody>
                  <a:tcPr/>
                </a:tc>
                <a:extLst>
                  <a:ext uri="{0D108BD9-81ED-4DB2-BD59-A6C34878D82A}">
                    <a16:rowId xmlns:a16="http://schemas.microsoft.com/office/drawing/2014/main" val="10016"/>
                  </a:ext>
                </a:extLst>
              </a:tr>
            </a:tbl>
          </a:graphicData>
        </a:graphic>
      </p:graphicFrame>
      <p:graphicFrame>
        <p:nvGraphicFramePr>
          <p:cNvPr id="8" name="overall_risk_segmentation" descr="health_insights_overall_risk_segmentation">
            <a:extLst>
              <a:ext uri="{FF2B5EF4-FFF2-40B4-BE49-F238E27FC236}">
                <a16:creationId xmlns:a16="http://schemas.microsoft.com/office/drawing/2014/main" id="{19FB3331-7550-4142-97D7-B1D57C441A2F}"/>
              </a:ext>
            </a:extLst>
          </p:cNvPr>
          <p:cNvGraphicFramePr>
            <a:graphicFrameLocks noGrp="1"/>
          </p:cNvGraphicFramePr>
          <p:nvPr>
            <p:extLst>
              <p:ext uri="{D42A27DB-BD31-4B8C-83A1-F6EECF244321}">
                <p14:modId xmlns:p14="http://schemas.microsoft.com/office/powerpoint/2010/main" val="3006177222"/>
              </p:ext>
            </p:extLst>
          </p:nvPr>
        </p:nvGraphicFramePr>
        <p:xfrm>
          <a:off x="8101850" y="887254"/>
          <a:ext cx="3931920" cy="1143000"/>
        </p:xfrm>
        <a:graphic>
          <a:graphicData uri="http://schemas.openxmlformats.org/drawingml/2006/table">
            <a:tbl>
              <a:tblPr firstRow="1" bandRow="1">
                <a:tableStyleId>{9D7B26C5-4107-4FEC-AEDC-1716B250A1EF}</a:tableStyleId>
              </a:tblPr>
              <a:tblGrid>
                <a:gridCol w="2011680">
                  <a:extLst>
                    <a:ext uri="{9D8B030D-6E8A-4147-A177-3AD203B41FA5}">
                      <a16:colId xmlns:a16="http://schemas.microsoft.com/office/drawing/2014/main" val="816934110"/>
                    </a:ext>
                  </a:extLst>
                </a:gridCol>
                <a:gridCol w="1188720">
                  <a:extLst>
                    <a:ext uri="{9D8B030D-6E8A-4147-A177-3AD203B41FA5}">
                      <a16:colId xmlns:a16="http://schemas.microsoft.com/office/drawing/2014/main" val="3187511601"/>
                    </a:ext>
                  </a:extLst>
                </a:gridCol>
                <a:gridCol w="731520">
                  <a:extLst>
                    <a:ext uri="{9D8B030D-6E8A-4147-A177-3AD203B41FA5}">
                      <a16:colId xmlns:a16="http://schemas.microsoft.com/office/drawing/2014/main" val="1194178287"/>
                    </a:ext>
                  </a:extLst>
                </a:gridCol>
              </a:tblGrid>
              <a:tr h="0">
                <a:tc>
                  <a:txBody>
                    <a:bodyPr/>
                    <a:lstStyle/>
                    <a:p>
                      <a:r>
                        <a:rPr lang="en-US" sz="900" dirty="0"/>
                        <a:t>Overall Risk</a:t>
                      </a:r>
                    </a:p>
                  </a:txBody>
                  <a:tcPr>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Book of Business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solidFill>
                      <a:schemeClr val="bg1"/>
                    </a:solidFill>
                  </a:tcPr>
                </a:tc>
                <a:tc>
                  <a:txBody>
                    <a:bodyPr/>
                    <a:lstStyle/>
                    <a:p>
                      <a:pPr algn="ctr"/>
                      <a:r>
                        <a:rPr lang="en-US" sz="900" dirty="0"/>
                        <a:t>Client</a:t>
                      </a:r>
                    </a:p>
                  </a:txBody>
                  <a:tcPr>
                    <a:lnL w="6350"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180764112"/>
                  </a:ext>
                </a:extLst>
              </a:tr>
              <a:tr h="0">
                <a:tc>
                  <a:txBody>
                    <a:bodyPr/>
                    <a:lstStyle/>
                    <a:p>
                      <a:r>
                        <a:rPr sz="800"/>
                        <a:t>1 - No Risk</a:t>
                      </a:r>
                    </a:p>
                  </a:txBody>
                  <a:tcPr>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2 - Lifestyle Risk</a:t>
                      </a:r>
                    </a:p>
                  </a:txBody>
                  <a:tcPr>
                    <a:lnR w="6350" cap="flat" cmpd="sng" algn="ctr">
                      <a:solidFill>
                        <a:schemeClr val="bg1"/>
                      </a:solidFill>
                      <a:prstDash val="solid"/>
                      <a:round/>
                      <a:headEnd type="none" w="med" len="med"/>
                      <a:tailEnd type="none" w="med" len="med"/>
                    </a:lnR>
                  </a:tcPr>
                </a:tc>
                <a:tc>
                  <a:txBody>
                    <a:bodyPr/>
                    <a:lstStyle/>
                    <a:p>
                      <a:pPr algn="ctr"/>
                      <a:r>
                        <a:rPr sz="800"/>
                        <a:t>18.6%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27.5%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3 - Precondition Risk</a:t>
                      </a:r>
                    </a:p>
                  </a:txBody>
                  <a:tcPr>
                    <a:lnR w="6350" cap="flat" cmpd="sng" algn="ctr">
                      <a:solidFill>
                        <a:schemeClr val="bg1"/>
                      </a:solidFill>
                      <a:prstDash val="solid"/>
                      <a:round/>
                      <a:headEnd type="none" w="med" len="med"/>
                      <a:tailEnd type="none" w="med" len="med"/>
                    </a:lnR>
                  </a:tcPr>
                </a:tc>
                <a:tc>
                  <a:txBody>
                    <a:bodyPr/>
                    <a:lstStyle/>
                    <a:p>
                      <a:pPr algn="ctr"/>
                      <a:r>
                        <a:rPr sz="800"/>
                        <a:t>24.0%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4 - Condition Risk</a:t>
                      </a:r>
                    </a:p>
                  </a:txBody>
                  <a:tcPr>
                    <a:lnR w="6350" cap="flat" cmpd="sng" algn="ctr">
                      <a:solidFill>
                        <a:schemeClr val="bg1"/>
                      </a:solidFill>
                      <a:prstDash val="solid"/>
                      <a:round/>
                      <a:headEnd type="none" w="med" len="med"/>
                      <a:tailEnd type="none" w="med" len="med"/>
                    </a:lnR>
                  </a:tcPr>
                </a:tc>
                <a:tc>
                  <a:txBody>
                    <a:bodyPr/>
                    <a:lstStyle/>
                    <a:p>
                      <a:pPr algn="ctr"/>
                      <a:r>
                        <a:rPr sz="800"/>
                        <a:t>56.8%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E498C61C-5582-400B-B70B-E5C5E41423C0}"/>
              </a:ext>
            </a:extLst>
          </p:cNvPr>
          <p:cNvSpPr txBox="1"/>
          <p:nvPr/>
        </p:nvSpPr>
        <p:spPr>
          <a:xfrm>
            <a:off x="8101850" y="649129"/>
            <a:ext cx="272030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OVERALL RISK SEGMENTATION</a:t>
            </a:r>
            <a:r>
              <a:rPr lang="en-US" sz="1000" b="1" kern="1200" baseline="30000">
                <a:solidFill>
                  <a:schemeClr val="tx1">
                    <a:lumMod val="65000"/>
                    <a:lumOff val="35000"/>
                  </a:schemeClr>
                </a:solidFill>
              </a:rPr>
              <a:t>2</a:t>
            </a:r>
          </a:p>
        </p:txBody>
      </p:sp>
      <p:sp>
        <p:nvSpPr>
          <p:cNvPr id="10" name="TextBox 9">
            <a:extLst>
              <a:ext uri="{FF2B5EF4-FFF2-40B4-BE49-F238E27FC236}">
                <a16:creationId xmlns:a16="http://schemas.microsoft.com/office/drawing/2014/main" id="{F48DB84B-3C4E-492E-8205-002156D47E12}"/>
              </a:ext>
            </a:extLst>
          </p:cNvPr>
          <p:cNvSpPr txBox="1"/>
          <p:nvPr/>
        </p:nvSpPr>
        <p:spPr>
          <a:xfrm>
            <a:off x="337705" y="6470650"/>
            <a:ext cx="6624834" cy="2571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800">
                <a:solidFill>
                  <a:schemeClr val="bg2">
                    <a:lumMod val="25000"/>
                  </a:schemeClr>
                </a:solidFill>
              </a:rPr>
              <a:t>Risks are calculated via RealAge and Sharecare Health Profile data.</a:t>
            </a:r>
          </a:p>
          <a:p>
            <a:pPr marL="115888" lvl="0" indent="-115888" algn="l" defTabSz="825500">
              <a:buFontTx/>
              <a:buAutoNum type="arabicPeriod"/>
              <a:defRPr/>
            </a:pPr>
            <a:r>
              <a:rPr lang="en-US" sz="800">
                <a:solidFill>
                  <a:schemeClr val="bg2">
                    <a:lumMod val="25000"/>
                  </a:schemeClr>
                </a:solidFill>
              </a:rPr>
              <a:t>Members are assigned to their most serious risk category.</a:t>
            </a:r>
          </a:p>
        </p:txBody>
      </p:sp>
    </p:spTree>
    <p:extLst>
      <p:ext uri="{BB962C8B-B14F-4D97-AF65-F5344CB8AC3E}">
        <p14:creationId xmlns:p14="http://schemas.microsoft.com/office/powerpoint/2010/main" val="2423820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Biometric/Clinical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dirty="0">
                <a:solidFill>
                  <a:schemeClr val="bg2">
                    <a:lumMod val="25000"/>
                  </a:schemeClr>
                </a:solidFill>
              </a:rPr>
              <a:t>"Prior Year" data in this chart is limited to those members who were eligible as of end of year.</a:t>
            </a:r>
            <a:br>
              <a:rPr lang="en-US" sz="800" dirty="0">
                <a:solidFill>
                  <a:schemeClr val="bg2">
                    <a:lumMod val="25000"/>
                  </a:schemeClr>
                </a:solidFill>
              </a:rPr>
            </a:br>
            <a:r>
              <a:rPr lang="en-US" sz="800" dirty="0">
                <a:solidFill>
                  <a:schemeClr val="bg2">
                    <a:lumMod val="25000"/>
                  </a:schemeClr>
                </a:solidFill>
              </a:rPr>
              <a:t>"Current Year" data in this chart is limited to those members who were eligible as of current quarter end.</a:t>
            </a:r>
          </a:p>
          <a:p>
            <a:pPr lvl="0" algn="l" defTabSz="825500">
              <a:defRPr/>
            </a:pPr>
            <a:endParaRPr lang="en-US" sz="800" dirty="0">
              <a:solidFill>
                <a:schemeClr val="bg2">
                  <a:lumMod val="25000"/>
                </a:schemeClr>
              </a:solidFill>
            </a:endParaRPr>
          </a:p>
          <a:p>
            <a:pPr marL="228600" indent="-228600" defTabSz="825500">
              <a:buFont typeface="+mj-lt"/>
              <a:buAutoNum type="arabicPeriod"/>
              <a:defRPr/>
            </a:pPr>
            <a:r>
              <a:rPr lang="en-US" sz="800" b="0" i="0" dirty="0">
                <a:effectLst/>
                <a:latin typeface="Segoe UI" panose="020B0502040204020203" pitchFamily="34" charset="0"/>
              </a:rPr>
              <a:t>The top KPI reflects the number of currently-eligible members who have a biometric/clinical screening. However, to be shown in the chart, a member must have had eligibility during the same year of the screening. Since biometrics allows for lookback periods outside of eligibility, the chart data may not exactly reflect the KPI.</a:t>
            </a:r>
            <a:endParaRPr lang="en-US" sz="800" dirty="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1312931551"/>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610104" y="1444296"/>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26" name="TextBox 25"/>
          <p:cNvSpPr txBox="1"/>
          <p:nvPr/>
        </p:nvSpPr>
        <p:spPr>
          <a:xfrm>
            <a:off x="3703320" y="1444296"/>
            <a:ext cx="1828800" cy="369332"/>
          </a:xfrm>
          <a:prstGeom prst="rect">
            <a:avLst/>
          </a:prstGeom>
          <a:noFill/>
        </p:spPr>
        <p:txBody>
          <a:bodyPr wrap="square">
            <a:spAutoFit/>
          </a:bodyPr>
          <a:lstStyle/>
          <a:p>
            <a:pPr algn="ctr">
              <a:defRPr sz="2800">
                <a:solidFill>
                  <a:srgbClr val="2C9ACC"/>
                </a:solidFill>
                <a:latin typeface="Calibri"/>
              </a:defRPr>
            </a:pPr>
            <a:r>
              <a:t>246</a:t>
            </a:r>
          </a:p>
        </p:txBody>
      </p:sp>
      <p:sp>
        <p:nvSpPr>
          <p:cNvPr id="27" name="TextBox 26"/>
          <p:cNvSpPr txBox="1"/>
          <p:nvPr/>
        </p:nvSpPr>
        <p:spPr>
          <a:xfrm>
            <a:off x="6659882" y="1444296"/>
            <a:ext cx="1828800" cy="369332"/>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21041534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dirty="0"/>
              <a:t>Biometric/Clinical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3" y="1006214"/>
            <a:ext cx="2655611"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BIOMETRIC/CLINICAL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7" name="TextBox 16"/>
          <p:cNvSpPr txBox="1"/>
          <p:nvPr/>
        </p:nvSpPr>
        <p:spPr>
          <a:xfrm>
            <a:off x="644111" y="1428206"/>
            <a:ext cx="1828800" cy="369332"/>
          </a:xfrm>
          <a:prstGeom prst="rect">
            <a:avLst/>
          </a:prstGeom>
          <a:noFill/>
        </p:spPr>
        <p:txBody>
          <a:bodyPr wrap="square">
            <a:spAutoFit/>
          </a:bodyPr>
          <a:lstStyle/>
          <a:p>
            <a:pPr algn="ctr">
              <a:defRPr sz="2800">
                <a:solidFill>
                  <a:srgbClr val="2C9ACC"/>
                </a:solidFill>
                <a:latin typeface="Calibri"/>
              </a:defRPr>
            </a:pPr>
            <a:r>
              <a:t>72.4%</a:t>
            </a:r>
          </a:p>
        </p:txBody>
      </p:sp>
      <p:sp>
        <p:nvSpPr>
          <p:cNvPr id="18" name="TextBox 17"/>
          <p:cNvSpPr txBox="1"/>
          <p:nvPr/>
        </p:nvSpPr>
        <p:spPr>
          <a:xfrm>
            <a:off x="603856" y="2834640"/>
            <a:ext cx="1828800" cy="369332"/>
          </a:xfrm>
          <a:prstGeom prst="rect">
            <a:avLst/>
          </a:prstGeom>
          <a:noFill/>
        </p:spPr>
        <p:txBody>
          <a:bodyPr wrap="square">
            <a:spAutoFit/>
          </a:bodyPr>
          <a:lstStyle/>
          <a:p>
            <a:pPr algn="ctr">
              <a:defRPr sz="2800">
                <a:solidFill>
                  <a:srgbClr val="2C9ACC"/>
                </a:solidFill>
                <a:latin typeface="Calibri"/>
              </a:defRPr>
            </a:pPr>
            <a:r>
              <a:t>28.5%</a:t>
            </a:r>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22" name="TextBox 21"/>
          <p:cNvSpPr txBox="1"/>
          <p:nvPr/>
        </p:nvSpPr>
        <p:spPr>
          <a:xfrm>
            <a:off x="1271177" y="1412061"/>
            <a:ext cx="1828800" cy="369332"/>
          </a:xfrm>
          <a:prstGeom prst="rect">
            <a:avLst/>
          </a:prstGeom>
          <a:noFill/>
        </p:spPr>
        <p:txBody>
          <a:bodyPr wrap="square">
            <a:spAutoFit/>
          </a:bodyPr>
          <a:lstStyle/>
          <a:p>
            <a:pPr algn="ctr">
              <a:defRPr sz="2800">
                <a:solidFill>
                  <a:srgbClr val="2C9ACC"/>
                </a:solidFill>
                <a:latin typeface="Calibri"/>
              </a:defRPr>
            </a:pPr>
            <a:r>
              <a:t>25.1%</a:t>
            </a:r>
          </a:p>
        </p:txBody>
      </p:sp>
      <p:sp>
        <p:nvSpPr>
          <p:cNvPr id="23" name="TextBox 22"/>
          <p:cNvSpPr txBox="1"/>
          <p:nvPr/>
        </p:nvSpPr>
        <p:spPr>
          <a:xfrm>
            <a:off x="1243584" y="2494827"/>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24" name="TextBox 23"/>
          <p:cNvSpPr txBox="1"/>
          <p:nvPr/>
        </p:nvSpPr>
        <p:spPr>
          <a:xfrm>
            <a:off x="1243584" y="3520882"/>
            <a:ext cx="1828800" cy="369332"/>
          </a:xfrm>
          <a:prstGeom prst="rect">
            <a:avLst/>
          </a:prstGeom>
          <a:noFill/>
        </p:spPr>
        <p:txBody>
          <a:bodyPr wrap="square">
            <a:spAutoFit/>
          </a:bodyPr>
          <a:lstStyle/>
          <a:p>
            <a:pPr algn="ctr">
              <a:defRPr sz="2800">
                <a:solidFill>
                  <a:srgbClr val="2C9ACC"/>
                </a:solidFill>
                <a:latin typeface="Calibri"/>
              </a:defRPr>
            </a:pPr>
            <a:r>
              <a:t>22.0%</a:t>
            </a:r>
          </a:p>
        </p:txBody>
      </p:sp>
    </p:spTree>
    <p:extLst>
      <p:ext uri="{BB962C8B-B14F-4D97-AF65-F5344CB8AC3E}">
        <p14:creationId xmlns:p14="http://schemas.microsoft.com/office/powerpoint/2010/main" val="41032263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31,788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4,718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594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21,163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8,544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952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Medications</a:t>
                      </a:r>
                    </a:p>
                  </a:txBody>
                  <a:tcPr>
                    <a:lnR w="6350" cap="flat" cmpd="sng" algn="ctr">
                      <a:solidFill>
                        <a:schemeClr val="bg1"/>
                      </a:solidFill>
                      <a:prstDash val="solid"/>
                      <a:round/>
                      <a:headEnd type="none" w="med" len="med"/>
                      <a:tailEnd type="none" w="med" len="med"/>
                    </a:lnR>
                  </a:tcPr>
                </a:tc>
                <a:tc>
                  <a:txBody>
                    <a:bodyPr/>
                    <a:lstStyle/>
                    <a:p>
                      <a:pPr algn="ctr"/>
                      <a:r>
                        <a:rPr sz="800"/>
                        <a:t>444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379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175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84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r>
                        <a:rPr sz="800"/>
                        <a:t>Medication Prices</a:t>
                      </a:r>
                    </a:p>
                  </a:txBody>
                  <a:tcPr>
                    <a:lnR w="6350" cap="flat" cmpd="sng" algn="ctr">
                      <a:solidFill>
                        <a:schemeClr val="bg1"/>
                      </a:solidFill>
                      <a:prstDash val="solid"/>
                      <a:round/>
                      <a:headEnd type="none" w="med" len="med"/>
                      <a:tailEnd type="none" w="med" len="med"/>
                    </a:lnR>
                  </a:tcPr>
                </a:tc>
                <a:tc>
                  <a:txBody>
                    <a:bodyPr/>
                    <a:lstStyle/>
                    <a:p>
                      <a:pPr algn="ctr"/>
                      <a:r>
                        <a:rPr sz="800"/>
                        <a:t>15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r>
                        <a:rPr sz="800"/>
                        <a:t>Green Day</a:t>
                      </a:r>
                    </a:p>
                  </a:txBody>
                  <a:tcPr>
                    <a:lnR w="6350" cap="flat" cmpd="sng" algn="ctr">
                      <a:solidFill>
                        <a:schemeClr val="bg1"/>
                      </a:solidFill>
                      <a:prstDash val="solid"/>
                      <a:round/>
                      <a:headEnd type="none" w="med" len="med"/>
                      <a:tailEnd type="none" w="med" len="med"/>
                    </a:lnR>
                  </a:tcPr>
                </a:tc>
                <a:tc>
                  <a:txBody>
                    <a:bodyPr/>
                    <a:lstStyle/>
                    <a:p>
                      <a:pPr algn="ctr"/>
                      <a:r>
                        <a:rPr sz="800"/>
                        <a:t>5,005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r>
                        <a:rPr sz="800"/>
                        <a:t>Challenge</a:t>
                      </a:r>
                    </a:p>
                  </a:txBody>
                  <a:tcPr>
                    <a:lnR w="6350" cap="flat" cmpd="sng" algn="ctr">
                      <a:solidFill>
                        <a:schemeClr val="bg1"/>
                      </a:solidFill>
                      <a:prstDash val="solid"/>
                      <a:round/>
                      <a:headEnd type="none" w="med" len="med"/>
                      <a:tailEnd type="none" w="med" len="med"/>
                    </a:lnR>
                  </a:tcPr>
                </a:tc>
                <a:tc>
                  <a:txBody>
                    <a:bodyPr/>
                    <a:lstStyle/>
                    <a:p>
                      <a:pPr algn="ctr"/>
                      <a:r>
                        <a:rPr sz="800"/>
                        <a:t>3,440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r>
                        <a:rPr sz="800"/>
                        <a:t>Incentive</a:t>
                      </a:r>
                    </a:p>
                  </a:txBody>
                  <a:tcPr>
                    <a:lnR w="6350" cap="flat" cmpd="sng" algn="ctr">
                      <a:solidFill>
                        <a:schemeClr val="bg1"/>
                      </a:solidFill>
                      <a:prstDash val="solid"/>
                      <a:round/>
                      <a:headEnd type="none" w="med" len="med"/>
                      <a:tailEnd type="none" w="med" len="med"/>
                    </a:lnR>
                  </a:tcPr>
                </a:tc>
                <a:tc>
                  <a:txBody>
                    <a:bodyPr/>
                    <a:lstStyle/>
                    <a:p>
                      <a:pPr algn="ctr"/>
                      <a:r>
                        <a:rPr sz="800"/>
                        <a:t>1,081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r>
                        <a:rPr sz="800"/>
                        <a:t>Health Profile</a:t>
                      </a:r>
                    </a:p>
                  </a:txBody>
                  <a:tcPr>
                    <a:lnR w="6350" cap="flat" cmpd="sng" algn="ctr">
                      <a:solidFill>
                        <a:schemeClr val="bg1"/>
                      </a:solidFill>
                      <a:prstDash val="solid"/>
                      <a:round/>
                      <a:headEnd type="none" w="med" len="med"/>
                      <a:tailEnd type="none" w="med" len="med"/>
                    </a:lnR>
                  </a:tcPr>
                </a:tc>
                <a:tc>
                  <a:txBody>
                    <a:bodyPr/>
                    <a:lstStyle/>
                    <a:p>
                      <a:pPr algn="ctr"/>
                      <a:r>
                        <a:rPr sz="800"/>
                        <a:t>386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r>
                        <a:rPr sz="800"/>
                        <a:t>Benefits</a:t>
                      </a:r>
                    </a:p>
                  </a:txBody>
                  <a:tcPr>
                    <a:lnR w="6350" cap="flat" cmpd="sng" algn="ctr">
                      <a:solidFill>
                        <a:schemeClr val="bg1"/>
                      </a:solidFill>
                      <a:prstDash val="solid"/>
                      <a:round/>
                      <a:headEnd type="none" w="med" len="med"/>
                      <a:tailEnd type="none" w="med" len="med"/>
                    </a:lnR>
                  </a:tcPr>
                </a:tc>
                <a:tc>
                  <a:txBody>
                    <a:bodyPr/>
                    <a:lstStyle/>
                    <a:p>
                      <a:pPr algn="ctr"/>
                      <a:r>
                        <a:rPr sz="800"/>
                        <a:t>123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r>
                        <a:rPr sz="800"/>
                        <a:t>Settings</a:t>
                      </a:r>
                    </a:p>
                  </a:txBody>
                  <a:tcPr>
                    <a:lnR w="6350" cap="flat" cmpd="sng" algn="ctr">
                      <a:solidFill>
                        <a:schemeClr val="bg1"/>
                      </a:solidFill>
                      <a:prstDash val="solid"/>
                      <a:round/>
                      <a:headEnd type="none" w="med" len="med"/>
                      <a:tailEnd type="none" w="med" len="med"/>
                    </a:lnR>
                  </a:tcPr>
                </a:tc>
                <a:tc>
                  <a:txBody>
                    <a:bodyPr/>
                    <a:lstStyle/>
                    <a:p>
                      <a:pPr algn="ctr"/>
                      <a:r>
                        <a:rPr sz="800"/>
                        <a:t>124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r>
                        <a:rPr sz="800"/>
                        <a:t>Covid-19 Care Center</a:t>
                      </a:r>
                    </a:p>
                  </a:txBody>
                  <a:tcPr>
                    <a:lnR w="6350" cap="flat" cmpd="sng" algn="ctr">
                      <a:solidFill>
                        <a:schemeClr val="bg1"/>
                      </a:solidFill>
                      <a:prstDash val="solid"/>
                      <a:round/>
                      <a:headEnd type="none" w="med" len="med"/>
                      <a:tailEnd type="none" w="med" len="med"/>
                    </a:lnR>
                  </a:tcPr>
                </a:tc>
                <a:tc>
                  <a:txBody>
                    <a:bodyPr/>
                    <a:lstStyle/>
                    <a:p>
                      <a:pPr algn="ctr"/>
                      <a:r>
                        <a:rPr sz="800"/>
                        <a:t>30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r>
                        <a:rPr sz="800"/>
                        <a:t>Inspirations</a:t>
                      </a:r>
                    </a:p>
                  </a:txBody>
                  <a:tcPr>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3.1</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r>
                        <a:rPr sz="800"/>
                        <a:t>Realage Tips</a:t>
                      </a:r>
                    </a:p>
                  </a:txBody>
                  <a:tcPr>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r>
                        <a:rPr sz="800"/>
                        <a:t>AskMD</a:t>
                      </a:r>
                    </a:p>
                  </a:txBody>
                  <a:tcPr>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r>
                        <a:rPr sz="800"/>
                        <a:t>Wallet</a:t>
                      </a:r>
                    </a:p>
                  </a:txBody>
                  <a:tcPr>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r>
                        <a:rPr sz="800"/>
                        <a:t>Challenges</a:t>
                      </a:r>
                    </a:p>
                  </a:txBody>
                  <a:tcPr>
                    <a:lnR w="6350" cap="flat" cmpd="sng" algn="ctr">
                      <a:solidFill>
                        <a:schemeClr val="bg1"/>
                      </a:solidFill>
                      <a:prstDash val="solid"/>
                      <a:round/>
                      <a:headEnd type="none" w="med" len="med"/>
                      <a:tailEnd type="none" w="med" len="med"/>
                    </a:lnR>
                  </a:tcPr>
                </a:tc>
                <a:tc>
                  <a:txBody>
                    <a:bodyPr/>
                    <a:lstStyle/>
                    <a:p>
                      <a:pPr algn="ctr"/>
                      <a:r>
                        <a:rPr sz="800"/>
                        <a:t>24,421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Report</a:t>
                      </a:r>
                    </a:p>
                  </a:txBody>
                  <a:tcPr>
                    <a:lnR w="6350" cap="flat" cmpd="sng" algn="ctr">
                      <a:solidFill>
                        <a:schemeClr val="bg1"/>
                      </a:solidFill>
                      <a:prstDash val="solid"/>
                      <a:round/>
                      <a:headEnd type="none" w="med" len="med"/>
                      <a:tailEnd type="none" w="med" len="med"/>
                    </a:lnR>
                  </a:tcPr>
                </a:tc>
                <a:tc>
                  <a:txBody>
                    <a:bodyPr/>
                    <a:lstStyle/>
                    <a:p>
                      <a:pPr algn="ctr"/>
                      <a:r>
                        <a:rPr sz="800"/>
                        <a:t>3,008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Template</a:t>
                      </a:r>
                    </a:p>
                  </a:txBody>
                  <a:tcPr>
                    <a:lnR w="6350" cap="flat" cmpd="sng" algn="ctr">
                      <a:solidFill>
                        <a:schemeClr val="bg1"/>
                      </a:solidFill>
                      <a:prstDash val="solid"/>
                      <a:round/>
                      <a:headEnd type="none" w="med" len="med"/>
                      <a:tailEnd type="none" w="med" len="med"/>
                    </a:lnR>
                  </a:tcPr>
                </a:tc>
                <a:tc>
                  <a:txBody>
                    <a:bodyPr/>
                    <a:lstStyle/>
                    <a:p>
                      <a:pPr algn="ctr"/>
                      <a:r>
                        <a:rPr sz="800"/>
                        <a:t>1,423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4.2%</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Article</a:t>
                      </a:r>
                    </a:p>
                  </a:txBody>
                  <a:tcPr>
                    <a:lnR w="6350" cap="flat" cmpd="sng" algn="ctr">
                      <a:solidFill>
                        <a:schemeClr val="bg1"/>
                      </a:solidFill>
                      <a:prstDash val="solid"/>
                      <a:round/>
                      <a:headEnd type="none" w="med" len="med"/>
                      <a:tailEnd type="none" w="med" len="med"/>
                    </a:lnR>
                  </a:tcPr>
                </a:tc>
                <a:tc>
                  <a:txBody>
                    <a:bodyPr/>
                    <a:lstStyle/>
                    <a:p>
                      <a:pPr algn="ctr"/>
                      <a:r>
                        <a:rPr sz="800"/>
                        <a:t>1,259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Announcement</a:t>
                      </a:r>
                    </a:p>
                  </a:txBody>
                  <a:tcPr>
                    <a:lnR w="6350" cap="flat" cmpd="sng" algn="ctr">
                      <a:solidFill>
                        <a:schemeClr val="bg1"/>
                      </a:solidFill>
                      <a:prstDash val="solid"/>
                      <a:round/>
                      <a:headEnd type="none" w="med" len="med"/>
                      <a:tailEnd type="none" w="med" len="med"/>
                    </a:lnR>
                  </a:tcPr>
                </a:tc>
                <a:tc>
                  <a:txBody>
                    <a:bodyPr/>
                    <a:lstStyle/>
                    <a:p>
                      <a:pPr algn="ctr"/>
                      <a:r>
                        <a:rPr sz="800"/>
                        <a:t>1,129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r>
                        <a:rPr sz="800"/>
                        <a:t>Video</a:t>
                      </a:r>
                    </a:p>
                  </a:txBody>
                  <a:tcPr>
                    <a:lnR w="6350" cap="flat" cmpd="sng" algn="ctr">
                      <a:solidFill>
                        <a:schemeClr val="bg1"/>
                      </a:solidFill>
                      <a:prstDash val="solid"/>
                      <a:round/>
                      <a:headEnd type="none" w="med" len="med"/>
                      <a:tailEnd type="none" w="med" len="med"/>
                    </a:lnR>
                  </a:tcPr>
                </a:tc>
                <a:tc>
                  <a:txBody>
                    <a:bodyPr/>
                    <a:lstStyle/>
                    <a:p>
                      <a:pPr algn="ctr"/>
                      <a:r>
                        <a:rPr sz="800"/>
                        <a:t>861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r>
                        <a:rPr sz="800"/>
                        <a:t>Slideshow</a:t>
                      </a:r>
                    </a:p>
                  </a:txBody>
                  <a:tcPr>
                    <a:lnR w="6350" cap="flat" cmpd="sng" algn="ctr">
                      <a:solidFill>
                        <a:schemeClr val="bg1"/>
                      </a:solidFill>
                      <a:prstDash val="solid"/>
                      <a:round/>
                      <a:headEnd type="none" w="med" len="med"/>
                      <a:tailEnd type="none" w="med" len="med"/>
                    </a:lnR>
                  </a:tcPr>
                </a:tc>
                <a:tc>
                  <a:txBody>
                    <a:bodyPr/>
                    <a:lstStyle/>
                    <a:p>
                      <a:pPr algn="ctr"/>
                      <a:r>
                        <a:rPr sz="800"/>
                        <a:t>636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r>
                        <a:rPr sz="800"/>
                        <a:t>Recommended (Deprecated 2019)</a:t>
                      </a:r>
                    </a:p>
                  </a:txBody>
                  <a:tcPr>
                    <a:lnR w="6350" cap="flat" cmpd="sng" algn="ctr">
                      <a:solidFill>
                        <a:schemeClr val="bg1"/>
                      </a:solidFill>
                      <a:prstDash val="solid"/>
                      <a:round/>
                      <a:headEnd type="none" w="med" len="med"/>
                      <a:tailEnd type="none" w="med" len="med"/>
                    </a:lnR>
                  </a:tcPr>
                </a:tc>
                <a:tc>
                  <a:txBody>
                    <a:bodyPr/>
                    <a:lstStyle/>
                    <a:p>
                      <a:pPr algn="ctr"/>
                      <a:r>
                        <a:rPr sz="800"/>
                        <a:t>462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1.4%</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r>
                        <a:rPr sz="800"/>
                        <a:t>Question</a:t>
                      </a:r>
                    </a:p>
                  </a:txBody>
                  <a:tcPr>
                    <a:lnR w="6350" cap="flat" cmpd="sng" algn="ctr">
                      <a:solidFill>
                        <a:schemeClr val="bg1"/>
                      </a:solidFill>
                      <a:prstDash val="solid"/>
                      <a:round/>
                      <a:headEnd type="none" w="med" len="med"/>
                      <a:tailEnd type="none" w="med" len="med"/>
                    </a:lnR>
                  </a:tcPr>
                </a:tc>
                <a:tc>
                  <a:txBody>
                    <a:bodyPr/>
                    <a:lstStyle/>
                    <a:p>
                      <a:pPr algn="ctr"/>
                      <a:r>
                        <a:rPr sz="800"/>
                        <a:t>346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r>
                        <a:rPr sz="800"/>
                        <a:t>Insight Wizard</a:t>
                      </a:r>
                    </a:p>
                  </a:txBody>
                  <a:tcPr>
                    <a:lnR w="6350" cap="flat" cmpd="sng" algn="ctr">
                      <a:solidFill>
                        <a:schemeClr val="bg1"/>
                      </a:solidFill>
                      <a:prstDash val="solid"/>
                      <a:round/>
                      <a:headEnd type="none" w="med" len="med"/>
                      <a:tailEnd type="none" w="med" len="med"/>
                    </a:lnR>
                  </a:tcPr>
                </a:tc>
                <a:tc>
                  <a:txBody>
                    <a:bodyPr/>
                    <a:lstStyle/>
                    <a:p>
                      <a:pPr algn="ctr"/>
                      <a:r>
                        <a:rPr sz="800"/>
                        <a:t>166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0.5%</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r>
                        <a:rPr sz="800"/>
                        <a:t>Topic Card</a:t>
                      </a:r>
                    </a:p>
                  </a:txBody>
                  <a:tcPr>
                    <a:lnR w="6350" cap="flat" cmpd="sng" algn="ctr">
                      <a:solidFill>
                        <a:schemeClr val="bg1"/>
                      </a:solidFill>
                      <a:prstDash val="solid"/>
                      <a:round/>
                      <a:headEnd type="none" w="med" len="med"/>
                      <a:tailEnd type="none" w="med" len="med"/>
                    </a:lnR>
                  </a:tcPr>
                </a:tc>
                <a:tc>
                  <a:txBody>
                    <a:bodyPr/>
                    <a:lstStyle/>
                    <a:p>
                      <a:pPr algn="ctr"/>
                      <a:r>
                        <a:rPr sz="800"/>
                        <a:t>93</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0.3%</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r>
                        <a:rPr sz="800"/>
                        <a:t>Financial Health - Green</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r>
                        <a:rPr sz="800"/>
                        <a:t>Financial Health - Yellow</a:t>
                      </a:r>
                    </a:p>
                  </a:txBody>
                  <a:tcPr>
                    <a:lnR w="6350" cap="flat" cmpd="sng" algn="ctr">
                      <a:solidFill>
                        <a:schemeClr val="bg1"/>
                      </a:solidFill>
                      <a:prstDash val="solid"/>
                      <a:round/>
                      <a:headEnd type="none" w="med" len="med"/>
                      <a:tailEnd type="none" w="med" len="med"/>
                    </a:lnR>
                  </a:tcPr>
                </a:tc>
                <a:tc>
                  <a:txBody>
                    <a:bodyPr/>
                    <a:lstStyle/>
                    <a:p>
                      <a:pPr algn="ctr"/>
                      <a:r>
                        <a:rPr sz="800"/>
                        <a:t>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0.0%</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4" name="TextBox 13"/>
          <p:cNvSpPr txBox="1"/>
          <p:nvPr/>
        </p:nvSpPr>
        <p:spPr>
          <a:xfrm>
            <a:off x="611975" y="1504915"/>
            <a:ext cx="1828800" cy="369332"/>
          </a:xfrm>
          <a:prstGeom prst="rect">
            <a:avLst/>
          </a:prstGeom>
          <a:noFill/>
        </p:spPr>
        <p:txBody>
          <a:bodyPr wrap="square">
            <a:spAutoFit/>
          </a:bodyPr>
          <a:lstStyle/>
          <a:p>
            <a:pPr algn="ctr">
              <a:defRPr sz="2800">
                <a:solidFill>
                  <a:srgbClr val="2C9ACC"/>
                </a:solidFill>
                <a:latin typeface="Calibri"/>
              </a:defRPr>
            </a:pPr>
            <a:r>
              <a:t>33,812</a:t>
            </a:r>
          </a:p>
        </p:txBody>
      </p:sp>
      <p:sp>
        <p:nvSpPr>
          <p:cNvPr id="15" name="TextBox 14"/>
          <p:cNvSpPr txBox="1"/>
          <p:nvPr/>
        </p:nvSpPr>
        <p:spPr>
          <a:xfrm>
            <a:off x="4201895" y="1504952"/>
            <a:ext cx="1828800" cy="369332"/>
          </a:xfrm>
          <a:prstGeom prst="rect">
            <a:avLst/>
          </a:prstGeom>
          <a:noFill/>
        </p:spPr>
        <p:txBody>
          <a:bodyPr wrap="square">
            <a:spAutoFit/>
          </a:bodyPr>
          <a:lstStyle/>
          <a:p>
            <a:pPr algn="ctr">
              <a:defRPr sz="2800">
                <a:solidFill>
                  <a:srgbClr val="2C9ACC"/>
                </a:solidFill>
                <a:latin typeface="Calibri"/>
              </a:defRPr>
            </a:pPr>
            <a:r>
              <a:t>54.5</a:t>
            </a:r>
          </a:p>
        </p:txBody>
      </p:sp>
    </p:spTree>
    <p:extLst>
      <p:ext uri="{BB962C8B-B14F-4D97-AF65-F5344CB8AC3E}">
        <p14:creationId xmlns:p14="http://schemas.microsoft.com/office/powerpoint/2010/main" val="6145033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746412" y="1266827"/>
            <a:ext cx="1828800" cy="685800"/>
          </a:xfrm>
          <a:prstGeom prst="rect">
            <a:avLst/>
          </a:prstGeom>
          <a:noFill/>
        </p:spPr>
        <p:txBody>
          <a:bodyPr wrap="square">
            <a:spAutoFit/>
          </a:bodyPr>
          <a:lstStyle/>
          <a:p>
            <a:pPr algn="ctr">
              <a:defRPr sz="2800">
                <a:solidFill>
                  <a:srgbClr val="2C9ACC"/>
                </a:solidFill>
                <a:latin typeface="Calibri"/>
              </a:defRPr>
            </a:pPr>
            <a:r>
              <a:t>29,579</a:t>
            </a:r>
          </a:p>
        </p:txBody>
      </p:sp>
      <p:sp>
        <p:nvSpPr>
          <p:cNvPr id="21" name="TextBox 20"/>
          <p:cNvSpPr txBox="1"/>
          <p:nvPr/>
        </p:nvSpPr>
        <p:spPr>
          <a:xfrm>
            <a:off x="4908374" y="1266827"/>
            <a:ext cx="1828800" cy="685800"/>
          </a:xfrm>
          <a:prstGeom prst="rect">
            <a:avLst/>
          </a:prstGeom>
          <a:noFill/>
        </p:spPr>
        <p:txBody>
          <a:bodyPr wrap="square">
            <a:spAutoFit/>
          </a:bodyPr>
          <a:lstStyle/>
          <a:p>
            <a:pPr algn="ctr">
              <a:defRPr sz="2800">
                <a:solidFill>
                  <a:srgbClr val="2C9ACC"/>
                </a:solidFill>
                <a:latin typeface="Calibri"/>
              </a:defRPr>
            </a:pPr>
            <a:r>
              <a:t>374</a:t>
            </a:r>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3" name="TextBox 2"/>
          <p:cNvSpPr txBox="1"/>
          <p:nvPr/>
        </p:nvSpPr>
        <p:spPr>
          <a:xfrm>
            <a:off x="365760" y="822960"/>
            <a:ext cx="4114800" cy="457200"/>
          </a:xfrm>
          <a:prstGeom prst="rect">
            <a:avLst/>
          </a:prstGeom>
          <a:noFill/>
        </p:spPr>
        <p:txBody>
          <a:bodyPr wrap="none">
            <a:spAutoFit/>
          </a:bodyPr>
          <a:lstStyle/>
          <a:p/>
          <a:p>
            <a:pPr>
              <a:lnSpc>
                <a:spcPts val="1500"/>
              </a:lnSpc>
              <a:defRPr sz="1400" b="1">
                <a:solidFill>
                  <a:srgbClr val="000000"/>
                </a:solidFill>
              </a:defRPr>
            </a:pPr>
            <a:r>
              <a:t>1.  Executive Summary</a:t>
            </a:r>
          </a:p>
        </p:txBody>
      </p:sp>
      <p:sp>
        <p:nvSpPr>
          <p:cNvPr id="4" name="TextBox 3"/>
          <p:cNvSpPr txBox="1"/>
          <p:nvPr/>
        </p:nvSpPr>
        <p:spPr>
          <a:xfrm>
            <a:off x="365760" y="1097280"/>
            <a:ext cx="4114800" cy="457200"/>
          </a:xfrm>
          <a:prstGeom prst="rect">
            <a:avLst/>
          </a:prstGeom>
          <a:noFill/>
        </p:spPr>
        <p:txBody>
          <a:bodyPr wrap="none">
            <a:spAutoFit/>
          </a:bodyPr>
          <a:lstStyle/>
          <a:p/>
          <a:p>
            <a:pPr>
              <a:lnSpc>
                <a:spcPts val="1500"/>
              </a:lnSpc>
              <a:defRPr sz="1200" b="0">
                <a:solidFill>
                  <a:srgbClr val="000000"/>
                </a:solidFill>
              </a:defRPr>
            </a:pPr>
            <a:r>
              <a:t>    -  Program Overview</a:t>
            </a:r>
          </a:p>
        </p:txBody>
      </p:sp>
      <p:sp>
        <p:nvSpPr>
          <p:cNvPr id="5" name="TextBox 4"/>
          <p:cNvSpPr txBox="1"/>
          <p:nvPr/>
        </p:nvSpPr>
        <p:spPr>
          <a:xfrm>
            <a:off x="365760" y="1645919"/>
            <a:ext cx="4114800" cy="457200"/>
          </a:xfrm>
          <a:prstGeom prst="rect">
            <a:avLst/>
          </a:prstGeom>
          <a:noFill/>
        </p:spPr>
        <p:txBody>
          <a:bodyPr wrap="none">
            <a:spAutoFit/>
          </a:bodyPr>
          <a:lstStyle/>
          <a:p/>
          <a:p>
            <a:pPr>
              <a:lnSpc>
                <a:spcPts val="1500"/>
              </a:lnSpc>
              <a:defRPr sz="1400" b="1">
                <a:solidFill>
                  <a:srgbClr val="000000"/>
                </a:solidFill>
              </a:defRPr>
            </a:pPr>
            <a:r>
              <a:t>2.  Eligibility and Registration</a:t>
            </a:r>
          </a:p>
        </p:txBody>
      </p:sp>
      <p:sp>
        <p:nvSpPr>
          <p:cNvPr id="6" name="TextBox 5"/>
          <p:cNvSpPr txBox="1"/>
          <p:nvPr/>
        </p:nvSpPr>
        <p:spPr>
          <a:xfrm>
            <a:off x="365760" y="1920239"/>
            <a:ext cx="4114800" cy="457200"/>
          </a:xfrm>
          <a:prstGeom prst="rect">
            <a:avLst/>
          </a:prstGeom>
          <a:noFill/>
        </p:spPr>
        <p:txBody>
          <a:bodyPr wrap="none">
            <a:spAutoFit/>
          </a:bodyPr>
          <a:lstStyle/>
          <a:p/>
          <a:p>
            <a:pPr>
              <a:lnSpc>
                <a:spcPts val="1500"/>
              </a:lnSpc>
              <a:defRPr sz="1200" b="0">
                <a:solidFill>
                  <a:srgbClr val="000000"/>
                </a:solidFill>
              </a:defRPr>
            </a:pPr>
            <a:r>
              <a:t>    -  Eligibility Trends</a:t>
            </a:r>
          </a:p>
        </p:txBody>
      </p:sp>
      <p:sp>
        <p:nvSpPr>
          <p:cNvPr id="7" name="TextBox 6"/>
          <p:cNvSpPr txBox="1"/>
          <p:nvPr/>
        </p:nvSpPr>
        <p:spPr>
          <a:xfrm>
            <a:off x="365760" y="2194559"/>
            <a:ext cx="4114800" cy="457200"/>
          </a:xfrm>
          <a:prstGeom prst="rect">
            <a:avLst/>
          </a:prstGeom>
          <a:noFill/>
        </p:spPr>
        <p:txBody>
          <a:bodyPr wrap="none">
            <a:spAutoFit/>
          </a:bodyPr>
          <a:lstStyle/>
          <a:p/>
          <a:p>
            <a:pPr>
              <a:lnSpc>
                <a:spcPts val="1500"/>
              </a:lnSpc>
              <a:defRPr sz="1200" b="0">
                <a:solidFill>
                  <a:srgbClr val="000000"/>
                </a:solidFill>
              </a:defRPr>
            </a:pPr>
            <a:r>
              <a:t>    -  Demographics and Data Quality</a:t>
            </a:r>
          </a:p>
        </p:txBody>
      </p:sp>
      <p:sp>
        <p:nvSpPr>
          <p:cNvPr id="8" name="TextBox 7"/>
          <p:cNvSpPr txBox="1"/>
          <p:nvPr/>
        </p:nvSpPr>
        <p:spPr>
          <a:xfrm>
            <a:off x="365760" y="246887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a:t>
            </a:r>
          </a:p>
        </p:txBody>
      </p:sp>
      <p:sp>
        <p:nvSpPr>
          <p:cNvPr id="9" name="TextBox 8"/>
          <p:cNvSpPr txBox="1"/>
          <p:nvPr/>
        </p:nvSpPr>
        <p:spPr>
          <a:xfrm>
            <a:off x="365760" y="2743199"/>
            <a:ext cx="4114800" cy="457200"/>
          </a:xfrm>
          <a:prstGeom prst="rect">
            <a:avLst/>
          </a:prstGeom>
          <a:noFill/>
        </p:spPr>
        <p:txBody>
          <a:bodyPr wrap="none">
            <a:spAutoFit/>
          </a:bodyPr>
          <a:lstStyle/>
          <a:p/>
          <a:p>
            <a:pPr>
              <a:lnSpc>
                <a:spcPts val="1500"/>
              </a:lnSpc>
              <a:defRPr sz="1200" b="0">
                <a:solidFill>
                  <a:srgbClr val="000000"/>
                </a:solidFill>
              </a:defRPr>
            </a:pPr>
            <a:r>
              <a:t>    -  Registration and RealAge Completion by Group</a:t>
            </a:r>
          </a:p>
        </p:txBody>
      </p:sp>
      <p:sp>
        <p:nvSpPr>
          <p:cNvPr id="10" name="TextBox 9"/>
          <p:cNvSpPr txBox="1"/>
          <p:nvPr/>
        </p:nvSpPr>
        <p:spPr>
          <a:xfrm>
            <a:off x="365760" y="3291839"/>
            <a:ext cx="4114800" cy="457200"/>
          </a:xfrm>
          <a:prstGeom prst="rect">
            <a:avLst/>
          </a:prstGeom>
          <a:noFill/>
        </p:spPr>
        <p:txBody>
          <a:bodyPr wrap="none">
            <a:spAutoFit/>
          </a:bodyPr>
          <a:lstStyle/>
          <a:p/>
          <a:p>
            <a:pPr>
              <a:lnSpc>
                <a:spcPts val="1500"/>
              </a:lnSpc>
              <a:defRPr sz="1400" b="1">
                <a:solidFill>
                  <a:srgbClr val="000000"/>
                </a:solidFill>
              </a:defRPr>
            </a:pPr>
            <a:r>
              <a:t>3.  Health Insights</a:t>
            </a:r>
          </a:p>
        </p:txBody>
      </p:sp>
      <p:sp>
        <p:nvSpPr>
          <p:cNvPr id="11" name="TextBox 10"/>
          <p:cNvSpPr txBox="1"/>
          <p:nvPr/>
        </p:nvSpPr>
        <p:spPr>
          <a:xfrm>
            <a:off x="365760" y="3566159"/>
            <a:ext cx="4114800" cy="457200"/>
          </a:xfrm>
          <a:prstGeom prst="rect">
            <a:avLst/>
          </a:prstGeom>
          <a:noFill/>
        </p:spPr>
        <p:txBody>
          <a:bodyPr wrap="none">
            <a:spAutoFit/>
          </a:bodyPr>
          <a:lstStyle/>
          <a:p/>
          <a:p>
            <a:pPr>
              <a:lnSpc>
                <a:spcPts val="1500"/>
              </a:lnSpc>
              <a:defRPr sz="1200" b="0">
                <a:solidFill>
                  <a:srgbClr val="000000"/>
                </a:solidFill>
              </a:defRPr>
            </a:pPr>
            <a:r>
              <a:t>    -  RealAge Results</a:t>
            </a:r>
          </a:p>
        </p:txBody>
      </p:sp>
      <p:sp>
        <p:nvSpPr>
          <p:cNvPr id="12" name="TextBox 11"/>
          <p:cNvSpPr txBox="1"/>
          <p:nvPr/>
        </p:nvSpPr>
        <p:spPr>
          <a:xfrm>
            <a:off x="365760" y="3840479"/>
            <a:ext cx="4114800" cy="457200"/>
          </a:xfrm>
          <a:prstGeom prst="rect">
            <a:avLst/>
          </a:prstGeom>
          <a:noFill/>
        </p:spPr>
        <p:txBody>
          <a:bodyPr wrap="none">
            <a:spAutoFit/>
          </a:bodyPr>
          <a:lstStyle/>
          <a:p/>
          <a:p>
            <a:pPr>
              <a:lnSpc>
                <a:spcPts val="1500"/>
              </a:lnSpc>
              <a:defRPr sz="1200" b="0">
                <a:solidFill>
                  <a:srgbClr val="000000"/>
                </a:solidFill>
              </a:defRPr>
            </a:pPr>
            <a:r>
              <a:t>    -  Risk Analysis Summary</a:t>
            </a:r>
          </a:p>
        </p:txBody>
      </p:sp>
      <p:sp>
        <p:nvSpPr>
          <p:cNvPr id="13" name="TextBox 12"/>
          <p:cNvSpPr txBox="1"/>
          <p:nvPr/>
        </p:nvSpPr>
        <p:spPr>
          <a:xfrm>
            <a:off x="365760" y="411479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Participation</a:t>
            </a:r>
          </a:p>
        </p:txBody>
      </p:sp>
      <p:sp>
        <p:nvSpPr>
          <p:cNvPr id="14" name="TextBox 13"/>
          <p:cNvSpPr txBox="1"/>
          <p:nvPr/>
        </p:nvSpPr>
        <p:spPr>
          <a:xfrm>
            <a:off x="365760" y="4389119"/>
            <a:ext cx="4114800" cy="457200"/>
          </a:xfrm>
          <a:prstGeom prst="rect">
            <a:avLst/>
          </a:prstGeom>
          <a:noFill/>
        </p:spPr>
        <p:txBody>
          <a:bodyPr wrap="none">
            <a:spAutoFit/>
          </a:bodyPr>
          <a:lstStyle/>
          <a:p/>
          <a:p>
            <a:pPr>
              <a:lnSpc>
                <a:spcPts val="1500"/>
              </a:lnSpc>
              <a:defRPr sz="1200" b="0">
                <a:solidFill>
                  <a:srgbClr val="000000"/>
                </a:solidFill>
              </a:defRPr>
            </a:pPr>
            <a:r>
              <a:t>    -  Biometric/Clinical Screening Results</a:t>
            </a:r>
          </a:p>
        </p:txBody>
      </p:sp>
      <p:sp>
        <p:nvSpPr>
          <p:cNvPr id="15" name="TextBox 14"/>
          <p:cNvSpPr txBox="1"/>
          <p:nvPr/>
        </p:nvSpPr>
        <p:spPr>
          <a:xfrm>
            <a:off x="4297680" y="822960"/>
            <a:ext cx="4114800" cy="457200"/>
          </a:xfrm>
          <a:prstGeom prst="rect">
            <a:avLst/>
          </a:prstGeom>
          <a:noFill/>
        </p:spPr>
        <p:txBody>
          <a:bodyPr wrap="none">
            <a:spAutoFit/>
          </a:bodyPr>
          <a:lstStyle/>
          <a:p/>
          <a:p>
            <a:pPr>
              <a:lnSpc>
                <a:spcPts val="1500"/>
              </a:lnSpc>
              <a:defRPr sz="1400" b="1">
                <a:solidFill>
                  <a:srgbClr val="000000"/>
                </a:solidFill>
              </a:defRPr>
            </a:pPr>
            <a:r>
              <a:t>4.  Digital Engagement</a:t>
            </a:r>
          </a:p>
        </p:txBody>
      </p:sp>
      <p:sp>
        <p:nvSpPr>
          <p:cNvPr id="16" name="TextBox 15"/>
          <p:cNvSpPr txBox="1"/>
          <p:nvPr/>
        </p:nvSpPr>
        <p:spPr>
          <a:xfrm>
            <a:off x="4297680" y="1097280"/>
            <a:ext cx="4114800" cy="457200"/>
          </a:xfrm>
          <a:prstGeom prst="rect">
            <a:avLst/>
          </a:prstGeom>
          <a:noFill/>
        </p:spPr>
        <p:txBody>
          <a:bodyPr wrap="none">
            <a:spAutoFit/>
          </a:bodyPr>
          <a:lstStyle/>
          <a:p/>
          <a:p>
            <a:pPr>
              <a:lnSpc>
                <a:spcPts val="1500"/>
              </a:lnSpc>
              <a:defRPr sz="1200" b="0">
                <a:solidFill>
                  <a:srgbClr val="000000"/>
                </a:solidFill>
              </a:defRPr>
            </a:pPr>
            <a:r>
              <a:t>    -  Overall Platform Activity</a:t>
            </a:r>
          </a:p>
        </p:txBody>
      </p:sp>
      <p:sp>
        <p:nvSpPr>
          <p:cNvPr id="17" name="TextBox 16"/>
          <p:cNvSpPr txBox="1"/>
          <p:nvPr/>
        </p:nvSpPr>
        <p:spPr>
          <a:xfrm>
            <a:off x="4297680" y="1371600"/>
            <a:ext cx="4114800" cy="457200"/>
          </a:xfrm>
          <a:prstGeom prst="rect">
            <a:avLst/>
          </a:prstGeom>
          <a:noFill/>
        </p:spPr>
        <p:txBody>
          <a:bodyPr wrap="none">
            <a:spAutoFit/>
          </a:bodyPr>
          <a:lstStyle/>
          <a:p/>
          <a:p>
            <a:pPr>
              <a:lnSpc>
                <a:spcPts val="1500"/>
              </a:lnSpc>
              <a:defRPr sz="1200" b="0">
                <a:solidFill>
                  <a:srgbClr val="000000"/>
                </a:solidFill>
              </a:defRPr>
            </a:pPr>
            <a:r>
              <a:t>    -  Feature Utilization</a:t>
            </a:r>
          </a:p>
        </p:txBody>
      </p:sp>
      <p:sp>
        <p:nvSpPr>
          <p:cNvPr id="18" name="TextBox 17"/>
          <p:cNvSpPr txBox="1"/>
          <p:nvPr/>
        </p:nvSpPr>
        <p:spPr>
          <a:xfrm>
            <a:off x="4297680" y="1645920"/>
            <a:ext cx="4114800" cy="457200"/>
          </a:xfrm>
          <a:prstGeom prst="rect">
            <a:avLst/>
          </a:prstGeom>
          <a:noFill/>
        </p:spPr>
        <p:txBody>
          <a:bodyPr wrap="none">
            <a:spAutoFit/>
          </a:bodyPr>
          <a:lstStyle/>
          <a:p/>
          <a:p>
            <a:pPr>
              <a:lnSpc>
                <a:spcPts val="1500"/>
              </a:lnSpc>
              <a:defRPr sz="1200" b="0">
                <a:solidFill>
                  <a:srgbClr val="000000"/>
                </a:solidFill>
              </a:defRPr>
            </a:pPr>
            <a:r>
              <a:t>    -  Content Consumption</a:t>
            </a:r>
          </a:p>
        </p:txBody>
      </p:sp>
      <p:sp>
        <p:nvSpPr>
          <p:cNvPr id="19" name="TextBox 18"/>
          <p:cNvSpPr txBox="1"/>
          <p:nvPr/>
        </p:nvSpPr>
        <p:spPr>
          <a:xfrm>
            <a:off x="4297680" y="1920240"/>
            <a:ext cx="4114800" cy="457200"/>
          </a:xfrm>
          <a:prstGeom prst="rect">
            <a:avLst/>
          </a:prstGeom>
          <a:noFill/>
        </p:spPr>
        <p:txBody>
          <a:bodyPr wrap="none">
            <a:spAutoFit/>
          </a:bodyPr>
          <a:lstStyle/>
          <a:p/>
          <a:p>
            <a:pPr>
              <a:lnSpc>
                <a:spcPts val="1500"/>
              </a:lnSpc>
              <a:defRPr sz="1200" b="0">
                <a:solidFill>
                  <a:srgbClr val="000000"/>
                </a:solidFill>
              </a:defRPr>
            </a:pPr>
            <a:r>
              <a:t>    -  Green Day Tracking</a:t>
            </a:r>
          </a:p>
        </p:txBody>
      </p:sp>
      <p:sp>
        <p:nvSpPr>
          <p:cNvPr id="20" name="TextBox 19"/>
          <p:cNvSpPr txBox="1"/>
          <p:nvPr/>
        </p:nvSpPr>
        <p:spPr>
          <a:xfrm>
            <a:off x="4297680" y="2194560"/>
            <a:ext cx="4114800" cy="457200"/>
          </a:xfrm>
          <a:prstGeom prst="rect">
            <a:avLst/>
          </a:prstGeom>
          <a:noFill/>
        </p:spPr>
        <p:txBody>
          <a:bodyPr wrap="none">
            <a:spAutoFit/>
          </a:bodyPr>
          <a:lstStyle/>
          <a:p/>
          <a:p>
            <a:pPr>
              <a:lnSpc>
                <a:spcPts val="1500"/>
              </a:lnSpc>
              <a:defRPr sz="1200" b="0">
                <a:solidFill>
                  <a:srgbClr val="000000"/>
                </a:solidFill>
              </a:defRPr>
            </a:pPr>
            <a:r>
              <a:t>    -  Challenge Participation - Sponsor Initiated</a:t>
            </a:r>
          </a:p>
        </p:txBody>
      </p:sp>
      <p:sp>
        <p:nvSpPr>
          <p:cNvPr id="21" name="TextBox 20"/>
          <p:cNvSpPr txBox="1"/>
          <p:nvPr/>
        </p:nvSpPr>
        <p:spPr>
          <a:xfrm>
            <a:off x="4297680" y="2468879"/>
            <a:ext cx="4114800" cy="457200"/>
          </a:xfrm>
          <a:prstGeom prst="rect">
            <a:avLst/>
          </a:prstGeom>
          <a:noFill/>
        </p:spPr>
        <p:txBody>
          <a:bodyPr wrap="none">
            <a:spAutoFit/>
          </a:bodyPr>
          <a:lstStyle/>
          <a:p/>
          <a:p>
            <a:pPr>
              <a:lnSpc>
                <a:spcPts val="1500"/>
              </a:lnSpc>
              <a:defRPr sz="1200" b="0">
                <a:solidFill>
                  <a:srgbClr val="000000"/>
                </a:solidFill>
              </a:defRPr>
            </a:pPr>
            <a:r>
              <a:t>    -  Challenge Details - Sponsor Initiated</a:t>
            </a:r>
          </a:p>
        </p:txBody>
      </p:sp>
      <p:sp>
        <p:nvSpPr>
          <p:cNvPr id="22" name="TextBox 21"/>
          <p:cNvSpPr txBox="1"/>
          <p:nvPr/>
        </p:nvSpPr>
        <p:spPr>
          <a:xfrm>
            <a:off x="4297680" y="2743199"/>
            <a:ext cx="4114800" cy="457200"/>
          </a:xfrm>
          <a:prstGeom prst="rect">
            <a:avLst/>
          </a:prstGeom>
          <a:noFill/>
        </p:spPr>
        <p:txBody>
          <a:bodyPr wrap="none">
            <a:spAutoFit/>
          </a:bodyPr>
          <a:lstStyle/>
          <a:p/>
          <a:p>
            <a:pPr>
              <a:lnSpc>
                <a:spcPts val="1500"/>
              </a:lnSpc>
              <a:defRPr sz="1200" b="0">
                <a:solidFill>
                  <a:srgbClr val="000000"/>
                </a:solidFill>
              </a:defRPr>
            </a:pPr>
            <a:r>
              <a:t>    -  Incentive Earning</a:t>
            </a:r>
          </a:p>
        </p:txBody>
      </p:sp>
      <p:sp>
        <p:nvSpPr>
          <p:cNvPr id="23" name="TextBox 22"/>
          <p:cNvSpPr txBox="1"/>
          <p:nvPr/>
        </p:nvSpPr>
        <p:spPr>
          <a:xfrm>
            <a:off x="4297680" y="3291839"/>
            <a:ext cx="4114800" cy="457200"/>
          </a:xfrm>
          <a:prstGeom prst="rect">
            <a:avLst/>
          </a:prstGeom>
          <a:noFill/>
        </p:spPr>
        <p:txBody>
          <a:bodyPr wrap="none">
            <a:spAutoFit/>
          </a:bodyPr>
          <a:lstStyle/>
          <a:p/>
          <a:p>
            <a:pPr>
              <a:lnSpc>
                <a:spcPts val="1500"/>
              </a:lnSpc>
              <a:defRPr sz="1400" b="1">
                <a:solidFill>
                  <a:srgbClr val="000000"/>
                </a:solidFill>
              </a:defRPr>
            </a:pPr>
            <a:r>
              <a:t>5.  Program Engagement</a:t>
            </a:r>
          </a:p>
        </p:txBody>
      </p:sp>
      <p:sp>
        <p:nvSpPr>
          <p:cNvPr id="24" name="TextBox 23"/>
          <p:cNvSpPr txBox="1"/>
          <p:nvPr/>
        </p:nvSpPr>
        <p:spPr>
          <a:xfrm>
            <a:off x="4297680" y="3566159"/>
            <a:ext cx="4114800" cy="457200"/>
          </a:xfrm>
          <a:prstGeom prst="rect">
            <a:avLst/>
          </a:prstGeom>
          <a:noFill/>
        </p:spPr>
        <p:txBody>
          <a:bodyPr wrap="none">
            <a:spAutoFit/>
          </a:bodyPr>
          <a:lstStyle/>
          <a:p/>
          <a:p>
            <a:pPr>
              <a:lnSpc>
                <a:spcPts val="1500"/>
              </a:lnSpc>
              <a:defRPr sz="1200" b="0">
                <a:solidFill>
                  <a:srgbClr val="000000"/>
                </a:solidFill>
              </a:defRPr>
            </a:pPr>
            <a:r>
              <a:t>    -  High-Touch Lifestyle Management Participation</a:t>
            </a:r>
          </a:p>
        </p:txBody>
      </p:sp>
      <p:sp>
        <p:nvSpPr>
          <p:cNvPr id="25" name="TextBox 24"/>
          <p:cNvSpPr txBox="1"/>
          <p:nvPr/>
        </p:nvSpPr>
        <p:spPr>
          <a:xfrm>
            <a:off x="4297680" y="4114799"/>
            <a:ext cx="4114800" cy="457200"/>
          </a:xfrm>
          <a:prstGeom prst="rect">
            <a:avLst/>
          </a:prstGeom>
          <a:noFill/>
        </p:spPr>
        <p:txBody>
          <a:bodyPr wrap="none">
            <a:spAutoFit/>
          </a:bodyPr>
          <a:lstStyle/>
          <a:p/>
          <a:p>
            <a:pPr>
              <a:lnSpc>
                <a:spcPts val="1500"/>
              </a:lnSpc>
              <a:defRPr sz="1400" b="1">
                <a:solidFill>
                  <a:srgbClr val="000000"/>
                </a:solidFill>
              </a:defRPr>
            </a:pPr>
            <a:r>
              <a:t>6.  Outcomes</a:t>
            </a:r>
          </a:p>
        </p:txBody>
      </p:sp>
      <p:sp>
        <p:nvSpPr>
          <p:cNvPr id="26" name="TextBox 25"/>
          <p:cNvSpPr txBox="1"/>
          <p:nvPr/>
        </p:nvSpPr>
        <p:spPr>
          <a:xfrm>
            <a:off x="4297680" y="4389119"/>
            <a:ext cx="4114800" cy="457200"/>
          </a:xfrm>
          <a:prstGeom prst="rect">
            <a:avLst/>
          </a:prstGeom>
          <a:noFill/>
        </p:spPr>
        <p:txBody>
          <a:bodyPr wrap="none">
            <a:spAutoFit/>
          </a:bodyPr>
          <a:lstStyle/>
          <a:p/>
          <a:p>
            <a:pPr>
              <a:lnSpc>
                <a:spcPts val="1500"/>
              </a:lnSpc>
              <a:defRPr sz="1200" b="0">
                <a:solidFill>
                  <a:srgbClr val="000000"/>
                </a:solidFill>
              </a:defRPr>
            </a:pPr>
            <a:r>
              <a:t>    -  Behavior Change and Health Impact</a:t>
            </a:r>
          </a:p>
        </p:txBody>
      </p:sp>
      <p:sp>
        <p:nvSpPr>
          <p:cNvPr id="27" name="TextBox 26"/>
          <p:cNvSpPr txBox="1"/>
          <p:nvPr/>
        </p:nvSpPr>
        <p:spPr>
          <a:xfrm>
            <a:off x="4297680" y="4663439"/>
            <a:ext cx="4114800" cy="457200"/>
          </a:xfrm>
          <a:prstGeom prst="rect">
            <a:avLst/>
          </a:prstGeom>
          <a:noFill/>
        </p:spPr>
        <p:txBody>
          <a:bodyPr wrap="none">
            <a:spAutoFit/>
          </a:bodyPr>
          <a:lstStyle/>
          <a:p/>
          <a:p>
            <a:pPr>
              <a:lnSpc>
                <a:spcPts val="1500"/>
              </a:lnSpc>
              <a:defRPr sz="1200" b="0">
                <a:solidFill>
                  <a:srgbClr val="000000"/>
                </a:solidFill>
              </a:defRPr>
            </a:pPr>
            <a:r>
              <a:t>    -  Risk Change - Lifestyle Risk</a:t>
            </a:r>
          </a:p>
        </p:txBody>
      </p:sp>
      <p:sp>
        <p:nvSpPr>
          <p:cNvPr id="28" name="TextBox 27"/>
          <p:cNvSpPr txBox="1"/>
          <p:nvPr/>
        </p:nvSpPr>
        <p:spPr>
          <a:xfrm>
            <a:off x="4297680" y="4937759"/>
            <a:ext cx="4114800" cy="457200"/>
          </a:xfrm>
          <a:prstGeom prst="rect">
            <a:avLst/>
          </a:prstGeom>
          <a:noFill/>
        </p:spPr>
        <p:txBody>
          <a:bodyPr wrap="none">
            <a:spAutoFit/>
          </a:bodyPr>
          <a:lstStyle/>
          <a:p/>
          <a:p>
            <a:pPr>
              <a:lnSpc>
                <a:spcPts val="1500"/>
              </a:lnSpc>
              <a:defRPr sz="1200" b="0">
                <a:solidFill>
                  <a:srgbClr val="000000"/>
                </a:solidFill>
              </a:defRPr>
            </a:pPr>
            <a:r>
              <a:t>    -  Risk Change - Biometric/Clinical Risk</a:t>
            </a:r>
          </a:p>
        </p:txBody>
      </p:sp>
      <p:sp>
        <p:nvSpPr>
          <p:cNvPr id="29" name="TextBox 28"/>
          <p:cNvSpPr txBox="1"/>
          <p:nvPr/>
        </p:nvSpPr>
        <p:spPr>
          <a:xfrm>
            <a:off x="4297680" y="5212079"/>
            <a:ext cx="4114800" cy="457200"/>
          </a:xfrm>
          <a:prstGeom prst="rect">
            <a:avLst/>
          </a:prstGeom>
          <a:noFill/>
        </p:spPr>
        <p:txBody>
          <a:bodyPr wrap="none">
            <a:spAutoFit/>
          </a:bodyPr>
          <a:lstStyle/>
          <a:p/>
          <a:p>
            <a:pPr>
              <a:lnSpc>
                <a:spcPts val="1500"/>
              </a:lnSpc>
              <a:defRPr sz="1200" b="0">
                <a:solidFill>
                  <a:srgbClr val="000000"/>
                </a:solidFill>
              </a:defRPr>
            </a:pPr>
            <a:r>
              <a:t>    -  Risk Change - Preventive Risk</a:t>
            </a: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rPr lang="en-US" dirty="0"/>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PARTICIPANT RATE</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PARTICIPATIONS</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COMPLETES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sc_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sc_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nvGraphicFramePr>
        <p:xfrm>
          <a:off x="7890757" y="2049515"/>
          <a:ext cx="4071856" cy="929640"/>
        </p:xfrm>
        <a:graphic>
          <a:graphicData uri="http://schemas.openxmlformats.org/drawingml/2006/table">
            <a:tbl>
              <a:tblPr firstRow="1" bandRow="1">
                <a:tableStyleId>{6E25E649-3F16-4E02-A733-19D2CDBF48F0}</a:tableStyleId>
              </a:tblPr>
              <a:tblGrid>
                <a:gridCol w="1196682">
                  <a:extLst>
                    <a:ext uri="{9D8B030D-6E8A-4147-A177-3AD203B41FA5}">
                      <a16:colId xmlns:a16="http://schemas.microsoft.com/office/drawing/2014/main" val="449611923"/>
                    </a:ext>
                  </a:extLst>
                </a:gridCol>
                <a:gridCol w="1112363">
                  <a:extLst>
                    <a:ext uri="{9D8B030D-6E8A-4147-A177-3AD203B41FA5}">
                      <a16:colId xmlns:a16="http://schemas.microsoft.com/office/drawing/2014/main" val="2835139007"/>
                    </a:ext>
                  </a:extLst>
                </a:gridCol>
                <a:gridCol w="822189">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236487">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Individual</a:t>
                      </a:r>
                    </a:p>
                  </a:txBody>
                  <a:tcPr anchor="ctr">
                    <a:lnR w="6350" cap="flat" cmpd="sng" algn="ctr">
                      <a:solidFill>
                        <a:schemeClr val="bg1"/>
                      </a:solidFill>
                      <a:prstDash val="solid"/>
                      <a:round/>
                      <a:headEnd type="none" w="med" len="med"/>
                      <a:tailEnd type="none" w="med" len="med"/>
                    </a:lnR>
                  </a:tcPr>
                </a:tc>
                <a:tc>
                  <a:txBody>
                    <a:bodyPr/>
                    <a:lstStyle/>
                    <a:p>
                      <a:pPr algn="ctr"/>
                      <a:r>
                        <a:rPr sz="800"/>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90755" y="1803294"/>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TYPE</a:t>
            </a:r>
          </a:p>
        </p:txBody>
      </p:sp>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Percentage of registered members who participated in at least one challenge since program launch.</a:t>
            </a:r>
          </a:p>
          <a:p>
            <a:pPr marL="347663" indent="-223838">
              <a:buFont typeface="+mj-lt"/>
              <a:buAutoNum type="arabicPeriod"/>
              <a:defRPr/>
            </a:pPr>
            <a:r>
              <a:rPr lang="en-US" sz="900" dirty="0">
                <a:solidFill>
                  <a:schemeClr val="bg2">
                    <a:lumMod val="25000"/>
                  </a:schemeClr>
                </a:solidFill>
              </a:rPr>
              <a:t>Count of non-unique challenge participants. A single member can have multiple challenge participations.</a:t>
            </a:r>
          </a:p>
          <a:p>
            <a:pPr marL="347663" indent="-223838">
              <a:buFont typeface="+mj-lt"/>
              <a:buAutoNum type="arabicPeriod"/>
              <a:defRPr/>
            </a:pPr>
            <a:r>
              <a:rPr lang="en-US" sz="900" dirty="0">
                <a:solidFill>
                  <a:schemeClr val="bg2">
                    <a:lumMod val="25000"/>
                  </a:schemeClr>
                </a:solidFill>
              </a:rPr>
              <a:t>Number of participations in which the challenge goal was met within the required timeframe. A single member can have multiple challenge completions.</a:t>
            </a:r>
          </a:p>
        </p:txBody>
      </p:sp>
      <p:sp>
        <p:nvSpPr>
          <p:cNvPr id="30" name="TextBox 29"/>
          <p:cNvSpPr txBox="1"/>
          <p:nvPr/>
        </p:nvSpPr>
        <p:spPr>
          <a:xfrm>
            <a:off x="629320" y="1282333"/>
            <a:ext cx="1828800" cy="523220"/>
          </a:xfrm>
          <a:prstGeom prst="rect">
            <a:avLst/>
          </a:prstGeom>
          <a:noFill/>
        </p:spPr>
        <p:txBody>
          <a:bodyPr wrap="square">
            <a:spAutoFit/>
          </a:bodyPr>
          <a:lstStyle/>
          <a:p>
            <a:pPr algn="ctr">
              <a:defRPr sz="2800">
                <a:solidFill>
                  <a:srgbClr val="2C9ACC"/>
                </a:solidFill>
                <a:latin typeface="Calibri"/>
              </a:defRPr>
            </a:pPr>
            <a:r>
              <a:t>33.8%</a:t>
            </a:r>
          </a:p>
        </p:txBody>
      </p:sp>
      <p:sp>
        <p:nvSpPr>
          <p:cNvPr id="31" name="TextBox 30"/>
          <p:cNvSpPr txBox="1"/>
          <p:nvPr/>
        </p:nvSpPr>
        <p:spPr>
          <a:xfrm>
            <a:off x="3664172" y="1280074"/>
            <a:ext cx="1828800" cy="523220"/>
          </a:xfrm>
          <a:prstGeom prst="rect">
            <a:avLst/>
          </a:prstGeom>
          <a:noFill/>
        </p:spPr>
        <p:txBody>
          <a:bodyPr wrap="square">
            <a:spAutoFit/>
          </a:bodyPr>
          <a:lstStyle/>
          <a:p>
            <a:pPr algn="ctr">
              <a:defRPr sz="2800">
                <a:solidFill>
                  <a:srgbClr val="2C9ACC"/>
                </a:solidFill>
                <a:latin typeface="Calibri"/>
              </a:defRPr>
            </a:pPr>
            <a:r>
              <a:t>2,377</a:t>
            </a:r>
          </a:p>
        </p:txBody>
      </p:sp>
      <p:sp>
        <p:nvSpPr>
          <p:cNvPr id="32" name="TextBox 31"/>
          <p:cNvSpPr txBox="1"/>
          <p:nvPr/>
        </p:nvSpPr>
        <p:spPr>
          <a:xfrm>
            <a:off x="6716371" y="1280074"/>
            <a:ext cx="1828800" cy="523220"/>
          </a:xfrm>
          <a:prstGeom prst="rect">
            <a:avLst/>
          </a:prstGeom>
          <a:noFill/>
        </p:spPr>
        <p:txBody>
          <a:bodyPr wrap="square">
            <a:spAutoFit/>
          </a:bodyPr>
          <a:lstStyle/>
          <a:p>
            <a:pPr algn="ctr">
              <a:defRPr sz="2800">
                <a:solidFill>
                  <a:srgbClr val="2C9ACC"/>
                </a:solidFill>
                <a:latin typeface="Calibri"/>
              </a:defRPr>
            </a:pPr>
            <a:r>
              <a:t>1,385</a:t>
            </a:r>
          </a:p>
        </p:txBody>
      </p:sp>
      <p:sp>
        <p:nvSpPr>
          <p:cNvPr id="33" name="TextBox 32"/>
          <p:cNvSpPr txBox="1"/>
          <p:nvPr/>
        </p:nvSpPr>
        <p:spPr>
          <a:xfrm>
            <a:off x="9742670" y="1282333"/>
            <a:ext cx="1828800" cy="523220"/>
          </a:xfrm>
          <a:prstGeom prst="rect">
            <a:avLst/>
          </a:prstGeom>
          <a:noFill/>
        </p:spPr>
        <p:txBody>
          <a:bodyPr wrap="square">
            <a:spAutoFit/>
          </a:bodyPr>
          <a:lstStyle/>
          <a:p>
            <a:pPr algn="ctr">
              <a:defRPr sz="2800">
                <a:solidFill>
                  <a:srgbClr val="2C9ACC"/>
                </a:solidFill>
                <a:latin typeface="Calibri"/>
              </a:defRPr>
            </a:pPr>
            <a:r>
              <a:t>58.3%</a:t>
            </a:r>
          </a:p>
        </p:txBody>
      </p:sp>
      <p:graphicFrame>
        <p:nvGraphicFramePr>
          <p:cNvPr id="21" name="sc_challenge_ptpn_by_goal" descr="digital_engagement_challenge_participation_by_typetop7&#10;">
            <a:extLst>
              <a:ext uri="{FF2B5EF4-FFF2-40B4-BE49-F238E27FC236}">
                <a16:creationId xmlns:a16="http://schemas.microsoft.com/office/drawing/2014/main" id="{0E8E244B-C9E6-40D6-BE24-EB5E19A1F14B}"/>
              </a:ext>
            </a:extLst>
          </p:cNvPr>
          <p:cNvGraphicFramePr>
            <a:graphicFrameLocks noGrp="1"/>
          </p:cNvGraphicFramePr>
          <p:nvPr/>
        </p:nvGraphicFramePr>
        <p:xfrm>
          <a:off x="7890757" y="4376856"/>
          <a:ext cx="4071856" cy="1996440"/>
        </p:xfrm>
        <a:graphic>
          <a:graphicData uri="http://schemas.openxmlformats.org/drawingml/2006/table">
            <a:tbl>
              <a:tblPr firstRow="1" bandRow="1">
                <a:tableStyleId>{6E25E649-3F16-4E02-A733-19D2CDBF48F0}</a:tableStyleId>
              </a:tblPr>
              <a:tblGrid>
                <a:gridCol w="1358298">
                  <a:extLst>
                    <a:ext uri="{9D8B030D-6E8A-4147-A177-3AD203B41FA5}">
                      <a16:colId xmlns:a16="http://schemas.microsoft.com/office/drawing/2014/main" val="449611923"/>
                    </a:ext>
                  </a:extLst>
                </a:gridCol>
                <a:gridCol w="943660">
                  <a:extLst>
                    <a:ext uri="{9D8B030D-6E8A-4147-A177-3AD203B41FA5}">
                      <a16:colId xmlns:a16="http://schemas.microsoft.com/office/drawing/2014/main" val="2835139007"/>
                    </a:ext>
                  </a:extLst>
                </a:gridCol>
                <a:gridCol w="829276">
                  <a:extLst>
                    <a:ext uri="{9D8B030D-6E8A-4147-A177-3AD203B41FA5}">
                      <a16:colId xmlns:a16="http://schemas.microsoft.com/office/drawing/2014/main" val="2174430935"/>
                    </a:ext>
                  </a:extLst>
                </a:gridCol>
                <a:gridCol w="940622">
                  <a:extLst>
                    <a:ext uri="{9D8B030D-6E8A-4147-A177-3AD203B41FA5}">
                      <a16:colId xmlns:a16="http://schemas.microsoft.com/office/drawing/2014/main" val="4293995943"/>
                    </a:ext>
                  </a:extLst>
                </a:gridCol>
              </a:tblGrid>
              <a:tr h="0">
                <a:tc>
                  <a:txBody>
                    <a:bodyPr/>
                    <a:lstStyle/>
                    <a:p>
                      <a:r>
                        <a:rPr lang="en-US" sz="900" dirty="0"/>
                        <a:t>Challenge Goal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Participations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Completion Rate</a:t>
                      </a: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r>
                        <a:rPr sz="800"/>
                        <a:t>Steps</a:t>
                      </a:r>
                    </a:p>
                  </a:txBody>
                  <a:tcPr anchor="ctr">
                    <a:lnR w="6350" cap="flat" cmpd="sng" algn="ctr">
                      <a:solidFill>
                        <a:schemeClr val="bg1"/>
                      </a:solidFill>
                      <a:prstDash val="solid"/>
                      <a:round/>
                      <a:headEnd type="none" w="med" len="med"/>
                      <a:tailEnd type="none" w="med" len="med"/>
                    </a:lnR>
                  </a:tcPr>
                </a:tc>
                <a:tc>
                  <a:txBody>
                    <a:bodyPr/>
                    <a:lstStyle/>
                    <a:p>
                      <a:pPr algn="ctr"/>
                      <a:r>
                        <a:rPr sz="800"/>
                        <a:t>654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439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sz="800"/>
                        <a:t>Green Days</a:t>
                      </a:r>
                    </a:p>
                  </a:txBody>
                  <a:tcPr anchor="ctr">
                    <a:lnR w="6350" cap="flat" cmpd="sng" algn="ctr">
                      <a:solidFill>
                        <a:schemeClr val="bg1"/>
                      </a:solidFill>
                      <a:prstDash val="solid"/>
                      <a:round/>
                      <a:headEnd type="none" w="med" len="med"/>
                      <a:tailEnd type="none" w="med" len="med"/>
                    </a:lnR>
                  </a:tcPr>
                </a:tc>
                <a:tc>
                  <a:txBody>
                    <a:bodyPr/>
                    <a:lstStyle/>
                    <a:p>
                      <a:pPr algn="ctr"/>
                      <a:r>
                        <a:rPr sz="800"/>
                        <a:t>649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57.0%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sz="800"/>
                        <a:t>Diet</a:t>
                      </a:r>
                    </a:p>
                  </a:txBody>
                  <a:tcPr anchor="ctr">
                    <a:lnR w="6350" cap="flat" cmpd="sng" algn="ctr">
                      <a:solidFill>
                        <a:schemeClr val="bg1"/>
                      </a:solidFill>
                      <a:prstDash val="solid"/>
                      <a:round/>
                      <a:headEnd type="none" w="med" len="med"/>
                      <a:tailEnd type="none" w="med" len="med"/>
                    </a:lnR>
                  </a:tcPr>
                </a:tc>
                <a:tc>
                  <a:txBody>
                    <a:bodyPr/>
                    <a:lstStyle/>
                    <a:p>
                      <a:pPr algn="ctr"/>
                      <a:r>
                        <a:rPr sz="800"/>
                        <a:t>458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238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r>
                        <a:rPr sz="800"/>
                        <a:t>Sleep</a:t>
                      </a:r>
                    </a:p>
                  </a:txBody>
                  <a:tcPr anchor="ctr">
                    <a:lnR w="6350" cap="flat" cmpd="sng" algn="ctr">
                      <a:solidFill>
                        <a:schemeClr val="bg1"/>
                      </a:solidFill>
                      <a:prstDash val="solid"/>
                      <a:round/>
                      <a:headEnd type="none" w="med" len="med"/>
                      <a:tailEnd type="none" w="med" len="med"/>
                    </a:lnR>
                  </a:tcPr>
                </a:tc>
                <a:tc>
                  <a:txBody>
                    <a:bodyPr/>
                    <a:lstStyle/>
                    <a:p>
                      <a:pPr algn="ctr"/>
                      <a:r>
                        <a:rPr sz="800"/>
                        <a:t>336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186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55.4%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r>
                        <a:rPr sz="800"/>
                        <a:t>Stress</a:t>
                      </a:r>
                    </a:p>
                  </a:txBody>
                  <a:tcPr anchor="ctr">
                    <a:lnR w="6350" cap="flat" cmpd="sng" algn="ctr">
                      <a:solidFill>
                        <a:schemeClr val="bg1"/>
                      </a:solidFill>
                      <a:prstDash val="solid"/>
                      <a:round/>
                      <a:headEnd type="none" w="med" len="med"/>
                      <a:tailEnd type="none" w="med" len="med"/>
                    </a:lnR>
                  </a:tcPr>
                </a:tc>
                <a:tc>
                  <a:txBody>
                    <a:bodyPr/>
                    <a:lstStyle/>
                    <a:p>
                      <a:pPr algn="ctr"/>
                      <a:r>
                        <a:rPr sz="800"/>
                        <a:t>280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54.3%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2" name="TextBox 21">
            <a:extLst>
              <a:ext uri="{FF2B5EF4-FFF2-40B4-BE49-F238E27FC236}">
                <a16:creationId xmlns:a16="http://schemas.microsoft.com/office/drawing/2014/main" id="{A6109E66-290B-458D-B99A-68BB72FF8BCE}"/>
              </a:ext>
            </a:extLst>
          </p:cNvPr>
          <p:cNvSpPr txBox="1"/>
          <p:nvPr/>
        </p:nvSpPr>
        <p:spPr>
          <a:xfrm>
            <a:off x="7890755" y="4130635"/>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CHALLENGE PARTICIPATION BY </a:t>
            </a:r>
            <a:r>
              <a:rPr lang="en-US" sz="1000" b="1" dirty="0">
                <a:solidFill>
                  <a:schemeClr val="tx1">
                    <a:lumMod val="65000"/>
                    <a:lumOff val="35000"/>
                  </a:schemeClr>
                </a:solidFill>
              </a:rPr>
              <a:t>GOAL </a:t>
            </a:r>
            <a:r>
              <a:rPr lang="en-US" sz="1000" b="1" kern="1200" dirty="0">
                <a:solidFill>
                  <a:schemeClr val="tx1">
                    <a:lumMod val="65000"/>
                    <a:lumOff val="35000"/>
                  </a:schemeClr>
                </a:solidFill>
              </a:rPr>
              <a:t>TYPE (Top 7)</a:t>
            </a:r>
          </a:p>
        </p:txBody>
      </p:sp>
    </p:spTree>
    <p:extLst>
      <p:ext uri="{BB962C8B-B14F-4D97-AF65-F5344CB8AC3E}">
        <p14:creationId xmlns:p14="http://schemas.microsoft.com/office/powerpoint/2010/main" val="11147266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_title">
            <a:extLst>
              <a:ext uri="{FF2B5EF4-FFF2-40B4-BE49-F238E27FC236}">
                <a16:creationId xmlns:a16="http://schemas.microsoft.com/office/drawing/2014/main" id="{0FBDD5D3-1540-47AB-B87D-32EEAD36201C}"/>
              </a:ext>
            </a:extLst>
          </p:cNvPr>
          <p:cNvSpPr>
            <a:spLocks noGrp="1"/>
          </p:cNvSpPr>
          <p:nvPr>
            <p:ph type="title"/>
          </p:nvPr>
        </p:nvSpPr>
        <p:spPr>
          <a:xfrm>
            <a:off x="342900" y="144780"/>
            <a:ext cx="11506200" cy="377825"/>
          </a:xfrm>
        </p:spPr>
        <p:txBody>
          <a:bodyPr>
            <a:normAutofit fontScale="90000"/>
          </a:bodyPr>
          <a:lstStyle/>
          <a:p>
            <a:r>
              <a:rPr lang="en-US" dirty="0"/>
              <a:t>Challenge Details – Sponsor Initiated</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dirty="0"/>
              <a:t>DIGITAL ENGAGEMENT</a:t>
            </a:r>
          </a:p>
        </p:txBody>
      </p:sp>
      <p:graphicFrame>
        <p:nvGraphicFramePr>
          <p:cNvPr id="5" name="sc_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1514656109"/>
              </p:ext>
            </p:extLst>
          </p:nvPr>
        </p:nvGraphicFramePr>
        <p:xfrm>
          <a:off x="284343" y="1323147"/>
          <a:ext cx="11713464" cy="274320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1147033280"/>
                    </a:ext>
                  </a:extLst>
                </a:gridCol>
                <a:gridCol w="1453896">
                  <a:extLst>
                    <a:ext uri="{9D8B030D-6E8A-4147-A177-3AD203B41FA5}">
                      <a16:colId xmlns:a16="http://schemas.microsoft.com/office/drawing/2014/main" val="3894799027"/>
                    </a:ext>
                  </a:extLst>
                </a:gridCol>
                <a:gridCol w="2468880">
                  <a:extLst>
                    <a:ext uri="{9D8B030D-6E8A-4147-A177-3AD203B41FA5}">
                      <a16:colId xmlns:a16="http://schemas.microsoft.com/office/drawing/2014/main" val="3140760263"/>
                    </a:ext>
                  </a:extLst>
                </a:gridCol>
                <a:gridCol w="1170432">
                  <a:extLst>
                    <a:ext uri="{9D8B030D-6E8A-4147-A177-3AD203B41FA5}">
                      <a16:colId xmlns:a16="http://schemas.microsoft.com/office/drawing/2014/main" val="1841248495"/>
                    </a:ext>
                  </a:extLst>
                </a:gridCol>
                <a:gridCol w="1097280">
                  <a:extLst>
                    <a:ext uri="{9D8B030D-6E8A-4147-A177-3AD203B41FA5}">
                      <a16:colId xmlns:a16="http://schemas.microsoft.com/office/drawing/2014/main" val="2461650469"/>
                    </a:ext>
                  </a:extLst>
                </a:gridCol>
                <a:gridCol w="1024128">
                  <a:extLst>
                    <a:ext uri="{9D8B030D-6E8A-4147-A177-3AD203B41FA5}">
                      <a16:colId xmlns:a16="http://schemas.microsoft.com/office/drawing/2014/main" val="441987451"/>
                    </a:ext>
                  </a:extLst>
                </a:gridCol>
                <a:gridCol w="1188720">
                  <a:extLst>
                    <a:ext uri="{9D8B030D-6E8A-4147-A177-3AD203B41FA5}">
                      <a16:colId xmlns:a16="http://schemas.microsoft.com/office/drawing/2014/main" val="1651714621"/>
                    </a:ext>
                  </a:extLst>
                </a:gridCol>
                <a:gridCol w="1197864">
                  <a:extLst>
                    <a:ext uri="{9D8B030D-6E8A-4147-A177-3AD203B41FA5}">
                      <a16:colId xmlns:a16="http://schemas.microsoft.com/office/drawing/2014/main" val="3360898638"/>
                    </a:ext>
                  </a:extLst>
                </a:gridCol>
              </a:tblGrid>
              <a:tr h="457200">
                <a:tc>
                  <a:txBody>
                    <a:bodyPr/>
                    <a:lstStyle/>
                    <a:p>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142407">
                <a:tc>
                  <a:txBody>
                    <a:bodyPr/>
                    <a:lstStyle/>
                    <a:p>
                      <a:r>
                        <a:rPr sz="800"/>
                        <a:t>Walk Your Way to a Healthier Heart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63.8%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42407">
                <a:tc>
                  <a:txBody>
                    <a:bodyPr/>
                    <a:lstStyle/>
                    <a:p>
                      <a:r>
                        <a:rPr sz="800"/>
                        <a:t>Start Your New Year's Goals Off Right</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Green 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2021-01-01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47.2%</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42407">
                <a:tc>
                  <a:txBody>
                    <a:bodyPr/>
                    <a:lstStyle/>
                    <a:p>
                      <a:r>
                        <a:rPr sz="800"/>
                        <a:t>Eat in the Green</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49.0%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42407">
                <a:tc>
                  <a:txBody>
                    <a:bodyPr/>
                    <a:lstStyle/>
                    <a:p>
                      <a:r>
                        <a:rPr sz="800"/>
                        <a:t>Manage Your Stress for a Healthier You</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 "In The Green"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2021-04-01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128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51.6%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42407">
                <a:tc>
                  <a:txBody>
                    <a:bodyPr/>
                    <a:lstStyle/>
                    <a:p>
                      <a:r>
                        <a:rPr sz="800"/>
                        <a:t>May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2020-05-01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72.8%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42407">
                <a:tc>
                  <a:txBody>
                    <a:bodyPr/>
                    <a:lstStyle/>
                    <a:p>
                      <a:r>
                        <a:rPr sz="800"/>
                        <a:t>February Stress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2020-02-01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61.0%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42407">
                <a:tc>
                  <a:txBody>
                    <a:bodyPr/>
                    <a:lstStyle/>
                    <a:p>
                      <a:r>
                        <a:rPr sz="800"/>
                        <a:t>April Green Day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69.1%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42407">
                <a:tc>
                  <a:txBody>
                    <a:bodyPr/>
                    <a:lstStyle/>
                    <a:p>
                      <a:r>
                        <a:rPr sz="800"/>
                        <a:t>March Sleep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Days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2020-03-01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71.3%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42407">
                <a:tc>
                  <a:txBody>
                    <a:bodyPr/>
                    <a:lstStyle/>
                    <a:p>
                      <a:r>
                        <a:rPr sz="800"/>
                        <a:t>June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2020-06-01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92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42407">
                <a:tc>
                  <a:txBody>
                    <a:bodyPr/>
                    <a:lstStyle/>
                    <a:p>
                      <a:r>
                        <a:rPr sz="800"/>
                        <a:t>April Steps Challenge</a:t>
                      </a:r>
                    </a:p>
                  </a:txBody>
                  <a:tcPr anchor="ctr">
                    <a:lnR w="6350" cap="flat" cmpd="sng" algn="ctr">
                      <a:solidFill>
                        <a:schemeClr val="bg1"/>
                      </a:solidFill>
                      <a:prstDash val="solid"/>
                      <a:round/>
                      <a:headEnd type="none" w="med" len="med"/>
                      <a:tailEnd type="none" w="med" len="med"/>
                    </a:lnR>
                  </a:tcPr>
                </a:tc>
                <a:tc>
                  <a:txBody>
                    <a:bodyPr/>
                    <a:lstStyle/>
                    <a:p>
                      <a:r>
                        <a:rPr sz="800"/>
                        <a:t>Individual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rPr sz="800"/>
                        <a:t>Steps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150,000</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2020-04-01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88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76.1%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sc_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1633287682"/>
              </p:ext>
            </p:extLst>
          </p:nvPr>
        </p:nvGraphicFramePr>
        <p:xfrm>
          <a:off x="288155" y="4550713"/>
          <a:ext cx="11713464" cy="1508760"/>
        </p:xfrm>
        <a:graphic>
          <a:graphicData uri="http://schemas.openxmlformats.org/drawingml/2006/table">
            <a:tbl>
              <a:tblPr firstRow="1" bandRow="1">
                <a:tableStyleId>{6E25E649-3F16-4E02-A733-19D2CDBF48F0}</a:tableStyleId>
              </a:tblPr>
              <a:tblGrid>
                <a:gridCol w="2112264">
                  <a:extLst>
                    <a:ext uri="{9D8B030D-6E8A-4147-A177-3AD203B41FA5}">
                      <a16:colId xmlns:a16="http://schemas.microsoft.com/office/drawing/2014/main" val="2246846431"/>
                    </a:ext>
                  </a:extLst>
                </a:gridCol>
                <a:gridCol w="1453896">
                  <a:extLst>
                    <a:ext uri="{9D8B030D-6E8A-4147-A177-3AD203B41FA5}">
                      <a16:colId xmlns:a16="http://schemas.microsoft.com/office/drawing/2014/main" val="880075736"/>
                    </a:ext>
                  </a:extLst>
                </a:gridCol>
                <a:gridCol w="2468880">
                  <a:extLst>
                    <a:ext uri="{9D8B030D-6E8A-4147-A177-3AD203B41FA5}">
                      <a16:colId xmlns:a16="http://schemas.microsoft.com/office/drawing/2014/main" val="413106509"/>
                    </a:ext>
                  </a:extLst>
                </a:gridCol>
                <a:gridCol w="1170432">
                  <a:extLst>
                    <a:ext uri="{9D8B030D-6E8A-4147-A177-3AD203B41FA5}">
                      <a16:colId xmlns:a16="http://schemas.microsoft.com/office/drawing/2014/main" val="3197741079"/>
                    </a:ext>
                  </a:extLst>
                </a:gridCol>
                <a:gridCol w="1097280">
                  <a:extLst>
                    <a:ext uri="{9D8B030D-6E8A-4147-A177-3AD203B41FA5}">
                      <a16:colId xmlns:a16="http://schemas.microsoft.com/office/drawing/2014/main" val="335043783"/>
                    </a:ext>
                  </a:extLst>
                </a:gridCol>
                <a:gridCol w="1024128">
                  <a:extLst>
                    <a:ext uri="{9D8B030D-6E8A-4147-A177-3AD203B41FA5}">
                      <a16:colId xmlns:a16="http://schemas.microsoft.com/office/drawing/2014/main" val="758455920"/>
                    </a:ext>
                  </a:extLst>
                </a:gridCol>
                <a:gridCol w="1188720">
                  <a:extLst>
                    <a:ext uri="{9D8B030D-6E8A-4147-A177-3AD203B41FA5}">
                      <a16:colId xmlns:a16="http://schemas.microsoft.com/office/drawing/2014/main" val="2703100220"/>
                    </a:ext>
                  </a:extLst>
                </a:gridCol>
                <a:gridCol w="1197864">
                  <a:extLst>
                    <a:ext uri="{9D8B030D-6E8A-4147-A177-3AD203B41FA5}">
                      <a16:colId xmlns:a16="http://schemas.microsoft.com/office/drawing/2014/main" val="4062909859"/>
                    </a:ext>
                  </a:extLst>
                </a:gridCol>
              </a:tblGrid>
              <a:tr h="228600">
                <a:tc>
                  <a:txBody>
                    <a:bodyPr/>
                    <a:lstStyle/>
                    <a:p>
                      <a:pPr algn="l"/>
                      <a:r>
                        <a:rPr lang="en-US" sz="900" dirty="0"/>
                        <a:t>Challenge Name</a:t>
                      </a:r>
                    </a:p>
                  </a:txBody>
                  <a:tcPr anchor="ctr">
                    <a:lnR w="635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Challenge Type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Participants</a:t>
                      </a:r>
                      <a:r>
                        <a:rPr lang="en-US" sz="900" baseline="30000" dirty="0">
                          <a:solidFill>
                            <a:schemeClr val="bg1"/>
                          </a:solidFill>
                        </a:rPr>
                        <a:t>1</a:t>
                      </a: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r>
                        <a:t>-</a:t>
                      </a:r>
                    </a:p>
                  </a:txBody>
                  <a:tcPr anchor="ctr">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r>
                        <a: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104065"/>
            <a:ext cx="11506197" cy="246221"/>
          </a:xfrm>
          <a:prstGeom prst="rect">
            <a:avLst/>
          </a:prstGeom>
        </p:spPr>
        <p:txBody>
          <a:bodyPr wrap="square">
            <a:spAutoFit/>
          </a:bodyPr>
          <a:lstStyle/>
          <a:p>
            <a:pPr lvl="0">
              <a:spcBef>
                <a:spcPct val="0"/>
              </a:spcBef>
              <a:spcAft>
                <a:spcPct val="0"/>
              </a:spcAft>
              <a:defRPr/>
            </a:pPr>
            <a:r>
              <a:rPr lang="en-US" sz="1000" b="1" dirty="0">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
        <p:nvSpPr>
          <p:cNvPr id="9" name="TextBox 8">
            <a:extLst>
              <a:ext uri="{FF2B5EF4-FFF2-40B4-BE49-F238E27FC236}">
                <a16:creationId xmlns:a16="http://schemas.microsoft.com/office/drawing/2014/main" id="{0F82C6CB-D270-4768-A9F2-A010C9801AD5}"/>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dirty="0">
                <a:solidFill>
                  <a:schemeClr val="bg2">
                    <a:lumMod val="25000"/>
                  </a:schemeClr>
                </a:solidFill>
              </a:rPr>
              <a:t>Challenge Participants is defined as member has tracked &gt;= 1 day.</a:t>
            </a:r>
          </a:p>
        </p:txBody>
      </p:sp>
    </p:spTree>
    <p:extLst>
      <p:ext uri="{BB962C8B-B14F-4D97-AF65-F5344CB8AC3E}">
        <p14:creationId xmlns:p14="http://schemas.microsoft.com/office/powerpoint/2010/main" val="218561797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Annual Wellness Exam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588</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1 Preventive Screening</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320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r>
                        <a:rPr sz="800"/>
                        <a:t>Available Activities</a:t>
                      </a:r>
                    </a:p>
                  </a:txBody>
                  <a:tcPr anchor="ctr">
                    <a:lnR w="6350" cap="flat" cmpd="sng" algn="ctr">
                      <a:solidFill>
                        <a:schemeClr val="bg1"/>
                      </a:solidFill>
                      <a:prstDash val="solid"/>
                      <a:round/>
                      <a:headEnd type="none" w="med" len="med"/>
                      <a:tailEnd type="none" w="med" len="med"/>
                    </a:lnR>
                  </a:tcPr>
                </a:tc>
                <a:tc>
                  <a:txBody>
                    <a:bodyPr/>
                    <a:lstStyle/>
                    <a:p>
                      <a:r>
                        <a:rPr sz="800"/>
                        <a:t>Complete RealAge Test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199</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r>
                        <a:rPr sz="800"/>
                        <a:t>Tobacco Cessation Program</a:t>
                      </a:r>
                    </a:p>
                  </a:txBody>
                  <a:tcPr anchor="ctr">
                    <a:lnR w="6350" cap="flat" cmpd="sng" algn="ctr">
                      <a:solidFill>
                        <a:schemeClr val="bg1"/>
                      </a:solidFill>
                      <a:prstDash val="solid"/>
                      <a:round/>
                      <a:headEnd type="none" w="med" len="med"/>
                      <a:tailEnd type="none" w="med" len="med"/>
                    </a:lnR>
                  </a:tcPr>
                </a:tc>
                <a:tc>
                  <a:txBody>
                    <a:bodyPr/>
                    <a:lstStyle/>
                    <a:p>
                      <a:r>
                        <a:rPr sz="800"/>
                        <a:t>Complete Tobacco Cessation Program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sz="800"/>
                        <a:t>6</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3" name="TextBox 22"/>
          <p:cNvSpPr txBox="1"/>
          <p:nvPr/>
        </p:nvSpPr>
        <p:spPr>
          <a:xfrm>
            <a:off x="611976" y="1254118"/>
            <a:ext cx="1828800" cy="369332"/>
          </a:xfrm>
          <a:prstGeom prst="rect">
            <a:avLst/>
          </a:prstGeom>
          <a:noFill/>
        </p:spPr>
        <p:txBody>
          <a:bodyPr wrap="square">
            <a:spAutoFit/>
          </a:bodyPr>
          <a:lstStyle/>
          <a:p>
            <a:pPr algn="ctr">
              <a:defRPr sz="2800">
                <a:solidFill>
                  <a:srgbClr val="2C9ACC"/>
                </a:solidFill>
                <a:latin typeface="Calibri"/>
              </a:defRPr>
            </a:pPr>
            <a:r>
              <a:t>4,193</a:t>
            </a:r>
          </a:p>
        </p:txBody>
      </p:sp>
      <p:sp>
        <p:nvSpPr>
          <p:cNvPr id="24" name="TextBox 23"/>
          <p:cNvSpPr txBox="1"/>
          <p:nvPr/>
        </p:nvSpPr>
        <p:spPr>
          <a:xfrm>
            <a:off x="5185835" y="1254118"/>
            <a:ext cx="1828800" cy="369332"/>
          </a:xfrm>
          <a:prstGeom prst="rect">
            <a:avLst/>
          </a:prstGeom>
          <a:noFill/>
        </p:spPr>
        <p:txBody>
          <a:bodyPr wrap="square">
            <a:spAutoFit/>
          </a:bodyPr>
          <a:lstStyle/>
          <a:p>
            <a:pPr algn="ctr">
              <a:defRPr sz="2800">
                <a:solidFill>
                  <a:srgbClr val="2C9ACC"/>
                </a:solidFill>
                <a:latin typeface="Calibri"/>
              </a:defRPr>
            </a:pPr>
            <a:r>
              <a:t>1,130</a:t>
            </a:r>
          </a:p>
        </p:txBody>
      </p:sp>
      <p:sp>
        <p:nvSpPr>
          <p:cNvPr id="25" name="TextBox 24"/>
          <p:cNvSpPr txBox="1"/>
          <p:nvPr/>
        </p:nvSpPr>
        <p:spPr>
          <a:xfrm>
            <a:off x="9751224" y="1254118"/>
            <a:ext cx="1828800" cy="369332"/>
          </a:xfrm>
          <a:prstGeom prst="rect">
            <a:avLst/>
          </a:prstGeom>
          <a:noFill/>
        </p:spPr>
        <p:txBody>
          <a:bodyPr wrap="square">
            <a:spAutoFit/>
          </a:bodyPr>
          <a:lstStyle/>
          <a:p>
            <a:pPr algn="ctr">
              <a:defRPr sz="2800">
                <a:solidFill>
                  <a:srgbClr val="2C9ACC"/>
                </a:solidFill>
                <a:latin typeface="Calibri"/>
              </a:defRPr>
            </a:pPr>
            <a:r>
              <a:t>26.9%</a:t>
            </a:r>
          </a:p>
        </p:txBody>
      </p:sp>
    </p:spTree>
    <p:extLst>
      <p:ext uri="{BB962C8B-B14F-4D97-AF65-F5344CB8AC3E}">
        <p14:creationId xmlns:p14="http://schemas.microsoft.com/office/powerpoint/2010/main" val="10893608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8" name="TextBox 27"/>
          <p:cNvSpPr txBox="1"/>
          <p:nvPr/>
        </p:nvSpPr>
        <p:spPr>
          <a:xfrm>
            <a:off x="611975" y="1251857"/>
            <a:ext cx="1828800" cy="369332"/>
          </a:xfrm>
          <a:prstGeom prst="rect">
            <a:avLst/>
          </a:prstGeom>
          <a:noFill/>
        </p:spPr>
        <p:txBody>
          <a:bodyPr wrap="square">
            <a:spAutoFit/>
          </a:bodyPr>
          <a:lstStyle/>
          <a:p>
            <a:pPr algn="ctr">
              <a:defRPr sz="2800">
                <a:solidFill>
                  <a:srgbClr val="2C9ACC"/>
                </a:solidFill>
                <a:latin typeface="Calibri"/>
              </a:defRPr>
            </a:pPr>
            <a:r>
              <a:t>797</a:t>
            </a:r>
          </a:p>
        </p:txBody>
      </p:sp>
      <p:sp>
        <p:nvSpPr>
          <p:cNvPr id="29" name="TextBox 28"/>
          <p:cNvSpPr txBox="1"/>
          <p:nvPr/>
        </p:nvSpPr>
        <p:spPr>
          <a:xfrm>
            <a:off x="6429746" y="1250093"/>
            <a:ext cx="1828800" cy="369332"/>
          </a:xfrm>
          <a:prstGeom prst="rect">
            <a:avLst/>
          </a:prstGeom>
          <a:noFill/>
        </p:spPr>
        <p:txBody>
          <a:bodyPr wrap="square">
            <a:spAutoFit/>
          </a:bodyPr>
          <a:lstStyle/>
          <a:p>
            <a:pPr algn="ctr">
              <a:defRPr sz="2800">
                <a:solidFill>
                  <a:srgbClr val="2C9ACC"/>
                </a:solidFill>
                <a:latin typeface="Calibri"/>
              </a:defRPr>
            </a:pPr>
            <a:r>
              <a:t>21.0%</a:t>
            </a:r>
          </a:p>
        </p:txBody>
      </p:sp>
      <p:sp>
        <p:nvSpPr>
          <p:cNvPr id="30" name="TextBox 29"/>
          <p:cNvSpPr txBox="1"/>
          <p:nvPr/>
        </p:nvSpPr>
        <p:spPr>
          <a:xfrm>
            <a:off x="3591033" y="1251857"/>
            <a:ext cx="1828800" cy="369332"/>
          </a:xfrm>
          <a:prstGeom prst="rect">
            <a:avLst/>
          </a:prstGeom>
          <a:noFill/>
        </p:spPr>
        <p:txBody>
          <a:bodyPr wrap="square">
            <a:spAutoFit/>
          </a:bodyPr>
          <a:lstStyle/>
          <a:p>
            <a:pPr algn="ctr">
              <a:defRPr sz="2800">
                <a:solidFill>
                  <a:srgbClr val="2C9ACC"/>
                </a:solidFill>
                <a:latin typeface="Calibri"/>
              </a:defRPr>
            </a:pPr>
            <a:r>
              <a:t>167</a:t>
            </a:r>
          </a:p>
        </p:txBody>
      </p:sp>
      <p:sp>
        <p:nvSpPr>
          <p:cNvPr id="31" name="TextBox 30"/>
          <p:cNvSpPr txBox="1"/>
          <p:nvPr/>
        </p:nvSpPr>
        <p:spPr>
          <a:xfrm>
            <a:off x="9575618" y="1251857"/>
            <a:ext cx="1828800" cy="369332"/>
          </a:xfrm>
          <a:prstGeom prst="rect">
            <a:avLst/>
          </a:prstGeom>
          <a:noFill/>
        </p:spPr>
        <p:txBody>
          <a:bodyPr wrap="square">
            <a:spAutoFit/>
          </a:bodyPr>
          <a:lstStyle/>
          <a:p>
            <a:pPr algn="ctr">
              <a:defRPr sz="2800">
                <a:solidFill>
                  <a:srgbClr val="2C9ACC"/>
                </a:solidFill>
                <a:latin typeface="Calibri"/>
              </a:defRPr>
            </a:pPr>
            <a:r>
              <a:t>4.0</a:t>
            </a:r>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32" name="TextBox 31"/>
          <p:cNvSpPr txBox="1"/>
          <p:nvPr/>
        </p:nvSpPr>
        <p:spPr>
          <a:xfrm>
            <a:off x="8563539" y="2819372"/>
            <a:ext cx="1167973" cy="276999"/>
          </a:xfrm>
          <a:prstGeom prst="rect">
            <a:avLst/>
          </a:prstGeom>
          <a:noFill/>
        </p:spPr>
        <p:txBody>
          <a:bodyPr wrap="square">
            <a:spAutoFit/>
          </a:bodyPr>
          <a:lstStyle/>
          <a:p>
            <a:pPr algn="ctr">
              <a:defRPr sz="1000" b="1">
                <a:solidFill>
                  <a:srgbClr val="FFFFFF"/>
                </a:solidFill>
                <a:latin typeface="Consolas"/>
              </a:defRPr>
            </a:pPr>
            <a:r>
              <a:t>797</a:t>
            </a:r>
          </a:p>
        </p:txBody>
      </p:sp>
      <p:sp>
        <p:nvSpPr>
          <p:cNvPr id="33" name="TextBox 32"/>
          <p:cNvSpPr txBox="1"/>
          <p:nvPr/>
        </p:nvSpPr>
        <p:spPr>
          <a:xfrm>
            <a:off x="8561923" y="3416609"/>
            <a:ext cx="1167973" cy="276999"/>
          </a:xfrm>
          <a:prstGeom prst="rect">
            <a:avLst/>
          </a:prstGeom>
          <a:noFill/>
        </p:spPr>
        <p:txBody>
          <a:bodyPr wrap="square">
            <a:spAutoFit/>
          </a:bodyPr>
          <a:lstStyle/>
          <a:p>
            <a:pPr algn="ctr">
              <a:defRPr sz="1000" b="1">
                <a:solidFill>
                  <a:srgbClr val="FFFFFF"/>
                </a:solidFill>
                <a:latin typeface="Consolas"/>
              </a:defRPr>
            </a:pPr>
            <a:r>
              <a:t>786</a:t>
            </a:r>
          </a:p>
        </p:txBody>
      </p:sp>
      <p:sp>
        <p:nvSpPr>
          <p:cNvPr id="34" name="TextBox 33"/>
          <p:cNvSpPr txBox="1"/>
          <p:nvPr/>
        </p:nvSpPr>
        <p:spPr>
          <a:xfrm>
            <a:off x="8625624" y="4015859"/>
            <a:ext cx="1034623" cy="276999"/>
          </a:xfrm>
          <a:prstGeom prst="rect">
            <a:avLst/>
          </a:prstGeom>
          <a:noFill/>
        </p:spPr>
        <p:txBody>
          <a:bodyPr wrap="square">
            <a:spAutoFit/>
          </a:bodyPr>
          <a:lstStyle/>
          <a:p>
            <a:pPr algn="ctr">
              <a:defRPr sz="1000" b="1">
                <a:solidFill>
                  <a:srgbClr val="FFFFFF"/>
                </a:solidFill>
                <a:latin typeface="Consolas"/>
              </a:defRPr>
            </a:pPr>
            <a:r>
              <a:t>768</a:t>
            </a:r>
          </a:p>
        </p:txBody>
      </p:sp>
      <p:sp>
        <p:nvSpPr>
          <p:cNvPr id="35" name="TextBox 34"/>
          <p:cNvSpPr txBox="1"/>
          <p:nvPr/>
        </p:nvSpPr>
        <p:spPr>
          <a:xfrm>
            <a:off x="8783708" y="4592486"/>
            <a:ext cx="705527" cy="276999"/>
          </a:xfrm>
          <a:prstGeom prst="rect">
            <a:avLst/>
          </a:prstGeom>
          <a:noFill/>
        </p:spPr>
        <p:txBody>
          <a:bodyPr wrap="square">
            <a:spAutoFit/>
          </a:bodyPr>
          <a:lstStyle/>
          <a:p>
            <a:pPr algn="ctr">
              <a:defRPr sz="1000" b="1">
                <a:solidFill>
                  <a:srgbClr val="FFFFFF"/>
                </a:solidFill>
                <a:latin typeface="Consolas"/>
              </a:defRPr>
            </a:pPr>
            <a:r>
              <a:t>167</a:t>
            </a:r>
          </a:p>
        </p:txBody>
      </p:sp>
    </p:spTree>
    <p:extLst>
      <p:ext uri="{BB962C8B-B14F-4D97-AF65-F5344CB8AC3E}">
        <p14:creationId xmlns:p14="http://schemas.microsoft.com/office/powerpoint/2010/main" val="2097696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biometric_risk_increase" descr="participant_activitytop_3">
            <a:extLst>
              <a:ext uri="{FF2B5EF4-FFF2-40B4-BE49-F238E27FC236}">
                <a16:creationId xmlns:a16="http://schemas.microsoft.com/office/drawing/2014/main" id="{B0A55939-8780-4C48-A7E7-56371CF08BD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Asthma - FEV1 (Female)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Asthma - FEV1 (Male)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37603" y="4216981"/>
            <a:ext cx="2981907"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INCREASE</a:t>
            </a:r>
          </a:p>
        </p:txBody>
      </p:sp>
      <p:graphicFrame>
        <p:nvGraphicFramePr>
          <p:cNvPr id="20" name="sc_top3_biometric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-6.0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Total Cholesterol</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37603" y="2775554"/>
            <a:ext cx="3082895"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REDUCTION</a:t>
            </a:r>
          </a:p>
        </p:txBody>
      </p:sp>
      <p:graphicFrame>
        <p:nvGraphicFramePr>
          <p:cNvPr id="18" name="sc_top3_biometric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114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24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27985" y="1331331"/>
            <a:ext cx="245772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RISKS</a:t>
            </a:r>
          </a:p>
        </p:txBody>
      </p:sp>
      <p:graphicFrame>
        <p:nvGraphicFramePr>
          <p:cNvPr id="16" name="sc_biometric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13" name="Table 6">
            <a:extLst>
              <a:ext uri="{FF2B5EF4-FFF2-40B4-BE49-F238E27FC236}">
                <a16:creationId xmlns:a16="http://schemas.microsoft.com/office/drawing/2014/main" id="{49B80EB5-2814-4F7E-8B30-9DF8A96C2EC9}"/>
              </a:ext>
            </a:extLst>
          </p:cNvPr>
          <p:cNvGraphicFramePr>
            <a:graphicFrameLocks noGrp="1"/>
          </p:cNvGraphicFramePr>
          <p:nvPr>
            <p:extLst>
              <p:ext uri="{D42A27DB-BD31-4B8C-83A1-F6EECF244321}">
                <p14:modId xmlns:p14="http://schemas.microsoft.com/office/powerpoint/2010/main" val="3509198073"/>
              </p:ext>
            </p:extLst>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BIOMETRIC/CLINICAL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Biometric/Clinical Risk</a:t>
            </a:r>
          </a:p>
        </p:txBody>
      </p:sp>
    </p:spTree>
    <p:extLst>
      <p:ext uri="{BB962C8B-B14F-4D97-AF65-F5344CB8AC3E}">
        <p14:creationId xmlns:p14="http://schemas.microsoft.com/office/powerpoint/2010/main" val="14700957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sc_top3_biometric_risk_increase" descr="participant_activitytop_3">
            <a:extLst>
              <a:ext uri="{FF2B5EF4-FFF2-40B4-BE49-F238E27FC236}">
                <a16:creationId xmlns:a16="http://schemas.microsoft.com/office/drawing/2014/main" id="{B0A55939-8780-4C48-A7E7-56371CF08BDB}"/>
              </a:ext>
            </a:extLst>
          </p:cNvPr>
          <p:cNvGraphicFramePr>
            <a:graphicFrameLocks noGrp="1"/>
          </p:cNvGraphicFramePr>
          <p:nvPr/>
        </p:nvGraphicFramePr>
        <p:xfrm>
          <a:off x="8637603" y="4471144"/>
          <a:ext cx="3211497" cy="86868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Increase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3.0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Asthma - FEV1 (Female)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Asthma - FEV1 (Male)</a:t>
                      </a:r>
                    </a:p>
                  </a:txBody>
                  <a:tcPr anchor="ctr">
                    <a:lnR w="6350" cap="flat" cmpd="sng" algn="ctr">
                      <a:solidFill>
                        <a:schemeClr val="bg1"/>
                      </a:solidFill>
                      <a:prstDash val="solid"/>
                      <a:round/>
                      <a:headEnd type="none" w="med" len="med"/>
                      <a:tailEnd type="none" w="med" len="med"/>
                    </a:lnR>
                  </a:tcPr>
                </a:tc>
                <a:tc>
                  <a:txBody>
                    <a:bodyPr/>
                    <a:lstStyle/>
                    <a:p>
                      <a:pPr algn="ctr"/>
                      <a:r>
                        <a:rPr sz="800"/>
                        <a:t>.5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24A1EC49-C998-4DA3-87CE-1EDD99C1721F}"/>
              </a:ext>
            </a:extLst>
          </p:cNvPr>
          <p:cNvSpPr/>
          <p:nvPr/>
        </p:nvSpPr>
        <p:spPr>
          <a:xfrm>
            <a:off x="8637603" y="4216981"/>
            <a:ext cx="2981907"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INCREASE</a:t>
            </a:r>
          </a:p>
        </p:txBody>
      </p:sp>
      <p:graphicFrame>
        <p:nvGraphicFramePr>
          <p:cNvPr id="20" name="sc_top3_biometric_risk_reduction" descr="participant_activitytop_3">
            <a:extLst>
              <a:ext uri="{FF2B5EF4-FFF2-40B4-BE49-F238E27FC236}">
                <a16:creationId xmlns:a16="http://schemas.microsoft.com/office/drawing/2014/main" id="{AA6D7B1E-F54D-41B0-9095-7B05F99991F1}"/>
              </a:ext>
            </a:extLst>
          </p:cNvPr>
          <p:cNvGraphicFramePr>
            <a:graphicFrameLocks noGrp="1"/>
          </p:cNvGraphicFramePr>
          <p:nvPr/>
        </p:nvGraphicFramePr>
        <p:xfrm>
          <a:off x="8627182" y="3029717"/>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Net Risk Reduction</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-6.0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Total Cholesterol</a:t>
                      </a:r>
                    </a:p>
                  </a:txBody>
                  <a:tcPr anchor="ctr">
                    <a:lnR w="6350" cap="flat" cmpd="sng" algn="ctr">
                      <a:solidFill>
                        <a:schemeClr val="bg1"/>
                      </a:solidFill>
                      <a:prstDash val="solid"/>
                      <a:round/>
                      <a:headEnd type="none" w="med" len="med"/>
                      <a:tailEnd type="none" w="med" len="med"/>
                    </a:lnR>
                  </a:tcPr>
                </a:tc>
                <a:tc>
                  <a:txBody>
                    <a:bodyPr/>
                    <a:lstStyle/>
                    <a:p>
                      <a:pPr algn="ctr"/>
                      <a:r>
                        <a:rPr sz="800"/>
                        <a:t>-2.0</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0BD0D58-7D80-4B3A-81E2-5131FA91DD4E}"/>
              </a:ext>
            </a:extLst>
          </p:cNvPr>
          <p:cNvSpPr/>
          <p:nvPr/>
        </p:nvSpPr>
        <p:spPr>
          <a:xfrm>
            <a:off x="8637603" y="2775554"/>
            <a:ext cx="3082895"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 REDUCTION</a:t>
            </a:r>
          </a:p>
        </p:txBody>
      </p:sp>
      <p:graphicFrame>
        <p:nvGraphicFramePr>
          <p:cNvPr id="18" name="sc_top3_biometric_risk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623977" y="1588290"/>
          <a:ext cx="3211497" cy="100584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Risk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Number of Risk Points at T1</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r>
                        <a:rPr sz="800"/>
                        <a:t>BMI (High)</a:t>
                      </a:r>
                    </a:p>
                  </a:txBody>
                  <a:tcPr anchor="ctr">
                    <a:lnR w="6350" cap="flat" cmpd="sng" algn="ctr">
                      <a:solidFill>
                        <a:schemeClr val="bg1"/>
                      </a:solidFill>
                      <a:prstDash val="solid"/>
                      <a:round/>
                      <a:headEnd type="none" w="med" len="med"/>
                      <a:tailEnd type="none" w="med" len="med"/>
                    </a:lnR>
                  </a:tcPr>
                </a:tc>
                <a:tc>
                  <a:txBody>
                    <a:bodyPr/>
                    <a:lstStyle/>
                    <a:p>
                      <a:pPr algn="ctr"/>
                      <a:r>
                        <a:rPr sz="800"/>
                        <a:t>114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r>
                        <a:rPr sz="800"/>
                        <a:t>Blood Pressure (High)</a:t>
                      </a:r>
                    </a:p>
                  </a:txBody>
                  <a:tcPr anchor="ctr">
                    <a:lnR w="6350" cap="flat" cmpd="sng" algn="ctr">
                      <a:solidFill>
                        <a:schemeClr val="bg1"/>
                      </a:solidFill>
                      <a:prstDash val="solid"/>
                      <a:round/>
                      <a:headEnd type="none" w="med" len="med"/>
                      <a:tailEnd type="none" w="med" len="med"/>
                    </a:lnR>
                  </a:tcPr>
                </a:tc>
                <a:tc>
                  <a:txBody>
                    <a:bodyPr/>
                    <a:lstStyle/>
                    <a:p>
                      <a:pPr algn="ctr"/>
                      <a:r>
                        <a:rPr sz="800"/>
                        <a:t>35</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r>
                        <a:rPr sz="800"/>
                        <a:t>PHQ2 - Depressed/Little Interest</a:t>
                      </a:r>
                    </a:p>
                  </a:txBody>
                  <a:tcPr anchor="ctr">
                    <a:lnR w="6350" cap="flat" cmpd="sng" algn="ctr">
                      <a:solidFill>
                        <a:schemeClr val="bg1"/>
                      </a:solidFill>
                      <a:prstDash val="solid"/>
                      <a:round/>
                      <a:headEnd type="none" w="med" len="med"/>
                      <a:tailEnd type="none" w="med" len="med"/>
                    </a:lnR>
                  </a:tcPr>
                </a:tc>
                <a:tc>
                  <a:txBody>
                    <a:bodyPr/>
                    <a:lstStyle/>
                    <a:p>
                      <a:pPr algn="ctr"/>
                      <a:r>
                        <a:rPr sz="800"/>
                        <a:t>24</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627985" y="1331331"/>
            <a:ext cx="245772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3 BIOMETRIC/CLINICAL RISKS</a:t>
            </a:r>
          </a:p>
        </p:txBody>
      </p:sp>
      <p:graphicFrame>
        <p:nvGraphicFramePr>
          <p:cNvPr id="16" name="sc_biometric_risk_chart" descr="tx_risk_points_vs_t1_risk_points">
            <a:extLst>
              <a:ext uri="{FF2B5EF4-FFF2-40B4-BE49-F238E27FC236}">
                <a16:creationId xmlns:a16="http://schemas.microsoft.com/office/drawing/2014/main" id="{11F8606E-A20A-4AA1-9EC0-B5611387D871}"/>
              </a:ext>
            </a:extLst>
          </p:cNvPr>
          <p:cNvGraphicFramePr/>
          <p:nvPr/>
        </p:nvGraphicFramePr>
        <p:xfrm>
          <a:off x="342900"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p:cNvSpPr txBox="1"/>
          <p:nvPr/>
        </p:nvSpPr>
        <p:spPr>
          <a:xfrm>
            <a:off x="3676806" y="1415910"/>
            <a:ext cx="2008307" cy="523220"/>
          </a:xfrm>
          <a:prstGeom prst="rect">
            <a:avLst/>
          </a:prstGeom>
          <a:noFill/>
        </p:spPr>
        <p:txBody>
          <a:bodyPr wrap="square">
            <a:spAutoFit/>
          </a:bodyPr>
          <a:lstStyle/>
          <a:p>
            <a:pPr algn="ctr">
              <a:defRPr sz="2800">
                <a:solidFill>
                  <a:srgbClr val="2C9ACC"/>
                </a:solidFill>
                <a:latin typeface="Calibri"/>
              </a:defRPr>
            </a:pPr>
            <a:r>
              <a:t>-5.4%</a:t>
            </a:r>
          </a:p>
        </p:txBody>
      </p:sp>
      <p:graphicFrame>
        <p:nvGraphicFramePr>
          <p:cNvPr id="13" name="Table 6">
            <a:extLst>
              <a:ext uri="{FF2B5EF4-FFF2-40B4-BE49-F238E27FC236}">
                <a16:creationId xmlns:a16="http://schemas.microsoft.com/office/drawing/2014/main" id="{49B80EB5-2814-4F7E-8B30-9DF8A96C2EC9}"/>
              </a:ext>
            </a:extLst>
          </p:cNvPr>
          <p:cNvGraphicFramePr>
            <a:graphicFrameLocks noGrp="1"/>
          </p:cNvGraphicFramePr>
          <p:nvPr>
            <p:extLst>
              <p:ext uri="{D42A27DB-BD31-4B8C-83A1-F6EECF244321}">
                <p14:modId xmlns:p14="http://schemas.microsoft.com/office/powerpoint/2010/main" val="3509198073"/>
              </p:ext>
            </p:extLst>
          </p:nvPr>
        </p:nvGraphicFramePr>
        <p:xfrm>
          <a:off x="3377648" y="102704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BIOMETRIC/CLINICAL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7" name="TextBox 26"/>
          <p:cNvSpPr txBox="1"/>
          <p:nvPr/>
        </p:nvSpPr>
        <p:spPr>
          <a:xfrm>
            <a:off x="642058" y="1415912"/>
            <a:ext cx="2008307" cy="523220"/>
          </a:xfrm>
          <a:prstGeom prst="rect">
            <a:avLst/>
          </a:prstGeom>
          <a:noFill/>
        </p:spPr>
        <p:txBody>
          <a:bodyPr wrap="square">
            <a:spAutoFit/>
          </a:bodyPr>
          <a:lstStyle/>
          <a:p>
            <a:pPr algn="ctr">
              <a:defRPr sz="2800">
                <a:solidFill>
                  <a:srgbClr val="2C9ACC"/>
                </a:solidFill>
                <a:latin typeface="Calibri"/>
              </a:defRPr>
            </a:pPr>
            <a:r>
              <a:t>330</a:t>
            </a:r>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Risk Change – Biometric/Clinical Risk</a:t>
            </a:r>
          </a:p>
        </p:txBody>
      </p:sp>
    </p:spTree>
    <p:extLst>
      <p:ext uri="{BB962C8B-B14F-4D97-AF65-F5344CB8AC3E}">
        <p14:creationId xmlns:p14="http://schemas.microsoft.com/office/powerpoint/2010/main" val="14700957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082317443"/>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c_enrolled_gender_chart">
            <a:extLst>
              <a:ext uri="{FF2B5EF4-FFF2-40B4-BE49-F238E27FC236}">
                <a16:creationId xmlns:a16="http://schemas.microsoft.com/office/drawing/2014/main" id="{4ECD0FB2-579D-4C32-B9D1-5D47B60232D1}"/>
              </a:ext>
            </a:extLst>
          </p:cNvPr>
          <p:cNvGraphicFramePr/>
          <p:nvPr/>
        </p:nvGraphicFramePr>
        <p:xfrm>
          <a:off x="9639192" y="4480381"/>
          <a:ext cx="2483373" cy="16793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sc_enrolled_age_chart" descr="gad7_improvement">
            <a:extLst>
              <a:ext uri="{FF2B5EF4-FFF2-40B4-BE49-F238E27FC236}">
                <a16:creationId xmlns:a16="http://schemas.microsoft.com/office/drawing/2014/main" id="{8C1EE97C-57C6-42D3-9446-3316C98C87FA}"/>
              </a:ext>
            </a:extLst>
          </p:cNvPr>
          <p:cNvGraphicFramePr/>
          <p:nvPr/>
        </p:nvGraphicFramePr>
        <p:xfrm>
          <a:off x="7351879" y="4458992"/>
          <a:ext cx="2695091" cy="17007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sc_diabetes_assessment_table"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069580" y="2513143"/>
          <a:ext cx="3677759" cy="1722120"/>
        </p:xfrm>
        <a:graphic>
          <a:graphicData uri="http://schemas.openxmlformats.org/drawingml/2006/table">
            <a:tbl>
              <a:tblPr firstRow="1" bandRow="1">
                <a:tableStyleId>{6E25E649-3F16-4E02-A733-19D2CDBF48F0}</a:tableStyleId>
              </a:tblPr>
              <a:tblGrid>
                <a:gridCol w="2324440">
                  <a:extLst>
                    <a:ext uri="{9D8B030D-6E8A-4147-A177-3AD203B41FA5}">
                      <a16:colId xmlns:a16="http://schemas.microsoft.com/office/drawing/2014/main" val="3506233130"/>
                    </a:ext>
                  </a:extLst>
                </a:gridCol>
                <a:gridCol w="1353319">
                  <a:extLst>
                    <a:ext uri="{9D8B030D-6E8A-4147-A177-3AD203B41FA5}">
                      <a16:colId xmlns:a16="http://schemas.microsoft.com/office/drawing/2014/main" val="3363182288"/>
                    </a:ext>
                  </a:extLst>
                </a:gridCol>
              </a:tblGrid>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069580" y="2256184"/>
            <a:ext cx="2927404" cy="240066"/>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sz="960" b="1" dirty="0">
                <a:solidFill>
                  <a:srgbClr val="595959"/>
                </a:solidFill>
              </a:rPr>
              <a:t>QUALIFICATION AND ASSESSMENT RESULTS</a:t>
            </a:r>
          </a:p>
        </p:txBody>
      </p:sp>
      <p:graphicFrame>
        <p:nvGraphicFramePr>
          <p:cNvPr id="16" name="sc_diabetes_enroll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7257196" cy="3574774"/>
        </p:xfrm>
        <a:graphic>
          <a:graphicData uri="http://schemas.openxmlformats.org/drawingml/2006/chart">
            <c:chart xmlns:c="http://schemas.openxmlformats.org/drawingml/2006/chart" xmlns:r="http://schemas.openxmlformats.org/officeDocument/2006/relationships" r:id="rId5"/>
          </a:graphicData>
        </a:graphic>
      </p:graphicFrame>
      <p:sp>
        <p:nvSpPr>
          <p:cNvPr id="20" name="sc_diabetes_enrollment_rate">
            <a:extLst>
              <a:ext uri="{FF2B5EF4-FFF2-40B4-BE49-F238E27FC236}">
                <a16:creationId xmlns:a16="http://schemas.microsoft.com/office/drawing/2014/main" id="{DEC5A772-B372-4970-BB3D-6649D27FE441}"/>
              </a:ext>
            </a:extLst>
          </p:cNvPr>
          <p:cNvSpPr txBox="1"/>
          <p:nvPr/>
        </p:nvSpPr>
        <p:spPr>
          <a:xfrm>
            <a:off x="9365215"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9" name="Table 6">
            <a:extLst>
              <a:ext uri="{FF2B5EF4-FFF2-40B4-BE49-F238E27FC236}">
                <a16:creationId xmlns:a16="http://schemas.microsoft.com/office/drawing/2014/main" id="{406E2334-291E-49B6-A162-4C3BEAF5BB96}"/>
              </a:ext>
            </a:extLst>
          </p:cNvPr>
          <p:cNvGraphicFramePr>
            <a:graphicFrameLocks noGrp="1"/>
          </p:cNvGraphicFramePr>
          <p:nvPr/>
        </p:nvGraphicFramePr>
        <p:xfrm>
          <a:off x="9066057" y="1071988"/>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sc_diabetes_enrolled_member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sc_diabetes_elig_reg_members">
            <a:extLst>
              <a:ext uri="{FF2B5EF4-FFF2-40B4-BE49-F238E27FC236}">
                <a16:creationId xmlns:a16="http://schemas.microsoft.com/office/drawing/2014/main" id="{947AFE63-2101-47C6-8D96-1D2F9DF3801F}"/>
              </a:ext>
            </a:extLst>
          </p:cNvPr>
          <p:cNvSpPr txBox="1"/>
          <p:nvPr/>
        </p:nvSpPr>
        <p:spPr>
          <a:xfrm>
            <a:off x="3799912"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1" name="Table 6">
            <a:extLst>
              <a:ext uri="{FF2B5EF4-FFF2-40B4-BE49-F238E27FC236}">
                <a16:creationId xmlns:a16="http://schemas.microsoft.com/office/drawing/2014/main" id="{B0B2E80F-13E0-4708-9C03-2DB000AB10F0}"/>
              </a:ext>
            </a:extLst>
          </p:cNvPr>
          <p:cNvGraphicFramePr>
            <a:graphicFrameLocks noGrp="1"/>
          </p:cNvGraphicFramePr>
          <p:nvPr/>
        </p:nvGraphicFramePr>
        <p:xfrm>
          <a:off x="3506145" y="932924"/>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elig_members">
            <a:extLst>
              <a:ext uri="{FF2B5EF4-FFF2-40B4-BE49-F238E27FC236}">
                <a16:creationId xmlns:a16="http://schemas.microsoft.com/office/drawing/2014/main" id="{F702AFDF-9715-4C9B-B116-E08BE7B3DF47}"/>
              </a:ext>
            </a:extLst>
          </p:cNvPr>
          <p:cNvSpPr txBox="1"/>
          <p:nvPr/>
        </p:nvSpPr>
        <p:spPr>
          <a:xfrm>
            <a:off x="1014568" y="1460858"/>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715410"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Enrollment</a:t>
            </a:r>
          </a:p>
        </p:txBody>
      </p:sp>
    </p:spTree>
    <p:extLst>
      <p:ext uri="{BB962C8B-B14F-4D97-AF65-F5344CB8AC3E}">
        <p14:creationId xmlns:p14="http://schemas.microsoft.com/office/powerpoint/2010/main" val="32307595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Biometric/Clinical risk </a:t>
            </a:r>
            <a:r>
              <a:rPr lang="en-US" sz="1000" dirty="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endParaRPr>
          </a:p>
        </p:txBody>
      </p:sp>
      <p:sp>
        <p:nvSpPr>
          <p:cNvPr id="67" name="TextBox 66"/>
          <p:cNvSpPr txBox="1"/>
          <p:nvPr/>
        </p:nvSpPr>
        <p:spPr>
          <a:xfrm>
            <a:off x="1389888" y="1600200"/>
            <a:ext cx="1828800" cy="369332"/>
          </a:xfrm>
          <a:prstGeom prst="rect">
            <a:avLst/>
          </a:prstGeom>
          <a:noFill/>
        </p:spPr>
        <p:txBody>
          <a:bodyPr wrap="square">
            <a:spAutoFit/>
          </a:bodyPr>
          <a:lstStyle/>
          <a:p>
            <a:pPr algn="ctr">
              <a:defRPr sz="2800">
                <a:solidFill>
                  <a:srgbClr val="2C9ACC"/>
                </a:solidFill>
                <a:latin typeface="Calibri"/>
              </a:defRPr>
            </a:pPr>
            <a:r>
              <a:t>25.8%</a:t>
            </a:r>
          </a:p>
        </p:txBody>
      </p:sp>
      <p:sp>
        <p:nvSpPr>
          <p:cNvPr id="68" name="TextBox 67"/>
          <p:cNvSpPr txBox="1"/>
          <p:nvPr/>
        </p:nvSpPr>
        <p:spPr>
          <a:xfrm>
            <a:off x="187569" y="2542032"/>
            <a:ext cx="1147455" cy="539496"/>
          </a:xfrm>
          <a:prstGeom prst="rect">
            <a:avLst/>
          </a:prstGeom>
          <a:noFill/>
        </p:spPr>
        <p:txBody>
          <a:bodyPr wrap="square">
            <a:spAutoFit/>
          </a:bodyPr>
          <a:lstStyle/>
          <a:p>
            <a:pPr algn="ctr">
              <a:defRPr sz="2800">
                <a:solidFill>
                  <a:srgbClr val="2C9ACC"/>
                </a:solidFill>
                <a:latin typeface="Calibri"/>
              </a:defRPr>
            </a:pPr>
            <a:r>
              <a:t>5.3%</a:t>
            </a:r>
          </a:p>
        </p:txBody>
      </p:sp>
      <p:sp>
        <p:nvSpPr>
          <p:cNvPr id="69" name="TextBox 68"/>
          <p:cNvSpPr txBox="1"/>
          <p:nvPr/>
        </p:nvSpPr>
        <p:spPr>
          <a:xfrm>
            <a:off x="1389888" y="3995928"/>
            <a:ext cx="1828800" cy="369332"/>
          </a:xfrm>
          <a:prstGeom prst="rect">
            <a:avLst/>
          </a:prstGeom>
          <a:noFill/>
        </p:spPr>
        <p:txBody>
          <a:bodyPr wrap="square">
            <a:spAutoFit/>
          </a:bodyPr>
          <a:lstStyle/>
          <a:p>
            <a:pPr algn="ctr">
              <a:defRPr sz="2800">
                <a:solidFill>
                  <a:srgbClr val="2C9ACC"/>
                </a:solidFill>
                <a:latin typeface="Calibri"/>
              </a:defRPr>
            </a:pPr>
            <a:r>
              <a:t>26.9%</a:t>
            </a:r>
          </a:p>
        </p:txBody>
      </p:sp>
      <p:sp>
        <p:nvSpPr>
          <p:cNvPr id="70" name="TextBox 69"/>
          <p:cNvSpPr txBox="1"/>
          <p:nvPr/>
        </p:nvSpPr>
        <p:spPr>
          <a:xfrm>
            <a:off x="5722143" y="1600200"/>
            <a:ext cx="1828800" cy="369332"/>
          </a:xfrm>
          <a:prstGeom prst="rect">
            <a:avLst/>
          </a:prstGeom>
          <a:noFill/>
        </p:spPr>
        <p:txBody>
          <a:bodyPr wrap="square">
            <a:spAutoFit/>
          </a:bodyPr>
          <a:lstStyle/>
          <a:p>
            <a:pPr algn="ctr">
              <a:defRPr sz="2800">
                <a:solidFill>
                  <a:srgbClr val="2C9ACC"/>
                </a:solidFill>
                <a:latin typeface="Calibri"/>
              </a:defRPr>
            </a:pPr>
            <a:r>
              <a:t>40.0%</a:t>
            </a:r>
          </a:p>
        </p:txBody>
      </p:sp>
      <p:sp>
        <p:nvSpPr>
          <p:cNvPr id="71" name="TextBox 70"/>
          <p:cNvSpPr txBox="1"/>
          <p:nvPr/>
        </p:nvSpPr>
        <p:spPr>
          <a:xfrm>
            <a:off x="4281715" y="2496312"/>
            <a:ext cx="1329509" cy="585216"/>
          </a:xfrm>
          <a:prstGeom prst="rect">
            <a:avLst/>
          </a:prstGeom>
          <a:noFill/>
        </p:spPr>
        <p:txBody>
          <a:bodyPr wrap="square">
            <a:spAutoFit/>
          </a:bodyPr>
          <a:lstStyle/>
          <a:p>
            <a:pPr algn="ctr">
              <a:defRPr sz="2800">
                <a:solidFill>
                  <a:srgbClr val="2C9ACC"/>
                </a:solidFill>
                <a:latin typeface="Calibri"/>
              </a:defRPr>
            </a:pPr>
            <a:r>
              <a:t>22.0%</a:t>
            </a:r>
          </a:p>
        </p:txBody>
      </p:sp>
      <p:sp>
        <p:nvSpPr>
          <p:cNvPr id="72" name="TextBox 71"/>
          <p:cNvSpPr txBox="1"/>
          <p:nvPr/>
        </p:nvSpPr>
        <p:spPr>
          <a:xfrm>
            <a:off x="4281715" y="3172968"/>
            <a:ext cx="1329509" cy="539496"/>
          </a:xfrm>
          <a:prstGeom prst="rect">
            <a:avLst/>
          </a:prstGeom>
          <a:noFill/>
        </p:spPr>
        <p:txBody>
          <a:bodyPr wrap="square">
            <a:spAutoFit/>
          </a:bodyPr>
          <a:lstStyle/>
          <a:p>
            <a:pPr algn="ctr">
              <a:defRPr sz="2800">
                <a:solidFill>
                  <a:srgbClr val="2C9ACC"/>
                </a:solidFill>
                <a:latin typeface="Calibri"/>
              </a:defRPr>
            </a:pPr>
            <a:r>
              <a:t>33.8%</a:t>
            </a:r>
          </a:p>
        </p:txBody>
      </p:sp>
      <p:sp>
        <p:nvSpPr>
          <p:cNvPr id="73" name="TextBox 72"/>
          <p:cNvSpPr txBox="1"/>
          <p:nvPr/>
        </p:nvSpPr>
        <p:spPr>
          <a:xfrm>
            <a:off x="4281715" y="3867912"/>
            <a:ext cx="1329509" cy="536183"/>
          </a:xfrm>
          <a:prstGeom prst="rect">
            <a:avLst/>
          </a:prstGeom>
          <a:noFill/>
        </p:spPr>
        <p:txBody>
          <a:bodyPr wrap="square">
            <a:spAutoFit/>
          </a:bodyPr>
          <a:lstStyle/>
          <a:p>
            <a:pPr algn="ctr">
              <a:defRPr sz="2800">
                <a:solidFill>
                  <a:srgbClr val="2C9ACC"/>
                </a:solidFill>
                <a:latin typeface="Calibri"/>
              </a:defRPr>
            </a:pPr>
            <a:r>
              <a:t>54.5</a:t>
            </a:r>
          </a:p>
        </p:txBody>
      </p:sp>
      <p:sp>
        <p:nvSpPr>
          <p:cNvPr id="74" name="TextBox 73"/>
          <p:cNvSpPr txBox="1"/>
          <p:nvPr/>
        </p:nvSpPr>
        <p:spPr>
          <a:xfrm>
            <a:off x="4281715" y="4544568"/>
            <a:ext cx="1329509" cy="539496"/>
          </a:xfrm>
          <a:prstGeom prst="rect">
            <a:avLst/>
          </a:prstGeom>
          <a:noFill/>
        </p:spPr>
        <p:txBody>
          <a:bodyPr wrap="square">
            <a:spAutoFit/>
          </a:bodyPr>
          <a:lstStyle/>
          <a:p>
            <a:pPr algn="ctr">
              <a:defRPr sz="2800">
                <a:solidFill>
                  <a:srgbClr val="2C9ACC"/>
                </a:solidFill>
                <a:latin typeface="Calibri"/>
              </a:defRPr>
            </a:pPr>
            <a:r>
              <a:t>21.0%</a:t>
            </a:r>
          </a:p>
        </p:txBody>
      </p:sp>
      <p:sp>
        <p:nvSpPr>
          <p:cNvPr id="75" name="TextBox 74"/>
          <p:cNvSpPr txBox="1"/>
          <p:nvPr/>
        </p:nvSpPr>
        <p:spPr>
          <a:xfrm>
            <a:off x="10021824" y="1554480"/>
            <a:ext cx="1828800" cy="369332"/>
          </a:xfrm>
          <a:prstGeom prst="rect">
            <a:avLst/>
          </a:prstGeom>
          <a:noFill/>
        </p:spPr>
        <p:txBody>
          <a:bodyPr wrap="square">
            <a:spAutoFit/>
          </a:bodyPr>
          <a:lstStyle/>
          <a:p>
            <a:pPr algn="ctr">
              <a:defRPr sz="2800">
                <a:solidFill>
                  <a:srgbClr val="2C9ACC"/>
                </a:solidFill>
                <a:latin typeface="Calibri"/>
              </a:defRPr>
            </a:pPr>
            <a:r>
              <a:t>41.6%</a:t>
            </a:r>
          </a:p>
        </p:txBody>
      </p:sp>
      <p:sp>
        <p:nvSpPr>
          <p:cNvPr id="76" name="TextBox 75"/>
          <p:cNvSpPr txBox="1"/>
          <p:nvPr/>
        </p:nvSpPr>
        <p:spPr>
          <a:xfrm>
            <a:off x="8504217" y="2496312"/>
            <a:ext cx="1410918" cy="585216"/>
          </a:xfrm>
          <a:prstGeom prst="rect">
            <a:avLst/>
          </a:prstGeom>
          <a:noFill/>
        </p:spPr>
        <p:txBody>
          <a:bodyPr wrap="square">
            <a:spAutoFit/>
          </a:bodyPr>
          <a:lstStyle/>
          <a:p>
            <a:pPr algn="ctr">
              <a:defRPr sz="2800">
                <a:solidFill>
                  <a:srgbClr val="2C9ACC"/>
                </a:solidFill>
                <a:latin typeface="Calibri"/>
              </a:defRPr>
            </a:pPr>
            <a:r>
              <a:t>98.8%</a:t>
            </a:r>
          </a:p>
        </p:txBody>
      </p:sp>
      <p:sp>
        <p:nvSpPr>
          <p:cNvPr id="77" name="TextBox 76"/>
          <p:cNvSpPr txBox="1"/>
          <p:nvPr/>
        </p:nvSpPr>
        <p:spPr>
          <a:xfrm>
            <a:off x="10021824" y="3657600"/>
            <a:ext cx="1828800" cy="685800"/>
          </a:xfrm>
          <a:prstGeom prst="rect">
            <a:avLst/>
          </a:prstGeom>
          <a:noFill/>
        </p:spPr>
        <p:txBody>
          <a:bodyPr wrap="square">
            <a:spAutoFit/>
          </a:bodyPr>
          <a:lstStyle/>
          <a:p>
            <a:pPr algn="ctr">
              <a:defRPr sz="2800">
                <a:solidFill>
                  <a:srgbClr val="2C9ACC"/>
                </a:solidFill>
                <a:latin typeface="Calibri"/>
              </a:defRPr>
            </a:pPr>
            <a:r>
              <a:t>-11.5%</a:t>
            </a:r>
          </a:p>
        </p:txBody>
      </p:sp>
      <p:sp>
        <p:nvSpPr>
          <p:cNvPr id="78" name="TextBox 77"/>
          <p:cNvSpPr txBox="1"/>
          <p:nvPr/>
        </p:nvSpPr>
        <p:spPr>
          <a:xfrm>
            <a:off x="8504217" y="4544568"/>
            <a:ext cx="1410918" cy="539496"/>
          </a:xfrm>
          <a:prstGeom prst="rect">
            <a:avLst/>
          </a:prstGeom>
          <a:noFill/>
        </p:spPr>
        <p:txBody>
          <a:bodyPr wrap="square">
            <a:spAutoFit/>
          </a:bodyPr>
          <a:lstStyle/>
          <a:p>
            <a:pPr algn="ctr">
              <a:defRPr sz="2800">
                <a:solidFill>
                  <a:srgbClr val="2C9ACC"/>
                </a:solidFill>
                <a:latin typeface="Calibri"/>
              </a:defRPr>
            </a:pPr>
            <a:r>
              <a:t>-12.3%</a:t>
            </a:r>
          </a:p>
        </p:txBody>
      </p:sp>
      <p:sp>
        <p:nvSpPr>
          <p:cNvPr id="79" name="TextBox 78"/>
          <p:cNvSpPr txBox="1"/>
          <p:nvPr/>
        </p:nvSpPr>
        <p:spPr>
          <a:xfrm>
            <a:off x="8504217" y="5230368"/>
            <a:ext cx="1410918" cy="560832"/>
          </a:xfrm>
          <a:prstGeom prst="rect">
            <a:avLst/>
          </a:prstGeom>
          <a:noFill/>
        </p:spPr>
        <p:txBody>
          <a:bodyPr wrap="square">
            <a:spAutoFit/>
          </a:bodyPr>
          <a:lstStyle/>
          <a:p>
            <a:pPr algn="ctr">
              <a:defRPr sz="2800">
                <a:solidFill>
                  <a:srgbClr val="2C9ACC"/>
                </a:solidFill>
                <a:latin typeface="Calibri"/>
              </a:defRPr>
            </a:pPr>
            <a:r>
              <a:t>-12.1%</a:t>
            </a:r>
          </a:p>
        </p:txBody>
      </p:sp>
      <p:sp>
        <p:nvSpPr>
          <p:cNvPr id="80" name="TextBox 79"/>
          <p:cNvSpPr txBox="1"/>
          <p:nvPr/>
        </p:nvSpPr>
        <p:spPr>
          <a:xfrm>
            <a:off x="8505373" y="5916168"/>
            <a:ext cx="1399462" cy="539496"/>
          </a:xfrm>
          <a:prstGeom prst="rect">
            <a:avLst/>
          </a:prstGeom>
          <a:noFill/>
        </p:spPr>
        <p:txBody>
          <a:bodyPr wrap="square">
            <a:spAutoFit/>
          </a:bodyPr>
          <a:lstStyle/>
          <a:p>
            <a:pPr algn="ctr">
              <a:defRPr sz="2800">
                <a:solidFill>
                  <a:srgbClr val="2C9ACC"/>
                </a:solidFill>
                <a:latin typeface="Calibri"/>
              </a:defRPr>
            </a:pPr>
            <a:r>
              <a:t>-5.4%</a:t>
            </a:r>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sc_diabetes_module_count" descr="participant_activitytop_3">
            <a:extLst>
              <a:ext uri="{FF2B5EF4-FFF2-40B4-BE49-F238E27FC236}">
                <a16:creationId xmlns:a16="http://schemas.microsoft.com/office/drawing/2014/main" id="{4930658C-C2C4-4F66-B97C-BCED0859D5C7}"/>
              </a:ext>
            </a:extLst>
          </p:cNvPr>
          <p:cNvGraphicFramePr>
            <a:graphicFrameLocks noGrp="1"/>
          </p:cNvGraphicFramePr>
          <p:nvPr/>
        </p:nvGraphicFramePr>
        <p:xfrm>
          <a:off x="8535842" y="2513143"/>
          <a:ext cx="3211497" cy="2362200"/>
        </p:xfrm>
        <a:graphic>
          <a:graphicData uri="http://schemas.openxmlformats.org/drawingml/2006/table">
            <a:tbl>
              <a:tblPr firstRow="1" bandRow="1">
                <a:tableStyleId>{6E25E649-3F16-4E02-A733-19D2CDBF48F0}</a:tableStyleId>
              </a:tblPr>
              <a:tblGrid>
                <a:gridCol w="2029750">
                  <a:extLst>
                    <a:ext uri="{9D8B030D-6E8A-4147-A177-3AD203B41FA5}">
                      <a16:colId xmlns:a16="http://schemas.microsoft.com/office/drawing/2014/main" val="3506233130"/>
                    </a:ext>
                  </a:extLst>
                </a:gridCol>
                <a:gridCol w="1181747">
                  <a:extLst>
                    <a:ext uri="{9D8B030D-6E8A-4147-A177-3AD203B41FA5}">
                      <a16:colId xmlns:a16="http://schemas.microsoft.com/office/drawing/2014/main" val="3363182288"/>
                    </a:ext>
                  </a:extLst>
                </a:gridCol>
              </a:tblGrid>
              <a:tr h="152489">
                <a:tc>
                  <a:txBody>
                    <a:bodyPr/>
                    <a:lstStyle/>
                    <a:p>
                      <a:pPr algn="l"/>
                      <a:r>
                        <a:rPr lang="en-US" sz="900" dirty="0"/>
                        <a:t>Module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Completions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8669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08206608"/>
                  </a:ext>
                </a:extLst>
              </a:tr>
              <a:tr h="16002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1242352"/>
                  </a:ext>
                </a:extLst>
              </a:tr>
              <a:tr h="13335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1127415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4910165"/>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174185034"/>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60430513"/>
                  </a:ext>
                </a:extLst>
              </a:tr>
              <a:tr h="0">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56686331"/>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endParaRPr sz="800" dirty="0"/>
                    </a:p>
                  </a:txBody>
                  <a:tcPr anchor="ctr">
                    <a:lnR w="6350" cap="flat" cmpd="sng" algn="ctr">
                      <a:solidFill>
                        <a:schemeClr val="bg1"/>
                      </a:solidFill>
                      <a:prstDash val="solid"/>
                      <a:round/>
                      <a:headEnd type="none" w="med" len="med"/>
                      <a:tailEnd type="none" w="med" len="med"/>
                    </a:lnR>
                  </a:tcPr>
                </a:tc>
                <a:tc>
                  <a:txBody>
                    <a:bodyPr/>
                    <a:lstStyle/>
                    <a:p>
                      <a:pPr algn="ctr"/>
                      <a:endParaRPr sz="8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7" name="Rectangle 16">
            <a:extLst>
              <a:ext uri="{FF2B5EF4-FFF2-40B4-BE49-F238E27FC236}">
                <a16:creationId xmlns:a16="http://schemas.microsoft.com/office/drawing/2014/main" id="{E688C6DB-CC03-4BC1-86BF-A08A602FBBAA}"/>
              </a:ext>
            </a:extLst>
          </p:cNvPr>
          <p:cNvSpPr/>
          <p:nvPr/>
        </p:nvSpPr>
        <p:spPr>
          <a:xfrm>
            <a:off x="8547867" y="2256184"/>
            <a:ext cx="1715534"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solidFill>
                  <a:srgbClr val="595959"/>
                </a:solidFill>
              </a:rPr>
              <a:t>MODULE COMPLETIONS</a:t>
            </a:r>
          </a:p>
        </p:txBody>
      </p:sp>
      <p:graphicFrame>
        <p:nvGraphicFramePr>
          <p:cNvPr id="16" name="sc_diabetes_engagement_chart" descr="tx_risk_points_vs_t1_risk_points">
            <a:extLst>
              <a:ext uri="{FF2B5EF4-FFF2-40B4-BE49-F238E27FC236}">
                <a16:creationId xmlns:a16="http://schemas.microsoft.com/office/drawing/2014/main" id="{11F8606E-A20A-4AA1-9EC0-B5611387D871}"/>
              </a:ext>
            </a:extLst>
          </p:cNvPr>
          <p:cNvGraphicFramePr/>
          <p:nvPr/>
        </p:nvGraphicFramePr>
        <p:xfrm>
          <a:off x="69434" y="2256184"/>
          <a:ext cx="8115300" cy="3574774"/>
        </p:xfrm>
        <a:graphic>
          <a:graphicData uri="http://schemas.openxmlformats.org/drawingml/2006/chart">
            <c:chart xmlns:c="http://schemas.openxmlformats.org/drawingml/2006/chart" xmlns:r="http://schemas.openxmlformats.org/officeDocument/2006/relationships" r:id="rId3"/>
          </a:graphicData>
        </a:graphic>
      </p:graphicFrame>
      <p:sp>
        <p:nvSpPr>
          <p:cNvPr id="15" name="sc_diabetes_program_completions">
            <a:extLst>
              <a:ext uri="{FF2B5EF4-FFF2-40B4-BE49-F238E27FC236}">
                <a16:creationId xmlns:a16="http://schemas.microsoft.com/office/drawing/2014/main" id="{5D8FC610-7F0E-4DEB-9F04-8BC856A2761A}"/>
              </a:ext>
            </a:extLst>
          </p:cNvPr>
          <p:cNvSpPr txBox="1"/>
          <p:nvPr/>
        </p:nvSpPr>
        <p:spPr>
          <a:xfrm>
            <a:off x="6585259" y="1460857"/>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25" name="Table 6">
            <a:extLst>
              <a:ext uri="{FF2B5EF4-FFF2-40B4-BE49-F238E27FC236}">
                <a16:creationId xmlns:a16="http://schemas.microsoft.com/office/drawing/2014/main" id="{C82075B5-9254-4703-995B-C1ADC3DA7E7B}"/>
              </a:ext>
            </a:extLst>
          </p:cNvPr>
          <p:cNvGraphicFramePr>
            <a:graphicFrameLocks noGrp="1"/>
          </p:cNvGraphicFramePr>
          <p:nvPr/>
        </p:nvGraphicFramePr>
        <p:xfrm>
          <a:off x="6286101" y="1071989"/>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sc_diabetes_module_completions">
            <a:extLst>
              <a:ext uri="{FF2B5EF4-FFF2-40B4-BE49-F238E27FC236}">
                <a16:creationId xmlns:a16="http://schemas.microsoft.com/office/drawing/2014/main" id="{F702AFDF-9715-4C9B-B116-E08BE7B3DF47}"/>
              </a:ext>
            </a:extLst>
          </p:cNvPr>
          <p:cNvSpPr txBox="1"/>
          <p:nvPr/>
        </p:nvSpPr>
        <p:spPr>
          <a:xfrm>
            <a:off x="2900518" y="1460859"/>
            <a:ext cx="2008307" cy="523220"/>
          </a:xfrm>
          <a:prstGeom prst="rect">
            <a:avLst/>
          </a:prstGeom>
          <a:noFill/>
        </p:spPr>
        <p:txBody>
          <a:bodyPr wrap="square">
            <a:spAutoFit/>
          </a:bodyPr>
          <a:lstStyle/>
          <a:p>
            <a:pPr algn="ctr">
              <a:defRPr sz="2800">
                <a:solidFill>
                  <a:srgbClr val="2C9ACC"/>
                </a:solidFill>
                <a:latin typeface="Calibri"/>
              </a:defRPr>
            </a:pPr>
            <a:endParaRPr dirty="0"/>
          </a:p>
        </p:txBody>
      </p:sp>
      <p:graphicFrame>
        <p:nvGraphicFramePr>
          <p:cNvPr id="14" name="Table 6">
            <a:extLst>
              <a:ext uri="{FF2B5EF4-FFF2-40B4-BE49-F238E27FC236}">
                <a16:creationId xmlns:a16="http://schemas.microsoft.com/office/drawing/2014/main" id="{A5D7FFDA-EAE6-41F6-8A83-AD7DBC82F996}"/>
              </a:ext>
            </a:extLst>
          </p:cNvPr>
          <p:cNvGraphicFramePr>
            <a:graphicFrameLocks noGrp="1"/>
          </p:cNvGraphicFramePr>
          <p:nvPr/>
        </p:nvGraphicFramePr>
        <p:xfrm>
          <a:off x="2601360" y="1071990"/>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dirty="0"/>
              <a:t>Program Engagement</a:t>
            </a:r>
          </a:p>
        </p:txBody>
      </p:sp>
      <p:sp>
        <p:nvSpPr>
          <p:cNvPr id="2" name="sc_title">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dirty="0"/>
              <a:t>Diabetes Education – Engagement and Results</a:t>
            </a:r>
          </a:p>
        </p:txBody>
      </p:sp>
    </p:spTree>
    <p:extLst>
      <p:ext uri="{BB962C8B-B14F-4D97-AF65-F5344CB8AC3E}">
        <p14:creationId xmlns:p14="http://schemas.microsoft.com/office/powerpoint/2010/main" val="208118359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1841681170"/>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GAD – 7</a:t>
                      </a:r>
                      <a:r>
                        <a:rPr lang="en-US" sz="1000" baseline="30000" dirty="0">
                          <a:solidFill>
                            <a:schemeClr val="bg2">
                              <a:lumMod val="50000"/>
                            </a:schemeClr>
                          </a:solidFill>
                        </a:rPr>
                        <a:t>1</a:t>
                      </a:r>
                      <a:r>
                        <a:rPr lang="en-US" sz="1000" dirty="0">
                          <a:solidFill>
                            <a:schemeClr val="bg2">
                              <a:lumMod val="50000"/>
                            </a:schemeClr>
                          </a:solidFill>
                        </a:rPr>
                        <a:t> SCORE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094700145"/>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3878186733"/>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3517174437"/>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MEMBERS DECREASING GAD – 7</a:t>
                      </a:r>
                      <a:r>
                        <a:rPr lang="en-US" sz="1000" baseline="30000" dirty="0">
                          <a:solidFill>
                            <a:schemeClr val="bg2">
                              <a:lumMod val="50000"/>
                            </a:schemeClr>
                          </a:solidFill>
                        </a:rPr>
                        <a:t>1</a:t>
                      </a:r>
                      <a:r>
                        <a:rPr lang="en-US" sz="1000" dirty="0">
                          <a:solidFill>
                            <a:schemeClr val="bg2">
                              <a:lumMod val="50000"/>
                            </a:schemeClr>
                          </a:solidFill>
                        </a:rPr>
                        <a:t> SCORE BY 25%</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
        <p:nvSpPr>
          <p:cNvPr id="17" name="TextBox 16">
            <a:extLst>
              <a:ext uri="{FF2B5EF4-FFF2-40B4-BE49-F238E27FC236}">
                <a16:creationId xmlns:a16="http://schemas.microsoft.com/office/drawing/2014/main" id="{FE8AEDB6-A7B7-4441-9F0E-8A57ADCCC26B}"/>
              </a:ext>
            </a:extLst>
          </p:cNvPr>
          <p:cNvSpPr txBox="1"/>
          <p:nvPr/>
        </p:nvSpPr>
        <p:spPr>
          <a:xfrm>
            <a:off x="342900" y="6449121"/>
            <a:ext cx="6104396"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b="0">
                <a:solidFill>
                  <a:srgbClr val="172B4D"/>
                </a:solidFill>
                <a:effectLst/>
              </a:rPr>
              <a:t>GAD - 7 </a:t>
            </a:r>
            <a:r>
              <a:rPr lang="en-US" sz="900" b="0" dirty="0">
                <a:solidFill>
                  <a:srgbClr val="172B4D"/>
                </a:solidFill>
                <a:effectLst/>
              </a:rPr>
              <a:t>also known as Generalized Anxiety Disorder; 7 question questionnaire to assess Anxiety Disorder</a:t>
            </a:r>
            <a:r>
              <a:rPr lang="en-US" sz="900" dirty="0">
                <a:solidFill>
                  <a:schemeClr val="bg2">
                    <a:lumMod val="25000"/>
                  </a:schemeClr>
                </a:solidFill>
              </a:rPr>
              <a:t>.</a:t>
            </a:r>
          </a:p>
        </p:txBody>
      </p:sp>
    </p:spTree>
    <p:extLst>
      <p:ext uri="{BB962C8B-B14F-4D97-AF65-F5344CB8AC3E}">
        <p14:creationId xmlns:p14="http://schemas.microsoft.com/office/powerpoint/2010/main" val="107914962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4FFC-155F-4040-A26D-8945B2D29400}"/>
              </a:ext>
            </a:extLst>
          </p:cNvPr>
          <p:cNvSpPr>
            <a:spLocks noGrp="1"/>
          </p:cNvSpPr>
          <p:nvPr>
            <p:ph type="title"/>
          </p:nvPr>
        </p:nvSpPr>
        <p:spPr/>
        <p:txBody>
          <a:bodyPr>
            <a:normAutofit fontScale="90000"/>
          </a:bodyPr>
          <a:lstStyle/>
          <a:p>
            <a:r>
              <a:rPr lang="en-US"/>
              <a:t>Employer Groups</a:t>
            </a:r>
          </a:p>
        </p:txBody>
      </p:sp>
      <p:sp>
        <p:nvSpPr>
          <p:cNvPr id="3" name="Text Placeholder 2">
            <a:extLst>
              <a:ext uri="{FF2B5EF4-FFF2-40B4-BE49-F238E27FC236}">
                <a16:creationId xmlns:a16="http://schemas.microsoft.com/office/drawing/2014/main" id="{03D3D190-16B8-4BEB-8D8B-04A4FF11D817}"/>
              </a:ext>
            </a:extLst>
          </p:cNvPr>
          <p:cNvSpPr>
            <a:spLocks noGrp="1"/>
          </p:cNvSpPr>
          <p:nvPr>
            <p:ph type="body" sz="quarter" idx="10"/>
          </p:nvPr>
        </p:nvSpPr>
        <p:spPr/>
        <p:txBody>
          <a:bodyPr/>
          <a:lstStyle/>
          <a:p>
            <a:r>
              <a:rPr lang="en-US"/>
              <a:t>EXECUTIVE SUMMARY</a:t>
            </a:r>
          </a:p>
        </p:txBody>
      </p:sp>
      <p:graphicFrame>
        <p:nvGraphicFramePr>
          <p:cNvPr id="4" name="employers_grp_table" descr="executive_summary_top_10_employer_name">
            <a:extLst>
              <a:ext uri="{FF2B5EF4-FFF2-40B4-BE49-F238E27FC236}">
                <a16:creationId xmlns:a16="http://schemas.microsoft.com/office/drawing/2014/main" id="{E187AADB-8CB7-455A-9CCC-7B33D47BA2F8}"/>
              </a:ext>
            </a:extLst>
          </p:cNvPr>
          <p:cNvGraphicFramePr>
            <a:graphicFrameLocks noGrp="1"/>
          </p:cNvGraphicFramePr>
          <p:nvPr>
            <p:extLst>
              <p:ext uri="{D42A27DB-BD31-4B8C-83A1-F6EECF244321}">
                <p14:modId xmlns:p14="http://schemas.microsoft.com/office/powerpoint/2010/main" val="547362613"/>
              </p:ext>
            </p:extLst>
          </p:nvPr>
        </p:nvGraphicFramePr>
        <p:xfrm>
          <a:off x="378460" y="2729485"/>
          <a:ext cx="11435079" cy="3063240"/>
        </p:xfrm>
        <a:graphic>
          <a:graphicData uri="http://schemas.openxmlformats.org/drawingml/2006/table">
            <a:tbl>
              <a:tblPr firstRow="1" bandRow="1">
                <a:tableStyleId>{6E25E649-3F16-4E02-A733-19D2CDBF48F0}</a:tableStyleId>
              </a:tblPr>
              <a:tblGrid>
                <a:gridCol w="1719580">
                  <a:extLst>
                    <a:ext uri="{9D8B030D-6E8A-4147-A177-3AD203B41FA5}">
                      <a16:colId xmlns:a16="http://schemas.microsoft.com/office/drawing/2014/main" val="174947759"/>
                    </a:ext>
                  </a:extLst>
                </a:gridCol>
                <a:gridCol w="879231">
                  <a:extLst>
                    <a:ext uri="{9D8B030D-6E8A-4147-A177-3AD203B41FA5}">
                      <a16:colId xmlns:a16="http://schemas.microsoft.com/office/drawing/2014/main" val="2800658863"/>
                    </a:ext>
                  </a:extLst>
                </a:gridCol>
                <a:gridCol w="819581">
                  <a:extLst>
                    <a:ext uri="{9D8B030D-6E8A-4147-A177-3AD203B41FA5}">
                      <a16:colId xmlns:a16="http://schemas.microsoft.com/office/drawing/2014/main" val="178595590"/>
                    </a:ext>
                  </a:extLst>
                </a:gridCol>
                <a:gridCol w="891988">
                  <a:extLst>
                    <a:ext uri="{9D8B030D-6E8A-4147-A177-3AD203B41FA5}">
                      <a16:colId xmlns:a16="http://schemas.microsoft.com/office/drawing/2014/main" val="225216841"/>
                    </a:ext>
                  </a:extLst>
                </a:gridCol>
                <a:gridCol w="902677">
                  <a:extLst>
                    <a:ext uri="{9D8B030D-6E8A-4147-A177-3AD203B41FA5}">
                      <a16:colId xmlns:a16="http://schemas.microsoft.com/office/drawing/2014/main" val="4015975008"/>
                    </a:ext>
                  </a:extLst>
                </a:gridCol>
                <a:gridCol w="973015">
                  <a:extLst>
                    <a:ext uri="{9D8B030D-6E8A-4147-A177-3AD203B41FA5}">
                      <a16:colId xmlns:a16="http://schemas.microsoft.com/office/drawing/2014/main" val="340588091"/>
                    </a:ext>
                  </a:extLst>
                </a:gridCol>
                <a:gridCol w="902677">
                  <a:extLst>
                    <a:ext uri="{9D8B030D-6E8A-4147-A177-3AD203B41FA5}">
                      <a16:colId xmlns:a16="http://schemas.microsoft.com/office/drawing/2014/main" val="3940181333"/>
                    </a:ext>
                  </a:extLst>
                </a:gridCol>
                <a:gridCol w="961293">
                  <a:extLst>
                    <a:ext uri="{9D8B030D-6E8A-4147-A177-3AD203B41FA5}">
                      <a16:colId xmlns:a16="http://schemas.microsoft.com/office/drawing/2014/main" val="180447390"/>
                    </a:ext>
                  </a:extLst>
                </a:gridCol>
                <a:gridCol w="879230">
                  <a:extLst>
                    <a:ext uri="{9D8B030D-6E8A-4147-A177-3AD203B41FA5}">
                      <a16:colId xmlns:a16="http://schemas.microsoft.com/office/drawing/2014/main" val="269969374"/>
                    </a:ext>
                  </a:extLst>
                </a:gridCol>
                <a:gridCol w="961293">
                  <a:extLst>
                    <a:ext uri="{9D8B030D-6E8A-4147-A177-3AD203B41FA5}">
                      <a16:colId xmlns:a16="http://schemas.microsoft.com/office/drawing/2014/main" val="307948215"/>
                    </a:ext>
                  </a:extLst>
                </a:gridCol>
                <a:gridCol w="679938">
                  <a:extLst>
                    <a:ext uri="{9D8B030D-6E8A-4147-A177-3AD203B41FA5}">
                      <a16:colId xmlns:a16="http://schemas.microsoft.com/office/drawing/2014/main" val="104496509"/>
                    </a:ext>
                  </a:extLst>
                </a:gridCol>
                <a:gridCol w="864576">
                  <a:extLst>
                    <a:ext uri="{9D8B030D-6E8A-4147-A177-3AD203B41FA5}">
                      <a16:colId xmlns:a16="http://schemas.microsoft.com/office/drawing/2014/main" val="550713852"/>
                    </a:ext>
                  </a:extLst>
                </a:gridCol>
              </a:tblGrid>
              <a:tr h="0">
                <a:tc>
                  <a:txBody>
                    <a:bodyPr/>
                    <a:lstStyle/>
                    <a:p>
                      <a:r>
                        <a:rPr lang="en-US" sz="900" dirty="0"/>
                        <a:t>Top 10 Employer Name</a:t>
                      </a:r>
                    </a:p>
                  </a:txBody>
                  <a:tcPr>
                    <a:lnR w="6350" cap="flat" cmpd="sng" algn="ctr">
                      <a:solidFill>
                        <a:schemeClr val="bg1"/>
                      </a:solidFill>
                      <a:prstDash val="solid"/>
                      <a:round/>
                      <a:headEnd type="none" w="med" len="med"/>
                      <a:tailEnd type="none" w="med" len="med"/>
                    </a:lnR>
                  </a:tcPr>
                </a:tc>
                <a:tc>
                  <a:txBody>
                    <a:bodyPr/>
                    <a:lstStyle/>
                    <a:p>
                      <a:pPr algn="ctr"/>
                      <a:r>
                        <a:rPr lang="en-US" sz="900"/>
                        <a:t>Eligible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Registered Members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Registration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Incentive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Participation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RAT - Lifetime Completion Rate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Monthly Active Users (Site)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Monthly Active Users (Site + Email)</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Overall Risk Change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Email Sends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33279647"/>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pPr lvl="0">
                        <a:buNone/>
                      </a:pPr>
                      <a:endParaRPr lang="en-US"/>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a:p>
                  </a:txBody>
                  <a:tcPr>
                    <a:lnL w="6350">
                      <a:solidFill>
                        <a:schemeClr val="bg1"/>
                      </a:solidFill>
                    </a:lnL>
                  </a:tcPr>
                </a:tc>
                <a:extLst>
                  <a:ext uri="{0D108BD9-81ED-4DB2-BD59-A6C34878D82A}">
                    <a16:rowId xmlns:a16="http://schemas.microsoft.com/office/drawing/2014/main" val="1325980480"/>
                  </a:ext>
                </a:extLst>
              </a:tr>
              <a:tr h="0">
                <a:tc>
                  <a:txBody>
                    <a:bodyPr/>
                    <a:lstStyle/>
                    <a:p>
                      <a:pPr lvl="0">
                        <a:buNone/>
                      </a:pPr>
                      <a:endParaRPr lang="en-US" dirty="0"/>
                    </a:p>
                  </a:txBody>
                  <a:tcPr>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a:p>
                  </a:txBody>
                  <a:tcPr>
                    <a:lnL w="6350">
                      <a:solidFill>
                        <a:schemeClr val="bg1"/>
                      </a:solidFill>
                    </a:lnL>
                    <a:lnR w="6350">
                      <a:solidFill>
                        <a:schemeClr val="bg1"/>
                      </a:solidFill>
                    </a:lnR>
                  </a:tcPr>
                </a:tc>
                <a:tc>
                  <a:txBody>
                    <a:bodyPr/>
                    <a:lstStyle/>
                    <a:p>
                      <a:pPr lvl="0" algn="ctr">
                        <a:buNone/>
                      </a:pPr>
                      <a:endParaRPr lang="en-US" sz="900" dirty="0"/>
                    </a:p>
                  </a:txBody>
                  <a:tcPr>
                    <a:lnL w="6350">
                      <a:solidFill>
                        <a:schemeClr val="bg1"/>
                      </a:solidFill>
                    </a:lnL>
                  </a:tcPr>
                </a:tc>
                <a:extLst>
                  <a:ext uri="{0D108BD9-81ED-4DB2-BD59-A6C34878D82A}">
                    <a16:rowId xmlns:a16="http://schemas.microsoft.com/office/drawing/2014/main" val="1208626858"/>
                  </a:ext>
                </a:extLst>
              </a:tr>
            </a:tbl>
          </a:graphicData>
        </a:graphic>
      </p:graphicFrame>
      <p:graphicFrame>
        <p:nvGraphicFramePr>
          <p:cNvPr id="5" name="Table 6">
            <a:extLst>
              <a:ext uri="{FF2B5EF4-FFF2-40B4-BE49-F238E27FC236}">
                <a16:creationId xmlns:a16="http://schemas.microsoft.com/office/drawing/2014/main" id="{B3A68849-4C1F-456E-98D7-6231505123AF}"/>
              </a:ext>
            </a:extLst>
          </p:cNvPr>
          <p:cNvGraphicFramePr>
            <a:graphicFrameLocks noGrp="1"/>
          </p:cNvGraphicFramePr>
          <p:nvPr/>
        </p:nvGraphicFramePr>
        <p:xfrm>
          <a:off x="2972579" y="1289956"/>
          <a:ext cx="2722592" cy="257176"/>
        </p:xfrm>
        <a:graphic>
          <a:graphicData uri="http://schemas.openxmlformats.org/drawingml/2006/table">
            <a:tbl>
              <a:tblPr firstRow="1" bandRow="1">
                <a:tableStyleId>{5C22544A-7EE6-4342-B048-85BDC9FD1C3A}</a:tableStyleId>
              </a:tblPr>
              <a:tblGrid>
                <a:gridCol w="2722592">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EMPLOYER GROUPS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employers_grp_eligible_members" descr="executive_summary_employer_groups__eligible_members">
            <a:extLst>
              <a:ext uri="{FF2B5EF4-FFF2-40B4-BE49-F238E27FC236}">
                <a16:creationId xmlns:a16="http://schemas.microsoft.com/office/drawing/2014/main" id="{AB482CEE-7E22-40BC-BFAC-4BDDBDBF39AE}"/>
              </a:ext>
            </a:extLst>
          </p:cNvPr>
          <p:cNvGraphicFramePr/>
          <p:nvPr>
            <p:extLst>
              <p:ext uri="{D42A27DB-BD31-4B8C-83A1-F6EECF244321}">
                <p14:modId xmlns:p14="http://schemas.microsoft.com/office/powerpoint/2010/main" val="1864035942"/>
              </p:ext>
            </p:extLst>
          </p:nvPr>
        </p:nvGraphicFramePr>
        <p:xfrm>
          <a:off x="6496831" y="731332"/>
          <a:ext cx="4464829" cy="1894301"/>
        </p:xfrm>
        <a:graphic>
          <a:graphicData uri="http://schemas.openxmlformats.org/drawingml/2006/chart">
            <c:chart xmlns:c="http://schemas.openxmlformats.org/drawingml/2006/chart" xmlns:r="http://schemas.openxmlformats.org/officeDocument/2006/relationships" r:id="rId3"/>
          </a:graphicData>
        </a:graphic>
      </p:graphicFrame>
      <p:sp>
        <p:nvSpPr>
          <p:cNvPr id="9" name="employers_grp_exec" descr="executive_summary_employer_groups">
            <a:extLst>
              <a:ext uri="{FF2B5EF4-FFF2-40B4-BE49-F238E27FC236}">
                <a16:creationId xmlns:a16="http://schemas.microsoft.com/office/drawing/2014/main" id="{147F7526-B5F6-4451-B215-35A0FA0B4DFC}"/>
              </a:ext>
            </a:extLst>
          </p:cNvPr>
          <p:cNvSpPr txBox="1"/>
          <p:nvPr/>
        </p:nvSpPr>
        <p:spPr>
          <a:xfrm>
            <a:off x="3419856" y="1591056"/>
            <a:ext cx="1828800" cy="369332"/>
          </a:xfrm>
          <a:prstGeom prst="rect">
            <a:avLst/>
          </a:prstGeom>
          <a:noFill/>
        </p:spPr>
        <p:txBody>
          <a:bodyPr wrap="square" rtlCol="0">
            <a:spAutoFit/>
          </a:bodyPr>
          <a:lstStyle/>
          <a:p>
            <a:pPr algn="ctr"/>
            <a:r>
              <a:rPr lang="en-US" dirty="0"/>
              <a:t> </a:t>
            </a:r>
          </a:p>
        </p:txBody>
      </p:sp>
      <p:sp>
        <p:nvSpPr>
          <p:cNvPr id="6" name="table_box"/>
          <p:cNvSpPr txBox="1"/>
          <p:nvPr/>
        </p:nvSpPr>
        <p:spPr>
          <a:xfrm>
            <a:off x="6515239" y="2720032"/>
            <a:ext cx="967991"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092403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782443405"/>
              </p:ext>
            </p:extLst>
          </p:nvPr>
        </p:nvGraphicFramePr>
        <p:xfrm>
          <a:off x="9906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graphicFrame>
        <p:nvGraphicFramePr>
          <p:cNvPr id="13" name="scaleback_milestones" descr="milestone_completion">
            <a:extLst>
              <a:ext uri="{FF2B5EF4-FFF2-40B4-BE49-F238E27FC236}">
                <a16:creationId xmlns:a16="http://schemas.microsoft.com/office/drawing/2014/main" id="{3EAF3978-AF22-408A-A03D-83745FBC4DED}"/>
              </a:ext>
            </a:extLst>
          </p:cNvPr>
          <p:cNvGraphicFramePr>
            <a:graphicFrameLocks noGrp="1"/>
          </p:cNvGraphicFramePr>
          <p:nvPr>
            <p:extLst>
              <p:ext uri="{D42A27DB-BD31-4B8C-83A1-F6EECF244321}">
                <p14:modId xmlns:p14="http://schemas.microsoft.com/office/powerpoint/2010/main" val="1866925389"/>
              </p:ext>
            </p:extLst>
          </p:nvPr>
        </p:nvGraphicFramePr>
        <p:xfrm>
          <a:off x="7296539" y="2678207"/>
          <a:ext cx="4552563" cy="1371600"/>
        </p:xfrm>
        <a:graphic>
          <a:graphicData uri="http://schemas.openxmlformats.org/drawingml/2006/table">
            <a:tbl>
              <a:tblPr firstRow="1" bandRow="1">
                <a:tableStyleId>{6E25E649-3F16-4E02-A733-19D2CDBF48F0}</a:tableStyleId>
              </a:tblPr>
              <a:tblGrid>
                <a:gridCol w="2807581">
                  <a:extLst>
                    <a:ext uri="{9D8B030D-6E8A-4147-A177-3AD203B41FA5}">
                      <a16:colId xmlns:a16="http://schemas.microsoft.com/office/drawing/2014/main" val="3506233130"/>
                    </a:ext>
                  </a:extLst>
                </a:gridCol>
                <a:gridCol w="685800">
                  <a:extLst>
                    <a:ext uri="{9D8B030D-6E8A-4147-A177-3AD203B41FA5}">
                      <a16:colId xmlns:a16="http://schemas.microsoft.com/office/drawing/2014/main" val="2640044087"/>
                    </a:ext>
                  </a:extLst>
                </a:gridCol>
                <a:gridCol w="1059182">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Percent of Total</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6683696"/>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4" name="Rectangle 13">
            <a:extLst>
              <a:ext uri="{FF2B5EF4-FFF2-40B4-BE49-F238E27FC236}">
                <a16:creationId xmlns:a16="http://schemas.microsoft.com/office/drawing/2014/main" id="{87D38DBA-FF06-41E2-9433-E01BD59A833E}"/>
              </a:ext>
            </a:extLst>
          </p:cNvPr>
          <p:cNvSpPr/>
          <p:nvPr/>
        </p:nvSpPr>
        <p:spPr>
          <a:xfrm>
            <a:off x="7181052" y="2408674"/>
            <a:ext cx="1943744"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dirty="0">
                <a:solidFill>
                  <a:srgbClr val="404040"/>
                </a:solidFill>
                <a:effectLst/>
              </a:rPr>
              <a:t>MILESTONE COMPLETION</a:t>
            </a:r>
            <a:r>
              <a:rPr lang="en-US" b="1" i="0" dirty="0">
                <a:solidFill>
                  <a:srgbClr val="404040"/>
                </a:solidFill>
                <a:effectLst/>
              </a:rPr>
              <a:t>​</a:t>
            </a:r>
            <a:endParaRPr lang="en-US" b="1" dirty="0">
              <a:solidFill>
                <a:srgbClr val="404040"/>
              </a:solidFill>
            </a:endParaRPr>
          </a:p>
        </p:txBody>
      </p:sp>
    </p:spTree>
    <p:extLst>
      <p:ext uri="{BB962C8B-B14F-4D97-AF65-F5344CB8AC3E}">
        <p14:creationId xmlns:p14="http://schemas.microsoft.com/office/powerpoint/2010/main" val="35948543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t>PPT generation using python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TextBox 14"/>
          <p:cNvSpPr txBox="1"/>
          <p:nvPr/>
        </p:nvSpPr>
        <p:spPr>
          <a:xfrm>
            <a:off x="475488" y="2167128"/>
            <a:ext cx="1828800" cy="369332"/>
          </a:xfrm>
          <a:prstGeom prst="rect">
            <a:avLst/>
          </a:prstGeom>
          <a:noFill/>
        </p:spPr>
        <p:txBody>
          <a:bodyPr wrap="square">
            <a:spAutoFit/>
          </a:bodyPr>
          <a:lstStyle/>
          <a:p>
            <a:pPr algn="ctr">
              <a:defRPr sz="2800">
                <a:solidFill>
                  <a:srgbClr val="2C9ACC"/>
                </a:solidFill>
                <a:latin typeface="Calibri"/>
              </a:defRPr>
            </a:pPr>
            <a:r>
              <a:t>4,518</a:t>
            </a:r>
          </a:p>
        </p:txBody>
      </p:sp>
      <p:sp>
        <p:nvSpPr>
          <p:cNvPr id="16" name="TextBox 15"/>
          <p:cNvSpPr txBox="1"/>
          <p:nvPr/>
        </p:nvSpPr>
        <p:spPr>
          <a:xfrm>
            <a:off x="475488" y="4590288"/>
            <a:ext cx="1828800" cy="369332"/>
          </a:xfrm>
          <a:prstGeom prst="rect">
            <a:avLst/>
          </a:prstGeom>
          <a:noFill/>
        </p:spPr>
        <p:txBody>
          <a:bodyPr wrap="square">
            <a:spAutoFit/>
          </a:bodyPr>
          <a:lstStyle/>
          <a:p>
            <a:pPr algn="ctr">
              <a:defRPr sz="2800">
                <a:solidFill>
                  <a:srgbClr val="2C9ACC"/>
                </a:solidFill>
                <a:latin typeface="Calibri"/>
              </a:defRPr>
            </a:pPr>
            <a:r>
              <a:t>-3.2%</a:t>
            </a:r>
          </a:p>
        </p:txBody>
      </p:sp>
    </p:spTree>
    <p:extLst>
      <p:ext uri="{BB962C8B-B14F-4D97-AF65-F5344CB8AC3E}">
        <p14:creationId xmlns:p14="http://schemas.microsoft.com/office/powerpoint/2010/main" val="29885250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24" name="TextBox 23"/>
          <p:cNvSpPr txBox="1"/>
          <p:nvPr/>
        </p:nvSpPr>
        <p:spPr>
          <a:xfrm>
            <a:off x="736444" y="3236976"/>
            <a:ext cx="1828800" cy="369332"/>
          </a:xfrm>
          <a:prstGeom prst="rect">
            <a:avLst/>
          </a:prstGeom>
          <a:noFill/>
        </p:spPr>
        <p:txBody>
          <a:bodyPr wrap="square">
            <a:spAutoFit/>
          </a:bodyPr>
          <a:lstStyle/>
          <a:p>
            <a:pPr algn="ctr">
              <a:defRPr sz="2800">
                <a:solidFill>
                  <a:srgbClr val="2C9ACC"/>
                </a:solidFill>
                <a:latin typeface="Calibri"/>
              </a:defRPr>
            </a:pPr>
            <a:r>
              <a:t>41.3</a:t>
            </a:r>
          </a:p>
        </p:txBody>
      </p:sp>
      <p:sp>
        <p:nvSpPr>
          <p:cNvPr id="25" name="TextBox 24"/>
          <p:cNvSpPr txBox="1"/>
          <p:nvPr/>
        </p:nvSpPr>
        <p:spPr>
          <a:xfrm>
            <a:off x="736444" y="5325551"/>
            <a:ext cx="1828800" cy="369332"/>
          </a:xfrm>
          <a:prstGeom prst="rect">
            <a:avLst/>
          </a:prstGeom>
          <a:noFill/>
        </p:spPr>
        <p:txBody>
          <a:bodyPr wrap="square">
            <a:spAutoFit/>
          </a:bodyPr>
          <a:lstStyle/>
          <a:p>
            <a:pPr algn="ctr">
              <a:defRPr sz="2800">
                <a:solidFill>
                  <a:srgbClr val="2C9ACC"/>
                </a:solidFill>
                <a:latin typeface="Calibri"/>
              </a:defRPr>
            </a:pPr>
            <a:r>
              <a:t>74.0%</a:t>
            </a:r>
          </a:p>
        </p:txBody>
      </p:sp>
      <p:pic>
        <p:nvPicPr>
          <p:cNvPr id="26" name="Picture 25" descr="_13750045map.png"/>
          <p:cNvPicPr>
            <a:picLocks noChangeAspect="1"/>
          </p:cNvPicPr>
          <p:nvPr/>
        </p:nvPicPr>
        <p:blipFill>
          <a:blip r:embed="rId4"/>
          <a:stretch>
            <a:fillRect/>
          </a:stretch>
        </p:blipFill>
        <p:spPr>
          <a:xfrm>
            <a:off x="6272784" y="1243584"/>
            <a:ext cx="5568696" cy="4791456"/>
          </a:xfrm>
          <a:prstGeom prst="rect">
            <a:avLst/>
          </a:prstGeom>
        </p:spPr>
      </p:pic>
      <p:sp>
        <p:nvSpPr>
          <p:cNvPr id="27" name="TextBox 26"/>
          <p:cNvSpPr txBox="1"/>
          <p:nvPr/>
        </p:nvSpPr>
        <p:spPr>
          <a:xfrm>
            <a:off x="3446956" y="5325551"/>
            <a:ext cx="1828800" cy="369332"/>
          </a:xfrm>
          <a:prstGeom prst="rect">
            <a:avLst/>
          </a:prstGeom>
          <a:noFill/>
        </p:spPr>
        <p:txBody>
          <a:bodyPr wrap="square">
            <a:spAutoFit/>
          </a:bodyPr>
          <a:lstStyle/>
          <a:p>
            <a:pPr algn="ctr">
              <a:defRPr sz="2800">
                <a:solidFill>
                  <a:srgbClr val="2C9ACC"/>
                </a:solidFill>
                <a:latin typeface="Calibri"/>
              </a:defRPr>
            </a:pPr>
            <a:r>
              <a:t>0.1%</a:t>
            </a:r>
          </a:p>
        </p:txBody>
      </p:sp>
    </p:spTree>
    <p:extLst>
      <p:ext uri="{BB962C8B-B14F-4D97-AF65-F5344CB8AC3E}">
        <p14:creationId xmlns:p14="http://schemas.microsoft.com/office/powerpoint/2010/main" val="2329519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42" name="TextBox 41"/>
          <p:cNvSpPr txBox="1"/>
          <p:nvPr/>
        </p:nvSpPr>
        <p:spPr>
          <a:xfrm>
            <a:off x="152070" y="4600580"/>
            <a:ext cx="1298072" cy="523220"/>
          </a:xfrm>
          <a:prstGeom prst="rect">
            <a:avLst/>
          </a:prstGeom>
          <a:noFill/>
        </p:spPr>
        <p:txBody>
          <a:bodyPr wrap="square">
            <a:spAutoFit/>
          </a:bodyPr>
          <a:lstStyle/>
          <a:p>
            <a:pPr algn="ctr">
              <a:defRPr sz="2800">
                <a:solidFill>
                  <a:srgbClr val="2C9ACC"/>
                </a:solidFill>
                <a:latin typeface="Calibri"/>
              </a:defRPr>
            </a:pPr>
            <a:r>
              <a:t>5.3%</a:t>
            </a:r>
          </a:p>
        </p:txBody>
      </p:sp>
      <p:sp>
        <p:nvSpPr>
          <p:cNvPr id="43" name="TextBox 42"/>
          <p:cNvSpPr txBox="1"/>
          <p:nvPr/>
        </p:nvSpPr>
        <p:spPr>
          <a:xfrm>
            <a:off x="153094" y="5329762"/>
            <a:ext cx="1298072" cy="523220"/>
          </a:xfrm>
          <a:prstGeom prst="rect">
            <a:avLst/>
          </a:prstGeom>
          <a:noFill/>
        </p:spPr>
        <p:txBody>
          <a:bodyPr wrap="square">
            <a:spAutoFit/>
          </a:bodyPr>
          <a:lstStyle/>
          <a:p>
            <a:pPr algn="ctr">
              <a:defRPr sz="2800">
                <a:solidFill>
                  <a:srgbClr val="2C9ACC"/>
                </a:solidFill>
                <a:latin typeface="Calibri"/>
              </a:defRPr>
            </a:pPr>
            <a:r>
              <a:t>20.5%</a:t>
            </a:r>
          </a:p>
        </p:txBody>
      </p:sp>
      <p:sp>
        <p:nvSpPr>
          <p:cNvPr id="44" name="TextBox 43"/>
          <p:cNvSpPr txBox="1"/>
          <p:nvPr/>
        </p:nvSpPr>
        <p:spPr>
          <a:xfrm>
            <a:off x="4745736" y="1484096"/>
            <a:ext cx="1828800" cy="369332"/>
          </a:xfrm>
          <a:prstGeom prst="rect">
            <a:avLst/>
          </a:prstGeom>
          <a:noFill/>
        </p:spPr>
        <p:txBody>
          <a:bodyPr wrap="square">
            <a:spAutoFit/>
          </a:bodyPr>
          <a:lstStyle/>
          <a:p>
            <a:pPr algn="ctr">
              <a:defRPr sz="2800">
                <a:solidFill>
                  <a:srgbClr val="2C9ACC"/>
                </a:solidFill>
                <a:latin typeface="Calibri"/>
              </a:defRPr>
            </a:pPr>
            <a:r>
              <a:t>1,167</a:t>
            </a:r>
          </a:p>
        </p:txBody>
      </p:sp>
      <p:sp>
        <p:nvSpPr>
          <p:cNvPr id="45" name="TextBox 44"/>
          <p:cNvSpPr txBox="1"/>
          <p:nvPr/>
        </p:nvSpPr>
        <p:spPr>
          <a:xfrm>
            <a:off x="7364895" y="1492360"/>
            <a:ext cx="1828800" cy="369332"/>
          </a:xfrm>
          <a:prstGeom prst="rect">
            <a:avLst/>
          </a:prstGeom>
          <a:noFill/>
        </p:spPr>
        <p:txBody>
          <a:bodyPr wrap="square">
            <a:spAutoFit/>
          </a:bodyPr>
          <a:lstStyle/>
          <a:p>
            <a:pPr algn="ctr">
              <a:defRPr sz="2800">
                <a:solidFill>
                  <a:srgbClr val="2C9ACC"/>
                </a:solidFill>
                <a:latin typeface="Calibri"/>
              </a:defRPr>
            </a:pPr>
            <a:r>
              <a:t>951</a:t>
            </a:r>
          </a:p>
        </p:txBody>
      </p:sp>
      <p:sp>
        <p:nvSpPr>
          <p:cNvPr id="46" name="TextBox 45"/>
          <p:cNvSpPr txBox="1"/>
          <p:nvPr/>
        </p:nvSpPr>
        <p:spPr>
          <a:xfrm>
            <a:off x="9984055" y="1481328"/>
            <a:ext cx="1828800" cy="369332"/>
          </a:xfrm>
          <a:prstGeom prst="rect">
            <a:avLst/>
          </a:prstGeom>
          <a:noFill/>
        </p:spPr>
        <p:txBody>
          <a:bodyPr wrap="square">
            <a:spAutoFit/>
          </a:bodyPr>
          <a:lstStyle/>
          <a:p>
            <a:pPr algn="ctr">
              <a:defRPr sz="2800">
                <a:solidFill>
                  <a:srgbClr val="2C9ACC"/>
                </a:solidFill>
                <a:latin typeface="Calibri"/>
              </a:defRPr>
            </a:pPr>
            <a:r>
              <a:t>239</a:t>
            </a:r>
          </a:p>
        </p:txBody>
      </p:sp>
      <p:sp>
        <p:nvSpPr>
          <p:cNvPr id="47" name="TextBox 46"/>
          <p:cNvSpPr txBox="1"/>
          <p:nvPr/>
        </p:nvSpPr>
        <p:spPr>
          <a:xfrm>
            <a:off x="152070" y="1635045"/>
            <a:ext cx="1307284" cy="523220"/>
          </a:xfrm>
          <a:prstGeom prst="rect">
            <a:avLst/>
          </a:prstGeom>
          <a:noFill/>
        </p:spPr>
        <p:txBody>
          <a:bodyPr wrap="square">
            <a:spAutoFit/>
          </a:bodyPr>
          <a:lstStyle/>
          <a:p>
            <a:pPr algn="ctr">
              <a:defRPr sz="2800">
                <a:solidFill>
                  <a:srgbClr val="2C9ACC"/>
                </a:solidFill>
                <a:latin typeface="Calibri"/>
              </a:defRPr>
            </a:pPr>
            <a:r>
              <a:t>25.8%</a:t>
            </a:r>
          </a:p>
        </p:txBody>
      </p:sp>
      <p:sp>
        <p:nvSpPr>
          <p:cNvPr id="48" name="TextBox 47"/>
          <p:cNvSpPr txBox="1"/>
          <p:nvPr/>
        </p:nvSpPr>
        <p:spPr>
          <a:xfrm>
            <a:off x="155448" y="3424851"/>
            <a:ext cx="1307284" cy="523220"/>
          </a:xfrm>
          <a:prstGeom prst="rect">
            <a:avLst/>
          </a:prstGeom>
          <a:noFill/>
        </p:spPr>
        <p:txBody>
          <a:bodyPr wrap="square">
            <a:spAutoFit/>
          </a:bodyPr>
          <a:lstStyle/>
          <a:p>
            <a:pPr algn="ctr">
              <a:defRPr sz="2800">
                <a:solidFill>
                  <a:srgbClr val="2C9ACC"/>
                </a:solidFill>
                <a:latin typeface="Calibri"/>
              </a:defRPr>
            </a:pPr>
            <a:r>
              <a:t>81.5%</a:t>
            </a:r>
          </a:p>
        </p:txBody>
      </p:sp>
      <p:sp>
        <p:nvSpPr>
          <p:cNvPr id="49" name="TextBox 48"/>
          <p:cNvSpPr txBox="1"/>
          <p:nvPr/>
        </p:nvSpPr>
        <p:spPr>
          <a:xfrm>
            <a:off x="157839" y="2302739"/>
            <a:ext cx="1307284" cy="523220"/>
          </a:xfrm>
          <a:prstGeom prst="rect">
            <a:avLst/>
          </a:prstGeom>
          <a:noFill/>
        </p:spPr>
        <p:txBody>
          <a:bodyPr wrap="square">
            <a:spAutoFit/>
          </a:bodyPr>
          <a:lstStyle/>
          <a:p>
            <a:pPr algn="ctr">
              <a:defRPr sz="2800">
                <a:solidFill>
                  <a:srgbClr val="2C9ACC"/>
                </a:solidFill>
                <a:latin typeface="Calibri"/>
              </a:defRPr>
            </a:pPr>
            <a:r>
              <a:t>3.8%</a:t>
            </a:r>
          </a:p>
        </p:txBody>
      </p:sp>
    </p:spTree>
    <p:extLst>
      <p:ext uri="{BB962C8B-B14F-4D97-AF65-F5344CB8AC3E}">
        <p14:creationId xmlns:p14="http://schemas.microsoft.com/office/powerpoint/2010/main" val="32269421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8" ma:contentTypeDescription="Create a new document." ma:contentTypeScope="" ma:versionID="bb0de25e452ff69bf6a449325a94555c">
  <xsd:schema xmlns:xsd="http://www.w3.org/2001/XMLSchema" xmlns:xs="http://www.w3.org/2001/XMLSchema" xmlns:p="http://schemas.microsoft.com/office/2006/metadata/properties" xmlns:ns2="df46ee95-09c2-483a-904e-66aebcdb9267" xmlns:ns3="0300e7d2-4086-4478-9c73-9d3d8d3ff39d" targetNamespace="http://schemas.microsoft.com/office/2006/metadata/properties" ma:root="true" ma:fieldsID="6f8480eeef3114183f7992763f7a06c8" ns2:_="" ns3:_="">
    <xsd:import namespace="df46ee95-09c2-483a-904e-66aebcdb9267"/>
    <xsd:import namespace="0300e7d2-4086-4478-9c73-9d3d8d3ff3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00e7d2-4086-4478-9c73-9d3d8d3ff3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CD2BF4E-AA83-4ED1-A8B1-15D5C089646C}">
  <ds:schemaRefs>
    <ds:schemaRef ds:uri="http://schemas.microsoft.com/sharepoint/v3/contenttype/forms"/>
  </ds:schemaRefs>
</ds:datastoreItem>
</file>

<file path=customXml/itemProps3.xml><?xml version="1.0" encoding="utf-8"?>
<ds:datastoreItem xmlns:ds="http://schemas.openxmlformats.org/officeDocument/2006/customXml" ds:itemID="{8EB3A423-1A04-40A5-ACCD-8D830B5C8AB7}"/>
</file>

<file path=docProps/app.xml><?xml version="1.0" encoding="utf-8"?>
<Properties xmlns="http://schemas.openxmlformats.org/officeDocument/2006/extended-properties" xmlns:vt="http://schemas.openxmlformats.org/officeDocument/2006/docPropsVTypes">
  <TotalTime>23749</TotalTime>
  <Words>2722</Words>
  <Application>Microsoft Office PowerPoint</Application>
  <PresentationFormat>Widescreen</PresentationFormat>
  <Paragraphs>679</Paragraphs>
  <Slides>56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Consolas</vt:lpstr>
      <vt:lpstr>Helvetica Light</vt:lpstr>
      <vt:lpstr>Proxima Nova</vt:lpstr>
      <vt:lpstr>Proxima Nova Rg</vt:lpstr>
      <vt:lpstr>Segoe UI</vt:lpstr>
      <vt:lpstr>QBR Theme</vt:lpstr>
      <vt:lpstr>PowerPoint Presentation</vt:lpstr>
      <vt:lpstr>Table of Contents</vt:lpstr>
      <vt:lpstr>EXECUTIVE SUMMARY</vt:lpstr>
      <vt:lpstr>Program Overview</vt:lpstr>
      <vt:lpstr>Employer Groups</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Risk Analysis Summary1</vt:lpstr>
      <vt:lpstr>Biometric/Clinical Screening Participation</vt:lpstr>
      <vt:lpstr>Biometric/Clinical Screening Results</vt:lpstr>
      <vt:lpstr>DIGITAL ENGAGEMENT</vt:lpstr>
      <vt:lpstr>Overall Platform Activity</vt:lpstr>
      <vt:lpstr>Feature Utilization</vt:lpstr>
      <vt:lpstr>Content Consumption1</vt:lpstr>
      <vt:lpstr>Green Day Tracking</vt:lpstr>
      <vt:lpstr>Challenge Participation – Sponsor Initiated</vt:lpstr>
      <vt:lpstr>Challenge Details – Sponsor Initiated</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Diabetes Education – Enrollment</vt:lpstr>
      <vt:lpstr>Diabetes Education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Change – Lifestyle Risk</vt:lpstr>
      <vt:lpstr>Risk Change – Biometric/Clinical Risk</vt:lpstr>
      <vt:lpstr>Risk Change – Preventive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Srikanth Movva</cp:lastModifiedBy>
  <cp:revision>292</cp:revision>
  <dcterms:created xsi:type="dcterms:W3CDTF">2014-04-30T10:51:48Z</dcterms:created>
  <dcterms:modified xsi:type="dcterms:W3CDTF">2021-07-29T15:01:10Z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