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theme/themeOverride4.xml" ContentType="application/vnd.openxmlformats-officedocument.themeOverr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charts/style4.xml" ContentType="application/vnd.ms-office.chartstyle+xml"/>
  <Override PartName="/ppt/charts/colors4.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5.xml" ContentType="application/vnd.ms-office.chartstyle+xml"/>
  <Override PartName="/ppt/charts/colors5.xml" ContentType="application/vnd.ms-office.chartcolorstyl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style6.xml" ContentType="application/vnd.ms-office.chartstyle+xml"/>
  <Override PartName="/ppt/charts/colors6.xml" ContentType="application/vnd.ms-office.chartcolorstyle+xml"/>
  <Override PartName="/ppt/charts/chart19.xml" ContentType="application/vnd.openxmlformats-officedocument.drawingml.chart+xml"/>
  <Override PartName="/ppt/charts/style7.xml" ContentType="application/vnd.ms-office.chartstyle+xml"/>
  <Override PartName="/ppt/charts/colors7.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rts/chart24.xml" ContentType="application/vnd.openxmlformats-officedocument.drawingml.chart+xml"/>
  <Override PartName="/ppt/notesSlides/notesSlide7.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style9.xml" ContentType="application/vnd.ms-office.chartstyle+xml"/>
  <Override PartName="/ppt/charts/colors9.xml" ContentType="application/vnd.ms-office.chartcolorstyle+xml"/>
  <Override PartName="/ppt/charts/chart30.xml" ContentType="application/vnd.openxmlformats-officedocument.drawingml.chart+xml"/>
  <Override PartName="/ppt/charts/chart3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3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36.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40.xml" ContentType="application/vnd.openxmlformats-officedocument.drawingml.chart+xml"/>
  <Override PartName="/ppt/charts/chart41.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4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48.xml" ContentType="application/vnd.openxmlformats-officedocument.drawingml.chart+xml"/>
  <Override PartName="/ppt/charts/chart4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5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5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52.xml" ContentType="application/vnd.openxmlformats-officedocument.drawingml.chart+xml"/>
  <Override PartName="/ppt/charts/chart5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54.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5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5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57.xml" ContentType="application/vnd.openxmlformats-officedocument.drawingml.chart+xml"/>
  <Override PartName="/ppt/charts/chart5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59.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60.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61.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62.xml" ContentType="application/vnd.openxmlformats-officedocument.drawingml.chart+xml"/>
  <Override PartName="/ppt/charts/chart63.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64.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68.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69.xml" ContentType="application/vnd.openxmlformats-officedocument.drawingml.chart+xml"/>
  <Override PartName="/ppt/charts/chart70.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71.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8.xml" ContentType="application/vnd.openxmlformats-officedocument.presentationml.notesSlide+xml"/>
  <Override PartName="/ppt/charts/chart72.xml" ContentType="application/vnd.openxmlformats-officedocument.drawingml.chart+xml"/>
  <Override PartName="/ppt/charts/chart7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76" r:id="rId6"/>
    <p:sldId id="277" r:id="rId7"/>
    <p:sldId id="278" r:id="rId8"/>
    <p:sldId id="312" r:id="rId9"/>
    <p:sldId id="257" r:id="rId10"/>
    <p:sldId id="258" r:id="rId11"/>
    <p:sldId id="259" r:id="rId12"/>
    <p:sldId id="260" r:id="rId13"/>
    <p:sldId id="261" r:id="rId14"/>
    <p:sldId id="262" r:id="rId15"/>
    <p:sldId id="263" r:id="rId16"/>
    <p:sldId id="269" r:id="rId17"/>
    <p:sldId id="280" r:id="rId18"/>
    <p:sldId id="270" r:id="rId19"/>
    <p:sldId id="274" r:id="rId20"/>
    <p:sldId id="268" r:id="rId21"/>
    <p:sldId id="267" r:id="rId22"/>
    <p:sldId id="265" r:id="rId23"/>
    <p:sldId id="318" r:id="rId24"/>
    <p:sldId id="264" r:id="rId25"/>
    <p:sldId id="281" r:id="rId26"/>
    <p:sldId id="308" r:id="rId27"/>
    <p:sldId id="282" r:id="rId28"/>
    <p:sldId id="309" r:id="rId29"/>
    <p:sldId id="310" r:id="rId30"/>
    <p:sldId id="311" r:id="rId31"/>
    <p:sldId id="294" r:id="rId32"/>
    <p:sldId id="295" r:id="rId33"/>
    <p:sldId id="316" r:id="rId34"/>
    <p:sldId id="297" r:id="rId35"/>
    <p:sldId id="298" r:id="rId36"/>
    <p:sldId id="299" r:id="rId37"/>
    <p:sldId id="300" r:id="rId38"/>
    <p:sldId id="324" r:id="rId39"/>
    <p:sldId id="325" r:id="rId40"/>
    <p:sldId id="322" r:id="rId41"/>
    <p:sldId id="323" r:id="rId42"/>
    <p:sldId id="289" r:id="rId43"/>
    <p:sldId id="290" r:id="rId44"/>
    <p:sldId id="286" r:id="rId45"/>
    <p:sldId id="287" r:id="rId46"/>
    <p:sldId id="288" r:id="rId47"/>
    <p:sldId id="291" r:id="rId48"/>
    <p:sldId id="292" r:id="rId49"/>
    <p:sldId id="293" r:id="rId50"/>
    <p:sldId id="303" r:id="rId51"/>
    <p:sldId id="304" r:id="rId52"/>
    <p:sldId id="305" r:id="rId53"/>
    <p:sldId id="275" r:id="rId54"/>
    <p:sldId id="273" r:id="rId55"/>
    <p:sldId id="272"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289"/>
            <p14:sldId id="290"/>
            <p14:sldId id="286"/>
            <p14:sldId id="287"/>
            <p14:sldId id="288"/>
            <p14:sldId id="291"/>
            <p14:sldId id="292"/>
            <p14:sldId id="293"/>
            <p14:sldId id="303"/>
            <p14:sldId id="304"/>
            <p14:sldId id="305"/>
            <p14:sldId id="275"/>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94173" autoAdjust="0"/>
  </p:normalViewPr>
  <p:slideViewPr>
    <p:cSldViewPr snapToGrid="0">
      <p:cViewPr varScale="1">
        <p:scale>
          <a:sx n="84" d="100"/>
          <a:sy n="84" d="100"/>
        </p:scale>
        <p:origin x="208" y="976"/>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9.xml"/><Relationship Id="rId1" Type="http://schemas.microsoft.com/office/2011/relationships/chartStyle" Target="style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0.xml"/><Relationship Id="rId1" Type="http://schemas.microsoft.com/office/2011/relationships/chartStyle" Target="style10.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1.xml"/><Relationship Id="rId1" Type="http://schemas.microsoft.com/office/2011/relationships/chartStyle" Target="style11.xml"/></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2.xml"/><Relationship Id="rId1" Type="http://schemas.microsoft.com/office/2011/relationships/chartStyle" Target="style1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3.xml"/><Relationship Id="rId1" Type="http://schemas.microsoft.com/office/2011/relationships/chartStyle" Target="style13.xml"/></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14.xml"/><Relationship Id="rId1" Type="http://schemas.microsoft.com/office/2011/relationships/chartStyle" Target="style14.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15.xml"/><Relationship Id="rId1" Type="http://schemas.microsoft.com/office/2011/relationships/chartStyle" Target="style15.xml"/></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6.xml"/><Relationship Id="rId1" Type="http://schemas.microsoft.com/office/2011/relationships/chartStyle" Target="style1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17.xml"/><Relationship Id="rId1" Type="http://schemas.microsoft.com/office/2011/relationships/chartStyle" Target="style17.xml"/></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8.xml"/><Relationship Id="rId1" Type="http://schemas.microsoft.com/office/2011/relationships/chartStyle" Target="style1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19.xml"/><Relationship Id="rId1" Type="http://schemas.microsoft.com/office/2011/relationships/chartStyle" Target="style19.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20.xml"/><Relationship Id="rId1" Type="http://schemas.microsoft.com/office/2011/relationships/chartStyle" Target="style20.xml"/></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1.xml"/><Relationship Id="rId1" Type="http://schemas.microsoft.com/office/2011/relationships/chartStyle" Target="style21.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2.xml"/><Relationship Id="rId1" Type="http://schemas.microsoft.com/office/2011/relationships/chartStyle" Target="style22.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3.xml"/><Relationship Id="rId1" Type="http://schemas.microsoft.com/office/2011/relationships/chartStyle" Target="style23.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4.xml"/><Relationship Id="rId1" Type="http://schemas.microsoft.com/office/2011/relationships/chartStyle" Target="style24.xml"/></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5.xml"/><Relationship Id="rId1" Type="http://schemas.microsoft.com/office/2011/relationships/chartStyle" Target="style25.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6.xml"/><Relationship Id="rId1" Type="http://schemas.microsoft.com/office/2011/relationships/chartStyle" Target="style26.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27.xml"/><Relationship Id="rId1" Type="http://schemas.microsoft.com/office/2011/relationships/chartStyle" Target="style27.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8.xml"/><Relationship Id="rId1" Type="http://schemas.microsoft.com/office/2011/relationships/chartStyle" Target="style28.xml"/></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9.xml"/><Relationship Id="rId1" Type="http://schemas.microsoft.com/office/2011/relationships/chartStyle" Target="style2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30.xml"/><Relationship Id="rId1" Type="http://schemas.microsoft.com/office/2011/relationships/chartStyle" Target="style30.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32.xml"/><Relationship Id="rId1" Type="http://schemas.microsoft.com/office/2011/relationships/chartStyle" Target="style32.xml"/></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3.xml"/><Relationship Id="rId1" Type="http://schemas.microsoft.com/office/2011/relationships/chartStyle" Target="style33.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4.xml"/><Relationship Id="rId1" Type="http://schemas.microsoft.com/office/2011/relationships/chartStyle" Target="style34.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numCache>
            </c:numRef>
          </c:cat>
          <c:val>
            <c:numRef>
              <c:f>Sheet1!$B$2:$B$12</c:f>
              <c:numCache>
                <c:formatCode>General</c:formatCode>
                <c:ptCount val="11"/>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a:solidFill>
                  <a:schemeClr val="bg2">
                    <a:lumMod val="50000"/>
                  </a:schemeClr>
                </a:solidFill>
                <a:effectLst/>
              </a:rPr>
              <a:t>CUMULATIVE BIOMETRIC COMPLETIONS BY MONTH</a:t>
            </a:r>
            <a:endParaRPr lang="en-US" sz="100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Sheet1!$A$2:$A$13</c:f>
              <c:numCache>
                <c:formatCode>General</c:formatCode>
                <c:ptCount val="12"/>
              </c:numCache>
            </c:numRef>
          </c:cat>
          <c:val>
            <c:numRef>
              <c:f>Sheet1!$C$2:$C$13</c:f>
              <c:numCache>
                <c:formatCode>General</c:formatCode>
                <c:ptCount val="12"/>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0</c:v>
                </c:pt>
                <c:pt idx="1">
                  <c:v>0</c:v>
                </c:pt>
                <c:pt idx="2">
                  <c:v>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0</c:v>
                </c:pt>
                <c:pt idx="1">
                  <c:v>0</c:v>
                </c:pt>
                <c:pt idx="2">
                  <c:v>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0</c:v>
                </c:pt>
                <c:pt idx="1">
                  <c:v>0</c:v>
                </c:pt>
                <c:pt idx="2">
                  <c:v>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Joins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0512512"/>
        <c:axId val="230514048"/>
      </c:barChart>
      <c:catAx>
        <c:axId val="2305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4048"/>
        <c:crosses val="autoZero"/>
        <c:auto val="0"/>
        <c:lblAlgn val="ctr"/>
        <c:lblOffset val="100"/>
        <c:noMultiLvlLbl val="0"/>
      </c:catAx>
      <c:valAx>
        <c:axId val="230514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2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dirty="0"/>
              <a:t>SITE ACTIVITY (Participants</a:t>
            </a:r>
            <a:r>
              <a:rPr lang="en-US" b="1" baseline="0" dirty="0"/>
              <a:t> vs Non-Participants)</a:t>
            </a:r>
            <a:endParaRPr lang="en-US" b="1" dirty="0"/>
          </a:p>
        </c:rich>
      </c:tx>
      <c:overlay val="0"/>
      <c:spPr>
        <a:noFill/>
        <a:ln>
          <a:noFill/>
        </a:ln>
        <a:effectLst/>
      </c:spPr>
    </c:title>
    <c:autoTitleDeleted val="0"/>
    <c:plotArea>
      <c:layout/>
      <c:lineChart>
        <c:grouping val="standard"/>
        <c:varyColors val="0"/>
        <c:ser>
          <c:idx val="0"/>
          <c:order val="0"/>
          <c:tx>
            <c:strRef>
              <c:f>Sheet1!$B$1</c:f>
              <c:strCache>
                <c:ptCount val="1"/>
                <c:pt idx="0">
                  <c:v>Challenge Participants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6C59-4B1A-82A3-AF416A3C0CB5}"/>
            </c:ext>
          </c:extLst>
        </c:ser>
        <c:ser>
          <c:idx val="1"/>
          <c:order val="1"/>
          <c:tx>
            <c:strRef>
              <c:f>Sheet1!$C$1</c:f>
              <c:strCache>
                <c:ptCount val="1"/>
                <c:pt idx="0">
                  <c:v>Non-Challenge Participants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Sheet1!$A$2:$A$16</c:f>
              <c:numCache>
                <c:formatCode>General</c:formatCode>
                <c:ptCount val="15"/>
              </c:numCache>
            </c:numRef>
          </c:cat>
          <c:val>
            <c:numRef>
              <c:f>Sheet1!$C$2:$C$16</c:f>
              <c:numCache>
                <c:formatCode>General</c:formatCode>
                <c:ptCount val="15"/>
              </c:numCache>
            </c:numRef>
          </c:val>
          <c:smooth val="0"/>
          <c:extLst>
            <c:ext xmlns:c16="http://schemas.microsoft.com/office/drawing/2014/chart" uri="{C3380CC4-5D6E-409C-BE32-E72D297353CC}">
              <c16:uniqueId val="{00000001-6C59-4B1A-82A3-AF416A3C0CB5}"/>
            </c:ext>
          </c:extLst>
        </c:ser>
        <c:dLbls>
          <c:showLegendKey val="0"/>
          <c:showVal val="0"/>
          <c:showCatName val="0"/>
          <c:showSerName val="0"/>
          <c:showPercent val="0"/>
          <c:showBubbleSize val="0"/>
        </c:dLbls>
        <c:marker val="1"/>
        <c:smooth val="0"/>
        <c:axId val="237954944"/>
        <c:axId val="238371584"/>
      </c:lineChart>
      <c:catAx>
        <c:axId val="23795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8371584"/>
        <c:crosses val="autoZero"/>
        <c:auto val="0"/>
        <c:lblAlgn val="ctr"/>
        <c:lblOffset val="100"/>
        <c:noMultiLvlLbl val="0"/>
      </c:catAx>
      <c:valAx>
        <c:axId val="2383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79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c:f>
              <c:numCache>
                <c:formatCode>General</c:formatCode>
                <c:ptCount val="1"/>
              </c:numCache>
            </c:numRef>
          </c:cat>
          <c:val>
            <c:numRef>
              <c:f>Sheet1!$D$2:$D$16</c:f>
              <c:numCache>
                <c:formatCode>General</c:formatCode>
                <c:ptCount val="15"/>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numRef>
              <c:f>Sheet1!$A$2</c:f>
              <c:numCache>
                <c:formatCode>General</c:formatCode>
                <c:ptCount val="1"/>
              </c:numCache>
            </c:numRef>
          </c:cat>
          <c:val>
            <c:numRef>
              <c:f>Sheet1!$C$2:$C$3</c:f>
              <c:numCache>
                <c:formatCode>General</c:formatCode>
                <c:ptCount val="2"/>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numRef>
              <c:f>Sheet1!$A$2</c:f>
              <c:numCache>
                <c:formatCode>General</c:formatCode>
                <c:ptCount val="1"/>
              </c:numCache>
            </c:numRef>
          </c:cat>
          <c:val>
            <c:numRef>
              <c:f>Sheet1!$D$2:$D$3</c:f>
              <c:numCache>
                <c:formatCode>General</c:formatCode>
                <c:ptCount val="2"/>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T1 Risk Points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00-9C14-425F-AB6E-EECFC1586290}"/>
            </c:ext>
          </c:extLst>
        </c:ser>
        <c:ser>
          <c:idx val="1"/>
          <c:order val="1"/>
          <c:tx>
            <c:strRef>
              <c:f>Sheet1!$C$1</c:f>
              <c:strCache>
                <c:ptCount val="1"/>
                <c:pt idx="0">
                  <c:v>Tx Risk Points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01-9C14-425F-AB6E-EECFC1586290}"/>
            </c:ext>
          </c:extLst>
        </c:ser>
        <c:dLbls>
          <c:showLegendKey val="0"/>
          <c:showVal val="0"/>
          <c:showCatName val="0"/>
          <c:showSerName val="0"/>
          <c:showPercent val="0"/>
          <c:showBubbleSize val="0"/>
        </c:dLbls>
        <c:gapWidth val="182"/>
        <c:axId val="311545216"/>
        <c:axId val="311760000"/>
      </c:barChart>
      <c:catAx>
        <c:axId val="311545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760000"/>
        <c:crosses val="autoZero"/>
        <c:auto val="0"/>
        <c:lblAlgn val="ctr"/>
        <c:lblOffset val="100"/>
        <c:noMultiLvlLbl val="0"/>
      </c:catAx>
      <c:valAx>
        <c:axId val="31176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54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Positive Risk Change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15-0BB9-421E-9079-2F8507E9A137}"/>
            </c:ext>
          </c:extLst>
        </c:ser>
        <c:ser>
          <c:idx val="1"/>
          <c:order val="1"/>
          <c:tx>
            <c:strRef>
              <c:f>Sheet1!$C$1</c:f>
              <c:strCache>
                <c:ptCount val="1"/>
                <c:pt idx="0">
                  <c:v>Negative Risk Change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2B-0BB9-421E-9079-2F8507E9A137}"/>
            </c:ext>
          </c:extLst>
        </c:ser>
        <c:dLbls>
          <c:showLegendKey val="0"/>
          <c:showVal val="0"/>
          <c:showCatName val="0"/>
          <c:showSerName val="0"/>
          <c:showPercent val="0"/>
          <c:showBubbleSize val="0"/>
        </c:dLbls>
        <c:gapWidth val="182"/>
        <c:axId val="318370176"/>
        <c:axId val="318371712"/>
      </c:barChart>
      <c:catAx>
        <c:axId val="318370176"/>
        <c:scaling>
          <c:orientation val="minMax"/>
        </c:scaling>
        <c:delete val="1"/>
        <c:axPos val="l"/>
        <c:numFmt formatCode="General" sourceLinked="1"/>
        <c:majorTickMark val="none"/>
        <c:minorTickMark val="none"/>
        <c:tickLblPos val="nextTo"/>
        <c:crossAx val="318371712"/>
        <c:crosses val="autoZero"/>
        <c:auto val="0"/>
        <c:lblAlgn val="ctr"/>
        <c:lblOffset val="100"/>
        <c:noMultiLvlLbl val="0"/>
      </c:catAx>
      <c:valAx>
        <c:axId val="31837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837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numRef>
              <c:f>Sheet1!$A$2</c:f>
              <c:numCache>
                <c:formatCode>General</c:formatCode>
                <c:ptCount val="1"/>
              </c:numCache>
            </c:numRef>
          </c:cat>
          <c:val>
            <c:numRef>
              <c:f>Sheet1!$C$2:$C$8</c:f>
              <c:numCache>
                <c:formatCode>General</c:formatCode>
                <c:ptCount val="7"/>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numRef>
              <c:f>Sheet1!$A$2</c:f>
              <c:numCache>
                <c:formatCode>General</c:formatCode>
                <c:ptCount val="1"/>
              </c:numCache>
            </c:numRef>
          </c:cat>
          <c:val>
            <c:numRef>
              <c:f>Sheet1!$D$2:$D$8</c:f>
              <c:numCache>
                <c:formatCode>General</c:formatCode>
                <c:ptCount val="7"/>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numRef>
              <c:f>Sheet1!$A$2</c:f>
              <c:numCache>
                <c:formatCode>General</c:formatCode>
                <c:ptCount val="1"/>
              </c:numCache>
            </c:numRef>
          </c:cat>
          <c:val>
            <c:numRef>
              <c:f>Sheet1!$C$2:$C$4</c:f>
              <c:numCache>
                <c:formatCode>General</c:formatCode>
                <c:ptCount val="3"/>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numRef>
              <c:f>Sheet1!$A$2</c:f>
              <c:numCache>
                <c:formatCode>General</c:formatCode>
                <c:ptCount val="1"/>
              </c:numCache>
            </c:numRef>
          </c:cat>
          <c:val>
            <c:numRef>
              <c:f>Sheet1!$D$2:$D$4</c:f>
              <c:numCache>
                <c:formatCode>General</c:formatCode>
                <c:ptCount val="3"/>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Reversed" id="21">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Reversed" id="21">
  <a:schemeClr val="accent1"/>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5/6/21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52</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 Id="rId4" Type="http://schemas.openxmlformats.org/officeDocument/2006/relationships/chart" Target="../charts/chart34.xml"/></Relationships>
</file>

<file path=ppt/slides/_rels/slide3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 Id="rId4" Type="http://schemas.openxmlformats.org/officeDocument/2006/relationships/chart" Target="../charts/chart38.xml"/></Relationships>
</file>

<file path=ppt/slides/_rels/slide33.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3.xml"/><Relationship Id="rId4" Type="http://schemas.openxmlformats.org/officeDocument/2006/relationships/chart" Target="../charts/chart44.xml"/></Relationships>
</file>

<file path=ppt/slides/_rels/slide36.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3.xml"/><Relationship Id="rId4" Type="http://schemas.openxmlformats.org/officeDocument/2006/relationships/chart" Target="../charts/chart48.xml"/></Relationships>
</file>

<file path=ppt/slides/_rels/slide38.xml.rels><?xml version="1.0" encoding="UTF-8" standalone="yes"?>
<Relationships xmlns="http://schemas.openxmlformats.org/package/2006/relationships"><Relationship Id="rId2" Type="http://schemas.openxmlformats.org/officeDocument/2006/relationships/chart" Target="../charts/chart4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3.xml"/><Relationship Id="rId4" Type="http://schemas.openxmlformats.org/officeDocument/2006/relationships/chart" Target="../charts/chart5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40.xml.rels><?xml version="1.0" encoding="UTF-8" standalone="yes"?>
<Relationships xmlns="http://schemas.openxmlformats.org/package/2006/relationships"><Relationship Id="rId2" Type="http://schemas.openxmlformats.org/officeDocument/2006/relationships/chart" Target="../charts/chart5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 Id="rId5" Type="http://schemas.openxmlformats.org/officeDocument/2006/relationships/chart" Target="../charts/chart57.xml"/><Relationship Id="rId4" Type="http://schemas.openxmlformats.org/officeDocument/2006/relationships/chart" Target="../charts/chart56.xml"/></Relationships>
</file>

<file path=ppt/slides/_rels/slide42.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 Id="rId4" Type="http://schemas.openxmlformats.org/officeDocument/2006/relationships/chart" Target="../charts/chart62.xml"/></Relationships>
</file>

<file path=ppt/slides/_rels/slide45.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5.xml"/><Relationship Id="rId2" Type="http://schemas.openxmlformats.org/officeDocument/2006/relationships/chart" Target="../charts/chart64.xml"/><Relationship Id="rId1" Type="http://schemas.openxmlformats.org/officeDocument/2006/relationships/slideLayout" Target="../slideLayouts/slideLayout3.xml"/><Relationship Id="rId4" Type="http://schemas.openxmlformats.org/officeDocument/2006/relationships/chart" Target="../charts/chart66.xml"/></Relationships>
</file>

<file path=ppt/slides/_rels/slide47.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8.xml.rels><?xml version="1.0" encoding="UTF-8" standalone="yes"?>
<Relationships xmlns="http://schemas.openxmlformats.org/package/2006/relationships"><Relationship Id="rId2" Type="http://schemas.openxmlformats.org/officeDocument/2006/relationships/chart" Target="../charts/chart7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7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port_qbr" descr="&lt;jKmZqy&gt;">
            <a:extLst>
              <a:ext uri="{FF2B5EF4-FFF2-40B4-BE49-F238E27FC236}">
                <a16:creationId xmlns:a16="http://schemas.microsoft.com/office/drawing/2014/main" id="{98CE260C-39D2-47B1-AFC6-C9CFF31D3137}"/>
              </a:ext>
            </a:extLst>
          </p:cNvPr>
          <p:cNvPicPr/>
          <p:nvPr/>
        </p:nvPicPr>
        <p:blipFill>
          <a:blip r:embed="rId2">
            <a:extLst>
              <a:ext uri="{28A0092B-C50C-407E-A947-70E740481C1C}">
                <a14:useLocalDpi xmlns:a14="http://schemas.microsoft.com/office/drawing/2010/main" val="0"/>
              </a:ext>
            </a:extLst>
          </a:blip>
          <a:stretch>
            <a:fillRect/>
          </a:stretch>
        </p:blipFill>
        <p:spPr>
          <a:xfrm>
            <a:off x="1390917" y="309094"/>
            <a:ext cx="10410825" cy="466725"/>
          </a:xfrm>
          <a:prstGeom prst="rect">
            <a:avLst/>
          </a:prstGeom>
        </p:spPr>
      </p:pic>
      <p:pic>
        <p:nvPicPr>
          <p:cNvPr id="6" name="month_ending" descr="&lt;hwjVgsr&gt;">
            <a:extLst>
              <a:ext uri="{FF2B5EF4-FFF2-40B4-BE49-F238E27FC236}">
                <a16:creationId xmlns:a16="http://schemas.microsoft.com/office/drawing/2014/main" id="{F352827F-9CC9-4393-A87E-41DC21CAED60}"/>
              </a:ext>
            </a:extLst>
          </p:cNvPr>
          <p:cNvPicPr/>
          <p:nvPr/>
        </p:nvPicPr>
        <p:blipFill>
          <a:blip r:embed="rId3">
            <a:extLst>
              <a:ext uri="{28A0092B-C50C-407E-A947-70E740481C1C}">
                <a14:useLocalDpi xmlns:a14="http://schemas.microsoft.com/office/drawing/2010/main" val="0"/>
              </a:ext>
            </a:extLst>
          </a:blip>
          <a:stretch>
            <a:fillRect/>
          </a:stretch>
        </p:blipFill>
        <p:spPr>
          <a:xfrm>
            <a:off x="1390918" y="772733"/>
            <a:ext cx="1752600" cy="466725"/>
          </a:xfrm>
          <a:prstGeom prst="rect">
            <a:avLst/>
          </a:prstGeom>
        </p:spPr>
      </p:pic>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5" name="avg_realage_delta" descr="health_insights_average_realage_delta">
            <a:extLst>
              <a:ext uri="{FF2B5EF4-FFF2-40B4-BE49-F238E27FC236}">
                <a16:creationId xmlns:a16="http://schemas.microsoft.com/office/drawing/2014/main" id="{300ECAB2-FF51-45ED-952F-16F68AC9062E}"/>
              </a:ext>
            </a:extLst>
          </p:cNvPr>
          <p:cNvSpPr txBox="1"/>
          <p:nvPr/>
        </p:nvSpPr>
        <p:spPr>
          <a:xfrm>
            <a:off x="612648" y="1362456"/>
            <a:ext cx="1828800" cy="369332"/>
          </a:xfrm>
          <a:prstGeom prst="rect">
            <a:avLst/>
          </a:prstGeom>
          <a:noFill/>
        </p:spPr>
        <p:txBody>
          <a:bodyPr wrap="square" rtlCol="0">
            <a:spAutoFit/>
          </a:bodyPr>
          <a:lstStyle/>
          <a:p>
            <a:pPr algn="ctr"/>
            <a:endParaRPr lang="en-US" dirty="0"/>
          </a:p>
        </p:txBody>
      </p:sp>
      <p:sp>
        <p:nvSpPr>
          <p:cNvPr id="16" name="members_with_realage_delta" descr="health_insights_members_with_realage_delta_1">
            <a:extLst>
              <a:ext uri="{FF2B5EF4-FFF2-40B4-BE49-F238E27FC236}">
                <a16:creationId xmlns:a16="http://schemas.microsoft.com/office/drawing/2014/main" id="{7129FA14-5FA9-44AE-96B0-175ECD1E1331}"/>
              </a:ext>
            </a:extLst>
          </p:cNvPr>
          <p:cNvSpPr txBox="1"/>
          <p:nvPr/>
        </p:nvSpPr>
        <p:spPr>
          <a:xfrm>
            <a:off x="5184648" y="1362456"/>
            <a:ext cx="1828800" cy="369332"/>
          </a:xfrm>
          <a:prstGeom prst="rect">
            <a:avLst/>
          </a:prstGeom>
          <a:noFill/>
        </p:spPr>
        <p:txBody>
          <a:bodyPr wrap="square" rtlCol="0">
            <a:spAutoFit/>
          </a:bodyPr>
          <a:lstStyle/>
          <a:p>
            <a:pPr algn="ctr"/>
            <a:endParaRPr lang="en-US" dirty="0"/>
          </a:p>
        </p:txBody>
      </p:sp>
      <p:sp>
        <p:nvSpPr>
          <p:cNvPr id="17" name="distinct_realage_test_completers" descr="health_insights_distinct_realage_test_completers">
            <a:extLst>
              <a:ext uri="{FF2B5EF4-FFF2-40B4-BE49-F238E27FC236}">
                <a16:creationId xmlns:a16="http://schemas.microsoft.com/office/drawing/2014/main" id="{6D78BE77-3DA3-42B9-891F-D5FAC0C686B0}"/>
              </a:ext>
            </a:extLst>
          </p:cNvPr>
          <p:cNvSpPr txBox="1"/>
          <p:nvPr/>
        </p:nvSpPr>
        <p:spPr>
          <a:xfrm>
            <a:off x="9537073" y="1363514"/>
            <a:ext cx="1828800" cy="369332"/>
          </a:xfrm>
          <a:prstGeom prst="rect">
            <a:avLst/>
          </a:prstGeom>
          <a:noFill/>
        </p:spPr>
        <p:txBody>
          <a:bodyPr wrap="square" rtlCol="0">
            <a:spAutoFit/>
          </a:bodyPr>
          <a:lstStyle/>
          <a:p>
            <a:pPr algn="ctr"/>
            <a:endParaRPr lang="en-US" dirty="0"/>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14411">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2"/>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4"/>
                  </a:ext>
                </a:extLst>
              </a:tr>
              <a:tr h="214411">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14411">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1"/>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2"/>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3"/>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4"/>
                  </a:ext>
                </a:extLst>
              </a:tr>
              <a:tr h="232825">
                <a:tc>
                  <a:txBody>
                    <a:bodyPr/>
                    <a:lstStyle/>
                    <a:p>
                      <a:endParaRPr lang="en-US" sz="900" dirty="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5"/>
                  </a:ext>
                </a:extLst>
              </a:tr>
              <a:tr h="232825">
                <a:tc>
                  <a:txBody>
                    <a:bodyPr/>
                    <a:lstStyle/>
                    <a:p>
                      <a:endParaRPr lang="en-US" sz="90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0006"/>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7"/>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8"/>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09"/>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0"/>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1"/>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2"/>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3"/>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4"/>
                  </a:ext>
                </a:extLst>
              </a:tr>
              <a:tr h="232825">
                <a:tc>
                  <a:txBody>
                    <a:bodyPr/>
                    <a:lstStyle/>
                    <a:p>
                      <a:endParaRPr lang="en-US" sz="900"/>
                    </a:p>
                  </a:txBody>
                  <a:tcPr/>
                </a:tc>
                <a:tc>
                  <a:txBody>
                    <a:bodyPr/>
                    <a:lstStyle/>
                    <a:p>
                      <a:pPr algn="ctr"/>
                      <a:endParaRPr lang="en-US" sz="900"/>
                    </a:p>
                  </a:txBody>
                  <a:tcPr/>
                </a:tc>
                <a:tc>
                  <a:txBody>
                    <a:bodyPr/>
                    <a:lstStyle/>
                    <a:p>
                      <a:pPr algn="ctr"/>
                      <a:endParaRPr lang="en-US" sz="900"/>
                    </a:p>
                  </a:txBody>
                  <a:tcPr/>
                </a:tc>
                <a:extLst>
                  <a:ext uri="{0D108BD9-81ED-4DB2-BD59-A6C34878D82A}">
                    <a16:rowId xmlns:a16="http://schemas.microsoft.com/office/drawing/2014/main" val="10015"/>
                  </a:ext>
                </a:extLst>
              </a:tr>
              <a:tr h="232825">
                <a:tc>
                  <a:txBody>
                    <a:bodyPr/>
                    <a:lstStyle/>
                    <a:p>
                      <a:endParaRPr lang="en-US" sz="900"/>
                    </a:p>
                  </a:txBody>
                  <a:tcPr/>
                </a:tc>
                <a:tc>
                  <a:txBody>
                    <a:bodyPr/>
                    <a:lstStyle/>
                    <a:p>
                      <a:pPr algn="ctr"/>
                      <a:endParaRPr lang="en-US" sz="900"/>
                    </a:p>
                  </a:txBody>
                  <a:tcPr/>
                </a:tc>
                <a:tc>
                  <a:txBody>
                    <a:bodyPr/>
                    <a:lstStyle/>
                    <a:p>
                      <a:pPr algn="ctr"/>
                      <a:endParaRPr lang="en-US" sz="900" dirty="0"/>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a:solidFill>
                  <a:schemeClr val="bg2">
                    <a:lumMod val="25000"/>
                  </a:schemeClr>
                </a:solidFill>
              </a:rPr>
              <a:t>"Prior Year" data in this chart is limited to those members who were eligible as of end of year.</a:t>
            </a:r>
            <a:br>
              <a:rPr lang="en-US" sz="800">
                <a:solidFill>
                  <a:schemeClr val="bg2">
                    <a:lumMod val="25000"/>
                  </a:schemeClr>
                </a:solidFill>
              </a:rPr>
            </a:br>
            <a:r>
              <a:rPr lang="en-US" sz="800">
                <a:solidFill>
                  <a:schemeClr val="bg2">
                    <a:lumMod val="25000"/>
                  </a:schemeClr>
                </a:solidFill>
              </a:rPr>
              <a:t>"Current Year" data in this chart is limited to those members who were eligible as of current quarter end.</a:t>
            </a:r>
          </a:p>
          <a:p>
            <a:pPr lvl="0" algn="l" defTabSz="825500">
              <a:defRPr/>
            </a:pPr>
            <a:endParaRPr lang="en-US" sz="800">
              <a:solidFill>
                <a:schemeClr val="bg2">
                  <a:lumMod val="25000"/>
                </a:schemeClr>
              </a:solidFill>
            </a:endParaRPr>
          </a:p>
          <a:p>
            <a:pPr marL="228600" indent="-228600" defTabSz="825500">
              <a:buFont typeface="+mj-lt"/>
              <a:buAutoNum type="arabicPeriod"/>
              <a:defRPr/>
            </a:pPr>
            <a:r>
              <a:rPr lang="en-US" sz="800" b="0" i="0">
                <a:effectLst/>
                <a:latin typeface="Segoe UI" panose="020B0502040204020203" pitchFamily="34" charset="0"/>
              </a:rPr>
              <a:t>The top KPI reflects the number of currently-eligible members who have a biometric screening. However, to be shown in the chart, a member must have had eligibility during the same year of the screening. Since biometrics allows for lookback periods outside of eligibility, the chart data may not exactly reflect the KPI.</a:t>
            </a:r>
            <a:endParaRPr lang="en-US" sz="80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3547269668"/>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eligible_members_biometric" descr="health_insights_eligible_members">
            <a:extLst>
              <a:ext uri="{FF2B5EF4-FFF2-40B4-BE49-F238E27FC236}">
                <a16:creationId xmlns:a16="http://schemas.microsoft.com/office/drawing/2014/main" id="{6D994E3C-2C48-4A01-A0BE-E4C9CBC45E54}"/>
              </a:ext>
            </a:extLst>
          </p:cNvPr>
          <p:cNvSpPr txBox="1"/>
          <p:nvPr/>
        </p:nvSpPr>
        <p:spPr>
          <a:xfrm>
            <a:off x="610104" y="1444296"/>
            <a:ext cx="1828800" cy="369332"/>
          </a:xfrm>
          <a:prstGeom prst="rect">
            <a:avLst/>
          </a:prstGeom>
          <a:noFill/>
        </p:spPr>
        <p:txBody>
          <a:bodyPr wrap="square" rtlCol="0">
            <a:spAutoFit/>
          </a:bodyPr>
          <a:lstStyle/>
          <a:p>
            <a:pPr algn="ctr"/>
            <a:endParaRPr lang="en-US" dirty="0"/>
          </a:p>
        </p:txBody>
      </p:sp>
      <p:sp>
        <p:nvSpPr>
          <p:cNvPr id="20" name="screening_participants" descr="health_insights_screening_participants">
            <a:extLst>
              <a:ext uri="{FF2B5EF4-FFF2-40B4-BE49-F238E27FC236}">
                <a16:creationId xmlns:a16="http://schemas.microsoft.com/office/drawing/2014/main" id="{B852DDE1-9CBB-4B10-B567-3E9A7FC4C9C3}"/>
              </a:ext>
            </a:extLst>
          </p:cNvPr>
          <p:cNvSpPr txBox="1"/>
          <p:nvPr/>
        </p:nvSpPr>
        <p:spPr>
          <a:xfrm>
            <a:off x="3703320" y="1444296"/>
            <a:ext cx="1828800" cy="369332"/>
          </a:xfrm>
          <a:prstGeom prst="rect">
            <a:avLst/>
          </a:prstGeom>
          <a:noFill/>
        </p:spPr>
        <p:txBody>
          <a:bodyPr wrap="square" rtlCol="0">
            <a:spAutoFit/>
          </a:bodyPr>
          <a:lstStyle/>
          <a:p>
            <a:pPr algn="ctr"/>
            <a:endParaRPr lang="en-US" dirty="0"/>
          </a:p>
        </p:txBody>
      </p:sp>
      <p:sp>
        <p:nvSpPr>
          <p:cNvPr id="24" name="participation_rate_biometric" descr="health_insights_participation_rate">
            <a:extLst>
              <a:ext uri="{FF2B5EF4-FFF2-40B4-BE49-F238E27FC236}">
                <a16:creationId xmlns:a16="http://schemas.microsoft.com/office/drawing/2014/main" id="{88BCADC7-A63C-4DA6-B8A6-0E830C6AF45F}"/>
              </a:ext>
            </a:extLst>
          </p:cNvPr>
          <p:cNvSpPr txBox="1"/>
          <p:nvPr/>
        </p:nvSpPr>
        <p:spPr>
          <a:xfrm>
            <a:off x="6659882" y="144429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04153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a:t>Biometric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4" y="1006214"/>
            <a:ext cx="1763484"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4" name="members_with_1+_risks" descr="health_insights_members_with_1plus_risks">
            <a:extLst>
              <a:ext uri="{FF2B5EF4-FFF2-40B4-BE49-F238E27FC236}">
                <a16:creationId xmlns:a16="http://schemas.microsoft.com/office/drawing/2014/main" id="{9AB19301-E4F6-48FB-8C0C-679057455D62}"/>
              </a:ext>
            </a:extLst>
          </p:cNvPr>
          <p:cNvSpPr txBox="1"/>
          <p:nvPr/>
        </p:nvSpPr>
        <p:spPr>
          <a:xfrm>
            <a:off x="644111" y="1428206"/>
            <a:ext cx="1828800" cy="369332"/>
          </a:xfrm>
          <a:prstGeom prst="rect">
            <a:avLst/>
          </a:prstGeom>
          <a:noFill/>
        </p:spPr>
        <p:txBody>
          <a:bodyPr wrap="square" rtlCol="0">
            <a:spAutoFit/>
          </a:bodyPr>
          <a:lstStyle/>
          <a:p>
            <a:pPr algn="ctr"/>
            <a:endParaRPr lang="en-US" dirty="0"/>
          </a:p>
        </p:txBody>
      </p:sp>
      <p:sp>
        <p:nvSpPr>
          <p:cNvPr id="16" name="members_3+_risks" descr="health_insights_members_with_3plus_risks">
            <a:extLst>
              <a:ext uri="{FF2B5EF4-FFF2-40B4-BE49-F238E27FC236}">
                <a16:creationId xmlns:a16="http://schemas.microsoft.com/office/drawing/2014/main" id="{800F16FC-1632-42CA-84BD-40939D0FEB98}"/>
              </a:ext>
            </a:extLst>
          </p:cNvPr>
          <p:cNvSpPr txBox="1"/>
          <p:nvPr/>
        </p:nvSpPr>
        <p:spPr>
          <a:xfrm>
            <a:off x="603856" y="2834640"/>
            <a:ext cx="1828800" cy="369332"/>
          </a:xfrm>
          <a:prstGeom prst="rect">
            <a:avLst/>
          </a:prstGeom>
          <a:noFill/>
        </p:spPr>
        <p:txBody>
          <a:bodyPr wrap="square" rtlCol="0">
            <a:spAutoFit/>
          </a:bodyPr>
          <a:lstStyle/>
          <a:p>
            <a:pPr algn="ctr"/>
            <a:endParaRPr lang="en-US" dirty="0"/>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17" name="monthly_users_siteonly" descr="digital_engagement_average_monthly_active_user_site_only1">
            <a:extLst>
              <a:ext uri="{FF2B5EF4-FFF2-40B4-BE49-F238E27FC236}">
                <a16:creationId xmlns:a16="http://schemas.microsoft.com/office/drawing/2014/main" id="{42ED0B71-18A4-4C1B-A35E-A6A65D7D4BB8}"/>
              </a:ext>
            </a:extLst>
          </p:cNvPr>
          <p:cNvSpPr txBox="1"/>
          <p:nvPr/>
        </p:nvSpPr>
        <p:spPr>
          <a:xfrm>
            <a:off x="1271177" y="1412061"/>
            <a:ext cx="1828800" cy="369332"/>
          </a:xfrm>
          <a:prstGeom prst="rect">
            <a:avLst/>
          </a:prstGeom>
          <a:noFill/>
        </p:spPr>
        <p:txBody>
          <a:bodyPr wrap="square" rtlCol="0">
            <a:spAutoFit/>
          </a:bodyPr>
          <a:lstStyle/>
          <a:p>
            <a:pPr algn="ctr"/>
            <a:endParaRPr lang="en-US" dirty="0"/>
          </a:p>
        </p:txBody>
      </p:sp>
      <p:sp>
        <p:nvSpPr>
          <p:cNvPr id="20" name="monthly_users_siteemail" descr="digital_engagement_average_monthly_active_users_siteplusemail2">
            <a:extLst>
              <a:ext uri="{FF2B5EF4-FFF2-40B4-BE49-F238E27FC236}">
                <a16:creationId xmlns:a16="http://schemas.microsoft.com/office/drawing/2014/main" id="{5886634A-707B-44D0-9011-584C75B4E053}"/>
              </a:ext>
            </a:extLst>
          </p:cNvPr>
          <p:cNvSpPr txBox="1"/>
          <p:nvPr/>
        </p:nvSpPr>
        <p:spPr>
          <a:xfrm>
            <a:off x="1243584" y="2494827"/>
            <a:ext cx="1828800" cy="369332"/>
          </a:xfrm>
          <a:prstGeom prst="rect">
            <a:avLst/>
          </a:prstGeom>
          <a:noFill/>
        </p:spPr>
        <p:txBody>
          <a:bodyPr wrap="square" rtlCol="0">
            <a:spAutoFit/>
          </a:bodyPr>
          <a:lstStyle/>
          <a:p>
            <a:pPr algn="ctr"/>
            <a:endParaRPr lang="en-US" dirty="0"/>
          </a:p>
        </p:txBody>
      </p:sp>
      <p:sp>
        <p:nvSpPr>
          <p:cNvPr id="21" name="curr_quat_engagement" descr="digital_engagement_current_quarter_engagement_site_only3">
            <a:extLst>
              <a:ext uri="{FF2B5EF4-FFF2-40B4-BE49-F238E27FC236}">
                <a16:creationId xmlns:a16="http://schemas.microsoft.com/office/drawing/2014/main" id="{FED5F83B-B3D8-418E-B681-596B720EA1ED}"/>
              </a:ext>
            </a:extLst>
          </p:cNvPr>
          <p:cNvSpPr txBox="1"/>
          <p:nvPr/>
        </p:nvSpPr>
        <p:spPr>
          <a:xfrm>
            <a:off x="1243584" y="352088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103226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fr-FR"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2" name="total_content_clicks" descr="digital_engagement_total_content_visits&#10;">
            <a:extLst>
              <a:ext uri="{FF2B5EF4-FFF2-40B4-BE49-F238E27FC236}">
                <a16:creationId xmlns:a16="http://schemas.microsoft.com/office/drawing/2014/main" id="{A3256413-44B6-4CA9-BC1D-609A1AFE2FBA}"/>
              </a:ext>
            </a:extLst>
          </p:cNvPr>
          <p:cNvSpPr txBox="1"/>
          <p:nvPr/>
        </p:nvSpPr>
        <p:spPr>
          <a:xfrm>
            <a:off x="611975" y="1504915"/>
            <a:ext cx="1828800" cy="369332"/>
          </a:xfrm>
          <a:prstGeom prst="rect">
            <a:avLst/>
          </a:prstGeom>
          <a:noFill/>
        </p:spPr>
        <p:txBody>
          <a:bodyPr wrap="square" rtlCol="0">
            <a:spAutoFit/>
          </a:bodyPr>
          <a:lstStyle/>
          <a:p>
            <a:pPr algn="ctr"/>
            <a:endParaRPr lang="en-US" dirty="0"/>
          </a:p>
        </p:txBody>
      </p:sp>
      <p:sp>
        <p:nvSpPr>
          <p:cNvPr id="13" name="content_clicks_per_user" descr="digital_engagement_content_visits_per_content_visitors&#10;&#10;">
            <a:extLst>
              <a:ext uri="{FF2B5EF4-FFF2-40B4-BE49-F238E27FC236}">
                <a16:creationId xmlns:a16="http://schemas.microsoft.com/office/drawing/2014/main" id="{13B7F283-6458-4729-AE6D-681C5DE9F0C2}"/>
              </a:ext>
            </a:extLst>
          </p:cNvPr>
          <p:cNvSpPr txBox="1"/>
          <p:nvPr/>
        </p:nvSpPr>
        <p:spPr>
          <a:xfrm>
            <a:off x="4201895" y="150495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14503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4" name="Content Placeholder 6">
            <a:extLst>
              <a:ext uri="{FF2B5EF4-FFF2-40B4-BE49-F238E27FC236}">
                <a16:creationId xmlns:a16="http://schemas.microsoft.com/office/drawing/2014/main" id="{8DC30202-F955-4ED1-AC5D-82147262300A}"/>
              </a:ext>
            </a:extLst>
          </p:cNvPr>
          <p:cNvSpPr txBox="1"/>
          <p:nvPr/>
        </p:nvSpPr>
        <p:spPr>
          <a:xfrm>
            <a:off x="525781" y="585962"/>
            <a:ext cx="3292106" cy="543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Executive Summary</a:t>
            </a:r>
          </a:p>
          <a:p>
            <a:pPr marL="572848" lvl="1" indent="-171450">
              <a:lnSpc>
                <a:spcPts val="1400"/>
              </a:lnSpc>
              <a:spcBef>
                <a:spcPts val="400"/>
              </a:spcBef>
              <a:spcAft>
                <a:spcPts val="400"/>
              </a:spcAft>
            </a:pPr>
            <a:r>
              <a:rPr lang="en-US" sz="1200" dirty="0">
                <a:solidFill>
                  <a:schemeClr val="bg2">
                    <a:lumMod val="25000"/>
                  </a:schemeClr>
                </a:solidFill>
              </a:rPr>
              <a:t>Program Overview</a:t>
            </a:r>
          </a:p>
          <a:p>
            <a:pPr marL="572848" lvl="1" indent="-171450">
              <a:lnSpc>
                <a:spcPts val="1400"/>
              </a:lnSpc>
              <a:spcBef>
                <a:spcPts val="400"/>
              </a:spcBef>
              <a:spcAft>
                <a:spcPts val="400"/>
              </a:spcAft>
            </a:pPr>
            <a:r>
              <a:rPr lang="en-US" sz="1200" dirty="0">
                <a:solidFill>
                  <a:schemeClr val="bg2">
                    <a:lumMod val="25000"/>
                  </a:schemeClr>
                </a:solidFill>
              </a:rPr>
              <a:t>Employer Groups</a:t>
            </a:r>
          </a:p>
          <a:p>
            <a:pPr marL="342900" indent="-342900">
              <a:lnSpc>
                <a:spcPts val="1400"/>
              </a:lnSpc>
              <a:spcBef>
                <a:spcPts val="400"/>
              </a:spcBef>
              <a:spcAft>
                <a:spcPts val="400"/>
              </a:spcAft>
              <a:buFont typeface="+mj-lt"/>
              <a:buAutoNum type="arabicPeriod"/>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Eligibility and Registration</a:t>
            </a:r>
          </a:p>
          <a:p>
            <a:pPr marL="572848" lvl="1" indent="-171450">
              <a:lnSpc>
                <a:spcPts val="1400"/>
              </a:lnSpc>
              <a:spcBef>
                <a:spcPts val="400"/>
              </a:spcBef>
              <a:spcAft>
                <a:spcPts val="400"/>
              </a:spcAft>
            </a:pPr>
            <a:r>
              <a:rPr lang="en-US" sz="1200" dirty="0">
                <a:solidFill>
                  <a:schemeClr val="bg2">
                    <a:lumMod val="25000"/>
                  </a:schemeClr>
                </a:solidFill>
              </a:rPr>
              <a:t>Eligibility Trends</a:t>
            </a:r>
          </a:p>
          <a:p>
            <a:pPr marL="572848" lvl="1" indent="-171450">
              <a:lnSpc>
                <a:spcPts val="1400"/>
              </a:lnSpc>
              <a:spcBef>
                <a:spcPts val="400"/>
              </a:spcBef>
              <a:spcAft>
                <a:spcPts val="400"/>
              </a:spcAft>
            </a:pPr>
            <a:r>
              <a:rPr lang="en-US" sz="1200" dirty="0">
                <a:solidFill>
                  <a:schemeClr val="bg2">
                    <a:lumMod val="25000"/>
                  </a:schemeClr>
                </a:solidFill>
              </a:rPr>
              <a:t>Demographics and Data Quality</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 by Group</a:t>
            </a:r>
          </a:p>
          <a:p>
            <a:pPr marL="572848" lvl="1" indent="-171450">
              <a:lnSpc>
                <a:spcPts val="1400"/>
              </a:lnSpc>
              <a:spcBef>
                <a:spcPts val="400"/>
              </a:spcBef>
              <a:spcAft>
                <a:spcPts val="400"/>
              </a:spcAft>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Health Insights</a:t>
            </a:r>
          </a:p>
          <a:p>
            <a:pPr marL="572848" lvl="1" indent="-171450">
              <a:lnSpc>
                <a:spcPts val="1400"/>
              </a:lnSpc>
              <a:spcBef>
                <a:spcPts val="400"/>
              </a:spcBef>
              <a:spcAft>
                <a:spcPts val="400"/>
              </a:spcAft>
            </a:pPr>
            <a:r>
              <a:rPr lang="en-US" sz="1200" dirty="0" err="1">
                <a:solidFill>
                  <a:schemeClr val="bg2">
                    <a:lumMod val="25000"/>
                  </a:schemeClr>
                </a:solidFill>
              </a:rPr>
              <a:t>RealAge</a:t>
            </a:r>
            <a:r>
              <a:rPr lang="en-US" sz="1200" dirty="0">
                <a:solidFill>
                  <a:schemeClr val="bg2">
                    <a:lumMod val="25000"/>
                  </a:schemeClr>
                </a:solidFill>
              </a:rPr>
              <a:t> Results</a:t>
            </a:r>
          </a:p>
          <a:p>
            <a:pPr marL="572848" lvl="1" indent="-171450">
              <a:lnSpc>
                <a:spcPts val="1400"/>
              </a:lnSpc>
              <a:spcBef>
                <a:spcPts val="400"/>
              </a:spcBef>
              <a:spcAft>
                <a:spcPts val="400"/>
              </a:spcAft>
            </a:pPr>
            <a:r>
              <a:rPr lang="en-US" sz="1200" dirty="0">
                <a:solidFill>
                  <a:schemeClr val="bg2">
                    <a:lumMod val="25000"/>
                  </a:schemeClr>
                </a:solidFill>
              </a:rPr>
              <a:t>Risk Analysis Summary</a:t>
            </a:r>
          </a:p>
          <a:p>
            <a:pPr marL="572848" lvl="1" indent="-171450">
              <a:lnSpc>
                <a:spcPts val="1400"/>
              </a:lnSpc>
              <a:spcBef>
                <a:spcPts val="400"/>
              </a:spcBef>
              <a:spcAft>
                <a:spcPts val="400"/>
              </a:spcAft>
            </a:pPr>
            <a:r>
              <a:rPr lang="en-US" sz="1200" dirty="0">
                <a:solidFill>
                  <a:schemeClr val="bg2">
                    <a:lumMod val="25000"/>
                  </a:schemeClr>
                </a:solidFill>
              </a:rPr>
              <a:t>Biometric Screening Participation</a:t>
            </a:r>
          </a:p>
          <a:p>
            <a:pPr marL="572848" lvl="1" indent="-171450">
              <a:lnSpc>
                <a:spcPts val="1400"/>
              </a:lnSpc>
              <a:spcBef>
                <a:spcPts val="400"/>
              </a:spcBef>
              <a:spcAft>
                <a:spcPts val="400"/>
              </a:spcAft>
            </a:pPr>
            <a:r>
              <a:rPr lang="en-US" sz="1200" dirty="0">
                <a:solidFill>
                  <a:schemeClr val="bg2">
                    <a:lumMod val="25000"/>
                  </a:schemeClr>
                </a:solidFill>
              </a:rPr>
              <a:t>Biometric Screening Results</a:t>
            </a:r>
          </a:p>
        </p:txBody>
      </p:sp>
      <p:sp>
        <p:nvSpPr>
          <p:cNvPr id="6" name="Content Placeholder 6">
            <a:extLst>
              <a:ext uri="{FF2B5EF4-FFF2-40B4-BE49-F238E27FC236}">
                <a16:creationId xmlns:a16="http://schemas.microsoft.com/office/drawing/2014/main" id="{3DC14004-BBB2-4607-9073-717B3E574E58}"/>
              </a:ext>
            </a:extLst>
          </p:cNvPr>
          <p:cNvSpPr txBox="1"/>
          <p:nvPr/>
        </p:nvSpPr>
        <p:spPr>
          <a:xfrm>
            <a:off x="4449947" y="738649"/>
            <a:ext cx="3292106" cy="5282869"/>
          </a:xfrm>
          <a:prstGeom prst="rect">
            <a:avLst/>
          </a:prstGeom>
          <a:ln w="12700">
            <a:miter lim="400000"/>
          </a:ln>
          <a:extLst>
            <a:ext uri="{C572A759-6A51-4108-AA02-DFA0A04FC94B}">
              <ma14:wrappingTextBoxFlag xmlns="" xmlns:p14="http://schemas.microsoft.com/office/powerpoint/2010/main" xmlns:a14="http://schemas.microsoft.com/office/drawing/2010/main" xmlns:p15="http://schemas.microsoft.com/office/powerpoint/2012/main" xmlns:p159="http://schemas.microsoft.com/office/powerpoint/2015/09/main" xmlns:ma14="http://schemas.microsoft.com/office/mac/drawingml/2011/main"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a:lnSpc>
                <a:spcPts val="1400"/>
              </a:lnSpc>
              <a:spcBef>
                <a:spcPts val="400"/>
              </a:spcBef>
              <a:spcAft>
                <a:spcPts val="400"/>
              </a:spcAft>
            </a:pPr>
            <a:r>
              <a:rPr lang="en-US" sz="1200" b="1" dirty="0">
                <a:solidFill>
                  <a:schemeClr val="bg2">
                    <a:lumMod val="25000"/>
                  </a:schemeClr>
                </a:solidFill>
                <a:latin typeface="+mn-lt"/>
              </a:rPr>
              <a:t>4.	Digital Engagement</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Overall Platform Activity</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Feature Utilization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Content Consumption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Green Day Tracking</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Participation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Details</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Incentive Earning</a:t>
            </a:r>
          </a:p>
          <a:p>
            <a:pPr marL="342900" indent="-342900" hangingPunct="1">
              <a:lnSpc>
                <a:spcPts val="1400"/>
              </a:lnSpc>
              <a:spcBef>
                <a:spcPts val="400"/>
              </a:spcBef>
              <a:spcAft>
                <a:spcPts val="400"/>
              </a:spcAft>
              <a:buFont typeface="+mj-lt"/>
              <a:buAutoNum type="arabicPeriod" startAt="4"/>
            </a:pPr>
            <a:endParaRPr lang="en-US" sz="1200" b="1" dirty="0">
              <a:solidFill>
                <a:schemeClr val="bg2">
                  <a:lumMod val="25000"/>
                </a:schemeClr>
              </a:solidFill>
              <a:latin typeface="+mn-lt"/>
            </a:endParaRPr>
          </a:p>
          <a:p>
            <a:pPr hangingPunct="1">
              <a:lnSpc>
                <a:spcPts val="1400"/>
              </a:lnSpc>
              <a:spcBef>
                <a:spcPts val="400"/>
              </a:spcBef>
              <a:spcAft>
                <a:spcPts val="400"/>
              </a:spcAft>
            </a:pPr>
            <a:r>
              <a:rPr lang="en-US" sz="1200" b="1" dirty="0">
                <a:solidFill>
                  <a:schemeClr val="bg2">
                    <a:lumMod val="25000"/>
                  </a:schemeClr>
                </a:solidFill>
                <a:latin typeface="+mn-lt"/>
              </a:rPr>
              <a:t>5.	Program Engagement</a:t>
            </a:r>
            <a:endParaRPr lang="en-US" sz="1200" dirty="0">
              <a:solidFill>
                <a:schemeClr val="bg2">
                  <a:lumMod val="25000"/>
                </a:schemeClr>
              </a:solidFill>
              <a:latin typeface="+mn-lt"/>
            </a:endParaRP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Lifestyle Management Participation​</a:t>
            </a: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Disease Management Participation</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Marketplace</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Enrollment</a:t>
            </a:r>
          </a:p>
          <a:p>
            <a:pPr lvl="1" indent="0">
              <a:lnSpc>
                <a:spcPts val="1400"/>
              </a:lnSpc>
              <a:spcBef>
                <a:spcPts val="400"/>
              </a:spcBef>
              <a:spcAft>
                <a:spcPts val="400"/>
              </a:spcAft>
              <a:buSzTx/>
              <a:buNone/>
            </a:pPr>
            <a:endParaRPr lang="en-US" sz="1200" dirty="0">
              <a:solidFill>
                <a:schemeClr val="bg2">
                  <a:lumMod val="25000"/>
                </a:schemeClr>
              </a:solidFill>
              <a:latin typeface="+mn-lt"/>
            </a:endParaRPr>
          </a:p>
          <a:p>
            <a:pPr lvl="1" indent="0">
              <a:lnSpc>
                <a:spcPts val="1400"/>
              </a:lnSpc>
              <a:spcBef>
                <a:spcPts val="400"/>
              </a:spcBef>
              <a:spcAft>
                <a:spcPts val="400"/>
              </a:spcAft>
              <a:buSzTx/>
              <a:buNone/>
            </a:pPr>
            <a:endParaRPr lang="en-US" sz="1200" b="1"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
        <p:nvSpPr>
          <p:cNvPr id="7" name="Content Placeholder 6">
            <a:extLst>
              <a:ext uri="{FF2B5EF4-FFF2-40B4-BE49-F238E27FC236}">
                <a16:creationId xmlns:a16="http://schemas.microsoft.com/office/drawing/2014/main" id="{99E7E85F-CD83-46C7-A385-7EECC77F0F28}"/>
              </a:ext>
            </a:extLst>
          </p:cNvPr>
          <p:cNvSpPr txBox="1"/>
          <p:nvPr/>
        </p:nvSpPr>
        <p:spPr>
          <a:xfrm>
            <a:off x="8374114" y="738650"/>
            <a:ext cx="3292106" cy="5435556"/>
          </a:xfrm>
          <a:prstGeom prst="rect">
            <a:avLst/>
          </a:prstGeom>
          <a:ln w="12700">
            <a:miter lim="400000"/>
          </a:ln>
          <a:extLst>
            <a:ext uri="{C572A759-6A51-4108-AA02-DFA0A04FC94B}">
              <ma14:wrappingTextBoxFlag xmlns="" xmlns:p14="http://schemas.microsoft.com/office/powerpoint/2010/main" xmlns:a14="http://schemas.microsoft.com/office/drawing/2010/main" xmlns:p15="http://schemas.microsoft.com/office/powerpoint/2012/main" xmlns:p159="http://schemas.microsoft.com/office/powerpoint/2015/09/main" xmlns:ma14="http://schemas.microsoft.com/office/mac/drawingml/2011/main"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Engagement and Results</a:t>
            </a:r>
            <a:endParaRPr lang="en-US" sz="1100" dirty="0"/>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Engagement and Results</a:t>
            </a:r>
          </a:p>
          <a:p>
            <a:pPr>
              <a:lnSpc>
                <a:spcPts val="1400"/>
              </a:lnSpc>
              <a:spcBef>
                <a:spcPts val="400"/>
              </a:spcBef>
              <a:spcAft>
                <a:spcPts val="400"/>
              </a:spcAft>
            </a:pPr>
            <a:endParaRPr lang="en-US" sz="1200" b="1" dirty="0">
              <a:solidFill>
                <a:schemeClr val="bg2">
                  <a:lumMod val="25000"/>
                </a:schemeClr>
              </a:solidFill>
            </a:endParaRPr>
          </a:p>
          <a:p>
            <a:pPr>
              <a:lnSpc>
                <a:spcPts val="1400"/>
              </a:lnSpc>
              <a:spcBef>
                <a:spcPts val="400"/>
              </a:spcBef>
              <a:spcAft>
                <a:spcPts val="400"/>
              </a:spcAft>
            </a:pPr>
            <a:r>
              <a:rPr lang="en-US" sz="1200" b="1" dirty="0">
                <a:solidFill>
                  <a:schemeClr val="bg2">
                    <a:lumMod val="25000"/>
                  </a:schemeClr>
                </a:solidFill>
                <a:latin typeface="+mn-lt"/>
              </a:rPr>
              <a:t>6.	Outcomes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Behavior Change and Health Impact​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Risk Reduction</a:t>
            </a:r>
          </a:p>
          <a:p>
            <a:pPr>
              <a:lnSpc>
                <a:spcPts val="1400"/>
              </a:lnSpc>
              <a:spcBef>
                <a:spcPts val="400"/>
              </a:spcBef>
              <a:spcAft>
                <a:spcPts val="400"/>
              </a:spcAft>
            </a:pPr>
            <a:r>
              <a:rPr lang="en-US" sz="1200" b="1" dirty="0">
                <a:solidFill>
                  <a:schemeClr val="bg2">
                    <a:lumMod val="25000"/>
                  </a:schemeClr>
                </a:solidFill>
                <a:latin typeface="+mn-lt"/>
              </a:rPr>
              <a:t>	</a:t>
            </a:r>
          </a:p>
          <a:p>
            <a:pPr marL="572848" lvl="1" indent="-171450">
              <a:lnSpc>
                <a:spcPts val="1400"/>
              </a:lnSpc>
              <a:spcBef>
                <a:spcPts val="400"/>
              </a:spcBef>
              <a:spcAft>
                <a:spcPts val="400"/>
              </a:spcAft>
              <a:buFont typeface="Arial" panose="020B0604020202020204" pitchFamily="34" charset="0"/>
              <a:buChar char="•"/>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12" name="greendays_earned" descr="digital_engagement_green_days_earned&#10;">
            <a:extLst>
              <a:ext uri="{FF2B5EF4-FFF2-40B4-BE49-F238E27FC236}">
                <a16:creationId xmlns:a16="http://schemas.microsoft.com/office/drawing/2014/main" id="{D2D76DF7-CD22-45C0-91CA-B2CA9D702465}"/>
              </a:ext>
            </a:extLst>
          </p:cNvPr>
          <p:cNvSpPr txBox="1"/>
          <p:nvPr/>
        </p:nvSpPr>
        <p:spPr>
          <a:xfrm>
            <a:off x="746412" y="1266827"/>
            <a:ext cx="1828800" cy="685800"/>
          </a:xfrm>
          <a:prstGeom prst="rect">
            <a:avLst/>
          </a:prstGeom>
          <a:noFill/>
        </p:spPr>
        <p:txBody>
          <a:bodyPr wrap="square" rtlCol="0">
            <a:spAutoFit/>
          </a:bodyPr>
          <a:lstStyle/>
          <a:p>
            <a:endParaRPr lang="en-US"/>
          </a:p>
        </p:txBody>
      </p:sp>
      <p:sp>
        <p:nvSpPr>
          <p:cNvPr id="13" name="members_with_1+_greendays" descr="digital_engagement_members_with_1plus_green_days&#10;&#10;">
            <a:extLst>
              <a:ext uri="{FF2B5EF4-FFF2-40B4-BE49-F238E27FC236}">
                <a16:creationId xmlns:a16="http://schemas.microsoft.com/office/drawing/2014/main" id="{457C13E2-B999-40FF-BC34-BE07035FC04D}"/>
              </a:ext>
            </a:extLst>
          </p:cNvPr>
          <p:cNvSpPr txBox="1"/>
          <p:nvPr/>
        </p:nvSpPr>
        <p:spPr>
          <a:xfrm>
            <a:off x="4908374" y="1266827"/>
            <a:ext cx="1828800" cy="685800"/>
          </a:xfrm>
          <a:prstGeom prst="rect">
            <a:avLst/>
          </a:prstGeom>
          <a:noFill/>
        </p:spPr>
        <p:txBody>
          <a:bodyPr wrap="square" rtlCol="0">
            <a:spAutoFit/>
          </a:bodyPr>
          <a:lstStyle/>
          <a:p>
            <a:endParaRPr lang="en-US"/>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rPr lang="en-US"/>
              <a:t>Challenge Participation</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extLst>
              <p:ext uri="{D42A27DB-BD31-4B8C-83A1-F6EECF244321}">
                <p14:modId xmlns:p14="http://schemas.microsoft.com/office/powerpoint/2010/main" val="1332103683"/>
              </p:ext>
            </p:extLst>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PARTICIPANT RATE</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extLst>
              <p:ext uri="{D42A27DB-BD31-4B8C-83A1-F6EECF244321}">
                <p14:modId xmlns:p14="http://schemas.microsoft.com/office/powerpoint/2010/main" val="228743694"/>
              </p:ext>
            </p:extLst>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JOINS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extLst>
              <p:ext uri="{D42A27DB-BD31-4B8C-83A1-F6EECF244321}">
                <p14:modId xmlns:p14="http://schemas.microsoft.com/office/powerpoint/2010/main" val="3007476142"/>
              </p:ext>
            </p:extLst>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COMPLETIONS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extLst>
              <p:ext uri="{D42A27DB-BD31-4B8C-83A1-F6EECF244321}">
                <p14:modId xmlns:p14="http://schemas.microsoft.com/office/powerpoint/2010/main" val="1347864942"/>
              </p:ext>
            </p:extLst>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extLst>
              <p:ext uri="{D42A27DB-BD31-4B8C-83A1-F6EECF244321}">
                <p14:modId xmlns:p14="http://schemas.microsoft.com/office/powerpoint/2010/main" val="1561096163"/>
              </p:ext>
            </p:extLst>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extLst>
              <p:ext uri="{D42A27DB-BD31-4B8C-83A1-F6EECF244321}">
                <p14:modId xmlns:p14="http://schemas.microsoft.com/office/powerpoint/2010/main" val="1609422325"/>
              </p:ext>
            </p:extLst>
          </p:nvPr>
        </p:nvGraphicFramePr>
        <p:xfrm>
          <a:off x="7830356" y="2314489"/>
          <a:ext cx="3958343" cy="2103120"/>
        </p:xfrm>
        <a:graphic>
          <a:graphicData uri="http://schemas.openxmlformats.org/drawingml/2006/table">
            <a:tbl>
              <a:tblPr firstRow="1" bandRow="1">
                <a:tableStyleId>{6E25E649-3F16-4E02-A733-19D2CDBF48F0}</a:tableStyleId>
              </a:tblPr>
              <a:tblGrid>
                <a:gridCol w="1320432">
                  <a:extLst>
                    <a:ext uri="{9D8B030D-6E8A-4147-A177-3AD203B41FA5}">
                      <a16:colId xmlns:a16="http://schemas.microsoft.com/office/drawing/2014/main" val="449611923"/>
                    </a:ext>
                  </a:extLst>
                </a:gridCol>
                <a:gridCol w="917353">
                  <a:extLst>
                    <a:ext uri="{9D8B030D-6E8A-4147-A177-3AD203B41FA5}">
                      <a16:colId xmlns:a16="http://schemas.microsoft.com/office/drawing/2014/main" val="2835139007"/>
                    </a:ext>
                  </a:extLst>
                </a:gridCol>
                <a:gridCol w="806158">
                  <a:extLst>
                    <a:ext uri="{9D8B030D-6E8A-4147-A177-3AD203B41FA5}">
                      <a16:colId xmlns:a16="http://schemas.microsoft.com/office/drawing/2014/main" val="2174430935"/>
                    </a:ext>
                  </a:extLst>
                </a:gridCol>
                <a:gridCol w="914400">
                  <a:extLst>
                    <a:ext uri="{9D8B030D-6E8A-4147-A177-3AD203B41FA5}">
                      <a16:colId xmlns:a16="http://schemas.microsoft.com/office/drawing/2014/main" val="4293995943"/>
                    </a:ext>
                  </a:extLst>
                </a:gridCol>
              </a:tblGrid>
              <a:tr h="0">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30354" y="2068268"/>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CHALLENGE PARTICIPATION BY TYPE (Top 7)</a:t>
            </a:r>
          </a:p>
        </p:txBody>
      </p:sp>
      <p:graphicFrame>
        <p:nvGraphicFramePr>
          <p:cNvPr id="12" name="site_activity" descr="digital_engagement_site_activity_participant_vs_nonparticipants&#10;">
            <a:extLst>
              <a:ext uri="{FF2B5EF4-FFF2-40B4-BE49-F238E27FC236}">
                <a16:creationId xmlns:a16="http://schemas.microsoft.com/office/drawing/2014/main" id="{C35A994A-20A8-4116-BEC5-124CBB6DD365}"/>
              </a:ext>
            </a:extLst>
          </p:cNvPr>
          <p:cNvGraphicFramePr/>
          <p:nvPr>
            <p:extLst>
              <p:ext uri="{D42A27DB-BD31-4B8C-83A1-F6EECF244321}">
                <p14:modId xmlns:p14="http://schemas.microsoft.com/office/powerpoint/2010/main" val="4276273158"/>
              </p:ext>
            </p:extLst>
          </p:nvPr>
        </p:nvGraphicFramePr>
        <p:xfrm>
          <a:off x="7830355" y="4484326"/>
          <a:ext cx="3993081" cy="177575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a:solidFill>
                  <a:schemeClr val="bg2">
                    <a:lumMod val="25000"/>
                  </a:schemeClr>
                </a:solidFill>
              </a:rPr>
              <a:t>Percentage of registered members who enrolled in at least one challenge since program launch.</a:t>
            </a:r>
          </a:p>
          <a:p>
            <a:pPr marL="347663" indent="-223838">
              <a:buFont typeface="+mj-lt"/>
              <a:buAutoNum type="arabicPeriod"/>
              <a:defRPr/>
            </a:pPr>
            <a:r>
              <a:rPr lang="en-US" sz="900">
                <a:solidFill>
                  <a:schemeClr val="bg2">
                    <a:lumMod val="25000"/>
                  </a:schemeClr>
                </a:solidFill>
              </a:rPr>
              <a:t>Number of challenge enrollments. A single member can have multiple challenge joins.</a:t>
            </a:r>
          </a:p>
          <a:p>
            <a:pPr marL="347663" indent="-223838">
              <a:buFont typeface="+mj-lt"/>
              <a:buAutoNum type="arabicPeriod"/>
              <a:defRPr/>
            </a:pPr>
            <a:r>
              <a:rPr lang="en-US" sz="900">
                <a:solidFill>
                  <a:schemeClr val="bg2">
                    <a:lumMod val="25000"/>
                  </a:schemeClr>
                </a:solidFill>
              </a:rPr>
              <a:t>Number of instances in which the challenge goal was met within the required timeframe. A single member can have multiple challenge completions.</a:t>
            </a:r>
          </a:p>
        </p:txBody>
      </p:sp>
      <p:sp>
        <p:nvSpPr>
          <p:cNvPr id="17" name="TextBox 16">
            <a:extLst>
              <a:ext uri="{FF2B5EF4-FFF2-40B4-BE49-F238E27FC236}">
                <a16:creationId xmlns:a16="http://schemas.microsoft.com/office/drawing/2014/main" id="{DC932FC8-CBB9-4F61-AE1C-D2A73FEEF181}"/>
              </a:ext>
            </a:extLst>
          </p:cNvPr>
          <p:cNvSpPr txBox="1"/>
          <p:nvPr/>
        </p:nvSpPr>
        <p:spPr>
          <a:xfrm>
            <a:off x="7830354" y="6246746"/>
            <a:ext cx="3993081"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hangingPunct="0"/>
            <a:r>
              <a:rPr lang="en-US" sz="800">
                <a:solidFill>
                  <a:srgbClr val="000000"/>
                </a:solidFill>
                <a:sym typeface="Helvetica Light"/>
              </a:rPr>
              <a:t>Members are divided between those ever engaging in a challenge and those who did not</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21" name="challeng_ptpn_rate" descr="digital_engagement_challenge_participation_rate&#10;&#10;">
            <a:extLst>
              <a:ext uri="{FF2B5EF4-FFF2-40B4-BE49-F238E27FC236}">
                <a16:creationId xmlns:a16="http://schemas.microsoft.com/office/drawing/2014/main" id="{AD64C7B0-BE16-420A-BB19-E0A3E6962F77}"/>
              </a:ext>
            </a:extLst>
          </p:cNvPr>
          <p:cNvSpPr txBox="1"/>
          <p:nvPr/>
        </p:nvSpPr>
        <p:spPr>
          <a:xfrm>
            <a:off x="629320" y="1282333"/>
            <a:ext cx="1828800" cy="369332"/>
          </a:xfrm>
          <a:prstGeom prst="rect">
            <a:avLst/>
          </a:prstGeom>
          <a:noFill/>
        </p:spPr>
        <p:txBody>
          <a:bodyPr wrap="square" rtlCol="0">
            <a:spAutoFit/>
          </a:bodyPr>
          <a:lstStyle/>
          <a:p>
            <a:pPr algn="ctr"/>
            <a:endParaRPr lang="en-US" dirty="0"/>
          </a:p>
        </p:txBody>
      </p:sp>
      <p:sp>
        <p:nvSpPr>
          <p:cNvPr id="22" name="challenge_joins" descr="digital_engagement_challenge_joins&#10;&#10;">
            <a:extLst>
              <a:ext uri="{FF2B5EF4-FFF2-40B4-BE49-F238E27FC236}">
                <a16:creationId xmlns:a16="http://schemas.microsoft.com/office/drawing/2014/main" id="{D8FC10D7-DCD7-4684-B7AB-F38F195B4EF5}"/>
              </a:ext>
            </a:extLst>
          </p:cNvPr>
          <p:cNvSpPr txBox="1"/>
          <p:nvPr/>
        </p:nvSpPr>
        <p:spPr>
          <a:xfrm>
            <a:off x="3664173" y="1280074"/>
            <a:ext cx="1828800" cy="369332"/>
          </a:xfrm>
          <a:prstGeom prst="rect">
            <a:avLst/>
          </a:prstGeom>
          <a:noFill/>
        </p:spPr>
        <p:txBody>
          <a:bodyPr wrap="square" rtlCol="0">
            <a:spAutoFit/>
          </a:bodyPr>
          <a:lstStyle/>
          <a:p>
            <a:pPr algn="ctr"/>
            <a:endParaRPr lang="en-US" dirty="0"/>
          </a:p>
        </p:txBody>
      </p:sp>
      <p:sp>
        <p:nvSpPr>
          <p:cNvPr id="23" name="challenge_completions" descr="digital_engagement_challenge_completions&#10;&#10;">
            <a:extLst>
              <a:ext uri="{FF2B5EF4-FFF2-40B4-BE49-F238E27FC236}">
                <a16:creationId xmlns:a16="http://schemas.microsoft.com/office/drawing/2014/main" id="{51113005-AB9C-47AB-B676-8AAEDE67C1F5}"/>
              </a:ext>
            </a:extLst>
          </p:cNvPr>
          <p:cNvSpPr txBox="1"/>
          <p:nvPr/>
        </p:nvSpPr>
        <p:spPr>
          <a:xfrm>
            <a:off x="6716371" y="1280074"/>
            <a:ext cx="1828800" cy="369332"/>
          </a:xfrm>
          <a:prstGeom prst="rect">
            <a:avLst/>
          </a:prstGeom>
          <a:noFill/>
        </p:spPr>
        <p:txBody>
          <a:bodyPr wrap="square" rtlCol="0">
            <a:spAutoFit/>
          </a:bodyPr>
          <a:lstStyle/>
          <a:p>
            <a:pPr algn="ctr"/>
            <a:endParaRPr lang="en-US" dirty="0"/>
          </a:p>
        </p:txBody>
      </p:sp>
      <p:sp>
        <p:nvSpPr>
          <p:cNvPr id="25" name="challenge_completion_rate" descr="digital_engagement_challenge_completion_rate&#10;&#10;">
            <a:extLst>
              <a:ext uri="{FF2B5EF4-FFF2-40B4-BE49-F238E27FC236}">
                <a16:creationId xmlns:a16="http://schemas.microsoft.com/office/drawing/2014/main" id="{A88FA0C1-45B2-4ED3-8D6B-9DD1B7AF4630}"/>
              </a:ext>
            </a:extLst>
          </p:cNvPr>
          <p:cNvSpPr txBox="1"/>
          <p:nvPr/>
        </p:nvSpPr>
        <p:spPr>
          <a:xfrm>
            <a:off x="9742670" y="128233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114726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5D3-1540-47AB-B87D-32EEAD36201C}"/>
              </a:ext>
            </a:extLst>
          </p:cNvPr>
          <p:cNvSpPr>
            <a:spLocks noGrp="1"/>
          </p:cNvSpPr>
          <p:nvPr>
            <p:ph type="title"/>
          </p:nvPr>
        </p:nvSpPr>
        <p:spPr/>
        <p:txBody>
          <a:bodyPr>
            <a:normAutofit fontScale="90000"/>
          </a:bodyPr>
          <a:lstStyle/>
          <a:p>
            <a:r>
              <a:rPr lang="en-US" dirty="0"/>
              <a:t>Challenge Details</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a:t>DIGITAL ENGAGEMENT</a:t>
            </a:r>
          </a:p>
        </p:txBody>
      </p:sp>
      <p:graphicFrame>
        <p:nvGraphicFramePr>
          <p:cNvPr id="5" name="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3602131529"/>
              </p:ext>
            </p:extLst>
          </p:nvPr>
        </p:nvGraphicFramePr>
        <p:xfrm>
          <a:off x="284343" y="1323147"/>
          <a:ext cx="11704319" cy="2651760"/>
        </p:xfrm>
        <a:graphic>
          <a:graphicData uri="http://schemas.openxmlformats.org/drawingml/2006/table">
            <a:tbl>
              <a:tblPr firstRow="1" bandRow="1">
                <a:tableStyleId>{6E25E649-3F16-4E02-A733-19D2CDBF48F0}</a:tableStyleId>
              </a:tblPr>
              <a:tblGrid>
                <a:gridCol w="3576457">
                  <a:extLst>
                    <a:ext uri="{9D8B030D-6E8A-4147-A177-3AD203B41FA5}">
                      <a16:colId xmlns:a16="http://schemas.microsoft.com/office/drawing/2014/main" val="1147033280"/>
                    </a:ext>
                  </a:extLst>
                </a:gridCol>
                <a:gridCol w="2428240">
                  <a:extLst>
                    <a:ext uri="{9D8B030D-6E8A-4147-A177-3AD203B41FA5}">
                      <a16:colId xmlns:a16="http://schemas.microsoft.com/office/drawing/2014/main" val="3140760263"/>
                    </a:ext>
                  </a:extLst>
                </a:gridCol>
                <a:gridCol w="1190524">
                  <a:extLst>
                    <a:ext uri="{9D8B030D-6E8A-4147-A177-3AD203B41FA5}">
                      <a16:colId xmlns:a16="http://schemas.microsoft.com/office/drawing/2014/main" val="1841248495"/>
                    </a:ext>
                  </a:extLst>
                </a:gridCol>
                <a:gridCol w="1100456">
                  <a:extLst>
                    <a:ext uri="{9D8B030D-6E8A-4147-A177-3AD203B41FA5}">
                      <a16:colId xmlns:a16="http://schemas.microsoft.com/office/drawing/2014/main" val="2461650469"/>
                    </a:ext>
                  </a:extLst>
                </a:gridCol>
                <a:gridCol w="1027638">
                  <a:extLst>
                    <a:ext uri="{9D8B030D-6E8A-4147-A177-3AD203B41FA5}">
                      <a16:colId xmlns:a16="http://schemas.microsoft.com/office/drawing/2014/main" val="441987451"/>
                    </a:ext>
                  </a:extLst>
                </a:gridCol>
                <a:gridCol w="1183801">
                  <a:extLst>
                    <a:ext uri="{9D8B030D-6E8A-4147-A177-3AD203B41FA5}">
                      <a16:colId xmlns:a16="http://schemas.microsoft.com/office/drawing/2014/main" val="1651714621"/>
                    </a:ext>
                  </a:extLst>
                </a:gridCol>
                <a:gridCol w="1197203">
                  <a:extLst>
                    <a:ext uri="{9D8B030D-6E8A-4147-A177-3AD203B41FA5}">
                      <a16:colId xmlns:a16="http://schemas.microsoft.com/office/drawing/2014/main" val="3360898638"/>
                    </a:ext>
                  </a:extLst>
                </a:gridCol>
              </a:tblGrid>
              <a:tr h="0">
                <a:tc>
                  <a:txBody>
                    <a:bodyPr/>
                    <a:lstStyle/>
                    <a:p>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3686297435"/>
              </p:ext>
            </p:extLst>
          </p:nvPr>
        </p:nvGraphicFramePr>
        <p:xfrm>
          <a:off x="288155" y="4550713"/>
          <a:ext cx="11707120" cy="1508760"/>
        </p:xfrm>
        <a:graphic>
          <a:graphicData uri="http://schemas.openxmlformats.org/drawingml/2006/table">
            <a:tbl>
              <a:tblPr firstRow="1" bandRow="1">
                <a:tableStyleId>{6E25E649-3F16-4E02-A733-19D2CDBF48F0}</a:tableStyleId>
              </a:tblPr>
              <a:tblGrid>
                <a:gridCol w="3566160">
                  <a:extLst>
                    <a:ext uri="{9D8B030D-6E8A-4147-A177-3AD203B41FA5}">
                      <a16:colId xmlns:a16="http://schemas.microsoft.com/office/drawing/2014/main" val="2246846431"/>
                    </a:ext>
                  </a:extLst>
                </a:gridCol>
                <a:gridCol w="2444885">
                  <a:extLst>
                    <a:ext uri="{9D8B030D-6E8A-4147-A177-3AD203B41FA5}">
                      <a16:colId xmlns:a16="http://schemas.microsoft.com/office/drawing/2014/main" val="413106509"/>
                    </a:ext>
                  </a:extLst>
                </a:gridCol>
                <a:gridCol w="1182958">
                  <a:extLst>
                    <a:ext uri="{9D8B030D-6E8A-4147-A177-3AD203B41FA5}">
                      <a16:colId xmlns:a16="http://schemas.microsoft.com/office/drawing/2014/main" val="3197741079"/>
                    </a:ext>
                  </a:extLst>
                </a:gridCol>
                <a:gridCol w="1099679">
                  <a:extLst>
                    <a:ext uri="{9D8B030D-6E8A-4147-A177-3AD203B41FA5}">
                      <a16:colId xmlns:a16="http://schemas.microsoft.com/office/drawing/2014/main" val="335043783"/>
                    </a:ext>
                  </a:extLst>
                </a:gridCol>
                <a:gridCol w="1030313">
                  <a:extLst>
                    <a:ext uri="{9D8B030D-6E8A-4147-A177-3AD203B41FA5}">
                      <a16:colId xmlns:a16="http://schemas.microsoft.com/office/drawing/2014/main" val="758455920"/>
                    </a:ext>
                  </a:extLst>
                </a:gridCol>
                <a:gridCol w="1184856">
                  <a:extLst>
                    <a:ext uri="{9D8B030D-6E8A-4147-A177-3AD203B41FA5}">
                      <a16:colId xmlns:a16="http://schemas.microsoft.com/office/drawing/2014/main" val="2703100220"/>
                    </a:ext>
                  </a:extLst>
                </a:gridCol>
                <a:gridCol w="1198269">
                  <a:extLst>
                    <a:ext uri="{9D8B030D-6E8A-4147-A177-3AD203B41FA5}">
                      <a16:colId xmlns:a16="http://schemas.microsoft.com/office/drawing/2014/main" val="4062909859"/>
                    </a:ext>
                  </a:extLst>
                </a:gridCol>
              </a:tblGrid>
              <a:tr h="228600">
                <a:tc>
                  <a:txBody>
                    <a:bodyPr/>
                    <a:lstStyle/>
                    <a:p>
                      <a:pPr algn="l"/>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28600">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083745"/>
            <a:ext cx="11506197"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Tree>
    <p:extLst>
      <p:ext uri="{BB962C8B-B14F-4D97-AF65-F5344CB8AC3E}">
        <p14:creationId xmlns:p14="http://schemas.microsoft.com/office/powerpoint/2010/main" val="2185617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0" name="incentive_eligible_members" descr="digital_engagement_incentive_eligible_members&#10;&#10;&#10;">
            <a:extLst>
              <a:ext uri="{FF2B5EF4-FFF2-40B4-BE49-F238E27FC236}">
                <a16:creationId xmlns:a16="http://schemas.microsoft.com/office/drawing/2014/main" id="{E685C449-BF4A-4849-8932-C0752D1FC06D}"/>
              </a:ext>
            </a:extLst>
          </p:cNvPr>
          <p:cNvSpPr txBox="1"/>
          <p:nvPr/>
        </p:nvSpPr>
        <p:spPr>
          <a:xfrm>
            <a:off x="611976" y="1254118"/>
            <a:ext cx="1828800" cy="369332"/>
          </a:xfrm>
          <a:prstGeom prst="rect">
            <a:avLst/>
          </a:prstGeom>
          <a:noFill/>
        </p:spPr>
        <p:txBody>
          <a:bodyPr wrap="square" rtlCol="0">
            <a:spAutoFit/>
          </a:bodyPr>
          <a:lstStyle/>
          <a:p>
            <a:pPr algn="ctr"/>
            <a:endParaRPr lang="en-US" dirty="0"/>
          </a:p>
        </p:txBody>
      </p:sp>
      <p:sp>
        <p:nvSpPr>
          <p:cNvPr id="21" name="unique_incentive_earners" descr="digital_engagement_unique_incentive_earners&#10;&#10;&#10;">
            <a:extLst>
              <a:ext uri="{FF2B5EF4-FFF2-40B4-BE49-F238E27FC236}">
                <a16:creationId xmlns:a16="http://schemas.microsoft.com/office/drawing/2014/main" id="{EF73B150-1A67-4CDD-B0E2-94572A9BEE17}"/>
              </a:ext>
            </a:extLst>
          </p:cNvPr>
          <p:cNvSpPr txBox="1"/>
          <p:nvPr/>
        </p:nvSpPr>
        <p:spPr>
          <a:xfrm>
            <a:off x="5185835" y="1254118"/>
            <a:ext cx="1828800" cy="369332"/>
          </a:xfrm>
          <a:prstGeom prst="rect">
            <a:avLst/>
          </a:prstGeom>
          <a:noFill/>
        </p:spPr>
        <p:txBody>
          <a:bodyPr wrap="square" rtlCol="0">
            <a:spAutoFit/>
          </a:bodyPr>
          <a:lstStyle/>
          <a:p>
            <a:pPr algn="ctr"/>
            <a:endParaRPr lang="en-US" dirty="0"/>
          </a:p>
        </p:txBody>
      </p:sp>
      <p:sp>
        <p:nvSpPr>
          <p:cNvPr id="22" name="incentive_ptpn_rate" descr="digital_engagement_incentive_participation_rate&#10;&#10;&#10;">
            <a:extLst>
              <a:ext uri="{FF2B5EF4-FFF2-40B4-BE49-F238E27FC236}">
                <a16:creationId xmlns:a16="http://schemas.microsoft.com/office/drawing/2014/main" id="{E7965C15-DFB6-4347-A9A8-E8EEBC0CFDE2}"/>
              </a:ext>
            </a:extLst>
          </p:cNvPr>
          <p:cNvSpPr txBox="1"/>
          <p:nvPr/>
        </p:nvSpPr>
        <p:spPr>
          <a:xfrm>
            <a:off x="9751224" y="125411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893608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8" name="targeted_members" descr="program_engagement_targeted_members_lm&#10;&#10;&#10;&#10;&#10;">
            <a:extLst>
              <a:ext uri="{FF2B5EF4-FFF2-40B4-BE49-F238E27FC236}">
                <a16:creationId xmlns:a16="http://schemas.microsoft.com/office/drawing/2014/main" id="{05436EA3-A294-424D-9EE3-BBCCD36CA876}"/>
              </a:ext>
            </a:extLst>
          </p:cNvPr>
          <p:cNvSpPr txBox="1"/>
          <p:nvPr/>
        </p:nvSpPr>
        <p:spPr>
          <a:xfrm>
            <a:off x="611975" y="1251857"/>
            <a:ext cx="1828800" cy="369332"/>
          </a:xfrm>
          <a:prstGeom prst="rect">
            <a:avLst/>
          </a:prstGeom>
          <a:noFill/>
        </p:spPr>
        <p:txBody>
          <a:bodyPr wrap="square" rtlCol="0">
            <a:spAutoFit/>
          </a:bodyPr>
          <a:lstStyle/>
          <a:p>
            <a:pPr algn="ctr"/>
            <a:endParaRPr lang="en-US" dirty="0"/>
          </a:p>
        </p:txBody>
      </p:sp>
      <p:sp>
        <p:nvSpPr>
          <p:cNvPr id="19" name="enrollment_rate" descr="program_engagement_enrollment_rate_lm&#10;&#10;&#10;&#10;">
            <a:extLst>
              <a:ext uri="{FF2B5EF4-FFF2-40B4-BE49-F238E27FC236}">
                <a16:creationId xmlns:a16="http://schemas.microsoft.com/office/drawing/2014/main" id="{02D177E5-7343-46D9-9B2F-0C37A1F80EF3}"/>
              </a:ext>
            </a:extLst>
          </p:cNvPr>
          <p:cNvSpPr txBox="1"/>
          <p:nvPr/>
        </p:nvSpPr>
        <p:spPr>
          <a:xfrm>
            <a:off x="6429746" y="1250093"/>
            <a:ext cx="1828800" cy="369332"/>
          </a:xfrm>
          <a:prstGeom prst="rect">
            <a:avLst/>
          </a:prstGeom>
          <a:noFill/>
        </p:spPr>
        <p:txBody>
          <a:bodyPr wrap="square" rtlCol="0">
            <a:spAutoFit/>
          </a:bodyPr>
          <a:lstStyle/>
          <a:p>
            <a:pPr algn="ctr"/>
            <a:endParaRPr lang="en-US" dirty="0"/>
          </a:p>
        </p:txBody>
      </p:sp>
      <p:sp>
        <p:nvSpPr>
          <p:cNvPr id="20" name="enrolled_members" descr="program_engagement_enrolled_members_lm&#10;&#10;&#10;&#10;">
            <a:extLst>
              <a:ext uri="{FF2B5EF4-FFF2-40B4-BE49-F238E27FC236}">
                <a16:creationId xmlns:a16="http://schemas.microsoft.com/office/drawing/2014/main" id="{1FCD4809-A5DC-4CE8-8129-62DA404D1170}"/>
              </a:ext>
            </a:extLst>
          </p:cNvPr>
          <p:cNvSpPr txBox="1"/>
          <p:nvPr/>
        </p:nvSpPr>
        <p:spPr>
          <a:xfrm>
            <a:off x="3591033" y="1251857"/>
            <a:ext cx="1828800" cy="369332"/>
          </a:xfrm>
          <a:prstGeom prst="rect">
            <a:avLst/>
          </a:prstGeom>
          <a:noFill/>
        </p:spPr>
        <p:txBody>
          <a:bodyPr wrap="square" rtlCol="0">
            <a:spAutoFit/>
          </a:bodyPr>
          <a:lstStyle/>
          <a:p>
            <a:pPr algn="ctr"/>
            <a:endParaRPr lang="en-US" dirty="0"/>
          </a:p>
        </p:txBody>
      </p:sp>
      <p:sp>
        <p:nvSpPr>
          <p:cNvPr id="23" name="encounters_per_enrolled_members" descr="program_engagement_encouters_per_enrolled_member_lm&#10;&#10;&#10;&#10;">
            <a:extLst>
              <a:ext uri="{FF2B5EF4-FFF2-40B4-BE49-F238E27FC236}">
                <a16:creationId xmlns:a16="http://schemas.microsoft.com/office/drawing/2014/main" id="{5C6C9FB6-F37B-415B-8DE1-9356B9440D7A}"/>
              </a:ext>
            </a:extLst>
          </p:cNvPr>
          <p:cNvSpPr txBox="1"/>
          <p:nvPr/>
        </p:nvSpPr>
        <p:spPr>
          <a:xfrm>
            <a:off x="9575618" y="1251857"/>
            <a:ext cx="1828800" cy="369332"/>
          </a:xfrm>
          <a:prstGeom prst="rect">
            <a:avLst/>
          </a:prstGeom>
          <a:noFill/>
        </p:spPr>
        <p:txBody>
          <a:bodyPr wrap="square" rtlCol="0">
            <a:spAutoFit/>
          </a:bodyPr>
          <a:lstStyle/>
          <a:p>
            <a:pPr algn="ctr"/>
            <a:endParaRPr lang="en-US" dirty="0"/>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25" name="Targeted1"/>
          <p:cNvSpPr txBox="1"/>
          <p:nvPr/>
        </p:nvSpPr>
        <p:spPr>
          <a:xfrm>
            <a:off x="8563539" y="2819372"/>
            <a:ext cx="1167973" cy="276999"/>
          </a:xfrm>
          <a:prstGeom prst="rect">
            <a:avLst/>
          </a:prstGeom>
          <a:noFill/>
        </p:spPr>
        <p:txBody>
          <a:bodyPr wrap="square" rtlCol="0">
            <a:spAutoFit/>
          </a:bodyPr>
          <a:lstStyle/>
          <a:p>
            <a:pPr algn="ctr"/>
            <a:r>
              <a:rPr lang="en-US" sz="1200" dirty="0"/>
              <a:t> </a:t>
            </a:r>
          </a:p>
        </p:txBody>
      </p:sp>
      <p:sp>
        <p:nvSpPr>
          <p:cNvPr id="26" name="Callable1"/>
          <p:cNvSpPr txBox="1"/>
          <p:nvPr/>
        </p:nvSpPr>
        <p:spPr>
          <a:xfrm>
            <a:off x="8561923" y="3416609"/>
            <a:ext cx="1167973" cy="276999"/>
          </a:xfrm>
          <a:prstGeom prst="rect">
            <a:avLst/>
          </a:prstGeom>
          <a:noFill/>
        </p:spPr>
        <p:txBody>
          <a:bodyPr wrap="square" rtlCol="0">
            <a:spAutoFit/>
          </a:bodyPr>
          <a:lstStyle/>
          <a:p>
            <a:pPr algn="ctr"/>
            <a:r>
              <a:rPr lang="en-US" sz="1200" dirty="0"/>
              <a:t> </a:t>
            </a:r>
          </a:p>
        </p:txBody>
      </p:sp>
      <p:sp>
        <p:nvSpPr>
          <p:cNvPr id="27" name="Attempted1"/>
          <p:cNvSpPr txBox="1"/>
          <p:nvPr/>
        </p:nvSpPr>
        <p:spPr>
          <a:xfrm>
            <a:off x="8625624" y="4015859"/>
            <a:ext cx="1034623" cy="276999"/>
          </a:xfrm>
          <a:prstGeom prst="rect">
            <a:avLst/>
          </a:prstGeom>
          <a:noFill/>
        </p:spPr>
        <p:txBody>
          <a:bodyPr wrap="square" rtlCol="0">
            <a:spAutoFit/>
          </a:bodyPr>
          <a:lstStyle/>
          <a:p>
            <a:pPr algn="ctr"/>
            <a:r>
              <a:rPr lang="en-US" sz="1200" dirty="0"/>
              <a:t>                </a:t>
            </a:r>
          </a:p>
        </p:txBody>
      </p:sp>
      <p:sp>
        <p:nvSpPr>
          <p:cNvPr id="21" name="Enrolled1">
            <a:extLst>
              <a:ext uri="{FF2B5EF4-FFF2-40B4-BE49-F238E27FC236}">
                <a16:creationId xmlns:a16="http://schemas.microsoft.com/office/drawing/2014/main" id="{42516A61-7F5E-4769-B979-F0D240CDA474}"/>
              </a:ext>
            </a:extLst>
          </p:cNvPr>
          <p:cNvSpPr txBox="1"/>
          <p:nvPr/>
        </p:nvSpPr>
        <p:spPr>
          <a:xfrm>
            <a:off x="8783708" y="4592486"/>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2097696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1478664280"/>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Biometric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6" name="regn_percent" descr="executive_summary_registration_pct_of_eligible​">
            <a:extLst>
              <a:ext uri="{FF2B5EF4-FFF2-40B4-BE49-F238E27FC236}">
                <a16:creationId xmlns:a16="http://schemas.microsoft.com/office/drawing/2014/main" id="{39FC5B04-98EB-4409-9B6C-A66288E665B5}"/>
              </a:ext>
            </a:extLst>
          </p:cNvPr>
          <p:cNvSpPr txBox="1"/>
          <p:nvPr/>
        </p:nvSpPr>
        <p:spPr>
          <a:xfrm>
            <a:off x="1389888" y="1600200"/>
            <a:ext cx="1828800" cy="369332"/>
          </a:xfrm>
          <a:prstGeom prst="rect">
            <a:avLst/>
          </a:prstGeom>
          <a:noFill/>
        </p:spPr>
        <p:txBody>
          <a:bodyPr wrap="square" rtlCol="0">
            <a:spAutoFit/>
          </a:bodyPr>
          <a:lstStyle/>
          <a:p>
            <a:pPr algn="ctr"/>
            <a:endParaRPr lang="en-US" dirty="0"/>
          </a:p>
        </p:txBody>
      </p:sp>
      <p:sp>
        <p:nvSpPr>
          <p:cNvPr id="41" name="reslage_test_completion_percent" descr="executive_summary_realage test_completion pct_of_eligible​">
            <a:extLst>
              <a:ext uri="{FF2B5EF4-FFF2-40B4-BE49-F238E27FC236}">
                <a16:creationId xmlns:a16="http://schemas.microsoft.com/office/drawing/2014/main" id="{1E0904F0-89A4-4301-BF62-46EAD37ED8DC}"/>
              </a:ext>
            </a:extLst>
          </p:cNvPr>
          <p:cNvSpPr txBox="1"/>
          <p:nvPr/>
        </p:nvSpPr>
        <p:spPr>
          <a:xfrm>
            <a:off x="187569" y="2542032"/>
            <a:ext cx="1147455" cy="539496"/>
          </a:xfrm>
          <a:prstGeom prst="rect">
            <a:avLst/>
          </a:prstGeom>
          <a:noFill/>
        </p:spPr>
        <p:txBody>
          <a:bodyPr wrap="square" rtlCol="0">
            <a:spAutoFit/>
          </a:bodyPr>
          <a:lstStyle/>
          <a:p>
            <a:endParaRPr lang="en-US"/>
          </a:p>
        </p:txBody>
      </p:sp>
      <p:sp>
        <p:nvSpPr>
          <p:cNvPr id="43" name="incentive_participation" descr="executive_summary_incentive_participation​">
            <a:extLst>
              <a:ext uri="{FF2B5EF4-FFF2-40B4-BE49-F238E27FC236}">
                <a16:creationId xmlns:a16="http://schemas.microsoft.com/office/drawing/2014/main" id="{502D44CB-44F1-4CE0-99E0-ACD8091F5BB3}"/>
              </a:ext>
            </a:extLst>
          </p:cNvPr>
          <p:cNvSpPr txBox="1"/>
          <p:nvPr/>
        </p:nvSpPr>
        <p:spPr>
          <a:xfrm>
            <a:off x="1389888" y="3995928"/>
            <a:ext cx="1828800" cy="369332"/>
          </a:xfrm>
          <a:prstGeom prst="rect">
            <a:avLst/>
          </a:prstGeom>
          <a:noFill/>
        </p:spPr>
        <p:txBody>
          <a:bodyPr wrap="square" rtlCol="0">
            <a:spAutoFit/>
          </a:bodyPr>
          <a:lstStyle/>
          <a:p>
            <a:pPr algn="ctr"/>
            <a:endParaRPr lang="en-US" dirty="0"/>
          </a:p>
        </p:txBody>
      </p:sp>
      <p:sp>
        <p:nvSpPr>
          <p:cNvPr id="48" name="monthly_user" descr="executive_summary_monthly_active_users​">
            <a:extLst>
              <a:ext uri="{FF2B5EF4-FFF2-40B4-BE49-F238E27FC236}">
                <a16:creationId xmlns:a16="http://schemas.microsoft.com/office/drawing/2014/main" id="{961F59F4-CC04-49F8-AB31-9254A0158498}"/>
              </a:ext>
            </a:extLst>
          </p:cNvPr>
          <p:cNvSpPr txBox="1"/>
          <p:nvPr/>
        </p:nvSpPr>
        <p:spPr>
          <a:xfrm>
            <a:off x="5722143" y="1600200"/>
            <a:ext cx="1828800" cy="369332"/>
          </a:xfrm>
          <a:prstGeom prst="rect">
            <a:avLst/>
          </a:prstGeom>
          <a:noFill/>
        </p:spPr>
        <p:txBody>
          <a:bodyPr wrap="square" rtlCol="0">
            <a:spAutoFit/>
          </a:bodyPr>
          <a:lstStyle/>
          <a:p>
            <a:pPr algn="ctr"/>
            <a:endParaRPr lang="en-US" dirty="0"/>
          </a:p>
        </p:txBody>
      </p:sp>
      <p:sp>
        <p:nvSpPr>
          <p:cNvPr id="50" name="90day_engagement" descr="executive_summary_90day_engagement​">
            <a:extLst>
              <a:ext uri="{FF2B5EF4-FFF2-40B4-BE49-F238E27FC236}">
                <a16:creationId xmlns:a16="http://schemas.microsoft.com/office/drawing/2014/main" id="{6BF12ADC-BECF-4DB9-A83F-208080781D37}"/>
              </a:ext>
            </a:extLst>
          </p:cNvPr>
          <p:cNvSpPr txBox="1"/>
          <p:nvPr/>
        </p:nvSpPr>
        <p:spPr>
          <a:xfrm>
            <a:off x="4281715" y="2496312"/>
            <a:ext cx="1329509" cy="585216"/>
          </a:xfrm>
          <a:prstGeom prst="rect">
            <a:avLst/>
          </a:prstGeom>
          <a:noFill/>
        </p:spPr>
        <p:txBody>
          <a:bodyPr wrap="square" rtlCol="0">
            <a:spAutoFit/>
          </a:bodyPr>
          <a:lstStyle/>
          <a:p>
            <a:endParaRPr lang="en-US"/>
          </a:p>
        </p:txBody>
      </p:sp>
      <p:sp>
        <p:nvSpPr>
          <p:cNvPr id="57" name="challenge_ptpn" descr="executive_summary_challenge_participation pct_of_registered​">
            <a:extLst>
              <a:ext uri="{FF2B5EF4-FFF2-40B4-BE49-F238E27FC236}">
                <a16:creationId xmlns:a16="http://schemas.microsoft.com/office/drawing/2014/main" id="{9D194AF8-4752-44E8-938D-C8D412ED3175}"/>
              </a:ext>
            </a:extLst>
          </p:cNvPr>
          <p:cNvSpPr txBox="1"/>
          <p:nvPr/>
        </p:nvSpPr>
        <p:spPr>
          <a:xfrm>
            <a:off x="4281715" y="3172968"/>
            <a:ext cx="1329509" cy="539496"/>
          </a:xfrm>
          <a:prstGeom prst="rect">
            <a:avLst/>
          </a:prstGeom>
          <a:noFill/>
        </p:spPr>
        <p:txBody>
          <a:bodyPr wrap="square" rtlCol="0">
            <a:spAutoFit/>
          </a:bodyPr>
          <a:lstStyle/>
          <a:p>
            <a:endParaRPr lang="en-US"/>
          </a:p>
        </p:txBody>
      </p:sp>
      <p:sp>
        <p:nvSpPr>
          <p:cNvPr id="59" name="content_clicks" descr="executive_summary_content_visits_per_content_visitor​">
            <a:extLst>
              <a:ext uri="{FF2B5EF4-FFF2-40B4-BE49-F238E27FC236}">
                <a16:creationId xmlns:a16="http://schemas.microsoft.com/office/drawing/2014/main" id="{F5BBBF75-0ABF-4CCF-A3E5-3687ACAA016D}"/>
              </a:ext>
            </a:extLst>
          </p:cNvPr>
          <p:cNvSpPr txBox="1"/>
          <p:nvPr/>
        </p:nvSpPr>
        <p:spPr>
          <a:xfrm>
            <a:off x="4281715" y="3867912"/>
            <a:ext cx="1329509" cy="536183"/>
          </a:xfrm>
          <a:prstGeom prst="rect">
            <a:avLst/>
          </a:prstGeom>
          <a:noFill/>
        </p:spPr>
        <p:txBody>
          <a:bodyPr wrap="square" rtlCol="0">
            <a:spAutoFit/>
          </a:bodyPr>
          <a:lstStyle/>
          <a:p>
            <a:endParaRPr lang="en-US"/>
          </a:p>
        </p:txBody>
      </p:sp>
      <p:sp>
        <p:nvSpPr>
          <p:cNvPr id="60" name="lifestyle_mgmt_enrollment" descr="executive_summary_lifestyle_management_enrollment_rate​">
            <a:extLst>
              <a:ext uri="{FF2B5EF4-FFF2-40B4-BE49-F238E27FC236}">
                <a16:creationId xmlns:a16="http://schemas.microsoft.com/office/drawing/2014/main" id="{B9F51278-34D0-4B6D-B4F8-85A5EB35990C}"/>
              </a:ext>
            </a:extLst>
          </p:cNvPr>
          <p:cNvSpPr txBox="1"/>
          <p:nvPr/>
        </p:nvSpPr>
        <p:spPr>
          <a:xfrm>
            <a:off x="4281715" y="4544568"/>
            <a:ext cx="1329509" cy="539496"/>
          </a:xfrm>
          <a:prstGeom prst="rect">
            <a:avLst/>
          </a:prstGeom>
          <a:noFill/>
        </p:spPr>
        <p:txBody>
          <a:bodyPr wrap="square" rtlCol="0">
            <a:spAutoFit/>
          </a:bodyPr>
          <a:lstStyle/>
          <a:p>
            <a:endParaRPr lang="en-US"/>
          </a:p>
        </p:txBody>
      </p:sp>
      <p:sp>
        <p:nvSpPr>
          <p:cNvPr id="61" name="1+condition_risk" descr="executive_summary_members_with_1plus_condition_risk​">
            <a:extLst>
              <a:ext uri="{FF2B5EF4-FFF2-40B4-BE49-F238E27FC236}">
                <a16:creationId xmlns:a16="http://schemas.microsoft.com/office/drawing/2014/main" id="{42CF7739-C470-4269-B4DE-3ABC10EC0739}"/>
              </a:ext>
            </a:extLst>
          </p:cNvPr>
          <p:cNvSpPr txBox="1"/>
          <p:nvPr/>
        </p:nvSpPr>
        <p:spPr>
          <a:xfrm>
            <a:off x="10021824" y="1554480"/>
            <a:ext cx="1828800" cy="369332"/>
          </a:xfrm>
          <a:prstGeom prst="rect">
            <a:avLst/>
          </a:prstGeom>
          <a:noFill/>
        </p:spPr>
        <p:txBody>
          <a:bodyPr wrap="square" rtlCol="0">
            <a:spAutoFit/>
          </a:bodyPr>
          <a:lstStyle/>
          <a:p>
            <a:pPr algn="ctr"/>
            <a:endParaRPr lang="en-US" dirty="0"/>
          </a:p>
        </p:txBody>
      </p:sp>
      <p:sp>
        <p:nvSpPr>
          <p:cNvPr id="62" name="1+lifestyle_risk" descr="executive_summary_members_with_1plus_lifestyle_risk​">
            <a:extLst>
              <a:ext uri="{FF2B5EF4-FFF2-40B4-BE49-F238E27FC236}">
                <a16:creationId xmlns:a16="http://schemas.microsoft.com/office/drawing/2014/main" id="{C5ABB71E-BA01-4416-BD3F-C9A5B29CA5A7}"/>
              </a:ext>
            </a:extLst>
          </p:cNvPr>
          <p:cNvSpPr txBox="1"/>
          <p:nvPr/>
        </p:nvSpPr>
        <p:spPr>
          <a:xfrm>
            <a:off x="8504217" y="2496312"/>
            <a:ext cx="1410918" cy="585216"/>
          </a:xfrm>
          <a:prstGeom prst="rect">
            <a:avLst/>
          </a:prstGeom>
          <a:noFill/>
        </p:spPr>
        <p:txBody>
          <a:bodyPr wrap="square" rtlCol="0">
            <a:spAutoFit/>
          </a:bodyPr>
          <a:lstStyle/>
          <a:p>
            <a:endParaRPr lang="en-US"/>
          </a:p>
        </p:txBody>
      </p:sp>
      <p:sp>
        <p:nvSpPr>
          <p:cNvPr id="63" name="net_risk_change" descr="executive_summary_net_risk_change​">
            <a:extLst>
              <a:ext uri="{FF2B5EF4-FFF2-40B4-BE49-F238E27FC236}">
                <a16:creationId xmlns:a16="http://schemas.microsoft.com/office/drawing/2014/main" id="{B18A0C75-72EC-437A-8243-C039CFEDC661}"/>
              </a:ext>
            </a:extLst>
          </p:cNvPr>
          <p:cNvSpPr txBox="1"/>
          <p:nvPr/>
        </p:nvSpPr>
        <p:spPr>
          <a:xfrm>
            <a:off x="10021824" y="3657600"/>
            <a:ext cx="1828800" cy="685800"/>
          </a:xfrm>
          <a:prstGeom prst="rect">
            <a:avLst/>
          </a:prstGeom>
          <a:noFill/>
        </p:spPr>
        <p:txBody>
          <a:bodyPr wrap="square" rtlCol="0">
            <a:spAutoFit/>
          </a:bodyPr>
          <a:lstStyle/>
          <a:p>
            <a:endParaRPr lang="en-US"/>
          </a:p>
        </p:txBody>
      </p:sp>
      <p:sp>
        <p:nvSpPr>
          <p:cNvPr id="64" name="preventive_risk_change" descr="executive_summary_preventive_risk_change​">
            <a:extLst>
              <a:ext uri="{FF2B5EF4-FFF2-40B4-BE49-F238E27FC236}">
                <a16:creationId xmlns:a16="http://schemas.microsoft.com/office/drawing/2014/main" id="{BE85AB8C-A5D0-42A7-AC29-4C0778B57296}"/>
              </a:ext>
            </a:extLst>
          </p:cNvPr>
          <p:cNvSpPr txBox="1"/>
          <p:nvPr/>
        </p:nvSpPr>
        <p:spPr>
          <a:xfrm>
            <a:off x="8504217" y="4544568"/>
            <a:ext cx="1410918" cy="539496"/>
          </a:xfrm>
          <a:prstGeom prst="rect">
            <a:avLst/>
          </a:prstGeom>
          <a:noFill/>
        </p:spPr>
        <p:txBody>
          <a:bodyPr wrap="square" rtlCol="0">
            <a:spAutoFit/>
          </a:bodyPr>
          <a:lstStyle/>
          <a:p>
            <a:endParaRPr lang="en-US"/>
          </a:p>
        </p:txBody>
      </p:sp>
      <p:sp>
        <p:nvSpPr>
          <p:cNvPr id="65" name="lifestyle_risk_change" descr="executive_summary_lifestyle_risk_change​">
            <a:extLst>
              <a:ext uri="{FF2B5EF4-FFF2-40B4-BE49-F238E27FC236}">
                <a16:creationId xmlns:a16="http://schemas.microsoft.com/office/drawing/2014/main" id="{D6EF0E4A-AD43-4810-96D3-B80984F44593}"/>
              </a:ext>
            </a:extLst>
          </p:cNvPr>
          <p:cNvSpPr txBox="1"/>
          <p:nvPr/>
        </p:nvSpPr>
        <p:spPr>
          <a:xfrm>
            <a:off x="8504217" y="5230368"/>
            <a:ext cx="1410918" cy="560832"/>
          </a:xfrm>
          <a:prstGeom prst="rect">
            <a:avLst/>
          </a:prstGeom>
          <a:noFill/>
        </p:spPr>
        <p:txBody>
          <a:bodyPr wrap="square" rtlCol="0">
            <a:spAutoFit/>
          </a:bodyPr>
          <a:lstStyle/>
          <a:p>
            <a:endParaRPr lang="en-US"/>
          </a:p>
        </p:txBody>
      </p:sp>
      <p:sp>
        <p:nvSpPr>
          <p:cNvPr id="66" name="biometric_risk_change" descr="executive_summary_biometric_risk_change​">
            <a:extLst>
              <a:ext uri="{FF2B5EF4-FFF2-40B4-BE49-F238E27FC236}">
                <a16:creationId xmlns:a16="http://schemas.microsoft.com/office/drawing/2014/main" id="{B9F08190-FE15-4213-A78A-019DEB367F3B}"/>
              </a:ext>
            </a:extLst>
          </p:cNvPr>
          <p:cNvSpPr txBox="1"/>
          <p:nvPr/>
        </p:nvSpPr>
        <p:spPr>
          <a:xfrm>
            <a:off x="8505373" y="5916168"/>
            <a:ext cx="1399462" cy="539496"/>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4092019841"/>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GAD – 7 SCORE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29012150"/>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1095113292"/>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4100632662"/>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DECREASING GAD – 7 SCORE BY 25%</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7914962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79150700"/>
              </p:ext>
            </p:extLst>
          </p:nvPr>
        </p:nvGraphicFramePr>
        <p:xfrm>
          <a:off x="342899" y="2321754"/>
          <a:ext cx="11506199"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948543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1840187441"/>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xmlns:p159="http://schemas.microsoft.com/office/powerpoint/2015/09/main" xmlns:p15="http://schemas.microsoft.com/office/powerpoint/2012/main" xmlns:p14="http://schemas.microsoft.com/office/powerpoint/2010/main"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27" name="preventive_risk" descr="preventive_risks">
            <a:extLst>
              <a:ext uri="{FF2B5EF4-FFF2-40B4-BE49-F238E27FC236}">
                <a16:creationId xmlns:a16="http://schemas.microsoft.com/office/drawing/2014/main" id="{4B19B6AA-F2B1-44A7-B63A-38E6BBE1DCD1}"/>
              </a:ext>
            </a:extLst>
          </p:cNvPr>
          <p:cNvSpPr txBox="1"/>
          <p:nvPr/>
        </p:nvSpPr>
        <p:spPr>
          <a:xfrm>
            <a:off x="5697574" y="1660735"/>
            <a:ext cx="1828800" cy="369332"/>
          </a:xfrm>
          <a:prstGeom prst="rect">
            <a:avLst/>
          </a:prstGeom>
          <a:noFill/>
        </p:spPr>
        <p:txBody>
          <a:bodyPr wrap="square" rtlCol="0">
            <a:spAutoFit/>
          </a:bodyPr>
          <a:lstStyle/>
          <a:p>
            <a:pPr algn="ctr"/>
            <a:endParaRPr lang="en-US" dirty="0"/>
          </a:p>
        </p:txBody>
      </p:sp>
      <p:sp>
        <p:nvSpPr>
          <p:cNvPr id="28" name="lifestyle_risk" descr="lifestyle_risks">
            <a:extLst>
              <a:ext uri="{FF2B5EF4-FFF2-40B4-BE49-F238E27FC236}">
                <a16:creationId xmlns:a16="http://schemas.microsoft.com/office/drawing/2014/main" id="{BDBB666E-62FA-4759-80D9-D7600FA0F650}"/>
              </a:ext>
            </a:extLst>
          </p:cNvPr>
          <p:cNvSpPr txBox="1"/>
          <p:nvPr/>
        </p:nvSpPr>
        <p:spPr>
          <a:xfrm>
            <a:off x="5697574" y="3402419"/>
            <a:ext cx="1828800" cy="369332"/>
          </a:xfrm>
          <a:prstGeom prst="rect">
            <a:avLst/>
          </a:prstGeom>
          <a:noFill/>
        </p:spPr>
        <p:txBody>
          <a:bodyPr wrap="square" rtlCol="0">
            <a:spAutoFit/>
          </a:bodyPr>
          <a:lstStyle/>
          <a:p>
            <a:pPr algn="ctr"/>
            <a:endParaRPr lang="en-US" dirty="0"/>
          </a:p>
        </p:txBody>
      </p:sp>
      <p:sp>
        <p:nvSpPr>
          <p:cNvPr id="29" name="biometric_risk" descr="biometric_risks">
            <a:extLst>
              <a:ext uri="{FF2B5EF4-FFF2-40B4-BE49-F238E27FC236}">
                <a16:creationId xmlns:a16="http://schemas.microsoft.com/office/drawing/2014/main" id="{495284B0-CD6F-4BF5-B61F-F30FDBF77003}"/>
              </a:ext>
            </a:extLst>
          </p:cNvPr>
          <p:cNvSpPr txBox="1"/>
          <p:nvPr/>
        </p:nvSpPr>
        <p:spPr>
          <a:xfrm>
            <a:off x="5697574" y="5021746"/>
            <a:ext cx="1828800" cy="369332"/>
          </a:xfrm>
          <a:prstGeom prst="rect">
            <a:avLst/>
          </a:prstGeom>
          <a:noFill/>
        </p:spPr>
        <p:txBody>
          <a:bodyPr wrap="square" rtlCol="0">
            <a:spAutoFit/>
          </a:bodyPr>
          <a:lstStyle/>
          <a:p>
            <a:pPr algn="ctr"/>
            <a:endParaRPr lang="en-US" dirty="0"/>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4" name="overall_risk_change" descr="overall_risk_change">
            <a:extLst>
              <a:ext uri="{FF2B5EF4-FFF2-40B4-BE49-F238E27FC236}">
                <a16:creationId xmlns:a16="http://schemas.microsoft.com/office/drawing/2014/main" id="{086AF395-B623-4360-B9E0-C70DE2A5C65B}"/>
              </a:ext>
            </a:extLst>
          </p:cNvPr>
          <p:cNvSpPr txBox="1"/>
          <p:nvPr/>
        </p:nvSpPr>
        <p:spPr>
          <a:xfrm>
            <a:off x="2055084" y="2256572"/>
            <a:ext cx="1828800" cy="369332"/>
          </a:xfrm>
          <a:prstGeom prst="rect">
            <a:avLst/>
          </a:prstGeom>
          <a:noFill/>
        </p:spPr>
        <p:txBody>
          <a:bodyPr wrap="square" rtlCol="0">
            <a:spAutoFit/>
          </a:bodyPr>
          <a:lstStyle/>
          <a:p>
            <a:pPr algn="ctr"/>
            <a:endParaRPr lang="en-US" dirty="0"/>
          </a:p>
        </p:txBody>
      </p:sp>
      <p:sp>
        <p:nvSpPr>
          <p:cNvPr id="35" name="outcomes_measured_members" descr="overall_risk_change">
            <a:extLst>
              <a:ext uri="{FF2B5EF4-FFF2-40B4-BE49-F238E27FC236}">
                <a16:creationId xmlns:a16="http://schemas.microsoft.com/office/drawing/2014/main" id="{5FFD46C1-A271-4B19-B8D0-829F555E2B41}"/>
              </a:ext>
            </a:extLst>
          </p:cNvPr>
          <p:cNvSpPr txBox="1"/>
          <p:nvPr/>
        </p:nvSpPr>
        <p:spPr>
          <a:xfrm>
            <a:off x="2051951" y="380782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2403456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a:t>Risk Reductions</a:t>
            </a:r>
          </a:p>
        </p:txBody>
      </p:sp>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graphicFrame>
        <p:nvGraphicFramePr>
          <p:cNvPr id="7" name="risk_points" descr="tx_risk_points_vs_t1_risk_points">
            <a:extLst>
              <a:ext uri="{FF2B5EF4-FFF2-40B4-BE49-F238E27FC236}">
                <a16:creationId xmlns:a16="http://schemas.microsoft.com/office/drawing/2014/main" id="{99097B4F-E02F-4CE9-8183-EB61278B5F95}"/>
              </a:ext>
            </a:extLst>
          </p:cNvPr>
          <p:cNvGraphicFramePr/>
          <p:nvPr>
            <p:extLst>
              <p:ext uri="{D42A27DB-BD31-4B8C-83A1-F6EECF244321}">
                <p14:modId xmlns:p14="http://schemas.microsoft.com/office/powerpoint/2010/main" val="3487289887"/>
              </p:ext>
            </p:extLst>
          </p:nvPr>
        </p:nvGraphicFramePr>
        <p:xfrm>
          <a:off x="6095999" y="990599"/>
          <a:ext cx="5753099" cy="52914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risk_changes" descr="negative_risk_change_vs_positive_risk_change">
            <a:extLst>
              <a:ext uri="{FF2B5EF4-FFF2-40B4-BE49-F238E27FC236}">
                <a16:creationId xmlns:a16="http://schemas.microsoft.com/office/drawing/2014/main" id="{ADC0F080-E034-449E-BDAF-68458996BE33}"/>
              </a:ext>
            </a:extLst>
          </p:cNvPr>
          <p:cNvGraphicFramePr/>
          <p:nvPr>
            <p:extLst>
              <p:ext uri="{D42A27DB-BD31-4B8C-83A1-F6EECF244321}">
                <p14:modId xmlns:p14="http://schemas.microsoft.com/office/powerpoint/2010/main" val="4149062581"/>
              </p:ext>
            </p:extLst>
          </p:nvPr>
        </p:nvGraphicFramePr>
        <p:xfrm>
          <a:off x="175846" y="1011598"/>
          <a:ext cx="5753100" cy="5291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92653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eligible_members" descr="eligibity_trend_total_eligible_members">
            <a:extLst>
              <a:ext uri="{FF2B5EF4-FFF2-40B4-BE49-F238E27FC236}">
                <a16:creationId xmlns:a16="http://schemas.microsoft.com/office/drawing/2014/main" id="{C8E022DA-0BDB-42BA-A6F1-80D3EC50126B}"/>
              </a:ext>
            </a:extLst>
          </p:cNvPr>
          <p:cNvSpPr txBox="1"/>
          <p:nvPr/>
        </p:nvSpPr>
        <p:spPr>
          <a:xfrm>
            <a:off x="475488" y="2167128"/>
            <a:ext cx="1828800" cy="369332"/>
          </a:xfrm>
          <a:prstGeom prst="rect">
            <a:avLst/>
          </a:prstGeom>
          <a:noFill/>
        </p:spPr>
        <p:txBody>
          <a:bodyPr wrap="square" rtlCol="0">
            <a:spAutoFit/>
          </a:bodyPr>
          <a:lstStyle/>
          <a:p>
            <a:pPr algn="ctr"/>
            <a:endParaRPr lang="en-US" dirty="0"/>
          </a:p>
        </p:txBody>
      </p:sp>
      <p:sp>
        <p:nvSpPr>
          <p:cNvPr id="14" name="current_q_vs_prior_q" descr="eligibity_trend_current_quarter_vs_previous_quarter">
            <a:extLst>
              <a:ext uri="{FF2B5EF4-FFF2-40B4-BE49-F238E27FC236}">
                <a16:creationId xmlns:a16="http://schemas.microsoft.com/office/drawing/2014/main" id="{A024FC49-00A9-4D58-836E-2CEBAE8F5D6F}"/>
              </a:ext>
            </a:extLst>
          </p:cNvPr>
          <p:cNvSpPr txBox="1"/>
          <p:nvPr/>
        </p:nvSpPr>
        <p:spPr>
          <a:xfrm>
            <a:off x="475488" y="459028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9885250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16" name="avg_age" descr="demo_dq_average_age">
            <a:extLst>
              <a:ext uri="{FF2B5EF4-FFF2-40B4-BE49-F238E27FC236}">
                <a16:creationId xmlns:a16="http://schemas.microsoft.com/office/drawing/2014/main" id="{C0E68DBC-EC4B-422E-9DD7-929EBBAC5901}"/>
              </a:ext>
            </a:extLst>
          </p:cNvPr>
          <p:cNvSpPr txBox="1"/>
          <p:nvPr/>
        </p:nvSpPr>
        <p:spPr>
          <a:xfrm>
            <a:off x="736444" y="3236976"/>
            <a:ext cx="1828800" cy="369332"/>
          </a:xfrm>
          <a:prstGeom prst="rect">
            <a:avLst/>
          </a:prstGeom>
          <a:noFill/>
        </p:spPr>
        <p:txBody>
          <a:bodyPr wrap="square" rtlCol="0">
            <a:spAutoFit/>
          </a:bodyPr>
          <a:lstStyle/>
          <a:p>
            <a:pPr algn="ctr"/>
            <a:endParaRPr lang="en-US" dirty="0"/>
          </a:p>
        </p:txBody>
      </p:sp>
      <p:sp>
        <p:nvSpPr>
          <p:cNvPr id="20" name="missing_email" descr="demo_dq_missing_email">
            <a:extLst>
              <a:ext uri="{FF2B5EF4-FFF2-40B4-BE49-F238E27FC236}">
                <a16:creationId xmlns:a16="http://schemas.microsoft.com/office/drawing/2014/main" id="{24EFE4E0-E9CE-4BA2-8D50-29D6E279A4D5}"/>
              </a:ext>
            </a:extLst>
          </p:cNvPr>
          <p:cNvSpPr txBox="1"/>
          <p:nvPr/>
        </p:nvSpPr>
        <p:spPr>
          <a:xfrm>
            <a:off x="736444" y="5325551"/>
            <a:ext cx="1828800" cy="369332"/>
          </a:xfrm>
          <a:prstGeom prst="rect">
            <a:avLst/>
          </a:prstGeom>
          <a:noFill/>
        </p:spPr>
        <p:txBody>
          <a:bodyPr wrap="square" rtlCol="0">
            <a:spAutoFit/>
          </a:bodyPr>
          <a:lstStyle/>
          <a:p>
            <a:pPr algn="ctr"/>
            <a:endParaRPr lang="en-US" dirty="0"/>
          </a:p>
        </p:txBody>
      </p:sp>
      <p:sp>
        <p:nvSpPr>
          <p:cNvPr id="21" name="eligible_member_by_location" descr="demo_dq_eligible_members_by_location">
            <a:extLst>
              <a:ext uri="{FF2B5EF4-FFF2-40B4-BE49-F238E27FC236}">
                <a16:creationId xmlns:a16="http://schemas.microsoft.com/office/drawing/2014/main" id="{387D43E0-F1B8-40C0-BDD5-4A1B5E4E00BA}"/>
              </a:ext>
            </a:extLst>
          </p:cNvPr>
          <p:cNvSpPr txBox="1"/>
          <p:nvPr/>
        </p:nvSpPr>
        <p:spPr>
          <a:xfrm>
            <a:off x="6272784" y="1243584"/>
            <a:ext cx="5568696" cy="4791456"/>
          </a:xfrm>
          <a:prstGeom prst="rect">
            <a:avLst/>
          </a:prstGeom>
          <a:noFill/>
        </p:spPr>
        <p:txBody>
          <a:bodyPr wrap="square" rtlCol="0">
            <a:spAutoFit/>
          </a:bodyPr>
          <a:lstStyle/>
          <a:p>
            <a:endParaRPr lang="en-US"/>
          </a:p>
        </p:txBody>
      </p:sp>
      <p:sp>
        <p:nvSpPr>
          <p:cNvPr id="23" name="missing_phone" descr="demo_dq_missing_phone&#10;">
            <a:extLst>
              <a:ext uri="{FF2B5EF4-FFF2-40B4-BE49-F238E27FC236}">
                <a16:creationId xmlns:a16="http://schemas.microsoft.com/office/drawing/2014/main" id="{4B61227A-605E-4ED0-9F3A-ABAA0FE6FCDE}"/>
              </a:ext>
            </a:extLst>
          </p:cNvPr>
          <p:cNvSpPr txBox="1"/>
          <p:nvPr/>
        </p:nvSpPr>
        <p:spPr>
          <a:xfrm>
            <a:off x="3446956" y="5325551"/>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32951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34" name="realage_eligible" descr="elig_and_reg_current_calendar_year_realage_test_completion_rate_of_eligible">
            <a:extLst>
              <a:ext uri="{FF2B5EF4-FFF2-40B4-BE49-F238E27FC236}">
                <a16:creationId xmlns:a16="http://schemas.microsoft.com/office/drawing/2014/main" id="{8BEAE192-BFE6-41A0-AD18-CB9EC1CFB454}"/>
              </a:ext>
            </a:extLst>
          </p:cNvPr>
          <p:cNvSpPr txBox="1"/>
          <p:nvPr/>
        </p:nvSpPr>
        <p:spPr>
          <a:xfrm>
            <a:off x="152070" y="4600580"/>
            <a:ext cx="1298072" cy="523220"/>
          </a:xfrm>
          <a:prstGeom prst="rect">
            <a:avLst/>
          </a:prstGeom>
          <a:noFill/>
        </p:spPr>
        <p:txBody>
          <a:bodyPr wrap="square" rtlCol="0">
            <a:spAutoFit/>
          </a:bodyPr>
          <a:lstStyle/>
          <a:p>
            <a:pPr algn="ctr"/>
            <a:endParaRPr lang="en-US" sz="2800" dirty="0">
              <a:latin typeface="Calibri" panose="020F0502020204030204" pitchFamily="34" charset="0"/>
              <a:cs typeface="Calibri" panose="020F0502020204030204" pitchFamily="34" charset="0"/>
            </a:endParaRPr>
          </a:p>
        </p:txBody>
      </p:sp>
      <p:sp>
        <p:nvSpPr>
          <p:cNvPr id="36" name="realage_regd_2" descr="elig_and_reg_current_calendar_year_realage_test_completion_rate_of_registered">
            <a:extLst>
              <a:ext uri="{FF2B5EF4-FFF2-40B4-BE49-F238E27FC236}">
                <a16:creationId xmlns:a16="http://schemas.microsoft.com/office/drawing/2014/main" id="{519F6F97-AFC6-40DF-9A61-63F742BFFD68}"/>
              </a:ext>
            </a:extLst>
          </p:cNvPr>
          <p:cNvSpPr txBox="1"/>
          <p:nvPr/>
        </p:nvSpPr>
        <p:spPr>
          <a:xfrm>
            <a:off x="153094" y="5329762"/>
            <a:ext cx="1298072" cy="523220"/>
          </a:xfrm>
          <a:prstGeom prst="rect">
            <a:avLst/>
          </a:prstGeom>
          <a:noFill/>
        </p:spPr>
        <p:txBody>
          <a:bodyPr wrap="square" rtlCol="0">
            <a:spAutoFit/>
          </a:bodyPr>
          <a:lstStyle/>
          <a:p>
            <a:pPr algn="ctr"/>
            <a:endParaRPr lang="en-US" sz="2800" dirty="0">
              <a:latin typeface="Calibri" panose="020F0502020204030204" pitchFamily="34" charset="0"/>
              <a:cs typeface="Calibri" panose="020F0502020204030204" pitchFamily="34" charset="0"/>
            </a:endParaRPr>
          </a:p>
        </p:txBody>
      </p:sp>
      <p:sp>
        <p:nvSpPr>
          <p:cNvPr id="37" name="regd_members" descr="elig_and_reg_registered_members">
            <a:extLst>
              <a:ext uri="{FF2B5EF4-FFF2-40B4-BE49-F238E27FC236}">
                <a16:creationId xmlns:a16="http://schemas.microsoft.com/office/drawing/2014/main" id="{E413BB81-B1A0-4597-A319-66FCB714B84F}"/>
              </a:ext>
            </a:extLst>
          </p:cNvPr>
          <p:cNvSpPr txBox="1"/>
          <p:nvPr/>
        </p:nvSpPr>
        <p:spPr>
          <a:xfrm>
            <a:off x="4745736" y="1484096"/>
            <a:ext cx="1828800" cy="369332"/>
          </a:xfrm>
          <a:prstGeom prst="rect">
            <a:avLst/>
          </a:prstGeom>
          <a:noFill/>
        </p:spPr>
        <p:txBody>
          <a:bodyPr wrap="square" rtlCol="0">
            <a:spAutoFit/>
          </a:bodyPr>
          <a:lstStyle/>
          <a:p>
            <a:pPr algn="ctr"/>
            <a:endParaRPr lang="en-US" dirty="0"/>
          </a:p>
        </p:txBody>
      </p:sp>
      <p:sp>
        <p:nvSpPr>
          <p:cNvPr id="38" name="distinct_test_completers" descr="elig_and_reg_distinct_realage_test_completers">
            <a:extLst>
              <a:ext uri="{FF2B5EF4-FFF2-40B4-BE49-F238E27FC236}">
                <a16:creationId xmlns:a16="http://schemas.microsoft.com/office/drawing/2014/main" id="{6EE42E72-9390-4EBD-BFDB-7C3934812EA1}"/>
              </a:ext>
            </a:extLst>
          </p:cNvPr>
          <p:cNvSpPr txBox="1"/>
          <p:nvPr/>
        </p:nvSpPr>
        <p:spPr>
          <a:xfrm>
            <a:off x="7364895" y="1492360"/>
            <a:ext cx="1828800" cy="369332"/>
          </a:xfrm>
          <a:prstGeom prst="rect">
            <a:avLst/>
          </a:prstGeom>
          <a:noFill/>
        </p:spPr>
        <p:txBody>
          <a:bodyPr wrap="square" rtlCol="0">
            <a:spAutoFit/>
          </a:bodyPr>
          <a:lstStyle/>
          <a:p>
            <a:pPr algn="ctr"/>
            <a:endParaRPr lang="en-US" dirty="0"/>
          </a:p>
        </p:txBody>
      </p:sp>
      <p:sp>
        <p:nvSpPr>
          <p:cNvPr id="39" name="distinct_test_completers_curr_year" descr="elig_and_reg_distinct_realage_test_completerscurrent_year">
            <a:extLst>
              <a:ext uri="{FF2B5EF4-FFF2-40B4-BE49-F238E27FC236}">
                <a16:creationId xmlns:a16="http://schemas.microsoft.com/office/drawing/2014/main" id="{E8AE5DD4-7E9E-43D2-BF5E-F9315A61E4B2}"/>
              </a:ext>
            </a:extLst>
          </p:cNvPr>
          <p:cNvSpPr txBox="1"/>
          <p:nvPr/>
        </p:nvSpPr>
        <p:spPr>
          <a:xfrm>
            <a:off x="9984055" y="1481328"/>
            <a:ext cx="1828800" cy="369332"/>
          </a:xfrm>
          <a:prstGeom prst="rect">
            <a:avLst/>
          </a:prstGeom>
          <a:noFill/>
        </p:spPr>
        <p:txBody>
          <a:bodyPr wrap="square" rtlCol="0">
            <a:spAutoFit/>
          </a:bodyPr>
          <a:lstStyle/>
          <a:p>
            <a:pPr algn="ctr"/>
            <a:endParaRPr lang="en-US" dirty="0"/>
          </a:p>
        </p:txBody>
      </p:sp>
      <p:sp>
        <p:nvSpPr>
          <p:cNvPr id="28" name="regn_rate" descr="elig_and_reg_registered_members">
            <a:extLst>
              <a:ext uri="{FF2B5EF4-FFF2-40B4-BE49-F238E27FC236}">
                <a16:creationId xmlns:a16="http://schemas.microsoft.com/office/drawing/2014/main" id="{E76BE2B2-B9F0-45F1-87D1-0184CBD15453}"/>
              </a:ext>
            </a:extLst>
          </p:cNvPr>
          <p:cNvSpPr txBox="1"/>
          <p:nvPr/>
        </p:nvSpPr>
        <p:spPr>
          <a:xfrm>
            <a:off x="152070" y="1635045"/>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p>
        </p:txBody>
      </p:sp>
      <p:sp>
        <p:nvSpPr>
          <p:cNvPr id="32" name="realage_regd" descr="elig_and_reg_registered_members">
            <a:extLst>
              <a:ext uri="{FF2B5EF4-FFF2-40B4-BE49-F238E27FC236}">
                <a16:creationId xmlns:a16="http://schemas.microsoft.com/office/drawing/2014/main" id="{3742D52E-6901-488B-AF87-718B268026B9}"/>
              </a:ext>
            </a:extLst>
          </p:cNvPr>
          <p:cNvSpPr txBox="1"/>
          <p:nvPr/>
        </p:nvSpPr>
        <p:spPr>
          <a:xfrm>
            <a:off x="155448" y="3424851"/>
            <a:ext cx="1307284" cy="523220"/>
          </a:xfrm>
          <a:prstGeom prst="rect">
            <a:avLst/>
          </a:prstGeom>
          <a:noFill/>
        </p:spPr>
        <p:txBody>
          <a:bodyPr wrap="square" rtlCol="0">
            <a:spAutoFit/>
          </a:bodyPr>
          <a:lstStyle/>
          <a:p>
            <a:pPr algn="ctr"/>
            <a:endParaRPr lang="en-US" sz="2800" dirty="0">
              <a:latin typeface="Calibri" panose="020F0502020204030204" pitchFamily="34" charset="0"/>
              <a:cs typeface="Calibri" panose="020F0502020204030204" pitchFamily="34" charset="0"/>
            </a:endParaRPr>
          </a:p>
        </p:txBody>
      </p:sp>
      <p:sp>
        <p:nvSpPr>
          <p:cNvPr id="41" name="current_q_vs_prior_q_regn" descr="elig_and_reg_registered_members">
            <a:extLst>
              <a:ext uri="{FF2B5EF4-FFF2-40B4-BE49-F238E27FC236}">
                <a16:creationId xmlns:a16="http://schemas.microsoft.com/office/drawing/2014/main" id="{32C47130-5760-419D-B021-921E07ACB4E7}"/>
              </a:ext>
            </a:extLst>
          </p:cNvPr>
          <p:cNvSpPr txBox="1"/>
          <p:nvPr/>
        </p:nvSpPr>
        <p:spPr>
          <a:xfrm>
            <a:off x="157839" y="2302739"/>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269421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2" ma:contentTypeDescription="Create a new document." ma:contentTypeScope="" ma:versionID="38d99aa9a29f9ef9480303ab54aa8025">
  <xsd:schema xmlns:xsd="http://www.w3.org/2001/XMLSchema" xmlns:xs="http://www.w3.org/2001/XMLSchema" xmlns:p="http://schemas.microsoft.com/office/2006/metadata/properties" xmlns:ns2="df46ee95-09c2-483a-904e-66aebcdb9267" targetNamespace="http://schemas.microsoft.com/office/2006/metadata/properties" ma:root="true" ma:fieldsID="4d8a3aae30f5c62725a53e5c6d56f596" ns2:_="">
    <xsd:import namespace="df46ee95-09c2-483a-904e-66aebcdb92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912656-04A1-447B-ACE0-E946E7C6AF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6ee95-09c2-483a-904e-66aebcdb9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3.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21763</TotalTime>
  <Words>2460</Words>
  <Application>Microsoft Macintosh PowerPoint</Application>
  <PresentationFormat>Widescreen</PresentationFormat>
  <Paragraphs>602</Paragraphs>
  <Slides>52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 Screening Participation</vt:lpstr>
      <vt:lpstr>Biometric Screening Results</vt:lpstr>
      <vt:lpstr>DIGITAL ENGAGEMENT</vt:lpstr>
      <vt:lpstr>Overall Platform Activity</vt:lpstr>
      <vt:lpstr>Feature Utilization</vt:lpstr>
      <vt:lpstr>Content Consumption1</vt:lpstr>
      <vt:lpstr>Green Day Tracking</vt:lpstr>
      <vt:lpstr>Challenge Participation</vt:lpstr>
      <vt:lpstr>Challenge Details</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Reductions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Microsoft Office User</cp:lastModifiedBy>
  <cp:revision>268</cp:revision>
  <dcterms:created xsi:type="dcterms:W3CDTF">2014-04-30T10:51:48Z</dcterms:created>
  <dcterms:modified xsi:type="dcterms:W3CDTF">2021-05-06T09:51:20Z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