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commentAuthors.xml" ContentType="application/vnd.openxmlformats-officedocument.presentationml.commentAuthors+xml"/>
  <Override PartName="/ppt/media/image10.svg" ContentType="image/svg"/>
  <Override PartName="/ppt/media/image12.svg" ContentType="image/svg"/>
  <Override PartName="/ppt/media/image14.svg" ContentType="image/svg"/>
  <Override PartName="/ppt/media/image8.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76" r:id="rId6"/>
    <p:sldId id="277" r:id="rId7"/>
    <p:sldId id="278" r:id="rId8"/>
    <p:sldId id="312" r:id="rId9"/>
    <p:sldId id="257" r:id="rId10"/>
    <p:sldId id="258" r:id="rId11"/>
    <p:sldId id="259" r:id="rId12"/>
    <p:sldId id="260" r:id="rId13"/>
    <p:sldId id="261" r:id="rId14"/>
    <p:sldId id="262" r:id="rId15"/>
    <p:sldId id="263" r:id="rId16"/>
    <p:sldId id="269" r:id="rId17"/>
    <p:sldId id="280" r:id="rId18"/>
    <p:sldId id="270" r:id="rId19"/>
    <p:sldId id="274" r:id="rId20"/>
    <p:sldId id="268" r:id="rId21"/>
    <p:sldId id="267" r:id="rId22"/>
    <p:sldId id="265" r:id="rId23"/>
    <p:sldId id="318" r:id="rId24"/>
    <p:sldId id="264" r:id="rId25"/>
    <p:sldId id="281" r:id="rId26"/>
    <p:sldId id="308" r:id="rId27"/>
    <p:sldId id="282" r:id="rId28"/>
    <p:sldId id="309" r:id="rId29"/>
    <p:sldId id="310" r:id="rId30"/>
    <p:sldId id="311" r:id="rId31"/>
    <p:sldId id="294" r:id="rId32"/>
    <p:sldId id="295" r:id="rId33"/>
    <p:sldId id="316" r:id="rId34"/>
    <p:sldId id="297" r:id="rId35"/>
    <p:sldId id="298" r:id="rId36"/>
    <p:sldId id="299" r:id="rId37"/>
    <p:sldId id="300" r:id="rId38"/>
    <p:sldId id="324" r:id="rId39"/>
    <p:sldId id="325" r:id="rId40"/>
    <p:sldId id="322" r:id="rId41"/>
    <p:sldId id="323" r:id="rId42"/>
    <p:sldId id="289" r:id="rId43"/>
    <p:sldId id="290" r:id="rId44"/>
    <p:sldId id="286" r:id="rId45"/>
    <p:sldId id="287" r:id="rId46"/>
    <p:sldId id="288" r:id="rId47"/>
    <p:sldId id="291" r:id="rId48"/>
    <p:sldId id="292" r:id="rId49"/>
    <p:sldId id="293" r:id="rId50"/>
    <p:sldId id="303" r:id="rId51"/>
    <p:sldId id="304" r:id="rId52"/>
    <p:sldId id="305" r:id="rId53"/>
    <p:sldId id="275" r:id="rId54"/>
    <p:sldId id="273" r:id="rId55"/>
    <p:sldId id="272" r:id="rId56"/>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8189C7-A2DC-492F-A8A8-56F8B575BF7F}">
          <p14:sldIdLst>
            <p14:sldId id="256"/>
            <p14:sldId id="276"/>
            <p14:sldId id="277"/>
            <p14:sldId id="278"/>
            <p14:sldId id="312"/>
            <p14:sldId id="257"/>
            <p14:sldId id="258"/>
            <p14:sldId id="259"/>
            <p14:sldId id="260"/>
            <p14:sldId id="261"/>
            <p14:sldId id="262"/>
            <p14:sldId id="263"/>
            <p14:sldId id="269"/>
            <p14:sldId id="280"/>
            <p14:sldId id="270"/>
            <p14:sldId id="274"/>
            <p14:sldId id="268"/>
            <p14:sldId id="267"/>
            <p14:sldId id="265"/>
            <p14:sldId id="318"/>
            <p14:sldId id="264"/>
            <p14:sldId id="281"/>
            <p14:sldId id="308"/>
            <p14:sldId id="282"/>
            <p14:sldId id="309"/>
            <p14:sldId id="310"/>
            <p14:sldId id="311"/>
            <p14:sldId id="294"/>
            <p14:sldId id="295"/>
            <p14:sldId id="316"/>
            <p14:sldId id="297"/>
            <p14:sldId id="298"/>
            <p14:sldId id="299"/>
            <p14:sldId id="300"/>
            <p14:sldId id="324"/>
            <p14:sldId id="325"/>
            <p14:sldId id="322"/>
            <p14:sldId id="323"/>
            <p14:sldId id="289"/>
            <p14:sldId id="290"/>
            <p14:sldId id="286"/>
            <p14:sldId id="287"/>
            <p14:sldId id="288"/>
            <p14:sldId id="291"/>
            <p14:sldId id="292"/>
            <p14:sldId id="293"/>
            <p14:sldId id="303"/>
            <p14:sldId id="304"/>
            <p14:sldId id="305"/>
            <p14:sldId id="275"/>
            <p14:sldId id="273"/>
            <p14:sldId id="272"/>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Mao" initials="SM" lastIdx="1" clrIdx="0">
    <p:extLst>
      <p:ext uri="{19B8F6BF-5375-455C-9EA6-DF929625EA0E}">
        <p15:presenceInfo xmlns:p15="http://schemas.microsoft.com/office/powerpoint/2012/main" userId="S::Steven.Mao@sharecare.com::da7d4cf1-b802-4369-8e84-4a91635f77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F96"/>
    <a:srgbClr val="BF9000"/>
    <a:srgbClr val="0C7030"/>
    <a:srgbClr val="A2488E"/>
    <a:srgbClr val="2F1D94"/>
    <a:srgbClr val="CD6269"/>
    <a:srgbClr val="19B99C"/>
    <a:srgbClr val="8BB9DB"/>
    <a:srgbClr val="404040"/>
    <a:srgbClr val="DE4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1" autoAdjust="0"/>
    <p:restoredTop sz="94173" autoAdjust="0"/>
  </p:normalViewPr>
  <p:slideViewPr>
    <p:cSldViewPr snapToGrid="0">
      <p:cViewPr varScale="1">
        <p:scale>
          <a:sx n="84" d="100"/>
          <a:sy n="84" d="100"/>
        </p:scale>
        <p:origin x="208" y="976"/>
      </p:cViewPr>
      <p:guideLst>
        <p:guide orient="horz" pos="2160"/>
        <p:guide pos="38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5.xml"/><Relationship Id="rId1" Type="http://schemas.microsoft.com/office/2011/relationships/chartStyle" Target="style5.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6.xml"/><Relationship Id="rId1" Type="http://schemas.microsoft.com/office/2011/relationships/chartStyle" Target="style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9.xml"/><Relationship Id="rId1" Type="http://schemas.microsoft.com/office/2011/relationships/chartStyle" Target="style9.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0.xml"/><Relationship Id="rId1" Type="http://schemas.microsoft.com/office/2011/relationships/chartStyle" Target="style10.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1.xml"/><Relationship Id="rId1" Type="http://schemas.microsoft.com/office/2011/relationships/chartStyle" Target="style11.xml"/></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2.xml"/><Relationship Id="rId1" Type="http://schemas.microsoft.com/office/2011/relationships/chartStyle" Target="style12.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13.xml"/><Relationship Id="rId1" Type="http://schemas.microsoft.com/office/2011/relationships/chartStyle" Target="style13.xml"/></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14.xml"/><Relationship Id="rId1" Type="http://schemas.microsoft.com/office/2011/relationships/chartStyle" Target="style14.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15.xml"/><Relationship Id="rId1" Type="http://schemas.microsoft.com/office/2011/relationships/chartStyle" Target="style15.xml"/></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16.xml"/><Relationship Id="rId1" Type="http://schemas.microsoft.com/office/2011/relationships/chartStyle" Target="style1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17.xml"/><Relationship Id="rId1" Type="http://schemas.microsoft.com/office/2011/relationships/chartStyle" Target="style17.xml"/></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8.xml"/><Relationship Id="rId1" Type="http://schemas.microsoft.com/office/2011/relationships/chartStyle" Target="style18.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19.xml"/><Relationship Id="rId1" Type="http://schemas.microsoft.com/office/2011/relationships/chartStyle" Target="style19.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20.xml"/><Relationship Id="rId1" Type="http://schemas.microsoft.com/office/2011/relationships/chartStyle" Target="style20.xml"/></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21.xml"/><Relationship Id="rId1" Type="http://schemas.microsoft.com/office/2011/relationships/chartStyle" Target="style21.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22.xml"/><Relationship Id="rId1" Type="http://schemas.microsoft.com/office/2011/relationships/chartStyle" Target="style22.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23.xml"/><Relationship Id="rId1" Type="http://schemas.microsoft.com/office/2011/relationships/chartStyle" Target="style23.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24.xml"/><Relationship Id="rId1" Type="http://schemas.microsoft.com/office/2011/relationships/chartStyle" Target="style24.xml"/></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25.xml"/><Relationship Id="rId1" Type="http://schemas.microsoft.com/office/2011/relationships/chartStyle" Target="style25.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26.xml"/><Relationship Id="rId1" Type="http://schemas.microsoft.com/office/2011/relationships/chartStyle" Target="style26.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27.xml"/><Relationship Id="rId1" Type="http://schemas.microsoft.com/office/2011/relationships/chartStyle" Target="style27.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28.xml"/><Relationship Id="rId1" Type="http://schemas.microsoft.com/office/2011/relationships/chartStyle" Target="style28.xml"/></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29.xml"/><Relationship Id="rId1" Type="http://schemas.microsoft.com/office/2011/relationships/chartStyle" Target="style29.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30.xml"/><Relationship Id="rId1" Type="http://schemas.microsoft.com/office/2011/relationships/chartStyle" Target="style30.xml"/></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31.xml"/><Relationship Id="rId1" Type="http://schemas.microsoft.com/office/2011/relationships/chartStyle" Target="style31.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32.xml"/><Relationship Id="rId1" Type="http://schemas.microsoft.com/office/2011/relationships/chartStyle" Target="style32.xml"/></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33.xml"/><Relationship Id="rId1" Type="http://schemas.microsoft.com/office/2011/relationships/chartStyle" Target="style33.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34.xml"/><Relationship Id="rId1" Type="http://schemas.microsoft.com/office/2011/relationships/chartStyle" Target="style34.xml"/></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EMPLOYER GROUPS - ELIGIBLE MEMBERS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 Count</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489C-4C3C-B322-0D69400392FA}"/>
            </c:ext>
          </c:extLst>
        </c:ser>
        <c:dLbls>
          <c:showLegendKey val="0"/>
          <c:showVal val="0"/>
          <c:showCatName val="0"/>
          <c:showSerName val="0"/>
          <c:showPercent val="0"/>
          <c:showBubbleSize val="0"/>
        </c:dLbls>
        <c:gapWidth val="219"/>
        <c:overlap val="-27"/>
        <c:axId val="42255488"/>
        <c:axId val="42257024"/>
      </c:barChart>
      <c:catAx>
        <c:axId val="4225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7024"/>
        <c:crosses val="autoZero"/>
        <c:auto val="0"/>
        <c:lblAlgn val="ctr"/>
        <c:lblOffset val="100"/>
        <c:noMultiLvlLbl val="0"/>
      </c:catAx>
      <c:valAx>
        <c:axId val="4225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5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F3300"/>
            </a:solidFill>
          </c:spPr>
          <c:invertIfNegative val="0"/>
          <c:dPt>
            <c:idx val="0"/>
            <c:invertIfNegative val="0"/>
            <c:bubble3D val="0"/>
            <c:spPr>
              <a:solidFill>
                <a:srgbClr val="19B99C"/>
              </a:solidFill>
            </c:spPr>
            <c:extLst>
              <c:ext xmlns:c16="http://schemas.microsoft.com/office/drawing/2014/chart" uri="{C3380CC4-5D6E-409C-BE32-E72D297353CC}">
                <c16:uniqueId val="{00000001-AF5D-B547-AB56-16659EBF3246}"/>
              </c:ext>
            </c:extLst>
          </c:dPt>
          <c:dPt>
            <c:idx val="1"/>
            <c:invertIfNegative val="0"/>
            <c:bubble3D val="0"/>
            <c:spPr>
              <a:solidFill>
                <a:srgbClr val="19B99C"/>
              </a:solidFill>
            </c:spPr>
            <c:extLst>
              <c:ext xmlns:c16="http://schemas.microsoft.com/office/drawing/2014/chart" uri="{C3380CC4-5D6E-409C-BE32-E72D297353CC}">
                <c16:uniqueId val="{00000003-AF5D-B547-AB56-16659EBF3246}"/>
              </c:ext>
            </c:extLst>
          </c:dPt>
          <c:dPt>
            <c:idx val="2"/>
            <c:invertIfNegative val="0"/>
            <c:bubble3D val="0"/>
            <c:spPr>
              <a:solidFill>
                <a:srgbClr val="19B99C"/>
              </a:solidFill>
            </c:spPr>
            <c:extLst>
              <c:ext xmlns:c16="http://schemas.microsoft.com/office/drawing/2014/chart" uri="{C3380CC4-5D6E-409C-BE32-E72D297353CC}">
                <c16:uniqueId val="{00000005-AF5D-B547-AB56-16659EBF3246}"/>
              </c:ext>
            </c:extLst>
          </c:dPt>
          <c:dPt>
            <c:idx val="3"/>
            <c:invertIfNegative val="0"/>
            <c:bubble3D val="0"/>
            <c:spPr>
              <a:solidFill>
                <a:schemeClr val="bg2"/>
              </a:solidFill>
            </c:spPr>
            <c:extLst>
              <c:ext xmlns:c16="http://schemas.microsoft.com/office/drawing/2014/chart" uri="{C3380CC4-5D6E-409C-BE32-E72D297353CC}">
                <c16:uniqueId val="{00000007-AF5D-B547-AB56-16659EBF3246}"/>
              </c:ext>
            </c:extLst>
          </c:dPt>
          <c:dLbls>
            <c:dLbl>
              <c:idx val="0"/>
              <c:layout>
                <c:manualLayout>
                  <c:x val="-3.3424178085424477E-3"/>
                  <c:y val="2.26869294429623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5D-B547-AB56-16659EBF3246}"/>
                </c:ext>
              </c:extLst>
            </c:dLbl>
            <c:dLbl>
              <c:idx val="1"/>
              <c:layout>
                <c:manualLayout>
                  <c:x val="-1.1141392695141494E-3"/>
                  <c:y val="9.24928661905388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5D-B547-AB56-16659EBF3246}"/>
                </c:ext>
              </c:extLst>
            </c:dLbl>
            <c:dLbl>
              <c:idx val="2"/>
              <c:layout>
                <c:manualLayout>
                  <c:x val="0"/>
                  <c:y val="1.27395834564326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5D-B547-AB56-16659EBF3246}"/>
                </c:ext>
              </c:extLst>
            </c:dLbl>
            <c:dLbl>
              <c:idx val="3"/>
              <c:layout>
                <c:manualLayout>
                  <c:x val="-1.1141392695141494E-3"/>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5D-B547-AB56-16659EBF3246}"/>
                </c:ext>
              </c:extLst>
            </c:dLbl>
            <c:dLbl>
              <c:idx val="4"/>
              <c:layout>
                <c:manualLayout>
                  <c:x val="0"/>
                  <c:y val="5.75898978167509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267-4696-ADDF-3DAD3336319B}"/>
                </c:ext>
              </c:extLst>
            </c:dLbl>
            <c:dLbl>
              <c:idx val="5"/>
              <c:layout>
                <c:manualLayout>
                  <c:x val="0"/>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267-4696-ADDF-3DAD3336319B}"/>
                </c:ext>
              </c:extLst>
            </c:dLbl>
            <c:dLbl>
              <c:idx val="6"/>
              <c:layout>
                <c:manualLayout>
                  <c:x val="0"/>
                  <c:y val="5.758989781675126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267-4696-ADDF-3DAD3336319B}"/>
                </c:ext>
              </c:extLst>
            </c:dLbl>
            <c:spPr>
              <a:noFill/>
              <a:ln>
                <a:noFill/>
              </a:ln>
              <a:effectLst/>
            </c:spPr>
            <c:txPr>
              <a:bodyPr/>
              <a:lstStyle/>
              <a:p>
                <a:pPr>
                  <a:defRPr sz="1100">
                    <a:solidFill>
                      <a:schemeClr val="tx1">
                        <a:lumMod val="65000"/>
                        <a:lumOff val="35000"/>
                      </a:schemeClr>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Sheet1!$A$2:$A$12</c:f>
              <c:numCache>
                <c:formatCode>General</c:formatCode>
                <c:ptCount val="11"/>
              </c:numCache>
            </c:numRef>
          </c:cat>
          <c:val>
            <c:numRef>
              <c:f>Sheet1!$B$2:$B$12</c:f>
              <c:numCache>
                <c:formatCode>General</c:formatCode>
                <c:ptCount val="11"/>
              </c:numCache>
            </c:numRef>
          </c:val>
          <c:extLst>
            <c:ext xmlns:c16="http://schemas.microsoft.com/office/drawing/2014/chart" uri="{C3380CC4-5D6E-409C-BE32-E72D297353CC}">
              <c16:uniqueId val="{00000008-AF5D-B547-AB56-16659EBF3246}"/>
            </c:ext>
          </c:extLst>
        </c:ser>
        <c:dLbls>
          <c:showLegendKey val="0"/>
          <c:showVal val="0"/>
          <c:showCatName val="0"/>
          <c:showSerName val="0"/>
          <c:showPercent val="0"/>
          <c:showBubbleSize val="0"/>
        </c:dLbls>
        <c:gapWidth val="75"/>
        <c:overlap val="40"/>
        <c:axId val="171560320"/>
        <c:axId val="171562496"/>
      </c:barChart>
      <c:catAx>
        <c:axId val="171560320"/>
        <c:scaling>
          <c:orientation val="minMax"/>
        </c:scaling>
        <c:delete val="0"/>
        <c:axPos val="b"/>
        <c:title>
          <c:tx>
            <c:rich>
              <a:bodyPr/>
              <a:lstStyle/>
              <a:p>
                <a:pPr>
                  <a:defRPr sz="1000"/>
                </a:pPr>
                <a:r>
                  <a:rPr lang="en-US" sz="1000" b="0" dirty="0" err="1"/>
                  <a:t>RealAge</a:t>
                </a:r>
                <a:r>
                  <a:rPr lang="en-US" sz="1000" b="0" baseline="0" dirty="0"/>
                  <a:t> Groups</a:t>
                </a:r>
                <a:endParaRPr lang="en-US" sz="1000" b="0" dirty="0"/>
              </a:p>
            </c:rich>
          </c:tx>
          <c:overlay val="0"/>
        </c:title>
        <c:numFmt formatCode="General" sourceLinked="0"/>
        <c:majorTickMark val="none"/>
        <c:minorTickMark val="none"/>
        <c:tickLblPos val="nextTo"/>
        <c:txPr>
          <a:bodyPr/>
          <a:lstStyle/>
          <a:p>
            <a:pPr>
              <a:defRPr sz="1100">
                <a:solidFill>
                  <a:schemeClr val="bg1">
                    <a:lumMod val="50000"/>
                  </a:schemeClr>
                </a:solidFill>
              </a:defRPr>
            </a:pPr>
            <a:endParaRPr lang="en-US"/>
          </a:p>
        </c:txPr>
        <c:crossAx val="171562496"/>
        <c:crosses val="autoZero"/>
        <c:auto val="1"/>
        <c:lblAlgn val="ctr"/>
        <c:lblOffset val="100"/>
        <c:noMultiLvlLbl val="0"/>
      </c:catAx>
      <c:valAx>
        <c:axId val="171562496"/>
        <c:scaling>
          <c:orientation val="minMax"/>
        </c:scaling>
        <c:delete val="0"/>
        <c:axPos val="l"/>
        <c:title>
          <c:tx>
            <c:rich>
              <a:bodyPr rot="-5400000" vert="horz"/>
              <a:lstStyle/>
              <a:p>
                <a:pPr>
                  <a:defRPr b="1"/>
                </a:pPr>
                <a:r>
                  <a:rPr lang="en-US" sz="1000" b="0" dirty="0" err="1"/>
                  <a:t>RealAge</a:t>
                </a:r>
                <a:r>
                  <a:rPr lang="en-US" sz="1000" b="0" dirty="0"/>
                  <a:t> Group Distribution</a:t>
                </a:r>
              </a:p>
            </c:rich>
          </c:tx>
          <c:layout>
            <c:manualLayout>
              <c:xMode val="edge"/>
              <c:yMode val="edge"/>
              <c:x val="6.6848356170848954E-3"/>
              <c:y val="0.2258719489790057"/>
            </c:manualLayout>
          </c:layout>
          <c:overlay val="0"/>
        </c:title>
        <c:numFmt formatCode="General" sourceLinked="1"/>
        <c:majorTickMark val="none"/>
        <c:minorTickMark val="none"/>
        <c:tickLblPos val="nextTo"/>
        <c:txPr>
          <a:bodyPr/>
          <a:lstStyle/>
          <a:p>
            <a:pPr>
              <a:defRPr sz="1050">
                <a:solidFill>
                  <a:schemeClr val="bg1">
                    <a:lumMod val="50000"/>
                  </a:schemeClr>
                </a:solidFill>
              </a:defRPr>
            </a:pPr>
            <a:endParaRPr lang="en-US"/>
          </a:p>
        </c:txPr>
        <c:crossAx val="171560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bg2">
                    <a:lumMod val="50000"/>
                  </a:schemeClr>
                </a:solidFill>
                <a:latin typeface="+mn-lt"/>
                <a:ea typeface="+mn-ea"/>
                <a:cs typeface="+mn-cs"/>
              </a:defRPr>
            </a:pPr>
            <a:r>
              <a:rPr lang="en-US" sz="1000" b="1" i="0" baseline="0">
                <a:solidFill>
                  <a:schemeClr val="bg2">
                    <a:lumMod val="50000"/>
                  </a:schemeClr>
                </a:solidFill>
                <a:effectLst/>
              </a:rPr>
              <a:t>CUMULATIVE BIOMETRIC COMPLETIONS BY MONTH</a:t>
            </a:r>
            <a:endParaRPr lang="en-US" sz="1000">
              <a:solidFill>
                <a:schemeClr val="bg2">
                  <a:lumMod val="50000"/>
                </a:schemeClr>
              </a:solidFill>
              <a:effectLst/>
            </a:endParaRPr>
          </a:p>
        </c:rich>
      </c:tx>
      <c:overlay val="0"/>
      <c:spPr>
        <a:noFill/>
        <a:ln>
          <a:noFill/>
        </a:ln>
        <a:effectLst/>
      </c:spPr>
    </c:title>
    <c:autoTitleDeleted val="0"/>
    <c:plotArea>
      <c:layout/>
      <c:lineChart>
        <c:grouping val="standard"/>
        <c:varyColors val="0"/>
        <c:ser>
          <c:idx val="0"/>
          <c:order val="0"/>
          <c:tx>
            <c:strRef>
              <c:f>Sheet1!$B$1</c:f>
              <c:strCache>
                <c:ptCount val="1"/>
                <c:pt idx="0">
                  <c:v>Prior 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January</c:v>
                </c:pt>
                <c:pt idx="1">
                  <c:v>feburary</c:v>
                </c:pt>
                <c:pt idx="2">
                  <c:v>March</c:v>
                </c:pt>
                <c:pt idx="3">
                  <c:v>April</c:v>
                </c:pt>
                <c:pt idx="4">
                  <c:v>May</c:v>
                </c:pt>
                <c:pt idx="5">
                  <c:v>June</c:v>
                </c:pt>
                <c:pt idx="6">
                  <c:v>July</c:v>
                </c:pt>
                <c:pt idx="7">
                  <c:v>August</c:v>
                </c:pt>
                <c:pt idx="8">
                  <c:v>September</c:v>
                </c:pt>
                <c:pt idx="9">
                  <c:v>October</c:v>
                </c:pt>
                <c:pt idx="10">
                  <c:v>Novemeber</c:v>
                </c:pt>
                <c:pt idx="11">
                  <c:v>December</c:v>
                </c:pt>
              </c:strCache>
            </c:strRef>
          </c:cat>
          <c:val>
            <c:numRef>
              <c:f>Sheet1!$B$2:$B$13</c:f>
              <c:numCache>
                <c:formatCode>#,##0</c:formatCode>
                <c:ptCount val="12"/>
                <c:pt idx="0">
                  <c:v>10</c:v>
                </c:pt>
                <c:pt idx="1">
                  <c:v>46</c:v>
                </c:pt>
                <c:pt idx="2">
                  <c:v>52</c:v>
                </c:pt>
                <c:pt idx="3">
                  <c:v>56</c:v>
                </c:pt>
                <c:pt idx="4">
                  <c:v>61</c:v>
                </c:pt>
                <c:pt idx="5">
                  <c:v>63</c:v>
                </c:pt>
                <c:pt idx="6">
                  <c:v>63</c:v>
                </c:pt>
                <c:pt idx="7">
                  <c:v>63</c:v>
                </c:pt>
                <c:pt idx="8">
                  <c:v>63</c:v>
                </c:pt>
                <c:pt idx="9">
                  <c:v>69</c:v>
                </c:pt>
                <c:pt idx="10">
                  <c:v>73</c:v>
                </c:pt>
                <c:pt idx="11">
                  <c:v>88</c:v>
                </c:pt>
              </c:numCache>
            </c:numRef>
          </c:val>
          <c:smooth val="0"/>
          <c:extLst>
            <c:ext xmlns:c16="http://schemas.microsoft.com/office/drawing/2014/chart" uri="{C3380CC4-5D6E-409C-BE32-E72D297353CC}">
              <c16:uniqueId val="{00000000-5200-4E78-880E-AAD0D2538427}"/>
            </c:ext>
          </c:extLst>
        </c:ser>
        <c:ser>
          <c:idx val="1"/>
          <c:order val="1"/>
          <c:tx>
            <c:strRef>
              <c:f>Sheet1!$C$1</c:f>
              <c:strCache>
                <c:ptCount val="1"/>
                <c:pt idx="0">
                  <c:v>Current Year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Sheet1!$A$2:$A$13</c:f>
              <c:strCache>
                <c:ptCount val="12"/>
                <c:pt idx="0">
                  <c:v>January</c:v>
                </c:pt>
                <c:pt idx="1">
                  <c:v>feburary</c:v>
                </c:pt>
                <c:pt idx="2">
                  <c:v>March</c:v>
                </c:pt>
                <c:pt idx="3">
                  <c:v>April</c:v>
                </c:pt>
                <c:pt idx="4">
                  <c:v>May</c:v>
                </c:pt>
                <c:pt idx="5">
                  <c:v>June</c:v>
                </c:pt>
                <c:pt idx="6">
                  <c:v>July</c:v>
                </c:pt>
                <c:pt idx="7">
                  <c:v>August</c:v>
                </c:pt>
                <c:pt idx="8">
                  <c:v>September</c:v>
                </c:pt>
                <c:pt idx="9">
                  <c:v>October</c:v>
                </c:pt>
                <c:pt idx="10">
                  <c:v>Novemeber</c:v>
                </c:pt>
                <c:pt idx="11">
                  <c:v>December</c:v>
                </c:pt>
              </c:strCache>
            </c:strRef>
          </c:cat>
          <c:val>
            <c:numRef>
              <c:f>Sheet1!$C$2:$C$13</c:f>
              <c:numCache>
                <c:formatCode>#,##0</c:formatCode>
                <c:ptCount val="12"/>
                <c:pt idx="0">
                  <c:v>12.0</c:v>
                </c:pt>
                <c:pt idx="1">
                  <c:v>19.0</c:v>
                </c:pt>
                <c:pt idx="2">
                  <c:v>26.0</c:v>
                </c:pt>
                <c:pt idx="3">
                  <c:v>32.0</c:v>
                </c:pt>
                <c:pt idx="4">
                  <c:v>41.0</c:v>
                </c:pt>
                <c:pt idx="5">
                  <c:v>57.0</c:v>
                </c:pt>
                <c:pt idx="6">
                  <c:v>0.0</c:v>
                </c:pt>
                <c:pt idx="7">
                  <c:v>0.0</c:v>
                </c:pt>
                <c:pt idx="8">
                  <c:v>0.0</c:v>
                </c:pt>
                <c:pt idx="9">
                  <c:v>0.0</c:v>
                </c:pt>
                <c:pt idx="10">
                  <c:v>0.0</c:v>
                </c:pt>
                <c:pt idx="11">
                  <c:v>0.0</c:v>
                </c:pt>
              </c:numCache>
            </c:numRef>
          </c:val>
          <c:smooth val="0"/>
          <c:extLst>
            <c:ext xmlns:c16="http://schemas.microsoft.com/office/drawing/2014/chart" uri="{C3380CC4-5D6E-409C-BE32-E72D297353CC}">
              <c16:uniqueId val="{00000001-5200-4E78-880E-AAD0D2538427}"/>
            </c:ext>
          </c:extLst>
        </c:ser>
        <c:dLbls>
          <c:showLegendKey val="0"/>
          <c:showVal val="0"/>
          <c:showCatName val="0"/>
          <c:showSerName val="0"/>
          <c:showPercent val="0"/>
          <c:showBubbleSize val="0"/>
        </c:dLbls>
        <c:marker val="1"/>
        <c:smooth val="0"/>
        <c:axId val="174734720"/>
        <c:axId val="174900736"/>
      </c:lineChart>
      <c:catAx>
        <c:axId val="17473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900736"/>
        <c:crosses val="autoZero"/>
        <c:auto val="0"/>
        <c:lblAlgn val="ctr"/>
        <c:lblOffset val="100"/>
        <c:noMultiLvlLbl val="0"/>
      </c:catAx>
      <c:valAx>
        <c:axId val="17490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7347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1.3888889225199819E-3"/>
          <c:w val="0.99861109256744385"/>
          <c:h val="0.99861109256744385"/>
        </c:manualLayout>
      </c:layout>
      <c:pieChart>
        <c:varyColors val="1"/>
        <c:ser>
          <c:idx val="0"/>
          <c:order val="0"/>
          <c:tx>
            <c:strRef>
              <c:f>Sheet1!$B$1</c:f>
              <c:strCache>
                <c:ptCount val="1"/>
                <c:pt idx="0">
                  <c:v>Participants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F720-419D-BACF-73F4BBC40453}"/>
              </c:ext>
            </c:extLst>
          </c:dPt>
          <c:dPt>
            <c:idx val="1"/>
            <c:bubble3D val="0"/>
            <c:spPr>
              <a:solidFill>
                <a:srgbClr val="8BB9DB"/>
              </a:solidFill>
              <a:ln w="19050">
                <a:solidFill>
                  <a:schemeClr val="lt1"/>
                </a:solidFill>
              </a:ln>
              <a:effectLst/>
            </c:spPr>
            <c:extLst>
              <c:ext xmlns:c16="http://schemas.microsoft.com/office/drawing/2014/chart" uri="{C3380CC4-5D6E-409C-BE32-E72D297353CC}">
                <c16:uniqueId val="{00000003-F720-419D-BACF-73F4BBC4045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#,##0</c:formatCode>
                <c:ptCount val="2"/>
                <c:pt idx="0">
                  <c:v>63.4</c:v>
                </c:pt>
                <c:pt idx="1">
                  <c:v>36.6</c:v>
                </c:pt>
              </c:numCache>
            </c:numRef>
          </c:val>
          <c:extLst>
            <c:ext xmlns:c16="http://schemas.microsoft.com/office/drawing/2014/chart" uri="{C3380CC4-5D6E-409C-BE32-E72D297353CC}">
              <c16:uniqueId val="{00000004-F720-419D-BACF-73F4BBC4045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RISKS PER MEMBER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E4D-C741-844A-F79152C7448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E4D-C741-844A-F79152C7448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E4D-C741-844A-F79152C7448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E4D-C741-844A-F79152C7448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E4D-C741-844A-F79152C7448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8761-40E3-B4C3-1934B9B155F7}"/>
            </c:ext>
          </c:extLst>
        </c:ser>
        <c:dLbls>
          <c:showLegendKey val="0"/>
          <c:showVal val="0"/>
          <c:showCatName val="0"/>
          <c:showSerName val="0"/>
          <c:showPercent val="0"/>
          <c:showBubbleSize val="0"/>
        </c:dLbls>
        <c:gapWidth val="219"/>
        <c:overlap val="-27"/>
        <c:axId val="181792768"/>
        <c:axId val="181794304"/>
      </c:barChart>
      <c:catAx>
        <c:axId val="18179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4304"/>
        <c:crosses val="autoZero"/>
        <c:auto val="0"/>
        <c:lblAlgn val="ctr"/>
        <c:lblOffset val="100"/>
        <c:noMultiLvlLbl val="0"/>
      </c:catAx>
      <c:valAx>
        <c:axId val="18179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2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19B99C"/>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Sheet1!$B$2:$B$10</c:f>
              <c:numCache>
                <c:formatCode>0.0%</c:formatCode>
                <c:ptCount val="9"/>
                <c:pt idx="0">
                  <c:v>0.566</c:v>
                </c:pt>
                <c:pt idx="1">
                  <c:v>0.715</c:v>
                </c:pt>
                <c:pt idx="2">
                  <c:v>0.509</c:v>
                </c:pt>
                <c:pt idx="3">
                  <c:v>0.667</c:v>
                </c:pt>
                <c:pt idx="4">
                  <c:v>0.392</c:v>
                </c:pt>
                <c:pt idx="5">
                  <c:v>0.399</c:v>
                </c:pt>
                <c:pt idx="6">
                  <c:v>0.293</c:v>
                </c:pt>
                <c:pt idx="7">
                  <c:v>0.467</c:v>
                </c:pt>
                <c:pt idx="8">
                  <c:v>0.585</c:v>
                </c:pt>
              </c:numCache>
            </c:numRef>
          </c:val>
          <c:extLst>
            <c:ext xmlns:c16="http://schemas.microsoft.com/office/drawing/2014/chart" uri="{C3380CC4-5D6E-409C-BE32-E72D297353CC}">
              <c16:uniqueId val="{00000000-1099-4751-B30A-4A95B463E923}"/>
            </c:ext>
          </c:extLst>
        </c:ser>
        <c:ser>
          <c:idx val="1"/>
          <c:order val="1"/>
          <c:tx>
            <c:strRef>
              <c:f>Sheet1!$C$1</c:f>
              <c:strCache>
                <c:ptCount val="1"/>
                <c:pt idx="0">
                  <c:v>Series 2</c:v>
                </c:pt>
              </c:strCache>
            </c:strRef>
          </c:tx>
          <c:spPr>
            <a:solidFill>
              <a:srgbClr val="FFC000"/>
            </a:solidFill>
          </c:spPr>
          <c:invertIfNegative val="0"/>
          <c:dLbls>
            <c:numFmt formatCode="0.0%;\-0.0%;" sourceLinked="0"/>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Sheet1!$C$2:$C$10</c:f>
              <c:numCache>
                <c:formatCode>0.0%</c:formatCode>
                <c:ptCount val="9"/>
                <c:pt idx="0">
                  <c:v>0.0</c:v>
                </c:pt>
                <c:pt idx="1">
                  <c:v>0.253</c:v>
                </c:pt>
                <c:pt idx="2">
                  <c:v>0.0</c:v>
                </c:pt>
                <c:pt idx="3">
                  <c:v>0.279</c:v>
                </c:pt>
                <c:pt idx="4">
                  <c:v>0.557</c:v>
                </c:pt>
                <c:pt idx="5">
                  <c:v>0.217</c:v>
                </c:pt>
                <c:pt idx="6">
                  <c:v>0.351</c:v>
                </c:pt>
                <c:pt idx="7">
                  <c:v>0.39</c:v>
                </c:pt>
                <c:pt idx="8">
                  <c:v>0.288</c:v>
                </c:pt>
              </c:numCache>
            </c:numRef>
          </c:val>
          <c:extLst>
            <c:ext xmlns:c16="http://schemas.microsoft.com/office/drawing/2014/chart" uri="{C3380CC4-5D6E-409C-BE32-E72D297353CC}">
              <c16:uniqueId val="{00000001-1099-4751-B30A-4A95B463E923}"/>
            </c:ext>
          </c:extLst>
        </c:ser>
        <c:ser>
          <c:idx val="2"/>
          <c:order val="2"/>
          <c:tx>
            <c:strRef>
              <c:f>Sheet1!$D$1</c:f>
              <c:strCache>
                <c:ptCount val="1"/>
                <c:pt idx="0">
                  <c:v>Series 3</c:v>
                </c:pt>
              </c:strCache>
            </c:strRef>
          </c:tx>
          <c:spPr>
            <a:solidFill>
              <a:srgbClr val="FF0000"/>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Sheet1!$D$2:$D$10</c:f>
              <c:numCache>
                <c:formatCode>0.0%</c:formatCode>
                <c:ptCount val="9"/>
                <c:pt idx="0">
                  <c:v>0.434</c:v>
                </c:pt>
                <c:pt idx="1">
                  <c:v>0.032</c:v>
                </c:pt>
                <c:pt idx="2">
                  <c:v>0.491</c:v>
                </c:pt>
                <c:pt idx="3">
                  <c:v>0.054</c:v>
                </c:pt>
                <c:pt idx="4">
                  <c:v>0.052</c:v>
                </c:pt>
                <c:pt idx="5">
                  <c:v>0.384</c:v>
                </c:pt>
                <c:pt idx="6">
                  <c:v>0.356</c:v>
                </c:pt>
                <c:pt idx="7">
                  <c:v>0.143</c:v>
                </c:pt>
                <c:pt idx="8">
                  <c:v>0.127</c:v>
                </c:pt>
              </c:numCache>
            </c:numRef>
          </c:val>
          <c:extLst>
            <c:ext xmlns:c16="http://schemas.microsoft.com/office/drawing/2014/chart" uri="{C3380CC4-5D6E-409C-BE32-E72D297353CC}">
              <c16:uniqueId val="{00000002-1099-4751-B30A-4A95B463E923}"/>
            </c:ext>
          </c:extLst>
        </c:ser>
        <c:dLbls>
          <c:showLegendKey val="0"/>
          <c:showVal val="0"/>
          <c:showCatName val="0"/>
          <c:showSerName val="0"/>
          <c:showPercent val="0"/>
          <c:showBubbleSize val="0"/>
        </c:dLbls>
        <c:gapWidth val="42"/>
        <c:overlap val="100"/>
        <c:axId val="181830784"/>
        <c:axId val="181832320"/>
      </c:barChart>
      <c:catAx>
        <c:axId val="181830784"/>
        <c:scaling>
          <c:orientation val="minMax"/>
        </c:scaling>
        <c:delete val="0"/>
        <c:axPos val="l"/>
        <c:numFmt formatCode="General" sourceLinked="0"/>
        <c:majorTickMark val="out"/>
        <c:minorTickMark val="none"/>
        <c:tickLblPos val="nextTo"/>
        <c:txPr>
          <a:bodyPr/>
          <a:lstStyle/>
          <a:p>
            <a:pPr>
              <a:defRPr sz="1000"/>
            </a:pPr>
            <a:endParaRPr lang="en-US"/>
          </a:p>
        </c:txPr>
        <c:crossAx val="181832320"/>
        <c:crosses val="autoZero"/>
        <c:auto val="1"/>
        <c:lblAlgn val="ctr"/>
        <c:lblOffset val="100"/>
        <c:noMultiLvlLbl val="0"/>
      </c:catAx>
      <c:valAx>
        <c:axId val="181832320"/>
        <c:scaling>
          <c:orientation val="minMax"/>
        </c:scaling>
        <c:delete val="1"/>
        <c:axPos val="b"/>
        <c:majorGridlines/>
        <c:numFmt formatCode="0%" sourceLinked="1"/>
        <c:majorTickMark val="out"/>
        <c:minorTickMark val="none"/>
        <c:tickLblPos val="nextTo"/>
        <c:crossAx val="181830784"/>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1576371192932129"/>
          <c:y val="3.5610359162092209E-2"/>
          <c:w val="0.36497744917869568"/>
          <c:h val="0.93787539005279541"/>
        </c:manualLayout>
      </c:layout>
      <c:pieChart>
        <c:varyColors val="1"/>
        <c:ser>
          <c:idx val="0"/>
          <c:order val="0"/>
          <c:tx>
            <c:strRef>
              <c:f>Sheet1!$B$1</c:f>
              <c:strCache>
                <c:ptCount val="1"/>
                <c:pt idx="0">
                  <c:v>Visits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7105-4801-96C1-609EA3129F0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105-4801-96C1-609EA3129F0A}"/>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7105-4801-96C1-609EA3129F0A}"/>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1BFC-4DBE-BD82-6D60BABCFE3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MONTHLY ACTIVE USERS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Monthly Active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A204-4EE2-81BF-6E312AAFC0CE}"/>
            </c:ext>
          </c:extLst>
        </c:ser>
        <c:dLbls>
          <c:showLegendKey val="0"/>
          <c:showVal val="0"/>
          <c:showCatName val="0"/>
          <c:showSerName val="0"/>
          <c:showPercent val="0"/>
          <c:showBubbleSize val="0"/>
        </c:dLbls>
        <c:marker val="1"/>
        <c:smooth val="0"/>
        <c:axId val="182321920"/>
        <c:axId val="182323840"/>
      </c:lineChart>
      <c:catAx>
        <c:axId val="1823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3840"/>
        <c:crosses val="autoZero"/>
        <c:auto val="0"/>
        <c:lblAlgn val="ctr"/>
        <c:lblOffset val="100"/>
        <c:noMultiLvlLbl val="0"/>
      </c:catAx>
      <c:valAx>
        <c:axId val="182323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ACTIVE USERS POST REGISTRATION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 Active Users - Rolling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Sheet1!$A$2:$A$13</c:f>
              <c:numCache>
                <c:formatCode>General</c:formatCode>
                <c:ptCount val="12"/>
              </c:numCache>
            </c:numRef>
          </c:cat>
          <c:val>
            <c:numRef>
              <c:f>Sheet1!$B$2:$B$13</c:f>
              <c:numCache>
                <c:formatCode>General</c:formatCode>
                <c:ptCount val="12"/>
              </c:numCache>
            </c:numRef>
          </c:val>
          <c:smooth val="0"/>
          <c:extLst>
            <c:ext xmlns:c16="http://schemas.microsoft.com/office/drawing/2014/chart" uri="{C3380CC4-5D6E-409C-BE32-E72D297353CC}">
              <c16:uniqueId val="{00000000-CACF-4628-A825-5192AF76E7DF}"/>
            </c:ext>
          </c:extLst>
        </c:ser>
        <c:dLbls>
          <c:showLegendKey val="0"/>
          <c:showVal val="0"/>
          <c:showCatName val="0"/>
          <c:showSerName val="0"/>
          <c:showPercent val="0"/>
          <c:showBubbleSize val="0"/>
        </c:dLbls>
        <c:marker val="1"/>
        <c:smooth val="0"/>
        <c:axId val="182397568"/>
        <c:axId val="182412032"/>
      </c:lineChart>
      <c:catAx>
        <c:axId val="18239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412032"/>
        <c:crosses val="autoZero"/>
        <c:auto val="0"/>
        <c:lblAlgn val="ctr"/>
        <c:lblOffset val="100"/>
        <c:noMultiLvlLbl val="0"/>
      </c:catAx>
      <c:valAx>
        <c:axId val="18241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9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173662529866042E-2"/>
          <c:y val="0.18518233184075583"/>
          <c:w val="0.94994612119886079"/>
          <c:h val="0.49799217229989584"/>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9F8E-4213-A585-9A9ACC2857E2}"/>
            </c:ext>
          </c:extLst>
        </c:ser>
        <c:dLbls>
          <c:showLegendKey val="0"/>
          <c:showVal val="0"/>
          <c:showCatName val="0"/>
          <c:showSerName val="0"/>
          <c:showPercent val="0"/>
          <c:showBubbleSize val="0"/>
        </c:dLbls>
        <c:gapWidth val="219"/>
        <c:overlap val="-27"/>
        <c:axId val="182575872"/>
        <c:axId val="182577408"/>
      </c:barChart>
      <c:catAx>
        <c:axId val="18257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7408"/>
        <c:crosses val="autoZero"/>
        <c:auto val="0"/>
        <c:lblAlgn val="ctr"/>
        <c:lblOffset val="100"/>
        <c:noMultiLvlLbl val="0"/>
      </c:catAx>
      <c:valAx>
        <c:axId val="18257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558394801292769E-2"/>
          <c:y val="0.18518233184075583"/>
          <c:w val="0.95486421888445372"/>
          <c:h val="0.53611811251716668"/>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A1E7-43ED-8978-702165B5F10B}"/>
            </c:ext>
          </c:extLst>
        </c:ser>
        <c:dLbls>
          <c:showLegendKey val="0"/>
          <c:showVal val="0"/>
          <c:showCatName val="0"/>
          <c:showSerName val="0"/>
          <c:showPercent val="0"/>
          <c:showBubbleSize val="0"/>
        </c:dLbls>
        <c:gapWidth val="219"/>
        <c:overlap val="-27"/>
        <c:axId val="182639232"/>
        <c:axId val="182649216"/>
      </c:barChart>
      <c:catAx>
        <c:axId val="182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49216"/>
        <c:crosses val="autoZero"/>
        <c:auto val="0"/>
        <c:lblAlgn val="ctr"/>
        <c:lblOffset val="100"/>
        <c:noMultiLvlLbl val="0"/>
      </c:catAx>
      <c:valAx>
        <c:axId val="182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39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ELIGIBLE MEMBERS BY MONTH</a:t>
            </a:r>
            <a:r>
              <a:rPr lang="en-US" sz="1000" b="1" baseline="30000"/>
              <a:t>1</a:t>
            </a:r>
          </a:p>
        </c:rich>
      </c:tx>
      <c:layout>
        <c:manualLayout>
          <c:xMode val="edge"/>
          <c:yMode val="edge"/>
          <c:x val="0.36234685778617859"/>
          <c:y val="2.1762598305940628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0412866771221161E-2"/>
          <c:y val="0.17593476176261902"/>
          <c:w val="0.92958712577819824"/>
          <c:h val="0.64104092121124268"/>
        </c:manualLayout>
      </c:layout>
      <c:barChart>
        <c:barDir val="col"/>
        <c:grouping val="clustered"/>
        <c:varyColors val="0"/>
        <c:ser>
          <c:idx val="0"/>
          <c:order val="0"/>
          <c:tx>
            <c:strRef>
              <c:f>Sheet1!$B$1</c:f>
              <c:strCache>
                <c:ptCount val="1"/>
                <c:pt idx="0">
                  <c:v>Overall</c:v>
                </c:pt>
              </c:strCache>
            </c:strRef>
          </c:tx>
          <c:spPr>
            <a:solidFill>
              <a:schemeClr val="accent2"/>
            </a:solidFill>
            <a:ln>
              <a:noFill/>
            </a:ln>
            <a:effectLst/>
          </c:spPr>
          <c:invertIfNegative val="0"/>
          <c:cat>
            <c:strRef>
              <c:f>Sheet1!$A$2:$A$8</c:f>
              <c:strCache>
                <c:ptCount val="7"/>
                <c:pt idx="0">
                  <c:v>2021-02</c:v>
                </c:pt>
                <c:pt idx="1">
                  <c:v>2020-3</c:v>
                </c:pt>
                <c:pt idx="2">
                  <c:v>2020-4</c:v>
                </c:pt>
                <c:pt idx="3">
                  <c:v>2020-5</c:v>
                </c:pt>
                <c:pt idx="4">
                  <c:v>2020-6</c:v>
                </c:pt>
                <c:pt idx="5">
                  <c:v>2020-3</c:v>
                </c:pt>
                <c:pt idx="6">
                  <c:v>2020-3</c:v>
                </c:pt>
              </c:strCache>
            </c:strRef>
          </c:cat>
          <c:val>
            <c:numRef>
              <c:f>Sheet1!$B$2:$B$8</c:f>
              <c:numCache>
                <c:formatCode>#,##0</c:formatCode>
                <c:ptCount val="7"/>
                <c:pt idx="0">
                  <c:v>4300</c:v>
                </c:pt>
                <c:pt idx="1">
                  <c:v>4390</c:v>
                </c:pt>
                <c:pt idx="2">
                  <c:v>4270</c:v>
                </c:pt>
                <c:pt idx="3">
                  <c:v>4314</c:v>
                </c:pt>
                <c:pt idx="4">
                  <c:v>4479</c:v>
                </c:pt>
                <c:pt idx="5">
                  <c:v>4596</c:v>
                </c:pt>
                <c:pt idx="6">
                  <c:v>4678</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150"/>
        <c:axId val="42286464"/>
        <c:axId val="42296448"/>
      </c:barChart>
      <c:catAx>
        <c:axId val="4228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296448"/>
        <c:crosses val="autoZero"/>
        <c:auto val="0"/>
        <c:lblAlgn val="ctr"/>
        <c:lblOffset val="100"/>
        <c:noMultiLvlLbl val="0"/>
      </c:catAx>
      <c:valAx>
        <c:axId val="42296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286464"/>
        <c:crosses val="autoZero"/>
        <c:crossBetween val="between"/>
      </c:valAx>
      <c:dTable>
        <c:showHorzBorder val="1"/>
        <c:showVertBorder val="1"/>
        <c:showOutline val="1"/>
        <c:showKeys val="1"/>
        <c:spPr>
          <a:solidFill>
            <a:sysClr val="window" lastClr="FFFFFF"/>
          </a:solid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GREEN</a:t>
            </a:r>
            <a:r>
              <a:rPr lang="en-US" sz="1000" b="1" baseline="0" dirty="0"/>
              <a:t> DAYS EARNED</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Green Days Earned</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857C-431B-8CAA-F8C443F66579}"/>
            </c:ext>
          </c:extLst>
        </c:ser>
        <c:dLbls>
          <c:showLegendKey val="0"/>
          <c:showVal val="0"/>
          <c:showCatName val="0"/>
          <c:showSerName val="0"/>
          <c:showPercent val="0"/>
          <c:showBubbleSize val="0"/>
        </c:dLbls>
        <c:gapWidth val="150"/>
        <c:axId val="183080064"/>
        <c:axId val="183206656"/>
      </c:barChart>
      <c:lineChart>
        <c:grouping val="standard"/>
        <c:varyColors val="0"/>
        <c:ser>
          <c:idx val="1"/>
          <c:order val="1"/>
          <c:tx>
            <c:strRef>
              <c:f>Sheet1!$C$1</c:f>
              <c:strCache>
                <c:ptCount val="1"/>
                <c:pt idx="0">
                  <c:v>Green Days per User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c:f>
              <c:numCache>
                <c:formatCode>General</c:formatCode>
                <c:ptCount val="1"/>
              </c:numCache>
            </c:numRef>
          </c:cat>
          <c:val>
            <c:numRef>
              <c:f>Sheet1!$C$2:$C$16</c:f>
              <c:numCache>
                <c:formatCode>General</c:formatCode>
                <c:ptCount val="15"/>
              </c:numCache>
            </c:numRef>
          </c:val>
          <c:smooth val="0"/>
          <c:extLst>
            <c:ext xmlns:c16="http://schemas.microsoft.com/office/drawing/2014/chart" uri="{C3380CC4-5D6E-409C-BE32-E72D297353CC}">
              <c16:uniqueId val="{00000001-857C-431B-8CAA-F8C443F66579}"/>
            </c:ext>
          </c:extLst>
        </c:ser>
        <c:dLbls>
          <c:showLegendKey val="0"/>
          <c:showVal val="0"/>
          <c:showCatName val="0"/>
          <c:showSerName val="0"/>
          <c:showPercent val="0"/>
          <c:showBubbleSize val="0"/>
        </c:dLbls>
        <c:marker val="1"/>
        <c:smooth val="0"/>
        <c:axId val="213855232"/>
        <c:axId val="213852928"/>
      </c:lineChart>
      <c:catAx>
        <c:axId val="18308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206656"/>
        <c:crosses val="autoZero"/>
        <c:auto val="0"/>
        <c:lblAlgn val="ctr"/>
        <c:lblOffset val="100"/>
        <c:noMultiLvlLbl val="0"/>
      </c:catAx>
      <c:valAx>
        <c:axId val="18320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080064"/>
        <c:crosses val="autoZero"/>
        <c:crossBetween val="between"/>
      </c:valAx>
      <c:valAx>
        <c:axId val="2138529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3855232"/>
        <c:crosses val="max"/>
        <c:crossBetween val="between"/>
      </c:valAx>
      <c:catAx>
        <c:axId val="213855232"/>
        <c:scaling>
          <c:orientation val="minMax"/>
        </c:scaling>
        <c:delete val="1"/>
        <c:axPos val="b"/>
        <c:numFmt formatCode="General" sourceLinked="1"/>
        <c:majorTickMark val="out"/>
        <c:minorTickMark val="none"/>
        <c:tickLblPos val="nextTo"/>
        <c:crossAx val="213852928"/>
        <c:crosses val="autoZero"/>
        <c:auto val="0"/>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 Groups</c:v>
                </c:pt>
              </c:strCache>
            </c:strRef>
          </c:tx>
          <c:spPr>
            <a:solidFill>
              <a:schemeClr val="accent1"/>
            </a:solidFill>
            <a:ln>
              <a:noFill/>
            </a:ln>
            <a:effectLst/>
          </c:spPr>
          <c:invertIfNegative val="0"/>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9847-4015-88DF-E9F9FB75A15C}"/>
            </c:ext>
          </c:extLst>
        </c:ser>
        <c:dLbls>
          <c:showLegendKey val="0"/>
          <c:showVal val="0"/>
          <c:showCatName val="0"/>
          <c:showSerName val="0"/>
          <c:showPercent val="0"/>
          <c:showBubbleSize val="0"/>
        </c:dLbls>
        <c:gapWidth val="219"/>
        <c:overlap val="-27"/>
        <c:axId val="218054656"/>
        <c:axId val="218056192"/>
      </c:barChart>
      <c:catAx>
        <c:axId val="21805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6192"/>
        <c:crosses val="autoZero"/>
        <c:auto val="0"/>
        <c:lblAlgn val="ctr"/>
        <c:lblOffset val="100"/>
        <c:noMultiLvlLbl val="0"/>
      </c:catAx>
      <c:valAx>
        <c:axId val="21805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solidFill>
                  <a:schemeClr val="tx1">
                    <a:lumMod val="50000"/>
                    <a:lumOff val="50000"/>
                  </a:schemeClr>
                </a:solidFill>
              </a:defRPr>
            </a:pPr>
            <a:r>
              <a:rPr lang="en-US" sz="1200" b="1" i="0" baseline="0" dirty="0">
                <a:solidFill>
                  <a:schemeClr val="tx1">
                    <a:lumMod val="50000"/>
                    <a:lumOff val="50000"/>
                  </a:schemeClr>
                </a:solidFill>
                <a:effectLst/>
              </a:rPr>
              <a:t>ENTRIES BY TRACKER</a:t>
            </a:r>
            <a:endParaRPr lang="en-US" sz="1200" b="1" dirty="0">
              <a:solidFill>
                <a:schemeClr val="tx1">
                  <a:lumMod val="50000"/>
                  <a:lumOff val="50000"/>
                </a:schemeClr>
              </a:solidFill>
              <a:effectLst/>
            </a:endParaRPr>
          </a:p>
        </c:rich>
      </c:tx>
      <c:layout>
        <c:manualLayout>
          <c:xMode val="edge"/>
          <c:yMode val="edge"/>
          <c:x val="1.4550734349695655E-2"/>
          <c:y val="2.1238949892801836E-2"/>
        </c:manualLayout>
      </c:layout>
      <c:overlay val="0"/>
    </c:title>
    <c:autoTitleDeleted val="0"/>
    <c:plotArea>
      <c:layout>
        <c:manualLayout>
          <c:layoutTarget val="inner"/>
          <c:xMode val="edge"/>
          <c:yMode val="edge"/>
          <c:x val="0.23632072032662585"/>
          <c:y val="0.18974691072112718"/>
          <c:w val="0.67772475897620643"/>
          <c:h val="0.62260227071289287"/>
        </c:manualLayout>
      </c:layout>
      <c:barChart>
        <c:barDir val="bar"/>
        <c:grouping val="stacked"/>
        <c:varyColors val="0"/>
        <c:ser>
          <c:idx val="0"/>
          <c:order val="0"/>
          <c:tx>
            <c:strRef>
              <c:f>Sheet1!$B$1</c:f>
              <c:strCache>
                <c:ptCount val="1"/>
                <c:pt idx="0">
                  <c:v>s1</c:v>
                </c:pt>
              </c:strCache>
            </c:strRef>
          </c:tx>
          <c:spPr>
            <a:solidFill>
              <a:srgbClr val="2ABAA3"/>
            </a:solidFill>
          </c:spPr>
          <c:invertIfNegative val="0"/>
          <c:cat>
            <c:strRef>
              <c:f>Sheet1!$A$2:$A$4</c:f>
              <c:strCache>
                <c:ptCount val="3"/>
                <c:pt idx="0">
                  <c:v>WEIGHT</c:v>
                </c:pt>
                <c:pt idx="1">
                  <c:v>STEPS</c:v>
                </c:pt>
                <c:pt idx="2">
                  <c:v>SLEEP</c:v>
                </c:pt>
              </c:strCache>
            </c:strRef>
          </c:cat>
          <c:val>
            <c:numRef>
              <c:f>Sheet1!$B$2:$B$4</c:f>
              <c:numCache>
                <c:formatCode>#,##0</c:formatCode>
                <c:ptCount val="3"/>
                <c:pt idx="0">
                  <c:v>0</c:v>
                </c:pt>
                <c:pt idx="1">
                  <c:v>0</c:v>
                </c:pt>
                <c:pt idx="2">
                  <c:v>0</c:v>
                </c:pt>
              </c:numCache>
            </c:numRef>
          </c:val>
          <c:extLst>
            <c:ext xmlns:c16="http://schemas.microsoft.com/office/drawing/2014/chart" uri="{C3380CC4-5D6E-409C-BE32-E72D297353CC}">
              <c16:uniqueId val="{00000000-1864-2A40-88A9-37DFAF2A5C71}"/>
            </c:ext>
          </c:extLst>
        </c:ser>
        <c:ser>
          <c:idx val="1"/>
          <c:order val="1"/>
          <c:tx>
            <c:strRef>
              <c:f>Sheet1!$C$1</c:f>
              <c:strCache>
                <c:ptCount val="1"/>
                <c:pt idx="0">
                  <c:v>s2</c:v>
                </c:pt>
              </c:strCache>
            </c:strRef>
          </c:tx>
          <c:spPr>
            <a:solidFill>
              <a:srgbClr val="2ABAA3"/>
            </a:solidFill>
          </c:spPr>
          <c:invertIfNegative val="0"/>
          <c:cat>
            <c:strRef>
              <c:f>Sheet1!$A$2:$A$4</c:f>
              <c:strCache>
                <c:ptCount val="3"/>
                <c:pt idx="0">
                  <c:v>WEIGHT</c:v>
                </c:pt>
                <c:pt idx="1">
                  <c:v>STEPS</c:v>
                </c:pt>
                <c:pt idx="2">
                  <c:v>SLEEP</c:v>
                </c:pt>
              </c:strCache>
            </c:strRef>
          </c:cat>
          <c:val>
            <c:numRef>
              <c:f>Sheet1!$C$2:$C$4</c:f>
              <c:numCache>
                <c:formatCode>#,##0</c:formatCode>
                <c:ptCount val="3"/>
                <c:pt idx="0">
                  <c:v>0</c:v>
                </c:pt>
                <c:pt idx="1">
                  <c:v>0</c:v>
                </c:pt>
                <c:pt idx="2">
                  <c:v>0</c:v>
                </c:pt>
              </c:numCache>
            </c:numRef>
          </c:val>
          <c:extLst>
            <c:ext xmlns:c16="http://schemas.microsoft.com/office/drawing/2014/chart" uri="{C3380CC4-5D6E-409C-BE32-E72D297353CC}">
              <c16:uniqueId val="{00000001-1864-2A40-88A9-37DFAF2A5C71}"/>
            </c:ext>
          </c:extLst>
        </c:ser>
        <c:ser>
          <c:idx val="2"/>
          <c:order val="2"/>
          <c:tx>
            <c:strRef>
              <c:f>Sheet1!$D$1</c:f>
              <c:strCache>
                <c:ptCount val="1"/>
                <c:pt idx="0">
                  <c:v>s3</c:v>
                </c:pt>
              </c:strCache>
            </c:strRef>
          </c:tx>
          <c:spPr>
            <a:solidFill>
              <a:srgbClr val="F7B924"/>
            </a:solidFill>
          </c:spPr>
          <c:invertIfNegative val="0"/>
          <c:cat>
            <c:strRef>
              <c:f>Sheet1!$A$2:$A$4</c:f>
              <c:strCache>
                <c:ptCount val="3"/>
                <c:pt idx="0">
                  <c:v>WEIGHT</c:v>
                </c:pt>
                <c:pt idx="1">
                  <c:v>STEPS</c:v>
                </c:pt>
                <c:pt idx="2">
                  <c:v>SLEEP</c:v>
                </c:pt>
              </c:strCache>
            </c:strRef>
          </c:cat>
          <c:val>
            <c:numRef>
              <c:f>Sheet1!$D$2:$D$4</c:f>
              <c:numCache>
                <c:formatCode>#,##0</c:formatCode>
                <c:ptCount val="3"/>
                <c:pt idx="0">
                  <c:v>0</c:v>
                </c:pt>
                <c:pt idx="1">
                  <c:v>0</c:v>
                </c:pt>
                <c:pt idx="2">
                  <c:v>0</c:v>
                </c:pt>
              </c:numCache>
            </c:numRef>
          </c:val>
          <c:extLst>
            <c:ext xmlns:c16="http://schemas.microsoft.com/office/drawing/2014/chart" uri="{C3380CC4-5D6E-409C-BE32-E72D297353CC}">
              <c16:uniqueId val="{00000002-1864-2A40-88A9-37DFAF2A5C71}"/>
            </c:ext>
          </c:extLst>
        </c:ser>
        <c:ser>
          <c:idx val="3"/>
          <c:order val="3"/>
          <c:tx>
            <c:strRef>
              <c:f>Sheet1!$E$1</c:f>
              <c:strCache>
                <c:ptCount val="1"/>
                <c:pt idx="0">
                  <c:v>s4</c:v>
                </c:pt>
              </c:strCache>
            </c:strRef>
          </c:tx>
          <c:spPr>
            <a:solidFill>
              <a:srgbClr val="F85313"/>
            </a:solidFill>
          </c:spPr>
          <c:invertIfNegative val="0"/>
          <c:cat>
            <c:strRef>
              <c:f>Sheet1!$A$2:$A$4</c:f>
              <c:strCache>
                <c:ptCount val="3"/>
                <c:pt idx="0">
                  <c:v>WEIGHT</c:v>
                </c:pt>
                <c:pt idx="1">
                  <c:v>STEPS</c:v>
                </c:pt>
                <c:pt idx="2">
                  <c:v>SLEEP</c:v>
                </c:pt>
              </c:strCache>
            </c:strRef>
          </c:cat>
          <c:val>
            <c:numRef>
              <c:f>Sheet1!$E$2:$E$4</c:f>
              <c:numCache>
                <c:formatCode>#,##0</c:formatCode>
                <c:ptCount val="3"/>
                <c:pt idx="0">
                  <c:v>0</c:v>
                </c:pt>
                <c:pt idx="1">
                  <c:v>0</c:v>
                </c:pt>
                <c:pt idx="2">
                  <c:v>0</c:v>
                </c:pt>
              </c:numCache>
            </c:numRef>
          </c:val>
          <c:extLst>
            <c:ext xmlns:c16="http://schemas.microsoft.com/office/drawing/2014/chart" uri="{C3380CC4-5D6E-409C-BE32-E72D297353CC}">
              <c16:uniqueId val="{00000003-1864-2A40-88A9-37DFAF2A5C71}"/>
            </c:ext>
          </c:extLst>
        </c:ser>
        <c:ser>
          <c:idx val="4"/>
          <c:order val="4"/>
          <c:tx>
            <c:strRef>
              <c:f>Sheet1!$F$1</c:f>
              <c:strCache>
                <c:ptCount val="1"/>
                <c:pt idx="0">
                  <c:v>s5</c:v>
                </c:pt>
              </c:strCache>
            </c:strRef>
          </c:tx>
          <c:spPr>
            <a:solidFill>
              <a:srgbClr val="F85313"/>
            </a:solidFill>
          </c:spPr>
          <c:invertIfNegative val="0"/>
          <c:cat>
            <c:strRef>
              <c:f>Sheet1!$A$2:$A$4</c:f>
              <c:strCache>
                <c:ptCount val="3"/>
                <c:pt idx="0">
                  <c:v>WEIGHT</c:v>
                </c:pt>
                <c:pt idx="1">
                  <c:v>STEPS</c:v>
                </c:pt>
                <c:pt idx="2">
                  <c:v>SLEEP</c:v>
                </c:pt>
              </c:strCache>
            </c:strRef>
          </c:cat>
          <c:val>
            <c:numRef>
              <c:f>Sheet1!$F$2:$F$4</c:f>
              <c:numCache>
                <c:formatCode>#,##0</c:formatCode>
                <c:ptCount val="3"/>
                <c:pt idx="0">
                  <c:v>0</c:v>
                </c:pt>
                <c:pt idx="1">
                  <c:v>0</c:v>
                </c:pt>
                <c:pt idx="2">
                  <c:v>0</c:v>
                </c:pt>
              </c:numCache>
            </c:numRef>
          </c:val>
          <c:extLst>
            <c:ext xmlns:c16="http://schemas.microsoft.com/office/drawing/2014/chart" uri="{C3380CC4-5D6E-409C-BE32-E72D297353CC}">
              <c16:uniqueId val="{00000004-1864-2A40-88A9-37DFAF2A5C71}"/>
            </c:ext>
          </c:extLst>
        </c:ser>
        <c:dLbls>
          <c:showLegendKey val="0"/>
          <c:showVal val="0"/>
          <c:showCatName val="0"/>
          <c:showSerName val="0"/>
          <c:showPercent val="0"/>
          <c:showBubbleSize val="0"/>
        </c:dLbls>
        <c:gapWidth val="55"/>
        <c:overlap val="100"/>
        <c:axId val="225301632"/>
        <c:axId val="225303168"/>
      </c:barChart>
      <c:catAx>
        <c:axId val="225301632"/>
        <c:scaling>
          <c:orientation val="minMax"/>
        </c:scaling>
        <c:delete val="0"/>
        <c:axPos val="l"/>
        <c:numFmt formatCode="General" sourceLinked="0"/>
        <c:majorTickMark val="none"/>
        <c:minorTickMark val="none"/>
        <c:tickLblPos val="nextTo"/>
        <c:txPr>
          <a:bodyPr/>
          <a:lstStyle/>
          <a:p>
            <a:pPr>
              <a:defRPr sz="1000">
                <a:solidFill>
                  <a:schemeClr val="tx1">
                    <a:lumMod val="50000"/>
                    <a:lumOff val="50000"/>
                  </a:schemeClr>
                </a:solidFill>
                <a:latin typeface="Consolas" pitchFamily="49" charset="0"/>
              </a:defRPr>
            </a:pPr>
            <a:endParaRPr lang="en-US"/>
          </a:p>
        </c:txPr>
        <c:crossAx val="225303168"/>
        <c:crosses val="autoZero"/>
        <c:auto val="1"/>
        <c:lblAlgn val="ctr"/>
        <c:lblOffset val="100"/>
        <c:noMultiLvlLbl val="0"/>
      </c:catAx>
      <c:valAx>
        <c:axId val="225303168"/>
        <c:scaling>
          <c:orientation val="minMax"/>
        </c:scaling>
        <c:delete val="0"/>
        <c:axPos val="b"/>
        <c:majorGridlines/>
        <c:numFmt formatCode="#,##0" sourceLinked="1"/>
        <c:majorTickMark val="none"/>
        <c:minorTickMark val="none"/>
        <c:tickLblPos val="nextTo"/>
        <c:txPr>
          <a:bodyPr rot="-2700000"/>
          <a:lstStyle/>
          <a:p>
            <a:pPr>
              <a:defRPr sz="1000">
                <a:solidFill>
                  <a:schemeClr val="tx1">
                    <a:lumMod val="50000"/>
                    <a:lumOff val="50000"/>
                  </a:schemeClr>
                </a:solidFill>
                <a:latin typeface="Cambria" pitchFamily="18" charset="0"/>
                <a:ea typeface="Cambria" pitchFamily="18" charset="0"/>
                <a:cs typeface="Arial" pitchFamily="34" charset="0"/>
              </a:defRPr>
            </a:pPr>
            <a:endParaRPr lang="en-US"/>
          </a:p>
        </c:txPr>
        <c:crossAx val="225301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CHALLENGE PARTICIPATION BY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Challenge Joins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AD6B-4B52-AB32-86FD9CDDBDCE}"/>
            </c:ext>
          </c:extLst>
        </c:ser>
        <c:ser>
          <c:idx val="1"/>
          <c:order val="1"/>
          <c:tx>
            <c:strRef>
              <c:f>Sheet1!$C$1</c:f>
              <c:strCache>
                <c:ptCount val="1"/>
                <c:pt idx="0">
                  <c:v>Challenge Completes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AD6B-4B52-AB32-86FD9CDDBDCE}"/>
            </c:ext>
          </c:extLst>
        </c:ser>
        <c:dLbls>
          <c:showLegendKey val="0"/>
          <c:showVal val="0"/>
          <c:showCatName val="0"/>
          <c:showSerName val="0"/>
          <c:showPercent val="0"/>
          <c:showBubbleSize val="0"/>
        </c:dLbls>
        <c:gapWidth val="150"/>
        <c:axId val="230512512"/>
        <c:axId val="230514048"/>
      </c:barChart>
      <c:catAx>
        <c:axId val="23051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4048"/>
        <c:crosses val="autoZero"/>
        <c:auto val="0"/>
        <c:lblAlgn val="ctr"/>
        <c:lblOffset val="100"/>
        <c:noMultiLvlLbl val="0"/>
      </c:catAx>
      <c:valAx>
        <c:axId val="230514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2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dirty="0"/>
              <a:t>SITE ACTIVITY (Participants</a:t>
            </a:r>
            <a:r>
              <a:rPr lang="en-US" b="1" baseline="0" dirty="0"/>
              <a:t> vs Non-Participants)</a:t>
            </a:r>
            <a:endParaRPr lang="en-US" b="1" dirty="0"/>
          </a:p>
        </c:rich>
      </c:tx>
      <c:overlay val="0"/>
      <c:spPr>
        <a:noFill/>
        <a:ln>
          <a:noFill/>
        </a:ln>
        <a:effectLst/>
      </c:spPr>
    </c:title>
    <c:autoTitleDeleted val="0"/>
    <c:plotArea>
      <c:layout/>
      <c:lineChart>
        <c:grouping val="standard"/>
        <c:varyColors val="0"/>
        <c:ser>
          <c:idx val="0"/>
          <c:order val="0"/>
          <c:tx>
            <c:strRef>
              <c:f>Sheet1!$B$1</c:f>
              <c:strCache>
                <c:ptCount val="1"/>
                <c:pt idx="0">
                  <c:v>Challenge Participants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6C59-4B1A-82A3-AF416A3C0CB5}"/>
            </c:ext>
          </c:extLst>
        </c:ser>
        <c:ser>
          <c:idx val="1"/>
          <c:order val="1"/>
          <c:tx>
            <c:strRef>
              <c:f>Sheet1!$C$1</c:f>
              <c:strCache>
                <c:ptCount val="1"/>
                <c:pt idx="0">
                  <c:v>Non-Challenge Participants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Sheet1!$A$2:$A$16</c:f>
              <c:numCache>
                <c:formatCode>General</c:formatCode>
                <c:ptCount val="15"/>
              </c:numCache>
            </c:numRef>
          </c:cat>
          <c:val>
            <c:numRef>
              <c:f>Sheet1!$C$2:$C$16</c:f>
              <c:numCache>
                <c:formatCode>General</c:formatCode>
                <c:ptCount val="15"/>
              </c:numCache>
            </c:numRef>
          </c:val>
          <c:smooth val="0"/>
          <c:extLst>
            <c:ext xmlns:c16="http://schemas.microsoft.com/office/drawing/2014/chart" uri="{C3380CC4-5D6E-409C-BE32-E72D297353CC}">
              <c16:uniqueId val="{00000001-6C59-4B1A-82A3-AF416A3C0CB5}"/>
            </c:ext>
          </c:extLst>
        </c:ser>
        <c:dLbls>
          <c:showLegendKey val="0"/>
          <c:showVal val="0"/>
          <c:showCatName val="0"/>
          <c:showSerName val="0"/>
          <c:showPercent val="0"/>
          <c:showBubbleSize val="0"/>
        </c:dLbls>
        <c:marker val="1"/>
        <c:smooth val="0"/>
        <c:axId val="237954944"/>
        <c:axId val="238371584"/>
      </c:lineChart>
      <c:catAx>
        <c:axId val="23795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8371584"/>
        <c:crosses val="autoZero"/>
        <c:auto val="0"/>
        <c:lblAlgn val="ctr"/>
        <c:lblOffset val="100"/>
        <c:noMultiLvlLbl val="0"/>
      </c:catAx>
      <c:valAx>
        <c:axId val="23837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795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INCENTIVE</a:t>
            </a:r>
            <a:r>
              <a:rPr lang="en-US" b="1" baseline="0"/>
              <a:t> EARNERS 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Incentive Earners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4D8-094D-AB89-A04369C5C4E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4D8-094D-AB89-A04369C5C4E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4D8-094D-AB89-A04369C5C4E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4D8-094D-AB89-A04369C5C4E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4D8-094D-AB89-A04369C5C4E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4D8-094D-AB89-A04369C5C4E7}"/>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4D8-094D-AB89-A04369C5C4E7}"/>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4D8-094D-AB89-A04369C5C4E7}"/>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4D8-094D-AB89-A04369C5C4E7}"/>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4D8-094D-AB89-A04369C5C4E7}"/>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4D8-094D-AB89-A04369C5C4E7}"/>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4D8-094D-AB89-A04369C5C4E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EFA4-4C61-A0BC-560A5F011FCF}"/>
            </c:ext>
          </c:extLst>
        </c:ser>
        <c:dLbls>
          <c:showLegendKey val="0"/>
          <c:showVal val="0"/>
          <c:showCatName val="0"/>
          <c:showSerName val="0"/>
          <c:showPercent val="0"/>
          <c:showBubbleSize val="0"/>
        </c:dLbls>
        <c:gapWidth val="219"/>
        <c:overlap val="-27"/>
        <c:axId val="228715904"/>
        <c:axId val="229446784"/>
      </c:barChart>
      <c:catAx>
        <c:axId val="22871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9446784"/>
        <c:crosses val="autoZero"/>
        <c:auto val="0"/>
        <c:lblAlgn val="ctr"/>
        <c:lblOffset val="100"/>
        <c:noMultiLvlLbl val="0"/>
      </c:catAx>
      <c:valAx>
        <c:axId val="22944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871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9C9-5343-B0B9-CEA3AEB10C48}"/>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9C9-5343-B0B9-CEA3AEB10C48}"/>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9C9-5343-B0B9-CEA3AEB10C48}"/>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9C9-5343-B0B9-CEA3AEB10C48}"/>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9C9-5343-B0B9-CEA3AEB10C48}"/>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69C9-5343-B0B9-CEA3AEB10C48}"/>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69C9-5343-B0B9-CEA3AEB10C48}"/>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69C9-5343-B0B9-CEA3AEB10C48}"/>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69C9-5343-B0B9-CEA3AEB10C48}"/>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69C9-5343-B0B9-CEA3AEB10C48}"/>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69C9-5343-B0B9-CEA3AEB10C48}"/>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69C9-5343-B0B9-CEA3AEB10C48}"/>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69C9-5343-B0B9-CEA3AEB10C48}"/>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69C9-5343-B0B9-CEA3AEB10C48}"/>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69C9-5343-B0B9-CEA3AEB10C4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756F-4C4D-94E3-D9B164CF59E7}"/>
            </c:ext>
          </c:extLst>
        </c:ser>
        <c:dLbls>
          <c:showLegendKey val="0"/>
          <c:showVal val="0"/>
          <c:showCatName val="0"/>
          <c:showSerName val="0"/>
          <c:showPercent val="0"/>
          <c:showBubbleSize val="0"/>
        </c:dLbls>
        <c:gapWidth val="219"/>
        <c:overlap val="-27"/>
        <c:axId val="258007040"/>
        <c:axId val="258008576"/>
      </c:barChart>
      <c:catAx>
        <c:axId val="25800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8576"/>
        <c:crosses val="autoZero"/>
        <c:auto val="0"/>
        <c:lblAlgn val="ctr"/>
        <c:lblOffset val="100"/>
        <c:noMultiLvlLbl val="0"/>
      </c:catAx>
      <c:valAx>
        <c:axId val="25800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84C-D445-AF85-CA1DD645EFB9}"/>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84C-D445-AF85-CA1DD645EFB9}"/>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F84C-D445-AF85-CA1DD645EFB9}"/>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84C-D445-AF85-CA1DD645EFB9}"/>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84C-D445-AF85-CA1DD645EFB9}"/>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84C-D445-AF85-CA1DD645EFB9}"/>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84C-D445-AF85-CA1DD645EFB9}"/>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84C-D445-AF85-CA1DD645EFB9}"/>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F84C-D445-AF85-CA1DD645EFB9}"/>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F84C-D445-AF85-CA1DD645EFB9}"/>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F84C-D445-AF85-CA1DD645EFB9}"/>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F84C-D445-AF85-CA1DD645EFB9}"/>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F84C-D445-AF85-CA1DD645EFB9}"/>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F84C-D445-AF85-CA1DD645EFB9}"/>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F84C-D445-AF85-CA1DD645EFB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9DF5-435E-9BC1-1F0117D29B24}"/>
            </c:ext>
          </c:extLst>
        </c:ser>
        <c:dLbls>
          <c:showLegendKey val="0"/>
          <c:showVal val="0"/>
          <c:showCatName val="0"/>
          <c:showSerName val="0"/>
          <c:showPercent val="0"/>
          <c:showBubbleSize val="0"/>
        </c:dLbls>
        <c:gapWidth val="219"/>
        <c:overlap val="-27"/>
        <c:axId val="257990016"/>
        <c:axId val="258589440"/>
      </c:barChart>
      <c:catAx>
        <c:axId val="2579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589440"/>
        <c:crosses val="autoZero"/>
        <c:auto val="0"/>
        <c:lblAlgn val="ctr"/>
        <c:lblOffset val="100"/>
        <c:noMultiLvlLbl val="0"/>
      </c:catAx>
      <c:valAx>
        <c:axId val="2585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799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c:style val="2"/>
  <c:chart>
    <c:autoTitleDeleted val="1"/>
    <c:plotArea>
      <c:layout/>
      <c:barChart>
        <c:barDir val="col"/>
        <c:grouping val="stacked"/>
        <c:varyColors val="0"/>
        <c:ser>
          <c:idx val="0"/>
          <c:order val="0"/>
          <c:tx>
            <c:strRef>
              <c:f>Sheet1!$B$1</c:f>
              <c:strCache>
                <c:ptCount val="1"/>
                <c:pt idx="0">
                  <c:v>Tobacco Cessation</c:v>
                </c:pt>
              </c:strCache>
            </c:strRef>
          </c:tx>
          <c:spPr>
            <a:solidFill>
              <a:srgbClr val="332288"/>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Sheet1!$B$2:$B$16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FE7-4628-9736-99A4DEAD7C11}"/>
            </c:ext>
          </c:extLst>
        </c:ser>
        <c:ser>
          <c:idx val="1"/>
          <c:order val="1"/>
          <c:tx>
            <c:strRef>
              <c:f>Sheet1!$C$1</c:f>
              <c:strCache>
                <c:ptCount val="1"/>
                <c:pt idx="0">
                  <c:v>Scaleback</c:v>
                </c:pt>
              </c:strCache>
            </c:strRef>
          </c:tx>
          <c:spPr>
            <a:solidFill>
              <a:srgbClr val="117733"/>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EFE7-4628-9736-99A4DEAD7C11}"/>
            </c:ext>
          </c:extLst>
        </c:ser>
        <c:ser>
          <c:idx val="2"/>
          <c:order val="2"/>
          <c:tx>
            <c:strRef>
              <c:f>Sheet1!$D$1</c:f>
              <c:strCache>
                <c:ptCount val="1"/>
                <c:pt idx="0">
                  <c:v>Pregnancy Program</c:v>
                </c:pt>
              </c:strCache>
            </c:strRef>
          </c:tx>
          <c:spPr>
            <a:solidFill>
              <a:srgbClr val="CC66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Sheet1!$D$2:$D$16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2-EFE7-4628-9736-99A4DEAD7C11}"/>
            </c:ext>
          </c:extLst>
        </c:ser>
        <c:ser>
          <c:idx val="3"/>
          <c:order val="3"/>
          <c:tx>
            <c:strRef>
              <c:f>Sheet1!$E$1</c:f>
              <c:strCache>
                <c:ptCount val="1"/>
                <c:pt idx="0">
                  <c:v>Parenting Program</c:v>
                </c:pt>
              </c:strCache>
            </c:strRef>
          </c:tx>
          <c:spPr>
            <a:solidFill>
              <a:srgbClr val="AA440F"/>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Sheet1!$E$2:$E$16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3-EFE7-4628-9736-99A4DEAD7C11}"/>
            </c:ext>
          </c:extLst>
        </c:ser>
        <c:ser>
          <c:idx val="4"/>
          <c:order val="4"/>
          <c:tx>
            <c:strRef>
              <c:f>Sheet1!$F$1</c:f>
              <c:strCache>
                <c:ptCount val="1"/>
                <c:pt idx="0">
                  <c:v>Financial Well-being</c:v>
                </c:pt>
              </c:strCache>
            </c:strRef>
          </c:tx>
          <c:spPr>
            <a:solidFill>
              <a:srgbClr val="44AA99"/>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Sheet1!$F$2:$F$16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4-EFE7-4628-9736-99A4DEAD7C11}"/>
            </c:ext>
          </c:extLst>
        </c:ser>
        <c:ser>
          <c:idx val="5"/>
          <c:order val="5"/>
          <c:tx>
            <c:strRef>
              <c:f>Sheet1!$G$1</c:f>
              <c:strCache>
                <c:ptCount val="1"/>
                <c:pt idx="0">
                  <c:v>Fertility Program</c:v>
                </c:pt>
              </c:strCache>
            </c:strRef>
          </c:tx>
          <c:spPr>
            <a:solidFill>
              <a:srgbClr val="DDCC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Sheet1!$G$2:$G$16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EFE7-4628-9736-99A4DEAD7C11}"/>
            </c:ext>
          </c:extLst>
        </c:ser>
        <c:dLbls>
          <c:showLegendKey val="0"/>
          <c:showVal val="0"/>
          <c:showCatName val="0"/>
          <c:showSerName val="0"/>
          <c:showPercent val="0"/>
          <c:showBubbleSize val="0"/>
        </c:dLbls>
        <c:gapWidth val="50"/>
        <c:overlap val="100"/>
        <c:axId val="322006400"/>
        <c:axId val="326858624"/>
      </c:barChart>
      <c:catAx>
        <c:axId val="322006400"/>
        <c:scaling>
          <c:orientation val="minMax"/>
        </c:scaling>
        <c:delete val="0"/>
        <c:axPos val="b"/>
        <c:numFmt formatCode="General" sourceLinked="0"/>
        <c:majorTickMark val="out"/>
        <c:minorTickMark val="none"/>
        <c:tickLblPos val="nextTo"/>
        <c:txPr>
          <a:bodyPr/>
          <a:lstStyle/>
          <a:p>
            <a:pPr>
              <a:defRPr sz="1200"/>
            </a:pPr>
            <a:endParaRPr lang="en-US"/>
          </a:p>
        </c:txPr>
        <c:crossAx val="326858624"/>
        <c:crosses val="autoZero"/>
        <c:auto val="1"/>
        <c:lblAlgn val="ctr"/>
        <c:lblOffset val="100"/>
        <c:noMultiLvlLbl val="0"/>
      </c:catAx>
      <c:valAx>
        <c:axId val="326858624"/>
        <c:scaling>
          <c:orientation val="minMax"/>
        </c:scaling>
        <c:delete val="0"/>
        <c:axPos val="l"/>
        <c:numFmt formatCode="General" sourceLinked="1"/>
        <c:majorTickMark val="out"/>
        <c:minorTickMark val="none"/>
        <c:tickLblPos val="nextTo"/>
        <c:txPr>
          <a:bodyPr/>
          <a:lstStyle/>
          <a:p>
            <a:pPr>
              <a:defRPr sz="1200"/>
            </a:pPr>
            <a:endParaRPr lang="en-US"/>
          </a:p>
        </c:txPr>
        <c:crossAx val="322006400"/>
        <c:crosses val="autoZero"/>
        <c:crossBetween val="between"/>
      </c:valAx>
    </c:plotArea>
    <c:legend>
      <c:legendPos val="r"/>
      <c:overlay val="0"/>
      <c:txPr>
        <a:bodyPr/>
        <a:lstStyle/>
        <a:p>
          <a:pPr>
            <a:defRPr sz="12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30534528"/>
        <c:axId val="234882944"/>
      </c:barChart>
      <c:catAx>
        <c:axId val="2305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882944"/>
        <c:crosses val="autoZero"/>
        <c:auto val="0"/>
        <c:lblAlgn val="ctr"/>
        <c:lblOffset val="100"/>
        <c:noMultiLvlLbl val="0"/>
      </c:catAx>
      <c:valAx>
        <c:axId val="23488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34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ADDITIONS AND REMOVALS BY MONTH</a:t>
            </a:r>
            <a:r>
              <a:rPr lang="en-US" sz="1000" b="1" baseline="30000"/>
              <a:t>2,3</a:t>
            </a:r>
          </a:p>
        </c:rich>
      </c:tx>
      <c:layout>
        <c:manualLayout>
          <c:xMode val="edge"/>
          <c:yMode val="edge"/>
          <c:x val="0.33320528268814087"/>
          <c:y val="1.9522257149219513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8849256038665771E-2"/>
          <c:y val="0.15739580988883972"/>
          <c:w val="0.92115074396133423"/>
          <c:h val="0.62653607130050659"/>
        </c:manualLayout>
      </c:layout>
      <c:barChart>
        <c:barDir val="col"/>
        <c:grouping val="clustered"/>
        <c:varyColors val="0"/>
        <c:ser>
          <c:idx val="0"/>
          <c:order val="0"/>
          <c:tx>
            <c:strRef>
              <c:f>Sheet1!$B$1</c:f>
              <c:strCache>
                <c:ptCount val="1"/>
                <c:pt idx="0">
                  <c:v>Additions</c:v>
                </c:pt>
              </c:strCache>
            </c:strRef>
          </c:tx>
          <c:spPr>
            <a:solidFill>
              <a:schemeClr val="accent2"/>
            </a:solidFill>
            <a:ln>
              <a:noFill/>
            </a:ln>
            <a:effectLst/>
          </c:spPr>
          <c:invertIfNegative val="0"/>
          <c:cat>
            <c:strRef>
              <c:f>Sheet1!$A$2:$A$8</c:f>
              <c:strCache>
                <c:ptCount val="7"/>
                <c:pt idx="0">
                  <c:v>2021-02</c:v>
                </c:pt>
                <c:pt idx="1">
                  <c:v>2021-03</c:v>
                </c:pt>
                <c:pt idx="2">
                  <c:v>2021-04</c:v>
                </c:pt>
                <c:pt idx="3">
                  <c:v>2021-05</c:v>
                </c:pt>
                <c:pt idx="4">
                  <c:v>2021-06</c:v>
                </c:pt>
                <c:pt idx="5">
                  <c:v>2021-07</c:v>
                </c:pt>
                <c:pt idx="6">
                  <c:v>2021-08</c:v>
                </c:pt>
              </c:strCache>
            </c:strRef>
          </c:cat>
          <c:val>
            <c:numRef>
              <c:f>Sheet1!$B$2:$B$8</c:f>
              <c:numCache>
                <c:formatCode>#,##0</c:formatCode>
                <c:ptCount val="7"/>
                <c:pt idx="0">
                  <c:v>145</c:v>
                </c:pt>
                <c:pt idx="1">
                  <c:v>190</c:v>
                </c:pt>
                <c:pt idx="2">
                  <c:v>133</c:v>
                </c:pt>
                <c:pt idx="3">
                  <c:v>94</c:v>
                </c:pt>
                <c:pt idx="4">
                  <c:v>179</c:v>
                </c:pt>
                <c:pt idx="5">
                  <c:v>206</c:v>
                </c:pt>
                <c:pt idx="6">
                  <c:v>78</c:v>
                </c:pt>
              </c:numCache>
            </c:numRef>
          </c:val>
          <c:extLst>
            <c:ext xmlns:c16="http://schemas.microsoft.com/office/drawing/2014/chart" uri="{C3380CC4-5D6E-409C-BE32-E72D297353CC}">
              <c16:uniqueId val="{00000000-653A-4CF3-8441-CA31662E8FD1}"/>
            </c:ext>
          </c:extLst>
        </c:ser>
        <c:ser>
          <c:idx val="1"/>
          <c:order val="1"/>
          <c:tx>
            <c:strRef>
              <c:f>Sheet1!$C$1</c:f>
              <c:strCache>
                <c:ptCount val="1"/>
                <c:pt idx="0">
                  <c:v>Removals</c:v>
                </c:pt>
              </c:strCache>
            </c:strRef>
          </c:tx>
          <c:spPr>
            <a:solidFill>
              <a:schemeClr val="tx2"/>
            </a:solidFill>
            <a:ln>
              <a:noFill/>
            </a:ln>
            <a:effectLst/>
          </c:spPr>
          <c:invertIfNegative val="0"/>
          <c:cat>
            <c:strRef>
              <c:f>Sheet1!$A$2:$A$8</c:f>
              <c:strCache>
                <c:ptCount val="7"/>
                <c:pt idx="0">
                  <c:v>2021-02</c:v>
                </c:pt>
                <c:pt idx="1">
                  <c:v>2021-03</c:v>
                </c:pt>
                <c:pt idx="2">
                  <c:v>2021-04</c:v>
                </c:pt>
                <c:pt idx="3">
                  <c:v>2021-05</c:v>
                </c:pt>
                <c:pt idx="4">
                  <c:v>2021-06</c:v>
                </c:pt>
                <c:pt idx="5">
                  <c:v>2021-07</c:v>
                </c:pt>
                <c:pt idx="6">
                  <c:v>2021-08</c:v>
                </c:pt>
              </c:strCache>
            </c:strRef>
          </c:cat>
          <c:val>
            <c:numRef>
              <c:f>Sheet1!$C$2:$C$8</c:f>
              <c:numCache>
                <c:formatCode>#,##0</c:formatCode>
                <c:ptCount val="7"/>
                <c:pt idx="0">
                  <c:v>-124</c:v>
                </c:pt>
                <c:pt idx="1">
                  <c:v>-113</c:v>
                </c:pt>
                <c:pt idx="2">
                  <c:v>-45</c:v>
                </c:pt>
                <c:pt idx="3">
                  <c:v>-121</c:v>
                </c:pt>
                <c:pt idx="4">
                  <c:v>-105</c:v>
                </c:pt>
                <c:pt idx="5">
                  <c:v>-90</c:v>
                </c:pt>
                <c:pt idx="6">
                  <c:v>-51</c:v>
                </c:pt>
              </c:numCache>
            </c:numRef>
          </c:val>
          <c:extLst>
            <c:ext xmlns:c16="http://schemas.microsoft.com/office/drawing/2014/chart" uri="{C3380CC4-5D6E-409C-BE32-E72D297353CC}">
              <c16:uniqueId val="{00000001-653A-4CF3-8441-CA31662E8FD1}"/>
            </c:ext>
          </c:extLst>
        </c:ser>
        <c:dLbls>
          <c:showLegendKey val="0"/>
          <c:showVal val="0"/>
          <c:showCatName val="0"/>
          <c:showSerName val="0"/>
          <c:showPercent val="0"/>
          <c:showBubbleSize val="0"/>
        </c:dLbls>
        <c:gapWidth val="150"/>
        <c:axId val="42385792"/>
        <c:axId val="42387328"/>
      </c:barChart>
      <c:catAx>
        <c:axId val="42385792"/>
        <c:scaling>
          <c:orientation val="minMax"/>
        </c:scaling>
        <c:delete val="0"/>
        <c:axPos val="b"/>
        <c:numFmt formatCode="General" sourceLinked="1"/>
        <c:majorTickMark val="none"/>
        <c:minorTickMark val="none"/>
        <c:tickLblPos val="low"/>
        <c:spPr>
          <a:noFill/>
          <a:ln w="6350" cap="flat" cmpd="sng" algn="ctr">
            <a:solidFill>
              <a:schemeClr val="accent1"/>
            </a:solidFill>
            <a:round/>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7328"/>
        <c:crosses val="autoZero"/>
        <c:auto val="0"/>
        <c:lblAlgn val="ctr"/>
        <c:lblOffset val="100"/>
        <c:noMultiLvlLbl val="0"/>
      </c:catAx>
      <c:valAx>
        <c:axId val="4238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5792"/>
        <c:crosses val="autoZero"/>
        <c:crossBetween val="between"/>
      </c:valAx>
      <c:dTable>
        <c:showHorzBorder val="1"/>
        <c:showVertBorder val="1"/>
        <c:showOutline val="1"/>
        <c:showKeys val="1"/>
        <c:spPr>
          <a:no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3B7-1D42-811A-5FDC77AA4AD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3B7-1D42-811A-5FDC77AA4AD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3B7-1D42-811A-5FDC77AA4AD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3B7-1D42-811A-5FDC77AA4AD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3B7-1D42-811A-5FDC77AA4A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0857344"/>
        <c:axId val="271314944"/>
      </c:barChart>
      <c:catAx>
        <c:axId val="27085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314944"/>
        <c:crosses val="autoZero"/>
        <c:auto val="0"/>
        <c:lblAlgn val="ctr"/>
        <c:lblOffset val="100"/>
        <c:noMultiLvlLbl val="0"/>
      </c:catAx>
      <c:valAx>
        <c:axId val="27131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085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61291392"/>
        <c:axId val="261318912"/>
      </c:barChart>
      <c:catAx>
        <c:axId val="26129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318912"/>
        <c:crosses val="autoZero"/>
        <c:auto val="0"/>
        <c:lblAlgn val="ctr"/>
        <c:lblOffset val="100"/>
        <c:noMultiLvlLbl val="0"/>
      </c:catAx>
      <c:valAx>
        <c:axId val="261318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2913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1987072"/>
        <c:axId val="273019648"/>
      </c:barChart>
      <c:catAx>
        <c:axId val="27198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19648"/>
        <c:crosses val="autoZero"/>
        <c:auto val="0"/>
        <c:lblAlgn val="ctr"/>
        <c:lblOffset val="100"/>
        <c:noMultiLvlLbl val="0"/>
      </c:catAx>
      <c:valAx>
        <c:axId val="273019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9870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AGE DISTRIBUTION (Enrolled)</a:t>
            </a:r>
          </a:p>
        </c:rich>
      </c:tx>
      <c:overlay val="0"/>
      <c:spPr>
        <a:noFill/>
        <a:ln>
          <a:noFill/>
        </a:ln>
        <a:effectLst/>
      </c:spPr>
    </c:title>
    <c:autoTitleDeleted val="0"/>
    <c:plotArea>
      <c:layout>
        <c:manualLayout>
          <c:layoutTarget val="inner"/>
          <c:xMode val="edge"/>
          <c:yMode val="edge"/>
          <c:x val="0.11483684285235629"/>
          <c:y val="0.17614810081615417"/>
          <c:w val="0.82653760325348746"/>
          <c:h val="0.75957478657780497"/>
        </c:manualLayout>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6D6-054E-A873-284AFB581C3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6D6-054E-A873-284AFB581C3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6D6-054E-A873-284AFB581C3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2544128"/>
        <c:axId val="272545664"/>
      </c:barChart>
      <c:catAx>
        <c:axId val="272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5664"/>
        <c:crosses val="autoZero"/>
        <c:auto val="0"/>
        <c:lblAlgn val="ctr"/>
        <c:lblOffset val="100"/>
        <c:noMultiLvlLbl val="0"/>
      </c:catAx>
      <c:valAx>
        <c:axId val="27254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GESTATIONAL AGE DISTRIBUTION (In Months)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DC-C243-ADF6-DB610734159F}"/>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DC-C243-ADF6-DB610734159F}"/>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DC-C243-ADF6-DB610734159F}"/>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DC-C243-ADF6-DB610734159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32B1-4B04-9F3A-7031F181D459}"/>
            </c:ext>
          </c:extLst>
        </c:ser>
        <c:dLbls>
          <c:showLegendKey val="0"/>
          <c:showVal val="0"/>
          <c:showCatName val="0"/>
          <c:showSerName val="0"/>
          <c:showPercent val="0"/>
          <c:showBubbleSize val="0"/>
        </c:dLbls>
        <c:gapWidth val="219"/>
        <c:overlap val="-27"/>
        <c:axId val="272986880"/>
        <c:axId val="272988416"/>
      </c:barChart>
      <c:catAx>
        <c:axId val="2729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8416"/>
        <c:crosses val="autoZero"/>
        <c:auto val="0"/>
        <c:lblAlgn val="ctr"/>
        <c:lblOffset val="100"/>
        <c:noMultiLvlLbl val="0"/>
      </c:catAx>
      <c:valAx>
        <c:axId val="27298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3090432"/>
        <c:axId val="273091968"/>
      </c:barChart>
      <c:catAx>
        <c:axId val="27309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1968"/>
        <c:crosses val="autoZero"/>
        <c:auto val="0"/>
        <c:lblAlgn val="ctr"/>
        <c:lblOffset val="100"/>
        <c:noMultiLvlLbl val="0"/>
      </c:catAx>
      <c:valAx>
        <c:axId val="27309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04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ACTIVITY</a:t>
            </a:r>
            <a:r>
              <a:rPr lang="en-US" b="1" baseline="0"/>
              <a:t> TRENDS</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Module Enrollment</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3683200"/>
        <c:axId val="273684736"/>
      </c:barChart>
      <c:catAx>
        <c:axId val="27368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4736"/>
        <c:crosses val="autoZero"/>
        <c:auto val="0"/>
        <c:lblAlgn val="ctr"/>
        <c:lblOffset val="100"/>
        <c:noMultiLvlLbl val="0"/>
      </c:catAx>
      <c:valAx>
        <c:axId val="27368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32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WEEKS</a:t>
            </a:r>
            <a:r>
              <a:rPr lang="en-US" b="1" baseline="0"/>
              <a:t> AT DELIVERY</a:t>
            </a:r>
            <a:endParaRPr lang="en-US" b="1"/>
          </a:p>
        </c:rich>
      </c:tx>
      <c:layout>
        <c:manualLayout>
          <c:xMode val="edge"/>
          <c:yMode val="edge"/>
          <c:x val="0.32332258087087951"/>
          <c:y val="3.7724919983068345E-2"/>
        </c:manualLayout>
      </c:layout>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0B7E-402C-BC56-4BD14C8B359B}"/>
              </c:ext>
            </c:extLst>
          </c:dPt>
          <c:dPt>
            <c:idx val="1"/>
            <c:bubble3D val="0"/>
            <c:spPr>
              <a:solidFill>
                <a:schemeClr val="accent1"/>
              </a:solidFill>
              <a:ln>
                <a:noFill/>
              </a:ln>
            </c:spPr>
            <c:extLst>
              <c:ext xmlns:c16="http://schemas.microsoft.com/office/drawing/2014/chart" uri="{C3380CC4-5D6E-409C-BE32-E72D297353CC}">
                <c16:uniqueId val="{00000003-0B7E-402C-BC56-4BD14C8B359B}"/>
              </c:ext>
            </c:extLst>
          </c:dPt>
          <c:dPt>
            <c:idx val="2"/>
            <c:bubble3D val="0"/>
            <c:spPr>
              <a:solidFill>
                <a:schemeClr val="accent1">
                  <a:tint val="65000"/>
                </a:schemeClr>
              </a:solidFill>
              <a:ln>
                <a:noFill/>
              </a:ln>
            </c:spPr>
            <c:extLst>
              <c:ext xmlns:c16="http://schemas.microsoft.com/office/drawing/2014/chart" uri="{C3380CC4-5D6E-409C-BE32-E72D297353CC}">
                <c16:uniqueId val="{00000005-0B7E-402C-BC56-4BD14C8B359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0B7E-402C-BC56-4BD14C8B359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0B7E-402C-BC56-4BD14C8B359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0B7E-402C-BC56-4BD14C8B35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DELIVERY TYPE</a:t>
            </a:r>
          </a:p>
        </c:rich>
      </c:tx>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5366-4C2F-BC3E-D071AB1A956B}"/>
              </c:ext>
            </c:extLst>
          </c:dPt>
          <c:dPt>
            <c:idx val="1"/>
            <c:bubble3D val="0"/>
            <c:spPr>
              <a:solidFill>
                <a:schemeClr val="accent1"/>
              </a:solidFill>
              <a:ln>
                <a:noFill/>
              </a:ln>
            </c:spPr>
            <c:extLst>
              <c:ext xmlns:c16="http://schemas.microsoft.com/office/drawing/2014/chart" uri="{C3380CC4-5D6E-409C-BE32-E72D297353CC}">
                <c16:uniqueId val="{00000003-5366-4C2F-BC3E-D071AB1A956B}"/>
              </c:ext>
            </c:extLst>
          </c:dPt>
          <c:dPt>
            <c:idx val="2"/>
            <c:bubble3D val="0"/>
            <c:spPr>
              <a:solidFill>
                <a:schemeClr val="accent1">
                  <a:tint val="65000"/>
                </a:schemeClr>
              </a:solidFill>
              <a:ln>
                <a:noFill/>
              </a:ln>
            </c:spPr>
            <c:extLst>
              <c:ext xmlns:c16="http://schemas.microsoft.com/office/drawing/2014/chart" uri="{C3380CC4-5D6E-409C-BE32-E72D297353CC}">
                <c16:uniqueId val="{00000005-5366-4C2F-BC3E-D071AB1A956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5366-4C2F-BC3E-D071AB1A956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5366-4C2F-BC3E-D071AB1A956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5366-4C2F-BC3E-D071AB1A956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2-AFD3-4E2B-AB8F-9900EA878A79}"/>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8622208"/>
        <c:axId val="278623744"/>
      </c:barChart>
      <c:catAx>
        <c:axId val="27862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3744"/>
        <c:crosses val="autoZero"/>
        <c:auto val="0"/>
        <c:lblAlgn val="ctr"/>
        <c:lblOffset val="100"/>
        <c:noMultiLvlLbl val="0"/>
      </c:catAx>
      <c:valAx>
        <c:axId val="27862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2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chemeClr val="bg2"/>
                </a:solidFill>
                <a:latin typeface="+mn-lt"/>
                <a:ea typeface="+mn-ea"/>
                <a:cs typeface="+mn-cs"/>
              </a:defRPr>
            </a:pPr>
            <a:r>
              <a:rPr lang="en-US" sz="1000" b="1">
                <a:latin typeface="+mj-lt"/>
              </a:rPr>
              <a:t>ELIGIBLE MEMBERS BY AGE</a:t>
            </a:r>
            <a:r>
              <a:rPr lang="en-US" sz="1000" b="1" baseline="30000">
                <a:latin typeface="+mj-lt"/>
              </a:rPr>
              <a:t>1</a:t>
            </a:r>
          </a:p>
        </c:rich>
      </c:tx>
      <c:layout>
        <c:manualLayout>
          <c:xMode val="edge"/>
          <c:yMode val="edge"/>
          <c:x val="0.32804952048572589"/>
          <c:y val="2.165566358125562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998-714B-84C2-A4B2490E508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998-714B-84C2-A4B2490E508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998-714B-84C2-A4B2490E508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998-714B-84C2-A4B2490E508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998-714B-84C2-A4B2490E508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998-714B-84C2-A4B2490E508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998-714B-84C2-A4B2490E508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Sheet1!$A$2:$A$8</c:f>
              <c:strCache>
                <c:ptCount val="7"/>
                <c:pt idx="0">
                  <c:v>0-17</c:v>
                </c:pt>
                <c:pt idx="1">
                  <c:v>18-24</c:v>
                </c:pt>
                <c:pt idx="2">
                  <c:v>25-34</c:v>
                </c:pt>
                <c:pt idx="3">
                  <c:v>35-44</c:v>
                </c:pt>
                <c:pt idx="4">
                  <c:v>45-54</c:v>
                </c:pt>
                <c:pt idx="5">
                  <c:v>55-64</c:v>
                </c:pt>
                <c:pt idx="6">
                  <c:v>65+</c:v>
                </c:pt>
              </c:strCache>
            </c:strRef>
          </c:cat>
          <c:val>
            <c:numRef>
              <c:f>Sheet1!$B$2:$B$8</c:f>
              <c:numCache>
                <c:formatCode>0.0%</c:formatCode>
                <c:ptCount val="7"/>
                <c:pt idx="0">
                  <c:v>0.0</c:v>
                </c:pt>
                <c:pt idx="1">
                  <c:v>8</c:v>
                </c:pt>
                <c:pt idx="2">
                  <c:v>27.2</c:v>
                </c:pt>
                <c:pt idx="3">
                  <c:v>23.7</c:v>
                </c:pt>
                <c:pt idx="4">
                  <c:v>22.8</c:v>
                </c:pt>
                <c:pt idx="5">
                  <c:v>15.9</c:v>
                </c:pt>
                <c:pt idx="6">
                  <c:v>2.3</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75"/>
        <c:axId val="42413440"/>
        <c:axId val="42415232"/>
      </c:barChart>
      <c:catAx>
        <c:axId val="4241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5232"/>
        <c:crosses val="autoZero"/>
        <c:auto val="0"/>
        <c:lblAlgn val="ctr"/>
        <c:lblOffset val="100"/>
        <c:noMultiLvlLbl val="0"/>
      </c:catAx>
      <c:valAx>
        <c:axId val="42415232"/>
        <c:scaling>
          <c:orientation val="minMax"/>
        </c:scaling>
        <c:delete val="0"/>
        <c:axPos val="l"/>
        <c:numFmt formatCode="0\%" sourceLinked="0"/>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3440"/>
        <c:crosses val="autoZero"/>
        <c:crossBetween val="between"/>
      </c:valAx>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362-584D-AC04-6C7B0409F53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362-584D-AC04-6C7B0409F53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362-584D-AC04-6C7B0409F53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362-584D-AC04-6C7B0409F53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362-584D-AC04-6C7B0409F53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8722432"/>
        <c:axId val="278723968"/>
      </c:barChart>
      <c:catAx>
        <c:axId val="27872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3968"/>
        <c:crosses val="autoZero"/>
        <c:auto val="0"/>
        <c:lblAlgn val="ctr"/>
        <c:lblOffset val="100"/>
        <c:noMultiLvlLbl val="0"/>
      </c:catAx>
      <c:valAx>
        <c:axId val="27872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8859136"/>
        <c:axId val="278860928"/>
      </c:barChart>
      <c:catAx>
        <c:axId val="27885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60928"/>
        <c:crosses val="autoZero"/>
        <c:auto val="0"/>
        <c:lblAlgn val="ctr"/>
        <c:lblOffset val="100"/>
        <c:noMultiLvlLbl val="0"/>
      </c:catAx>
      <c:valAx>
        <c:axId val="27886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59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PROGRAM ENROLLMENTS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6571-4B68-80E5-736304CF33DA}"/>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6571-4B68-80E5-736304CF33DA}"/>
            </c:ext>
          </c:extLst>
        </c:ser>
        <c:dLbls>
          <c:showLegendKey val="0"/>
          <c:showVal val="0"/>
          <c:showCatName val="0"/>
          <c:showSerName val="0"/>
          <c:showPercent val="0"/>
          <c:showBubbleSize val="0"/>
        </c:dLbls>
        <c:gapWidth val="150"/>
        <c:axId val="279226624"/>
        <c:axId val="279244800"/>
      </c:barChart>
      <c:catAx>
        <c:axId val="2792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44800"/>
        <c:crosses val="autoZero"/>
        <c:auto val="0"/>
        <c:lblAlgn val="ctr"/>
        <c:lblOffset val="100"/>
        <c:noMultiLvlLbl val="0"/>
      </c:catAx>
      <c:valAx>
        <c:axId val="279244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266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4D-4812-A0CB-58CA38DCA4B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4D-4812-A0CB-58CA38DCA4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Sheet1!$A$3:$A$4</c:f>
              <c:numCache>
                <c:formatCode>General</c:formatCode>
                <c:ptCount val="2"/>
              </c:numCache>
            </c:numRef>
          </c:cat>
          <c:val>
            <c:numRef>
              <c:f>Sheet1!$B$3:$B$4</c:f>
              <c:numCache>
                <c:formatCode>General</c:formatCode>
                <c:ptCount val="2"/>
              </c:numCache>
            </c:numRef>
          </c:val>
          <c:extLst>
            <c:ext xmlns:c16="http://schemas.microsoft.com/office/drawing/2014/chart" uri="{C3380CC4-5D6E-409C-BE32-E72D297353CC}">
              <c16:uniqueId val="{00000004-844D-4812-A0CB-58CA38DCA4B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5A3-F24D-9549-A2EFCD015D2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5A3-F24D-9549-A2EFCD015D2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5A3-F24D-9549-A2EFCD015D2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5A3-F24D-9549-A2EFCD015D2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5A3-F24D-9549-A2EFCD015D2C}"/>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5A3-F24D-9549-A2EFCD015D2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03EF-443D-8D98-7D21C7F997C7}"/>
            </c:ext>
          </c:extLst>
        </c:ser>
        <c:dLbls>
          <c:showLegendKey val="0"/>
          <c:showVal val="0"/>
          <c:showCatName val="0"/>
          <c:showSerName val="0"/>
          <c:showPercent val="0"/>
          <c:showBubbleSize val="0"/>
        </c:dLbls>
        <c:gapWidth val="219"/>
        <c:overlap val="-27"/>
        <c:axId val="279635456"/>
        <c:axId val="279636992"/>
      </c:barChart>
      <c:catAx>
        <c:axId val="27963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6992"/>
        <c:crosses val="autoZero"/>
        <c:auto val="0"/>
        <c:lblAlgn val="ctr"/>
        <c:lblOffset val="100"/>
        <c:noMultiLvlLbl val="0"/>
      </c:catAx>
      <c:valAx>
        <c:axId val="27963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baseline="0" dirty="0"/>
              <a:t>DIGITAL ENGAGEMENT</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Sheet1!$A$2:$A$20</c:f>
              <c:numCache>
                <c:formatCode>General</c:formatCode>
                <c:ptCount val="19"/>
              </c:numCache>
            </c:numRef>
          </c:cat>
          <c:val>
            <c:numRef>
              <c:f>Sheet1!$B$2:$B$20</c:f>
              <c:numCache>
                <c:formatCode>General</c:formatCode>
                <c:ptCount val="19"/>
              </c:numCache>
            </c:numRef>
          </c:val>
          <c:extLst>
            <c:ext xmlns:c16="http://schemas.microsoft.com/office/drawing/2014/chart" uri="{C3380CC4-5D6E-409C-BE32-E72D297353CC}">
              <c16:uniqueId val="{00000000-A42B-4EAE-82A1-D375014C7077}"/>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Sheet1!$A$2:$A$20</c:f>
              <c:numCache>
                <c:formatCode>General</c:formatCode>
                <c:ptCount val="19"/>
              </c:numCache>
            </c:numRef>
          </c:cat>
          <c:val>
            <c:numRef>
              <c:f>Sheet1!$C$2:$C$20</c:f>
              <c:numCache>
                <c:formatCode>General</c:formatCode>
                <c:ptCount val="19"/>
              </c:numCache>
            </c:numRef>
          </c:val>
          <c:extLst>
            <c:ext xmlns:c16="http://schemas.microsoft.com/office/drawing/2014/chart" uri="{C3380CC4-5D6E-409C-BE32-E72D297353CC}">
              <c16:uniqueId val="{00000001-A42B-4EAE-82A1-D375014C7077}"/>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Sheet1!$A$2:$A$20</c:f>
              <c:numCache>
                <c:formatCode>General</c:formatCode>
                <c:ptCount val="19"/>
              </c:numCache>
            </c:numRef>
          </c:cat>
          <c:val>
            <c:numRef>
              <c:f>Sheet1!$D$2:$D$20</c:f>
              <c:numCache>
                <c:formatCode>General</c:formatCode>
                <c:ptCount val="19"/>
              </c:numCache>
            </c:numRef>
          </c:val>
          <c:extLst>
            <c:ext xmlns:c16="http://schemas.microsoft.com/office/drawing/2014/chart" uri="{C3380CC4-5D6E-409C-BE32-E72D297353CC}">
              <c16:uniqueId val="{00000002-A42B-4EAE-82A1-D375014C7077}"/>
            </c:ext>
          </c:extLst>
        </c:ser>
        <c:dLbls>
          <c:showLegendKey val="0"/>
          <c:showVal val="0"/>
          <c:showCatName val="0"/>
          <c:showSerName val="0"/>
          <c:showPercent val="0"/>
          <c:showBubbleSize val="0"/>
        </c:dLbls>
        <c:gapWidth val="150"/>
        <c:axId val="281109248"/>
        <c:axId val="281110784"/>
      </c:barChart>
      <c:catAx>
        <c:axId val="28110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10784"/>
        <c:crosses val="autoZero"/>
        <c:auto val="0"/>
        <c:lblAlgn val="ctr"/>
        <c:lblOffset val="100"/>
        <c:noMultiLvlLbl val="0"/>
      </c:catAx>
      <c:valAx>
        <c:axId val="28111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09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52D0-440D-869D-9B6F1A1C5690}"/>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52D0-440D-869D-9B6F1A1C5690}"/>
            </c:ext>
          </c:extLst>
        </c:ser>
        <c:dLbls>
          <c:showLegendKey val="0"/>
          <c:showVal val="0"/>
          <c:showCatName val="0"/>
          <c:showSerName val="0"/>
          <c:showPercent val="0"/>
          <c:showBubbleSize val="0"/>
        </c:dLbls>
        <c:gapWidth val="150"/>
        <c:axId val="281384832"/>
        <c:axId val="281386368"/>
      </c:barChart>
      <c:catAx>
        <c:axId val="2813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6368"/>
        <c:crosses val="autoZero"/>
        <c:auto val="0"/>
        <c:lblAlgn val="ctr"/>
        <c:lblOffset val="100"/>
        <c:noMultiLvlLbl val="0"/>
      </c:catAx>
      <c:valAx>
        <c:axId val="28138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48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4-4EF2-94D8-9980AB7CAF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4-4EF2-94D8-9980AB7CAF8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0CA4-4EF2-94D8-9980AB7CAF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B5F-184D-8BEE-646D6A20D5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B5F-184D-8BEE-646D6A20D5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B5F-184D-8BEE-646D6A20D5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B5F-184D-8BEE-646D6A20D5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B5F-184D-8BEE-646D6A20D5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B5F-184D-8BEE-646D6A20D5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849E-4C1E-B18D-098FB89FC444}"/>
            </c:ext>
          </c:extLst>
        </c:ser>
        <c:dLbls>
          <c:showLegendKey val="0"/>
          <c:showVal val="0"/>
          <c:showCatName val="0"/>
          <c:showSerName val="0"/>
          <c:showPercent val="0"/>
          <c:showBubbleSize val="0"/>
        </c:dLbls>
        <c:gapWidth val="219"/>
        <c:overlap val="-27"/>
        <c:axId val="281932928"/>
        <c:axId val="281934464"/>
      </c:barChart>
      <c:catAx>
        <c:axId val="28193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4464"/>
        <c:crosses val="autoZero"/>
        <c:auto val="0"/>
        <c:lblAlgn val="ctr"/>
        <c:lblOffset val="100"/>
        <c:noMultiLvlLbl val="0"/>
      </c:catAx>
      <c:valAx>
        <c:axId val="28193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CDD0-4D78-AF84-7D018CEF3498}"/>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Sheet1!$A$2:$A$8</c:f>
              <c:numCache>
                <c:formatCode>General</c:formatCode>
                <c:ptCount val="7"/>
              </c:numCache>
            </c:numRef>
          </c:cat>
          <c:val>
            <c:numRef>
              <c:f>Sheet1!$C$2:$C$8</c:f>
              <c:numCache>
                <c:formatCode>General</c:formatCode>
                <c:ptCount val="7"/>
              </c:numCache>
            </c:numRef>
          </c:val>
          <c:extLst>
            <c:ext xmlns:c16="http://schemas.microsoft.com/office/drawing/2014/chart" uri="{C3380CC4-5D6E-409C-BE32-E72D297353CC}">
              <c16:uniqueId val="{00000001-CDD0-4D78-AF84-7D018CEF3498}"/>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Sheet1!$A$2:$A$8</c:f>
              <c:numCache>
                <c:formatCode>General</c:formatCode>
                <c:ptCount val="7"/>
              </c:numCache>
            </c:numRef>
          </c:cat>
          <c:val>
            <c:numRef>
              <c:f>Sheet1!$D$2:$D$8</c:f>
              <c:numCache>
                <c:formatCode>General</c:formatCode>
                <c:ptCount val="7"/>
              </c:numCache>
            </c:numRef>
          </c:val>
          <c:extLst>
            <c:ext xmlns:c16="http://schemas.microsoft.com/office/drawing/2014/chart" uri="{C3380CC4-5D6E-409C-BE32-E72D297353CC}">
              <c16:uniqueId val="{00000002-CDD0-4D78-AF84-7D018CEF3498}"/>
            </c:ext>
          </c:extLst>
        </c:ser>
        <c:dLbls>
          <c:showLegendKey val="0"/>
          <c:showVal val="0"/>
          <c:showCatName val="0"/>
          <c:showSerName val="0"/>
          <c:showPercent val="0"/>
          <c:showBubbleSize val="0"/>
        </c:dLbls>
        <c:gapWidth val="150"/>
        <c:axId val="282230784"/>
        <c:axId val="282232320"/>
      </c:barChart>
      <c:catAx>
        <c:axId val="28223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2320"/>
        <c:crosses val="autoZero"/>
        <c:auto val="0"/>
        <c:lblAlgn val="ctr"/>
        <c:lblOffset val="100"/>
        <c:noMultiLvlLbl val="0"/>
      </c:catAx>
      <c:valAx>
        <c:axId val="2822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0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625338077545166"/>
          <c:y val="0"/>
          <c:w val="0.55046373605728149"/>
          <c:h val="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7153-4D61-B149-08BA0D6E2F20}"/>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7153-4D61-B149-08BA0D6E2F20}"/>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0.0%</c:formatCode>
                <c:ptCount val="2"/>
                <c:pt idx="0">
                  <c:v>44.36</c:v>
                </c:pt>
                <c:pt idx="1">
                  <c:v>55.64</c:v>
                </c:pt>
              </c:numCache>
            </c:numRef>
          </c:val>
          <c:extLst>
            <c:ext xmlns:c16="http://schemas.microsoft.com/office/drawing/2014/chart" uri="{C3380CC4-5D6E-409C-BE32-E72D297353CC}">
              <c16:uniqueId val="{00000000-6022-4788-9A18-B4E5017EB7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83295104"/>
        <c:axId val="283300992"/>
      </c:barChart>
      <c:catAx>
        <c:axId val="2832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300992"/>
        <c:crosses val="autoZero"/>
        <c:auto val="0"/>
        <c:lblAlgn val="ctr"/>
        <c:lblOffset val="100"/>
        <c:noMultiLvlLbl val="0"/>
      </c:catAx>
      <c:valAx>
        <c:axId val="28330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2951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6329813301563263E-2"/>
          <c:y val="2.2298375144600868E-2"/>
          <c:w val="0.94133228063583374"/>
          <c:h val="0.97770160436630249"/>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CA9B-4F58-8C88-1E2736390899}"/>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CA9B-4F58-8C88-1E2736390899}"/>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ENROLLMENTS BY AGE</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980-E848-9611-D90D347FBC84}"/>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80-E848-9611-D90D347FBC84}"/>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980-E848-9611-D90D347FBC84}"/>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80-E848-9611-D90D347FBC84}"/>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980-E848-9611-D90D347FBC84}"/>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80-E848-9611-D90D347FBC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84203264"/>
        <c:axId val="292753408"/>
      </c:barChart>
      <c:catAx>
        <c:axId val="28420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753408"/>
        <c:crosses val="autoZero"/>
        <c:auto val="0"/>
        <c:lblAlgn val="ctr"/>
        <c:lblOffset val="100"/>
        <c:noMultiLvlLbl val="0"/>
      </c:catAx>
      <c:valAx>
        <c:axId val="29275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420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92825728"/>
        <c:axId val="292827520"/>
      </c:barChart>
      <c:catAx>
        <c:axId val="29282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7520"/>
        <c:crosses val="autoZero"/>
        <c:auto val="0"/>
        <c:lblAlgn val="ctr"/>
        <c:lblOffset val="100"/>
        <c:noMultiLvlLbl val="0"/>
      </c:catAx>
      <c:valAx>
        <c:axId val="29282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57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98596608"/>
        <c:axId val="298602496"/>
      </c:barChart>
      <c:catAx>
        <c:axId val="2985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02496"/>
        <c:crosses val="autoZero"/>
        <c:auto val="0"/>
        <c:lblAlgn val="ctr"/>
        <c:lblOffset val="100"/>
        <c:noMultiLvlLbl val="0"/>
      </c:catAx>
      <c:valAx>
        <c:axId val="29860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5966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 BY</a:t>
            </a:r>
            <a:r>
              <a:rPr lang="en-US" b="1" baseline="0"/>
              <a:t> TYPE</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Smoking</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B075-4449-B705-CF2A80CACF33}"/>
            </c:ext>
          </c:extLst>
        </c:ser>
        <c:ser>
          <c:idx val="1"/>
          <c:order val="1"/>
          <c:tx>
            <c:strRef>
              <c:f>Sheet1!$C$1</c:f>
              <c:strCache>
                <c:ptCount val="1"/>
                <c:pt idx="0">
                  <c:v>Vaping</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B075-4449-B705-CF2A80CACF33}"/>
            </c:ext>
          </c:extLst>
        </c:ser>
        <c:dLbls>
          <c:showLegendKey val="0"/>
          <c:showVal val="0"/>
          <c:showCatName val="0"/>
          <c:showSerName val="0"/>
          <c:showPercent val="0"/>
          <c:showBubbleSize val="0"/>
        </c:dLbls>
        <c:gapWidth val="150"/>
        <c:axId val="298630144"/>
        <c:axId val="298644224"/>
      </c:barChart>
      <c:catAx>
        <c:axId val="2986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44224"/>
        <c:crosses val="autoZero"/>
        <c:auto val="0"/>
        <c:lblAlgn val="ctr"/>
        <c:lblOffset val="100"/>
        <c:noMultiLvlLbl val="0"/>
      </c:catAx>
      <c:valAx>
        <c:axId val="29864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30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1202744543552399"/>
          <c:y val="0.16115193068981171"/>
          <c:w val="0.59340155124664307"/>
          <c:h val="0.838848054409027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D520-4D77-88A2-62930C2B7AB7}"/>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D520-4D77-88A2-62930C2B7A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8AD-004D-9504-55249957519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8AD-004D-9504-55249957519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AD-004D-9504-55249957519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8AD-004D-9504-55249957519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8AD-004D-9504-55249957519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88AD-004D-9504-5524995751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99743104"/>
        <c:axId val="299744640"/>
      </c:barChart>
      <c:catAx>
        <c:axId val="29974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4640"/>
        <c:crosses val="autoZero"/>
        <c:auto val="0"/>
        <c:lblAlgn val="ctr"/>
        <c:lblOffset val="100"/>
        <c:noMultiLvlLbl val="0"/>
      </c:catAx>
      <c:valAx>
        <c:axId val="29974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2857600"/>
        <c:axId val="302863488"/>
      </c:barChart>
      <c:catAx>
        <c:axId val="30285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63488"/>
        <c:crosses val="autoZero"/>
        <c:auto val="0"/>
        <c:lblAlgn val="ctr"/>
        <c:lblOffset val="100"/>
        <c:noMultiLvlLbl val="0"/>
      </c:catAx>
      <c:valAx>
        <c:axId val="3028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576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Community</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Tool Use</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Digital Coaching</c:v>
                </c:pt>
              </c:strCache>
            </c:strRef>
          </c:tx>
          <c:spPr>
            <a:solidFill>
              <a:schemeClr val="accent3"/>
            </a:solidFill>
            <a:ln>
              <a:noFill/>
            </a:ln>
            <a:effectLst/>
          </c:spPr>
          <c:invertIfNegative val="0"/>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C8C9-45A1-A412-92A393A15A3A}"/>
            </c:ext>
          </c:extLst>
        </c:ser>
        <c:ser>
          <c:idx val="3"/>
          <c:order val="3"/>
          <c:tx>
            <c:strRef>
              <c:f>Sheet1!$E$1</c:f>
              <c:strCache>
                <c:ptCount val="1"/>
                <c:pt idx="0">
                  <c:v>Tracker Entries</c:v>
                </c:pt>
              </c:strCache>
            </c:strRef>
          </c:tx>
          <c:spPr>
            <a:solidFill>
              <a:schemeClr val="accent4"/>
            </a:solidFill>
            <a:ln>
              <a:noFill/>
            </a:ln>
            <a:effectLst/>
          </c:spPr>
          <c:invertIfNegative val="0"/>
          <c:cat>
            <c:numRef>
              <c:f>Sheet1!$A$2:$A$11</c:f>
              <c:numCache>
                <c:formatCode>General</c:formatCode>
                <c:ptCount val="10"/>
              </c:numCache>
            </c:numRef>
          </c:cat>
          <c:val>
            <c:numRef>
              <c:f>Sheet1!$E$2:$E$11</c:f>
              <c:numCache>
                <c:formatCode>General</c:formatCode>
                <c:ptCount val="10"/>
              </c:numCache>
            </c:numRef>
          </c:val>
          <c:extLst>
            <c:ext xmlns:c16="http://schemas.microsoft.com/office/drawing/2014/chart" uri="{C3380CC4-5D6E-409C-BE32-E72D297353CC}">
              <c16:uniqueId val="{00000001-19DD-409F-8E61-F790F9258F5F}"/>
            </c:ext>
          </c:extLst>
        </c:ser>
        <c:dLbls>
          <c:showLegendKey val="0"/>
          <c:showVal val="0"/>
          <c:showCatName val="0"/>
          <c:showSerName val="0"/>
          <c:showPercent val="0"/>
          <c:showBubbleSize val="0"/>
        </c:dLbls>
        <c:gapWidth val="150"/>
        <c:axId val="303259648"/>
        <c:axId val="303261184"/>
      </c:barChart>
      <c:catAx>
        <c:axId val="303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61184"/>
        <c:crosses val="autoZero"/>
        <c:auto val="0"/>
        <c:lblAlgn val="ctr"/>
        <c:lblOffset val="100"/>
        <c:noMultiLvlLbl val="0"/>
      </c:catAx>
      <c:valAx>
        <c:axId val="303261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59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cat>
            <c:strRef>
              <c:f>Sheet1!$A$2:$A$8</c:f>
              <c:strCache>
                <c:ptCount val="7"/>
                <c:pt idx="0">
                  <c:v>2021-02</c:v>
                </c:pt>
                <c:pt idx="1">
                  <c:v>2020-3</c:v>
                </c:pt>
                <c:pt idx="2">
                  <c:v>2020-4</c:v>
                </c:pt>
                <c:pt idx="3">
                  <c:v>2020-5</c:v>
                </c:pt>
                <c:pt idx="4">
                  <c:v>2020-6</c:v>
                </c:pt>
                <c:pt idx="5">
                  <c:v>2020-3</c:v>
                </c:pt>
                <c:pt idx="6">
                  <c:v>2020-3</c:v>
                </c:pt>
              </c:strCache>
            </c:strRef>
          </c:cat>
          <c:val>
            <c:numRef>
              <c:f>Sheet1!$B$2:$B$8</c:f>
              <c:numCache>
                <c:formatCode>#,##0</c:formatCode>
                <c:ptCount val="7"/>
                <c:pt idx="0">
                  <c:v>4300</c:v>
                </c:pt>
                <c:pt idx="1">
                  <c:v>4390</c:v>
                </c:pt>
                <c:pt idx="2">
                  <c:v>4270</c:v>
                </c:pt>
                <c:pt idx="3">
                  <c:v>4314</c:v>
                </c:pt>
                <c:pt idx="4">
                  <c:v>4479</c:v>
                </c:pt>
                <c:pt idx="5">
                  <c:v>4596</c:v>
                </c:pt>
                <c:pt idx="6">
                  <c:v>4678</c:v>
                </c:pt>
              </c:numCache>
            </c:numRef>
          </c:val>
          <c:extLst>
            <c:ext xmlns:c16="http://schemas.microsoft.com/office/drawing/2014/chart" uri="{C3380CC4-5D6E-409C-BE32-E72D297353CC}">
              <c16:uniqueId val="{00000000-C2F2-4BB8-AC2A-5263786368C0}"/>
            </c:ext>
          </c:extLst>
        </c:ser>
        <c:dLbls>
          <c:showLegendKey val="0"/>
          <c:showVal val="0"/>
          <c:showCatName val="0"/>
          <c:showSerName val="0"/>
          <c:showPercent val="0"/>
          <c:showBubbleSize val="0"/>
        </c:dLbls>
        <c:gapWidth val="150"/>
        <c:axId val="42678528"/>
        <c:axId val="44597248"/>
      </c:barChart>
      <c:lineChart>
        <c:grouping val="standard"/>
        <c:varyColors val="0"/>
        <c:ser>
          <c:idx val="1"/>
          <c:order val="1"/>
          <c:tx>
            <c:strRef>
              <c:f>Sheet1!$C$1</c:f>
              <c:strCache>
                <c:ptCount val="1"/>
                <c:pt idx="0">
                  <c:v>Registration Rate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Sheet1!$A$2:$A$8</c:f>
              <c:strCache>
                <c:ptCount val="7"/>
                <c:pt idx="0">
                  <c:v>2021-02</c:v>
                </c:pt>
                <c:pt idx="1">
                  <c:v>2020-3</c:v>
                </c:pt>
                <c:pt idx="2">
                  <c:v>2020-4</c:v>
                </c:pt>
                <c:pt idx="3">
                  <c:v>2020-5</c:v>
                </c:pt>
                <c:pt idx="4">
                  <c:v>2020-6</c:v>
                </c:pt>
                <c:pt idx="5">
                  <c:v>2020-3</c:v>
                </c:pt>
                <c:pt idx="6">
                  <c:v>2020-3</c:v>
                </c:pt>
              </c:strCache>
            </c:strRef>
          </c:cat>
          <c:val>
            <c:numRef>
              <c:f>Sheet1!$C$2:$C$8</c:f>
              <c:numCache>
                <c:formatCode>0.0%</c:formatCode>
                <c:ptCount val="7"/>
                <c:pt idx="0">
                  <c:v>.187</c:v>
                </c:pt>
                <c:pt idx="1">
                  <c:v>.196</c:v>
                </c:pt>
                <c:pt idx="2">
                  <c:v>.219</c:v>
                </c:pt>
                <c:pt idx="3">
                  <c:v>.202</c:v>
                </c:pt>
                <c:pt idx="4">
                  <c:v>.224</c:v>
                </c:pt>
                <c:pt idx="5">
                  <c:v>.231</c:v>
                </c:pt>
                <c:pt idx="6">
                  <c:v>.213</c:v>
                </c:pt>
              </c:numCache>
            </c:numRef>
          </c:val>
          <c:smooth val="0"/>
          <c:extLst>
            <c:ext xmlns:c16="http://schemas.microsoft.com/office/drawing/2014/chart" uri="{C3380CC4-5D6E-409C-BE32-E72D297353CC}">
              <c16:uniqueId val="{00000001-C2F2-4BB8-AC2A-5263786368C0}"/>
            </c:ext>
          </c:extLst>
        </c:ser>
        <c:ser>
          <c:idx val="2"/>
          <c:order val="2"/>
          <c:tx>
            <c:strRef>
              <c:f>Sheet1!$D$1</c:f>
              <c:strCache>
                <c:ptCount val="1"/>
                <c:pt idx="0">
                  <c:v>RAT Completion Rate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Sheet1!$A$2:$A$8</c:f>
              <c:strCache>
                <c:ptCount val="7"/>
                <c:pt idx="0">
                  <c:v>2021-02</c:v>
                </c:pt>
                <c:pt idx="1">
                  <c:v>2020-3</c:v>
                </c:pt>
                <c:pt idx="2">
                  <c:v>2020-4</c:v>
                </c:pt>
                <c:pt idx="3">
                  <c:v>2020-5</c:v>
                </c:pt>
                <c:pt idx="4">
                  <c:v>2020-6</c:v>
                </c:pt>
                <c:pt idx="5">
                  <c:v>2020-3</c:v>
                </c:pt>
                <c:pt idx="6">
                  <c:v>2020-3</c:v>
                </c:pt>
              </c:strCache>
            </c:strRef>
          </c:cat>
          <c:val>
            <c:numRef>
              <c:f>Sheet1!$D$2:$D$8</c:f>
              <c:numCache>
                <c:formatCode>0.0%</c:formatCode>
                <c:ptCount val="7"/>
                <c:pt idx="0">
                  <c:v>0.047</c:v>
                </c:pt>
                <c:pt idx="1">
                  <c:v>0.036</c:v>
                </c:pt>
                <c:pt idx="2">
                  <c:v>0.019</c:v>
                </c:pt>
                <c:pt idx="3">
                  <c:v>0.022</c:v>
                </c:pt>
                <c:pt idx="4">
                  <c:v>0.044</c:v>
                </c:pt>
                <c:pt idx="5">
                  <c:v>0.031</c:v>
                </c:pt>
                <c:pt idx="6">
                  <c:v>0.043</c:v>
                </c:pt>
              </c:numCache>
            </c:numRef>
          </c:val>
          <c:smooth val="0"/>
          <c:extLst>
            <c:ext xmlns:c16="http://schemas.microsoft.com/office/drawing/2014/chart" uri="{C3380CC4-5D6E-409C-BE32-E72D297353CC}">
              <c16:uniqueId val="{00000002-C2F2-4BB8-AC2A-5263786368C0}"/>
            </c:ext>
          </c:extLst>
        </c:ser>
        <c:dLbls>
          <c:showLegendKey val="0"/>
          <c:showVal val="0"/>
          <c:showCatName val="0"/>
          <c:showSerName val="0"/>
          <c:showPercent val="0"/>
          <c:showBubbleSize val="0"/>
        </c:dLbls>
        <c:marker val="1"/>
        <c:smooth val="0"/>
        <c:axId val="44691456"/>
        <c:axId val="44598784"/>
      </c:lineChart>
      <c:catAx>
        <c:axId val="42678528"/>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44597248"/>
        <c:crosses val="autoZero"/>
        <c:auto val="0"/>
        <c:lblAlgn val="ctr"/>
        <c:lblOffset val="100"/>
        <c:noMultiLvlLbl val="0"/>
      </c:catAx>
      <c:valAx>
        <c:axId val="4459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vert="horz"/>
          <a:lstStyle/>
          <a:p>
            <a:pPr>
              <a:defRPr/>
            </a:pPr>
            <a:endParaRPr lang="en-US"/>
          </a:p>
        </c:txPr>
        <c:crossAx val="42678528"/>
        <c:crosses val="autoZero"/>
        <c:crossBetween val="between"/>
      </c:valAx>
      <c:valAx>
        <c:axId val="44598784"/>
        <c:scaling>
          <c:orientation val="minMax"/>
        </c:scaling>
        <c:delete val="0"/>
        <c:axPos val="r"/>
        <c:numFmt formatCode="General" sourceLinked="1"/>
        <c:majorTickMark val="out"/>
        <c:minorTickMark val="none"/>
        <c:tickLblPos val="nextTo"/>
        <c:spPr>
          <a:noFill/>
          <a:ln>
            <a:solidFill>
              <a:schemeClr val="tx2"/>
            </a:solidFill>
          </a:ln>
          <a:effectLst/>
        </c:spPr>
        <c:txPr>
          <a:bodyPr rot="-60000000" vert="horz"/>
          <a:lstStyle/>
          <a:p>
            <a:pPr>
              <a:defRPr/>
            </a:pPr>
            <a:endParaRPr lang="en-US"/>
          </a:p>
        </c:txPr>
        <c:crossAx val="44691456"/>
        <c:crosses val="max"/>
        <c:crossBetween val="between"/>
      </c:valAx>
      <c:catAx>
        <c:axId val="44691456"/>
        <c:scaling>
          <c:orientation val="minMax"/>
        </c:scaling>
        <c:delete val="1"/>
        <c:axPos val="b"/>
        <c:numFmt formatCode="General" sourceLinked="1"/>
        <c:majorTickMark val="out"/>
        <c:minorTickMark val="none"/>
        <c:tickLblPos val="nextTo"/>
        <c:crossAx val="44598784"/>
        <c:crosses val="autoZero"/>
        <c:auto val="0"/>
        <c:lblAlgn val="ctr"/>
        <c:lblOffset val="100"/>
        <c:noMultiLvlLbl val="0"/>
      </c:catAx>
      <c:dTable>
        <c:showHorzBorder val="1"/>
        <c:showVertBorder val="1"/>
        <c:showOutline val="1"/>
        <c:showKeys val="1"/>
        <c:spPr>
          <a:noFill/>
          <a:ln w="6350" cap="flat" cmpd="sng" algn="ctr">
            <a:solidFill>
              <a:srgbClr val="E7E6E6"/>
            </a:solidFill>
            <a:round/>
          </a:ln>
          <a:effectLst/>
        </c:sp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4534656"/>
        <c:axId val="304536192"/>
      </c:barChart>
      <c:catAx>
        <c:axId val="30453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6192"/>
        <c:crosses val="autoZero"/>
        <c:auto val="0"/>
        <c:lblAlgn val="ctr"/>
        <c:lblOffset val="100"/>
        <c:noMultiLvlLbl val="0"/>
      </c:catAx>
      <c:valAx>
        <c:axId val="30453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46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818981885910034"/>
          <c:y val="0.14871479570865631"/>
          <c:w val="0.40430963039398193"/>
          <c:h val="0.83805572986602783"/>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6C16-4868-AC1E-068507F8D4D3}"/>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6C16-4868-AC1E-068507F8D4D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959-AB4D-9BF8-324D88674D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959-AB4D-9BF8-324D88674D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959-AB4D-9BF8-324D88674D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959-AB4D-9BF8-324D88674D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959-AB4D-9BF8-324D88674D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959-AB4D-9BF8-324D88674D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4992640"/>
        <c:axId val="304994176"/>
      </c:barChart>
      <c:catAx>
        <c:axId val="30499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4176"/>
        <c:crosses val="autoZero"/>
        <c:auto val="0"/>
        <c:lblAlgn val="ctr"/>
        <c:lblOffset val="100"/>
        <c:noMultiLvlLbl val="0"/>
      </c:catAx>
      <c:valAx>
        <c:axId val="30499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6209920"/>
        <c:axId val="306211456"/>
      </c:barChart>
      <c:catAx>
        <c:axId val="30620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11456"/>
        <c:crosses val="autoZero"/>
        <c:auto val="0"/>
        <c:lblAlgn val="ctr"/>
        <c:lblOffset val="100"/>
        <c:noMultiLvlLbl val="0"/>
      </c:catAx>
      <c:valAx>
        <c:axId val="3062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099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ACTIVITY TRENDS (Distinct Members per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Module Completion</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873B-46AD-9A21-8B6BC02C5BD1}"/>
            </c:ext>
          </c:extLst>
        </c:ser>
        <c:ser>
          <c:idx val="1"/>
          <c:order val="1"/>
          <c:tx>
            <c:strRef>
              <c:f>Sheet1!$C$1</c:f>
              <c:strCache>
                <c:ptCount val="1"/>
                <c:pt idx="0">
                  <c:v>Tool Use</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873B-46AD-9A21-8B6BC02C5BD1}"/>
            </c:ext>
          </c:extLst>
        </c:ser>
        <c:ser>
          <c:idx val="2"/>
          <c:order val="2"/>
          <c:tx>
            <c:strRef>
              <c:f>Sheet1!$D$1</c:f>
              <c:strCache>
                <c:ptCount val="1"/>
                <c:pt idx="0">
                  <c:v>Community</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2-873B-46AD-9A21-8B6BC02C5BD1}"/>
            </c:ext>
          </c:extLst>
        </c:ser>
        <c:dLbls>
          <c:showLegendKey val="0"/>
          <c:showVal val="0"/>
          <c:showCatName val="0"/>
          <c:showSerName val="0"/>
          <c:showPercent val="0"/>
          <c:showBubbleSize val="0"/>
        </c:dLbls>
        <c:gapWidth val="150"/>
        <c:axId val="306963584"/>
        <c:axId val="306965120"/>
      </c:barChart>
      <c:catAx>
        <c:axId val="30696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5120"/>
        <c:crosses val="autoZero"/>
        <c:auto val="0"/>
        <c:lblAlgn val="ctr"/>
        <c:lblOffset val="100"/>
        <c:noMultiLvlLbl val="0"/>
      </c:catAx>
      <c:valAx>
        <c:axId val="3069651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3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DISTRIBUTION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Initial Assessment</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1709-4D6F-BAC9-E5E906877331}"/>
            </c:ext>
          </c:extLst>
        </c:ser>
        <c:ser>
          <c:idx val="1"/>
          <c:order val="1"/>
          <c:tx>
            <c:strRef>
              <c:f>Sheet1!$C$1</c:f>
              <c:strCache>
                <c:ptCount val="1"/>
                <c:pt idx="0">
                  <c:v>Last Assessment</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1709-4D6F-BAC9-E5E906877331}"/>
            </c:ext>
          </c:extLst>
        </c:ser>
        <c:dLbls>
          <c:showLegendKey val="0"/>
          <c:showVal val="0"/>
          <c:showCatName val="0"/>
          <c:showSerName val="0"/>
          <c:showPercent val="0"/>
          <c:showBubbleSize val="0"/>
        </c:dLbls>
        <c:gapWidth val="219"/>
        <c:overlap val="-27"/>
        <c:axId val="307165056"/>
        <c:axId val="307166592"/>
      </c:barChart>
      <c:catAx>
        <c:axId val="30716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6592"/>
        <c:crosses val="autoZero"/>
        <c:auto val="0"/>
        <c:lblAlgn val="ctr"/>
        <c:lblOffset val="100"/>
        <c:noMultiLvlLbl val="0"/>
      </c:catAx>
      <c:valAx>
        <c:axId val="30716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IMPROVEMENT</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F6D-6543-9896-DD52BF606B3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F6D-6543-9896-DD52BF606B3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F6D-6543-9896-DD52BF606B3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F6D-6543-9896-DD52BF606B3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F6D-6543-9896-DD52BF606B3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F6D-6543-9896-DD52BF606B3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BF6D-6543-9896-DD52BF606B3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26C4-4DC5-AC1A-FDE0CE4F4111}"/>
            </c:ext>
          </c:extLst>
        </c:ser>
        <c:dLbls>
          <c:showLegendKey val="0"/>
          <c:showVal val="0"/>
          <c:showCatName val="0"/>
          <c:showSerName val="0"/>
          <c:showPercent val="0"/>
          <c:showBubbleSize val="0"/>
        </c:dLbls>
        <c:gapWidth val="219"/>
        <c:overlap val="-27"/>
        <c:axId val="308125056"/>
        <c:axId val="308135040"/>
      </c:barChart>
      <c:catAx>
        <c:axId val="3081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35040"/>
        <c:crosses val="autoZero"/>
        <c:auto val="0"/>
        <c:lblAlgn val="ctr"/>
        <c:lblOffset val="100"/>
        <c:noMultiLvlLbl val="0"/>
      </c:catAx>
      <c:valAx>
        <c:axId val="30813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2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8251648"/>
        <c:axId val="308253440"/>
      </c:barChart>
      <c:catAx>
        <c:axId val="3082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3440"/>
        <c:crosses val="autoZero"/>
        <c:auto val="0"/>
        <c:lblAlgn val="ctr"/>
        <c:lblOffset val="100"/>
        <c:noMultiLvlLbl val="0"/>
      </c:catAx>
      <c:valAx>
        <c:axId val="30825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1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904263138771057"/>
          <c:y val="0.15686757862567902"/>
          <c:w val="0.40111842751502991"/>
          <c:h val="0.83144104480743408"/>
        </c:manualLayout>
      </c:layout>
      <c:pieChart>
        <c:varyColors val="1"/>
        <c:ser>
          <c:idx val="0"/>
          <c:order val="0"/>
          <c:tx>
            <c:strRef>
              <c:f>Sheet1!$B$1</c:f>
              <c:strCache>
                <c:ptCount val="1"/>
                <c:pt idx="0">
                  <c:v>Members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06C8-401D-95BF-6C9DCDC88F34}"/>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06C8-401D-95BF-6C9DCDC88F3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AC30-874B-B82C-CDC5FD23899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AC30-874B-B82C-CDC5FD23899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AC30-874B-B82C-CDC5FD23899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AC30-874B-B82C-CDC5FD23899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AC30-874B-B82C-CDC5FD23899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AC30-874B-B82C-CDC5FD23899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9405952"/>
        <c:axId val="309420032"/>
      </c:barChart>
      <c:catAx>
        <c:axId val="3094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20032"/>
        <c:crosses val="autoZero"/>
        <c:auto val="0"/>
        <c:lblAlgn val="ctr"/>
        <c:lblOffset val="100"/>
        <c:noMultiLvlLbl val="0"/>
      </c:catAx>
      <c:valAx>
        <c:axId val="30942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GENDER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Sheet1!$A$2:$A$3</c:f>
              <c:strCache>
                <c:ptCount val="2"/>
                <c:pt idx="0">
                  <c:v>Female</c:v>
                </c:pt>
                <c:pt idx="1">
                  <c:v>Male</c:v>
                </c:pt>
              </c:strCache>
            </c:strRef>
          </c:cat>
          <c:val>
            <c:numRef>
              <c:f>Sheet1!$B$2:$B$3</c:f>
              <c:numCache>
                <c:formatCode>#,##0</c:formatCode>
                <c:ptCount val="2"/>
                <c:pt idx="0">
                  <c:v>2004</c:v>
                </c:pt>
                <c:pt idx="1">
                  <c:v>2514</c:v>
                </c:pt>
              </c:numCache>
            </c:numRef>
          </c:val>
          <c:extLst>
            <c:ext xmlns:c16="http://schemas.microsoft.com/office/drawing/2014/chart" uri="{C3380CC4-5D6E-409C-BE32-E72D297353CC}">
              <c16:uniqueId val="{00000000-330B-44B4-A071-8B9A270832EC}"/>
            </c:ext>
          </c:extLst>
        </c:ser>
        <c:dLbls>
          <c:showLegendKey val="0"/>
          <c:showVal val="0"/>
          <c:showCatName val="0"/>
          <c:showSerName val="0"/>
          <c:showPercent val="0"/>
          <c:showBubbleSize val="0"/>
        </c:dLbls>
        <c:gapWidth val="219"/>
        <c:overlap val="-27"/>
        <c:axId val="151868160"/>
        <c:axId val="15187008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Sheet1!$A$2:$A$3</c:f>
              <c:strCache>
                <c:ptCount val="2"/>
                <c:pt idx="0">
                  <c:v>Female</c:v>
                </c:pt>
                <c:pt idx="1">
                  <c:v>Male</c:v>
                </c:pt>
              </c:strCache>
            </c:strRef>
          </c:cat>
          <c:val>
            <c:numRef>
              <c:f>Sheet1!$C$2:$C$3</c:f>
              <c:numCache>
                <c:formatCode>0.0%</c:formatCode>
                <c:ptCount val="2"/>
                <c:pt idx="0">
                  <c:v>0.3273</c:v>
                </c:pt>
                <c:pt idx="1">
                  <c:v>0.2033</c:v>
                </c:pt>
              </c:numCache>
            </c:numRef>
          </c:val>
          <c:smooth val="0"/>
          <c:extLst>
            <c:ext xmlns:c16="http://schemas.microsoft.com/office/drawing/2014/chart" uri="{C3380CC4-5D6E-409C-BE32-E72D297353CC}">
              <c16:uniqueId val="{00000001-330B-44B4-A071-8B9A270832EC}"/>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Sheet1!$A$2:$A$3</c:f>
              <c:strCache>
                <c:ptCount val="2"/>
                <c:pt idx="0">
                  <c:v>Female</c:v>
                </c:pt>
                <c:pt idx="1">
                  <c:v>Male</c:v>
                </c:pt>
              </c:strCache>
            </c:strRef>
          </c:cat>
          <c:val>
            <c:numRef>
              <c:f>Sheet1!$D$2:$D$3</c:f>
              <c:numCache>
                <c:formatCode>0.0%</c:formatCode>
                <c:ptCount val="2"/>
                <c:pt idx="0">
                  <c:v>0.2665</c:v>
                </c:pt>
                <c:pt idx="1">
                  <c:v>0.161</c:v>
                </c:pt>
              </c:numCache>
            </c:numRef>
          </c:val>
          <c:smooth val="0"/>
          <c:extLst>
            <c:ext xmlns:c16="http://schemas.microsoft.com/office/drawing/2014/chart" uri="{C3380CC4-5D6E-409C-BE32-E72D297353CC}">
              <c16:uniqueId val="{00000002-330B-44B4-A071-8B9A270832EC}"/>
            </c:ext>
          </c:extLst>
        </c:ser>
        <c:dLbls>
          <c:showLegendKey val="0"/>
          <c:showVal val="0"/>
          <c:showCatName val="0"/>
          <c:showSerName val="0"/>
          <c:showPercent val="0"/>
          <c:showBubbleSize val="0"/>
        </c:dLbls>
        <c:marker val="1"/>
        <c:smooth val="0"/>
        <c:axId val="151877504"/>
        <c:axId val="151875968"/>
      </c:lineChart>
      <c:catAx>
        <c:axId val="1518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0080"/>
        <c:crosses val="autoZero"/>
        <c:auto val="0"/>
        <c:lblAlgn val="ctr"/>
        <c:lblOffset val="100"/>
        <c:noMultiLvlLbl val="0"/>
      </c:catAx>
      <c:valAx>
        <c:axId val="15187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68160"/>
        <c:crosses val="autoZero"/>
        <c:crossBetween val="between"/>
      </c:valAx>
      <c:valAx>
        <c:axId val="1518759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7504"/>
        <c:crosses val="max"/>
        <c:crossBetween val="between"/>
      </c:valAx>
      <c:catAx>
        <c:axId val="151877504"/>
        <c:scaling>
          <c:orientation val="minMax"/>
        </c:scaling>
        <c:delete val="1"/>
        <c:axPos val="b"/>
        <c:numFmt formatCode="General" sourceLinked="1"/>
        <c:majorTickMark val="out"/>
        <c:minorTickMark val="none"/>
        <c:tickLblPos val="nextTo"/>
        <c:crossAx val="15187596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Sheet1!$A$2:$A$15</c:f>
              <c:numCache>
                <c:formatCode>General</c:formatCode>
                <c:ptCount val="14"/>
              </c:numCache>
            </c:numRef>
          </c:cat>
          <c:val>
            <c:numRef>
              <c:f>Sheet1!$B$2:$B$15</c:f>
              <c:numCache>
                <c:formatCode>General</c:formatCode>
                <c:ptCount val="14"/>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Sheet1!$A$2:$A$15</c:f>
              <c:numCache>
                <c:formatCode>General</c:formatCode>
                <c:ptCount val="14"/>
              </c:numCache>
            </c:numRef>
          </c:cat>
          <c:val>
            <c:numRef>
              <c:f>Sheet1!$C$2:$C$15</c:f>
              <c:numCache>
                <c:formatCode>General</c:formatCode>
                <c:ptCount val="14"/>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Sheet1!$A$2:$A$15</c:f>
              <c:numCache>
                <c:formatCode>General</c:formatCode>
                <c:ptCount val="14"/>
              </c:numCache>
            </c:numRef>
          </c:cat>
          <c:val>
            <c:numRef>
              <c:f>Sheet1!$D$2:$D$15</c:f>
              <c:numCache>
                <c:formatCode>General</c:formatCode>
                <c:ptCount val="14"/>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9783552"/>
        <c:axId val="309789440"/>
      </c:barChart>
      <c:catAx>
        <c:axId val="30978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9440"/>
        <c:crosses val="autoZero"/>
        <c:auto val="0"/>
        <c:lblAlgn val="ctr"/>
        <c:lblOffset val="100"/>
        <c:noMultiLvlLbl val="0"/>
      </c:catAx>
      <c:valAx>
        <c:axId val="3097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35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i="0" baseline="0">
                <a:effectLst/>
              </a:rPr>
              <a:t>ACTIVITY TRENDS (Distinct Members per Month)</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Trackers</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dLbls>
          <c:showLegendKey val="0"/>
          <c:showVal val="0"/>
          <c:showCatName val="0"/>
          <c:showSerName val="0"/>
          <c:showPercent val="0"/>
          <c:showBubbleSize val="0"/>
        </c:dLbls>
        <c:gapWidth val="150"/>
        <c:axId val="309953664"/>
        <c:axId val="309955200"/>
      </c:barChart>
      <c:catAx>
        <c:axId val="3099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5200"/>
        <c:crosses val="autoZero"/>
        <c:auto val="0"/>
        <c:lblAlgn val="ctr"/>
        <c:lblOffset val="100"/>
        <c:noMultiLvlLbl val="0"/>
      </c:catAx>
      <c:valAx>
        <c:axId val="3099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3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T1 Risk Points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00-9C14-425F-AB6E-EECFC1586290}"/>
            </c:ext>
          </c:extLst>
        </c:ser>
        <c:ser>
          <c:idx val="1"/>
          <c:order val="1"/>
          <c:tx>
            <c:strRef>
              <c:f>Sheet1!$C$1</c:f>
              <c:strCache>
                <c:ptCount val="1"/>
                <c:pt idx="0">
                  <c:v>Tx Risk Points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01-9C14-425F-AB6E-EECFC1586290}"/>
            </c:ext>
          </c:extLst>
        </c:ser>
        <c:dLbls>
          <c:showLegendKey val="0"/>
          <c:showVal val="0"/>
          <c:showCatName val="0"/>
          <c:showSerName val="0"/>
          <c:showPercent val="0"/>
          <c:showBubbleSize val="0"/>
        </c:dLbls>
        <c:gapWidth val="182"/>
        <c:axId val="311545216"/>
        <c:axId val="311760000"/>
      </c:barChart>
      <c:catAx>
        <c:axId val="311545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760000"/>
        <c:crosses val="autoZero"/>
        <c:auto val="0"/>
        <c:lblAlgn val="ctr"/>
        <c:lblOffset val="100"/>
        <c:noMultiLvlLbl val="0"/>
      </c:catAx>
      <c:valAx>
        <c:axId val="311760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545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Positive Risk Change</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15-0BB9-421E-9079-2F8507E9A137}"/>
            </c:ext>
          </c:extLst>
        </c:ser>
        <c:ser>
          <c:idx val="1"/>
          <c:order val="1"/>
          <c:tx>
            <c:strRef>
              <c:f>Sheet1!$C$1</c:f>
              <c:strCache>
                <c:ptCount val="1"/>
                <c:pt idx="0">
                  <c:v>Negative Risk Change</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2B-0BB9-421E-9079-2F8507E9A137}"/>
            </c:ext>
          </c:extLst>
        </c:ser>
        <c:dLbls>
          <c:showLegendKey val="0"/>
          <c:showVal val="0"/>
          <c:showCatName val="0"/>
          <c:showSerName val="0"/>
          <c:showPercent val="0"/>
          <c:showBubbleSize val="0"/>
        </c:dLbls>
        <c:gapWidth val="182"/>
        <c:axId val="318370176"/>
        <c:axId val="318371712"/>
      </c:barChart>
      <c:catAx>
        <c:axId val="318370176"/>
        <c:scaling>
          <c:orientation val="minMax"/>
        </c:scaling>
        <c:delete val="1"/>
        <c:axPos val="l"/>
        <c:numFmt formatCode="General" sourceLinked="1"/>
        <c:majorTickMark val="none"/>
        <c:minorTickMark val="none"/>
        <c:tickLblPos val="nextTo"/>
        <c:crossAx val="318371712"/>
        <c:crosses val="autoZero"/>
        <c:auto val="0"/>
        <c:lblAlgn val="ctr"/>
        <c:lblOffset val="100"/>
        <c:noMultiLvlLbl val="0"/>
      </c:catAx>
      <c:valAx>
        <c:axId val="318371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8370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AGE</a:t>
            </a:r>
            <a:r>
              <a:rPr lang="en-US" sz="1000" b="1" baseline="0" dirty="0"/>
              <a:t> GROUP</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Sheet1!$A$2:$A$8</c:f>
              <c:strCache>
                <c:ptCount val="7"/>
                <c:pt idx="0">
                  <c:v>0-17</c:v>
                </c:pt>
                <c:pt idx="1">
                  <c:v>18-24</c:v>
                </c:pt>
                <c:pt idx="2">
                  <c:v>25-34</c:v>
                </c:pt>
                <c:pt idx="3">
                  <c:v>35-44</c:v>
                </c:pt>
                <c:pt idx="4">
                  <c:v>45-54</c:v>
                </c:pt>
                <c:pt idx="5">
                  <c:v>55-64</c:v>
                </c:pt>
                <c:pt idx="6">
                  <c:v>65+</c:v>
                </c:pt>
              </c:strCache>
            </c:strRef>
          </c:cat>
          <c:val>
            <c:numRef>
              <c:f>Sheet1!$B$2:$B$8</c:f>
              <c:numCache>
                <c:formatCode>#,##0</c:formatCode>
                <c:ptCount val="7"/>
                <c:pt idx="0">
                  <c:v>0</c:v>
                </c:pt>
                <c:pt idx="1">
                  <c:v>361</c:v>
                </c:pt>
                <c:pt idx="2">
                  <c:v>1228</c:v>
                </c:pt>
                <c:pt idx="3">
                  <c:v>1072</c:v>
                </c:pt>
                <c:pt idx="4">
                  <c:v>1032</c:v>
                </c:pt>
                <c:pt idx="5">
                  <c:v>720</c:v>
                </c:pt>
                <c:pt idx="6">
                  <c:v>105</c:v>
                </c:pt>
              </c:numCache>
            </c:numRef>
          </c:val>
          <c:extLst>
            <c:ext xmlns:c16="http://schemas.microsoft.com/office/drawing/2014/chart" uri="{C3380CC4-5D6E-409C-BE32-E72D297353CC}">
              <c16:uniqueId val="{00000000-5175-47F9-A826-0C2A412AD94A}"/>
            </c:ext>
          </c:extLst>
        </c:ser>
        <c:dLbls>
          <c:showLegendKey val="0"/>
          <c:showVal val="0"/>
          <c:showCatName val="0"/>
          <c:showSerName val="0"/>
          <c:showPercent val="0"/>
          <c:showBubbleSize val="0"/>
        </c:dLbls>
        <c:gapWidth val="219"/>
        <c:overlap val="-27"/>
        <c:axId val="155092480"/>
        <c:axId val="15509440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Sheet1!$C$2:$C$8</c:f>
              <c:numCache>
                <c:formatCode>0.0%</c:formatCode>
                <c:ptCount val="7"/>
                <c:pt idx="0">
                  <c:v>0.0</c:v>
                </c:pt>
                <c:pt idx="1">
                  <c:v>4.43</c:v>
                </c:pt>
                <c:pt idx="2">
                  <c:v>23.13</c:v>
                </c:pt>
                <c:pt idx="3">
                  <c:v>29.29</c:v>
                </c:pt>
                <c:pt idx="4">
                  <c:v>31.3</c:v>
                </c:pt>
                <c:pt idx="5">
                  <c:v>28.33</c:v>
                </c:pt>
                <c:pt idx="6">
                  <c:v>24.76</c:v>
                </c:pt>
              </c:numCache>
            </c:numRef>
          </c:val>
          <c:smooth val="0"/>
          <c:extLst>
            <c:ext xmlns:c16="http://schemas.microsoft.com/office/drawing/2014/chart" uri="{C3380CC4-5D6E-409C-BE32-E72D297353CC}">
              <c16:uniqueId val="{00000001-5175-47F9-A826-0C2A412AD94A}"/>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Sheet1!$D$2:$D$8</c:f>
              <c:numCache>
                <c:formatCode>0.0%</c:formatCode>
                <c:ptCount val="7"/>
                <c:pt idx="0">
                  <c:v>0.0</c:v>
                </c:pt>
                <c:pt idx="1">
                  <c:v>2.77</c:v>
                </c:pt>
                <c:pt idx="2">
                  <c:v>18.24</c:v>
                </c:pt>
                <c:pt idx="3">
                  <c:v>24.44</c:v>
                </c:pt>
                <c:pt idx="4">
                  <c:v>26.07</c:v>
                </c:pt>
                <c:pt idx="5">
                  <c:v>22.64</c:v>
                </c:pt>
                <c:pt idx="6">
                  <c:v>20</c:v>
                </c:pt>
              </c:numCache>
            </c:numRef>
          </c:val>
          <c:smooth val="0"/>
          <c:extLst>
            <c:ext xmlns:c16="http://schemas.microsoft.com/office/drawing/2014/chart" uri="{C3380CC4-5D6E-409C-BE32-E72D297353CC}">
              <c16:uniqueId val="{00000002-5175-47F9-A826-0C2A412AD94A}"/>
            </c:ext>
          </c:extLst>
        </c:ser>
        <c:dLbls>
          <c:showLegendKey val="0"/>
          <c:showVal val="0"/>
          <c:showCatName val="0"/>
          <c:showSerName val="0"/>
          <c:showPercent val="0"/>
          <c:showBubbleSize val="0"/>
        </c:dLbls>
        <c:marker val="1"/>
        <c:smooth val="0"/>
        <c:axId val="155331200"/>
        <c:axId val="155329664"/>
      </c:lineChart>
      <c:catAx>
        <c:axId val="15509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4400"/>
        <c:crosses val="autoZero"/>
        <c:auto val="0"/>
        <c:lblAlgn val="ctr"/>
        <c:lblOffset val="100"/>
        <c:noMultiLvlLbl val="0"/>
      </c:catAx>
      <c:valAx>
        <c:axId val="155094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2480"/>
        <c:crosses val="autoZero"/>
        <c:crossBetween val="between"/>
      </c:valAx>
      <c:valAx>
        <c:axId val="15532966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31200"/>
        <c:crosses val="max"/>
        <c:crossBetween val="between"/>
      </c:valAx>
      <c:catAx>
        <c:axId val="155331200"/>
        <c:scaling>
          <c:orientation val="minMax"/>
        </c:scaling>
        <c:delete val="1"/>
        <c:axPos val="b"/>
        <c:numFmt formatCode="General" sourceLinked="1"/>
        <c:majorTickMark val="out"/>
        <c:minorTickMark val="none"/>
        <c:tickLblPos val="nextTo"/>
        <c:crossAx val="155329664"/>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RELATIONSHIP</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Sheet1!$A$2:$A$4</c:f>
              <c:strCache>
                <c:ptCount val="3"/>
                <c:pt idx="0">
                  <c:v>employes</c:v>
                </c:pt>
                <c:pt idx="1">
                  <c:v>spouse</c:v>
                </c:pt>
                <c:pt idx="2">
                  <c:v>others</c:v>
                </c:pt>
              </c:strCache>
            </c:strRef>
          </c:cat>
          <c:val>
            <c:numRef>
              <c:f>Sheet1!$B$2:$B$4</c:f>
              <c:numCache>
                <c:formatCode>#,##0</c:formatCode>
                <c:ptCount val="3"/>
                <c:pt idx="0">
                  <c:v>4512.0</c:v>
                </c:pt>
                <c:pt idx="1">
                  <c:v>771.5</c:v>
                </c:pt>
                <c:pt idx="2">
                  <c:v>5.56</c:v>
                </c:pt>
              </c:numCache>
            </c:numRef>
          </c:val>
          <c:extLst>
            <c:ext xmlns:c16="http://schemas.microsoft.com/office/drawing/2014/chart" uri="{C3380CC4-5D6E-409C-BE32-E72D297353CC}">
              <c16:uniqueId val="{00000000-2577-40CE-87C7-A7DB69457DE3}"/>
            </c:ext>
          </c:extLst>
        </c:ser>
        <c:dLbls>
          <c:showLegendKey val="0"/>
          <c:showVal val="0"/>
          <c:showCatName val="0"/>
          <c:showSerName val="0"/>
          <c:showPercent val="0"/>
          <c:showBubbleSize val="0"/>
        </c:dLbls>
        <c:gapWidth val="219"/>
        <c:overlap val="-27"/>
        <c:axId val="155359488"/>
        <c:axId val="171245952"/>
      </c:barChart>
      <c:lineChart>
        <c:grouping val="standard"/>
        <c:varyColors val="0"/>
        <c:ser>
          <c:idx val="1"/>
          <c:order val="1"/>
          <c:tx>
            <c:strRef>
              <c:f>Sheet1!$C$1</c:f>
              <c:strCache>
                <c:ptCount val="1"/>
                <c:pt idx="0">
                  <c:v>Reg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Sheet1!$A$2:$A$4</c:f>
              <c:strCache>
                <c:ptCount val="3"/>
                <c:pt idx="0">
                  <c:v>employes</c:v>
                </c:pt>
                <c:pt idx="1">
                  <c:v>spouse</c:v>
                </c:pt>
                <c:pt idx="2">
                  <c:v>others</c:v>
                </c:pt>
              </c:strCache>
            </c:strRef>
          </c:cat>
          <c:val>
            <c:numRef>
              <c:f>Sheet1!$C$2:$C$4</c:f>
              <c:numCache>
                <c:formatCode>0.0%</c:formatCode>
                <c:ptCount val="3"/>
                <c:pt idx="0">
                  <c:v>.265</c:v>
                </c:pt>
                <c:pt idx="1">
                  <c:v>.0556</c:v>
                </c:pt>
                <c:pt idx="2">
                  <c:v>0.0</c:v>
                </c:pt>
              </c:numCache>
            </c:numRef>
          </c:val>
          <c:smooth val="0"/>
          <c:extLst>
            <c:ext xmlns:c16="http://schemas.microsoft.com/office/drawing/2014/chart" uri="{C3380CC4-5D6E-409C-BE32-E72D297353CC}">
              <c16:uniqueId val="{00000001-2577-40CE-87C7-A7DB69457DE3}"/>
            </c:ext>
          </c:extLst>
        </c:ser>
        <c:ser>
          <c:idx val="2"/>
          <c:order val="2"/>
          <c:tx>
            <c:strRef>
              <c:f>Sheet1!$D$1</c:f>
              <c:strCache>
                <c:ptCount val="1"/>
                <c:pt idx="0">
                  <c:v>RAT Rate</c:v>
                </c:pt>
              </c:strCache>
            </c:strRef>
          </c:tx>
          <c:spPr>
            <a:ln w="28575" cap="rnd">
              <a:noFill/>
              <a:round/>
            </a:ln>
            <a:effectLst/>
          </c:spPr>
          <c:marker>
            <c:symbol val="diamond"/>
            <c:size val="5"/>
            <c:spPr>
              <a:solidFill>
                <a:schemeClr val="accent3"/>
              </a:solidFill>
              <a:ln w="9525">
                <a:solidFill>
                  <a:schemeClr val="accent3"/>
                </a:solidFill>
                <a:round/>
              </a:ln>
              <a:effectLst/>
            </c:spPr>
          </c:marker>
          <c:cat>
            <c:strRef>
              <c:f>Sheet1!$A$2:$A$4</c:f>
              <c:strCache>
                <c:ptCount val="3"/>
                <c:pt idx="0">
                  <c:v>employes</c:v>
                </c:pt>
                <c:pt idx="1">
                  <c:v>spouse</c:v>
                </c:pt>
                <c:pt idx="2">
                  <c:v>others</c:v>
                </c:pt>
              </c:strCache>
            </c:strRef>
          </c:cat>
          <c:val>
            <c:numRef>
              <c:f>Sheet1!$D$2:$D$4</c:f>
              <c:numCache>
                <c:formatCode>0.0%</c:formatCode>
                <c:ptCount val="3"/>
                <c:pt idx="0">
                  <c:v>0.21</c:v>
                </c:pt>
                <c:pt idx="1">
                  <c:v>0.04</c:v>
                </c:pt>
                <c:pt idx="2">
                  <c:v>.0</c:v>
                </c:pt>
              </c:numCache>
            </c:numRef>
          </c:val>
          <c:smooth val="0"/>
          <c:extLst>
            <c:ext xmlns:c16="http://schemas.microsoft.com/office/drawing/2014/chart" uri="{C3380CC4-5D6E-409C-BE32-E72D297353CC}">
              <c16:uniqueId val="{00000002-2577-40CE-87C7-A7DB69457DE3}"/>
            </c:ext>
          </c:extLst>
        </c:ser>
        <c:dLbls>
          <c:showLegendKey val="0"/>
          <c:showVal val="0"/>
          <c:showCatName val="0"/>
          <c:showSerName val="0"/>
          <c:showPercent val="0"/>
          <c:showBubbleSize val="0"/>
        </c:dLbls>
        <c:marker val="1"/>
        <c:smooth val="0"/>
        <c:axId val="171249024"/>
        <c:axId val="171247488"/>
      </c:lineChart>
      <c:catAx>
        <c:axId val="1553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5952"/>
        <c:crosses val="autoZero"/>
        <c:auto val="0"/>
        <c:lblAlgn val="ctr"/>
        <c:lblOffset val="100"/>
        <c:noMultiLvlLbl val="0"/>
      </c:catAx>
      <c:valAx>
        <c:axId val="17124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59488"/>
        <c:crosses val="autoZero"/>
        <c:crossBetween val="between"/>
      </c:valAx>
      <c:valAx>
        <c:axId val="1712474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9024"/>
        <c:crosses val="max"/>
        <c:crossBetween val="between"/>
      </c:valAx>
      <c:catAx>
        <c:axId val="171249024"/>
        <c:scaling>
          <c:orientation val="minMax"/>
        </c:scaling>
        <c:delete val="1"/>
        <c:axPos val="b"/>
        <c:numFmt formatCode="General" sourceLinked="1"/>
        <c:majorTickMark val="out"/>
        <c:minorTickMark val="none"/>
        <c:tickLblPos val="nextTo"/>
        <c:crossAx val="17124748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Reversed" id="21">
  <a:schemeClr val="accent1"/>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withinLinearReversed" id="21">
  <a:schemeClr val="accent1"/>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withinLinearReversed" id="21">
  <a:schemeClr val="accent1"/>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withinLinear" id="14">
  <a:schemeClr val="accent1"/>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7B870-847E-4FC9-A3D7-9E3FE7A62E1E}" type="datetimeFigureOut">
              <a:rPr lang="en-US" smtClean="0"/>
              <a:t>5/6/21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AD9E4-C9D1-4143-91FC-2E98EF7277FC}" type="slidenum">
              <a:rPr lang="en-US" smtClean="0"/>
              <a:t>‹#›</a:t>
            </a:fld>
            <a:endParaRPr lang="en-US"/>
          </a:p>
        </p:txBody>
      </p:sp>
    </p:spTree>
    <p:extLst>
      <p:ext uri="{BB962C8B-B14F-4D97-AF65-F5344CB8AC3E}">
        <p14:creationId xmlns:p14="http://schemas.microsoft.com/office/powerpoint/2010/main" val="334947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2</a:t>
            </a:fld>
            <a:endParaRPr lang="en-US"/>
          </a:p>
        </p:txBody>
      </p:sp>
    </p:spTree>
    <p:extLst>
      <p:ext uri="{BB962C8B-B14F-4D97-AF65-F5344CB8AC3E}">
        <p14:creationId xmlns:p14="http://schemas.microsoft.com/office/powerpoint/2010/main" val="348996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a:t>
            </a:fld>
            <a:endParaRPr lang="en-US"/>
          </a:p>
        </p:txBody>
      </p:sp>
    </p:spTree>
    <p:extLst>
      <p:ext uri="{BB962C8B-B14F-4D97-AF65-F5344CB8AC3E}">
        <p14:creationId xmlns:p14="http://schemas.microsoft.com/office/powerpoint/2010/main" val="228707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7</a:t>
            </a:fld>
            <a:endParaRPr lang="en-US"/>
          </a:p>
        </p:txBody>
      </p:sp>
    </p:spTree>
    <p:extLst>
      <p:ext uri="{BB962C8B-B14F-4D97-AF65-F5344CB8AC3E}">
        <p14:creationId xmlns:p14="http://schemas.microsoft.com/office/powerpoint/2010/main" val="375864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9</a:t>
            </a:fld>
            <a:endParaRPr lang="en-US"/>
          </a:p>
        </p:txBody>
      </p:sp>
    </p:spTree>
    <p:extLst>
      <p:ext uri="{BB962C8B-B14F-4D97-AF65-F5344CB8AC3E}">
        <p14:creationId xmlns:p14="http://schemas.microsoft.com/office/powerpoint/2010/main" val="353669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13</a:t>
            </a:fld>
            <a:endParaRPr lang="en-US"/>
          </a:p>
        </p:txBody>
      </p:sp>
    </p:spTree>
    <p:extLst>
      <p:ext uri="{BB962C8B-B14F-4D97-AF65-F5344CB8AC3E}">
        <p14:creationId xmlns:p14="http://schemas.microsoft.com/office/powerpoint/2010/main" val="260781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14</a:t>
            </a:fld>
            <a:endParaRPr lang="en-US"/>
          </a:p>
        </p:txBody>
      </p:sp>
    </p:spTree>
    <p:extLst>
      <p:ext uri="{BB962C8B-B14F-4D97-AF65-F5344CB8AC3E}">
        <p14:creationId xmlns:p14="http://schemas.microsoft.com/office/powerpoint/2010/main" val="429300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22</a:t>
            </a:fld>
            <a:endParaRPr lang="en-US"/>
          </a:p>
        </p:txBody>
      </p:sp>
    </p:spTree>
    <p:extLst>
      <p:ext uri="{BB962C8B-B14F-4D97-AF65-F5344CB8AC3E}">
        <p14:creationId xmlns:p14="http://schemas.microsoft.com/office/powerpoint/2010/main" val="353379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52</a:t>
            </a:fld>
            <a:endParaRPr lang="en-US"/>
          </a:p>
        </p:txBody>
      </p:sp>
    </p:spTree>
    <p:extLst>
      <p:ext uri="{BB962C8B-B14F-4D97-AF65-F5344CB8AC3E}">
        <p14:creationId xmlns:p14="http://schemas.microsoft.com/office/powerpoint/2010/main" val="139253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BR Title Slide">
    <p:spTree>
      <p:nvGrpSpPr>
        <p:cNvPr id="1" name=""/>
        <p:cNvGrpSpPr/>
        <p:nvPr/>
      </p:nvGrpSpPr>
      <p:grpSpPr>
        <a:xfrm>
          <a:off x="0" y="0"/>
          <a:ext cx="0" cy="0"/>
          <a:chOff x="0" y="0"/>
          <a:chExt cx="0" cy="0"/>
        </a:xfrm>
      </p:grpSpPr>
      <p:pic>
        <p:nvPicPr>
          <p:cNvPr id="7" name="Picture 6" descr="A person using a computer&#10;&#10;Description automatically generated">
            <a:extLst>
              <a:ext uri="{FF2B5EF4-FFF2-40B4-BE49-F238E27FC236}">
                <a16:creationId xmlns:a16="http://schemas.microsoft.com/office/drawing/2014/main" id="{DFA5EB6B-1217-4C0A-8B97-A8C388C0E18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466270"/>
            <a:ext cx="12192000" cy="5391730"/>
          </a:xfrm>
          <a:prstGeom prst="rect">
            <a:avLst/>
          </a:prstGeom>
        </p:spPr>
      </p:pic>
      <p:pic>
        <p:nvPicPr>
          <p:cNvPr id="8" name="Picture 7">
            <a:extLst>
              <a:ext uri="{FF2B5EF4-FFF2-40B4-BE49-F238E27FC236}">
                <a16:creationId xmlns:a16="http://schemas.microsoft.com/office/drawing/2014/main" id="{09078110-8452-4E69-A71F-98FA398DD16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51932" y="307215"/>
            <a:ext cx="910565" cy="803738"/>
          </a:xfrm>
          <a:prstGeom prst="rect">
            <a:avLst/>
          </a:prstGeom>
        </p:spPr>
      </p:pic>
      <p:sp>
        <p:nvSpPr>
          <p:cNvPr id="13" name="Title Placeholder 1">
            <a:extLst>
              <a:ext uri="{FF2B5EF4-FFF2-40B4-BE49-F238E27FC236}">
                <a16:creationId xmlns:a16="http://schemas.microsoft.com/office/drawing/2014/main" id="{E8472A04-342A-4357-A3D7-8D6F360204C7}"/>
              </a:ext>
            </a:extLst>
          </p:cNvPr>
          <p:cNvSpPr>
            <a:spLocks noGrp="1"/>
          </p:cNvSpPr>
          <p:nvPr>
            <p:ph type="title" hasCustomPrompt="1"/>
          </p:nvPr>
        </p:nvSpPr>
        <p:spPr>
          <a:xfrm>
            <a:off x="3686175" y="312805"/>
            <a:ext cx="8253893" cy="572970"/>
          </a:xfrm>
          <a:prstGeom prst="rect">
            <a:avLst/>
          </a:prstGeom>
        </p:spPr>
        <p:txBody>
          <a:bodyPr vert="horz" lIns="91440" tIns="45720" rIns="91440" bIns="45720" rtlCol="0" anchor="ctr">
            <a:noAutofit/>
          </a:bodyPr>
          <a:lstStyle>
            <a:lvl1pPr>
              <a:defRPr sz="2800"/>
            </a:lvl1pPr>
          </a:lstStyle>
          <a:p>
            <a:r>
              <a:rPr lang="en-US"/>
              <a:t>Quarterly Business Review</a:t>
            </a:r>
          </a:p>
        </p:txBody>
      </p:sp>
      <p:sp>
        <p:nvSpPr>
          <p:cNvPr id="17" name="Picture Placeholder 16">
            <a:extLst>
              <a:ext uri="{FF2B5EF4-FFF2-40B4-BE49-F238E27FC236}">
                <a16:creationId xmlns:a16="http://schemas.microsoft.com/office/drawing/2014/main" id="{D389FD90-21F6-4FEA-8445-62F46BA5600E}"/>
              </a:ext>
            </a:extLst>
          </p:cNvPr>
          <p:cNvSpPr>
            <a:spLocks noGrp="1"/>
          </p:cNvSpPr>
          <p:nvPr>
            <p:ph type="pic" sz="quarter" idx="10" hasCustomPrompt="1"/>
          </p:nvPr>
        </p:nvSpPr>
        <p:spPr>
          <a:xfrm>
            <a:off x="1423988" y="926487"/>
            <a:ext cx="2262187" cy="441325"/>
          </a:xfrm>
        </p:spPr>
        <p:txBody>
          <a:bodyPr>
            <a:normAutofit/>
          </a:bodyPr>
          <a:lstStyle>
            <a:lvl1pPr>
              <a:defRPr sz="1800"/>
            </a:lvl1pPr>
          </a:lstStyle>
          <a:p>
            <a:r>
              <a:rPr lang="en-US"/>
              <a:t>QS Date</a:t>
            </a:r>
          </a:p>
        </p:txBody>
      </p:sp>
      <p:sp>
        <p:nvSpPr>
          <p:cNvPr id="19" name="Picture Placeholder 18">
            <a:extLst>
              <a:ext uri="{FF2B5EF4-FFF2-40B4-BE49-F238E27FC236}">
                <a16:creationId xmlns:a16="http://schemas.microsoft.com/office/drawing/2014/main" id="{DCD4D938-C3C2-44EA-AEAC-85F012DA6BF7}"/>
              </a:ext>
            </a:extLst>
          </p:cNvPr>
          <p:cNvSpPr>
            <a:spLocks noGrp="1"/>
          </p:cNvSpPr>
          <p:nvPr>
            <p:ph type="pic" sz="quarter" idx="11" hasCustomPrompt="1"/>
          </p:nvPr>
        </p:nvSpPr>
        <p:spPr>
          <a:xfrm>
            <a:off x="1423988" y="307975"/>
            <a:ext cx="2262187" cy="572970"/>
          </a:xfrm>
        </p:spPr>
        <p:txBody>
          <a:bodyPr/>
          <a:lstStyle>
            <a:lvl1pPr>
              <a:defRPr/>
            </a:lvl1pPr>
          </a:lstStyle>
          <a:p>
            <a:r>
              <a:rPr lang="en-US"/>
              <a:t>QS Client</a:t>
            </a:r>
          </a:p>
        </p:txBody>
      </p:sp>
    </p:spTree>
    <p:extLst>
      <p:ext uri="{BB962C8B-B14F-4D97-AF65-F5344CB8AC3E}">
        <p14:creationId xmlns:p14="http://schemas.microsoft.com/office/powerpoint/2010/main" val="2516328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erator Slide">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1FAA458-D6FD-4A76-91A9-133FBEE84269}"/>
              </a:ext>
            </a:extLst>
          </p:cNvPr>
          <p:cNvGrpSpPr/>
          <p:nvPr userDrawn="1"/>
        </p:nvGrpSpPr>
        <p:grpSpPr>
          <a:xfrm>
            <a:off x="552370" y="4878186"/>
            <a:ext cx="1503596" cy="1192779"/>
            <a:chOff x="643810" y="4954386"/>
            <a:chExt cx="1503596" cy="1192779"/>
          </a:xfrm>
        </p:grpSpPr>
        <p:pic>
          <p:nvPicPr>
            <p:cNvPr id="28" name="Picture 27" descr="A picture containing drawing&#10;&#10;Description automatically generated">
              <a:extLst>
                <a:ext uri="{FF2B5EF4-FFF2-40B4-BE49-F238E27FC236}">
                  <a16:creationId xmlns:a16="http://schemas.microsoft.com/office/drawing/2014/main" id="{921CE9EB-1765-446D-8AF8-F8C179636B2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3810" y="4954386"/>
              <a:ext cx="1351312" cy="1192779"/>
            </a:xfrm>
            <a:prstGeom prst="rect">
              <a:avLst/>
            </a:prstGeom>
          </p:spPr>
        </p:pic>
        <p:cxnSp>
          <p:nvCxnSpPr>
            <p:cNvPr id="30" name="Straight Connector 29">
              <a:extLst>
                <a:ext uri="{FF2B5EF4-FFF2-40B4-BE49-F238E27FC236}">
                  <a16:creationId xmlns:a16="http://schemas.microsoft.com/office/drawing/2014/main" id="{370BFB20-0568-408C-932D-2DFBA7A4539E}"/>
                </a:ext>
              </a:extLst>
            </p:cNvPr>
            <p:cNvCxnSpPr/>
            <p:nvPr/>
          </p:nvCxnSpPr>
          <p:spPr>
            <a:xfrm flipH="1" flipV="1">
              <a:off x="2147406" y="4979325"/>
              <a:ext cx="0" cy="1134613"/>
            </a:xfrm>
            <a:prstGeom prst="line">
              <a:avLst/>
            </a:prstGeom>
            <a:noFill/>
            <a:ln w="50800" cap="flat">
              <a:solidFill>
                <a:srgbClr val="333333"/>
              </a:solidFill>
              <a:prstDash val="solid"/>
              <a:miter lim="400000"/>
            </a:ln>
            <a:effectLst/>
          </p:spPr>
        </p:cxnSp>
      </p:grpSp>
      <p:sp>
        <p:nvSpPr>
          <p:cNvPr id="2" name="Title 1">
            <a:extLst>
              <a:ext uri="{FF2B5EF4-FFF2-40B4-BE49-F238E27FC236}">
                <a16:creationId xmlns:a16="http://schemas.microsoft.com/office/drawing/2014/main" id="{0D291E66-CBA7-41FD-9E87-6FC5D6C4E811}"/>
              </a:ext>
            </a:extLst>
          </p:cNvPr>
          <p:cNvSpPr>
            <a:spLocks noGrp="1"/>
          </p:cNvSpPr>
          <p:nvPr>
            <p:ph type="title"/>
          </p:nvPr>
        </p:nvSpPr>
        <p:spPr>
          <a:xfrm>
            <a:off x="2362199" y="4878187"/>
            <a:ext cx="7210418" cy="1159552"/>
          </a:xfrm>
        </p:spPr>
        <p:txBody>
          <a:bodyPr>
            <a:noAutofit/>
          </a:bodyPr>
          <a:lstStyle>
            <a:lvl1pPr marL="0" marR="0" indent="0" algn="l" defTabSz="825500" rtl="0" eaLnBrk="1" fontAlgn="auto" latinLnBrk="0" hangingPunct="0">
              <a:lnSpc>
                <a:spcPts val="5400"/>
              </a:lnSpc>
              <a:spcBef>
                <a:spcPct val="0"/>
              </a:spcBef>
              <a:spcAft>
                <a:spcPct val="0"/>
              </a:spcAft>
              <a:buClrTx/>
              <a:buSzTx/>
              <a:buFontTx/>
              <a:buNone/>
              <a:defRPr sz="5400"/>
            </a:lvl1pPr>
          </a:lstStyle>
          <a:p>
            <a:pPr marL="0" marR="0" lvl="0" indent="0" algn="l" defTabSz="825500" rtl="0" eaLnBrk="1" fontAlgn="auto" latinLnBrk="0" hangingPunct="0">
              <a:lnSpc>
                <a:spcPts val="5400"/>
              </a:lnSpc>
              <a:spcBef>
                <a:spcPct val="0"/>
              </a:spcBef>
              <a:spcAft>
                <a:spcPct val="0"/>
              </a:spcAft>
              <a:buClrTx/>
              <a:buSzTx/>
              <a:buFontTx/>
              <a:buNone/>
              <a:defRPr/>
            </a:pPr>
            <a:endParaRPr kumimoji="0" lang="en-US" sz="5400" b="1" i="0" u="none" strike="noStrike" kern="0" cap="none" spc="0" normalizeH="0" baseline="0" noProof="0">
              <a:ln>
                <a:noFill/>
              </a:ln>
              <a:solidFill>
                <a:srgbClr val="19B99C"/>
              </a:solidFill>
              <a:effectLst/>
              <a:uLnTx/>
              <a:uFillTx/>
              <a:latin typeface="+mj-lt"/>
              <a:ea typeface="+mn-ea"/>
              <a:cs typeface="+mn-cs"/>
              <a:sym typeface="Proxima Nova"/>
            </a:endParaRPr>
          </a:p>
        </p:txBody>
      </p:sp>
    </p:spTree>
    <p:extLst>
      <p:ext uri="{BB962C8B-B14F-4D97-AF65-F5344CB8AC3E}">
        <p14:creationId xmlns:p14="http://schemas.microsoft.com/office/powerpoint/2010/main" val="11887954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BR Reporting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65100"/>
            <a:ext cx="11506200" cy="377825"/>
          </a:xfrm>
        </p:spPr>
        <p:txBody>
          <a:bodyPr/>
          <a:lstStyle>
            <a:lvl1pPr>
              <a:defRPr/>
            </a:lvl1pPr>
          </a:lstStyle>
          <a:p>
            <a:r>
              <a:rPr lang="en-US"/>
              <a:t>Click to edit Report Title</a:t>
            </a:r>
          </a:p>
        </p:txBody>
      </p:sp>
      <p:sp>
        <p:nvSpPr>
          <p:cNvPr id="7" name="Text Placeholder 6">
            <a:extLst>
              <a:ext uri="{FF2B5EF4-FFF2-40B4-BE49-F238E27FC236}">
                <a16:creationId xmlns:a16="http://schemas.microsoft.com/office/drawing/2014/main" id="{13206E20-010E-4D52-820B-60F68AE2BA7A}"/>
              </a:ext>
            </a:extLst>
          </p:cNvPr>
          <p:cNvSpPr>
            <a:spLocks noGrp="1"/>
          </p:cNvSpPr>
          <p:nvPr>
            <p:ph type="body" sz="quarter" idx="10" hasCustomPrompt="1"/>
          </p:nvPr>
        </p:nvSpPr>
        <p:spPr>
          <a:xfrm>
            <a:off x="342900" y="638175"/>
            <a:ext cx="3990975" cy="257175"/>
          </a:xfrm>
        </p:spPr>
        <p:txBody>
          <a:bodyPr>
            <a:noAutofit/>
          </a:bodyPr>
          <a:lstStyle>
            <a:lvl1pPr marL="0" indent="0">
              <a:buNone/>
              <a:defRPr sz="1400" b="1">
                <a:solidFill>
                  <a:schemeClr val="bg2">
                    <a:lumMod val="50000"/>
                  </a:schemeClr>
                </a:solidFill>
              </a:defRPr>
            </a:lvl1pPr>
          </a:lstStyle>
          <a:p>
            <a:pPr lvl="0"/>
            <a:r>
              <a:rPr lang="en-US"/>
              <a:t>Click to Sub Title</a:t>
            </a:r>
          </a:p>
        </p:txBody>
      </p:sp>
    </p:spTree>
    <p:extLst>
      <p:ext uri="{BB962C8B-B14F-4D97-AF65-F5344CB8AC3E}">
        <p14:creationId xmlns:p14="http://schemas.microsoft.com/office/powerpoint/2010/main" val="355963895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D06D2B4-1ECB-4FA4-831B-EF5960ABEF74}"/>
              </a:ext>
            </a:extLst>
          </p:cNvPr>
          <p:cNvSpPr/>
          <p:nvPr userDrawn="1"/>
        </p:nvSpPr>
        <p:spPr>
          <a:xfrm>
            <a:off x="0" y="6749448"/>
            <a:ext cx="12192000" cy="108552"/>
          </a:xfrm>
          <a:prstGeom prst="rect">
            <a:avLst/>
          </a:prstGeom>
          <a:solidFill>
            <a:srgbClr val="00BFA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ct val="0"/>
              </a:spcBef>
              <a:spcAft>
                <a:spcPct val="0"/>
              </a:spcAft>
              <a:buClrTx/>
              <a:buSzTx/>
              <a:buFontTx/>
              <a:buNone/>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8" name="Picture 7" descr="A close up of a sign&#10;&#10;Description automatically generated">
            <a:extLst>
              <a:ext uri="{FF2B5EF4-FFF2-40B4-BE49-F238E27FC236}">
                <a16:creationId xmlns:a16="http://schemas.microsoft.com/office/drawing/2014/main" id="{0CC546C0-D5AA-4B67-9045-09A10F7AF3B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066435" y="6492875"/>
            <a:ext cx="989215" cy="130976"/>
          </a:xfrm>
          <a:prstGeom prst="rect">
            <a:avLst/>
          </a:prstGeom>
        </p:spPr>
      </p:pic>
    </p:spTree>
    <p:extLst>
      <p:ext uri="{BB962C8B-B14F-4D97-AF65-F5344CB8AC3E}">
        <p14:creationId xmlns:p14="http://schemas.microsoft.com/office/powerpoint/2010/main" val="173117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xml"/><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 Id="rId4" Type="http://schemas.openxmlformats.org/officeDocument/2006/relationships/chart" Target="../charts/chart34.xml"/></Relationships>
</file>

<file path=ppt/slides/_rels/slide31.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 Id="rId4" Type="http://schemas.openxmlformats.org/officeDocument/2006/relationships/chart" Target="../charts/chart38.xml"/></Relationships>
</file>

<file path=ppt/slides/_rels/slide33.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chart" Target="../charts/chart42.xml"/><Relationship Id="rId1" Type="http://schemas.openxmlformats.org/officeDocument/2006/relationships/slideLayout" Target="../slideLayouts/slideLayout3.xml"/><Relationship Id="rId4" Type="http://schemas.openxmlformats.org/officeDocument/2006/relationships/chart" Target="../charts/chart44.xml"/></Relationships>
</file>

<file path=ppt/slides/_rels/slide36.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chart" Target="../charts/chart46.xml"/><Relationship Id="rId1" Type="http://schemas.openxmlformats.org/officeDocument/2006/relationships/slideLayout" Target="../slideLayouts/slideLayout3.xml"/><Relationship Id="rId4" Type="http://schemas.openxmlformats.org/officeDocument/2006/relationships/chart" Target="../charts/chart48.xml"/></Relationships>
</file>

<file path=ppt/slides/_rels/slide38.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3.xml"/><Relationship Id="rId4" Type="http://schemas.openxmlformats.org/officeDocument/2006/relationships/chart" Target="../charts/chart5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40.xml.rels><?xml version='1.0' encoding='UTF-8' standalone='yes'?>
<Relationships xmlns="http://schemas.openxmlformats.org/package/2006/relationships"><Relationship Id="rId2" Type="http://schemas.openxmlformats.org/officeDocument/2006/relationships/chart" Target="../charts/chart5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3.xml"/><Relationship Id="rId5" Type="http://schemas.openxmlformats.org/officeDocument/2006/relationships/chart" Target="../charts/chart57.xml"/><Relationship Id="rId4" Type="http://schemas.openxmlformats.org/officeDocument/2006/relationships/chart" Target="../charts/chart56.xml"/></Relationships>
</file>

<file path=ppt/slides/_rels/slide42.xml.rels><?xml version='1.0' encoding='UTF-8' standalone='yes'?>
<Relationships xmlns="http://schemas.openxmlformats.org/package/2006/relationships"><Relationship Id="rId2" Type="http://schemas.openxmlformats.org/officeDocument/2006/relationships/chart" Target="../charts/chart5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chart" Target="../charts/chart60.xml"/><Relationship Id="rId1" Type="http://schemas.openxmlformats.org/officeDocument/2006/relationships/slideLayout" Target="../slideLayouts/slideLayout3.xml"/><Relationship Id="rId4" Type="http://schemas.openxmlformats.org/officeDocument/2006/relationships/chart" Target="../charts/chart62.xml"/></Relationships>
</file>

<file path=ppt/slides/_rels/slide45.xml.rels><?xml version='1.0' encoding='UTF-8' standalone='yes'?>
<Relationships xmlns="http://schemas.openxmlformats.org/package/2006/relationships"><Relationship Id="rId2" Type="http://schemas.openxmlformats.org/officeDocument/2006/relationships/chart" Target="../charts/chart6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hart" Target="../charts/chart65.xml"/><Relationship Id="rId2" Type="http://schemas.openxmlformats.org/officeDocument/2006/relationships/chart" Target="../charts/chart64.xml"/><Relationship Id="rId1" Type="http://schemas.openxmlformats.org/officeDocument/2006/relationships/slideLayout" Target="../slideLayouts/slideLayout3.xml"/><Relationship Id="rId4" Type="http://schemas.openxmlformats.org/officeDocument/2006/relationships/chart" Target="../charts/chart66.xml"/></Relationships>
</file>

<file path=ppt/slides/_rels/slide47.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 Id="rId4" Type="http://schemas.openxmlformats.org/officeDocument/2006/relationships/chart" Target="../charts/chart69.xml"/></Relationships>
</file>

<file path=ppt/slides/_rels/slide48.xml.rels><?xml version='1.0' encoding='UTF-8' standalone='yes'?>
<Relationships xmlns="http://schemas.openxmlformats.org/package/2006/relationships"><Relationship Id="rId2" Type="http://schemas.openxmlformats.org/officeDocument/2006/relationships/chart" Target="../charts/chart7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chart" Target="../charts/chart7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chart" Target="../charts/chart72.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port_qbr" descr="&lt;jKmZqy&gt;">
            <a:extLst>
              <a:ext uri="{FF2B5EF4-FFF2-40B4-BE49-F238E27FC236}">
                <a16:creationId xmlns:a16="http://schemas.microsoft.com/office/drawing/2014/main" id="{98CE260C-39D2-47B1-AFC6-C9CFF31D3137}"/>
              </a:ext>
            </a:extLst>
          </p:cNvPr>
          <p:cNvPicPr/>
          <p:nvPr/>
        </p:nvPicPr>
        <p:blipFill>
          <a:blip r:embed="rId2">
            <a:extLst>
              <a:ext uri="{28A0092B-C50C-407E-A947-70E740481C1C}">
                <a14:useLocalDpi xmlns:a14="http://schemas.microsoft.com/office/drawing/2010/main" val="0"/>
              </a:ext>
            </a:extLst>
          </a:blip>
          <a:stretch>
            <a:fillRect/>
          </a:stretch>
        </p:blipFill>
        <p:spPr>
          <a:xfrm>
            <a:off x="1390917" y="309094"/>
            <a:ext cx="10410825" cy="466725"/>
          </a:xfrm>
          <a:prstGeom prst="rect">
            <a:avLst/>
          </a:prstGeom>
        </p:spPr>
      </p:pic>
      <p:pic>
        <p:nvPicPr>
          <p:cNvPr id="6" name="month_ending" descr="&lt;hwjVgsr&gt;">
            <a:extLst>
              <a:ext uri="{FF2B5EF4-FFF2-40B4-BE49-F238E27FC236}">
                <a16:creationId xmlns:a16="http://schemas.microsoft.com/office/drawing/2014/main" id="{F352827F-9CC9-4393-A87E-41DC21CAED60}"/>
              </a:ext>
            </a:extLst>
          </p:cNvPr>
          <p:cNvPicPr/>
          <p:nvPr/>
        </p:nvPicPr>
        <p:blipFill>
          <a:blip r:embed="rId3">
            <a:extLst>
              <a:ext uri="{28A0092B-C50C-407E-A947-70E740481C1C}">
                <a14:useLocalDpi xmlns:a14="http://schemas.microsoft.com/office/drawing/2010/main" val="0"/>
              </a:ext>
            </a:extLst>
          </a:blip>
          <a:stretch>
            <a:fillRect/>
          </a:stretch>
        </p:blipFill>
        <p:spPr>
          <a:xfrm>
            <a:off x="1390918" y="772733"/>
            <a:ext cx="1752600" cy="466725"/>
          </a:xfrm>
          <a:prstGeom prst="rect">
            <a:avLst/>
          </a:prstGeom>
        </p:spPr>
      </p:pic>
    </p:spTree>
    <p:extLst>
      <p:ext uri="{BB962C8B-B14F-4D97-AF65-F5344CB8AC3E}">
        <p14:creationId xmlns:p14="http://schemas.microsoft.com/office/powerpoint/2010/main" val="19108090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B769-174D-4379-B06E-1EDA105A7012}"/>
              </a:ext>
            </a:extLst>
          </p:cNvPr>
          <p:cNvSpPr>
            <a:spLocks noGrp="1"/>
          </p:cNvSpPr>
          <p:nvPr>
            <p:ph type="title"/>
          </p:nvPr>
        </p:nvSpPr>
        <p:spPr/>
        <p:txBody>
          <a:bodyPr>
            <a:normAutofit fontScale="90000"/>
          </a:bodyPr>
          <a:lstStyle/>
          <a:p>
            <a:r>
              <a:rPr lang="en-US"/>
              <a:t>Registration and RealAge Completion by Group</a:t>
            </a:r>
          </a:p>
        </p:txBody>
      </p:sp>
      <p:sp>
        <p:nvSpPr>
          <p:cNvPr id="3" name="Text Placeholder 2">
            <a:extLst>
              <a:ext uri="{FF2B5EF4-FFF2-40B4-BE49-F238E27FC236}">
                <a16:creationId xmlns:a16="http://schemas.microsoft.com/office/drawing/2014/main" id="{F08E27B6-751A-47A9-B92C-CA553A868458}"/>
              </a:ext>
            </a:extLst>
          </p:cNvPr>
          <p:cNvSpPr>
            <a:spLocks noGrp="1"/>
          </p:cNvSpPr>
          <p:nvPr>
            <p:ph type="body" sz="quarter" idx="10"/>
          </p:nvPr>
        </p:nvSpPr>
        <p:spPr/>
        <p:txBody>
          <a:bodyPr/>
          <a:lstStyle/>
          <a:p>
            <a:r>
              <a:rPr lang="en-US"/>
              <a:t>ELIGIBILITY AND REGISTRATION</a:t>
            </a:r>
          </a:p>
        </p:txBody>
      </p:sp>
      <p:graphicFrame>
        <p:nvGraphicFramePr>
          <p:cNvPr id="8" name="gender" descr="elig_and_reg_gender">
            <a:extLst>
              <a:ext uri="{FF2B5EF4-FFF2-40B4-BE49-F238E27FC236}">
                <a16:creationId xmlns:a16="http://schemas.microsoft.com/office/drawing/2014/main" id="{C2605B8A-4D30-4506-A622-9FB27AA67EA7}"/>
              </a:ext>
            </a:extLst>
          </p:cNvPr>
          <p:cNvGraphicFramePr/>
          <p:nvPr>
            <p:extLst>
              <p:ext uri="{D42A27DB-BD31-4B8C-83A1-F6EECF244321}">
                <p14:modId xmlns:p14="http://schemas.microsoft.com/office/powerpoint/2010/main" val="3329046381"/>
              </p:ext>
            </p:extLst>
          </p:nvPr>
        </p:nvGraphicFramePr>
        <p:xfrm>
          <a:off x="7544592" y="990601"/>
          <a:ext cx="4237430" cy="2438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age_groups" descr="elig_and_reg_age_groups">
            <a:extLst>
              <a:ext uri="{FF2B5EF4-FFF2-40B4-BE49-F238E27FC236}">
                <a16:creationId xmlns:a16="http://schemas.microsoft.com/office/drawing/2014/main" id="{2A9A940F-AC54-46D7-8C50-740D30AEDF6D}"/>
              </a:ext>
            </a:extLst>
          </p:cNvPr>
          <p:cNvGraphicFramePr/>
          <p:nvPr>
            <p:extLst>
              <p:ext uri="{D42A27DB-BD31-4B8C-83A1-F6EECF244321}">
                <p14:modId xmlns:p14="http://schemas.microsoft.com/office/powerpoint/2010/main" val="2391397223"/>
              </p:ext>
            </p:extLst>
          </p:nvPr>
        </p:nvGraphicFramePr>
        <p:xfrm>
          <a:off x="2858830" y="3636941"/>
          <a:ext cx="8923192" cy="274566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385BC041-8B6C-409A-BF53-FB467025B66E}"/>
              </a:ext>
            </a:extLst>
          </p:cNvPr>
          <p:cNvSpPr txBox="1"/>
          <p:nvPr/>
        </p:nvSpPr>
        <p:spPr>
          <a:xfrm>
            <a:off x="611907" y="990600"/>
            <a:ext cx="2002505" cy="2551090"/>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lang="en-US" sz="1000" kern="0" dirty="0">
                <a:solidFill>
                  <a:srgbClr val="666666"/>
                </a:solidFill>
                <a:sym typeface="Helvetica Light"/>
              </a:rPr>
              <a:t>Eligible members</a:t>
            </a: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were registered for the Sharecare platform as of the end of the period.</a:t>
            </a:r>
          </a:p>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 </a:t>
            </a: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had completed the </a:t>
            </a:r>
            <a:r>
              <a:rPr kumimoji="0" lang="en-US" sz="1000" b="0" i="0" u="none" strike="noStrike" kern="0" cap="none" spc="0" normalizeH="0" baseline="0" noProof="0" dirty="0" err="1">
                <a:ln>
                  <a:noFill/>
                </a:ln>
                <a:solidFill>
                  <a:srgbClr val="666666"/>
                </a:solidFill>
                <a:effectLst/>
                <a:uLnTx/>
                <a:uFillTx/>
                <a:sym typeface="Helvetica Light"/>
              </a:rPr>
              <a:t>RealAge</a:t>
            </a:r>
            <a:r>
              <a:rPr kumimoji="0" lang="en-US" sz="1000" b="0" i="0" u="none" strike="noStrike" kern="0" cap="none" spc="0" normalizeH="0" baseline="0" noProof="0" dirty="0">
                <a:ln>
                  <a:noFill/>
                </a:ln>
                <a:solidFill>
                  <a:srgbClr val="666666"/>
                </a:solidFill>
                <a:effectLst/>
                <a:uLnTx/>
                <a:uFillTx/>
                <a:sym typeface="Helvetica Light"/>
              </a:rPr>
              <a:t> test at least once since program launch.</a:t>
            </a:r>
          </a:p>
        </p:txBody>
      </p:sp>
      <p:sp>
        <p:nvSpPr>
          <p:cNvPr id="12" name="TextBox 11">
            <a:extLst>
              <a:ext uri="{FF2B5EF4-FFF2-40B4-BE49-F238E27FC236}">
                <a16:creationId xmlns:a16="http://schemas.microsoft.com/office/drawing/2014/main" id="{CAC2584C-C961-412A-A2F9-9A7D285087E3}"/>
              </a:ext>
            </a:extLst>
          </p:cNvPr>
          <p:cNvSpPr txBox="1"/>
          <p:nvPr/>
        </p:nvSpPr>
        <p:spPr>
          <a:xfrm>
            <a:off x="273329" y="3589289"/>
            <a:ext cx="2341082" cy="2630535"/>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3" name="Rectangle 12">
            <a:extLst>
              <a:ext uri="{FF2B5EF4-FFF2-40B4-BE49-F238E27FC236}">
                <a16:creationId xmlns:a16="http://schemas.microsoft.com/office/drawing/2014/main" id="{EB1F4805-EEB7-4B9E-86C3-DA64C9F018CD}"/>
              </a:ext>
            </a:extLst>
          </p:cNvPr>
          <p:cNvSpPr/>
          <p:nvPr/>
        </p:nvSpPr>
        <p:spPr>
          <a:xfrm>
            <a:off x="273329" y="1395253"/>
            <a:ext cx="269006" cy="57793"/>
          </a:xfrm>
          <a:prstGeom prst="rect">
            <a:avLst/>
          </a:prstGeom>
          <a:solidFill>
            <a:srgbClr val="2C9ACC"/>
          </a:solid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algn="ctr" defTabSz="825500" eaLnBrk="1" fontAlgn="auto"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uLnTx/>
              <a:uFillTx/>
              <a:latin typeface="Helvetica Light"/>
              <a:ea typeface="Helvetica Light"/>
              <a:cs typeface="Helvetica Light"/>
              <a:sym typeface="Helvetica Light"/>
            </a:endParaRPr>
          </a:p>
        </p:txBody>
      </p:sp>
      <p:graphicFrame>
        <p:nvGraphicFramePr>
          <p:cNvPr id="18" name="relationship" descr="elig_and_reg_relationship">
            <a:extLst>
              <a:ext uri="{FF2B5EF4-FFF2-40B4-BE49-F238E27FC236}">
                <a16:creationId xmlns:a16="http://schemas.microsoft.com/office/drawing/2014/main" id="{E41A94C1-9731-41D1-9C34-8192377CA525}"/>
              </a:ext>
            </a:extLst>
          </p:cNvPr>
          <p:cNvGraphicFramePr/>
          <p:nvPr>
            <p:extLst>
              <p:ext uri="{D42A27DB-BD31-4B8C-83A1-F6EECF244321}">
                <p14:modId xmlns:p14="http://schemas.microsoft.com/office/powerpoint/2010/main" val="161688055"/>
              </p:ext>
            </p:extLst>
          </p:nvPr>
        </p:nvGraphicFramePr>
        <p:xfrm>
          <a:off x="2858830" y="990600"/>
          <a:ext cx="4237430" cy="2438399"/>
        </p:xfrm>
        <a:graphic>
          <a:graphicData uri="http://schemas.openxmlformats.org/drawingml/2006/chart">
            <c:chart xmlns:c="http://schemas.openxmlformats.org/drawingml/2006/chart" xmlns:r="http://schemas.openxmlformats.org/officeDocument/2006/relationships" r:id="rId4"/>
          </a:graphicData>
        </a:graphic>
      </p:graphicFrame>
      <p:sp>
        <p:nvSpPr>
          <p:cNvPr id="5" name="Diamond 4">
            <a:extLst>
              <a:ext uri="{FF2B5EF4-FFF2-40B4-BE49-F238E27FC236}">
                <a16:creationId xmlns:a16="http://schemas.microsoft.com/office/drawing/2014/main" id="{B24E3EC1-8FA3-46D5-8255-6C80E2250C90}"/>
              </a:ext>
            </a:extLst>
          </p:cNvPr>
          <p:cNvSpPr/>
          <p:nvPr/>
        </p:nvSpPr>
        <p:spPr>
          <a:xfrm>
            <a:off x="339507" y="2049977"/>
            <a:ext cx="91440" cy="91440"/>
          </a:xfrm>
          <a:prstGeom prst="diamond">
            <a:avLst/>
          </a:prstGeom>
          <a:solidFill>
            <a:srgbClr val="00205F"/>
          </a:solidFill>
          <a:ln>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Diamond 19">
            <a:extLst>
              <a:ext uri="{FF2B5EF4-FFF2-40B4-BE49-F238E27FC236}">
                <a16:creationId xmlns:a16="http://schemas.microsoft.com/office/drawing/2014/main" id="{71BE1BED-3F26-4369-8176-B56B07DCC8B7}"/>
              </a:ext>
            </a:extLst>
          </p:cNvPr>
          <p:cNvSpPr/>
          <p:nvPr/>
        </p:nvSpPr>
        <p:spPr>
          <a:xfrm>
            <a:off x="339507" y="2897044"/>
            <a:ext cx="91440" cy="91440"/>
          </a:xfrm>
          <a:prstGeom prst="diamond">
            <a:avLst/>
          </a:prstGeom>
          <a:solidFill>
            <a:srgbClr val="DE4620"/>
          </a:solidFill>
          <a:ln>
            <a:solidFill>
              <a:srgbClr val="DE46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8980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C4AD-142F-4A88-BE20-89CE58B3DC21}"/>
              </a:ext>
            </a:extLst>
          </p:cNvPr>
          <p:cNvSpPr>
            <a:spLocks noGrp="1"/>
          </p:cNvSpPr>
          <p:nvPr>
            <p:ph type="title"/>
          </p:nvPr>
        </p:nvSpPr>
        <p:spPr>
          <a:xfrm>
            <a:off x="2362199" y="4878187"/>
            <a:ext cx="5303521" cy="1159552"/>
          </a:xfrm>
          <a:solidFill>
            <a:schemeClr val="bg1"/>
          </a:solidFill>
        </p:spPr>
        <p:txBody>
          <a:bodyPr/>
          <a:lstStyle/>
          <a:p>
            <a:r>
              <a:rPr lang="en-US" sz="4800" b="1">
                <a:solidFill>
                  <a:srgbClr val="19B99C"/>
                </a:solidFill>
              </a:rPr>
              <a:t>HEALTH</a:t>
            </a:r>
            <a:r>
              <a:rPr lang="en-US" b="1">
                <a:solidFill>
                  <a:srgbClr val="19B99C"/>
                </a:solidFill>
              </a:rPr>
              <a:t> INSIGHTS</a:t>
            </a:r>
          </a:p>
        </p:txBody>
      </p:sp>
    </p:spTree>
    <p:extLst>
      <p:ext uri="{BB962C8B-B14F-4D97-AF65-F5344CB8AC3E}">
        <p14:creationId xmlns:p14="http://schemas.microsoft.com/office/powerpoint/2010/main" val="26778520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2AA-2BD9-45D2-8683-8AF062162E04}"/>
              </a:ext>
            </a:extLst>
          </p:cNvPr>
          <p:cNvSpPr>
            <a:spLocks noGrp="1"/>
          </p:cNvSpPr>
          <p:nvPr>
            <p:ph type="title"/>
          </p:nvPr>
        </p:nvSpPr>
        <p:spPr/>
        <p:txBody>
          <a:bodyPr>
            <a:normAutofit fontScale="90000"/>
          </a:bodyPr>
          <a:lstStyle/>
          <a:p>
            <a:r>
              <a:rPr lang="en-US" err="1"/>
              <a:t>RealAge Results</a:t>
            </a:r>
          </a:p>
        </p:txBody>
      </p:sp>
      <p:sp>
        <p:nvSpPr>
          <p:cNvPr id="3" name="Text Placeholder 2">
            <a:extLst>
              <a:ext uri="{FF2B5EF4-FFF2-40B4-BE49-F238E27FC236}">
                <a16:creationId xmlns:a16="http://schemas.microsoft.com/office/drawing/2014/main" id="{1C99CACB-A6A4-4316-B2E4-212EC7C0A2A2}"/>
              </a:ext>
            </a:extLst>
          </p:cNvPr>
          <p:cNvSpPr>
            <a:spLocks noGrp="1"/>
          </p:cNvSpPr>
          <p:nvPr>
            <p:ph type="body" sz="quarter" idx="10"/>
          </p:nvPr>
        </p:nvSpPr>
        <p:spPr/>
        <p:txBody>
          <a:bodyPr/>
          <a:lstStyle/>
          <a:p>
            <a:r>
              <a:rPr lang="en-US"/>
              <a:t>HEALTH INSIGHTS</a:t>
            </a:r>
          </a:p>
        </p:txBody>
      </p:sp>
      <p:graphicFrame>
        <p:nvGraphicFramePr>
          <p:cNvPr id="6" name="Table 6">
            <a:extLst>
              <a:ext uri="{FF2B5EF4-FFF2-40B4-BE49-F238E27FC236}">
                <a16:creationId xmlns:a16="http://schemas.microsoft.com/office/drawing/2014/main" id="{5199B1CF-07C1-433D-BBB8-3BB0D02783DE}"/>
              </a:ext>
            </a:extLst>
          </p:cNvPr>
          <p:cNvGraphicFramePr>
            <a:graphicFrameLocks noGrp="1"/>
          </p:cNvGraphicFramePr>
          <p:nvPr>
            <p:extLst>
              <p:ext uri="{D42A27DB-BD31-4B8C-83A1-F6EECF244321}">
                <p14:modId xmlns:p14="http://schemas.microsoft.com/office/powerpoint/2010/main" val="3833540892"/>
              </p:ext>
            </p:extLst>
          </p:nvPr>
        </p:nvGraphicFramePr>
        <p:xfrm>
          <a:off x="342900" y="106775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REALAGE DELTA</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91461D7B-EBB7-42B6-AD29-5D90103A6435}"/>
              </a:ext>
            </a:extLst>
          </p:cNvPr>
          <p:cNvGraphicFramePr>
            <a:graphicFrameLocks noGrp="1"/>
          </p:cNvGraphicFramePr>
          <p:nvPr>
            <p:extLst>
              <p:ext uri="{D42A27DB-BD31-4B8C-83A1-F6EECF244321}">
                <p14:modId xmlns:p14="http://schemas.microsoft.com/office/powerpoint/2010/main" val="4285895912"/>
              </p:ext>
            </p:extLst>
          </p:nvPr>
        </p:nvGraphicFramePr>
        <p:xfrm>
          <a:off x="4798070" y="1067750"/>
          <a:ext cx="2595859" cy="257176"/>
        </p:xfrm>
        <a:graphic>
          <a:graphicData uri="http://schemas.openxmlformats.org/drawingml/2006/table">
            <a:tbl>
              <a:tblPr firstRow="1" bandRow="1">
                <a:tableStyleId>{5C22544A-7EE6-4342-B048-85BDC9FD1C3A}</a:tableStyleId>
              </a:tblPr>
              <a:tblGrid>
                <a:gridCol w="259585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REALAGE DELTA &gt;1.0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DCFECECB-9B1F-472F-A2E3-43CE72491015}"/>
              </a:ext>
            </a:extLst>
          </p:cNvPr>
          <p:cNvGraphicFramePr>
            <a:graphicFrameLocks noGrp="1"/>
          </p:cNvGraphicFramePr>
          <p:nvPr>
            <p:extLst>
              <p:ext uri="{D42A27DB-BD31-4B8C-83A1-F6EECF244321}">
                <p14:modId xmlns:p14="http://schemas.microsoft.com/office/powerpoint/2010/main" val="2409836882"/>
              </p:ext>
            </p:extLst>
          </p:nvPr>
        </p:nvGraphicFramePr>
        <p:xfrm>
          <a:off x="9053847" y="1067750"/>
          <a:ext cx="2795253" cy="257176"/>
        </p:xfrm>
        <a:graphic>
          <a:graphicData uri="http://schemas.openxmlformats.org/drawingml/2006/table">
            <a:tbl>
              <a:tblPr firstRow="1" bandRow="1">
                <a:tableStyleId>{5C22544A-7EE6-4342-B048-85BDC9FD1C3A}</a:tableStyleId>
              </a:tblPr>
              <a:tblGrid>
                <a:gridCol w="2795253">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DISTINCT REALAGE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D184A3B7-0847-4391-B28A-4CE72A7BD20B}"/>
              </a:ext>
            </a:extLst>
          </p:cNvPr>
          <p:cNvSpPr txBox="1"/>
          <p:nvPr/>
        </p:nvSpPr>
        <p:spPr>
          <a:xfrm>
            <a:off x="340520" y="2197343"/>
            <a:ext cx="210025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lumMod val="65000"/>
                    <a:lumOff val="35000"/>
                  </a:schemeClr>
                </a:solidFill>
                <a:effectLst/>
                <a:uLnTx/>
                <a:uFillTx/>
              </a:rPr>
              <a:t>REALAGE DELTA DISTRIBUTION</a:t>
            </a:r>
            <a:r>
              <a:rPr kumimoji="0" lang="en-US" sz="1000" b="1" i="0" u="none" strike="noStrike" kern="1200" cap="none" spc="0" normalizeH="0" baseline="30000" noProof="0">
                <a:ln>
                  <a:noFill/>
                </a:ln>
                <a:solidFill>
                  <a:schemeClr val="tx1">
                    <a:lumMod val="65000"/>
                    <a:lumOff val="35000"/>
                  </a:schemeClr>
                </a:solidFill>
                <a:effectLst/>
                <a:uLnTx/>
                <a:uFillTx/>
              </a:rPr>
              <a:t>1</a:t>
            </a:r>
            <a:endParaRPr kumimoji="0" lang="en-US" sz="1000" b="1" i="0" u="none" strike="noStrike" kern="1200" cap="none" spc="0" normalizeH="0" baseline="0" noProof="0">
              <a:ln>
                <a:noFill/>
              </a:ln>
              <a:solidFill>
                <a:schemeClr val="tx1">
                  <a:lumMod val="65000"/>
                  <a:lumOff val="35000"/>
                </a:schemeClr>
              </a:solidFill>
              <a:effectLst/>
              <a:uLnTx/>
              <a:uFillTx/>
            </a:endParaRPr>
          </a:p>
        </p:txBody>
      </p:sp>
      <p:sp>
        <p:nvSpPr>
          <p:cNvPr id="13" name="TextBox 12">
            <a:extLst>
              <a:ext uri="{FF2B5EF4-FFF2-40B4-BE49-F238E27FC236}">
                <a16:creationId xmlns:a16="http://schemas.microsoft.com/office/drawing/2014/main" id="{29FA9242-D520-4C44-9875-1832C8C55E6D}"/>
              </a:ext>
            </a:extLst>
          </p:cNvPr>
          <p:cNvSpPr txBox="1"/>
          <p:nvPr/>
        </p:nvSpPr>
        <p:spPr>
          <a:xfrm>
            <a:off x="340520" y="6409749"/>
            <a:ext cx="10190520"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err="1">
                <a:ln>
                  <a:noFill/>
                </a:ln>
                <a:solidFill>
                  <a:schemeClr val="bg2">
                    <a:lumMod val="25000"/>
                  </a:schemeClr>
                </a:solidFill>
                <a:effectLst/>
                <a:uLnTx/>
                <a:uFillTx/>
                <a:sym typeface="Helvetica Light"/>
              </a:rPr>
              <a:t>RealAge Delta is defined as the difference between a person’s RealAge and chronological age. Lower values are preferred and indicate a lower relative risk of mortality.</a:t>
            </a:r>
          </a:p>
        </p:txBody>
      </p:sp>
      <p:sp>
        <p:nvSpPr>
          <p:cNvPr id="15" name="avg_realage_delta" descr="health_insights_average_realage_delta">
            <a:extLst>
              <a:ext uri="{FF2B5EF4-FFF2-40B4-BE49-F238E27FC236}">
                <a16:creationId xmlns:a16="http://schemas.microsoft.com/office/drawing/2014/main" id="{300ECAB2-FF51-45ED-952F-16F68AC9062E}"/>
              </a:ext>
            </a:extLst>
          </p:cNvPr>
          <p:cNvSpPr txBox="1"/>
          <p:nvPr/>
        </p:nvSpPr>
        <p:spPr>
          <a:xfrm>
            <a:off x="612648" y="1362456"/>
            <a:ext cx="1828800" cy="369332"/>
          </a:xfrm>
          <a:prstGeom prst="rect">
            <a:avLst/>
          </a:prstGeom>
          <a:noFill/>
        </p:spPr>
        <p:txBody>
          <a:bodyPr wrap="square" rtlCol="0">
            <a:spAutoFit/>
          </a:bodyPr>
          <a:lstStyle/>
          <a:p>
            <a:pPr algn="ctr"/>
            <a:endParaRPr lang="en-US" dirty="0"/>
          </a:p>
        </p:txBody>
      </p:sp>
      <p:sp>
        <p:nvSpPr>
          <p:cNvPr id="16" name="members_with_realage_delta" descr="health_insights_members_with_realage_delta_1">
            <a:extLst>
              <a:ext uri="{FF2B5EF4-FFF2-40B4-BE49-F238E27FC236}">
                <a16:creationId xmlns:a16="http://schemas.microsoft.com/office/drawing/2014/main" id="{7129FA14-5FA9-44AE-96B0-175ECD1E1331}"/>
              </a:ext>
            </a:extLst>
          </p:cNvPr>
          <p:cNvSpPr txBox="1"/>
          <p:nvPr/>
        </p:nvSpPr>
        <p:spPr>
          <a:xfrm>
            <a:off x="5184648" y="1362456"/>
            <a:ext cx="1828800" cy="369332"/>
          </a:xfrm>
          <a:prstGeom prst="rect">
            <a:avLst/>
          </a:prstGeom>
          <a:noFill/>
        </p:spPr>
        <p:txBody>
          <a:bodyPr wrap="square" rtlCol="0">
            <a:spAutoFit/>
          </a:bodyPr>
          <a:lstStyle/>
          <a:p>
            <a:pPr algn="ctr"/>
            <a:endParaRPr lang="en-US" dirty="0"/>
          </a:p>
        </p:txBody>
      </p:sp>
      <p:sp>
        <p:nvSpPr>
          <p:cNvPr id="17" name="distinct_realage_test_completers" descr="health_insights_distinct_realage_test_completers">
            <a:extLst>
              <a:ext uri="{FF2B5EF4-FFF2-40B4-BE49-F238E27FC236}">
                <a16:creationId xmlns:a16="http://schemas.microsoft.com/office/drawing/2014/main" id="{6D78BE77-3DA3-42B9-891F-D5FAC0C686B0}"/>
              </a:ext>
            </a:extLst>
          </p:cNvPr>
          <p:cNvSpPr txBox="1"/>
          <p:nvPr/>
        </p:nvSpPr>
        <p:spPr>
          <a:xfrm>
            <a:off x="9537073" y="1363514"/>
            <a:ext cx="1828800" cy="369332"/>
          </a:xfrm>
          <a:prstGeom prst="rect">
            <a:avLst/>
          </a:prstGeom>
          <a:noFill/>
        </p:spPr>
        <p:txBody>
          <a:bodyPr wrap="square" rtlCol="0">
            <a:spAutoFit/>
          </a:bodyPr>
          <a:lstStyle/>
          <a:p>
            <a:pPr algn="ctr"/>
            <a:endParaRPr lang="en-US" dirty="0"/>
          </a:p>
        </p:txBody>
      </p:sp>
      <p:graphicFrame>
        <p:nvGraphicFramePr>
          <p:cNvPr id="14" name="realage_delta_dist"/>
          <p:cNvGraphicFramePr/>
          <p:nvPr>
            <p:extLst>
              <p:ext uri="{D42A27DB-BD31-4B8C-83A1-F6EECF244321}">
                <p14:modId xmlns:p14="http://schemas.microsoft.com/office/powerpoint/2010/main" val="2365744311"/>
              </p:ext>
            </p:extLst>
          </p:nvPr>
        </p:nvGraphicFramePr>
        <p:xfrm>
          <a:off x="450167" y="2443563"/>
          <a:ext cx="11398934" cy="36386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49362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5321-A09D-415A-8383-E4757B733C12}"/>
              </a:ext>
            </a:extLst>
          </p:cNvPr>
          <p:cNvSpPr>
            <a:spLocks noGrp="1"/>
          </p:cNvSpPr>
          <p:nvPr>
            <p:ph type="title"/>
          </p:nvPr>
        </p:nvSpPr>
        <p:spPr/>
        <p:txBody>
          <a:bodyPr>
            <a:normAutofit fontScale="90000"/>
          </a:bodyPr>
          <a:lstStyle/>
          <a:p>
            <a:r>
              <a:rPr lang="en-US"/>
              <a:t>Risk Analysis Summary</a:t>
            </a:r>
            <a:r>
              <a:rPr lang="en-US" baseline="30000"/>
              <a:t>1</a:t>
            </a:r>
          </a:p>
        </p:txBody>
      </p:sp>
      <p:sp>
        <p:nvSpPr>
          <p:cNvPr id="3" name="Text Placeholder 2">
            <a:extLst>
              <a:ext uri="{FF2B5EF4-FFF2-40B4-BE49-F238E27FC236}">
                <a16:creationId xmlns:a16="http://schemas.microsoft.com/office/drawing/2014/main" id="{A3F63B4E-DF82-4219-9B77-A9AF1EEC93E4}"/>
              </a:ext>
            </a:extLst>
          </p:cNvPr>
          <p:cNvSpPr>
            <a:spLocks noGrp="1"/>
          </p:cNvSpPr>
          <p:nvPr>
            <p:ph type="body" sz="quarter" idx="10"/>
          </p:nvPr>
        </p:nvSpPr>
        <p:spPr/>
        <p:txBody>
          <a:bodyPr/>
          <a:lstStyle/>
          <a:p>
            <a:r>
              <a:rPr lang="en-US"/>
              <a:t>HEALTH INSIGHTS</a:t>
            </a:r>
          </a:p>
        </p:txBody>
      </p:sp>
      <p:graphicFrame>
        <p:nvGraphicFramePr>
          <p:cNvPr id="4" name="lifestyle_risk_table" descr="health_insights_lifestyle_risk_segmentation">
            <a:extLst>
              <a:ext uri="{FF2B5EF4-FFF2-40B4-BE49-F238E27FC236}">
                <a16:creationId xmlns:a16="http://schemas.microsoft.com/office/drawing/2014/main" id="{283ECDFD-4F15-443D-84C2-8F43DFF3DAA0}"/>
              </a:ext>
            </a:extLst>
          </p:cNvPr>
          <p:cNvGraphicFramePr>
            <a:graphicFrameLocks noGrp="1"/>
          </p:cNvGraphicFramePr>
          <p:nvPr>
            <p:extLst>
              <p:ext uri="{D42A27DB-BD31-4B8C-83A1-F6EECF244321}">
                <p14:modId xmlns:p14="http://schemas.microsoft.com/office/powerpoint/2010/main" val="583939785"/>
              </p:ext>
            </p:extLst>
          </p:nvPr>
        </p:nvGraphicFramePr>
        <p:xfrm>
          <a:off x="153032" y="2392029"/>
          <a:ext cx="3931920" cy="3429000"/>
        </p:xfrm>
        <a:graphic>
          <a:graphicData uri="http://schemas.openxmlformats.org/drawingml/2006/table">
            <a:tbl>
              <a:tblPr firstRow="1" bandRow="1">
                <a:tableStyleId>{6E25E649-3F16-4E02-A733-19D2CDBF48F0}</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a:t>Lifestyle Risk</a:t>
                      </a:r>
                    </a:p>
                  </a:txBody>
                  <a:tcPr>
                    <a:lnR w="6350" cap="flat" cmpd="sng" algn="ctr">
                      <a:solidFill>
                        <a:schemeClr val="bg1"/>
                      </a:solidFill>
                      <a:prstDash val="solid"/>
                      <a:round/>
                      <a:headEnd type="none" w="med" len="med"/>
                      <a:tailEnd type="none" w="med" len="med"/>
                    </a:lnR>
                  </a:tcPr>
                </a:tc>
                <a:tc>
                  <a:txBody>
                    <a:bodyPr/>
                    <a:lstStyle/>
                    <a:p>
                      <a:pPr algn="ctr"/>
                      <a:r>
                        <a:rPr lang="en-US" sz="90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Client</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80764112"/>
                  </a:ext>
                </a:extLst>
              </a:tr>
              <a:tr h="0">
                <a:tc>
                  <a:txBody>
                    <a:bodyPr/>
                    <a:lstStyle/>
                    <a:p>
                      <a:pPr>
                        <a:defRPr sz="900"/>
                      </a:pPr>
                      <a:r>
                        <a:t>Appointment Adherence</a:t>
                      </a:r>
                    </a:p>
                  </a:txBody>
                  <a:tcPr>
                    <a:lnR w="6350" cap="flat" cmpd="sng" algn="ctr">
                      <a:solidFill>
                        <a:schemeClr val="bg1"/>
                      </a:solidFill>
                      <a:prstDash val="solid"/>
                      <a:round/>
                      <a:headEnd type="none" w="med" len="med"/>
                      <a:tailEnd type="none" w="med" len="med"/>
                    </a:lnR>
                  </a:tcPr>
                </a:tc>
                <a:tc>
                  <a:txBody>
                    <a:bodyPr/>
                    <a:lstStyle/>
                    <a:p>
                      <a:pPr>
                        <a:defRPr sz="900"/>
                      </a:pPr>
                      <a:r>
                        <a:t>1.5%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2.4%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pPr>
                        <a:defRPr sz="900"/>
                      </a:pPr>
                      <a:r>
                        <a:t>Binge Drinking</a:t>
                      </a:r>
                    </a:p>
                  </a:txBody>
                  <a:tcPr>
                    <a:lnR w="6350" cap="flat" cmpd="sng" algn="ctr">
                      <a:solidFill>
                        <a:schemeClr val="bg1"/>
                      </a:solidFill>
                      <a:prstDash val="solid"/>
                      <a:round/>
                      <a:headEnd type="none" w="med" len="med"/>
                      <a:tailEnd type="none" w="med" len="med"/>
                    </a:lnR>
                  </a:tcPr>
                </a:tc>
                <a:tc>
                  <a:txBody>
                    <a:bodyPr/>
                    <a:lstStyle/>
                    <a:p>
                      <a:pPr>
                        <a:defRPr sz="900"/>
                      </a:pPr>
                      <a:r>
                        <a:t>3.0%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pPr>
                        <a:defRPr sz="900"/>
                      </a:pPr>
                      <a:r>
                        <a:t>Depression (PHQ-2)</a:t>
                      </a:r>
                    </a:p>
                  </a:txBody>
                  <a:tcPr>
                    <a:lnR w="6350" cap="flat" cmpd="sng" algn="ctr">
                      <a:solidFill>
                        <a:schemeClr val="bg1"/>
                      </a:solidFill>
                      <a:prstDash val="solid"/>
                      <a:round/>
                      <a:headEnd type="none" w="med" len="med"/>
                      <a:tailEnd type="none" w="med" len="med"/>
                    </a:lnR>
                  </a:tcPr>
                </a:tc>
                <a:tc>
                  <a:txBody>
                    <a:bodyPr/>
                    <a:lstStyle/>
                    <a:p>
                      <a:pPr>
                        <a:defRPr sz="900"/>
                      </a:pPr>
                      <a:r>
                        <a:t>5.6%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pPr>
                        <a:defRPr sz="900"/>
                      </a:pPr>
                      <a:r>
                        <a:t>Diet</a:t>
                      </a:r>
                    </a:p>
                  </a:txBody>
                  <a:tcPr>
                    <a:lnR w="6350" cap="flat" cmpd="sng" algn="ctr">
                      <a:solidFill>
                        <a:schemeClr val="bg1"/>
                      </a:solidFill>
                      <a:prstDash val="solid"/>
                      <a:round/>
                      <a:headEnd type="none" w="med" len="med"/>
                      <a:tailEnd type="none" w="med" len="med"/>
                    </a:lnR>
                  </a:tcPr>
                </a:tc>
                <a:tc>
                  <a:txBody>
                    <a:bodyPr/>
                    <a:lstStyle/>
                    <a:p>
                      <a:pPr>
                        <a:defRPr sz="900"/>
                      </a:pPr>
                      <a:r>
                        <a:t>62.0%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68.0%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pPr>
                        <a:defRPr sz="900"/>
                      </a:pPr>
                      <a:r>
                        <a:t>Excessive Drinking</a:t>
                      </a:r>
                    </a:p>
                  </a:txBody>
                  <a:tcPr>
                    <a:lnR w="6350" cap="flat" cmpd="sng" algn="ctr">
                      <a:solidFill>
                        <a:schemeClr val="bg1"/>
                      </a:solidFill>
                      <a:prstDash val="solid"/>
                      <a:round/>
                      <a:headEnd type="none" w="med" len="med"/>
                      <a:tailEnd type="none" w="med" len="med"/>
                    </a:lnR>
                  </a:tcPr>
                </a:tc>
                <a:tc>
                  <a:txBody>
                    <a:bodyPr/>
                    <a:lstStyle/>
                    <a:p>
                      <a:pPr>
                        <a:defRPr sz="900"/>
                      </a:pPr>
                      <a:r>
                        <a:t>3.4%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2.5%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pPr>
                        <a:defRPr sz="900"/>
                      </a:pPr>
                      <a:r>
                        <a:t>Medication Adherence</a:t>
                      </a:r>
                    </a:p>
                  </a:txBody>
                  <a:tcPr>
                    <a:lnR w="6350" cap="flat" cmpd="sng" algn="ctr">
                      <a:solidFill>
                        <a:schemeClr val="bg1"/>
                      </a:solidFill>
                      <a:prstDash val="solid"/>
                      <a:round/>
                      <a:headEnd type="none" w="med" len="med"/>
                      <a:tailEnd type="none" w="med" len="med"/>
                    </a:lnR>
                  </a:tcPr>
                </a:tc>
                <a:tc>
                  <a:txBody>
                    <a:bodyPr/>
                    <a:lstStyle/>
                    <a:p>
                      <a:pPr>
                        <a:defRPr sz="900"/>
                      </a:pPr>
                      <a:r>
                        <a:t>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pPr>
                        <a:defRPr sz="900"/>
                      </a:pPr>
                      <a:r>
                        <a:t>Overweight</a:t>
                      </a:r>
                    </a:p>
                  </a:txBody>
                  <a:tcPr>
                    <a:lnR w="6350" cap="flat" cmpd="sng" algn="ctr">
                      <a:solidFill>
                        <a:schemeClr val="bg1"/>
                      </a:solidFill>
                      <a:prstDash val="solid"/>
                      <a:round/>
                      <a:headEnd type="none" w="med" len="med"/>
                      <a:tailEnd type="none" w="med" len="med"/>
                    </a:lnR>
                  </a:tcPr>
                </a:tc>
                <a:tc>
                  <a:txBody>
                    <a:bodyPr/>
                    <a:lstStyle/>
                    <a:p>
                      <a:pPr>
                        <a:defRPr sz="900"/>
                      </a:pPr>
                      <a:r>
                        <a:t>33.3%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35.2%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pPr>
                        <a:defRPr sz="900"/>
                      </a:pPr>
                      <a:r>
                        <a:t>Physical Activity</a:t>
                      </a:r>
                    </a:p>
                  </a:txBody>
                  <a:tcPr>
                    <a:lnR w="6350" cap="flat" cmpd="sng" algn="ctr">
                      <a:solidFill>
                        <a:schemeClr val="bg1"/>
                      </a:solidFill>
                      <a:prstDash val="solid"/>
                      <a:round/>
                      <a:headEnd type="none" w="med" len="med"/>
                      <a:tailEnd type="none" w="med" len="med"/>
                    </a:lnR>
                  </a:tcPr>
                </a:tc>
                <a:tc>
                  <a:txBody>
                    <a:bodyPr/>
                    <a:lstStyle/>
                    <a:p>
                      <a:pPr>
                        <a:defRPr sz="900"/>
                      </a:pPr>
                      <a:r>
                        <a:t>73.5%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68.5%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pPr>
                        <a:defRPr sz="900"/>
                      </a:pPr>
                      <a:r>
                        <a:t>Preventive Care</a:t>
                      </a:r>
                    </a:p>
                  </a:txBody>
                  <a:tcPr>
                    <a:lnR w="6350" cap="flat" cmpd="sng" algn="ctr">
                      <a:solidFill>
                        <a:schemeClr val="bg1"/>
                      </a:solidFill>
                      <a:prstDash val="solid"/>
                      <a:round/>
                      <a:headEnd type="none" w="med" len="med"/>
                      <a:tailEnd type="none" w="med" len="med"/>
                    </a:lnR>
                  </a:tcPr>
                </a:tc>
                <a:tc>
                  <a:txBody>
                    <a:bodyPr/>
                    <a:lstStyle/>
                    <a:p>
                      <a:pPr>
                        <a:defRPr sz="900"/>
                      </a:pPr>
                      <a:r>
                        <a:t>60.9%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61.5%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pPr>
                        <a:defRPr sz="900"/>
                      </a:pPr>
                      <a:r>
                        <a:t>Sedentary Lifestyle</a:t>
                      </a:r>
                    </a:p>
                  </a:txBody>
                  <a:tcPr>
                    <a:lnR w="6350" cap="flat" cmpd="sng" algn="ctr">
                      <a:solidFill>
                        <a:schemeClr val="bg1"/>
                      </a:solidFill>
                      <a:prstDash val="solid"/>
                      <a:round/>
                      <a:headEnd type="none" w="med" len="med"/>
                      <a:tailEnd type="none" w="med" len="med"/>
                    </a:lnR>
                  </a:tcPr>
                </a:tc>
                <a:tc>
                  <a:txBody>
                    <a:bodyPr/>
                    <a:lstStyle/>
                    <a:p>
                      <a:pPr>
                        <a:defRPr sz="900"/>
                      </a:pPr>
                      <a:r>
                        <a:t>58.3%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60.7%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a:defRPr sz="900"/>
                      </a:pPr>
                      <a:r>
                        <a:t>Sleep</a:t>
                      </a:r>
                    </a:p>
                  </a:txBody>
                  <a:tcPr>
                    <a:lnR w="6350" cap="flat" cmpd="sng" algn="ctr">
                      <a:solidFill>
                        <a:schemeClr val="bg1"/>
                      </a:solidFill>
                      <a:prstDash val="solid"/>
                      <a:round/>
                      <a:headEnd type="none" w="med" len="med"/>
                      <a:tailEnd type="none" w="med" len="med"/>
                    </a:lnR>
                  </a:tcPr>
                </a:tc>
                <a:tc>
                  <a:txBody>
                    <a:bodyPr/>
                    <a:lstStyle/>
                    <a:p>
                      <a:pPr>
                        <a:defRPr sz="900"/>
                      </a:pPr>
                      <a:r>
                        <a:t>7.4%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8.1%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pPr>
                        <a:defRPr sz="900"/>
                      </a:pPr>
                      <a:r>
                        <a:t>Stress</a:t>
                      </a:r>
                    </a:p>
                  </a:txBody>
                  <a:tcPr>
                    <a:lnR w="6350" cap="flat" cmpd="sng" algn="ctr">
                      <a:solidFill>
                        <a:schemeClr val="bg1"/>
                      </a:solidFill>
                      <a:prstDash val="solid"/>
                      <a:round/>
                      <a:headEnd type="none" w="med" len="med"/>
                      <a:tailEnd type="none" w="med" len="med"/>
                    </a:lnR>
                  </a:tcPr>
                </a:tc>
                <a:tc>
                  <a:txBody>
                    <a:bodyPr/>
                    <a:lstStyle/>
                    <a:p>
                      <a:pPr>
                        <a:defRPr sz="900"/>
                      </a:pPr>
                      <a:r>
                        <a:t>10.4%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8.5%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pPr>
                        <a:defRPr sz="900"/>
                      </a:pPr>
                      <a:r>
                        <a:t>Tabacoo</a:t>
                      </a:r>
                    </a:p>
                  </a:txBody>
                  <a:tcPr>
                    <a:lnR w="6350" cap="flat" cmpd="sng" algn="ctr">
                      <a:solidFill>
                        <a:schemeClr val="bg1"/>
                      </a:solidFill>
                      <a:prstDash val="solid"/>
                      <a:round/>
                      <a:headEnd type="none" w="med" len="med"/>
                      <a:tailEnd type="none" w="med" len="med"/>
                    </a:lnR>
                  </a:tcPr>
                </a:tc>
                <a:tc>
                  <a:txBody>
                    <a:bodyPr/>
                    <a:lstStyle/>
                    <a:p>
                      <a:pPr>
                        <a:defRPr sz="900"/>
                      </a:pPr>
                      <a:r>
                        <a:t>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pPr>
                        <a:defRPr sz="900"/>
                      </a:pPr>
                      <a:r>
                        <a:t>Weight Taining</a:t>
                      </a:r>
                    </a:p>
                  </a:txBody>
                  <a:tcPr>
                    <a:lnR w="6350" cap="flat" cmpd="sng" algn="ctr">
                      <a:solidFill>
                        <a:schemeClr val="bg1"/>
                      </a:solidFill>
                      <a:prstDash val="solid"/>
                      <a:round/>
                      <a:headEnd type="none" w="med" len="med"/>
                      <a:tailEnd type="none" w="med" len="med"/>
                    </a:lnR>
                  </a:tcPr>
                </a:tc>
                <a:tc>
                  <a:txBody>
                    <a:bodyPr/>
                    <a:lstStyle/>
                    <a:p>
                      <a:pPr>
                        <a:defRPr sz="900"/>
                      </a:pPr>
                      <a:r>
                        <a:t>47.0%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43.6%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graphicFrame>
        <p:nvGraphicFramePr>
          <p:cNvPr id="6" name="precondition_risk" descr="health_insights_precondition_risk_segmentation">
            <a:extLst>
              <a:ext uri="{FF2B5EF4-FFF2-40B4-BE49-F238E27FC236}">
                <a16:creationId xmlns:a16="http://schemas.microsoft.com/office/drawing/2014/main" id="{A173DF2B-106A-47D2-9E61-CF10FC7F37F2}"/>
              </a:ext>
            </a:extLst>
          </p:cNvPr>
          <p:cNvGraphicFramePr>
            <a:graphicFrameLocks noGrp="1"/>
          </p:cNvGraphicFramePr>
          <p:nvPr>
            <p:extLst>
              <p:ext uri="{D42A27DB-BD31-4B8C-83A1-F6EECF244321}">
                <p14:modId xmlns:p14="http://schemas.microsoft.com/office/powerpoint/2010/main" val="60755713"/>
              </p:ext>
            </p:extLst>
          </p:nvPr>
        </p:nvGraphicFramePr>
        <p:xfrm>
          <a:off x="4127441" y="2392029"/>
          <a:ext cx="3931920" cy="1600200"/>
        </p:xfrm>
        <a:graphic>
          <a:graphicData uri="http://schemas.openxmlformats.org/drawingml/2006/table">
            <a:tbl>
              <a:tblPr firstRow="1" bandRow="1">
                <a:tableStyleId>{85BE263C-DBD7-4A20-BB59-AAB30ACAA65A}</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14411">
                <a:tc>
                  <a:txBody>
                    <a:bodyPr/>
                    <a:lstStyle/>
                    <a:p>
                      <a:r>
                        <a:rPr lang="en-US" sz="900" dirty="0" err="1"/>
                        <a:t>PreCondition</a:t>
                      </a:r>
                      <a:r>
                        <a:rPr lang="en-US" sz="900" dirty="0"/>
                        <a:t>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14411">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4"/>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6"/>
                  </a:ext>
                </a:extLst>
              </a:tr>
            </a:tbl>
          </a:graphicData>
        </a:graphic>
      </p:graphicFrame>
      <p:graphicFrame>
        <p:nvGraphicFramePr>
          <p:cNvPr id="7" name="condition_risk" descr="health_insights_condition_risk_segmentation">
            <a:extLst>
              <a:ext uri="{FF2B5EF4-FFF2-40B4-BE49-F238E27FC236}">
                <a16:creationId xmlns:a16="http://schemas.microsoft.com/office/drawing/2014/main" id="{1E28E614-73AD-4BE2-AB98-0ECA68D5A98D}"/>
              </a:ext>
            </a:extLst>
          </p:cNvPr>
          <p:cNvGraphicFramePr>
            <a:graphicFrameLocks noGrp="1"/>
          </p:cNvGraphicFramePr>
          <p:nvPr>
            <p:extLst>
              <p:ext uri="{D42A27DB-BD31-4B8C-83A1-F6EECF244321}">
                <p14:modId xmlns:p14="http://schemas.microsoft.com/office/powerpoint/2010/main" val="421601102"/>
              </p:ext>
            </p:extLst>
          </p:nvPr>
        </p:nvGraphicFramePr>
        <p:xfrm>
          <a:off x="8101850" y="2392029"/>
          <a:ext cx="3931920" cy="3958025"/>
        </p:xfrm>
        <a:graphic>
          <a:graphicData uri="http://schemas.openxmlformats.org/drawingml/2006/table">
            <a:tbl>
              <a:tblPr firstRow="1" bandRow="1">
                <a:tableStyleId>{EB344D84-9AFB-497E-A393-DC336BA19D2E}</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32825">
                <a:tc>
                  <a:txBody>
                    <a:bodyPr/>
                    <a:lstStyle/>
                    <a:p>
                      <a:r>
                        <a:rPr lang="en-US" sz="900" dirty="0"/>
                        <a:t>Condition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2"/>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4"/>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32825">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6"/>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7"/>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8"/>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9"/>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0"/>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1"/>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3"/>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4"/>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5"/>
                  </a:ext>
                </a:extLst>
              </a:tr>
              <a:tr h="232825">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16"/>
                  </a:ext>
                </a:extLst>
              </a:tr>
            </a:tbl>
          </a:graphicData>
        </a:graphic>
      </p:graphicFrame>
      <p:graphicFrame>
        <p:nvGraphicFramePr>
          <p:cNvPr id="8" name="overall_risk_segmentation" descr="health_insights_overall_risk_segmentation">
            <a:extLst>
              <a:ext uri="{FF2B5EF4-FFF2-40B4-BE49-F238E27FC236}">
                <a16:creationId xmlns:a16="http://schemas.microsoft.com/office/drawing/2014/main" id="{19FB3331-7550-4142-97D7-B1D57C441A2F}"/>
              </a:ext>
            </a:extLst>
          </p:cNvPr>
          <p:cNvGraphicFramePr>
            <a:graphicFrameLocks noGrp="1"/>
          </p:cNvGraphicFramePr>
          <p:nvPr>
            <p:extLst>
              <p:ext uri="{D42A27DB-BD31-4B8C-83A1-F6EECF244321}">
                <p14:modId xmlns:p14="http://schemas.microsoft.com/office/powerpoint/2010/main" val="3006177222"/>
              </p:ext>
            </p:extLst>
          </p:nvPr>
        </p:nvGraphicFramePr>
        <p:xfrm>
          <a:off x="8101850" y="887254"/>
          <a:ext cx="3931920" cy="1143000"/>
        </p:xfrm>
        <a:graphic>
          <a:graphicData uri="http://schemas.openxmlformats.org/drawingml/2006/table">
            <a:tbl>
              <a:tblPr firstRow="1" bandRow="1">
                <a:tableStyleId>{9D7B26C5-4107-4FEC-AEDC-1716B250A1EF}</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dirty="0"/>
                        <a:t>Overall Risk</a:t>
                      </a:r>
                    </a:p>
                  </a:txBody>
                  <a:tcPr>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Client</a:t>
                      </a:r>
                    </a:p>
                  </a:txBody>
                  <a:tcPr>
                    <a:lnL w="6350"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1180764112"/>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E498C61C-5582-400B-B70B-E5C5E41423C0}"/>
              </a:ext>
            </a:extLst>
          </p:cNvPr>
          <p:cNvSpPr txBox="1"/>
          <p:nvPr/>
        </p:nvSpPr>
        <p:spPr>
          <a:xfrm>
            <a:off x="8101850" y="649129"/>
            <a:ext cx="272030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OVERALL RISK SEGMENTATION</a:t>
            </a:r>
            <a:r>
              <a:rPr lang="en-US" sz="1000" b="1" kern="1200" baseline="30000">
                <a:solidFill>
                  <a:schemeClr val="tx1">
                    <a:lumMod val="65000"/>
                    <a:lumOff val="35000"/>
                  </a:schemeClr>
                </a:solidFill>
              </a:rPr>
              <a:t>2</a:t>
            </a:r>
          </a:p>
        </p:txBody>
      </p:sp>
      <p:sp>
        <p:nvSpPr>
          <p:cNvPr id="10" name="TextBox 9">
            <a:extLst>
              <a:ext uri="{FF2B5EF4-FFF2-40B4-BE49-F238E27FC236}">
                <a16:creationId xmlns:a16="http://schemas.microsoft.com/office/drawing/2014/main" id="{F48DB84B-3C4E-492E-8205-002156D47E12}"/>
              </a:ext>
            </a:extLst>
          </p:cNvPr>
          <p:cNvSpPr txBox="1"/>
          <p:nvPr/>
        </p:nvSpPr>
        <p:spPr>
          <a:xfrm>
            <a:off x="337705" y="6470650"/>
            <a:ext cx="6624834" cy="2571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800">
                <a:solidFill>
                  <a:schemeClr val="bg2">
                    <a:lumMod val="25000"/>
                  </a:schemeClr>
                </a:solidFill>
              </a:rPr>
              <a:t>Risks are calculated via RealAge and Sharecare Health Profile data.</a:t>
            </a:r>
          </a:p>
          <a:p>
            <a:pPr marL="115888" lvl="0" indent="-115888" algn="l" defTabSz="825500">
              <a:buFontTx/>
              <a:buAutoNum type="arabicPeriod"/>
              <a:defRPr/>
            </a:pPr>
            <a:r>
              <a:rPr lang="en-US" sz="800">
                <a:solidFill>
                  <a:schemeClr val="bg2">
                    <a:lumMod val="25000"/>
                  </a:schemeClr>
                </a:solidFill>
              </a:rPr>
              <a:t>Members are assigned to their most serious risk category.</a:t>
            </a:r>
          </a:p>
        </p:txBody>
      </p:sp>
    </p:spTree>
    <p:extLst>
      <p:ext uri="{BB962C8B-B14F-4D97-AF65-F5344CB8AC3E}">
        <p14:creationId xmlns:p14="http://schemas.microsoft.com/office/powerpoint/2010/main" val="2423820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5C0-4D9D-4AC6-B2F7-75F724D00699}"/>
              </a:ext>
            </a:extLst>
          </p:cNvPr>
          <p:cNvSpPr>
            <a:spLocks noGrp="1"/>
          </p:cNvSpPr>
          <p:nvPr>
            <p:ph type="title"/>
          </p:nvPr>
        </p:nvSpPr>
        <p:spPr/>
        <p:txBody>
          <a:bodyPr>
            <a:normAutofit fontScale="90000"/>
          </a:bodyPr>
          <a:lstStyle/>
          <a:p>
            <a:r>
              <a:rPr lang="en-US" dirty="0"/>
              <a:t>Biometric Screening Participation</a:t>
            </a:r>
          </a:p>
        </p:txBody>
      </p:sp>
      <p:sp>
        <p:nvSpPr>
          <p:cNvPr id="3" name="Text Placeholder 2">
            <a:extLst>
              <a:ext uri="{FF2B5EF4-FFF2-40B4-BE49-F238E27FC236}">
                <a16:creationId xmlns:a16="http://schemas.microsoft.com/office/drawing/2014/main" id="{AED6676C-C736-4206-8B67-902031C08709}"/>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B856CA62-ADBD-4198-9540-C6CCAADA2E63}"/>
              </a:ext>
            </a:extLst>
          </p:cNvPr>
          <p:cNvGraphicFramePr>
            <a:graphicFrameLocks noGrp="1"/>
          </p:cNvGraphicFramePr>
          <p:nvPr>
            <p:extLst>
              <p:ext uri="{D42A27DB-BD31-4B8C-83A1-F6EECF244321}">
                <p14:modId xmlns:p14="http://schemas.microsoft.com/office/powerpoint/2010/main" val="1994798849"/>
              </p:ext>
            </p:extLst>
          </p:nvPr>
        </p:nvGraphicFramePr>
        <p:xfrm>
          <a:off x="34289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A12D72B6-5C73-478D-B446-460835856EA3}"/>
              </a:ext>
            </a:extLst>
          </p:cNvPr>
          <p:cNvGraphicFramePr>
            <a:graphicFrameLocks noGrp="1"/>
          </p:cNvGraphicFramePr>
          <p:nvPr>
            <p:extLst>
              <p:ext uri="{D42A27DB-BD31-4B8C-83A1-F6EECF244321}">
                <p14:modId xmlns:p14="http://schemas.microsoft.com/office/powerpoint/2010/main" val="920746671"/>
              </p:ext>
            </p:extLst>
          </p:nvPr>
        </p:nvGraphicFramePr>
        <p:xfrm>
          <a:off x="3433255"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SCREENING PARTICIPANTS</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0131394F-722B-4520-B313-92B9F39E58C5}"/>
              </a:ext>
            </a:extLst>
          </p:cNvPr>
          <p:cNvGraphicFramePr>
            <a:graphicFrameLocks noGrp="1"/>
          </p:cNvGraphicFramePr>
          <p:nvPr>
            <p:extLst>
              <p:ext uri="{D42A27DB-BD31-4B8C-83A1-F6EECF244321}">
                <p14:modId xmlns:p14="http://schemas.microsoft.com/office/powerpoint/2010/main" val="3742135323"/>
              </p:ext>
            </p:extLst>
          </p:nvPr>
        </p:nvGraphicFramePr>
        <p:xfrm>
          <a:off x="6391794"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F87D1729-586D-451C-A9B9-C762FB65FBE7}"/>
              </a:ext>
            </a:extLst>
          </p:cNvPr>
          <p:cNvGraphicFramePr>
            <a:graphicFrameLocks noGrp="1"/>
          </p:cNvGraphicFramePr>
          <p:nvPr>
            <p:extLst>
              <p:ext uri="{D42A27DB-BD31-4B8C-83A1-F6EECF244321}">
                <p14:modId xmlns:p14="http://schemas.microsoft.com/office/powerpoint/2010/main" val="406954553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1" name="TextBox 20">
            <a:extLst>
              <a:ext uri="{FF2B5EF4-FFF2-40B4-BE49-F238E27FC236}">
                <a16:creationId xmlns:a16="http://schemas.microsoft.com/office/drawing/2014/main" id="{FF5F8640-704F-41A1-8195-92EBA1F634C4}"/>
              </a:ext>
            </a:extLst>
          </p:cNvPr>
          <p:cNvSpPr txBox="1"/>
          <p:nvPr/>
        </p:nvSpPr>
        <p:spPr>
          <a:xfrm>
            <a:off x="342900" y="5959495"/>
            <a:ext cx="9139250" cy="7440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lvl="0" algn="l" defTabSz="825500">
              <a:defRPr/>
            </a:pPr>
            <a:r>
              <a:rPr lang="en-US" sz="800">
                <a:solidFill>
                  <a:schemeClr val="bg2">
                    <a:lumMod val="25000"/>
                  </a:schemeClr>
                </a:solidFill>
              </a:rPr>
              <a:t>"Prior Year" data in this chart is limited to those members who were eligible as of end of year.</a:t>
            </a:r>
            <a:br>
              <a:rPr lang="en-US" sz="800">
                <a:solidFill>
                  <a:schemeClr val="bg2">
                    <a:lumMod val="25000"/>
                  </a:schemeClr>
                </a:solidFill>
              </a:rPr>
            </a:br>
            <a:r>
              <a:rPr lang="en-US" sz="800">
                <a:solidFill>
                  <a:schemeClr val="bg2">
                    <a:lumMod val="25000"/>
                  </a:schemeClr>
                </a:solidFill>
              </a:rPr>
              <a:t>"Current Year" data in this chart is limited to those members who were eligible as of current quarter end.</a:t>
            </a:r>
          </a:p>
          <a:p>
            <a:pPr lvl="0" algn="l" defTabSz="825500">
              <a:defRPr/>
            </a:pPr>
            <a:endParaRPr lang="en-US" sz="800">
              <a:solidFill>
                <a:schemeClr val="bg2">
                  <a:lumMod val="25000"/>
                </a:schemeClr>
              </a:solidFill>
            </a:endParaRPr>
          </a:p>
          <a:p>
            <a:pPr marL="228600" indent="-228600" defTabSz="825500">
              <a:buFont typeface="+mj-lt"/>
              <a:buAutoNum type="arabicPeriod"/>
              <a:defRPr/>
            </a:pPr>
            <a:r>
              <a:rPr lang="en-US" sz="800" b="0" i="0">
                <a:effectLst/>
                <a:latin typeface="Segoe UI" panose="020B0502040204020203" pitchFamily="34" charset="0"/>
              </a:rPr>
              <a:t>The top KPI reflects the number of currently-eligible members who have a biometric screening. However, to be shown in the chart, a member must have had eligibility during the same year of the screening. Since biometrics allows for lookback periods outside of eligibility, the chart data may not exactly reflect the KPI.</a:t>
            </a:r>
            <a:endParaRPr lang="en-US" sz="800">
              <a:solidFill>
                <a:schemeClr val="bg2">
                  <a:lumMod val="25000"/>
                </a:schemeClr>
              </a:solidFill>
            </a:endParaRPr>
          </a:p>
        </p:txBody>
      </p:sp>
      <p:sp>
        <p:nvSpPr>
          <p:cNvPr id="22" name="TextBox 21">
            <a:extLst>
              <a:ext uri="{FF2B5EF4-FFF2-40B4-BE49-F238E27FC236}">
                <a16:creationId xmlns:a16="http://schemas.microsoft.com/office/drawing/2014/main" id="{97C968C8-53CF-4A61-B6F4-D4CDDCA5429C}"/>
              </a:ext>
            </a:extLst>
          </p:cNvPr>
          <p:cNvSpPr txBox="1"/>
          <p:nvPr/>
        </p:nvSpPr>
        <p:spPr>
          <a:xfrm>
            <a:off x="9508018" y="4114800"/>
            <a:ext cx="2341082" cy="2286000"/>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graphicFrame>
        <p:nvGraphicFramePr>
          <p:cNvPr id="16" name="cumulative_biometric_completion_by_month" descr="health_insights_cumulative_biometric_completions_by_month">
            <a:extLst>
              <a:ext uri="{FF2B5EF4-FFF2-40B4-BE49-F238E27FC236}">
                <a16:creationId xmlns:a16="http://schemas.microsoft.com/office/drawing/2014/main" id="{C2198B55-1BA2-4061-9DB6-AE8446EAA51C}"/>
              </a:ext>
            </a:extLst>
          </p:cNvPr>
          <p:cNvGraphicFramePr/>
          <p:nvPr>
            <p:extLst>
              <p:ext uri="{D42A27DB-BD31-4B8C-83A1-F6EECF244321}">
                <p14:modId xmlns:p14="http://schemas.microsoft.com/office/powerpoint/2010/main" val="3547269668"/>
              </p:ext>
            </p:extLst>
          </p:nvPr>
        </p:nvGraphicFramePr>
        <p:xfrm>
          <a:off x="342900" y="2280863"/>
          <a:ext cx="8415846" cy="3678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ptpn_by_gender_bio" descr="health_insights_participants_by_gender">
            <a:extLst>
              <a:ext uri="{FF2B5EF4-FFF2-40B4-BE49-F238E27FC236}">
                <a16:creationId xmlns:a16="http://schemas.microsoft.com/office/drawing/2014/main" id="{E6E09D5D-B5F0-4A24-8914-CD49FDD7AF4B}"/>
              </a:ext>
            </a:extLst>
          </p:cNvPr>
          <p:cNvGraphicFramePr/>
          <p:nvPr>
            <p:extLst>
              <p:ext uri="{D42A27DB-BD31-4B8C-83A1-F6EECF244321}">
                <p14:modId xmlns:p14="http://schemas.microsoft.com/office/powerpoint/2010/main" val="175763285"/>
              </p:ext>
            </p:extLst>
          </p:nvPr>
        </p:nvGraphicFramePr>
        <p:xfrm>
          <a:off x="9619414" y="1447255"/>
          <a:ext cx="2286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17" name="eligible_members_biometric" descr="health_insights_eligible_members">
            <a:extLst>
              <a:ext uri="{FF2B5EF4-FFF2-40B4-BE49-F238E27FC236}">
                <a16:creationId xmlns:a16="http://schemas.microsoft.com/office/drawing/2014/main" id="{6D994E3C-2C48-4A01-A0BE-E4C9CBC45E54}"/>
              </a:ext>
            </a:extLst>
          </p:cNvPr>
          <p:cNvSpPr txBox="1"/>
          <p:nvPr/>
        </p:nvSpPr>
        <p:spPr>
          <a:xfrm>
            <a:off x="610104" y="1444296"/>
            <a:ext cx="1828800" cy="369332"/>
          </a:xfrm>
          <a:prstGeom prst="rect">
            <a:avLst/>
          </a:prstGeom>
          <a:noFill/>
        </p:spPr>
        <p:txBody>
          <a:bodyPr wrap="square" rtlCol="0">
            <a:spAutoFit/>
          </a:bodyPr>
          <a:lstStyle/>
          <a:p>
            <a:pPr algn="ctr"/>
            <a:r>
              <a:rPr sz="2800">
                <a:solidFill>
                  <a:schemeClr val="accent1"/>
                </a:solidFill>
                <a:latin typeface="Consolas"/>
              </a:rPr>
              <a:t>4324</a:t>
            </a:r>
            <a:endParaRPr lang="en-US" dirty="0"/>
          </a:p>
        </p:txBody>
      </p:sp>
      <p:sp>
        <p:nvSpPr>
          <p:cNvPr id="20" name="screening_participants" descr="health_insights_screening_participants">
            <a:extLst>
              <a:ext uri="{FF2B5EF4-FFF2-40B4-BE49-F238E27FC236}">
                <a16:creationId xmlns:a16="http://schemas.microsoft.com/office/drawing/2014/main" id="{B852DDE1-9CBB-4B10-B567-3E9A7FC4C9C3}"/>
              </a:ext>
            </a:extLst>
          </p:cNvPr>
          <p:cNvSpPr txBox="1"/>
          <p:nvPr/>
        </p:nvSpPr>
        <p:spPr>
          <a:xfrm>
            <a:off x="3703320" y="1444296"/>
            <a:ext cx="1828800" cy="369332"/>
          </a:xfrm>
          <a:prstGeom prst="rect">
            <a:avLst/>
          </a:prstGeom>
          <a:noFill/>
        </p:spPr>
        <p:txBody>
          <a:bodyPr wrap="square" rtlCol="0">
            <a:spAutoFit/>
          </a:bodyPr>
          <a:lstStyle/>
          <a:p>
            <a:pPr algn="ctr"/>
            <a:r>
              <a:rPr sz="2800">
                <a:solidFill>
                  <a:schemeClr val="accent1"/>
                </a:solidFill>
                <a:latin typeface="Consolas"/>
              </a:rPr>
              <a:t>341</a:t>
            </a:r>
            <a:endParaRPr lang="en-US" dirty="0"/>
          </a:p>
        </p:txBody>
      </p:sp>
      <p:sp>
        <p:nvSpPr>
          <p:cNvPr id="24" name="participation_rate_biometric" descr="health_insights_participation_rate">
            <a:extLst>
              <a:ext uri="{FF2B5EF4-FFF2-40B4-BE49-F238E27FC236}">
                <a16:creationId xmlns:a16="http://schemas.microsoft.com/office/drawing/2014/main" id="{88BCADC7-A63C-4DA6-B8A6-0E830C6AF45F}"/>
              </a:ext>
            </a:extLst>
          </p:cNvPr>
          <p:cNvSpPr txBox="1"/>
          <p:nvPr/>
        </p:nvSpPr>
        <p:spPr>
          <a:xfrm>
            <a:off x="6659882" y="1444296"/>
            <a:ext cx="1828800" cy="369332"/>
          </a:xfrm>
          <a:prstGeom prst="rect">
            <a:avLst/>
          </a:prstGeom>
          <a:noFill/>
        </p:spPr>
        <p:txBody>
          <a:bodyPr wrap="square" rtlCol="0">
            <a:spAutoFit/>
          </a:bodyPr>
          <a:lstStyle/>
          <a:p>
            <a:pPr algn="ctr"/>
            <a:r>
              <a:rPr sz="2800">
                <a:solidFill>
                  <a:schemeClr val="accent1"/>
                </a:solidFill>
                <a:latin typeface="Consolas"/>
              </a:rPr>
              <a:t>6.5%</a:t>
            </a:r>
            <a:endParaRPr lang="en-US" dirty="0"/>
          </a:p>
        </p:txBody>
      </p:sp>
    </p:spTree>
    <p:extLst>
      <p:ext uri="{BB962C8B-B14F-4D97-AF65-F5344CB8AC3E}">
        <p14:creationId xmlns:p14="http://schemas.microsoft.com/office/powerpoint/2010/main" val="21041534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456-8712-4FE3-95AD-98641F9C8954}"/>
              </a:ext>
            </a:extLst>
          </p:cNvPr>
          <p:cNvSpPr>
            <a:spLocks noGrp="1"/>
          </p:cNvSpPr>
          <p:nvPr>
            <p:ph type="title"/>
          </p:nvPr>
        </p:nvSpPr>
        <p:spPr/>
        <p:txBody>
          <a:bodyPr>
            <a:normAutofit fontScale="90000"/>
          </a:bodyPr>
          <a:lstStyle/>
          <a:p>
            <a:r>
              <a:rPr lang="en-US"/>
              <a:t>Biometric Screening Results</a:t>
            </a:r>
          </a:p>
        </p:txBody>
      </p:sp>
      <p:sp>
        <p:nvSpPr>
          <p:cNvPr id="3" name="Text Placeholder 2">
            <a:extLst>
              <a:ext uri="{FF2B5EF4-FFF2-40B4-BE49-F238E27FC236}">
                <a16:creationId xmlns:a16="http://schemas.microsoft.com/office/drawing/2014/main" id="{02B64660-77FA-4692-BF26-A3BB0EA62840}"/>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951D3FB3-E648-4319-9C79-5E24D8528EC4}"/>
              </a:ext>
            </a:extLst>
          </p:cNvPr>
          <p:cNvGraphicFramePr>
            <a:graphicFrameLocks noGrp="1"/>
          </p:cNvGraphicFramePr>
          <p:nvPr>
            <p:extLst>
              <p:ext uri="{D42A27DB-BD31-4B8C-83A1-F6EECF244321}">
                <p14:modId xmlns:p14="http://schemas.microsoft.com/office/powerpoint/2010/main" val="551384550"/>
              </p:ext>
            </p:extLst>
          </p:nvPr>
        </p:nvGraphicFramePr>
        <p:xfrm>
          <a:off x="374704" y="1147354"/>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1+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601AB1C3-4C09-4C72-84C6-013929F0AB5C}"/>
              </a:ext>
            </a:extLst>
          </p:cNvPr>
          <p:cNvGraphicFramePr>
            <a:graphicFrameLocks noGrp="1"/>
          </p:cNvGraphicFramePr>
          <p:nvPr>
            <p:extLst>
              <p:ext uri="{D42A27DB-BD31-4B8C-83A1-F6EECF244321}">
                <p14:modId xmlns:p14="http://schemas.microsoft.com/office/powerpoint/2010/main" val="236286220"/>
              </p:ext>
            </p:extLst>
          </p:nvPr>
        </p:nvGraphicFramePr>
        <p:xfrm>
          <a:off x="374703" y="2553788"/>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3+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TextBox 11">
            <a:extLst>
              <a:ext uri="{FF2B5EF4-FFF2-40B4-BE49-F238E27FC236}">
                <a16:creationId xmlns:a16="http://schemas.microsoft.com/office/drawing/2014/main" id="{47D84C87-98AC-42C4-9EA4-BCDCE27D80BE}"/>
              </a:ext>
            </a:extLst>
          </p:cNvPr>
          <p:cNvSpPr txBox="1"/>
          <p:nvPr/>
        </p:nvSpPr>
        <p:spPr>
          <a:xfrm>
            <a:off x="6885954" y="1006214"/>
            <a:ext cx="1763484"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BIOMETRIC RISK FACTORS</a:t>
            </a:r>
            <a:endParaRPr lang="en-US" sz="1000" b="1" kern="1200" baseline="30000" dirty="0">
              <a:solidFill>
                <a:schemeClr val="tx1">
                  <a:lumMod val="65000"/>
                  <a:lumOff val="35000"/>
                </a:schemeClr>
              </a:solidFill>
            </a:endParaRPr>
          </a:p>
        </p:txBody>
      </p:sp>
      <p:graphicFrame>
        <p:nvGraphicFramePr>
          <p:cNvPr id="15" name="risks_per_members" descr="health_insights_risks_per_member">
            <a:extLst>
              <a:ext uri="{FF2B5EF4-FFF2-40B4-BE49-F238E27FC236}">
                <a16:creationId xmlns:a16="http://schemas.microsoft.com/office/drawing/2014/main" id="{BE0F8506-90FD-4052-8B88-A97E1E269EB4}"/>
              </a:ext>
            </a:extLst>
          </p:cNvPr>
          <p:cNvGraphicFramePr/>
          <p:nvPr>
            <p:extLst>
              <p:ext uri="{D42A27DB-BD31-4B8C-83A1-F6EECF244321}">
                <p14:modId xmlns:p14="http://schemas.microsoft.com/office/powerpoint/2010/main" val="632199870"/>
              </p:ext>
            </p:extLst>
          </p:nvPr>
        </p:nvGraphicFramePr>
        <p:xfrm>
          <a:off x="3670662" y="4193177"/>
          <a:ext cx="8178437" cy="223293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2238455-186E-4D6F-BAAF-623F5E2FCE3B}"/>
              </a:ext>
            </a:extLst>
          </p:cNvPr>
          <p:cNvSpPr txBox="1"/>
          <p:nvPr/>
        </p:nvSpPr>
        <p:spPr>
          <a:xfrm>
            <a:off x="368767" y="3960221"/>
            <a:ext cx="2366951" cy="246588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4" name="members_with_1+_risks" descr="health_insights_members_with_1plus_risks">
            <a:extLst>
              <a:ext uri="{FF2B5EF4-FFF2-40B4-BE49-F238E27FC236}">
                <a16:creationId xmlns:a16="http://schemas.microsoft.com/office/drawing/2014/main" id="{9AB19301-E4F6-48FB-8C0C-679057455D62}"/>
              </a:ext>
            </a:extLst>
          </p:cNvPr>
          <p:cNvSpPr txBox="1"/>
          <p:nvPr/>
        </p:nvSpPr>
        <p:spPr>
          <a:xfrm>
            <a:off x="644111" y="1428206"/>
            <a:ext cx="1828800" cy="369332"/>
          </a:xfrm>
          <a:prstGeom prst="rect">
            <a:avLst/>
          </a:prstGeom>
          <a:noFill/>
        </p:spPr>
        <p:txBody>
          <a:bodyPr wrap="square" rtlCol="0">
            <a:spAutoFit/>
          </a:bodyPr>
          <a:lstStyle/>
          <a:p>
            <a:pPr algn="ctr"/>
            <a:endParaRPr lang="en-US" dirty="0"/>
          </a:p>
        </p:txBody>
      </p:sp>
      <p:sp>
        <p:nvSpPr>
          <p:cNvPr id="16" name="members_3+_risks" descr="health_insights_members_with_3plus_risks">
            <a:extLst>
              <a:ext uri="{FF2B5EF4-FFF2-40B4-BE49-F238E27FC236}">
                <a16:creationId xmlns:a16="http://schemas.microsoft.com/office/drawing/2014/main" id="{800F16FC-1632-42CA-84BD-40939D0FEB98}"/>
              </a:ext>
            </a:extLst>
          </p:cNvPr>
          <p:cNvSpPr txBox="1"/>
          <p:nvPr/>
        </p:nvSpPr>
        <p:spPr>
          <a:xfrm>
            <a:off x="603856" y="2834640"/>
            <a:ext cx="1828800" cy="369332"/>
          </a:xfrm>
          <a:prstGeom prst="rect">
            <a:avLst/>
          </a:prstGeom>
          <a:noFill/>
        </p:spPr>
        <p:txBody>
          <a:bodyPr wrap="square" rtlCol="0">
            <a:spAutoFit/>
          </a:bodyPr>
          <a:lstStyle/>
          <a:p>
            <a:pPr algn="ctr"/>
            <a:endParaRPr lang="en-US" dirty="0"/>
          </a:p>
        </p:txBody>
      </p:sp>
      <p:graphicFrame>
        <p:nvGraphicFramePr>
          <p:cNvPr id="5" name="biometric_risk_factors"/>
          <p:cNvGraphicFramePr/>
          <p:nvPr>
            <p:extLst>
              <p:ext uri="{D42A27DB-BD31-4B8C-83A1-F6EECF244321}">
                <p14:modId xmlns:p14="http://schemas.microsoft.com/office/powerpoint/2010/main" val="3584125863"/>
              </p:ext>
            </p:extLst>
          </p:nvPr>
        </p:nvGraphicFramePr>
        <p:xfrm>
          <a:off x="4173415" y="1144973"/>
          <a:ext cx="7650465" cy="281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1140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BA3-3AEB-47B3-80E7-ED39BA132730}"/>
              </a:ext>
            </a:extLst>
          </p:cNvPr>
          <p:cNvSpPr>
            <a:spLocks noGrp="1"/>
          </p:cNvSpPr>
          <p:nvPr>
            <p:ph type="title"/>
          </p:nvPr>
        </p:nvSpPr>
        <p:spPr>
          <a:xfrm>
            <a:off x="2362199" y="4878187"/>
            <a:ext cx="6734909" cy="1159552"/>
          </a:xfrm>
        </p:spPr>
        <p:txBody>
          <a:bodyPr/>
          <a:lstStyle/>
          <a:p>
            <a:r>
              <a:rPr lang="en-US" sz="4800" b="1">
                <a:solidFill>
                  <a:srgbClr val="19B99C"/>
                </a:solidFill>
              </a:rPr>
              <a:t>DIGITAL ENGAGEMENT</a:t>
            </a:r>
          </a:p>
        </p:txBody>
      </p:sp>
    </p:spTree>
    <p:extLst>
      <p:ext uri="{BB962C8B-B14F-4D97-AF65-F5344CB8AC3E}">
        <p14:creationId xmlns:p14="http://schemas.microsoft.com/office/powerpoint/2010/main" val="15044469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46F6-7D3B-434E-96C9-3CBF29360B76}"/>
              </a:ext>
            </a:extLst>
          </p:cNvPr>
          <p:cNvSpPr>
            <a:spLocks noGrp="1"/>
          </p:cNvSpPr>
          <p:nvPr>
            <p:ph type="title"/>
          </p:nvPr>
        </p:nvSpPr>
        <p:spPr>
          <a:xfrm>
            <a:off x="342900" y="175374"/>
            <a:ext cx="11506200" cy="377825"/>
          </a:xfrm>
        </p:spPr>
        <p:txBody>
          <a:bodyPr>
            <a:normAutofit fontScale="90000"/>
          </a:bodyPr>
          <a:lstStyle/>
          <a:p>
            <a:r>
              <a:rPr lang="en-US" dirty="0"/>
              <a:t>Overall Platform Activity</a:t>
            </a:r>
          </a:p>
        </p:txBody>
      </p:sp>
      <p:sp>
        <p:nvSpPr>
          <p:cNvPr id="3" name="Text Placeholder 2">
            <a:extLst>
              <a:ext uri="{FF2B5EF4-FFF2-40B4-BE49-F238E27FC236}">
                <a16:creationId xmlns:a16="http://schemas.microsoft.com/office/drawing/2014/main" id="{F6E6BF34-D4CA-4939-BE6F-77CE0B37E45B}"/>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C50ECAEC-A591-44EA-ADBB-880F29DEBDFF}"/>
              </a:ext>
            </a:extLst>
          </p:cNvPr>
          <p:cNvGraphicFramePr>
            <a:graphicFrameLocks noGrp="1"/>
          </p:cNvGraphicFramePr>
          <p:nvPr>
            <p:extLst>
              <p:ext uri="{D42A27DB-BD31-4B8C-83A1-F6EECF244321}">
                <p14:modId xmlns:p14="http://schemas.microsoft.com/office/powerpoint/2010/main" val="2962303242"/>
              </p:ext>
            </p:extLst>
          </p:nvPr>
        </p:nvGraphicFramePr>
        <p:xfrm>
          <a:off x="342900" y="1087582"/>
          <a:ext cx="3633354" cy="257176"/>
        </p:xfrm>
        <a:graphic>
          <a:graphicData uri="http://schemas.openxmlformats.org/drawingml/2006/table">
            <a:tbl>
              <a:tblPr firstRow="1" bandRow="1">
                <a:tableStyleId>{5C22544A-7EE6-4342-B048-85BDC9FD1C3A}</a:tableStyleId>
              </a:tblPr>
              <a:tblGrid>
                <a:gridCol w="363335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 Only</a:t>
                      </a:r>
                      <a:r>
                        <a:rPr lang="en-US" sz="1000" baseline="30000">
                          <a:solidFill>
                            <a:schemeClr val="bg2">
                              <a:lumMod val="50000"/>
                            </a:schemeClr>
                          </a:solidFill>
                        </a:rPr>
                        <a:t>1</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CF2D1D2C-37EF-4F20-8716-D4734C966356}"/>
              </a:ext>
            </a:extLst>
          </p:cNvPr>
          <p:cNvGraphicFramePr>
            <a:graphicFrameLocks noGrp="1"/>
          </p:cNvGraphicFramePr>
          <p:nvPr>
            <p:extLst>
              <p:ext uri="{D42A27DB-BD31-4B8C-83A1-F6EECF244321}">
                <p14:modId xmlns:p14="http://schemas.microsoft.com/office/powerpoint/2010/main" val="894346025"/>
              </p:ext>
            </p:extLst>
          </p:nvPr>
        </p:nvGraphicFramePr>
        <p:xfrm>
          <a:off x="342898" y="2149268"/>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(Site+Email</a:t>
                      </a:r>
                      <a:r>
                        <a:rPr lang="en-US" sz="1000" baseline="30000">
                          <a:solidFill>
                            <a:schemeClr val="bg2">
                              <a:lumMod val="50000"/>
                            </a:schemeClr>
                          </a:solidFill>
                        </a:rPr>
                        <a:t>2</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680ABF7D-2143-4BB0-85C5-DED737B88355}"/>
              </a:ext>
            </a:extLst>
          </p:cNvPr>
          <p:cNvGraphicFramePr>
            <a:graphicFrameLocks noGrp="1"/>
          </p:cNvGraphicFramePr>
          <p:nvPr>
            <p:extLst>
              <p:ext uri="{D42A27DB-BD31-4B8C-83A1-F6EECF244321}">
                <p14:modId xmlns:p14="http://schemas.microsoft.com/office/powerpoint/2010/main" val="1577181112"/>
              </p:ext>
            </p:extLst>
          </p:nvPr>
        </p:nvGraphicFramePr>
        <p:xfrm>
          <a:off x="342897" y="3184585"/>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CURRENT QUARTER ENGAGEMENT </a:t>
                      </a:r>
                      <a:r>
                        <a:rPr lang="en-US" sz="1000" dirty="0">
                          <a:solidFill>
                            <a:schemeClr val="bg2">
                              <a:lumMod val="50000"/>
                            </a:schemeClr>
                          </a:solidFill>
                        </a:rPr>
                        <a:t>(Site Only</a:t>
                      </a:r>
                      <a:r>
                        <a:rPr lang="en-US" sz="1000" baseline="30000" dirty="0">
                          <a:solidFill>
                            <a:schemeClr val="bg2">
                              <a:lumMod val="50000"/>
                            </a:schemeClr>
                          </a:solidFill>
                        </a:rPr>
                        <a:t>3</a:t>
                      </a:r>
                      <a:r>
                        <a:rPr lang="en-US" sz="1000" dirty="0">
                          <a:solidFill>
                            <a:schemeClr val="bg2">
                              <a:lumMod val="50000"/>
                            </a:schemeClr>
                          </a:solidFill>
                        </a:rPr>
                        <a:t>)</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device_usage" descr="digital_engagement_device_usage_breakdown_by_visits&#10;">
            <a:extLst>
              <a:ext uri="{FF2B5EF4-FFF2-40B4-BE49-F238E27FC236}">
                <a16:creationId xmlns:a16="http://schemas.microsoft.com/office/drawing/2014/main" id="{8278441E-9519-4127-9603-8068798B29DF}"/>
              </a:ext>
            </a:extLst>
          </p:cNvPr>
          <p:cNvGraphicFramePr/>
          <p:nvPr>
            <p:extLst>
              <p:ext uri="{D42A27DB-BD31-4B8C-83A1-F6EECF244321}">
                <p14:modId xmlns:p14="http://schemas.microsoft.com/office/powerpoint/2010/main" val="1831990966"/>
              </p:ext>
            </p:extLst>
          </p:nvPr>
        </p:nvGraphicFramePr>
        <p:xfrm>
          <a:off x="342898" y="4529817"/>
          <a:ext cx="3633356" cy="1606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6">
            <a:extLst>
              <a:ext uri="{FF2B5EF4-FFF2-40B4-BE49-F238E27FC236}">
                <a16:creationId xmlns:a16="http://schemas.microsoft.com/office/drawing/2014/main" id="{409C5907-A537-4EBA-B5BF-2E975E68F8ED}"/>
              </a:ext>
            </a:extLst>
          </p:cNvPr>
          <p:cNvGraphicFramePr>
            <a:graphicFrameLocks noGrp="1"/>
          </p:cNvGraphicFramePr>
          <p:nvPr>
            <p:extLst>
              <p:ext uri="{D42A27DB-BD31-4B8C-83A1-F6EECF244321}">
                <p14:modId xmlns:p14="http://schemas.microsoft.com/office/powerpoint/2010/main" val="3851776930"/>
              </p:ext>
            </p:extLst>
          </p:nvPr>
        </p:nvGraphicFramePr>
        <p:xfrm>
          <a:off x="342897" y="4272640"/>
          <a:ext cx="3687043" cy="257176"/>
        </p:xfrm>
        <a:graphic>
          <a:graphicData uri="http://schemas.openxmlformats.org/drawingml/2006/table">
            <a:tbl>
              <a:tblPr firstRow="1" bandRow="1">
                <a:tableStyleId>{5C22544A-7EE6-4342-B048-85BDC9FD1C3A}</a:tableStyleId>
              </a:tblPr>
              <a:tblGrid>
                <a:gridCol w="3687043">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DEVICE USAGE (Breakdown by Visits)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monthly_active_users" descr="monthly_active_users_site_only1">
            <a:extLst>
              <a:ext uri="{FF2B5EF4-FFF2-40B4-BE49-F238E27FC236}">
                <a16:creationId xmlns:a16="http://schemas.microsoft.com/office/drawing/2014/main" id="{18769C81-7E9B-49E2-BD6A-4B71F5C309AF}"/>
              </a:ext>
            </a:extLst>
          </p:cNvPr>
          <p:cNvGraphicFramePr/>
          <p:nvPr>
            <p:extLst>
              <p:ext uri="{D42A27DB-BD31-4B8C-83A1-F6EECF244321}">
                <p14:modId xmlns:p14="http://schemas.microsoft.com/office/powerpoint/2010/main" val="694965935"/>
              </p:ext>
            </p:extLst>
          </p:nvPr>
        </p:nvGraphicFramePr>
        <p:xfrm>
          <a:off x="4333875" y="1087582"/>
          <a:ext cx="7515225" cy="2380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active_users_post_regn" descr="digital_engagement_active_users_post_registration_site_only1">
            <a:extLst>
              <a:ext uri="{FF2B5EF4-FFF2-40B4-BE49-F238E27FC236}">
                <a16:creationId xmlns:a16="http://schemas.microsoft.com/office/drawing/2014/main" id="{839B7AF0-9E93-4B96-A818-F3AD44A5CFE5}"/>
              </a:ext>
            </a:extLst>
          </p:cNvPr>
          <p:cNvGraphicFramePr/>
          <p:nvPr>
            <p:extLst>
              <p:ext uri="{D42A27DB-BD31-4B8C-83A1-F6EECF244321}">
                <p14:modId xmlns:p14="http://schemas.microsoft.com/office/powerpoint/2010/main" val="2446508188"/>
              </p:ext>
            </p:extLst>
          </p:nvPr>
        </p:nvGraphicFramePr>
        <p:xfrm>
          <a:off x="4333875" y="3755611"/>
          <a:ext cx="7515225" cy="2380548"/>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72D36A2A-A427-462A-8D2B-146CE5842CAF}"/>
              </a:ext>
            </a:extLst>
          </p:cNvPr>
          <p:cNvSpPr txBox="1"/>
          <p:nvPr/>
        </p:nvSpPr>
        <p:spPr>
          <a:xfrm>
            <a:off x="342897" y="6219825"/>
            <a:ext cx="4873211" cy="51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1000">
                <a:solidFill>
                  <a:schemeClr val="bg2">
                    <a:lumMod val="25000"/>
                  </a:schemeClr>
                </a:solidFill>
              </a:rPr>
              <a:t>Activity is defined as at least one site interaction per period.</a:t>
            </a:r>
          </a:p>
          <a:p>
            <a:pPr marL="115888" lvl="0" indent="-115888" algn="l" defTabSz="825500">
              <a:buFontTx/>
              <a:buAutoNum type="arabicPeriod"/>
              <a:defRPr/>
            </a:pPr>
            <a:r>
              <a:rPr lang="en-US" sz="1000">
                <a:solidFill>
                  <a:schemeClr val="bg2">
                    <a:lumMod val="25000"/>
                  </a:schemeClr>
                </a:solidFill>
              </a:rPr>
              <a:t>Activity is defined as at least one site interaction or email open per period.</a:t>
            </a:r>
          </a:p>
          <a:p>
            <a:pPr marL="115888" lvl="0" indent="-115888" algn="l" defTabSz="825500">
              <a:buFontTx/>
              <a:buAutoNum type="arabicPeriod"/>
              <a:defRPr/>
            </a:pPr>
            <a:r>
              <a:rPr lang="en-US" sz="1000">
                <a:solidFill>
                  <a:schemeClr val="bg2">
                    <a:lumMod val="25000"/>
                  </a:schemeClr>
                </a:solidFill>
              </a:rPr>
              <a:t>Weighted average site activity of the current quarter.</a:t>
            </a:r>
          </a:p>
        </p:txBody>
      </p:sp>
      <p:sp>
        <p:nvSpPr>
          <p:cNvPr id="17" name="monthly_users_siteonly" descr="digital_engagement_average_monthly_active_user_site_only1">
            <a:extLst>
              <a:ext uri="{FF2B5EF4-FFF2-40B4-BE49-F238E27FC236}">
                <a16:creationId xmlns:a16="http://schemas.microsoft.com/office/drawing/2014/main" id="{42ED0B71-18A4-4C1B-A35E-A6A65D7D4BB8}"/>
              </a:ext>
            </a:extLst>
          </p:cNvPr>
          <p:cNvSpPr txBox="1"/>
          <p:nvPr/>
        </p:nvSpPr>
        <p:spPr>
          <a:xfrm>
            <a:off x="1271177" y="1412061"/>
            <a:ext cx="1828800" cy="369332"/>
          </a:xfrm>
          <a:prstGeom prst="rect">
            <a:avLst/>
          </a:prstGeom>
          <a:noFill/>
        </p:spPr>
        <p:txBody>
          <a:bodyPr wrap="square" rtlCol="0">
            <a:spAutoFit/>
          </a:bodyPr>
          <a:lstStyle/>
          <a:p>
            <a:pPr algn="ctr"/>
            <a:endParaRPr lang="en-US" dirty="0"/>
          </a:p>
        </p:txBody>
      </p:sp>
      <p:sp>
        <p:nvSpPr>
          <p:cNvPr id="20" name="monthly_users_siteemail" descr="digital_engagement_average_monthly_active_users_siteplusemail2">
            <a:extLst>
              <a:ext uri="{FF2B5EF4-FFF2-40B4-BE49-F238E27FC236}">
                <a16:creationId xmlns:a16="http://schemas.microsoft.com/office/drawing/2014/main" id="{5886634A-707B-44D0-9011-584C75B4E053}"/>
              </a:ext>
            </a:extLst>
          </p:cNvPr>
          <p:cNvSpPr txBox="1"/>
          <p:nvPr/>
        </p:nvSpPr>
        <p:spPr>
          <a:xfrm>
            <a:off x="1243584" y="2494827"/>
            <a:ext cx="1828800" cy="369332"/>
          </a:xfrm>
          <a:prstGeom prst="rect">
            <a:avLst/>
          </a:prstGeom>
          <a:noFill/>
        </p:spPr>
        <p:txBody>
          <a:bodyPr wrap="square" rtlCol="0">
            <a:spAutoFit/>
          </a:bodyPr>
          <a:lstStyle/>
          <a:p>
            <a:pPr algn="ctr"/>
            <a:endParaRPr lang="en-US" dirty="0"/>
          </a:p>
        </p:txBody>
      </p:sp>
      <p:sp>
        <p:nvSpPr>
          <p:cNvPr id="21" name="curr_quat_engagement" descr="digital_engagement_current_quarter_engagement_site_only3">
            <a:extLst>
              <a:ext uri="{FF2B5EF4-FFF2-40B4-BE49-F238E27FC236}">
                <a16:creationId xmlns:a16="http://schemas.microsoft.com/office/drawing/2014/main" id="{FED5F83B-B3D8-418E-B681-596B720EA1ED}"/>
              </a:ext>
            </a:extLst>
          </p:cNvPr>
          <p:cNvSpPr txBox="1"/>
          <p:nvPr/>
        </p:nvSpPr>
        <p:spPr>
          <a:xfrm>
            <a:off x="1243584" y="352088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1032263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BD11-92C7-447E-BDB2-E6645139DDE4}"/>
              </a:ext>
            </a:extLst>
          </p:cNvPr>
          <p:cNvSpPr>
            <a:spLocks noGrp="1"/>
          </p:cNvSpPr>
          <p:nvPr>
            <p:ph type="title"/>
          </p:nvPr>
        </p:nvSpPr>
        <p:spPr/>
        <p:txBody>
          <a:bodyPr>
            <a:normAutofit fontScale="90000"/>
          </a:bodyPr>
          <a:lstStyle/>
          <a:p>
            <a:r>
              <a:rPr lang="en-US" dirty="0"/>
              <a:t>Feature Utilization</a:t>
            </a:r>
            <a:endParaRPr lang="en-US" baseline="30000" dirty="0"/>
          </a:p>
        </p:txBody>
      </p:sp>
      <p:sp>
        <p:nvSpPr>
          <p:cNvPr id="10" name="Text Placeholder 2">
            <a:extLst>
              <a:ext uri="{FF2B5EF4-FFF2-40B4-BE49-F238E27FC236}">
                <a16:creationId xmlns:a16="http://schemas.microsoft.com/office/drawing/2014/main" id="{80981570-5231-4277-9C14-F14EB3281E92}"/>
              </a:ext>
            </a:extLst>
          </p:cNvPr>
          <p:cNvSpPr>
            <a:spLocks noGrp="1"/>
          </p:cNvSpPr>
          <p:nvPr>
            <p:ph type="body" sz="quarter" idx="10"/>
          </p:nvPr>
        </p:nvSpPr>
        <p:spPr>
          <a:xfrm>
            <a:off x="342900" y="557791"/>
            <a:ext cx="3990975" cy="257175"/>
          </a:xfrm>
        </p:spPr>
        <p:txBody>
          <a:bodyPr/>
          <a:lstStyle/>
          <a:p>
            <a:r>
              <a:rPr lang="en-US" dirty="0"/>
              <a:t>DIGITAL ENGAGEMENT</a:t>
            </a:r>
          </a:p>
        </p:txBody>
      </p:sp>
      <p:graphicFrame>
        <p:nvGraphicFramePr>
          <p:cNvPr id="11" name="digital_engagement_table" descr="digital_engagement_feature_utilization_platform_feature&#10;">
            <a:extLst>
              <a:ext uri="{FF2B5EF4-FFF2-40B4-BE49-F238E27FC236}">
                <a16:creationId xmlns:a16="http://schemas.microsoft.com/office/drawing/2014/main" id="{3FD33A3C-6FC8-4B5D-859E-C58588D3A879}"/>
              </a:ext>
            </a:extLst>
          </p:cNvPr>
          <p:cNvGraphicFramePr>
            <a:graphicFrameLocks noGrp="1"/>
          </p:cNvGraphicFramePr>
          <p:nvPr>
            <p:extLst>
              <p:ext uri="{D42A27DB-BD31-4B8C-83A1-F6EECF244321}">
                <p14:modId xmlns:p14="http://schemas.microsoft.com/office/powerpoint/2010/main" val="1361755641"/>
              </p:ext>
            </p:extLst>
          </p:nvPr>
        </p:nvGraphicFramePr>
        <p:xfrm>
          <a:off x="502425"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67703">
                  <a:extLst>
                    <a:ext uri="{9D8B030D-6E8A-4147-A177-3AD203B41FA5}">
                      <a16:colId xmlns:a16="http://schemas.microsoft.com/office/drawing/2014/main" val="222383252"/>
                    </a:ext>
                  </a:extLst>
                </a:gridCol>
                <a:gridCol w="737057">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graphicFrame>
        <p:nvGraphicFramePr>
          <p:cNvPr id="12" name="unique_visitors" descr="digital_engagement_unique_visitors_by_platform_feature&#10;">
            <a:extLst>
              <a:ext uri="{FF2B5EF4-FFF2-40B4-BE49-F238E27FC236}">
                <a16:creationId xmlns:a16="http://schemas.microsoft.com/office/drawing/2014/main" id="{C13F7D26-0745-4BAA-8C64-9D115311F2BC}"/>
              </a:ext>
            </a:extLst>
          </p:cNvPr>
          <p:cNvGraphicFramePr/>
          <p:nvPr>
            <p:extLst>
              <p:ext uri="{D42A27DB-BD31-4B8C-83A1-F6EECF244321}">
                <p14:modId xmlns:p14="http://schemas.microsoft.com/office/powerpoint/2010/main" val="2427289526"/>
              </p:ext>
            </p:extLst>
          </p:nvPr>
        </p:nvGraphicFramePr>
        <p:xfrm>
          <a:off x="342900" y="1202075"/>
          <a:ext cx="5607957" cy="2121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urrent_qtr_unique_visitors" descr="digital_engagement_unique_visitors_by_platform_feature&#10;">
            <a:extLst>
              <a:ext uri="{FF2B5EF4-FFF2-40B4-BE49-F238E27FC236}">
                <a16:creationId xmlns:a16="http://schemas.microsoft.com/office/drawing/2014/main" id="{3FAFC218-6F4E-47BE-90FF-2C6FCED34C15}"/>
              </a:ext>
            </a:extLst>
          </p:cNvPr>
          <p:cNvGraphicFramePr/>
          <p:nvPr>
            <p:extLst>
              <p:ext uri="{D42A27DB-BD31-4B8C-83A1-F6EECF244321}">
                <p14:modId xmlns:p14="http://schemas.microsoft.com/office/powerpoint/2010/main" val="997557226"/>
              </p:ext>
            </p:extLst>
          </p:nvPr>
        </p:nvGraphicFramePr>
        <p:xfrm>
          <a:off x="6299201" y="1202075"/>
          <a:ext cx="5559536" cy="207815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a:extLst>
              <a:ext uri="{FF2B5EF4-FFF2-40B4-BE49-F238E27FC236}">
                <a16:creationId xmlns:a16="http://schemas.microsoft.com/office/drawing/2014/main" id="{D69080F7-8FAE-4260-A6DC-5638436D25D2}"/>
              </a:ext>
            </a:extLst>
          </p:cNvPr>
          <p:cNvSpPr txBox="1">
            <a:spLocks/>
          </p:cNvSpPr>
          <p:nvPr/>
        </p:nvSpPr>
        <p:spPr>
          <a:xfrm>
            <a:off x="6513436" y="855665"/>
            <a:ext cx="5215087"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CURRENT QUARTER FEATURE UTILIZATION (Top 12)</a:t>
            </a:r>
          </a:p>
        </p:txBody>
      </p:sp>
      <p:sp>
        <p:nvSpPr>
          <p:cNvPr id="15" name="Text Placeholder 2">
            <a:extLst>
              <a:ext uri="{FF2B5EF4-FFF2-40B4-BE49-F238E27FC236}">
                <a16:creationId xmlns:a16="http://schemas.microsoft.com/office/drawing/2014/main" id="{9A35CA54-9D80-4BF0-A9D3-26B0FAB73488}"/>
              </a:ext>
            </a:extLst>
          </p:cNvPr>
          <p:cNvSpPr txBox="1">
            <a:spLocks/>
          </p:cNvSpPr>
          <p:nvPr/>
        </p:nvSpPr>
        <p:spPr>
          <a:xfrm>
            <a:off x="502425" y="859536"/>
            <a:ext cx="5215088"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ALL-TIME FEATURE UTILIZATION (Top 12)</a:t>
            </a:r>
          </a:p>
        </p:txBody>
      </p:sp>
      <p:graphicFrame>
        <p:nvGraphicFramePr>
          <p:cNvPr id="16" name="curr_qtr_digital_engagement_table" descr="digital_engagement_feature_utilization_platform_feature&#10;">
            <a:extLst>
              <a:ext uri="{FF2B5EF4-FFF2-40B4-BE49-F238E27FC236}">
                <a16:creationId xmlns:a16="http://schemas.microsoft.com/office/drawing/2014/main" id="{B90B9E98-4698-4DC3-9AC1-62BEF9219398}"/>
              </a:ext>
            </a:extLst>
          </p:cNvPr>
          <p:cNvGraphicFramePr>
            <a:graphicFrameLocks noGrp="1"/>
          </p:cNvGraphicFramePr>
          <p:nvPr>
            <p:extLst>
              <p:ext uri="{D42A27DB-BD31-4B8C-83A1-F6EECF244321}">
                <p14:modId xmlns:p14="http://schemas.microsoft.com/office/powerpoint/2010/main" val="2005626365"/>
              </p:ext>
            </p:extLst>
          </p:nvPr>
        </p:nvGraphicFramePr>
        <p:xfrm>
          <a:off x="6513436"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70812">
                  <a:extLst>
                    <a:ext uri="{9D8B030D-6E8A-4147-A177-3AD203B41FA5}">
                      <a16:colId xmlns:a16="http://schemas.microsoft.com/office/drawing/2014/main" val="222383252"/>
                    </a:ext>
                  </a:extLst>
                </a:gridCol>
                <a:gridCol w="733948">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799559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1FF8-79C7-4E2B-BED5-B22ECE2545C8}"/>
              </a:ext>
            </a:extLst>
          </p:cNvPr>
          <p:cNvSpPr>
            <a:spLocks noGrp="1"/>
          </p:cNvSpPr>
          <p:nvPr>
            <p:ph type="title"/>
          </p:nvPr>
        </p:nvSpPr>
        <p:spPr/>
        <p:txBody>
          <a:bodyPr>
            <a:normAutofit fontScale="90000"/>
          </a:bodyPr>
          <a:lstStyle/>
          <a:p>
            <a:r>
              <a:rPr lang="en-US"/>
              <a:t>Content Consumption</a:t>
            </a:r>
            <a:r>
              <a:rPr lang="en-US" baseline="30000"/>
              <a:t>1</a:t>
            </a:r>
          </a:p>
        </p:txBody>
      </p:sp>
      <p:sp>
        <p:nvSpPr>
          <p:cNvPr id="3" name="Text Placeholder 2">
            <a:extLst>
              <a:ext uri="{FF2B5EF4-FFF2-40B4-BE49-F238E27FC236}">
                <a16:creationId xmlns:a16="http://schemas.microsoft.com/office/drawing/2014/main" id="{7BBD259B-3F1B-4C8B-BEEE-D4680BD7930E}"/>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D24485E8-58C1-496A-BD80-C313D1E1DEDA}"/>
              </a:ext>
            </a:extLst>
          </p:cNvPr>
          <p:cNvGraphicFramePr>
            <a:graphicFrameLocks noGrp="1"/>
          </p:cNvGraphicFramePr>
          <p:nvPr>
            <p:extLst>
              <p:ext uri="{D42A27DB-BD31-4B8C-83A1-F6EECF244321}">
                <p14:modId xmlns:p14="http://schemas.microsoft.com/office/powerpoint/2010/main" val="2169144167"/>
              </p:ext>
            </p:extLst>
          </p:nvPr>
        </p:nvGraphicFramePr>
        <p:xfrm>
          <a:off x="342900" y="1247776"/>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CONTENT VISITS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72F857-6594-4976-8013-2FB039A14A07}"/>
              </a:ext>
            </a:extLst>
          </p:cNvPr>
          <p:cNvGraphicFramePr>
            <a:graphicFrameLocks noGrp="1"/>
          </p:cNvGraphicFramePr>
          <p:nvPr>
            <p:extLst>
              <p:ext uri="{D42A27DB-BD31-4B8C-83A1-F6EECF244321}">
                <p14:modId xmlns:p14="http://schemas.microsoft.com/office/powerpoint/2010/main" val="3732933844"/>
              </p:ext>
            </p:extLst>
          </p:nvPr>
        </p:nvGraphicFramePr>
        <p:xfrm>
          <a:off x="3729048" y="1247776"/>
          <a:ext cx="2774494" cy="257176"/>
        </p:xfrm>
        <a:graphic>
          <a:graphicData uri="http://schemas.openxmlformats.org/drawingml/2006/table">
            <a:tbl>
              <a:tblPr firstRow="1" bandRow="1">
                <a:tableStyleId>{5C22544A-7EE6-4342-B048-85BDC9FD1C3A}</a:tableStyleId>
              </a:tblPr>
              <a:tblGrid>
                <a:gridCol w="277449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CONTENT VISITS PER CONTENT VISITOR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content_details_table" descr="digital_engagement_content_type&#10;">
            <a:extLst>
              <a:ext uri="{FF2B5EF4-FFF2-40B4-BE49-F238E27FC236}">
                <a16:creationId xmlns:a16="http://schemas.microsoft.com/office/drawing/2014/main" id="{0D1B57FC-09AB-48F2-9839-E4559579B430}"/>
              </a:ext>
            </a:extLst>
          </p:cNvPr>
          <p:cNvGraphicFramePr>
            <a:graphicFrameLocks noGrp="1"/>
          </p:cNvGraphicFramePr>
          <p:nvPr>
            <p:extLst>
              <p:ext uri="{D42A27DB-BD31-4B8C-83A1-F6EECF244321}">
                <p14:modId xmlns:p14="http://schemas.microsoft.com/office/powerpoint/2010/main" val="1458356094"/>
              </p:ext>
            </p:extLst>
          </p:nvPr>
        </p:nvGraphicFramePr>
        <p:xfrm>
          <a:off x="342900" y="2431877"/>
          <a:ext cx="9765079" cy="3657600"/>
        </p:xfrm>
        <a:graphic>
          <a:graphicData uri="http://schemas.openxmlformats.org/drawingml/2006/table">
            <a:tbl>
              <a:tblPr firstRow="1" bandRow="1">
                <a:tableStyleId>{6E25E649-3F16-4E02-A733-19D2CDBF48F0}</a:tableStyleId>
              </a:tblPr>
              <a:tblGrid>
                <a:gridCol w="5010152">
                  <a:extLst>
                    <a:ext uri="{9D8B030D-6E8A-4147-A177-3AD203B41FA5}">
                      <a16:colId xmlns:a16="http://schemas.microsoft.com/office/drawing/2014/main" val="1643526650"/>
                    </a:ext>
                  </a:extLst>
                </a:gridCol>
                <a:gridCol w="2427364">
                  <a:extLst>
                    <a:ext uri="{9D8B030D-6E8A-4147-A177-3AD203B41FA5}">
                      <a16:colId xmlns:a16="http://schemas.microsoft.com/office/drawing/2014/main" val="1485735742"/>
                    </a:ext>
                  </a:extLst>
                </a:gridCol>
                <a:gridCol w="2327563">
                  <a:extLst>
                    <a:ext uri="{9D8B030D-6E8A-4147-A177-3AD203B41FA5}">
                      <a16:colId xmlns:a16="http://schemas.microsoft.com/office/drawing/2014/main" val="4190785719"/>
                    </a:ext>
                  </a:extLst>
                </a:gridCol>
              </a:tblGrid>
              <a:tr h="0">
                <a:tc>
                  <a:txBody>
                    <a:bodyPr/>
                    <a:lstStyle/>
                    <a:p>
                      <a:r>
                        <a:rPr lang="fr-FR" sz="900" dirty="0"/>
                        <a:t>Content Type</a:t>
                      </a:r>
                    </a:p>
                  </a:txBody>
                  <a:tcPr>
                    <a:lnR w="6350" cap="flat" cmpd="sng" algn="ctr">
                      <a:solidFill>
                        <a:schemeClr val="bg1"/>
                      </a:solidFill>
                      <a:prstDash val="solid"/>
                      <a:round/>
                      <a:headEnd type="none" w="med" len="med"/>
                      <a:tailEnd type="none" w="med" len="med"/>
                    </a:lnR>
                  </a:tcPr>
                </a:tc>
                <a:tc>
                  <a:txBody>
                    <a:bodyPr/>
                    <a:lstStyle/>
                    <a:p>
                      <a:pPr algn="ctr"/>
                      <a:r>
                        <a:rPr lang="en-US" sz="900"/>
                        <a:t>Content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Content Visits % of Total</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487029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fr-FR"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bl>
          </a:graphicData>
        </a:graphic>
      </p:graphicFrame>
      <p:sp>
        <p:nvSpPr>
          <p:cNvPr id="9" name="TextBox 8">
            <a:extLst>
              <a:ext uri="{FF2B5EF4-FFF2-40B4-BE49-F238E27FC236}">
                <a16:creationId xmlns:a16="http://schemas.microsoft.com/office/drawing/2014/main" id="{559163C3-4738-44E2-B72B-BF6A0F6712B0}"/>
              </a:ext>
            </a:extLst>
          </p:cNvPr>
          <p:cNvSpPr txBox="1"/>
          <p:nvPr/>
        </p:nvSpPr>
        <p:spPr>
          <a:xfrm>
            <a:off x="126424" y="6408737"/>
            <a:ext cx="10693976" cy="228600"/>
          </a:xfrm>
          <a:prstGeom prst="rect">
            <a:avLst/>
          </a:prstGeom>
          <a:noFill/>
        </p:spPr>
        <p:txBody>
          <a:bodyPr wrap="square" numCol="1" rtlCol="0">
            <a:noAutofit/>
          </a:bodyPr>
          <a:lstStyle/>
          <a:p>
            <a:pPr marL="228600" indent="-228600">
              <a:spcBef>
                <a:spcPct val="0"/>
              </a:spcBef>
              <a:spcAft>
                <a:spcPct val="0"/>
              </a:spcAft>
              <a:buFontTx/>
              <a:buAutoNum type="arabicPeriod"/>
              <a:defRPr/>
            </a:pPr>
            <a:r>
              <a:rPr lang="en-US" sz="1000" b="0" i="0">
                <a:solidFill>
                  <a:schemeClr val="tx1">
                    <a:lumMod val="85000"/>
                    <a:lumOff val="15000"/>
                  </a:schemeClr>
                </a:solidFill>
                <a:effectLst/>
              </a:rPr>
              <a:t>All data on this slide is since client launch.</a:t>
            </a:r>
          </a:p>
        </p:txBody>
      </p:sp>
      <p:sp>
        <p:nvSpPr>
          <p:cNvPr id="12" name="total_content_clicks" descr="digital_engagement_total_content_visits&#10;">
            <a:extLst>
              <a:ext uri="{FF2B5EF4-FFF2-40B4-BE49-F238E27FC236}">
                <a16:creationId xmlns:a16="http://schemas.microsoft.com/office/drawing/2014/main" id="{A3256413-44B6-4CA9-BC1D-609A1AFE2FBA}"/>
              </a:ext>
            </a:extLst>
          </p:cNvPr>
          <p:cNvSpPr txBox="1"/>
          <p:nvPr/>
        </p:nvSpPr>
        <p:spPr>
          <a:xfrm>
            <a:off x="611975" y="1504915"/>
            <a:ext cx="1828800" cy="369332"/>
          </a:xfrm>
          <a:prstGeom prst="rect">
            <a:avLst/>
          </a:prstGeom>
          <a:noFill/>
        </p:spPr>
        <p:txBody>
          <a:bodyPr wrap="square" rtlCol="0">
            <a:spAutoFit/>
          </a:bodyPr>
          <a:lstStyle/>
          <a:p>
            <a:pPr algn="ctr"/>
            <a:endParaRPr lang="en-US" dirty="0"/>
          </a:p>
        </p:txBody>
      </p:sp>
      <p:sp>
        <p:nvSpPr>
          <p:cNvPr id="13" name="content_clicks_per_user" descr="digital_engagement_content_visits_per_content_visitors&#10;&#10;">
            <a:extLst>
              <a:ext uri="{FF2B5EF4-FFF2-40B4-BE49-F238E27FC236}">
                <a16:creationId xmlns:a16="http://schemas.microsoft.com/office/drawing/2014/main" id="{13B7F283-6458-4729-AE6D-681C5DE9F0C2}"/>
              </a:ext>
            </a:extLst>
          </p:cNvPr>
          <p:cNvSpPr txBox="1"/>
          <p:nvPr/>
        </p:nvSpPr>
        <p:spPr>
          <a:xfrm>
            <a:off x="4201895" y="150495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145033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0141-6592-444D-B697-AE4ADEF5962F}"/>
              </a:ext>
            </a:extLst>
          </p:cNvPr>
          <p:cNvSpPr>
            <a:spLocks noGrp="1"/>
          </p:cNvSpPr>
          <p:nvPr>
            <p:ph type="title"/>
          </p:nvPr>
        </p:nvSpPr>
        <p:spPr/>
        <p:txBody>
          <a:bodyPr>
            <a:normAutofit fontScale="90000"/>
          </a:bodyPr>
          <a:lstStyle/>
          <a:p>
            <a:r>
              <a:rPr lang="en-US" dirty="0"/>
              <a:t>Table of Contents</a:t>
            </a:r>
          </a:p>
        </p:txBody>
      </p:sp>
      <p:sp>
        <p:nvSpPr>
          <p:cNvPr id="4" name="Content Placeholder 6">
            <a:extLst>
              <a:ext uri="{FF2B5EF4-FFF2-40B4-BE49-F238E27FC236}">
                <a16:creationId xmlns:a16="http://schemas.microsoft.com/office/drawing/2014/main" id="{8DC30202-F955-4ED1-AC5D-82147262300A}"/>
              </a:ext>
            </a:extLst>
          </p:cNvPr>
          <p:cNvSpPr txBox="1"/>
          <p:nvPr/>
        </p:nvSpPr>
        <p:spPr>
          <a:xfrm>
            <a:off x="525781" y="585962"/>
            <a:ext cx="3292106" cy="54355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Executive Summary</a:t>
            </a:r>
          </a:p>
          <a:p>
            <a:pPr marL="572848" lvl="1" indent="-171450">
              <a:lnSpc>
                <a:spcPts val="1400"/>
              </a:lnSpc>
              <a:spcBef>
                <a:spcPts val="400"/>
              </a:spcBef>
              <a:spcAft>
                <a:spcPts val="400"/>
              </a:spcAft>
            </a:pPr>
            <a:r>
              <a:rPr lang="en-US" sz="1200" dirty="0">
                <a:solidFill>
                  <a:schemeClr val="bg2">
                    <a:lumMod val="25000"/>
                  </a:schemeClr>
                </a:solidFill>
              </a:rPr>
              <a:t>Program Overview</a:t>
            </a:r>
          </a:p>
          <a:p>
            <a:pPr marL="572848" lvl="1" indent="-171450">
              <a:lnSpc>
                <a:spcPts val="1400"/>
              </a:lnSpc>
              <a:spcBef>
                <a:spcPts val="400"/>
              </a:spcBef>
              <a:spcAft>
                <a:spcPts val="400"/>
              </a:spcAft>
            </a:pPr>
            <a:r>
              <a:rPr lang="en-US" sz="1200" dirty="0">
                <a:solidFill>
                  <a:schemeClr val="bg2">
                    <a:lumMod val="25000"/>
                  </a:schemeClr>
                </a:solidFill>
              </a:rPr>
              <a:t>Employer Groups</a:t>
            </a:r>
          </a:p>
          <a:p>
            <a:pPr marL="342900" indent="-342900">
              <a:lnSpc>
                <a:spcPts val="1400"/>
              </a:lnSpc>
              <a:spcBef>
                <a:spcPts val="400"/>
              </a:spcBef>
              <a:spcAft>
                <a:spcPts val="400"/>
              </a:spcAft>
              <a:buFont typeface="+mj-lt"/>
              <a:buAutoNum type="arabicPeriod"/>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Eligibility and Registration</a:t>
            </a:r>
          </a:p>
          <a:p>
            <a:pPr marL="572848" lvl="1" indent="-171450">
              <a:lnSpc>
                <a:spcPts val="1400"/>
              </a:lnSpc>
              <a:spcBef>
                <a:spcPts val="400"/>
              </a:spcBef>
              <a:spcAft>
                <a:spcPts val="400"/>
              </a:spcAft>
            </a:pPr>
            <a:r>
              <a:rPr lang="en-US" sz="1200" dirty="0">
                <a:solidFill>
                  <a:schemeClr val="bg2">
                    <a:lumMod val="25000"/>
                  </a:schemeClr>
                </a:solidFill>
              </a:rPr>
              <a:t>Eligibility Trends</a:t>
            </a:r>
          </a:p>
          <a:p>
            <a:pPr marL="572848" lvl="1" indent="-171450">
              <a:lnSpc>
                <a:spcPts val="1400"/>
              </a:lnSpc>
              <a:spcBef>
                <a:spcPts val="400"/>
              </a:spcBef>
              <a:spcAft>
                <a:spcPts val="400"/>
              </a:spcAft>
            </a:pPr>
            <a:r>
              <a:rPr lang="en-US" sz="1200" dirty="0">
                <a:solidFill>
                  <a:schemeClr val="bg2">
                    <a:lumMod val="25000"/>
                  </a:schemeClr>
                </a:solidFill>
              </a:rPr>
              <a:t>Demographics and Data Quality</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 by Group</a:t>
            </a:r>
          </a:p>
          <a:p>
            <a:pPr marL="572848" lvl="1" indent="-171450">
              <a:lnSpc>
                <a:spcPts val="1400"/>
              </a:lnSpc>
              <a:spcBef>
                <a:spcPts val="400"/>
              </a:spcBef>
              <a:spcAft>
                <a:spcPts val="400"/>
              </a:spcAft>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Health Insights</a:t>
            </a:r>
          </a:p>
          <a:p>
            <a:pPr marL="572848" lvl="1" indent="-171450">
              <a:lnSpc>
                <a:spcPts val="1400"/>
              </a:lnSpc>
              <a:spcBef>
                <a:spcPts val="400"/>
              </a:spcBef>
              <a:spcAft>
                <a:spcPts val="400"/>
              </a:spcAft>
            </a:pPr>
            <a:r>
              <a:rPr lang="en-US" sz="1200" dirty="0" err="1">
                <a:solidFill>
                  <a:schemeClr val="bg2">
                    <a:lumMod val="25000"/>
                  </a:schemeClr>
                </a:solidFill>
              </a:rPr>
              <a:t>RealAge</a:t>
            </a:r>
            <a:r>
              <a:rPr lang="en-US" sz="1200" dirty="0">
                <a:solidFill>
                  <a:schemeClr val="bg2">
                    <a:lumMod val="25000"/>
                  </a:schemeClr>
                </a:solidFill>
              </a:rPr>
              <a:t> Results</a:t>
            </a:r>
          </a:p>
          <a:p>
            <a:pPr marL="572848" lvl="1" indent="-171450">
              <a:lnSpc>
                <a:spcPts val="1400"/>
              </a:lnSpc>
              <a:spcBef>
                <a:spcPts val="400"/>
              </a:spcBef>
              <a:spcAft>
                <a:spcPts val="400"/>
              </a:spcAft>
            </a:pPr>
            <a:r>
              <a:rPr lang="en-US" sz="1200" dirty="0">
                <a:solidFill>
                  <a:schemeClr val="bg2">
                    <a:lumMod val="25000"/>
                  </a:schemeClr>
                </a:solidFill>
              </a:rPr>
              <a:t>Risk Analysis Summary</a:t>
            </a:r>
          </a:p>
          <a:p>
            <a:pPr marL="572848" lvl="1" indent="-171450">
              <a:lnSpc>
                <a:spcPts val="1400"/>
              </a:lnSpc>
              <a:spcBef>
                <a:spcPts val="400"/>
              </a:spcBef>
              <a:spcAft>
                <a:spcPts val="400"/>
              </a:spcAft>
            </a:pPr>
            <a:r>
              <a:rPr lang="en-US" sz="1200" dirty="0">
                <a:solidFill>
                  <a:schemeClr val="bg2">
                    <a:lumMod val="25000"/>
                  </a:schemeClr>
                </a:solidFill>
              </a:rPr>
              <a:t>Biometric Screening Participation</a:t>
            </a:r>
          </a:p>
          <a:p>
            <a:pPr marL="572848" lvl="1" indent="-171450">
              <a:lnSpc>
                <a:spcPts val="1400"/>
              </a:lnSpc>
              <a:spcBef>
                <a:spcPts val="400"/>
              </a:spcBef>
              <a:spcAft>
                <a:spcPts val="400"/>
              </a:spcAft>
            </a:pPr>
            <a:r>
              <a:rPr lang="en-US" sz="1200" dirty="0">
                <a:solidFill>
                  <a:schemeClr val="bg2">
                    <a:lumMod val="25000"/>
                  </a:schemeClr>
                </a:solidFill>
              </a:rPr>
              <a:t>Biometric Screening Results</a:t>
            </a:r>
          </a:p>
        </p:txBody>
      </p:sp>
      <p:sp>
        <p:nvSpPr>
          <p:cNvPr id="6" name="Content Placeholder 6">
            <a:extLst>
              <a:ext uri="{FF2B5EF4-FFF2-40B4-BE49-F238E27FC236}">
                <a16:creationId xmlns:a16="http://schemas.microsoft.com/office/drawing/2014/main" id="{3DC14004-BBB2-4607-9073-717B3E574E58}"/>
              </a:ext>
            </a:extLst>
          </p:cNvPr>
          <p:cNvSpPr txBox="1"/>
          <p:nvPr/>
        </p:nvSpPr>
        <p:spPr>
          <a:xfrm>
            <a:off x="4449947" y="738649"/>
            <a:ext cx="3292106" cy="5282869"/>
          </a:xfrm>
          <a:prstGeom prst="rect">
            <a:avLst/>
          </a:prstGeom>
          <a:ln w="12700">
            <a:miter lim="400000"/>
          </a:ln>
          <a:extLst>
            <a:ext uri="{C572A759-6A51-4108-AA02-DFA0A04FC94B}">
              <ma14:wrappingTextBoxFlag xmlns="" xmlns:p14="http://schemas.microsoft.com/office/powerpoint/2010/main" xmlns:a14="http://schemas.microsoft.com/office/drawing/2010/main" xmlns:p15="http://schemas.microsoft.com/office/powerpoint/2012/main" xmlns:p159="http://schemas.microsoft.com/office/powerpoint/2015/09/main" xmlns:ma14="http://schemas.microsoft.com/office/mac/drawingml/2011/main"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a:lnSpc>
                <a:spcPts val="1400"/>
              </a:lnSpc>
              <a:spcBef>
                <a:spcPts val="400"/>
              </a:spcBef>
              <a:spcAft>
                <a:spcPts val="400"/>
              </a:spcAft>
            </a:pPr>
            <a:r>
              <a:rPr lang="en-US" sz="1200" b="1" dirty="0">
                <a:solidFill>
                  <a:schemeClr val="bg2">
                    <a:lumMod val="25000"/>
                  </a:schemeClr>
                </a:solidFill>
                <a:latin typeface="+mn-lt"/>
              </a:rPr>
              <a:t>4.	Digital Engagement</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Overall Platform Activity</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Feature Utilization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Content Consumption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Green Day Tracking</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Participation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Details</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Incentive Earning</a:t>
            </a:r>
          </a:p>
          <a:p>
            <a:pPr marL="342900" indent="-342900" hangingPunct="1">
              <a:lnSpc>
                <a:spcPts val="1400"/>
              </a:lnSpc>
              <a:spcBef>
                <a:spcPts val="400"/>
              </a:spcBef>
              <a:spcAft>
                <a:spcPts val="400"/>
              </a:spcAft>
              <a:buFont typeface="+mj-lt"/>
              <a:buAutoNum type="arabicPeriod" startAt="4"/>
            </a:pPr>
            <a:endParaRPr lang="en-US" sz="1200" b="1" dirty="0">
              <a:solidFill>
                <a:schemeClr val="bg2">
                  <a:lumMod val="25000"/>
                </a:schemeClr>
              </a:solidFill>
              <a:latin typeface="+mn-lt"/>
            </a:endParaRPr>
          </a:p>
          <a:p>
            <a:pPr hangingPunct="1">
              <a:lnSpc>
                <a:spcPts val="1400"/>
              </a:lnSpc>
              <a:spcBef>
                <a:spcPts val="400"/>
              </a:spcBef>
              <a:spcAft>
                <a:spcPts val="400"/>
              </a:spcAft>
            </a:pPr>
            <a:r>
              <a:rPr lang="en-US" sz="1200" b="1" dirty="0">
                <a:solidFill>
                  <a:schemeClr val="bg2">
                    <a:lumMod val="25000"/>
                  </a:schemeClr>
                </a:solidFill>
                <a:latin typeface="+mn-lt"/>
              </a:rPr>
              <a:t>5.	Program Engagement</a:t>
            </a:r>
            <a:endParaRPr lang="en-US" sz="1200" dirty="0">
              <a:solidFill>
                <a:schemeClr val="bg2">
                  <a:lumMod val="25000"/>
                </a:schemeClr>
              </a:solidFill>
              <a:latin typeface="+mn-lt"/>
            </a:endParaRP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Lifestyle Management Participation​</a:t>
            </a: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Disease Management Participation</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Marketplace</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Enrollment</a:t>
            </a:r>
          </a:p>
          <a:p>
            <a:pPr lvl="1" indent="0">
              <a:lnSpc>
                <a:spcPts val="1400"/>
              </a:lnSpc>
              <a:spcBef>
                <a:spcPts val="400"/>
              </a:spcBef>
              <a:spcAft>
                <a:spcPts val="400"/>
              </a:spcAft>
              <a:buSzTx/>
              <a:buNone/>
            </a:pPr>
            <a:endParaRPr lang="en-US" sz="1200" dirty="0">
              <a:solidFill>
                <a:schemeClr val="bg2">
                  <a:lumMod val="25000"/>
                </a:schemeClr>
              </a:solidFill>
              <a:latin typeface="+mn-lt"/>
            </a:endParaRPr>
          </a:p>
          <a:p>
            <a:pPr lvl="1" indent="0">
              <a:lnSpc>
                <a:spcPts val="1400"/>
              </a:lnSpc>
              <a:spcBef>
                <a:spcPts val="400"/>
              </a:spcBef>
              <a:spcAft>
                <a:spcPts val="400"/>
              </a:spcAft>
              <a:buSzTx/>
              <a:buNone/>
            </a:pPr>
            <a:endParaRPr lang="en-US" sz="1200" b="1"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
        <p:nvSpPr>
          <p:cNvPr id="7" name="Content Placeholder 6">
            <a:extLst>
              <a:ext uri="{FF2B5EF4-FFF2-40B4-BE49-F238E27FC236}">
                <a16:creationId xmlns:a16="http://schemas.microsoft.com/office/drawing/2014/main" id="{99E7E85F-CD83-46C7-A385-7EECC77F0F28}"/>
              </a:ext>
            </a:extLst>
          </p:cNvPr>
          <p:cNvSpPr txBox="1"/>
          <p:nvPr/>
        </p:nvSpPr>
        <p:spPr>
          <a:xfrm>
            <a:off x="8374114" y="738650"/>
            <a:ext cx="3292106" cy="5435556"/>
          </a:xfrm>
          <a:prstGeom prst="rect">
            <a:avLst/>
          </a:prstGeom>
          <a:ln w="12700">
            <a:miter lim="400000"/>
          </a:ln>
          <a:extLst>
            <a:ext uri="{C572A759-6A51-4108-AA02-DFA0A04FC94B}">
              <ma14:wrappingTextBoxFlag xmlns="" xmlns:p14="http://schemas.microsoft.com/office/powerpoint/2010/main" xmlns:a14="http://schemas.microsoft.com/office/drawing/2010/main" xmlns:p15="http://schemas.microsoft.com/office/powerpoint/2012/main" xmlns:p159="http://schemas.microsoft.com/office/powerpoint/2015/09/main" xmlns:ma14="http://schemas.microsoft.com/office/mac/drawingml/2011/main"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Engagement and Results</a:t>
            </a:r>
            <a:endParaRPr lang="en-US" sz="1100" dirty="0"/>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Engagement and Results</a:t>
            </a:r>
          </a:p>
          <a:p>
            <a:pPr>
              <a:lnSpc>
                <a:spcPts val="1400"/>
              </a:lnSpc>
              <a:spcBef>
                <a:spcPts val="400"/>
              </a:spcBef>
              <a:spcAft>
                <a:spcPts val="400"/>
              </a:spcAft>
            </a:pPr>
            <a:endParaRPr lang="en-US" sz="1200" b="1" dirty="0">
              <a:solidFill>
                <a:schemeClr val="bg2">
                  <a:lumMod val="25000"/>
                </a:schemeClr>
              </a:solidFill>
            </a:endParaRPr>
          </a:p>
          <a:p>
            <a:pPr>
              <a:lnSpc>
                <a:spcPts val="1400"/>
              </a:lnSpc>
              <a:spcBef>
                <a:spcPts val="400"/>
              </a:spcBef>
              <a:spcAft>
                <a:spcPts val="400"/>
              </a:spcAft>
            </a:pPr>
            <a:r>
              <a:rPr lang="en-US" sz="1200" b="1" dirty="0">
                <a:solidFill>
                  <a:schemeClr val="bg2">
                    <a:lumMod val="25000"/>
                  </a:schemeClr>
                </a:solidFill>
                <a:latin typeface="+mn-lt"/>
              </a:rPr>
              <a:t>6.	Outcomes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Behavior Change and Health Impact​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Risk Reduction</a:t>
            </a:r>
          </a:p>
          <a:p>
            <a:pPr>
              <a:lnSpc>
                <a:spcPts val="1400"/>
              </a:lnSpc>
              <a:spcBef>
                <a:spcPts val="400"/>
              </a:spcBef>
              <a:spcAft>
                <a:spcPts val="400"/>
              </a:spcAft>
            </a:pPr>
            <a:r>
              <a:rPr lang="en-US" sz="1200" b="1" dirty="0">
                <a:solidFill>
                  <a:schemeClr val="bg2">
                    <a:lumMod val="25000"/>
                  </a:schemeClr>
                </a:solidFill>
                <a:latin typeface="+mn-lt"/>
              </a:rPr>
              <a:t>	</a:t>
            </a:r>
          </a:p>
          <a:p>
            <a:pPr marL="572848" lvl="1" indent="-171450">
              <a:lnSpc>
                <a:spcPts val="1400"/>
              </a:lnSpc>
              <a:spcBef>
                <a:spcPts val="400"/>
              </a:spcBef>
              <a:spcAft>
                <a:spcPts val="400"/>
              </a:spcAft>
              <a:buFont typeface="Arial" panose="020B0604020202020204" pitchFamily="34" charset="0"/>
              <a:buChar char="•"/>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Tree>
    <p:extLst>
      <p:ext uri="{BB962C8B-B14F-4D97-AF65-F5344CB8AC3E}">
        <p14:creationId xmlns:p14="http://schemas.microsoft.com/office/powerpoint/2010/main" val="17648464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23F2-3E51-4C85-AFFF-44A573AD512B}"/>
              </a:ext>
            </a:extLst>
          </p:cNvPr>
          <p:cNvSpPr>
            <a:spLocks noGrp="1"/>
          </p:cNvSpPr>
          <p:nvPr>
            <p:ph type="title"/>
          </p:nvPr>
        </p:nvSpPr>
        <p:spPr/>
        <p:txBody>
          <a:bodyPr>
            <a:normAutofit fontScale="90000"/>
          </a:bodyPr>
          <a:lstStyle/>
          <a:p>
            <a:r>
              <a:rPr lang="en-US"/>
              <a:t>Green Day Tracking</a:t>
            </a:r>
          </a:p>
        </p:txBody>
      </p:sp>
      <p:sp>
        <p:nvSpPr>
          <p:cNvPr id="3" name="Text Placeholder 2">
            <a:extLst>
              <a:ext uri="{FF2B5EF4-FFF2-40B4-BE49-F238E27FC236}">
                <a16:creationId xmlns:a16="http://schemas.microsoft.com/office/drawing/2014/main" id="{079E2509-8FF6-4877-B852-3DB3F4481C3C}"/>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406923C-F96B-4AC9-9225-B9B9E9B1ECE0}"/>
              </a:ext>
            </a:extLst>
          </p:cNvPr>
          <p:cNvGraphicFramePr>
            <a:graphicFrameLocks noGrp="1"/>
          </p:cNvGraphicFramePr>
          <p:nvPr/>
        </p:nvGraphicFramePr>
        <p:xfrm>
          <a:off x="342900" y="990600"/>
          <a:ext cx="2635825" cy="257176"/>
        </p:xfrm>
        <a:graphic>
          <a:graphicData uri="http://schemas.openxmlformats.org/drawingml/2006/table">
            <a:tbl>
              <a:tblPr firstRow="1" bandRow="1">
                <a:tableStyleId>{5C22544A-7EE6-4342-B048-85BDC9FD1C3A}</a:tableStyleId>
              </a:tblPr>
              <a:tblGrid>
                <a:gridCol w="26358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GREEN DAYS EARNED</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D66223E-52F9-404C-A8BD-06BD6C47162C}"/>
              </a:ext>
            </a:extLst>
          </p:cNvPr>
          <p:cNvGraphicFramePr>
            <a:graphicFrameLocks noGrp="1"/>
          </p:cNvGraphicFramePr>
          <p:nvPr/>
        </p:nvGraphicFramePr>
        <p:xfrm>
          <a:off x="4504458" y="990600"/>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1+ GREEN DAYS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E0C613-9B2E-4C49-9224-AEDCC27125F8}"/>
              </a:ext>
            </a:extLst>
          </p:cNvPr>
          <p:cNvGraphicFramePr>
            <a:graphicFrameLocks noGrp="1"/>
          </p:cNvGraphicFramePr>
          <p:nvPr/>
        </p:nvGraphicFramePr>
        <p:xfrm>
          <a:off x="8666017" y="1009651"/>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GREEN DAYS PER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greendays_earned_chart" descr="digital_engagement_green_days_earned_monthly&#10;&#10;&#10;">
            <a:extLst>
              <a:ext uri="{FF2B5EF4-FFF2-40B4-BE49-F238E27FC236}">
                <a16:creationId xmlns:a16="http://schemas.microsoft.com/office/drawing/2014/main" id="{E3F54F2A-4BFA-4289-AFD8-36BE98296A83}"/>
              </a:ext>
            </a:extLst>
          </p:cNvPr>
          <p:cNvGraphicFramePr/>
          <p:nvPr>
            <p:extLst>
              <p:ext uri="{D42A27DB-BD31-4B8C-83A1-F6EECF244321}">
                <p14:modId xmlns:p14="http://schemas.microsoft.com/office/powerpoint/2010/main" val="243094060"/>
              </p:ext>
            </p:extLst>
          </p:nvPr>
        </p:nvGraphicFramePr>
        <p:xfrm>
          <a:off x="342901" y="2105892"/>
          <a:ext cx="7471064" cy="4280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greendays_per_member" descr="digital_engagement_green_days_per_member&#10;">
            <a:extLst>
              <a:ext uri="{FF2B5EF4-FFF2-40B4-BE49-F238E27FC236}">
                <a16:creationId xmlns:a16="http://schemas.microsoft.com/office/drawing/2014/main" id="{C75CC0FA-EAA2-4983-88F1-10DD1215C59C}"/>
              </a:ext>
            </a:extLst>
          </p:cNvPr>
          <p:cNvGraphicFramePr/>
          <p:nvPr/>
        </p:nvGraphicFramePr>
        <p:xfrm>
          <a:off x="8118763" y="1266827"/>
          <a:ext cx="3730335" cy="2060861"/>
        </p:xfrm>
        <a:graphic>
          <a:graphicData uri="http://schemas.openxmlformats.org/drawingml/2006/chart">
            <c:chart xmlns:c="http://schemas.openxmlformats.org/drawingml/2006/chart" xmlns:r="http://schemas.openxmlformats.org/officeDocument/2006/relationships" r:id="rId3"/>
          </a:graphicData>
        </a:graphic>
      </p:graphicFrame>
      <p:sp>
        <p:nvSpPr>
          <p:cNvPr id="12" name="greendays_earned" descr="digital_engagement_green_days_earned&#10;">
            <a:extLst>
              <a:ext uri="{FF2B5EF4-FFF2-40B4-BE49-F238E27FC236}">
                <a16:creationId xmlns:a16="http://schemas.microsoft.com/office/drawing/2014/main" id="{D2D76DF7-CD22-45C0-91CA-B2CA9D702465}"/>
              </a:ext>
            </a:extLst>
          </p:cNvPr>
          <p:cNvSpPr txBox="1"/>
          <p:nvPr/>
        </p:nvSpPr>
        <p:spPr>
          <a:xfrm>
            <a:off x="746412" y="1266827"/>
            <a:ext cx="1828800" cy="685800"/>
          </a:xfrm>
          <a:prstGeom prst="rect">
            <a:avLst/>
          </a:prstGeom>
          <a:noFill/>
        </p:spPr>
        <p:txBody>
          <a:bodyPr wrap="square" rtlCol="0">
            <a:spAutoFit/>
          </a:bodyPr>
          <a:lstStyle/>
          <a:p>
            <a:endParaRPr lang="en-US"/>
          </a:p>
        </p:txBody>
      </p:sp>
      <p:sp>
        <p:nvSpPr>
          <p:cNvPr id="13" name="members_with_1+_greendays" descr="digital_engagement_members_with_1plus_green_days&#10;&#10;">
            <a:extLst>
              <a:ext uri="{FF2B5EF4-FFF2-40B4-BE49-F238E27FC236}">
                <a16:creationId xmlns:a16="http://schemas.microsoft.com/office/drawing/2014/main" id="{457C13E2-B999-40FF-BC34-BE07035FC04D}"/>
              </a:ext>
            </a:extLst>
          </p:cNvPr>
          <p:cNvSpPr txBox="1"/>
          <p:nvPr/>
        </p:nvSpPr>
        <p:spPr>
          <a:xfrm>
            <a:off x="4908374" y="1266827"/>
            <a:ext cx="1828800" cy="685800"/>
          </a:xfrm>
          <a:prstGeom prst="rect">
            <a:avLst/>
          </a:prstGeom>
          <a:noFill/>
        </p:spPr>
        <p:txBody>
          <a:bodyPr wrap="square" rtlCol="0">
            <a:spAutoFit/>
          </a:bodyPr>
          <a:lstStyle/>
          <a:p>
            <a:endParaRPr lang="en-US"/>
          </a:p>
        </p:txBody>
      </p:sp>
      <p:graphicFrame>
        <p:nvGraphicFramePr>
          <p:cNvPr id="15" name="entries_by_tracker"/>
          <p:cNvGraphicFramePr/>
          <p:nvPr>
            <p:extLst>
              <p:ext uri="{D42A27DB-BD31-4B8C-83A1-F6EECF244321}">
                <p14:modId xmlns:p14="http://schemas.microsoft.com/office/powerpoint/2010/main" val="4183732571"/>
              </p:ext>
            </p:extLst>
          </p:nvPr>
        </p:nvGraphicFramePr>
        <p:xfrm>
          <a:off x="8197918" y="3464962"/>
          <a:ext cx="3730752" cy="27980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57243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6382-0660-4925-BCF5-EA1D10A02244}"/>
              </a:ext>
            </a:extLst>
          </p:cNvPr>
          <p:cNvSpPr>
            <a:spLocks noGrp="1"/>
          </p:cNvSpPr>
          <p:nvPr>
            <p:ph type="title"/>
          </p:nvPr>
        </p:nvSpPr>
        <p:spPr/>
        <p:txBody>
          <a:bodyPr>
            <a:normAutofit fontScale="90000"/>
          </a:bodyPr>
          <a:lstStyle/>
          <a:p>
            <a:r>
              <a:rPr lang="en-US"/>
              <a:t>Challenge Participation</a:t>
            </a:r>
          </a:p>
        </p:txBody>
      </p:sp>
      <p:sp>
        <p:nvSpPr>
          <p:cNvPr id="3" name="Text Placeholder 2">
            <a:extLst>
              <a:ext uri="{FF2B5EF4-FFF2-40B4-BE49-F238E27FC236}">
                <a16:creationId xmlns:a16="http://schemas.microsoft.com/office/drawing/2014/main" id="{30642140-915B-40DB-A711-58889E41D364}"/>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E976D1E-9A70-4778-A4C9-1D818EBC8772}"/>
              </a:ext>
            </a:extLst>
          </p:cNvPr>
          <p:cNvGraphicFramePr>
            <a:graphicFrameLocks noGrp="1"/>
          </p:cNvGraphicFramePr>
          <p:nvPr>
            <p:extLst>
              <p:ext uri="{D42A27DB-BD31-4B8C-83A1-F6EECF244321}">
                <p14:modId xmlns:p14="http://schemas.microsoft.com/office/powerpoint/2010/main" val="1332103683"/>
              </p:ext>
            </p:extLst>
          </p:nvPr>
        </p:nvGraphicFramePr>
        <p:xfrm>
          <a:off x="360245"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PARTICIPANT RATE</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4D23606-30B6-4197-B3AE-788504828D6E}"/>
              </a:ext>
            </a:extLst>
          </p:cNvPr>
          <p:cNvGraphicFramePr>
            <a:graphicFrameLocks noGrp="1"/>
          </p:cNvGraphicFramePr>
          <p:nvPr>
            <p:extLst>
              <p:ext uri="{D42A27DB-BD31-4B8C-83A1-F6EECF244321}">
                <p14:modId xmlns:p14="http://schemas.microsoft.com/office/powerpoint/2010/main" val="228743694"/>
              </p:ext>
            </p:extLst>
          </p:nvPr>
        </p:nvGraphicFramePr>
        <p:xfrm>
          <a:off x="3395098"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JOINS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9B90900C-7A2F-467A-87AA-78CF5CFC35CB}"/>
              </a:ext>
            </a:extLst>
          </p:cNvPr>
          <p:cNvGraphicFramePr>
            <a:graphicFrameLocks noGrp="1"/>
          </p:cNvGraphicFramePr>
          <p:nvPr>
            <p:extLst>
              <p:ext uri="{D42A27DB-BD31-4B8C-83A1-F6EECF244321}">
                <p14:modId xmlns:p14="http://schemas.microsoft.com/office/powerpoint/2010/main" val="3007476142"/>
              </p:ext>
            </p:extLst>
          </p:nvPr>
        </p:nvGraphicFramePr>
        <p:xfrm>
          <a:off x="6447296"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COMPLETIONS</a:t>
                      </a:r>
                      <a:r>
                        <a:rPr lang="en-US" sz="1000" baseline="30000" dirty="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A89FA167-5A6A-40A4-8F52-4B2D7428FE34}"/>
              </a:ext>
            </a:extLst>
          </p:cNvPr>
          <p:cNvGraphicFramePr>
            <a:graphicFrameLocks noGrp="1"/>
          </p:cNvGraphicFramePr>
          <p:nvPr>
            <p:extLst>
              <p:ext uri="{D42A27DB-BD31-4B8C-83A1-F6EECF244321}">
                <p14:modId xmlns:p14="http://schemas.microsoft.com/office/powerpoint/2010/main" val="1347864942"/>
              </p:ext>
            </p:extLst>
          </p:nvPr>
        </p:nvGraphicFramePr>
        <p:xfrm>
          <a:off x="9464803" y="1006502"/>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CHALLENGE COMPLETION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challenge_ptpn_by_month" descr="digital_engagement_challenge_participation_by_month&#10;">
            <a:extLst>
              <a:ext uri="{FF2B5EF4-FFF2-40B4-BE49-F238E27FC236}">
                <a16:creationId xmlns:a16="http://schemas.microsoft.com/office/drawing/2014/main" id="{A1389F44-18BF-48A5-87C2-6FB20539FB85}"/>
              </a:ext>
            </a:extLst>
          </p:cNvPr>
          <p:cNvGraphicFramePr/>
          <p:nvPr>
            <p:extLst>
              <p:ext uri="{D42A27DB-BD31-4B8C-83A1-F6EECF244321}">
                <p14:modId xmlns:p14="http://schemas.microsoft.com/office/powerpoint/2010/main" val="1561096163"/>
              </p:ext>
            </p:extLst>
          </p:nvPr>
        </p:nvGraphicFramePr>
        <p:xfrm>
          <a:off x="342900" y="2068269"/>
          <a:ext cx="7268513" cy="39630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llenge_ptpn_by_type" descr="digital_engagement_challenge_participation_by_typetop7&#10;">
            <a:extLst>
              <a:ext uri="{FF2B5EF4-FFF2-40B4-BE49-F238E27FC236}">
                <a16:creationId xmlns:a16="http://schemas.microsoft.com/office/drawing/2014/main" id="{5DAA1389-E6C2-4D60-956E-6672CAC11FE1}"/>
              </a:ext>
            </a:extLst>
          </p:cNvPr>
          <p:cNvGraphicFramePr>
            <a:graphicFrameLocks noGrp="1"/>
          </p:cNvGraphicFramePr>
          <p:nvPr>
            <p:extLst>
              <p:ext uri="{D42A27DB-BD31-4B8C-83A1-F6EECF244321}">
                <p14:modId xmlns:p14="http://schemas.microsoft.com/office/powerpoint/2010/main" val="1609422325"/>
              </p:ext>
            </p:extLst>
          </p:nvPr>
        </p:nvGraphicFramePr>
        <p:xfrm>
          <a:off x="7830356" y="2314489"/>
          <a:ext cx="3958343" cy="2103120"/>
        </p:xfrm>
        <a:graphic>
          <a:graphicData uri="http://schemas.openxmlformats.org/drawingml/2006/table">
            <a:tbl>
              <a:tblPr firstRow="1" bandRow="1">
                <a:tableStyleId>{6E25E649-3F16-4E02-A733-19D2CDBF48F0}</a:tableStyleId>
              </a:tblPr>
              <a:tblGrid>
                <a:gridCol w="1320432">
                  <a:extLst>
                    <a:ext uri="{9D8B030D-6E8A-4147-A177-3AD203B41FA5}">
                      <a16:colId xmlns:a16="http://schemas.microsoft.com/office/drawing/2014/main" val="449611923"/>
                    </a:ext>
                  </a:extLst>
                </a:gridCol>
                <a:gridCol w="917353">
                  <a:extLst>
                    <a:ext uri="{9D8B030D-6E8A-4147-A177-3AD203B41FA5}">
                      <a16:colId xmlns:a16="http://schemas.microsoft.com/office/drawing/2014/main" val="2835139007"/>
                    </a:ext>
                  </a:extLst>
                </a:gridCol>
                <a:gridCol w="806158">
                  <a:extLst>
                    <a:ext uri="{9D8B030D-6E8A-4147-A177-3AD203B41FA5}">
                      <a16:colId xmlns:a16="http://schemas.microsoft.com/office/drawing/2014/main" val="2174430935"/>
                    </a:ext>
                  </a:extLst>
                </a:gridCol>
                <a:gridCol w="914400">
                  <a:extLst>
                    <a:ext uri="{9D8B030D-6E8A-4147-A177-3AD203B41FA5}">
                      <a16:colId xmlns:a16="http://schemas.microsoft.com/office/drawing/2014/main" val="4293995943"/>
                    </a:ext>
                  </a:extLst>
                </a:gridCol>
              </a:tblGrid>
              <a:tr h="0">
                <a:tc>
                  <a:txBody>
                    <a:bodyPr/>
                    <a:lstStyle/>
                    <a:p>
                      <a:r>
                        <a:rPr lang="en-US" sz="900" dirty="0"/>
                        <a:t>Challenge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20" name="TextBox 19">
            <a:extLst>
              <a:ext uri="{FF2B5EF4-FFF2-40B4-BE49-F238E27FC236}">
                <a16:creationId xmlns:a16="http://schemas.microsoft.com/office/drawing/2014/main" id="{AF6B7FF8-83B9-49A1-B99F-B44E7AD3ACA5}"/>
              </a:ext>
            </a:extLst>
          </p:cNvPr>
          <p:cNvSpPr txBox="1"/>
          <p:nvPr/>
        </p:nvSpPr>
        <p:spPr>
          <a:xfrm>
            <a:off x="7830354" y="2068268"/>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CHALLENGE PARTICIPATION BY TYPE (Top 7)</a:t>
            </a:r>
          </a:p>
        </p:txBody>
      </p:sp>
      <p:graphicFrame>
        <p:nvGraphicFramePr>
          <p:cNvPr id="12" name="site_activity" descr="digital_engagement_site_activity_participant_vs_nonparticipants&#10;">
            <a:extLst>
              <a:ext uri="{FF2B5EF4-FFF2-40B4-BE49-F238E27FC236}">
                <a16:creationId xmlns:a16="http://schemas.microsoft.com/office/drawing/2014/main" id="{C35A994A-20A8-4116-BEC5-124CBB6DD365}"/>
              </a:ext>
            </a:extLst>
          </p:cNvPr>
          <p:cNvGraphicFramePr/>
          <p:nvPr>
            <p:extLst>
              <p:ext uri="{D42A27DB-BD31-4B8C-83A1-F6EECF244321}">
                <p14:modId xmlns:p14="http://schemas.microsoft.com/office/powerpoint/2010/main" val="4276273158"/>
              </p:ext>
            </p:extLst>
          </p:nvPr>
        </p:nvGraphicFramePr>
        <p:xfrm>
          <a:off x="7830355" y="4484326"/>
          <a:ext cx="3993081" cy="177575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9BE22D07-DE5F-46A8-8D77-A6DA0DFA85BA}"/>
              </a:ext>
            </a:extLst>
          </p:cNvPr>
          <p:cNvSpPr txBox="1"/>
          <p:nvPr/>
        </p:nvSpPr>
        <p:spPr>
          <a:xfrm>
            <a:off x="342900" y="6031303"/>
            <a:ext cx="610439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a:solidFill>
                  <a:schemeClr val="bg2">
                    <a:lumMod val="25000"/>
                  </a:schemeClr>
                </a:solidFill>
              </a:rPr>
              <a:t>Percentage of registered members who enrolled in at least one challenge since program launch.</a:t>
            </a:r>
          </a:p>
          <a:p>
            <a:pPr marL="347663" indent="-223838">
              <a:buFont typeface="+mj-lt"/>
              <a:buAutoNum type="arabicPeriod"/>
              <a:defRPr/>
            </a:pPr>
            <a:r>
              <a:rPr lang="en-US" sz="900">
                <a:solidFill>
                  <a:schemeClr val="bg2">
                    <a:lumMod val="25000"/>
                  </a:schemeClr>
                </a:solidFill>
              </a:rPr>
              <a:t>Number of challenge enrollments. A single member can have multiple challenge joins.</a:t>
            </a:r>
          </a:p>
          <a:p>
            <a:pPr marL="347663" indent="-223838">
              <a:buFont typeface="+mj-lt"/>
              <a:buAutoNum type="arabicPeriod"/>
              <a:defRPr/>
            </a:pPr>
            <a:r>
              <a:rPr lang="en-US" sz="900">
                <a:solidFill>
                  <a:schemeClr val="bg2">
                    <a:lumMod val="25000"/>
                  </a:schemeClr>
                </a:solidFill>
              </a:rPr>
              <a:t>Number of instances in which the challenge goal was met within the required timeframe. A single member can have multiple challenge completions.</a:t>
            </a:r>
          </a:p>
        </p:txBody>
      </p:sp>
      <p:sp>
        <p:nvSpPr>
          <p:cNvPr id="17" name="TextBox 16">
            <a:extLst>
              <a:ext uri="{FF2B5EF4-FFF2-40B4-BE49-F238E27FC236}">
                <a16:creationId xmlns:a16="http://schemas.microsoft.com/office/drawing/2014/main" id="{DC932FC8-CBB9-4F61-AE1C-D2A73FEEF181}"/>
              </a:ext>
            </a:extLst>
          </p:cNvPr>
          <p:cNvSpPr txBox="1"/>
          <p:nvPr/>
        </p:nvSpPr>
        <p:spPr>
          <a:xfrm>
            <a:off x="7830354" y="6246746"/>
            <a:ext cx="3993081"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hangingPunct="0"/>
            <a:r>
              <a:rPr lang="en-US" sz="800">
                <a:solidFill>
                  <a:srgbClr val="000000"/>
                </a:solidFill>
                <a:sym typeface="Helvetica Light"/>
              </a:rPr>
              <a:t>Members are divided between those ever engaging in a challenge and those who did not</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21" name="challeng_ptpn_rate" descr="digital_engagement_challenge_participation_rate&#10;&#10;">
            <a:extLst>
              <a:ext uri="{FF2B5EF4-FFF2-40B4-BE49-F238E27FC236}">
                <a16:creationId xmlns:a16="http://schemas.microsoft.com/office/drawing/2014/main" id="{AD64C7B0-BE16-420A-BB19-E0A3E6962F77}"/>
              </a:ext>
            </a:extLst>
          </p:cNvPr>
          <p:cNvSpPr txBox="1"/>
          <p:nvPr/>
        </p:nvSpPr>
        <p:spPr>
          <a:xfrm>
            <a:off x="629320" y="1282333"/>
            <a:ext cx="1828800" cy="369332"/>
          </a:xfrm>
          <a:prstGeom prst="rect">
            <a:avLst/>
          </a:prstGeom>
          <a:noFill/>
        </p:spPr>
        <p:txBody>
          <a:bodyPr wrap="square" rtlCol="0">
            <a:spAutoFit/>
          </a:bodyPr>
          <a:lstStyle/>
          <a:p>
            <a:pPr algn="ctr"/>
            <a:endParaRPr lang="en-US" dirty="0"/>
          </a:p>
        </p:txBody>
      </p:sp>
      <p:sp>
        <p:nvSpPr>
          <p:cNvPr id="22" name="challenge_joins" descr="digital_engagement_challenge_joins&#10;&#10;">
            <a:extLst>
              <a:ext uri="{FF2B5EF4-FFF2-40B4-BE49-F238E27FC236}">
                <a16:creationId xmlns:a16="http://schemas.microsoft.com/office/drawing/2014/main" id="{D8FC10D7-DCD7-4684-B7AB-F38F195B4EF5}"/>
              </a:ext>
            </a:extLst>
          </p:cNvPr>
          <p:cNvSpPr txBox="1"/>
          <p:nvPr/>
        </p:nvSpPr>
        <p:spPr>
          <a:xfrm>
            <a:off x="3664173" y="1280074"/>
            <a:ext cx="1828800" cy="369332"/>
          </a:xfrm>
          <a:prstGeom prst="rect">
            <a:avLst/>
          </a:prstGeom>
          <a:noFill/>
        </p:spPr>
        <p:txBody>
          <a:bodyPr wrap="square" rtlCol="0">
            <a:spAutoFit/>
          </a:bodyPr>
          <a:lstStyle/>
          <a:p>
            <a:pPr algn="ctr"/>
            <a:endParaRPr lang="en-US" dirty="0"/>
          </a:p>
        </p:txBody>
      </p:sp>
      <p:sp>
        <p:nvSpPr>
          <p:cNvPr id="23" name="challenge_completions" descr="digital_engagement_challenge_completions&#10;&#10;">
            <a:extLst>
              <a:ext uri="{FF2B5EF4-FFF2-40B4-BE49-F238E27FC236}">
                <a16:creationId xmlns:a16="http://schemas.microsoft.com/office/drawing/2014/main" id="{51113005-AB9C-47AB-B676-8AAEDE67C1F5}"/>
              </a:ext>
            </a:extLst>
          </p:cNvPr>
          <p:cNvSpPr txBox="1"/>
          <p:nvPr/>
        </p:nvSpPr>
        <p:spPr>
          <a:xfrm>
            <a:off x="6716371" y="1280074"/>
            <a:ext cx="1828800" cy="369332"/>
          </a:xfrm>
          <a:prstGeom prst="rect">
            <a:avLst/>
          </a:prstGeom>
          <a:noFill/>
        </p:spPr>
        <p:txBody>
          <a:bodyPr wrap="square" rtlCol="0">
            <a:spAutoFit/>
          </a:bodyPr>
          <a:lstStyle/>
          <a:p>
            <a:pPr algn="ctr"/>
            <a:endParaRPr lang="en-US" dirty="0"/>
          </a:p>
        </p:txBody>
      </p:sp>
      <p:sp>
        <p:nvSpPr>
          <p:cNvPr id="25" name="challenge_completion_rate" descr="digital_engagement_challenge_completion_rate&#10;&#10;">
            <a:extLst>
              <a:ext uri="{FF2B5EF4-FFF2-40B4-BE49-F238E27FC236}">
                <a16:creationId xmlns:a16="http://schemas.microsoft.com/office/drawing/2014/main" id="{A88FA0C1-45B2-4ED3-8D6B-9DD1B7AF4630}"/>
              </a:ext>
            </a:extLst>
          </p:cNvPr>
          <p:cNvSpPr txBox="1"/>
          <p:nvPr/>
        </p:nvSpPr>
        <p:spPr>
          <a:xfrm>
            <a:off x="9742670" y="128233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1147266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D5D3-1540-47AB-B87D-32EEAD36201C}"/>
              </a:ext>
            </a:extLst>
          </p:cNvPr>
          <p:cNvSpPr>
            <a:spLocks noGrp="1"/>
          </p:cNvSpPr>
          <p:nvPr>
            <p:ph type="title"/>
          </p:nvPr>
        </p:nvSpPr>
        <p:spPr/>
        <p:txBody>
          <a:bodyPr>
            <a:normAutofit fontScale="90000"/>
          </a:bodyPr>
          <a:lstStyle/>
          <a:p>
            <a:r>
              <a:rPr lang="en-US" dirty="0"/>
              <a:t>Challenge Details</a:t>
            </a:r>
          </a:p>
        </p:txBody>
      </p:sp>
      <p:sp>
        <p:nvSpPr>
          <p:cNvPr id="3" name="Text Placeholder 2">
            <a:extLst>
              <a:ext uri="{FF2B5EF4-FFF2-40B4-BE49-F238E27FC236}">
                <a16:creationId xmlns:a16="http://schemas.microsoft.com/office/drawing/2014/main" id="{20238839-FD2B-43F2-8345-BEBC1C69882C}"/>
              </a:ext>
            </a:extLst>
          </p:cNvPr>
          <p:cNvSpPr>
            <a:spLocks noGrp="1"/>
          </p:cNvSpPr>
          <p:nvPr>
            <p:ph type="body" sz="quarter" idx="10"/>
          </p:nvPr>
        </p:nvSpPr>
        <p:spPr/>
        <p:txBody>
          <a:bodyPr/>
          <a:lstStyle/>
          <a:p>
            <a:r>
              <a:rPr lang="en-US"/>
              <a:t>DIGITAL ENGAGEMENT</a:t>
            </a:r>
          </a:p>
        </p:txBody>
      </p:sp>
      <p:graphicFrame>
        <p:nvGraphicFramePr>
          <p:cNvPr id="5" name="top_challenges_count" descr="digital_engagement_top_challenge_by_completed_count_top_10&#10;">
            <a:extLst>
              <a:ext uri="{FF2B5EF4-FFF2-40B4-BE49-F238E27FC236}">
                <a16:creationId xmlns:a16="http://schemas.microsoft.com/office/drawing/2014/main" id="{B9C18D5F-43DA-404A-B96C-21F6DBAF7E16}"/>
              </a:ext>
            </a:extLst>
          </p:cNvPr>
          <p:cNvGraphicFramePr>
            <a:graphicFrameLocks noGrp="1"/>
          </p:cNvGraphicFramePr>
          <p:nvPr>
            <p:extLst>
              <p:ext uri="{D42A27DB-BD31-4B8C-83A1-F6EECF244321}">
                <p14:modId xmlns:p14="http://schemas.microsoft.com/office/powerpoint/2010/main" val="3602131529"/>
              </p:ext>
            </p:extLst>
          </p:nvPr>
        </p:nvGraphicFramePr>
        <p:xfrm>
          <a:off x="284343" y="1323147"/>
          <a:ext cx="11704319" cy="2651760"/>
        </p:xfrm>
        <a:graphic>
          <a:graphicData uri="http://schemas.openxmlformats.org/drawingml/2006/table">
            <a:tbl>
              <a:tblPr firstRow="1" bandRow="1">
                <a:tableStyleId>{6E25E649-3F16-4E02-A733-19D2CDBF48F0}</a:tableStyleId>
              </a:tblPr>
              <a:tblGrid>
                <a:gridCol w="3576457">
                  <a:extLst>
                    <a:ext uri="{9D8B030D-6E8A-4147-A177-3AD203B41FA5}">
                      <a16:colId xmlns:a16="http://schemas.microsoft.com/office/drawing/2014/main" val="1147033280"/>
                    </a:ext>
                  </a:extLst>
                </a:gridCol>
                <a:gridCol w="2428240">
                  <a:extLst>
                    <a:ext uri="{9D8B030D-6E8A-4147-A177-3AD203B41FA5}">
                      <a16:colId xmlns:a16="http://schemas.microsoft.com/office/drawing/2014/main" val="3140760263"/>
                    </a:ext>
                  </a:extLst>
                </a:gridCol>
                <a:gridCol w="1190524">
                  <a:extLst>
                    <a:ext uri="{9D8B030D-6E8A-4147-A177-3AD203B41FA5}">
                      <a16:colId xmlns:a16="http://schemas.microsoft.com/office/drawing/2014/main" val="1841248495"/>
                    </a:ext>
                  </a:extLst>
                </a:gridCol>
                <a:gridCol w="1100456">
                  <a:extLst>
                    <a:ext uri="{9D8B030D-6E8A-4147-A177-3AD203B41FA5}">
                      <a16:colId xmlns:a16="http://schemas.microsoft.com/office/drawing/2014/main" val="2461650469"/>
                    </a:ext>
                  </a:extLst>
                </a:gridCol>
                <a:gridCol w="1027638">
                  <a:extLst>
                    <a:ext uri="{9D8B030D-6E8A-4147-A177-3AD203B41FA5}">
                      <a16:colId xmlns:a16="http://schemas.microsoft.com/office/drawing/2014/main" val="441987451"/>
                    </a:ext>
                  </a:extLst>
                </a:gridCol>
                <a:gridCol w="1183801">
                  <a:extLst>
                    <a:ext uri="{9D8B030D-6E8A-4147-A177-3AD203B41FA5}">
                      <a16:colId xmlns:a16="http://schemas.microsoft.com/office/drawing/2014/main" val="1651714621"/>
                    </a:ext>
                  </a:extLst>
                </a:gridCol>
                <a:gridCol w="1197203">
                  <a:extLst>
                    <a:ext uri="{9D8B030D-6E8A-4147-A177-3AD203B41FA5}">
                      <a16:colId xmlns:a16="http://schemas.microsoft.com/office/drawing/2014/main" val="3360898638"/>
                    </a:ext>
                  </a:extLst>
                </a:gridCol>
              </a:tblGrid>
              <a:tr h="0">
                <a:tc>
                  <a:txBody>
                    <a:bodyPr/>
                    <a:lstStyle/>
                    <a:p>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03319962"/>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bl>
          </a:graphicData>
        </a:graphic>
      </p:graphicFrame>
      <p:graphicFrame>
        <p:nvGraphicFramePr>
          <p:cNvPr id="7" name="challenges_in_progress" descr="digital_engagement_challenges_in_progress_top_5&#10;">
            <a:extLst>
              <a:ext uri="{FF2B5EF4-FFF2-40B4-BE49-F238E27FC236}">
                <a16:creationId xmlns:a16="http://schemas.microsoft.com/office/drawing/2014/main" id="{2824E3FA-7C8F-4017-8FFD-CA52AEECC6A8}"/>
              </a:ext>
            </a:extLst>
          </p:cNvPr>
          <p:cNvGraphicFramePr>
            <a:graphicFrameLocks noGrp="1"/>
          </p:cNvGraphicFramePr>
          <p:nvPr>
            <p:extLst>
              <p:ext uri="{D42A27DB-BD31-4B8C-83A1-F6EECF244321}">
                <p14:modId xmlns:p14="http://schemas.microsoft.com/office/powerpoint/2010/main" val="3686297435"/>
              </p:ext>
            </p:extLst>
          </p:nvPr>
        </p:nvGraphicFramePr>
        <p:xfrm>
          <a:off x="288155" y="4550713"/>
          <a:ext cx="11707120" cy="1508760"/>
        </p:xfrm>
        <a:graphic>
          <a:graphicData uri="http://schemas.openxmlformats.org/drawingml/2006/table">
            <a:tbl>
              <a:tblPr firstRow="1" bandRow="1">
                <a:tableStyleId>{6E25E649-3F16-4E02-A733-19D2CDBF48F0}</a:tableStyleId>
              </a:tblPr>
              <a:tblGrid>
                <a:gridCol w="3566160">
                  <a:extLst>
                    <a:ext uri="{9D8B030D-6E8A-4147-A177-3AD203B41FA5}">
                      <a16:colId xmlns:a16="http://schemas.microsoft.com/office/drawing/2014/main" val="2246846431"/>
                    </a:ext>
                  </a:extLst>
                </a:gridCol>
                <a:gridCol w="2444885">
                  <a:extLst>
                    <a:ext uri="{9D8B030D-6E8A-4147-A177-3AD203B41FA5}">
                      <a16:colId xmlns:a16="http://schemas.microsoft.com/office/drawing/2014/main" val="413106509"/>
                    </a:ext>
                  </a:extLst>
                </a:gridCol>
                <a:gridCol w="1182958">
                  <a:extLst>
                    <a:ext uri="{9D8B030D-6E8A-4147-A177-3AD203B41FA5}">
                      <a16:colId xmlns:a16="http://schemas.microsoft.com/office/drawing/2014/main" val="3197741079"/>
                    </a:ext>
                  </a:extLst>
                </a:gridCol>
                <a:gridCol w="1099679">
                  <a:extLst>
                    <a:ext uri="{9D8B030D-6E8A-4147-A177-3AD203B41FA5}">
                      <a16:colId xmlns:a16="http://schemas.microsoft.com/office/drawing/2014/main" val="335043783"/>
                    </a:ext>
                  </a:extLst>
                </a:gridCol>
                <a:gridCol w="1030313">
                  <a:extLst>
                    <a:ext uri="{9D8B030D-6E8A-4147-A177-3AD203B41FA5}">
                      <a16:colId xmlns:a16="http://schemas.microsoft.com/office/drawing/2014/main" val="758455920"/>
                    </a:ext>
                  </a:extLst>
                </a:gridCol>
                <a:gridCol w="1184856">
                  <a:extLst>
                    <a:ext uri="{9D8B030D-6E8A-4147-A177-3AD203B41FA5}">
                      <a16:colId xmlns:a16="http://schemas.microsoft.com/office/drawing/2014/main" val="2703100220"/>
                    </a:ext>
                  </a:extLst>
                </a:gridCol>
                <a:gridCol w="1198269">
                  <a:extLst>
                    <a:ext uri="{9D8B030D-6E8A-4147-A177-3AD203B41FA5}">
                      <a16:colId xmlns:a16="http://schemas.microsoft.com/office/drawing/2014/main" val="4062909859"/>
                    </a:ext>
                  </a:extLst>
                </a:gridCol>
              </a:tblGrid>
              <a:tr h="228600">
                <a:tc>
                  <a:txBody>
                    <a:bodyPr/>
                    <a:lstStyle/>
                    <a:p>
                      <a:pPr algn="l"/>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8445064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28600">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8" name="Rectangle 7">
            <a:extLst>
              <a:ext uri="{FF2B5EF4-FFF2-40B4-BE49-F238E27FC236}">
                <a16:creationId xmlns:a16="http://schemas.microsoft.com/office/drawing/2014/main" id="{B04AB535-51ED-499C-B951-440F4B429405}"/>
              </a:ext>
            </a:extLst>
          </p:cNvPr>
          <p:cNvSpPr/>
          <p:nvPr/>
        </p:nvSpPr>
        <p:spPr>
          <a:xfrm>
            <a:off x="284346" y="1083745"/>
            <a:ext cx="11506197"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TOP CHALLENGES BY COMPLETED COUNT (Top 10)</a:t>
            </a:r>
          </a:p>
        </p:txBody>
      </p:sp>
      <p:sp>
        <p:nvSpPr>
          <p:cNvPr id="10" name="Rectangle 9">
            <a:extLst>
              <a:ext uri="{FF2B5EF4-FFF2-40B4-BE49-F238E27FC236}">
                <a16:creationId xmlns:a16="http://schemas.microsoft.com/office/drawing/2014/main" id="{E4F0940B-7C07-4E83-81A0-1F0238DD43C4}"/>
              </a:ext>
            </a:extLst>
          </p:cNvPr>
          <p:cNvSpPr/>
          <p:nvPr/>
        </p:nvSpPr>
        <p:spPr>
          <a:xfrm>
            <a:off x="284343" y="4304492"/>
            <a:ext cx="11506200"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CHALLENGES IN PROGRESS (Top 5)</a:t>
            </a:r>
          </a:p>
        </p:txBody>
      </p:sp>
    </p:spTree>
    <p:extLst>
      <p:ext uri="{BB962C8B-B14F-4D97-AF65-F5344CB8AC3E}">
        <p14:creationId xmlns:p14="http://schemas.microsoft.com/office/powerpoint/2010/main" val="21856179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ncentive_earners_per_month" descr="digital_engagement_incentive_earners_per_month&#10;">
            <a:extLst>
              <a:ext uri="{FF2B5EF4-FFF2-40B4-BE49-F238E27FC236}">
                <a16:creationId xmlns:a16="http://schemas.microsoft.com/office/drawing/2014/main" id="{E1BF6950-8ACB-48E1-92A7-B912F3D84EEF}"/>
              </a:ext>
            </a:extLst>
          </p:cNvPr>
          <p:cNvGraphicFramePr/>
          <p:nvPr>
            <p:extLst>
              <p:ext uri="{D42A27DB-BD31-4B8C-83A1-F6EECF244321}">
                <p14:modId xmlns:p14="http://schemas.microsoft.com/office/powerpoint/2010/main" val="2225180000"/>
              </p:ext>
            </p:extLst>
          </p:nvPr>
        </p:nvGraphicFramePr>
        <p:xfrm>
          <a:off x="342900" y="2076995"/>
          <a:ext cx="5522323" cy="401029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E2DC520-8320-4AC5-8384-E2767B05BF51}"/>
              </a:ext>
            </a:extLst>
          </p:cNvPr>
          <p:cNvSpPr>
            <a:spLocks noGrp="1"/>
          </p:cNvSpPr>
          <p:nvPr>
            <p:ph type="title"/>
          </p:nvPr>
        </p:nvSpPr>
        <p:spPr/>
        <p:txBody>
          <a:bodyPr>
            <a:normAutofit fontScale="90000"/>
          </a:bodyPr>
          <a:lstStyle/>
          <a:p>
            <a:r>
              <a:rPr lang="en-US"/>
              <a:t>Incentive Earning (Current Year)</a:t>
            </a:r>
          </a:p>
        </p:txBody>
      </p:sp>
      <p:sp>
        <p:nvSpPr>
          <p:cNvPr id="3" name="Text Placeholder 2">
            <a:extLst>
              <a:ext uri="{FF2B5EF4-FFF2-40B4-BE49-F238E27FC236}">
                <a16:creationId xmlns:a16="http://schemas.microsoft.com/office/drawing/2014/main" id="{991B4308-4D30-4D46-B1CC-3AD6C7FB346E}"/>
              </a:ext>
            </a:extLst>
          </p:cNvPr>
          <p:cNvSpPr>
            <a:spLocks noGrp="1"/>
          </p:cNvSpPr>
          <p:nvPr>
            <p:ph type="body" sz="quarter" idx="10"/>
          </p:nvPr>
        </p:nvSpPr>
        <p:spPr/>
        <p:txBody>
          <a:bodyPr/>
          <a:lstStyle/>
          <a:p>
            <a:r>
              <a:rPr lang="en-US"/>
              <a:t>DIGITAL ENGAGEMENT</a:t>
            </a:r>
          </a:p>
        </p:txBody>
      </p:sp>
      <p:graphicFrame>
        <p:nvGraphicFramePr>
          <p:cNvPr id="4" name="Table 3">
            <a:extLst>
              <a:ext uri="{FF2B5EF4-FFF2-40B4-BE49-F238E27FC236}">
                <a16:creationId xmlns:a16="http://schemas.microsoft.com/office/drawing/2014/main" id="{A0F0F9AD-B516-4900-95E0-5787EDB382F5}"/>
              </a:ext>
            </a:extLst>
          </p:cNvPr>
          <p:cNvGraphicFramePr>
            <a:graphicFrameLocks noGrp="1"/>
          </p:cNvGraphicFramePr>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ELIGIBLE MEMBERS</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72E83245-E730-4FB7-A56D-9421310A240A}"/>
              </a:ext>
            </a:extLst>
          </p:cNvPr>
          <p:cNvGraphicFramePr>
            <a:graphicFrameLocks noGrp="1"/>
          </p:cNvGraphicFramePr>
          <p:nvPr/>
        </p:nvGraphicFramePr>
        <p:xfrm>
          <a:off x="4912524"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UNIQUE INCENTIVE EARNERS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F160E829-632E-4346-92C9-EF62DD46A337}"/>
              </a:ext>
            </a:extLst>
          </p:cNvPr>
          <p:cNvGraphicFramePr>
            <a:graphicFrameLocks noGrp="1"/>
          </p:cNvGraphicFramePr>
          <p:nvPr/>
        </p:nvGraphicFramePr>
        <p:xfrm>
          <a:off x="9482149"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PARTICIPATION RATE</a:t>
                      </a:r>
                      <a:r>
                        <a:rPr lang="en-US" sz="1000" baseline="3000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op_5_incentive_groups" descr="digital_engagement_top_5_incentive_groups_earners_top_3_activites_in_each_groups&#10;">
            <a:extLst>
              <a:ext uri="{FF2B5EF4-FFF2-40B4-BE49-F238E27FC236}">
                <a16:creationId xmlns:a16="http://schemas.microsoft.com/office/drawing/2014/main" id="{2D076850-6364-4834-8BF0-58B2FFDEABB8}"/>
              </a:ext>
            </a:extLst>
          </p:cNvPr>
          <p:cNvGraphicFramePr>
            <a:graphicFrameLocks noGrp="1"/>
          </p:cNvGraphicFramePr>
          <p:nvPr>
            <p:extLst>
              <p:ext uri="{D42A27DB-BD31-4B8C-83A1-F6EECF244321}">
                <p14:modId xmlns:p14="http://schemas.microsoft.com/office/powerpoint/2010/main" val="3954476174"/>
              </p:ext>
            </p:extLst>
          </p:nvPr>
        </p:nvGraphicFramePr>
        <p:xfrm>
          <a:off x="6096000" y="2345991"/>
          <a:ext cx="5753100" cy="3657600"/>
        </p:xfrm>
        <a:graphic>
          <a:graphicData uri="http://schemas.openxmlformats.org/drawingml/2006/table">
            <a:tbl>
              <a:tblPr firstRow="1" bandRow="1">
                <a:tableStyleId>{6E25E649-3F16-4E02-A733-19D2CDBF48F0}</a:tableStyleId>
              </a:tblPr>
              <a:tblGrid>
                <a:gridCol w="2282185">
                  <a:extLst>
                    <a:ext uri="{9D8B030D-6E8A-4147-A177-3AD203B41FA5}">
                      <a16:colId xmlns:a16="http://schemas.microsoft.com/office/drawing/2014/main" val="1755652668"/>
                    </a:ext>
                  </a:extLst>
                </a:gridCol>
                <a:gridCol w="2164311">
                  <a:extLst>
                    <a:ext uri="{9D8B030D-6E8A-4147-A177-3AD203B41FA5}">
                      <a16:colId xmlns:a16="http://schemas.microsoft.com/office/drawing/2014/main" val="836394459"/>
                    </a:ext>
                  </a:extLst>
                </a:gridCol>
                <a:gridCol w="1306604">
                  <a:extLst>
                    <a:ext uri="{9D8B030D-6E8A-4147-A177-3AD203B41FA5}">
                      <a16:colId xmlns:a16="http://schemas.microsoft.com/office/drawing/2014/main" val="1371941127"/>
                    </a:ext>
                  </a:extLst>
                </a:gridCol>
              </a:tblGrid>
              <a:tr h="139050">
                <a:tc>
                  <a:txBody>
                    <a:bodyPr/>
                    <a:lstStyle/>
                    <a:p>
                      <a:r>
                        <a:rPr lang="en-US" sz="900" dirty="0"/>
                        <a:t>Top Incentive Groups</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Top Incentive Description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Incentive Earners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87032245"/>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3" name="TextBox 12">
            <a:extLst>
              <a:ext uri="{FF2B5EF4-FFF2-40B4-BE49-F238E27FC236}">
                <a16:creationId xmlns:a16="http://schemas.microsoft.com/office/drawing/2014/main" id="{754794AD-5374-4F25-A76A-21CC47ADBADF}"/>
              </a:ext>
            </a:extLst>
          </p:cNvPr>
          <p:cNvSpPr txBox="1"/>
          <p:nvPr/>
        </p:nvSpPr>
        <p:spPr>
          <a:xfrm>
            <a:off x="6095999" y="2076994"/>
            <a:ext cx="496982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TOP 5 INCENTIVE GROUPS EARNERS (TO</a:t>
            </a:r>
            <a:r>
              <a:rPr lang="en-US" sz="1000" b="1">
                <a:solidFill>
                  <a:srgbClr val="000000">
                    <a:lumMod val="75000"/>
                    <a:lumOff val="25000"/>
                  </a:srgbClr>
                </a:solidFill>
              </a:rPr>
              <a:t>P 3 ACTIVITIES IN EACH GROUP)</a:t>
            </a:r>
            <a:endParaRPr kumimoji="0" lang="en-US" sz="1000" b="1" i="0" u="none" strike="noStrike" kern="1200" cap="none" spc="0" normalizeH="0" baseline="0" noProof="0">
              <a:ln>
                <a:noFill/>
              </a:ln>
              <a:solidFill>
                <a:srgbClr val="000000">
                  <a:lumMod val="75000"/>
                  <a:lumOff val="25000"/>
                </a:srgbClr>
              </a:solidFill>
              <a:effectLst/>
              <a:uLnTx/>
              <a:uFillTx/>
            </a:endParaRPr>
          </a:p>
        </p:txBody>
      </p:sp>
      <p:sp>
        <p:nvSpPr>
          <p:cNvPr id="14" name="TextBox 13">
            <a:extLst>
              <a:ext uri="{FF2B5EF4-FFF2-40B4-BE49-F238E27FC236}">
                <a16:creationId xmlns:a16="http://schemas.microsoft.com/office/drawing/2014/main" id="{0574E249-3356-4924-8E2D-6FF4B405BED0}"/>
              </a:ext>
            </a:extLst>
          </p:cNvPr>
          <p:cNvSpPr txBox="1"/>
          <p:nvPr/>
        </p:nvSpPr>
        <p:spPr>
          <a:xfrm>
            <a:off x="342900" y="6171052"/>
            <a:ext cx="11376512" cy="5180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"Incentive Eligible" on this slide refers to any member who was eligible for incentives at any point in the calendar year. As such, this count may be higher than the eligible members as of the end of the reporting period.</a:t>
            </a:r>
          </a:p>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Unique number of members who have earned at least one incentive during the calendar year.</a:t>
            </a:r>
          </a:p>
          <a:p>
            <a:pPr marL="228600" indent="-228600" defTabSz="825500" hangingPunct="0">
              <a:spcBef>
                <a:spcPct val="0"/>
              </a:spcBef>
              <a:spcAft>
                <a:spcPct val="0"/>
              </a:spcAft>
              <a:buFontTx/>
              <a:buAutoNum type="arabicPeriod"/>
              <a:defRPr/>
            </a:pPr>
            <a:r>
              <a:rPr kumimoji="0" lang="en-US" sz="900" b="0" i="0" u="none" strike="noStrike" kern="1200" cap="none" spc="0" normalizeH="0" baseline="0" noProof="0">
                <a:ln>
                  <a:noFill/>
                </a:ln>
                <a:solidFill>
                  <a:schemeClr val="tx1">
                    <a:lumMod val="85000"/>
                    <a:lumOff val="15000"/>
                  </a:schemeClr>
                </a:solidFill>
                <a:effectLst/>
                <a:uLnTx/>
                <a:uFillTx/>
                <a:sym typeface="Helvetica Light"/>
              </a:rPr>
              <a:t>Unique incentive earners as a percentage of incentive eligible members.</a:t>
            </a:r>
          </a:p>
        </p:txBody>
      </p:sp>
      <p:sp>
        <p:nvSpPr>
          <p:cNvPr id="20" name="incentive_eligible_members" descr="digital_engagement_incentive_eligible_members&#10;&#10;&#10;">
            <a:extLst>
              <a:ext uri="{FF2B5EF4-FFF2-40B4-BE49-F238E27FC236}">
                <a16:creationId xmlns:a16="http://schemas.microsoft.com/office/drawing/2014/main" id="{E685C449-BF4A-4849-8932-C0752D1FC06D}"/>
              </a:ext>
            </a:extLst>
          </p:cNvPr>
          <p:cNvSpPr txBox="1"/>
          <p:nvPr/>
        </p:nvSpPr>
        <p:spPr>
          <a:xfrm>
            <a:off x="611976" y="1254118"/>
            <a:ext cx="1828800" cy="369332"/>
          </a:xfrm>
          <a:prstGeom prst="rect">
            <a:avLst/>
          </a:prstGeom>
          <a:noFill/>
        </p:spPr>
        <p:txBody>
          <a:bodyPr wrap="square" rtlCol="0">
            <a:spAutoFit/>
          </a:bodyPr>
          <a:lstStyle/>
          <a:p>
            <a:pPr algn="ctr"/>
            <a:endParaRPr lang="en-US" dirty="0"/>
          </a:p>
        </p:txBody>
      </p:sp>
      <p:sp>
        <p:nvSpPr>
          <p:cNvPr id="21" name="unique_incentive_earners" descr="digital_engagement_unique_incentive_earners&#10;&#10;&#10;">
            <a:extLst>
              <a:ext uri="{FF2B5EF4-FFF2-40B4-BE49-F238E27FC236}">
                <a16:creationId xmlns:a16="http://schemas.microsoft.com/office/drawing/2014/main" id="{EF73B150-1A67-4CDD-B0E2-94572A9BEE17}"/>
              </a:ext>
            </a:extLst>
          </p:cNvPr>
          <p:cNvSpPr txBox="1"/>
          <p:nvPr/>
        </p:nvSpPr>
        <p:spPr>
          <a:xfrm>
            <a:off x="5185835" y="1254118"/>
            <a:ext cx="1828800" cy="369332"/>
          </a:xfrm>
          <a:prstGeom prst="rect">
            <a:avLst/>
          </a:prstGeom>
          <a:noFill/>
        </p:spPr>
        <p:txBody>
          <a:bodyPr wrap="square" rtlCol="0">
            <a:spAutoFit/>
          </a:bodyPr>
          <a:lstStyle/>
          <a:p>
            <a:pPr algn="ctr"/>
            <a:endParaRPr lang="en-US" dirty="0"/>
          </a:p>
        </p:txBody>
      </p:sp>
      <p:sp>
        <p:nvSpPr>
          <p:cNvPr id="22" name="incentive_ptpn_rate" descr="digital_engagement_incentive_participation_rate&#10;&#10;&#10;">
            <a:extLst>
              <a:ext uri="{FF2B5EF4-FFF2-40B4-BE49-F238E27FC236}">
                <a16:creationId xmlns:a16="http://schemas.microsoft.com/office/drawing/2014/main" id="{E7965C15-DFB6-4347-A9A8-E8EEBC0CFDE2}"/>
              </a:ext>
            </a:extLst>
          </p:cNvPr>
          <p:cNvSpPr txBox="1"/>
          <p:nvPr/>
        </p:nvSpPr>
        <p:spPr>
          <a:xfrm>
            <a:off x="9751224" y="125411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893608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5FD3-2A81-4E5C-9AF1-BC6EF48A6DDB}"/>
              </a:ext>
            </a:extLst>
          </p:cNvPr>
          <p:cNvSpPr>
            <a:spLocks noGrp="1"/>
          </p:cNvSpPr>
          <p:nvPr>
            <p:ph type="title"/>
          </p:nvPr>
        </p:nvSpPr>
        <p:spPr/>
        <p:txBody>
          <a:bodyPr/>
          <a:lstStyle/>
          <a:p>
            <a:r>
              <a:rPr lang="en-US" sz="4800" b="1">
                <a:solidFill>
                  <a:srgbClr val="19B99C"/>
                </a:solidFill>
              </a:rPr>
              <a:t>PROGRAM ENGAGEMENT</a:t>
            </a:r>
          </a:p>
        </p:txBody>
      </p:sp>
    </p:spTree>
    <p:extLst>
      <p:ext uri="{BB962C8B-B14F-4D97-AF65-F5344CB8AC3E}">
        <p14:creationId xmlns:p14="http://schemas.microsoft.com/office/powerpoint/2010/main" val="37262437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321-FD15-42ED-831E-223AC6A7E0F2}"/>
              </a:ext>
            </a:extLst>
          </p:cNvPr>
          <p:cNvSpPr>
            <a:spLocks noGrp="1"/>
          </p:cNvSpPr>
          <p:nvPr>
            <p:ph type="title"/>
          </p:nvPr>
        </p:nvSpPr>
        <p:spPr/>
        <p:txBody>
          <a:bodyPr>
            <a:normAutofit fontScale="90000"/>
          </a:bodyPr>
          <a:lstStyle/>
          <a:p>
            <a:r>
              <a:rPr lang="en-US" dirty="0"/>
              <a:t>High-Touch Lifestyle Management Participation</a:t>
            </a:r>
          </a:p>
        </p:txBody>
      </p:sp>
      <p:sp>
        <p:nvSpPr>
          <p:cNvPr id="3" name="Text Placeholder 2">
            <a:extLst>
              <a:ext uri="{FF2B5EF4-FFF2-40B4-BE49-F238E27FC236}">
                <a16:creationId xmlns:a16="http://schemas.microsoft.com/office/drawing/2014/main" id="{ED60981D-70A1-476C-BB05-365549576999}"/>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5385D6A7-79AC-4CA0-B139-3B35F5AE70B9}"/>
              </a:ext>
            </a:extLst>
          </p:cNvPr>
          <p:cNvGraphicFramePr>
            <a:graphicFrameLocks noGrp="1"/>
          </p:cNvGraphicFramePr>
          <p:nvPr>
            <p:extLst>
              <p:ext uri="{D42A27DB-BD31-4B8C-83A1-F6EECF244321}">
                <p14:modId xmlns:p14="http://schemas.microsoft.com/office/powerpoint/2010/main" val="26928001"/>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TARGETED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432B2676-556A-4C32-8AEC-255C7CE149BB}"/>
              </a:ext>
            </a:extLst>
          </p:cNvPr>
          <p:cNvGraphicFramePr>
            <a:graphicFrameLocks noGrp="1"/>
          </p:cNvGraphicFramePr>
          <p:nvPr>
            <p:extLst>
              <p:ext uri="{D42A27DB-BD31-4B8C-83A1-F6EECF244321}">
                <p14:modId xmlns:p14="http://schemas.microsoft.com/office/powerpoint/2010/main" val="1032991819"/>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E382C41F-CD8F-4F2E-95D9-17CE8773C3AD}"/>
              </a:ext>
            </a:extLst>
          </p:cNvPr>
          <p:cNvGraphicFramePr>
            <a:graphicFrameLocks noGrp="1"/>
          </p:cNvGraphicFramePr>
          <p:nvPr>
            <p:extLst>
              <p:ext uri="{D42A27DB-BD31-4B8C-83A1-F6EECF244321}">
                <p14:modId xmlns:p14="http://schemas.microsoft.com/office/powerpoint/2010/main" val="1780025181"/>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1939EB8C-F659-4CC5-8D95-306A8C08B8CA}"/>
              </a:ext>
            </a:extLst>
          </p:cNvPr>
          <p:cNvGraphicFramePr>
            <a:graphicFrameLocks noGrp="1"/>
          </p:cNvGraphicFramePr>
          <p:nvPr>
            <p:extLst>
              <p:ext uri="{D42A27DB-BD31-4B8C-83A1-F6EECF244321}">
                <p14:modId xmlns:p14="http://schemas.microsoft.com/office/powerpoint/2010/main" val="935249334"/>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ENCOUNTERS PER ENROLLED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 descr="program_engagement_enrollees_per_month_lm&#10;">
            <a:extLst>
              <a:ext uri="{FF2B5EF4-FFF2-40B4-BE49-F238E27FC236}">
                <a16:creationId xmlns:a16="http://schemas.microsoft.com/office/drawing/2014/main" id="{83C6158D-1EC7-44D5-9880-1ED56C0AEBF8}"/>
              </a:ext>
            </a:extLst>
          </p:cNvPr>
          <p:cNvGraphicFramePr/>
          <p:nvPr>
            <p:extLst>
              <p:ext uri="{D42A27DB-BD31-4B8C-83A1-F6EECF244321}">
                <p14:modId xmlns:p14="http://schemas.microsoft.com/office/powerpoint/2010/main" val="1810775124"/>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9572A3B9-149F-421B-A88E-0E76E4CCB795}"/>
              </a:ext>
            </a:extLst>
          </p:cNvPr>
          <p:cNvSpPr txBox="1"/>
          <p:nvPr/>
        </p:nvSpPr>
        <p:spPr>
          <a:xfrm>
            <a:off x="7344146" y="2233749"/>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7D224F65-F395-4710-85C6-59C155E82C81}"/>
              </a:ext>
            </a:extLst>
          </p:cNvPr>
          <p:cNvSpPr txBox="1"/>
          <p:nvPr/>
        </p:nvSpPr>
        <p:spPr>
          <a:xfrm>
            <a:off x="7344146" y="5329649"/>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8" name="targeted_members" descr="program_engagement_targeted_members_lm&#10;&#10;&#10;&#10;&#10;">
            <a:extLst>
              <a:ext uri="{FF2B5EF4-FFF2-40B4-BE49-F238E27FC236}">
                <a16:creationId xmlns:a16="http://schemas.microsoft.com/office/drawing/2014/main" id="{05436EA3-A294-424D-9EE3-BBCCD36CA876}"/>
              </a:ext>
            </a:extLst>
          </p:cNvPr>
          <p:cNvSpPr txBox="1"/>
          <p:nvPr/>
        </p:nvSpPr>
        <p:spPr>
          <a:xfrm>
            <a:off x="611975" y="1251857"/>
            <a:ext cx="1828800" cy="369332"/>
          </a:xfrm>
          <a:prstGeom prst="rect">
            <a:avLst/>
          </a:prstGeom>
          <a:noFill/>
        </p:spPr>
        <p:txBody>
          <a:bodyPr wrap="square" rtlCol="0">
            <a:spAutoFit/>
          </a:bodyPr>
          <a:lstStyle/>
          <a:p>
            <a:pPr algn="ctr"/>
            <a:endParaRPr lang="en-US" dirty="0"/>
          </a:p>
        </p:txBody>
      </p:sp>
      <p:sp>
        <p:nvSpPr>
          <p:cNvPr id="19" name="enrollment_rate" descr="program_engagement_enrollment_rate_lm&#10;&#10;&#10;&#10;">
            <a:extLst>
              <a:ext uri="{FF2B5EF4-FFF2-40B4-BE49-F238E27FC236}">
                <a16:creationId xmlns:a16="http://schemas.microsoft.com/office/drawing/2014/main" id="{02D177E5-7343-46D9-9B2F-0C37A1F80EF3}"/>
              </a:ext>
            </a:extLst>
          </p:cNvPr>
          <p:cNvSpPr txBox="1"/>
          <p:nvPr/>
        </p:nvSpPr>
        <p:spPr>
          <a:xfrm>
            <a:off x="6429746" y="1250093"/>
            <a:ext cx="1828800" cy="369332"/>
          </a:xfrm>
          <a:prstGeom prst="rect">
            <a:avLst/>
          </a:prstGeom>
          <a:noFill/>
        </p:spPr>
        <p:txBody>
          <a:bodyPr wrap="square" rtlCol="0">
            <a:spAutoFit/>
          </a:bodyPr>
          <a:lstStyle/>
          <a:p>
            <a:pPr algn="ctr"/>
            <a:endParaRPr lang="en-US" dirty="0"/>
          </a:p>
        </p:txBody>
      </p:sp>
      <p:sp>
        <p:nvSpPr>
          <p:cNvPr id="20" name="enrolled_members" descr="program_engagement_enrolled_members_lm&#10;&#10;&#10;&#10;">
            <a:extLst>
              <a:ext uri="{FF2B5EF4-FFF2-40B4-BE49-F238E27FC236}">
                <a16:creationId xmlns:a16="http://schemas.microsoft.com/office/drawing/2014/main" id="{1FCD4809-A5DC-4CE8-8129-62DA404D1170}"/>
              </a:ext>
            </a:extLst>
          </p:cNvPr>
          <p:cNvSpPr txBox="1"/>
          <p:nvPr/>
        </p:nvSpPr>
        <p:spPr>
          <a:xfrm>
            <a:off x="3591033" y="1251857"/>
            <a:ext cx="1828800" cy="369332"/>
          </a:xfrm>
          <a:prstGeom prst="rect">
            <a:avLst/>
          </a:prstGeom>
          <a:noFill/>
        </p:spPr>
        <p:txBody>
          <a:bodyPr wrap="square" rtlCol="0">
            <a:spAutoFit/>
          </a:bodyPr>
          <a:lstStyle/>
          <a:p>
            <a:pPr algn="ctr"/>
            <a:endParaRPr lang="en-US" dirty="0"/>
          </a:p>
        </p:txBody>
      </p:sp>
      <p:sp>
        <p:nvSpPr>
          <p:cNvPr id="23" name="encounters_per_enrolled_members" descr="program_engagement_encouters_per_enrolled_member_lm&#10;&#10;&#10;&#10;">
            <a:extLst>
              <a:ext uri="{FF2B5EF4-FFF2-40B4-BE49-F238E27FC236}">
                <a16:creationId xmlns:a16="http://schemas.microsoft.com/office/drawing/2014/main" id="{5C6C9FB6-F37B-415B-8DE1-9356B9440D7A}"/>
              </a:ext>
            </a:extLst>
          </p:cNvPr>
          <p:cNvSpPr txBox="1"/>
          <p:nvPr/>
        </p:nvSpPr>
        <p:spPr>
          <a:xfrm>
            <a:off x="9575618" y="1251857"/>
            <a:ext cx="1828800" cy="369332"/>
          </a:xfrm>
          <a:prstGeom prst="rect">
            <a:avLst/>
          </a:prstGeom>
          <a:noFill/>
        </p:spPr>
        <p:txBody>
          <a:bodyPr wrap="square" rtlCol="0">
            <a:spAutoFit/>
          </a:bodyPr>
          <a:lstStyle/>
          <a:p>
            <a:pPr algn="ctr"/>
            <a:endParaRPr lang="en-US" dirty="0"/>
          </a:p>
        </p:txBody>
      </p:sp>
      <p:pic>
        <p:nvPicPr>
          <p:cNvPr id="24" name="ptpn_funnel_high_tou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19" y="2477589"/>
            <a:ext cx="3848100" cy="2752725"/>
          </a:xfrm>
          <a:prstGeom prst="rect">
            <a:avLst/>
          </a:prstGeom>
        </p:spPr>
      </p:pic>
      <p:sp>
        <p:nvSpPr>
          <p:cNvPr id="25" name="Targeted1"/>
          <p:cNvSpPr txBox="1"/>
          <p:nvPr/>
        </p:nvSpPr>
        <p:spPr>
          <a:xfrm>
            <a:off x="8563539" y="2819372"/>
            <a:ext cx="1167973" cy="276999"/>
          </a:xfrm>
          <a:prstGeom prst="rect">
            <a:avLst/>
          </a:prstGeom>
          <a:noFill/>
        </p:spPr>
        <p:txBody>
          <a:bodyPr wrap="square" rtlCol="0">
            <a:spAutoFit/>
          </a:bodyPr>
          <a:lstStyle/>
          <a:p>
            <a:pPr algn="ctr"/>
            <a:r>
              <a:rPr lang="en-US" sz="1200" dirty="0"/>
              <a:t> </a:t>
            </a:r>
            <a:r>
              <a:rPr sz="1000">
                <a:solidFill>
                  <a:srgbClr val="FFFFFF"/>
                </a:solidFill>
              </a:rPr>
              <a:t>798</a:t>
            </a:r>
          </a:p>
        </p:txBody>
      </p:sp>
      <p:sp>
        <p:nvSpPr>
          <p:cNvPr id="26" name="Callable1"/>
          <p:cNvSpPr txBox="1"/>
          <p:nvPr/>
        </p:nvSpPr>
        <p:spPr>
          <a:xfrm>
            <a:off x="8561923" y="3416609"/>
            <a:ext cx="1167973" cy="276999"/>
          </a:xfrm>
          <a:prstGeom prst="rect">
            <a:avLst/>
          </a:prstGeom>
          <a:noFill/>
        </p:spPr>
        <p:txBody>
          <a:bodyPr wrap="square" rtlCol="0">
            <a:spAutoFit/>
          </a:bodyPr>
          <a:lstStyle/>
          <a:p>
            <a:pPr algn="ctr"/>
            <a:r>
              <a:rPr lang="en-US" sz="1200" dirty="0"/>
              <a:t> </a:t>
            </a:r>
            <a:r>
              <a:rPr sz="1000">
                <a:solidFill>
                  <a:srgbClr val="FFFFFF"/>
                </a:solidFill>
              </a:rPr>
              <a:t>768</a:t>
            </a:r>
          </a:p>
        </p:txBody>
      </p:sp>
      <p:sp>
        <p:nvSpPr>
          <p:cNvPr id="27" name="Attempted1"/>
          <p:cNvSpPr txBox="1"/>
          <p:nvPr/>
        </p:nvSpPr>
        <p:spPr>
          <a:xfrm>
            <a:off x="8625624" y="4015859"/>
            <a:ext cx="1034623" cy="276999"/>
          </a:xfrm>
          <a:prstGeom prst="rect">
            <a:avLst/>
          </a:prstGeom>
          <a:noFill/>
        </p:spPr>
        <p:txBody>
          <a:bodyPr wrap="square" rtlCol="0">
            <a:spAutoFit/>
          </a:bodyPr>
          <a:lstStyle/>
          <a:p>
            <a:pPr algn="ctr"/>
            <a:r>
              <a:rPr lang="en-US" sz="1200" dirty="0"/>
              <a:t>                </a:t>
            </a:r>
            <a:r>
              <a:rPr sz="1000">
                <a:solidFill>
                  <a:srgbClr val="FFFFFF"/>
                </a:solidFill>
              </a:rPr>
              <a:t>575</a:t>
            </a:r>
          </a:p>
        </p:txBody>
      </p:sp>
      <p:sp>
        <p:nvSpPr>
          <p:cNvPr id="21" name="Enrolled1">
            <a:extLst>
              <a:ext uri="{FF2B5EF4-FFF2-40B4-BE49-F238E27FC236}">
                <a16:creationId xmlns:a16="http://schemas.microsoft.com/office/drawing/2014/main" id="{42516A61-7F5E-4769-B979-F0D240CDA474}"/>
              </a:ext>
            </a:extLst>
          </p:cNvPr>
          <p:cNvSpPr txBox="1"/>
          <p:nvPr/>
        </p:nvSpPr>
        <p:spPr>
          <a:xfrm>
            <a:off x="8783708" y="4592486"/>
            <a:ext cx="705527" cy="276999"/>
          </a:xfrm>
          <a:prstGeom prst="rect">
            <a:avLst/>
          </a:prstGeom>
          <a:noFill/>
        </p:spPr>
        <p:txBody>
          <a:bodyPr wrap="square" rtlCol="0">
            <a:spAutoFit/>
          </a:bodyPr>
          <a:lstStyle/>
          <a:p>
            <a:pPr algn="ctr"/>
            <a:r>
              <a:rPr lang="en-US" sz="1200" dirty="0"/>
              <a:t> </a:t>
            </a:r>
            <a:r>
              <a:rPr sz="1000">
                <a:solidFill>
                  <a:srgbClr val="FFFFFF"/>
                </a:solidFill>
              </a:rPr>
              <a:t>124</a:t>
            </a:r>
          </a:p>
        </p:txBody>
      </p:sp>
    </p:spTree>
    <p:extLst>
      <p:ext uri="{BB962C8B-B14F-4D97-AF65-F5344CB8AC3E}">
        <p14:creationId xmlns:p14="http://schemas.microsoft.com/office/powerpoint/2010/main" val="2097696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Fertility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fertility" descr="fertility_program_engagement_program_enrollments&#10;">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327113910"/>
              </p:ext>
            </p:extLst>
          </p:nvPr>
        </p:nvGraphicFramePr>
        <p:xfrm>
          <a:off x="342899" y="2083118"/>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enrolled_members_age_dist" descr="fertility_program_engagement_enrollment_members_age_distribution&#10;">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4289696"/>
              </p:ext>
            </p:extLst>
          </p:nvPr>
        </p:nvGraphicFramePr>
        <p:xfrm>
          <a:off x="7752523" y="2083119"/>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 descr="fertility_program_engagement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121811672"/>
              </p:ext>
            </p:extLst>
          </p:nvPr>
        </p:nvGraphicFramePr>
        <p:xfrm>
          <a:off x="7752522" y="4576709"/>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821466"/>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330488"/>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fert" descr="fertility_program_engagement_program_eligible_members">
            <a:extLst>
              <a:ext uri="{FF2B5EF4-FFF2-40B4-BE49-F238E27FC236}">
                <a16:creationId xmlns:a16="http://schemas.microsoft.com/office/drawing/2014/main" id="{AC7BB56E-9017-42C6-A184-D5238C85F0F9}"/>
              </a:ext>
            </a:extLst>
          </p:cNvPr>
          <p:cNvSpPr txBox="1"/>
          <p:nvPr/>
        </p:nvSpPr>
        <p:spPr>
          <a:xfrm>
            <a:off x="611977" y="1357225"/>
            <a:ext cx="1828800" cy="369332"/>
          </a:xfrm>
          <a:prstGeom prst="rect">
            <a:avLst/>
          </a:prstGeom>
          <a:noFill/>
        </p:spPr>
        <p:txBody>
          <a:bodyPr wrap="square" rtlCol="0">
            <a:spAutoFit/>
          </a:bodyPr>
          <a:lstStyle/>
          <a:p>
            <a:pPr algn="ctr"/>
            <a:endParaRPr lang="en-US" dirty="0"/>
          </a:p>
        </p:txBody>
      </p:sp>
      <p:sp>
        <p:nvSpPr>
          <p:cNvPr id="22" name="program_eligible_regd_members" descr="fertility_program_engagement_program_eligible_and_registered_members">
            <a:extLst>
              <a:ext uri="{FF2B5EF4-FFF2-40B4-BE49-F238E27FC236}">
                <a16:creationId xmlns:a16="http://schemas.microsoft.com/office/drawing/2014/main" id="{8ED8D640-CBA0-438C-A9E4-223CDE670E06}"/>
              </a:ext>
            </a:extLst>
          </p:cNvPr>
          <p:cNvSpPr txBox="1"/>
          <p:nvPr/>
        </p:nvSpPr>
        <p:spPr>
          <a:xfrm>
            <a:off x="3710611" y="1353484"/>
            <a:ext cx="1828800" cy="369332"/>
          </a:xfrm>
          <a:prstGeom prst="rect">
            <a:avLst/>
          </a:prstGeom>
          <a:noFill/>
        </p:spPr>
        <p:txBody>
          <a:bodyPr wrap="square" rtlCol="0">
            <a:spAutoFit/>
          </a:bodyPr>
          <a:lstStyle/>
          <a:p>
            <a:pPr algn="ctr"/>
            <a:endParaRPr lang="en-US" dirty="0"/>
          </a:p>
        </p:txBody>
      </p:sp>
      <p:sp>
        <p:nvSpPr>
          <p:cNvPr id="23" name="enrolled_members_fertility" descr="fertiliy_program_engagement_enrolled_members&#10;">
            <a:extLst>
              <a:ext uri="{FF2B5EF4-FFF2-40B4-BE49-F238E27FC236}">
                <a16:creationId xmlns:a16="http://schemas.microsoft.com/office/drawing/2014/main" id="{889654C5-2545-44CE-8BE5-4DF9F41D3887}"/>
              </a:ext>
            </a:extLst>
          </p:cNvPr>
          <p:cNvSpPr txBox="1"/>
          <p:nvPr/>
        </p:nvSpPr>
        <p:spPr>
          <a:xfrm>
            <a:off x="6652590" y="1355342"/>
            <a:ext cx="1828800" cy="369332"/>
          </a:xfrm>
          <a:prstGeom prst="rect">
            <a:avLst/>
          </a:prstGeom>
          <a:noFill/>
        </p:spPr>
        <p:txBody>
          <a:bodyPr wrap="square" rtlCol="0">
            <a:spAutoFit/>
          </a:bodyPr>
          <a:lstStyle/>
          <a:p>
            <a:pPr algn="ctr"/>
            <a:endParaRPr lang="en-US" dirty="0"/>
          </a:p>
        </p:txBody>
      </p:sp>
      <p:sp>
        <p:nvSpPr>
          <p:cNvPr id="24" name="enrollment_rate_fert" descr="fertility_program_engagement_enrollment_rate&#10;">
            <a:extLst>
              <a:ext uri="{FF2B5EF4-FFF2-40B4-BE49-F238E27FC236}">
                <a16:creationId xmlns:a16="http://schemas.microsoft.com/office/drawing/2014/main" id="{63F1DE57-F1B5-455F-992F-21F89FD4DCD4}"/>
              </a:ext>
            </a:extLst>
          </p:cNvPr>
          <p:cNvSpPr txBox="1"/>
          <p:nvPr/>
        </p:nvSpPr>
        <p:spPr>
          <a:xfrm>
            <a:off x="9751223" y="135348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6956478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4C98-E55F-4F54-A313-75E336199814}"/>
              </a:ext>
            </a:extLst>
          </p:cNvPr>
          <p:cNvSpPr>
            <a:spLocks noGrp="1"/>
          </p:cNvSpPr>
          <p:nvPr>
            <p:ph type="title"/>
          </p:nvPr>
        </p:nvSpPr>
        <p:spPr>
          <a:xfrm>
            <a:off x="2362199" y="4878187"/>
            <a:ext cx="6324601" cy="1159552"/>
          </a:xfrm>
        </p:spPr>
        <p:txBody>
          <a:bodyPr/>
          <a:lstStyle/>
          <a:p>
            <a:r>
              <a:rPr lang="en-US" sz="4800" b="1">
                <a:solidFill>
                  <a:srgbClr val="19B99C"/>
                </a:solidFill>
              </a:rPr>
              <a:t>EXECUTIVE SUMMARY</a:t>
            </a:r>
          </a:p>
        </p:txBody>
      </p:sp>
    </p:spTree>
    <p:extLst>
      <p:ext uri="{BB962C8B-B14F-4D97-AF65-F5344CB8AC3E}">
        <p14:creationId xmlns:p14="http://schemas.microsoft.com/office/powerpoint/2010/main" val="13965039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a:xfrm>
            <a:off x="342900" y="119380"/>
            <a:ext cx="11506200" cy="377825"/>
          </a:xfrm>
        </p:spPr>
        <p:txBody>
          <a:bodyPr>
            <a:normAutofit fontScale="90000"/>
          </a:bodyPr>
          <a:lstStyle/>
          <a:p>
            <a:r>
              <a:rPr lang="en-US" dirty="0"/>
              <a:t>Pregnancy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557230"/>
            <a:ext cx="3990975" cy="257175"/>
          </a:xfrm>
        </p:spPr>
        <p:txBody>
          <a:bodyPr/>
          <a:lstStyle/>
          <a:p>
            <a:r>
              <a:rPr lang="en-US" dirty="0"/>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066082749"/>
              </p:ext>
            </p:extLst>
          </p:nvPr>
        </p:nvGraphicFramePr>
        <p:xfrm>
          <a:off x="342900" y="904644"/>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115892338"/>
              </p:ext>
            </p:extLst>
          </p:nvPr>
        </p:nvGraphicFramePr>
        <p:xfrm>
          <a:off x="3435346" y="76344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4253627808"/>
              </p:ext>
            </p:extLst>
          </p:nvPr>
        </p:nvGraphicFramePr>
        <p:xfrm>
          <a:off x="6389705"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55628877"/>
              </p:ext>
            </p:extLst>
          </p:nvPr>
        </p:nvGraphicFramePr>
        <p:xfrm>
          <a:off x="9482149"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pregnancy" descr="pregnancy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4096819045"/>
              </p:ext>
            </p:extLst>
          </p:nvPr>
        </p:nvGraphicFramePr>
        <p:xfrm>
          <a:off x="359604" y="1994950"/>
          <a:ext cx="5753100"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pregnency_age_dist" descr="pregnancy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64092972"/>
              </p:ext>
            </p:extLst>
          </p:nvPr>
        </p:nvGraphicFramePr>
        <p:xfrm>
          <a:off x="6389704" y="1994950"/>
          <a:ext cx="2599549" cy="2237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_preg" descr="pregnancy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501638310"/>
              </p:ext>
            </p:extLst>
          </p:nvPr>
        </p:nvGraphicFramePr>
        <p:xfrm>
          <a:off x="6389705" y="4551437"/>
          <a:ext cx="5459396" cy="18288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963727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30521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graphicFrame>
        <p:nvGraphicFramePr>
          <p:cNvPr id="29" name="gestational_age_dist" descr="gestational_age_distribution_in_months">
            <a:extLst>
              <a:ext uri="{FF2B5EF4-FFF2-40B4-BE49-F238E27FC236}">
                <a16:creationId xmlns:a16="http://schemas.microsoft.com/office/drawing/2014/main" id="{54529094-AC8B-4515-8750-FCC10AEE1873}"/>
              </a:ext>
            </a:extLst>
          </p:cNvPr>
          <p:cNvGraphicFramePr/>
          <p:nvPr>
            <p:extLst>
              <p:ext uri="{D42A27DB-BD31-4B8C-83A1-F6EECF244321}">
                <p14:modId xmlns:p14="http://schemas.microsoft.com/office/powerpoint/2010/main" val="1314941057"/>
              </p:ext>
            </p:extLst>
          </p:nvPr>
        </p:nvGraphicFramePr>
        <p:xfrm>
          <a:off x="9249551" y="1994950"/>
          <a:ext cx="2599549" cy="2237935"/>
        </p:xfrm>
        <a:graphic>
          <a:graphicData uri="http://schemas.openxmlformats.org/drawingml/2006/chart">
            <c:chart xmlns:c="http://schemas.openxmlformats.org/drawingml/2006/chart" xmlns:r="http://schemas.openxmlformats.org/officeDocument/2006/relationships" r:id="rId4"/>
          </a:graphicData>
        </a:graphic>
      </p:graphicFrame>
      <p:sp>
        <p:nvSpPr>
          <p:cNvPr id="19" name="program_eligible_members" descr="pregnancy_program_eligible_members">
            <a:extLst>
              <a:ext uri="{FF2B5EF4-FFF2-40B4-BE49-F238E27FC236}">
                <a16:creationId xmlns:a16="http://schemas.microsoft.com/office/drawing/2014/main" id="{66DDB17E-1F03-4C23-A900-BF4873A8FE35}"/>
              </a:ext>
            </a:extLst>
          </p:cNvPr>
          <p:cNvSpPr txBox="1"/>
          <p:nvPr/>
        </p:nvSpPr>
        <p:spPr>
          <a:xfrm>
            <a:off x="578979" y="1198153"/>
            <a:ext cx="1828800" cy="685800"/>
          </a:xfrm>
          <a:prstGeom prst="rect">
            <a:avLst/>
          </a:prstGeom>
          <a:noFill/>
        </p:spPr>
        <p:txBody>
          <a:bodyPr wrap="square" rtlCol="0">
            <a:spAutoFit/>
          </a:bodyPr>
          <a:lstStyle/>
          <a:p>
            <a:endParaRPr lang="en-US"/>
          </a:p>
        </p:txBody>
      </p:sp>
      <p:sp>
        <p:nvSpPr>
          <p:cNvPr id="20" name="program_eligible_regd_members_preg" descr="pregnancy_program_eligible_and_registered_members">
            <a:extLst>
              <a:ext uri="{FF2B5EF4-FFF2-40B4-BE49-F238E27FC236}">
                <a16:creationId xmlns:a16="http://schemas.microsoft.com/office/drawing/2014/main" id="{3F8AF6CC-7B5E-4164-9CE3-9EDF78CE7A19}"/>
              </a:ext>
            </a:extLst>
          </p:cNvPr>
          <p:cNvSpPr txBox="1"/>
          <p:nvPr/>
        </p:nvSpPr>
        <p:spPr>
          <a:xfrm>
            <a:off x="3704421" y="1204775"/>
            <a:ext cx="1828800" cy="685800"/>
          </a:xfrm>
          <a:prstGeom prst="rect">
            <a:avLst/>
          </a:prstGeom>
          <a:noFill/>
        </p:spPr>
        <p:txBody>
          <a:bodyPr wrap="square" rtlCol="0">
            <a:spAutoFit/>
          </a:bodyPr>
          <a:lstStyle/>
          <a:p>
            <a:endParaRPr lang="en-US"/>
          </a:p>
        </p:txBody>
      </p:sp>
      <p:sp>
        <p:nvSpPr>
          <p:cNvPr id="22" name="enrolled_members_pregnancy" descr="pregnancy_enrolled_members">
            <a:extLst>
              <a:ext uri="{FF2B5EF4-FFF2-40B4-BE49-F238E27FC236}">
                <a16:creationId xmlns:a16="http://schemas.microsoft.com/office/drawing/2014/main" id="{FB9F0964-C942-455A-ACC7-44EC3284E497}"/>
              </a:ext>
            </a:extLst>
          </p:cNvPr>
          <p:cNvSpPr txBox="1"/>
          <p:nvPr/>
        </p:nvSpPr>
        <p:spPr>
          <a:xfrm>
            <a:off x="6684895" y="1201365"/>
            <a:ext cx="1828800" cy="685800"/>
          </a:xfrm>
          <a:prstGeom prst="rect">
            <a:avLst/>
          </a:prstGeom>
          <a:noFill/>
        </p:spPr>
        <p:txBody>
          <a:bodyPr wrap="square" rtlCol="0">
            <a:spAutoFit/>
          </a:bodyPr>
          <a:lstStyle/>
          <a:p>
            <a:endParaRPr lang="en-US"/>
          </a:p>
        </p:txBody>
      </p:sp>
      <p:sp>
        <p:nvSpPr>
          <p:cNvPr id="23" name="enrollment_rate_pregnancy" descr="pregnancy_enrollment_rate">
            <a:extLst>
              <a:ext uri="{FF2B5EF4-FFF2-40B4-BE49-F238E27FC236}">
                <a16:creationId xmlns:a16="http://schemas.microsoft.com/office/drawing/2014/main" id="{21717D40-3F8C-4DB8-B10B-32FB6BDC84A7}"/>
              </a:ext>
            </a:extLst>
          </p:cNvPr>
          <p:cNvSpPr txBox="1"/>
          <p:nvPr/>
        </p:nvSpPr>
        <p:spPr>
          <a:xfrm>
            <a:off x="9784221" y="1198153"/>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0944221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a:xfrm>
            <a:off x="342900" y="95526"/>
            <a:ext cx="11506200" cy="377825"/>
          </a:xfrm>
        </p:spPr>
        <p:txBody>
          <a:bodyPr>
            <a:normAutofit fontScale="90000"/>
          </a:bodyPr>
          <a:lstStyle/>
          <a:p>
            <a:r>
              <a:rPr lang="en-US" dirty="0"/>
              <a:t>Pregnancy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pregnancy" descr="pregnancy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342296364"/>
              </p:ext>
            </p:extLst>
          </p:nvPr>
        </p:nvGraphicFramePr>
        <p:xfrm>
          <a:off x="342900" y="2103361"/>
          <a:ext cx="7056412" cy="4116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regnancy" descr="pregnancy_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18770494"/>
              </p:ext>
            </p:extLst>
          </p:nvPr>
        </p:nvGraphicFramePr>
        <p:xfrm>
          <a:off x="7699129" y="2367285"/>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9" y="210344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reg" descr="pregnancy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9610472"/>
              </p:ext>
            </p:extLst>
          </p:nvPr>
        </p:nvGraphicFramePr>
        <p:xfrm>
          <a:off x="7699129" y="4512594"/>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9" y="426637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reg" descr="pregnancy_total_sessions">
            <a:extLst>
              <a:ext uri="{FF2B5EF4-FFF2-40B4-BE49-F238E27FC236}">
                <a16:creationId xmlns:a16="http://schemas.microsoft.com/office/drawing/2014/main" id="{F7354FFE-B9C3-4758-AB35-13BEB7DE821B}"/>
              </a:ext>
            </a:extLst>
          </p:cNvPr>
          <p:cNvSpPr txBox="1"/>
          <p:nvPr/>
        </p:nvSpPr>
        <p:spPr>
          <a:xfrm>
            <a:off x="750470" y="1415389"/>
            <a:ext cx="1828800" cy="685800"/>
          </a:xfrm>
          <a:prstGeom prst="rect">
            <a:avLst/>
          </a:prstGeom>
          <a:noFill/>
        </p:spPr>
        <p:txBody>
          <a:bodyPr wrap="square" rtlCol="0">
            <a:spAutoFit/>
          </a:bodyPr>
          <a:lstStyle/>
          <a:p>
            <a:endParaRPr lang="en-US"/>
          </a:p>
        </p:txBody>
      </p:sp>
      <p:sp>
        <p:nvSpPr>
          <p:cNvPr id="22" name="enrolled_members_1+_app" descr="pregnancy_enrolled_members_with_1plus_app_launches">
            <a:extLst>
              <a:ext uri="{FF2B5EF4-FFF2-40B4-BE49-F238E27FC236}">
                <a16:creationId xmlns:a16="http://schemas.microsoft.com/office/drawing/2014/main" id="{F1C70345-2BA5-4ACF-804A-3D41E3797151}"/>
              </a:ext>
            </a:extLst>
          </p:cNvPr>
          <p:cNvSpPr txBox="1"/>
          <p:nvPr/>
        </p:nvSpPr>
        <p:spPr>
          <a:xfrm>
            <a:off x="5200261" y="1416208"/>
            <a:ext cx="1828800" cy="685800"/>
          </a:xfrm>
          <a:prstGeom prst="rect">
            <a:avLst/>
          </a:prstGeom>
          <a:noFill/>
        </p:spPr>
        <p:txBody>
          <a:bodyPr wrap="square" rtlCol="0">
            <a:spAutoFit/>
          </a:bodyPr>
          <a:lstStyle/>
          <a:p>
            <a:endParaRPr lang="en-US"/>
          </a:p>
        </p:txBody>
      </p:sp>
      <p:sp>
        <p:nvSpPr>
          <p:cNvPr id="23" name="avg_monthly_sessions_preg" descr="pregnancy_average_monthly_sessions_per_members_with_1plus_app_launches">
            <a:extLst>
              <a:ext uri="{FF2B5EF4-FFF2-40B4-BE49-F238E27FC236}">
                <a16:creationId xmlns:a16="http://schemas.microsoft.com/office/drawing/2014/main" id="{C0A200DB-AF2B-4F5A-AB26-980176806B55}"/>
              </a:ext>
            </a:extLst>
          </p:cNvPr>
          <p:cNvSpPr txBox="1"/>
          <p:nvPr/>
        </p:nvSpPr>
        <p:spPr>
          <a:xfrm>
            <a:off x="9631392" y="1425460"/>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43236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Pregnancy – Engagement and Results</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3676392615"/>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HIGH RISK</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768478615"/>
              </p:ext>
            </p:extLst>
          </p:nvPr>
        </p:nvGraphicFramePr>
        <p:xfrm>
          <a:off x="343534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BIRTHS REPORTED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204406478"/>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C-SECTION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641639587"/>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PRETERM DELIVERY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activity_trends_pregnancy" descr="pregnancy_activity_trend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181152232"/>
              </p:ext>
            </p:extLst>
          </p:nvPr>
        </p:nvGraphicFramePr>
        <p:xfrm>
          <a:off x="342899" y="2208628"/>
          <a:ext cx="7352129"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weeks_at_delivery" descr="pregnancy_weeks_at_delivery">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638475487"/>
              </p:ext>
            </p:extLst>
          </p:nvPr>
        </p:nvGraphicFramePr>
        <p:xfrm>
          <a:off x="7990448" y="2208628"/>
          <a:ext cx="3858651" cy="2019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elivery_type" descr="pregnancy_delivery_type">
            <a:extLst>
              <a:ext uri="{FF2B5EF4-FFF2-40B4-BE49-F238E27FC236}">
                <a16:creationId xmlns:a16="http://schemas.microsoft.com/office/drawing/2014/main" id="{D32C165E-A034-4192-87AA-1ADA260BCCA5}"/>
              </a:ext>
            </a:extLst>
          </p:cNvPr>
          <p:cNvGraphicFramePr/>
          <p:nvPr>
            <p:extLst>
              <p:ext uri="{D42A27DB-BD31-4B8C-83A1-F6EECF244321}">
                <p14:modId xmlns:p14="http://schemas.microsoft.com/office/powerpoint/2010/main" val="3434421355"/>
              </p:ext>
            </p:extLst>
          </p:nvPr>
        </p:nvGraphicFramePr>
        <p:xfrm>
          <a:off x="7990447" y="4266614"/>
          <a:ext cx="3858651" cy="2019886"/>
        </p:xfrm>
        <a:graphic>
          <a:graphicData uri="http://schemas.openxmlformats.org/drawingml/2006/chart">
            <c:chart xmlns:c="http://schemas.openxmlformats.org/drawingml/2006/chart" xmlns:r="http://schemas.openxmlformats.org/officeDocument/2006/relationships" r:id="rId4"/>
          </a:graphicData>
        </a:graphic>
      </p:graphicFrame>
      <p:sp>
        <p:nvSpPr>
          <p:cNvPr id="16" name="high_risk_preg" descr="pregnancy_high_risk">
            <a:extLst>
              <a:ext uri="{FF2B5EF4-FFF2-40B4-BE49-F238E27FC236}">
                <a16:creationId xmlns:a16="http://schemas.microsoft.com/office/drawing/2014/main" id="{7008D382-5DDB-4DDD-A0BF-007C0E352E6F}"/>
              </a:ext>
            </a:extLst>
          </p:cNvPr>
          <p:cNvSpPr txBox="1"/>
          <p:nvPr/>
        </p:nvSpPr>
        <p:spPr>
          <a:xfrm>
            <a:off x="655760" y="1363380"/>
            <a:ext cx="1828800" cy="369332"/>
          </a:xfrm>
          <a:prstGeom prst="rect">
            <a:avLst/>
          </a:prstGeom>
          <a:noFill/>
        </p:spPr>
        <p:txBody>
          <a:bodyPr wrap="square" rtlCol="0">
            <a:spAutoFit/>
          </a:bodyPr>
          <a:lstStyle/>
          <a:p>
            <a:pPr algn="ctr"/>
            <a:endParaRPr lang="en-US" dirty="0"/>
          </a:p>
        </p:txBody>
      </p:sp>
      <p:sp>
        <p:nvSpPr>
          <p:cNvPr id="17" name="births_reported" descr="pregnancy_births_reported">
            <a:extLst>
              <a:ext uri="{FF2B5EF4-FFF2-40B4-BE49-F238E27FC236}">
                <a16:creationId xmlns:a16="http://schemas.microsoft.com/office/drawing/2014/main" id="{B5EFA5FB-7D3B-44FB-A738-136CDF6A769B}"/>
              </a:ext>
            </a:extLst>
          </p:cNvPr>
          <p:cNvSpPr txBox="1"/>
          <p:nvPr/>
        </p:nvSpPr>
        <p:spPr>
          <a:xfrm>
            <a:off x="3704419" y="1363380"/>
            <a:ext cx="1828800" cy="369332"/>
          </a:xfrm>
          <a:prstGeom prst="rect">
            <a:avLst/>
          </a:prstGeom>
          <a:noFill/>
        </p:spPr>
        <p:txBody>
          <a:bodyPr wrap="square" rtlCol="0">
            <a:spAutoFit/>
          </a:bodyPr>
          <a:lstStyle/>
          <a:p>
            <a:pPr algn="ctr"/>
            <a:endParaRPr lang="en-US" dirty="0"/>
          </a:p>
        </p:txBody>
      </p:sp>
      <p:sp>
        <p:nvSpPr>
          <p:cNvPr id="20" name="c_section_rate" descr="pregnancy_csection_rate">
            <a:extLst>
              <a:ext uri="{FF2B5EF4-FFF2-40B4-BE49-F238E27FC236}">
                <a16:creationId xmlns:a16="http://schemas.microsoft.com/office/drawing/2014/main" id="{EFEB7E8A-F546-4F46-B1C9-E3EE803BBF09}"/>
              </a:ext>
            </a:extLst>
          </p:cNvPr>
          <p:cNvSpPr txBox="1"/>
          <p:nvPr/>
        </p:nvSpPr>
        <p:spPr>
          <a:xfrm>
            <a:off x="6658783" y="1363380"/>
            <a:ext cx="1828800" cy="369332"/>
          </a:xfrm>
          <a:prstGeom prst="rect">
            <a:avLst/>
          </a:prstGeom>
          <a:noFill/>
        </p:spPr>
        <p:txBody>
          <a:bodyPr wrap="square" rtlCol="0">
            <a:spAutoFit/>
          </a:bodyPr>
          <a:lstStyle/>
          <a:p>
            <a:pPr algn="ctr"/>
            <a:endParaRPr lang="en-US" dirty="0"/>
          </a:p>
        </p:txBody>
      </p:sp>
      <p:sp>
        <p:nvSpPr>
          <p:cNvPr id="21" name="preterm_delivery_rate" descr="pregnancy_preterm_delivery">
            <a:extLst>
              <a:ext uri="{FF2B5EF4-FFF2-40B4-BE49-F238E27FC236}">
                <a16:creationId xmlns:a16="http://schemas.microsoft.com/office/drawing/2014/main" id="{AF045AF9-714C-4DE9-A6C9-456690EB66E4}"/>
              </a:ext>
            </a:extLst>
          </p:cNvPr>
          <p:cNvSpPr txBox="1"/>
          <p:nvPr/>
        </p:nvSpPr>
        <p:spPr>
          <a:xfrm>
            <a:off x="9760016" y="136366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177946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Parenting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ment_parenting" descr="parenting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902917106"/>
              </p:ext>
            </p:extLst>
          </p:nvPr>
        </p:nvGraphicFramePr>
        <p:xfrm>
          <a:off x="342899" y="2031339"/>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age_dist_parenting" descr="parenting_enrollment_members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1478664280"/>
              </p:ext>
            </p:extLst>
          </p:nvPr>
        </p:nvGraphicFramePr>
        <p:xfrm>
          <a:off x="7752523" y="2031340"/>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ment_parenting" descr="parenting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3028023683"/>
              </p:ext>
            </p:extLst>
          </p:nvPr>
        </p:nvGraphicFramePr>
        <p:xfrm>
          <a:off x="7752522" y="4526028"/>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1244967"/>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279807"/>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16" name="program_eligible_parenting" descr="parenting_program_eligible_members">
            <a:extLst>
              <a:ext uri="{FF2B5EF4-FFF2-40B4-BE49-F238E27FC236}">
                <a16:creationId xmlns:a16="http://schemas.microsoft.com/office/drawing/2014/main" id="{C975FE9B-F090-469C-AFD3-F169DFCB7A6A}"/>
              </a:ext>
            </a:extLst>
          </p:cNvPr>
          <p:cNvSpPr txBox="1"/>
          <p:nvPr/>
        </p:nvSpPr>
        <p:spPr>
          <a:xfrm>
            <a:off x="611975" y="1365790"/>
            <a:ext cx="1828800" cy="369332"/>
          </a:xfrm>
          <a:prstGeom prst="rect">
            <a:avLst/>
          </a:prstGeom>
          <a:noFill/>
        </p:spPr>
        <p:txBody>
          <a:bodyPr wrap="square" rtlCol="0">
            <a:spAutoFit/>
          </a:bodyPr>
          <a:lstStyle/>
          <a:p>
            <a:pPr algn="ctr"/>
            <a:endParaRPr lang="en-US" dirty="0"/>
          </a:p>
        </p:txBody>
      </p:sp>
      <p:sp>
        <p:nvSpPr>
          <p:cNvPr id="17" name="program _regd_parenting" descr="parenting_program_eligible_and_registered_members">
            <a:extLst>
              <a:ext uri="{FF2B5EF4-FFF2-40B4-BE49-F238E27FC236}">
                <a16:creationId xmlns:a16="http://schemas.microsoft.com/office/drawing/2014/main" id="{861B45F8-7815-4D82-AF54-042A29A6717F}"/>
              </a:ext>
            </a:extLst>
          </p:cNvPr>
          <p:cNvSpPr txBox="1"/>
          <p:nvPr/>
        </p:nvSpPr>
        <p:spPr>
          <a:xfrm>
            <a:off x="3704421" y="1365568"/>
            <a:ext cx="1828800" cy="369332"/>
          </a:xfrm>
          <a:prstGeom prst="rect">
            <a:avLst/>
          </a:prstGeom>
          <a:noFill/>
        </p:spPr>
        <p:txBody>
          <a:bodyPr wrap="square" rtlCol="0">
            <a:spAutoFit/>
          </a:bodyPr>
          <a:lstStyle/>
          <a:p>
            <a:pPr algn="ctr"/>
            <a:endParaRPr lang="en-US" dirty="0"/>
          </a:p>
        </p:txBody>
      </p:sp>
      <p:sp>
        <p:nvSpPr>
          <p:cNvPr id="20" name="enrolled_parenting" descr="parenting_enrolled_members">
            <a:extLst>
              <a:ext uri="{FF2B5EF4-FFF2-40B4-BE49-F238E27FC236}">
                <a16:creationId xmlns:a16="http://schemas.microsoft.com/office/drawing/2014/main" id="{7730F60F-6B31-46C3-A7FC-2AAC09E9198D}"/>
              </a:ext>
            </a:extLst>
          </p:cNvPr>
          <p:cNvSpPr txBox="1"/>
          <p:nvPr/>
        </p:nvSpPr>
        <p:spPr>
          <a:xfrm>
            <a:off x="6658781" y="1363278"/>
            <a:ext cx="1828800" cy="369332"/>
          </a:xfrm>
          <a:prstGeom prst="rect">
            <a:avLst/>
          </a:prstGeom>
          <a:noFill/>
        </p:spPr>
        <p:txBody>
          <a:bodyPr wrap="square" rtlCol="0">
            <a:spAutoFit/>
          </a:bodyPr>
          <a:lstStyle/>
          <a:p>
            <a:pPr algn="ctr"/>
            <a:endParaRPr lang="en-US" dirty="0"/>
          </a:p>
        </p:txBody>
      </p:sp>
      <p:sp>
        <p:nvSpPr>
          <p:cNvPr id="21" name="enrollment_parenting" descr="parenting_enrollment_rate">
            <a:extLst>
              <a:ext uri="{FF2B5EF4-FFF2-40B4-BE49-F238E27FC236}">
                <a16:creationId xmlns:a16="http://schemas.microsoft.com/office/drawing/2014/main" id="{21188D53-D25F-416A-A9B2-17EFD4C59B32}"/>
              </a:ext>
            </a:extLst>
          </p:cNvPr>
          <p:cNvSpPr txBox="1"/>
          <p:nvPr/>
        </p:nvSpPr>
        <p:spPr>
          <a:xfrm>
            <a:off x="9765085" y="136327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68355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Parenting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445878250"/>
              </p:ext>
            </p:extLst>
          </p:nvPr>
        </p:nvGraphicFramePr>
        <p:xfrm>
          <a:off x="342900" y="111376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1016225301"/>
              </p:ext>
            </p:extLst>
          </p:nvPr>
        </p:nvGraphicFramePr>
        <p:xfrm>
          <a:off x="9242474" y="978215"/>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parenting" descr="parenting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500240589"/>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arenting" descr="parenting_participant_activity_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494528122"/>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8" y="2321753"/>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arenting" descr="parenting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819637184"/>
              </p:ext>
            </p:extLst>
          </p:nvPr>
        </p:nvGraphicFramePr>
        <p:xfrm>
          <a:off x="7709094" y="4492283"/>
          <a:ext cx="4140005" cy="1371600"/>
        </p:xfrm>
        <a:graphic>
          <a:graphicData uri="http://schemas.openxmlformats.org/drawingml/2006/table">
            <a:tbl>
              <a:tblPr firstRow="1" bandRow="1">
                <a:tableStyleId>{6E25E649-3F16-4E02-A733-19D2CDBF48F0}</a:tableStyleId>
              </a:tblPr>
              <a:tblGrid>
                <a:gridCol w="2672170">
                  <a:extLst>
                    <a:ext uri="{9D8B030D-6E8A-4147-A177-3AD203B41FA5}">
                      <a16:colId xmlns:a16="http://schemas.microsoft.com/office/drawing/2014/main" val="2773434663"/>
                    </a:ext>
                  </a:extLst>
                </a:gridCol>
                <a:gridCol w="1467835">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49880386"/>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415096778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606067882"/>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8" y="4223691"/>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arenting" descr="parenting_total_sessions">
            <a:extLst>
              <a:ext uri="{FF2B5EF4-FFF2-40B4-BE49-F238E27FC236}">
                <a16:creationId xmlns:a16="http://schemas.microsoft.com/office/drawing/2014/main" id="{CF3DFC88-E517-498E-94AD-67397F2406B0}"/>
              </a:ext>
            </a:extLst>
          </p:cNvPr>
          <p:cNvSpPr txBox="1"/>
          <p:nvPr/>
        </p:nvSpPr>
        <p:spPr>
          <a:xfrm>
            <a:off x="731812" y="1401386"/>
            <a:ext cx="1828800" cy="369332"/>
          </a:xfrm>
          <a:prstGeom prst="rect">
            <a:avLst/>
          </a:prstGeom>
          <a:noFill/>
        </p:spPr>
        <p:txBody>
          <a:bodyPr wrap="square" rtlCol="0">
            <a:spAutoFit/>
          </a:bodyPr>
          <a:lstStyle/>
          <a:p>
            <a:pPr algn="ctr"/>
            <a:endParaRPr lang="en-US" dirty="0"/>
          </a:p>
        </p:txBody>
      </p:sp>
      <p:sp>
        <p:nvSpPr>
          <p:cNvPr id="21" name="enrolled_members_1+_app_parenting" descr="parenting_enrolled_members_with_1plus_app_launches">
            <a:extLst>
              <a:ext uri="{FF2B5EF4-FFF2-40B4-BE49-F238E27FC236}">
                <a16:creationId xmlns:a16="http://schemas.microsoft.com/office/drawing/2014/main" id="{E7BA92B7-40CC-4426-9B37-B00994C82A3C}"/>
              </a:ext>
            </a:extLst>
          </p:cNvPr>
          <p:cNvSpPr txBox="1"/>
          <p:nvPr/>
        </p:nvSpPr>
        <p:spPr>
          <a:xfrm>
            <a:off x="5181599" y="1416497"/>
            <a:ext cx="1828800" cy="369332"/>
          </a:xfrm>
          <a:prstGeom prst="rect">
            <a:avLst/>
          </a:prstGeom>
          <a:noFill/>
        </p:spPr>
        <p:txBody>
          <a:bodyPr wrap="square" rtlCol="0">
            <a:spAutoFit/>
          </a:bodyPr>
          <a:lstStyle/>
          <a:p>
            <a:pPr algn="ctr"/>
            <a:endParaRPr lang="en-US" dirty="0"/>
          </a:p>
        </p:txBody>
      </p:sp>
      <p:sp>
        <p:nvSpPr>
          <p:cNvPr id="22" name="avg_monthly_sessions_parenting" descr="parenting_average_monthly_sessions_per_members_with_1plus_app_launches">
            <a:extLst>
              <a:ext uri="{FF2B5EF4-FFF2-40B4-BE49-F238E27FC236}">
                <a16:creationId xmlns:a16="http://schemas.microsoft.com/office/drawing/2014/main" id="{23E92F6A-836E-4648-9D11-B607CC6D4A22}"/>
              </a:ext>
            </a:extLst>
          </p:cNvPr>
          <p:cNvSpPr txBox="1"/>
          <p:nvPr/>
        </p:nvSpPr>
        <p:spPr>
          <a:xfrm>
            <a:off x="9631387" y="140138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180984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F0DBCE0-3B16-4519-BC12-1FA036C009D5}"/>
              </a:ext>
            </a:extLst>
          </p:cNvPr>
          <p:cNvSpPr>
            <a:spLocks noGrp="1"/>
          </p:cNvSpPr>
          <p:nvPr>
            <p:ph type="title"/>
          </p:nvPr>
        </p:nvSpPr>
        <p:spPr>
          <a:xfrm>
            <a:off x="342900" y="165100"/>
            <a:ext cx="11506200" cy="377825"/>
          </a:xfrm>
        </p:spPr>
        <p:txBody>
          <a:bodyPr>
            <a:normAutofit fontScale="90000"/>
          </a:bodyPr>
          <a:lstStyle/>
          <a:p>
            <a:r>
              <a:rPr lang="en-US" dirty="0"/>
              <a:t>Muscle/Joint Health – Enrollment</a:t>
            </a:r>
          </a:p>
        </p:txBody>
      </p:sp>
      <p:sp>
        <p:nvSpPr>
          <p:cNvPr id="26" name="Text Placeholder 2">
            <a:extLst>
              <a:ext uri="{FF2B5EF4-FFF2-40B4-BE49-F238E27FC236}">
                <a16:creationId xmlns:a16="http://schemas.microsoft.com/office/drawing/2014/main" id="{AAB72FD1-9828-4B04-8669-17B52526FF89}"/>
              </a:ext>
            </a:extLst>
          </p:cNvPr>
          <p:cNvSpPr>
            <a:spLocks noGrp="1"/>
          </p:cNvSpPr>
          <p:nvPr>
            <p:ph type="body" sz="quarter" idx="10"/>
          </p:nvPr>
        </p:nvSpPr>
        <p:spPr>
          <a:xfrm>
            <a:off x="342900" y="638175"/>
            <a:ext cx="3990975" cy="257175"/>
          </a:xfrm>
        </p:spPr>
        <p:txBody>
          <a:bodyPr/>
          <a:lstStyle/>
          <a:p>
            <a:r>
              <a:rPr lang="en-US" dirty="0"/>
              <a:t>PARTNER PROGRAMS</a:t>
            </a:r>
          </a:p>
        </p:txBody>
      </p:sp>
      <p:graphicFrame>
        <p:nvGraphicFramePr>
          <p:cNvPr id="29" name="Table 6">
            <a:extLst>
              <a:ext uri="{FF2B5EF4-FFF2-40B4-BE49-F238E27FC236}">
                <a16:creationId xmlns:a16="http://schemas.microsoft.com/office/drawing/2014/main" id="{B2D72A0B-7E62-4CBE-B4EC-2E3FA55C9432}"/>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2FD66202-DF15-492F-BEC8-B966E1256021}"/>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4262A6FE-D338-4C92-839E-F063CC815DB0}"/>
              </a:ext>
            </a:extLst>
          </p:cNvPr>
          <p:cNvGraphicFramePr>
            <a:graphicFrameLocks noGrp="1"/>
          </p:cNvGraphicFramePr>
          <p:nvPr/>
        </p:nvGraphicFramePr>
        <p:xfrm>
          <a:off x="6389705" y="93360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CURRENTLY 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AD175380-CAB6-46E7-A1D2-DE8E88C39671}"/>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msk_program_enrollment">
            <a:extLst>
              <a:ext uri="{FF2B5EF4-FFF2-40B4-BE49-F238E27FC236}">
                <a16:creationId xmlns:a16="http://schemas.microsoft.com/office/drawing/2014/main" id="{7D205C28-1F09-4B20-BB55-5C054ED7ADD0}"/>
              </a:ext>
            </a:extLst>
          </p:cNvPr>
          <p:cNvGraphicFramePr/>
          <p:nvPr/>
        </p:nvGraphicFramePr>
        <p:xfrm>
          <a:off x="219331" y="2035631"/>
          <a:ext cx="6582631" cy="1999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msk_enrolled_members_gender_dist">
            <a:extLst>
              <a:ext uri="{FF2B5EF4-FFF2-40B4-BE49-F238E27FC236}">
                <a16:creationId xmlns:a16="http://schemas.microsoft.com/office/drawing/2014/main" id="{2BA23E9F-3420-4FB2-AA5C-5F4BB7DE9394}"/>
              </a:ext>
            </a:extLst>
          </p:cNvPr>
          <p:cNvGraphicFramePr/>
          <p:nvPr/>
        </p:nvGraphicFramePr>
        <p:xfrm>
          <a:off x="3842158" y="4223617"/>
          <a:ext cx="2571841"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msk_enrolled_members_age_dist">
            <a:extLst>
              <a:ext uri="{FF2B5EF4-FFF2-40B4-BE49-F238E27FC236}">
                <a16:creationId xmlns:a16="http://schemas.microsoft.com/office/drawing/2014/main" id="{209AF91D-11A9-4F59-A921-ED61249F1472}"/>
              </a:ext>
            </a:extLst>
          </p:cNvPr>
          <p:cNvGraphicFramePr/>
          <p:nvPr/>
        </p:nvGraphicFramePr>
        <p:xfrm>
          <a:off x="1065990" y="420264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msk_assessment_results">
            <a:extLst>
              <a:ext uri="{FF2B5EF4-FFF2-40B4-BE49-F238E27FC236}">
                <a16:creationId xmlns:a16="http://schemas.microsoft.com/office/drawing/2014/main" id="{F4C380F4-A29B-45D2-BC9F-45108A4D7F36}"/>
              </a:ext>
            </a:extLst>
          </p:cNvPr>
          <p:cNvGraphicFramePr>
            <a:graphicFrameLocks noGrp="1"/>
          </p:cNvGraphicFramePr>
          <p:nvPr>
            <p:extLst>
              <p:ext uri="{D42A27DB-BD31-4B8C-83A1-F6EECF244321}">
                <p14:modId xmlns:p14="http://schemas.microsoft.com/office/powerpoint/2010/main" val="2734702384"/>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B5AC8E23-181C-4ACA-BDB6-8AE5943C7326}"/>
              </a:ext>
            </a:extLst>
          </p:cNvPr>
          <p:cNvSpPr txBox="1"/>
          <p:nvPr/>
        </p:nvSpPr>
        <p:spPr>
          <a:xfrm>
            <a:off x="7306404"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42" name="TextBox 41">
            <a:extLst>
              <a:ext uri="{FF2B5EF4-FFF2-40B4-BE49-F238E27FC236}">
                <a16:creationId xmlns:a16="http://schemas.microsoft.com/office/drawing/2014/main" id="{0E93C981-5AE0-47B8-8F1C-1E1A683C6707}"/>
              </a:ext>
            </a:extLst>
          </p:cNvPr>
          <p:cNvSpPr txBox="1"/>
          <p:nvPr/>
        </p:nvSpPr>
        <p:spPr>
          <a:xfrm>
            <a:off x="78679" y="6431290"/>
            <a:ext cx="5381601" cy="261610"/>
          </a:xfrm>
          <a:prstGeom prst="rect">
            <a:avLst/>
          </a:prstGeom>
          <a:noFill/>
        </p:spPr>
        <p:txBody>
          <a:bodyPr wrap="none" rtlCol="0">
            <a:spAutoFit/>
          </a:bodyPr>
          <a:lstStyle/>
          <a:p>
            <a:pPr marL="228600" indent="-228600">
              <a:buAutoNum type="arabicPeriod"/>
            </a:pPr>
            <a:r>
              <a:rPr lang="en-US" sz="1100" dirty="0"/>
              <a:t>Requires completion of Movement Health Questionnaire (MHQ) and app launch</a:t>
            </a:r>
          </a:p>
        </p:txBody>
      </p:sp>
      <p:graphicFrame>
        <p:nvGraphicFramePr>
          <p:cNvPr id="43" name="msk_enrolled_members_risk_stratification">
            <a:extLst>
              <a:ext uri="{FF2B5EF4-FFF2-40B4-BE49-F238E27FC236}">
                <a16:creationId xmlns:a16="http://schemas.microsoft.com/office/drawing/2014/main" id="{A99A581A-114E-4347-95E9-A99F66DAB240}"/>
              </a:ext>
            </a:extLst>
          </p:cNvPr>
          <p:cNvGraphicFramePr>
            <a:graphicFrameLocks noGrp="1"/>
          </p:cNvGraphicFramePr>
          <p:nvPr>
            <p:extLst>
              <p:ext uri="{D42A27DB-BD31-4B8C-83A1-F6EECF244321}">
                <p14:modId xmlns:p14="http://schemas.microsoft.com/office/powerpoint/2010/main" val="592158356"/>
              </p:ext>
            </p:extLst>
          </p:nvPr>
        </p:nvGraphicFramePr>
        <p:xfrm>
          <a:off x="7306404" y="4876942"/>
          <a:ext cx="4477881" cy="13716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9999631"/>
                  </a:ext>
                </a:extLst>
              </a:tr>
              <a:tr h="151471">
                <a:tc>
                  <a:txBody>
                    <a:bodyPr/>
                    <a:lstStyle/>
                    <a:p>
                      <a:endParaRPr lang="en-US" sz="900" i="1" dirty="0"/>
                    </a:p>
                  </a:txBody>
                  <a:tcPr anchor="ctr">
                    <a:lnR w="6350" cap="flat" cmpd="sng" algn="ctr">
                      <a:solidFill>
                        <a:schemeClr val="bg1"/>
                      </a:solidFill>
                      <a:prstDash val="solid"/>
                      <a:round/>
                      <a:headEnd type="none" w="med" len="med"/>
                      <a:tailEnd type="none" w="med" len="med"/>
                    </a:lnR>
                  </a:tcPr>
                </a:tc>
                <a:tc>
                  <a:txBody>
                    <a:bodyPr/>
                    <a:lstStyle/>
                    <a:p>
                      <a:endParaRPr lang="en-US" sz="900" i="1"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4" name="TextBox 43">
            <a:extLst>
              <a:ext uri="{FF2B5EF4-FFF2-40B4-BE49-F238E27FC236}">
                <a16:creationId xmlns:a16="http://schemas.microsoft.com/office/drawing/2014/main" id="{020F0713-0620-49F5-BFB2-05055B4B9894}"/>
              </a:ext>
            </a:extLst>
          </p:cNvPr>
          <p:cNvSpPr txBox="1"/>
          <p:nvPr/>
        </p:nvSpPr>
        <p:spPr>
          <a:xfrm>
            <a:off x="7306403" y="4567354"/>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ENROLLED MEMBER RISK STRATIFICATION</a:t>
            </a:r>
          </a:p>
        </p:txBody>
      </p:sp>
      <p:sp>
        <p:nvSpPr>
          <p:cNvPr id="16" name="msk_enrolled_members" descr="fertility_program_engagement_total_sessions&#10;">
            <a:extLst>
              <a:ext uri="{FF2B5EF4-FFF2-40B4-BE49-F238E27FC236}">
                <a16:creationId xmlns:a16="http://schemas.microsoft.com/office/drawing/2014/main" id="{C8912B14-F423-4056-8FF5-44881382E284}"/>
              </a:ext>
            </a:extLst>
          </p:cNvPr>
          <p:cNvSpPr txBox="1"/>
          <p:nvPr/>
        </p:nvSpPr>
        <p:spPr>
          <a:xfrm>
            <a:off x="6658844" y="1387289"/>
            <a:ext cx="1828800" cy="369332"/>
          </a:xfrm>
          <a:prstGeom prst="rect">
            <a:avLst/>
          </a:prstGeom>
          <a:noFill/>
        </p:spPr>
        <p:txBody>
          <a:bodyPr wrap="square" rtlCol="0">
            <a:spAutoFit/>
          </a:bodyPr>
          <a:lstStyle/>
          <a:p>
            <a:pPr algn="ctr"/>
            <a:r>
              <a:rPr lang="en-US" dirty="0"/>
              <a:t> </a:t>
            </a:r>
          </a:p>
        </p:txBody>
      </p:sp>
      <p:sp>
        <p:nvSpPr>
          <p:cNvPr id="17" name="msk_program_eligible_regd_members" descr="fertility_program_engagement_total_sessions&#10;">
            <a:extLst>
              <a:ext uri="{FF2B5EF4-FFF2-40B4-BE49-F238E27FC236}">
                <a16:creationId xmlns:a16="http://schemas.microsoft.com/office/drawing/2014/main" id="{C4627CD4-6D89-4CA7-BEF9-02E407E8C85E}"/>
              </a:ext>
            </a:extLst>
          </p:cNvPr>
          <p:cNvSpPr txBox="1"/>
          <p:nvPr/>
        </p:nvSpPr>
        <p:spPr>
          <a:xfrm>
            <a:off x="3722847" y="1389888"/>
            <a:ext cx="1828800" cy="369332"/>
          </a:xfrm>
          <a:prstGeom prst="rect">
            <a:avLst/>
          </a:prstGeom>
          <a:noFill/>
        </p:spPr>
        <p:txBody>
          <a:bodyPr wrap="square" rtlCol="0">
            <a:spAutoFit/>
          </a:bodyPr>
          <a:lstStyle/>
          <a:p>
            <a:pPr algn="ctr"/>
            <a:r>
              <a:rPr lang="en-US" dirty="0"/>
              <a:t> </a:t>
            </a:r>
          </a:p>
        </p:txBody>
      </p:sp>
      <p:sp>
        <p:nvSpPr>
          <p:cNvPr id="18" name="msk_program_eligible_members" descr="fertility_program_engagement_total_sessions&#10;">
            <a:extLst>
              <a:ext uri="{FF2B5EF4-FFF2-40B4-BE49-F238E27FC236}">
                <a16:creationId xmlns:a16="http://schemas.microsoft.com/office/drawing/2014/main" id="{FE2F75FE-8B54-4FCF-9E35-EA43272F5310}"/>
              </a:ext>
            </a:extLst>
          </p:cNvPr>
          <p:cNvSpPr txBox="1"/>
          <p:nvPr/>
        </p:nvSpPr>
        <p:spPr>
          <a:xfrm>
            <a:off x="600208" y="1387289"/>
            <a:ext cx="1828800" cy="369332"/>
          </a:xfrm>
          <a:prstGeom prst="rect">
            <a:avLst/>
          </a:prstGeom>
          <a:noFill/>
        </p:spPr>
        <p:txBody>
          <a:bodyPr wrap="square" rtlCol="0">
            <a:spAutoFit/>
          </a:bodyPr>
          <a:lstStyle/>
          <a:p>
            <a:pPr algn="ctr"/>
            <a:r>
              <a:rPr lang="en-US" dirty="0"/>
              <a:t> </a:t>
            </a:r>
          </a:p>
        </p:txBody>
      </p:sp>
      <p:sp>
        <p:nvSpPr>
          <p:cNvPr id="19" name="msk_enrollment_rate" descr="fertility_program_engagement_total_sessions&#10;">
            <a:extLst>
              <a:ext uri="{FF2B5EF4-FFF2-40B4-BE49-F238E27FC236}">
                <a16:creationId xmlns:a16="http://schemas.microsoft.com/office/drawing/2014/main" id="{34C6774B-5E5B-4114-B81E-EA9DACC7ED55}"/>
              </a:ext>
            </a:extLst>
          </p:cNvPr>
          <p:cNvSpPr txBox="1"/>
          <p:nvPr/>
        </p:nvSpPr>
        <p:spPr>
          <a:xfrm>
            <a:off x="9780161" y="1387779"/>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401998541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72FDD1E-25ED-4987-BB0B-6BC84AABE4BC}"/>
              </a:ext>
            </a:extLst>
          </p:cNvPr>
          <p:cNvSpPr>
            <a:spLocks noGrp="1"/>
          </p:cNvSpPr>
          <p:nvPr>
            <p:ph type="title"/>
          </p:nvPr>
        </p:nvSpPr>
        <p:spPr>
          <a:xfrm>
            <a:off x="342900" y="165100"/>
            <a:ext cx="11506200" cy="377825"/>
          </a:xfrm>
        </p:spPr>
        <p:txBody>
          <a:bodyPr>
            <a:normAutofit fontScale="90000"/>
          </a:bodyPr>
          <a:lstStyle/>
          <a:p>
            <a:r>
              <a:rPr lang="en-US" dirty="0"/>
              <a:t>Muscle/Joint Health – Engagement and Results</a:t>
            </a:r>
          </a:p>
        </p:txBody>
      </p:sp>
      <p:sp>
        <p:nvSpPr>
          <p:cNvPr id="25" name="Text Placeholder 2">
            <a:extLst>
              <a:ext uri="{FF2B5EF4-FFF2-40B4-BE49-F238E27FC236}">
                <a16:creationId xmlns:a16="http://schemas.microsoft.com/office/drawing/2014/main" id="{DB9689CB-8D65-4164-8033-FD1A5C3251AE}"/>
              </a:ext>
            </a:extLst>
          </p:cNvPr>
          <p:cNvSpPr>
            <a:spLocks noGrp="1"/>
          </p:cNvSpPr>
          <p:nvPr>
            <p:ph type="body" sz="quarter" idx="10"/>
          </p:nvPr>
        </p:nvSpPr>
        <p:spPr>
          <a:xfrm>
            <a:off x="342900" y="638175"/>
            <a:ext cx="3990975" cy="257175"/>
          </a:xfrm>
        </p:spPr>
        <p:txBody>
          <a:bodyPr/>
          <a:lstStyle/>
          <a:p>
            <a:r>
              <a:rPr lang="en-US"/>
              <a:t>PARTNER PROGRAMS</a:t>
            </a:r>
          </a:p>
        </p:txBody>
      </p:sp>
      <p:graphicFrame>
        <p:nvGraphicFramePr>
          <p:cNvPr id="26" name="Table 6">
            <a:extLst>
              <a:ext uri="{FF2B5EF4-FFF2-40B4-BE49-F238E27FC236}">
                <a16:creationId xmlns:a16="http://schemas.microsoft.com/office/drawing/2014/main" id="{BBB1A3E1-DA20-4345-99C3-ADD5CC4E86AA}"/>
              </a:ext>
            </a:extLst>
          </p:cNvPr>
          <p:cNvGraphicFramePr>
            <a:graphicFrameLocks noGrp="1"/>
          </p:cNvGraphicFramePr>
          <p:nvPr/>
        </p:nvGraphicFramePr>
        <p:xfrm>
          <a:off x="1133734"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DIGITAL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7" name="Table 6">
            <a:extLst>
              <a:ext uri="{FF2B5EF4-FFF2-40B4-BE49-F238E27FC236}">
                <a16:creationId xmlns:a16="http://schemas.microsoft.com/office/drawing/2014/main" id="{6FCF0E23-48A0-402B-B65A-0ADB4E3DBC2C}"/>
              </a:ext>
            </a:extLst>
          </p:cNvPr>
          <p:cNvGraphicFramePr>
            <a:graphicFrameLocks noGrp="1"/>
          </p:cNvGraphicFramePr>
          <p:nvPr/>
        </p:nvGraphicFramePr>
        <p:xfrm>
          <a:off x="4497462"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9" name="msk_participant_activity">
            <a:extLst>
              <a:ext uri="{FF2B5EF4-FFF2-40B4-BE49-F238E27FC236}">
                <a16:creationId xmlns:a16="http://schemas.microsoft.com/office/drawing/2014/main" id="{06D35A07-1837-4DAA-A133-3FAC91D98B05}"/>
              </a:ext>
            </a:extLst>
          </p:cNvPr>
          <p:cNvGraphicFramePr>
            <a:graphicFrameLocks noGrp="1"/>
          </p:cNvGraphicFramePr>
          <p:nvPr>
            <p:extLst>
              <p:ext uri="{D42A27DB-BD31-4B8C-83A1-F6EECF244321}">
                <p14:modId xmlns:p14="http://schemas.microsoft.com/office/powerpoint/2010/main" val="3334765188"/>
              </p:ext>
            </p:extLst>
          </p:nvPr>
        </p:nvGraphicFramePr>
        <p:xfrm>
          <a:off x="7751029" y="1921598"/>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1432078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44012131"/>
                  </a:ext>
                </a:extLst>
              </a:tr>
              <a:tr h="152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6673557"/>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3654709"/>
                  </a:ext>
                </a:extLst>
              </a:tr>
            </a:tbl>
          </a:graphicData>
        </a:graphic>
      </p:graphicFrame>
      <p:sp>
        <p:nvSpPr>
          <p:cNvPr id="30" name="Rectangle 29">
            <a:extLst>
              <a:ext uri="{FF2B5EF4-FFF2-40B4-BE49-F238E27FC236}">
                <a16:creationId xmlns:a16="http://schemas.microsoft.com/office/drawing/2014/main" id="{312A3F0F-C48A-483F-B333-1841AD4F34F1}"/>
              </a:ext>
            </a:extLst>
          </p:cNvPr>
          <p:cNvSpPr/>
          <p:nvPr/>
        </p:nvSpPr>
        <p:spPr>
          <a:xfrm>
            <a:off x="7751029" y="1601951"/>
            <a:ext cx="2377709"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PARTICIPANT ACTIVITY (Top 5)</a:t>
            </a:r>
          </a:p>
        </p:txBody>
      </p:sp>
      <p:graphicFrame>
        <p:nvGraphicFramePr>
          <p:cNvPr id="33" name="msk_top_programs">
            <a:extLst>
              <a:ext uri="{FF2B5EF4-FFF2-40B4-BE49-F238E27FC236}">
                <a16:creationId xmlns:a16="http://schemas.microsoft.com/office/drawing/2014/main" id="{C8D63981-C77E-4A20-97C7-4A3B1DE472B6}"/>
              </a:ext>
            </a:extLst>
          </p:cNvPr>
          <p:cNvGraphicFramePr>
            <a:graphicFrameLocks noGrp="1"/>
          </p:cNvGraphicFramePr>
          <p:nvPr>
            <p:extLst>
              <p:ext uri="{D42A27DB-BD31-4B8C-83A1-F6EECF244321}">
                <p14:modId xmlns:p14="http://schemas.microsoft.com/office/powerpoint/2010/main" val="1074550051"/>
              </p:ext>
            </p:extLst>
          </p:nvPr>
        </p:nvGraphicFramePr>
        <p:xfrm>
          <a:off x="7754116" y="4539995"/>
          <a:ext cx="4094983" cy="1280160"/>
        </p:xfrm>
        <a:graphic>
          <a:graphicData uri="http://schemas.openxmlformats.org/drawingml/2006/table">
            <a:tbl>
              <a:tblPr firstRow="1" bandRow="1">
                <a:tableStyleId>{6E25E649-3F16-4E02-A733-19D2CDBF48F0}</a:tableStyleId>
              </a:tblPr>
              <a:tblGrid>
                <a:gridCol w="2690989">
                  <a:extLst>
                    <a:ext uri="{9D8B030D-6E8A-4147-A177-3AD203B41FA5}">
                      <a16:colId xmlns:a16="http://schemas.microsoft.com/office/drawing/2014/main" val="3506233130"/>
                    </a:ext>
                  </a:extLst>
                </a:gridCol>
                <a:gridCol w="1403994">
                  <a:extLst>
                    <a:ext uri="{9D8B030D-6E8A-4147-A177-3AD203B41FA5}">
                      <a16:colId xmlns:a16="http://schemas.microsoft.com/office/drawing/2014/main" val="3363182288"/>
                    </a:ext>
                  </a:extLst>
                </a:gridCol>
              </a:tblGrid>
              <a:tr h="152489">
                <a:tc>
                  <a:txBody>
                    <a:bodyPr/>
                    <a:lstStyle/>
                    <a:p>
                      <a:pPr algn="l"/>
                      <a:r>
                        <a:rPr lang="en-US" sz="800" dirty="0"/>
                        <a:t>Programs</a:t>
                      </a:r>
                    </a:p>
                  </a:txBody>
                  <a:tcPr anchor="ctr">
                    <a:lnR w="6350" cap="flat" cmpd="sng" algn="ctr">
                      <a:solidFill>
                        <a:schemeClr val="bg1"/>
                      </a:solidFill>
                      <a:prstDash val="solid"/>
                      <a:round/>
                      <a:headEnd type="none" w="med" len="med"/>
                      <a:tailEnd type="none" w="med" len="med"/>
                    </a:lnR>
                  </a:tcPr>
                </a:tc>
                <a:tc>
                  <a:txBody>
                    <a:bodyPr/>
                    <a:lstStyle/>
                    <a:p>
                      <a:pPr algn="ctr"/>
                      <a:r>
                        <a:rPr lang="en-US" sz="8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2759331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4240584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68107999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6841115"/>
                  </a:ext>
                </a:extLst>
              </a:tr>
            </a:tbl>
          </a:graphicData>
        </a:graphic>
      </p:graphicFrame>
      <p:sp>
        <p:nvSpPr>
          <p:cNvPr id="34" name="Rectangle 33">
            <a:extLst>
              <a:ext uri="{FF2B5EF4-FFF2-40B4-BE49-F238E27FC236}">
                <a16:creationId xmlns:a16="http://schemas.microsoft.com/office/drawing/2014/main" id="{626BECC0-CFBC-4497-92B5-90C01D74756D}"/>
              </a:ext>
            </a:extLst>
          </p:cNvPr>
          <p:cNvSpPr/>
          <p:nvPr/>
        </p:nvSpPr>
        <p:spPr>
          <a:xfrm>
            <a:off x="7751029" y="4220934"/>
            <a:ext cx="1902925"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TOP PROGRAMS (Top 5)</a:t>
            </a:r>
          </a:p>
        </p:txBody>
      </p:sp>
      <p:sp>
        <p:nvSpPr>
          <p:cNvPr id="13" name="msk_total_sessions" descr="fertility_program_engagement_total_sessions&#10;">
            <a:extLst>
              <a:ext uri="{FF2B5EF4-FFF2-40B4-BE49-F238E27FC236}">
                <a16:creationId xmlns:a16="http://schemas.microsoft.com/office/drawing/2014/main" id="{3697BAE1-1B4A-4CB2-A44E-EE94489D025C}"/>
              </a:ext>
            </a:extLst>
          </p:cNvPr>
          <p:cNvSpPr txBox="1"/>
          <p:nvPr/>
        </p:nvSpPr>
        <p:spPr>
          <a:xfrm>
            <a:off x="1514611" y="1464408"/>
            <a:ext cx="1828800" cy="369332"/>
          </a:xfrm>
          <a:prstGeom prst="rect">
            <a:avLst/>
          </a:prstGeom>
          <a:noFill/>
        </p:spPr>
        <p:txBody>
          <a:bodyPr wrap="square" rtlCol="0">
            <a:spAutoFit/>
          </a:bodyPr>
          <a:lstStyle/>
          <a:p>
            <a:pPr algn="ctr"/>
            <a:r>
              <a:rPr lang="en-US" dirty="0"/>
              <a:t> </a:t>
            </a:r>
          </a:p>
        </p:txBody>
      </p:sp>
      <p:sp>
        <p:nvSpPr>
          <p:cNvPr id="14" name="msk_enrolled_members_1+_app" descr="fertility_program_engagement_total_sessions&#10;">
            <a:extLst>
              <a:ext uri="{FF2B5EF4-FFF2-40B4-BE49-F238E27FC236}">
                <a16:creationId xmlns:a16="http://schemas.microsoft.com/office/drawing/2014/main" id="{BEB8A0D9-40D9-4DDA-9A4D-7CB2574F53CF}"/>
              </a:ext>
            </a:extLst>
          </p:cNvPr>
          <p:cNvSpPr txBox="1"/>
          <p:nvPr/>
        </p:nvSpPr>
        <p:spPr>
          <a:xfrm>
            <a:off x="4886375" y="1464408"/>
            <a:ext cx="1828800" cy="369332"/>
          </a:xfrm>
          <a:prstGeom prst="rect">
            <a:avLst/>
          </a:prstGeom>
          <a:noFill/>
        </p:spPr>
        <p:txBody>
          <a:bodyPr wrap="square" rtlCol="0">
            <a:spAutoFit/>
          </a:bodyPr>
          <a:lstStyle/>
          <a:p>
            <a:pPr algn="ctr"/>
            <a:r>
              <a:rPr lang="en-US" dirty="0"/>
              <a:t> </a:t>
            </a:r>
          </a:p>
        </p:txBody>
      </p:sp>
      <p:graphicFrame>
        <p:nvGraphicFramePr>
          <p:cNvPr id="15" name="msk_prog_engagement" descr="parenting_program_engagement">
            <a:extLst>
              <a:ext uri="{FF2B5EF4-FFF2-40B4-BE49-F238E27FC236}">
                <a16:creationId xmlns:a16="http://schemas.microsoft.com/office/drawing/2014/main" id="{1A9869BC-7C01-42CD-AF19-C60F7B10A364}"/>
              </a:ext>
            </a:extLst>
          </p:cNvPr>
          <p:cNvGraphicFramePr/>
          <p:nvPr>
            <p:extLst>
              <p:ext uri="{D42A27DB-BD31-4B8C-83A1-F6EECF244321}">
                <p14:modId xmlns:p14="http://schemas.microsoft.com/office/powerpoint/2010/main" val="2719988820"/>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19100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3B886C7-378D-47E4-A46E-84DAC09C92F9}"/>
              </a:ext>
            </a:extLst>
          </p:cNvPr>
          <p:cNvSpPr>
            <a:spLocks noGrp="1"/>
          </p:cNvSpPr>
          <p:nvPr>
            <p:ph type="title"/>
          </p:nvPr>
        </p:nvSpPr>
        <p:spPr>
          <a:xfrm>
            <a:off x="342900" y="165100"/>
            <a:ext cx="11506200" cy="377825"/>
          </a:xfrm>
        </p:spPr>
        <p:txBody>
          <a:bodyPr>
            <a:normAutofit fontScale="90000"/>
          </a:bodyPr>
          <a:lstStyle/>
          <a:p>
            <a:r>
              <a:rPr lang="en-US" dirty="0"/>
              <a:t>Manage Diabetes – Enrollment</a:t>
            </a:r>
          </a:p>
        </p:txBody>
      </p:sp>
      <p:sp>
        <p:nvSpPr>
          <p:cNvPr id="24" name="Text Placeholder 2">
            <a:extLst>
              <a:ext uri="{FF2B5EF4-FFF2-40B4-BE49-F238E27FC236}">
                <a16:creationId xmlns:a16="http://schemas.microsoft.com/office/drawing/2014/main" id="{EC07595F-4BC8-4902-BCE3-F39B3BBD1D55}"/>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26" name="Table 6">
            <a:extLst>
              <a:ext uri="{FF2B5EF4-FFF2-40B4-BE49-F238E27FC236}">
                <a16:creationId xmlns:a16="http://schemas.microsoft.com/office/drawing/2014/main" id="{988DA176-C1B5-41FC-A3DC-308CECA89F8A}"/>
              </a:ext>
            </a:extLst>
          </p:cNvPr>
          <p:cNvGraphicFramePr>
            <a:graphicFrameLocks noGrp="1"/>
          </p:cNvGraphicFramePr>
          <p:nvPr>
            <p:extLst>
              <p:ext uri="{D42A27DB-BD31-4B8C-83A1-F6EECF244321}">
                <p14:modId xmlns:p14="http://schemas.microsoft.com/office/powerpoint/2010/main" val="338744228"/>
              </p:ext>
            </p:extLst>
          </p:nvPr>
        </p:nvGraphicFramePr>
        <p:xfrm>
          <a:off x="577093" y="99046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E99832E2-1695-4A87-A6E6-35D7B3CE5BF1}"/>
              </a:ext>
            </a:extLst>
          </p:cNvPr>
          <p:cNvGraphicFramePr>
            <a:graphicFrameLocks noGrp="1"/>
          </p:cNvGraphicFramePr>
          <p:nvPr>
            <p:extLst>
              <p:ext uri="{D42A27DB-BD31-4B8C-83A1-F6EECF244321}">
                <p14:modId xmlns:p14="http://schemas.microsoft.com/office/powerpoint/2010/main" val="4113124623"/>
              </p:ext>
            </p:extLst>
          </p:nvPr>
        </p:nvGraphicFramePr>
        <p:xfrm>
          <a:off x="3435346" y="82898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8E479D3A-A6BF-4147-B588-0FF3CB490715}"/>
              </a:ext>
            </a:extLst>
          </p:cNvPr>
          <p:cNvGraphicFramePr>
            <a:graphicFrameLocks noGrp="1"/>
          </p:cNvGraphicFramePr>
          <p:nvPr>
            <p:extLst>
              <p:ext uri="{D42A27DB-BD31-4B8C-83A1-F6EECF244321}">
                <p14:modId xmlns:p14="http://schemas.microsoft.com/office/powerpoint/2010/main" val="3638310005"/>
              </p:ext>
            </p:extLst>
          </p:nvPr>
        </p:nvGraphicFramePr>
        <p:xfrm>
          <a:off x="6389703" y="96719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DECB818C-7F7C-4FE5-B331-59467F4A7F1A}"/>
              </a:ext>
            </a:extLst>
          </p:cNvPr>
          <p:cNvGraphicFramePr>
            <a:graphicFrameLocks noGrp="1"/>
          </p:cNvGraphicFramePr>
          <p:nvPr>
            <p:extLst>
              <p:ext uri="{D42A27DB-BD31-4B8C-83A1-F6EECF244321}">
                <p14:modId xmlns:p14="http://schemas.microsoft.com/office/powerpoint/2010/main" val="1392337192"/>
              </p:ext>
            </p:extLst>
          </p:nvPr>
        </p:nvGraphicFramePr>
        <p:xfrm>
          <a:off x="9482149" y="96403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duo_program_enrollment">
            <a:extLst>
              <a:ext uri="{FF2B5EF4-FFF2-40B4-BE49-F238E27FC236}">
                <a16:creationId xmlns:a16="http://schemas.microsoft.com/office/drawing/2014/main" id="{5F88545E-00E5-42BD-9904-ACE26F5162F2}"/>
              </a:ext>
            </a:extLst>
          </p:cNvPr>
          <p:cNvGraphicFramePr/>
          <p:nvPr/>
        </p:nvGraphicFramePr>
        <p:xfrm>
          <a:off x="113828" y="2035630"/>
          <a:ext cx="6049584" cy="4056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duo_enrolled_members_gender_dist">
            <a:extLst>
              <a:ext uri="{FF2B5EF4-FFF2-40B4-BE49-F238E27FC236}">
                <a16:creationId xmlns:a16="http://schemas.microsoft.com/office/drawing/2014/main" id="{AF3961B1-8C7E-40C3-B1D2-80B364DAC1C3}"/>
              </a:ext>
            </a:extLst>
          </p:cNvPr>
          <p:cNvGraphicFramePr/>
          <p:nvPr/>
        </p:nvGraphicFramePr>
        <p:xfrm>
          <a:off x="9859250" y="4441082"/>
          <a:ext cx="2257936"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duo_enrolled_members_age_dist">
            <a:extLst>
              <a:ext uri="{FF2B5EF4-FFF2-40B4-BE49-F238E27FC236}">
                <a16:creationId xmlns:a16="http://schemas.microsoft.com/office/drawing/2014/main" id="{D1C6090C-1126-4443-909B-20F1336D27C2}"/>
              </a:ext>
            </a:extLst>
          </p:cNvPr>
          <p:cNvGraphicFramePr/>
          <p:nvPr/>
        </p:nvGraphicFramePr>
        <p:xfrm>
          <a:off x="6335967" y="438746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duo_assessment_results">
            <a:extLst>
              <a:ext uri="{FF2B5EF4-FFF2-40B4-BE49-F238E27FC236}">
                <a16:creationId xmlns:a16="http://schemas.microsoft.com/office/drawing/2014/main" id="{2A0488AE-7C1A-487F-B526-5D160D4301B9}"/>
              </a:ext>
            </a:extLst>
          </p:cNvPr>
          <p:cNvGraphicFramePr>
            <a:graphicFrameLocks noGrp="1"/>
          </p:cNvGraphicFramePr>
          <p:nvPr>
            <p:extLst>
              <p:ext uri="{D42A27DB-BD31-4B8C-83A1-F6EECF244321}">
                <p14:modId xmlns:p14="http://schemas.microsoft.com/office/powerpoint/2010/main" val="2805816129"/>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AC9C4058-6D6B-4D4F-AC29-E2F75FD5D02B}"/>
              </a:ext>
            </a:extLst>
          </p:cNvPr>
          <p:cNvSpPr txBox="1"/>
          <p:nvPr/>
        </p:nvSpPr>
        <p:spPr>
          <a:xfrm>
            <a:off x="7193590"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13" name="duo_program_eligible_members" descr="fertility_program_engagement_total_sessions&#10;">
            <a:extLst>
              <a:ext uri="{FF2B5EF4-FFF2-40B4-BE49-F238E27FC236}">
                <a16:creationId xmlns:a16="http://schemas.microsoft.com/office/drawing/2014/main" id="{47367149-C06E-448A-A4F1-0C1B02EAFAE6}"/>
              </a:ext>
            </a:extLst>
          </p:cNvPr>
          <p:cNvSpPr txBox="1"/>
          <p:nvPr/>
        </p:nvSpPr>
        <p:spPr>
          <a:xfrm>
            <a:off x="591308" y="1375421"/>
            <a:ext cx="1828800" cy="369332"/>
          </a:xfrm>
          <a:prstGeom prst="rect">
            <a:avLst/>
          </a:prstGeom>
          <a:noFill/>
        </p:spPr>
        <p:txBody>
          <a:bodyPr wrap="square" rtlCol="0">
            <a:spAutoFit/>
          </a:bodyPr>
          <a:lstStyle/>
          <a:p>
            <a:pPr algn="ctr"/>
            <a:r>
              <a:rPr lang="en-US" dirty="0"/>
              <a:t> </a:t>
            </a:r>
          </a:p>
        </p:txBody>
      </p:sp>
      <p:sp>
        <p:nvSpPr>
          <p:cNvPr id="14" name="duo_program_eligible_regd_members" descr="fertility_program_engagement_total_sessions&#10;">
            <a:extLst>
              <a:ext uri="{FF2B5EF4-FFF2-40B4-BE49-F238E27FC236}">
                <a16:creationId xmlns:a16="http://schemas.microsoft.com/office/drawing/2014/main" id="{A1186F1C-AC14-4D53-88B4-1A8A272911B2}"/>
              </a:ext>
            </a:extLst>
          </p:cNvPr>
          <p:cNvSpPr txBox="1"/>
          <p:nvPr/>
        </p:nvSpPr>
        <p:spPr>
          <a:xfrm>
            <a:off x="3729504" y="1369198"/>
            <a:ext cx="1828800" cy="369332"/>
          </a:xfrm>
          <a:prstGeom prst="rect">
            <a:avLst/>
          </a:prstGeom>
          <a:noFill/>
        </p:spPr>
        <p:txBody>
          <a:bodyPr wrap="square" rtlCol="0">
            <a:spAutoFit/>
          </a:bodyPr>
          <a:lstStyle/>
          <a:p>
            <a:pPr algn="ctr"/>
            <a:r>
              <a:rPr lang="en-US" dirty="0"/>
              <a:t> </a:t>
            </a:r>
          </a:p>
        </p:txBody>
      </p:sp>
      <p:sp>
        <p:nvSpPr>
          <p:cNvPr id="15" name="duo_enrolled_members" descr="fertility_program_engagement_total_sessions&#10;">
            <a:extLst>
              <a:ext uri="{FF2B5EF4-FFF2-40B4-BE49-F238E27FC236}">
                <a16:creationId xmlns:a16="http://schemas.microsoft.com/office/drawing/2014/main" id="{BC22341B-00CD-4746-BF42-816A51755868}"/>
              </a:ext>
            </a:extLst>
          </p:cNvPr>
          <p:cNvSpPr txBox="1"/>
          <p:nvPr/>
        </p:nvSpPr>
        <p:spPr>
          <a:xfrm>
            <a:off x="6686866" y="1372276"/>
            <a:ext cx="1828800" cy="369332"/>
          </a:xfrm>
          <a:prstGeom prst="rect">
            <a:avLst/>
          </a:prstGeom>
          <a:noFill/>
        </p:spPr>
        <p:txBody>
          <a:bodyPr wrap="square" rtlCol="0">
            <a:spAutoFit/>
          </a:bodyPr>
          <a:lstStyle/>
          <a:p>
            <a:pPr algn="ctr"/>
            <a:r>
              <a:rPr lang="en-US" dirty="0"/>
              <a:t> </a:t>
            </a:r>
          </a:p>
        </p:txBody>
      </p:sp>
      <p:sp>
        <p:nvSpPr>
          <p:cNvPr id="16" name="duo_enrollment_rate" descr="fertility_program_engagement_total_sessions&#10;">
            <a:extLst>
              <a:ext uri="{FF2B5EF4-FFF2-40B4-BE49-F238E27FC236}">
                <a16:creationId xmlns:a16="http://schemas.microsoft.com/office/drawing/2014/main" id="{16B360C8-067A-467A-95CE-003064A914C8}"/>
              </a:ext>
            </a:extLst>
          </p:cNvPr>
          <p:cNvSpPr txBox="1"/>
          <p:nvPr/>
        </p:nvSpPr>
        <p:spPr>
          <a:xfrm>
            <a:off x="9787743" y="1322631"/>
            <a:ext cx="1828800" cy="369332"/>
          </a:xfrm>
          <a:prstGeom prst="rect">
            <a:avLst/>
          </a:prstGeom>
          <a:noFill/>
        </p:spPr>
        <p:txBody>
          <a:bodyPr wrap="square" rtlCol="0">
            <a:spAutoFit/>
          </a:bodyPr>
          <a:lstStyle/>
          <a:p>
            <a:pPr algn="ctr"/>
            <a:r>
              <a:rPr lang="en-US" dirty="0"/>
              <a:t> </a:t>
            </a:r>
          </a:p>
        </p:txBody>
      </p:sp>
      <p:sp>
        <p:nvSpPr>
          <p:cNvPr id="20" name="duo_program_eligible_members" descr="fertility_program_engagement_total_sessions&#10;">
            <a:extLst>
              <a:ext uri="{FF2B5EF4-FFF2-40B4-BE49-F238E27FC236}">
                <a16:creationId xmlns:a16="http://schemas.microsoft.com/office/drawing/2014/main" id="{3520008F-9B65-4688-86BF-31BD3E2AC91A}"/>
              </a:ext>
            </a:extLst>
          </p:cNvPr>
          <p:cNvSpPr txBox="1"/>
          <p:nvPr/>
        </p:nvSpPr>
        <p:spPr>
          <a:xfrm>
            <a:off x="661646" y="1333012"/>
            <a:ext cx="1828800" cy="369332"/>
          </a:xfrm>
          <a:prstGeom prst="rect">
            <a:avLst/>
          </a:prstGeom>
          <a:noFill/>
        </p:spPr>
        <p:txBody>
          <a:bodyPr wrap="square" rtlCol="0">
            <a:spAutoFit/>
          </a:bodyPr>
          <a:lstStyle/>
          <a:p>
            <a:pPr algn="ctr"/>
            <a:r>
              <a:rPr lang="en-US" dirty="0"/>
              <a:t> </a:t>
            </a:r>
          </a:p>
        </p:txBody>
      </p:sp>
      <p:sp>
        <p:nvSpPr>
          <p:cNvPr id="22" name="duo_program_eligible_regd_members" descr="fertility_program_engagement_total_sessions&#10;">
            <a:extLst>
              <a:ext uri="{FF2B5EF4-FFF2-40B4-BE49-F238E27FC236}">
                <a16:creationId xmlns:a16="http://schemas.microsoft.com/office/drawing/2014/main" id="{F8DB8AFA-1938-42B2-A9E9-16CB0028CEE7}"/>
              </a:ext>
            </a:extLst>
          </p:cNvPr>
          <p:cNvSpPr txBox="1"/>
          <p:nvPr/>
        </p:nvSpPr>
        <p:spPr>
          <a:xfrm>
            <a:off x="3799842" y="1326789"/>
            <a:ext cx="1828800" cy="369332"/>
          </a:xfrm>
          <a:prstGeom prst="rect">
            <a:avLst/>
          </a:prstGeom>
          <a:noFill/>
        </p:spPr>
        <p:txBody>
          <a:bodyPr wrap="square" rtlCol="0">
            <a:spAutoFit/>
          </a:bodyPr>
          <a:lstStyle/>
          <a:p>
            <a:pPr algn="ctr"/>
            <a:r>
              <a:rPr lang="en-US" dirty="0"/>
              <a:t> </a:t>
            </a:r>
          </a:p>
        </p:txBody>
      </p:sp>
      <p:sp>
        <p:nvSpPr>
          <p:cNvPr id="23" name="duo_enrolled_members" descr="fertility_program_engagement_total_sessions&#10;">
            <a:extLst>
              <a:ext uri="{FF2B5EF4-FFF2-40B4-BE49-F238E27FC236}">
                <a16:creationId xmlns:a16="http://schemas.microsoft.com/office/drawing/2014/main" id="{C75477E9-51B6-4252-941D-325724D67553}"/>
              </a:ext>
            </a:extLst>
          </p:cNvPr>
          <p:cNvSpPr txBox="1"/>
          <p:nvPr/>
        </p:nvSpPr>
        <p:spPr>
          <a:xfrm>
            <a:off x="6757204" y="1329867"/>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4366796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F23196-BBEE-4ACE-B7ED-D7EFE585B45C}"/>
              </a:ext>
            </a:extLst>
          </p:cNvPr>
          <p:cNvSpPr>
            <a:spLocks noGrp="1"/>
          </p:cNvSpPr>
          <p:nvPr>
            <p:ph type="title"/>
          </p:nvPr>
        </p:nvSpPr>
        <p:spPr>
          <a:xfrm>
            <a:off x="342900" y="165100"/>
            <a:ext cx="11506200" cy="377825"/>
          </a:xfrm>
        </p:spPr>
        <p:txBody>
          <a:bodyPr>
            <a:normAutofit fontScale="90000"/>
          </a:bodyPr>
          <a:lstStyle/>
          <a:p>
            <a:r>
              <a:rPr lang="en-US" dirty="0"/>
              <a:t>Manage Diabetes – Engagement and Results</a:t>
            </a:r>
          </a:p>
        </p:txBody>
      </p:sp>
      <p:sp>
        <p:nvSpPr>
          <p:cNvPr id="5" name="Text Placeholder 2">
            <a:extLst>
              <a:ext uri="{FF2B5EF4-FFF2-40B4-BE49-F238E27FC236}">
                <a16:creationId xmlns:a16="http://schemas.microsoft.com/office/drawing/2014/main" id="{37FF4C71-8040-4223-ABBE-78A56A3A15C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6" name="Table 6">
            <a:extLst>
              <a:ext uri="{FF2B5EF4-FFF2-40B4-BE49-F238E27FC236}">
                <a16:creationId xmlns:a16="http://schemas.microsoft.com/office/drawing/2014/main" id="{D3FFE888-95A9-4A2D-8E1C-E623BF536C59}"/>
              </a:ext>
            </a:extLst>
          </p:cNvPr>
          <p:cNvGraphicFramePr>
            <a:graphicFrameLocks noGrp="1"/>
          </p:cNvGraphicFramePr>
          <p:nvPr/>
        </p:nvGraphicFramePr>
        <p:xfrm>
          <a:off x="849676" y="1138995"/>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2A88F45D-764C-468A-9E95-323783EB232E}"/>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2D297568-F165-45FC-A55B-FAE05B6698AF}"/>
              </a:ext>
            </a:extLst>
          </p:cNvPr>
          <p:cNvGraphicFramePr>
            <a:graphicFrameLocks noGrp="1"/>
          </p:cNvGraphicFramePr>
          <p:nvPr/>
        </p:nvGraphicFramePr>
        <p:xfrm>
          <a:off x="8900947"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9" name="duo_prog_engagement">
            <a:extLst>
              <a:ext uri="{FF2B5EF4-FFF2-40B4-BE49-F238E27FC236}">
                <a16:creationId xmlns:a16="http://schemas.microsoft.com/office/drawing/2014/main" id="{5135952B-C870-4286-9525-C721C7759069}"/>
              </a:ext>
            </a:extLst>
          </p:cNvPr>
          <p:cNvGraphicFramePr/>
          <p:nvPr/>
        </p:nvGraphicFramePr>
        <p:xfrm>
          <a:off x="342900" y="2321753"/>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uo_participant_activity">
            <a:extLst>
              <a:ext uri="{FF2B5EF4-FFF2-40B4-BE49-F238E27FC236}">
                <a16:creationId xmlns:a16="http://schemas.microsoft.com/office/drawing/2014/main" id="{FD858A48-893B-422C-8D74-64E1B0DF0F2E}"/>
              </a:ext>
            </a:extLst>
          </p:cNvPr>
          <p:cNvGraphicFramePr>
            <a:graphicFrameLocks noGrp="1"/>
          </p:cNvGraphicFramePr>
          <p:nvPr>
            <p:extLst>
              <p:ext uri="{D42A27DB-BD31-4B8C-83A1-F6EECF244321}">
                <p14:modId xmlns:p14="http://schemas.microsoft.com/office/powerpoint/2010/main" val="2166068816"/>
              </p:ext>
            </p:extLst>
          </p:nvPr>
        </p:nvGraphicFramePr>
        <p:xfrm>
          <a:off x="7709094" y="2312794"/>
          <a:ext cx="3964746" cy="777240"/>
        </p:xfrm>
        <a:graphic>
          <a:graphicData uri="http://schemas.openxmlformats.org/drawingml/2006/table">
            <a:tbl>
              <a:tblPr firstRow="1" bandRow="1">
                <a:tableStyleId>{6E25E649-3F16-4E02-A733-19D2CDBF48F0}</a:tableStyleId>
              </a:tblPr>
              <a:tblGrid>
                <a:gridCol w="2505823">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5AE69BB3-E43E-4C4A-ABE8-0A046673ED6D}"/>
              </a:ext>
            </a:extLst>
          </p:cNvPr>
          <p:cNvSpPr/>
          <p:nvPr/>
        </p:nvSpPr>
        <p:spPr>
          <a:xfrm>
            <a:off x="7703323" y="2060872"/>
            <a:ext cx="2263638" cy="246221"/>
          </a:xfrm>
          <a:prstGeom prst="rect">
            <a:avLst/>
          </a:prstGeom>
        </p:spPr>
        <p:txBody>
          <a:bodyPr wrap="squar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PARTICIPANT ACTIVITY (Top 3)</a:t>
            </a:r>
          </a:p>
        </p:txBody>
      </p:sp>
      <p:graphicFrame>
        <p:nvGraphicFramePr>
          <p:cNvPr id="12" name="duo_top_trackers">
            <a:extLst>
              <a:ext uri="{FF2B5EF4-FFF2-40B4-BE49-F238E27FC236}">
                <a16:creationId xmlns:a16="http://schemas.microsoft.com/office/drawing/2014/main" id="{EF543F27-BE58-4D94-A4C9-FE308DF5E30E}"/>
              </a:ext>
            </a:extLst>
          </p:cNvPr>
          <p:cNvGraphicFramePr>
            <a:graphicFrameLocks noGrp="1"/>
          </p:cNvGraphicFramePr>
          <p:nvPr>
            <p:extLst>
              <p:ext uri="{D42A27DB-BD31-4B8C-83A1-F6EECF244321}">
                <p14:modId xmlns:p14="http://schemas.microsoft.com/office/powerpoint/2010/main" val="2816849503"/>
              </p:ext>
            </p:extLst>
          </p:nvPr>
        </p:nvGraphicFramePr>
        <p:xfrm>
          <a:off x="7703323" y="5257603"/>
          <a:ext cx="3964744" cy="777240"/>
        </p:xfrm>
        <a:graphic>
          <a:graphicData uri="http://schemas.openxmlformats.org/drawingml/2006/table">
            <a:tbl>
              <a:tblPr firstRow="1" bandRow="1">
                <a:tableStyleId>{6E25E649-3F16-4E02-A733-19D2CDBF48F0}</a:tableStyleId>
              </a:tblPr>
              <a:tblGrid>
                <a:gridCol w="2519293">
                  <a:extLst>
                    <a:ext uri="{9D8B030D-6E8A-4147-A177-3AD203B41FA5}">
                      <a16:colId xmlns:a16="http://schemas.microsoft.com/office/drawing/2014/main" val="2773434663"/>
                    </a:ext>
                  </a:extLst>
                </a:gridCol>
                <a:gridCol w="1445451">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Entries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30210436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D3ADF016-CB6A-4D21-962D-089234C6E40D}"/>
              </a:ext>
            </a:extLst>
          </p:cNvPr>
          <p:cNvSpPr/>
          <p:nvPr/>
        </p:nvSpPr>
        <p:spPr>
          <a:xfrm>
            <a:off x="7749878" y="5011382"/>
            <a:ext cx="183373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TRACKERS (Top 3)</a:t>
            </a:r>
          </a:p>
        </p:txBody>
      </p:sp>
      <p:graphicFrame>
        <p:nvGraphicFramePr>
          <p:cNvPr id="14" name="duo_top_modules">
            <a:extLst>
              <a:ext uri="{FF2B5EF4-FFF2-40B4-BE49-F238E27FC236}">
                <a16:creationId xmlns:a16="http://schemas.microsoft.com/office/drawing/2014/main" id="{9C916B40-8C9B-4652-8BAE-61577C5852FA}"/>
              </a:ext>
            </a:extLst>
          </p:cNvPr>
          <p:cNvGraphicFramePr>
            <a:graphicFrameLocks noGrp="1"/>
          </p:cNvGraphicFramePr>
          <p:nvPr>
            <p:extLst>
              <p:ext uri="{D42A27DB-BD31-4B8C-83A1-F6EECF244321}">
                <p14:modId xmlns:p14="http://schemas.microsoft.com/office/powerpoint/2010/main" val="1328601681"/>
              </p:ext>
            </p:extLst>
          </p:nvPr>
        </p:nvGraphicFramePr>
        <p:xfrm>
          <a:off x="7703322" y="3816476"/>
          <a:ext cx="3964745" cy="777240"/>
        </p:xfrm>
        <a:graphic>
          <a:graphicData uri="http://schemas.openxmlformats.org/drawingml/2006/table">
            <a:tbl>
              <a:tblPr firstRow="1" bandRow="1">
                <a:tableStyleId>{6E25E649-3F16-4E02-A733-19D2CDBF48F0}</a:tableStyleId>
              </a:tblPr>
              <a:tblGrid>
                <a:gridCol w="2505822">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Completions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B810754D-431C-47AD-B5BD-BFF5E18047DF}"/>
              </a:ext>
            </a:extLst>
          </p:cNvPr>
          <p:cNvSpPr/>
          <p:nvPr/>
        </p:nvSpPr>
        <p:spPr>
          <a:xfrm>
            <a:off x="7720038" y="3579066"/>
            <a:ext cx="186357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MODULES (Top 3) </a:t>
            </a:r>
          </a:p>
        </p:txBody>
      </p:sp>
      <p:sp>
        <p:nvSpPr>
          <p:cNvPr id="19" name="TextBox 18">
            <a:extLst>
              <a:ext uri="{FF2B5EF4-FFF2-40B4-BE49-F238E27FC236}">
                <a16:creationId xmlns:a16="http://schemas.microsoft.com/office/drawing/2014/main" id="{ADEE23D9-DF07-4F27-94D0-5547D8D7CC5D}"/>
              </a:ext>
            </a:extLst>
          </p:cNvPr>
          <p:cNvSpPr txBox="1"/>
          <p:nvPr/>
        </p:nvSpPr>
        <p:spPr>
          <a:xfrm>
            <a:off x="179188" y="6421083"/>
            <a:ext cx="3134191" cy="253916"/>
          </a:xfrm>
          <a:prstGeom prst="rect">
            <a:avLst/>
          </a:prstGeom>
          <a:noFill/>
        </p:spPr>
        <p:txBody>
          <a:bodyPr wrap="none" rtlCol="0">
            <a:spAutoFit/>
          </a:bodyPr>
          <a:lstStyle/>
          <a:p>
            <a:r>
              <a:rPr lang="en-US" sz="1050" baseline="30000">
                <a:solidFill>
                  <a:schemeClr val="bg2">
                    <a:lumMod val="50000"/>
                  </a:schemeClr>
                </a:solidFill>
                <a:latin typeface="+mj-lt"/>
              </a:rPr>
              <a:t>1</a:t>
            </a:r>
            <a:r>
              <a:rPr lang="en-US" sz="1050">
                <a:solidFill>
                  <a:schemeClr val="bg2">
                    <a:lumMod val="50000"/>
                  </a:schemeClr>
                </a:solidFill>
                <a:latin typeface="+mj-lt"/>
              </a:rPr>
              <a:t>User defined as a member with 1+ app launches</a:t>
            </a:r>
          </a:p>
        </p:txBody>
      </p:sp>
      <p:sp>
        <p:nvSpPr>
          <p:cNvPr id="16" name="duo_total_sessions" descr="fertility_program_engagement_total_sessions&#10;">
            <a:extLst>
              <a:ext uri="{FF2B5EF4-FFF2-40B4-BE49-F238E27FC236}">
                <a16:creationId xmlns:a16="http://schemas.microsoft.com/office/drawing/2014/main" id="{2C81C25E-B6E6-4DDB-B865-9518D7437FF2}"/>
              </a:ext>
            </a:extLst>
          </p:cNvPr>
          <p:cNvSpPr txBox="1"/>
          <p:nvPr/>
        </p:nvSpPr>
        <p:spPr>
          <a:xfrm>
            <a:off x="1162069" y="1453391"/>
            <a:ext cx="1828800" cy="369332"/>
          </a:xfrm>
          <a:prstGeom prst="rect">
            <a:avLst/>
          </a:prstGeom>
          <a:noFill/>
        </p:spPr>
        <p:txBody>
          <a:bodyPr wrap="square" rtlCol="0">
            <a:spAutoFit/>
          </a:bodyPr>
          <a:lstStyle/>
          <a:p>
            <a:pPr algn="ctr"/>
            <a:r>
              <a:rPr lang="en-US" dirty="0"/>
              <a:t> </a:t>
            </a:r>
          </a:p>
        </p:txBody>
      </p:sp>
      <p:sp>
        <p:nvSpPr>
          <p:cNvPr id="17" name="duo_enrolled_members_1+_app" descr="fertility_program_engagement_total_sessions&#10;">
            <a:extLst>
              <a:ext uri="{FF2B5EF4-FFF2-40B4-BE49-F238E27FC236}">
                <a16:creationId xmlns:a16="http://schemas.microsoft.com/office/drawing/2014/main" id="{7E0DAE7A-6243-4157-AA01-04DC6F73F8FA}"/>
              </a:ext>
            </a:extLst>
          </p:cNvPr>
          <p:cNvSpPr txBox="1"/>
          <p:nvPr/>
        </p:nvSpPr>
        <p:spPr>
          <a:xfrm>
            <a:off x="5181600" y="1453391"/>
            <a:ext cx="1828800" cy="369332"/>
          </a:xfrm>
          <a:prstGeom prst="rect">
            <a:avLst/>
          </a:prstGeom>
          <a:noFill/>
        </p:spPr>
        <p:txBody>
          <a:bodyPr wrap="square" rtlCol="0">
            <a:spAutoFit/>
          </a:bodyPr>
          <a:lstStyle/>
          <a:p>
            <a:pPr algn="ctr"/>
            <a:r>
              <a:rPr lang="en-US" dirty="0"/>
              <a:t> </a:t>
            </a:r>
          </a:p>
        </p:txBody>
      </p:sp>
      <p:sp>
        <p:nvSpPr>
          <p:cNvPr id="18" name="duo_average_sessions_1+_app" descr="fertility_program_engagement_total_sessions&#10;">
            <a:extLst>
              <a:ext uri="{FF2B5EF4-FFF2-40B4-BE49-F238E27FC236}">
                <a16:creationId xmlns:a16="http://schemas.microsoft.com/office/drawing/2014/main" id="{5DB757B7-A279-4158-81D2-843173049247}"/>
              </a:ext>
            </a:extLst>
          </p:cNvPr>
          <p:cNvSpPr txBox="1"/>
          <p:nvPr/>
        </p:nvSpPr>
        <p:spPr>
          <a:xfrm>
            <a:off x="9289630" y="1454130"/>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751043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Financial Well-Being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3157217711"/>
              </p:ext>
            </p:extLst>
          </p:nvPr>
        </p:nvGraphicFramePr>
        <p:xfrm>
          <a:off x="342900" y="98864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439879113"/>
              </p:ext>
            </p:extLst>
          </p:nvPr>
        </p:nvGraphicFramePr>
        <p:xfrm>
          <a:off x="3297259"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770664076"/>
              </p:ext>
            </p:extLst>
          </p:nvPr>
        </p:nvGraphicFramePr>
        <p:xfrm>
          <a:off x="6389703"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financial" descr="fwb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3676482060"/>
              </p:ext>
            </p:extLst>
          </p:nvPr>
        </p:nvGraphicFramePr>
        <p:xfrm>
          <a:off x="342899" y="2159978"/>
          <a:ext cx="6932543" cy="405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nrollment_by_gender_financial" descr="fwb_enrollment_by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426994383"/>
              </p:ext>
            </p:extLst>
          </p:nvPr>
        </p:nvGraphicFramePr>
        <p:xfrm>
          <a:off x="9482149" y="1456515"/>
          <a:ext cx="2366950" cy="1900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ment_by_age_financial" descr="fwb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848653804"/>
              </p:ext>
            </p:extLst>
          </p:nvPr>
        </p:nvGraphicFramePr>
        <p:xfrm>
          <a:off x="7566991" y="3428999"/>
          <a:ext cx="4282108" cy="2790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Table 19">
            <a:extLst>
              <a:ext uri="{FF2B5EF4-FFF2-40B4-BE49-F238E27FC236}">
                <a16:creationId xmlns:a16="http://schemas.microsoft.com/office/drawing/2014/main" id="{C1A72E54-AA52-459C-9D7C-6BF63E6E76C1}"/>
              </a:ext>
            </a:extLst>
          </p:cNvPr>
          <p:cNvGraphicFramePr>
            <a:graphicFrameLocks noGrp="1"/>
          </p:cNvGraphicFramePr>
          <p:nvPr>
            <p:extLst>
              <p:ext uri="{D42A27DB-BD31-4B8C-83A1-F6EECF244321}">
                <p14:modId xmlns:p14="http://schemas.microsoft.com/office/powerpoint/2010/main" val="316101806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ENROLLMENTS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program_eligible_regd_members_financial" descr="fwb_program_eligible_and_registered_members">
            <a:extLst>
              <a:ext uri="{FF2B5EF4-FFF2-40B4-BE49-F238E27FC236}">
                <a16:creationId xmlns:a16="http://schemas.microsoft.com/office/drawing/2014/main" id="{81C386A4-05A0-4546-A1A9-7C75E1F38104}"/>
              </a:ext>
            </a:extLst>
          </p:cNvPr>
          <p:cNvSpPr txBox="1"/>
          <p:nvPr/>
        </p:nvSpPr>
        <p:spPr>
          <a:xfrm>
            <a:off x="617219" y="1426464"/>
            <a:ext cx="1828800" cy="369332"/>
          </a:xfrm>
          <a:prstGeom prst="rect">
            <a:avLst/>
          </a:prstGeom>
          <a:noFill/>
        </p:spPr>
        <p:txBody>
          <a:bodyPr wrap="square" rtlCol="0">
            <a:spAutoFit/>
          </a:bodyPr>
          <a:lstStyle/>
          <a:p>
            <a:pPr algn="ctr"/>
            <a:endParaRPr lang="en-US" dirty="0"/>
          </a:p>
        </p:txBody>
      </p:sp>
      <p:sp>
        <p:nvSpPr>
          <p:cNvPr id="16" name="enrolled_members_financial" descr="fwb_enrolled_members">
            <a:extLst>
              <a:ext uri="{FF2B5EF4-FFF2-40B4-BE49-F238E27FC236}">
                <a16:creationId xmlns:a16="http://schemas.microsoft.com/office/drawing/2014/main" id="{C882D768-82C8-45F4-8A72-4E0740F9724C}"/>
              </a:ext>
            </a:extLst>
          </p:cNvPr>
          <p:cNvSpPr txBox="1"/>
          <p:nvPr/>
        </p:nvSpPr>
        <p:spPr>
          <a:xfrm>
            <a:off x="3566334" y="1426467"/>
            <a:ext cx="1828800" cy="369332"/>
          </a:xfrm>
          <a:prstGeom prst="rect">
            <a:avLst/>
          </a:prstGeom>
          <a:noFill/>
        </p:spPr>
        <p:txBody>
          <a:bodyPr wrap="square" rtlCol="0">
            <a:spAutoFit/>
          </a:bodyPr>
          <a:lstStyle/>
          <a:p>
            <a:pPr algn="ctr"/>
            <a:endParaRPr lang="en-US" dirty="0"/>
          </a:p>
        </p:txBody>
      </p:sp>
      <p:sp>
        <p:nvSpPr>
          <p:cNvPr id="19" name="enrollment_rate_financial" descr="fwb_enrollment_rate">
            <a:extLst>
              <a:ext uri="{FF2B5EF4-FFF2-40B4-BE49-F238E27FC236}">
                <a16:creationId xmlns:a16="http://schemas.microsoft.com/office/drawing/2014/main" id="{D840E60D-87EC-4DB0-93B4-E98D5AA8090A}"/>
              </a:ext>
            </a:extLst>
          </p:cNvPr>
          <p:cNvSpPr txBox="1"/>
          <p:nvPr/>
        </p:nvSpPr>
        <p:spPr>
          <a:xfrm>
            <a:off x="6647054" y="142064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2246232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614-65F0-42D7-8884-DE1C11A3CDFE}"/>
              </a:ext>
            </a:extLst>
          </p:cNvPr>
          <p:cNvSpPr>
            <a:spLocks noGrp="1"/>
          </p:cNvSpPr>
          <p:nvPr>
            <p:ph type="title"/>
          </p:nvPr>
        </p:nvSpPr>
        <p:spPr>
          <a:xfrm>
            <a:off x="342900" y="175374"/>
            <a:ext cx="11506200" cy="377825"/>
          </a:xfrm>
        </p:spPr>
        <p:txBody>
          <a:bodyPr>
            <a:normAutofit fontScale="90000"/>
          </a:bodyPr>
          <a:lstStyle/>
          <a:p>
            <a:r>
              <a:rPr lang="en-US"/>
              <a:t>Program Overview</a:t>
            </a:r>
          </a:p>
        </p:txBody>
      </p:sp>
      <p:sp>
        <p:nvSpPr>
          <p:cNvPr id="3" name="Text Placeholder 2">
            <a:extLst>
              <a:ext uri="{FF2B5EF4-FFF2-40B4-BE49-F238E27FC236}">
                <a16:creationId xmlns:a16="http://schemas.microsoft.com/office/drawing/2014/main" id="{732C5BCB-9EFD-42E2-A89A-43DC185F0DD8}"/>
              </a:ext>
            </a:extLst>
          </p:cNvPr>
          <p:cNvSpPr>
            <a:spLocks noGrp="1"/>
          </p:cNvSpPr>
          <p:nvPr>
            <p:ph type="body" sz="quarter" idx="10"/>
          </p:nvPr>
        </p:nvSpPr>
        <p:spPr>
          <a:xfrm>
            <a:off x="342900" y="638175"/>
            <a:ext cx="3990975" cy="257175"/>
          </a:xfrm>
        </p:spPr>
        <p:txBody>
          <a:bodyPr/>
          <a:lstStyle/>
          <a:p>
            <a:r>
              <a:rPr lang="en-US"/>
              <a:t>EXECUTIVE SUMMARY</a:t>
            </a:r>
          </a:p>
        </p:txBody>
      </p:sp>
      <p:pic>
        <p:nvPicPr>
          <p:cNvPr id="4" name="Graphic 3" descr="Users">
            <a:extLst>
              <a:ext uri="{FF2B5EF4-FFF2-40B4-BE49-F238E27FC236}">
                <a16:creationId xmlns:a16="http://schemas.microsoft.com/office/drawing/2014/main" id="{82BC271B-9842-4D9E-96E2-0EA7AF74F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536" y="1441617"/>
            <a:ext cx="1026695" cy="914400"/>
          </a:xfrm>
          <a:prstGeom prst="rect">
            <a:avLst/>
          </a:prstGeom>
        </p:spPr>
      </p:pic>
      <p:pic>
        <p:nvPicPr>
          <p:cNvPr id="5" name="Graphic 4" descr="Medal">
            <a:extLst>
              <a:ext uri="{FF2B5EF4-FFF2-40B4-BE49-F238E27FC236}">
                <a16:creationId xmlns:a16="http://schemas.microsoft.com/office/drawing/2014/main" id="{3B4ECBC9-5D8A-450A-BAB0-84EB4B1AED6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2896" y="3829732"/>
            <a:ext cx="1026695" cy="914400"/>
          </a:xfrm>
          <a:prstGeom prst="rect">
            <a:avLst/>
          </a:prstGeom>
        </p:spPr>
      </p:pic>
      <p:graphicFrame>
        <p:nvGraphicFramePr>
          <p:cNvPr id="7" name="Table 6">
            <a:extLst>
              <a:ext uri="{FF2B5EF4-FFF2-40B4-BE49-F238E27FC236}">
                <a16:creationId xmlns:a16="http://schemas.microsoft.com/office/drawing/2014/main" id="{EBFBBE56-1454-4982-BD1E-4C7F46A89AAE}"/>
              </a:ext>
            </a:extLst>
          </p:cNvPr>
          <p:cNvGraphicFramePr>
            <a:graphicFrameLocks noGrp="1"/>
          </p:cNvGraphicFramePr>
          <p:nvPr>
            <p:extLst>
              <p:ext uri="{D42A27DB-BD31-4B8C-83A1-F6EECF244321}">
                <p14:modId xmlns:p14="http://schemas.microsoft.com/office/powerpoint/2010/main" val="517591080"/>
              </p:ext>
            </p:extLst>
          </p:nvPr>
        </p:nvGraphicFramePr>
        <p:xfrm>
          <a:off x="325483" y="1180882"/>
          <a:ext cx="2896940" cy="257176"/>
        </p:xfrm>
        <a:graphic>
          <a:graphicData uri="http://schemas.openxmlformats.org/drawingml/2006/table">
            <a:tbl>
              <a:tblPr firstRow="1" bandRow="1">
                <a:tableStyleId>{5C22544A-7EE6-4342-B048-85BDC9FD1C3A}</a:tableStyleId>
              </a:tblPr>
              <a:tblGrid>
                <a:gridCol w="2896940">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REGISTRATION (% OF ELIGIBLE)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7">
            <a:extLst>
              <a:ext uri="{FF2B5EF4-FFF2-40B4-BE49-F238E27FC236}">
                <a16:creationId xmlns:a16="http://schemas.microsoft.com/office/drawing/2014/main" id="{F205E753-1F1E-48A8-88BB-851850C7F7AA}"/>
              </a:ext>
            </a:extLst>
          </p:cNvPr>
          <p:cNvGraphicFramePr>
            <a:graphicFrameLocks noGrp="1"/>
          </p:cNvGraphicFramePr>
          <p:nvPr>
            <p:extLst>
              <p:ext uri="{D42A27DB-BD31-4B8C-83A1-F6EECF244321}">
                <p14:modId xmlns:p14="http://schemas.microsoft.com/office/powerpoint/2010/main" val="3297483199"/>
              </p:ext>
            </p:extLst>
          </p:nvPr>
        </p:nvGraphicFramePr>
        <p:xfrm>
          <a:off x="1406568" y="2603053"/>
          <a:ext cx="1828800" cy="396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RealAge Test Completion (% of Eligible)</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085769"/>
                  </a:ext>
                </a:extLst>
              </a:tr>
            </a:tbl>
          </a:graphicData>
        </a:graphic>
      </p:graphicFrame>
      <p:graphicFrame>
        <p:nvGraphicFramePr>
          <p:cNvPr id="13" name="Table 12">
            <a:extLst>
              <a:ext uri="{FF2B5EF4-FFF2-40B4-BE49-F238E27FC236}">
                <a16:creationId xmlns:a16="http://schemas.microsoft.com/office/drawing/2014/main" id="{8B77A965-0693-44C4-9A26-DC9D19C8599C}"/>
              </a:ext>
            </a:extLst>
          </p:cNvPr>
          <p:cNvGraphicFramePr>
            <a:graphicFrameLocks noGrp="1"/>
          </p:cNvGraphicFramePr>
          <p:nvPr>
            <p:extLst>
              <p:ext uri="{D42A27DB-BD31-4B8C-83A1-F6EECF244321}">
                <p14:modId xmlns:p14="http://schemas.microsoft.com/office/powerpoint/2010/main" val="785238490"/>
              </p:ext>
            </p:extLst>
          </p:nvPr>
        </p:nvGraphicFramePr>
        <p:xfrm>
          <a:off x="342900" y="3570764"/>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INCENTIVE PARTICIPATION</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16" name="Graphic 15" descr="Gauge">
            <a:extLst>
              <a:ext uri="{FF2B5EF4-FFF2-40B4-BE49-F238E27FC236}">
                <a16:creationId xmlns:a16="http://schemas.microsoft.com/office/drawing/2014/main" id="{265DACED-2055-425B-8F30-E14C7DD851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1056" y="1438654"/>
            <a:ext cx="1026695" cy="911176"/>
          </a:xfrm>
          <a:prstGeom prst="rect">
            <a:avLst/>
          </a:prstGeom>
        </p:spPr>
      </p:pic>
      <p:graphicFrame>
        <p:nvGraphicFramePr>
          <p:cNvPr id="18" name="Table 17">
            <a:extLst>
              <a:ext uri="{FF2B5EF4-FFF2-40B4-BE49-F238E27FC236}">
                <a16:creationId xmlns:a16="http://schemas.microsoft.com/office/drawing/2014/main" id="{1B32CDFC-7905-426D-896F-0AAA0BD92689}"/>
              </a:ext>
            </a:extLst>
          </p:cNvPr>
          <p:cNvGraphicFramePr>
            <a:graphicFrameLocks noGrp="1"/>
          </p:cNvGraphicFramePr>
          <p:nvPr>
            <p:extLst>
              <p:ext uri="{D42A27DB-BD31-4B8C-83A1-F6EECF244321}">
                <p14:modId xmlns:p14="http://schemas.microsoft.com/office/powerpoint/2010/main" val="1899104319"/>
              </p:ext>
            </p:extLst>
          </p:nvPr>
        </p:nvGraphicFramePr>
        <p:xfrm>
          <a:off x="4641056"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MONTHLY ACTIVE USERS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3" name="TextBox 22">
            <a:extLst>
              <a:ext uri="{FF2B5EF4-FFF2-40B4-BE49-F238E27FC236}">
                <a16:creationId xmlns:a16="http://schemas.microsoft.com/office/drawing/2014/main" id="{0A6A7F38-D73E-4047-A2AC-2C21915395E4}"/>
              </a:ext>
            </a:extLst>
          </p:cNvPr>
          <p:cNvSpPr txBox="1"/>
          <p:nvPr/>
        </p:nvSpPr>
        <p:spPr>
          <a:xfrm>
            <a:off x="5820286" y="2633975"/>
            <a:ext cx="1632514"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90-day engagement</a:t>
            </a:r>
          </a:p>
        </p:txBody>
      </p:sp>
      <p:sp>
        <p:nvSpPr>
          <p:cNvPr id="27" name="TextBox 26">
            <a:extLst>
              <a:ext uri="{FF2B5EF4-FFF2-40B4-BE49-F238E27FC236}">
                <a16:creationId xmlns:a16="http://schemas.microsoft.com/office/drawing/2014/main" id="{B21B2BB0-5184-4ADB-9064-3BCBF8CD7A1D}"/>
              </a:ext>
            </a:extLst>
          </p:cNvPr>
          <p:cNvSpPr txBox="1"/>
          <p:nvPr/>
        </p:nvSpPr>
        <p:spPr>
          <a:xfrm>
            <a:off x="5820286" y="3319010"/>
            <a:ext cx="2446633"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Challenge participation </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rPr>
              <a:t>(% of registered)</a:t>
            </a:r>
          </a:p>
        </p:txBody>
      </p:sp>
      <p:sp>
        <p:nvSpPr>
          <p:cNvPr id="33" name="TextBox 32">
            <a:extLst>
              <a:ext uri="{FF2B5EF4-FFF2-40B4-BE49-F238E27FC236}">
                <a16:creationId xmlns:a16="http://schemas.microsoft.com/office/drawing/2014/main" id="{CFDFD367-5437-4410-A346-B96EAF537E00}"/>
              </a:ext>
            </a:extLst>
          </p:cNvPr>
          <p:cNvSpPr txBox="1"/>
          <p:nvPr/>
        </p:nvSpPr>
        <p:spPr>
          <a:xfrm>
            <a:off x="5820286" y="4004045"/>
            <a:ext cx="1946977"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Content </a:t>
            </a:r>
            <a:r>
              <a:rPr lang="en-US" sz="1000">
                <a:solidFill>
                  <a:srgbClr val="000000">
                    <a:lumMod val="65000"/>
                    <a:lumOff val="35000"/>
                  </a:srgbClr>
                </a:solidFill>
                <a:cs typeface="Calibri" panose="020F0502020204030204" pitchFamily="34" charset="0"/>
                <a:sym typeface="Helvetica Light"/>
              </a:rPr>
              <a:t>visits</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 per </a:t>
            </a:r>
            <a:r>
              <a:rPr lang="en-US" sz="1000">
                <a:solidFill>
                  <a:srgbClr val="000000">
                    <a:lumMod val="65000"/>
                    <a:lumOff val="35000"/>
                  </a:srgbClr>
                </a:solidFill>
                <a:cs typeface="Calibri" panose="020F0502020204030204" pitchFamily="34" charset="0"/>
                <a:sym typeface="Helvetica Light"/>
              </a:rPr>
              <a:t>Content Visitor</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38" name="TextBox 37">
            <a:extLst>
              <a:ext uri="{FF2B5EF4-FFF2-40B4-BE49-F238E27FC236}">
                <a16:creationId xmlns:a16="http://schemas.microsoft.com/office/drawing/2014/main" id="{9A4F577A-8828-491A-A3BA-A6F8636AA4A8}"/>
              </a:ext>
            </a:extLst>
          </p:cNvPr>
          <p:cNvSpPr txBox="1"/>
          <p:nvPr/>
        </p:nvSpPr>
        <p:spPr>
          <a:xfrm>
            <a:off x="5820286" y="4690445"/>
            <a:ext cx="2218948"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53585F"/>
                </a:solidFill>
                <a:effectLst/>
                <a:uLnTx/>
                <a:uFillTx/>
                <a:cs typeface="Calibri" panose="020F0502020204030204" pitchFamily="34" charset="0"/>
                <a:sym typeface="Helvetica Light"/>
              </a:rPr>
              <a:t>Lifestyle management enrollment rate</a:t>
            </a:r>
            <a:endParaRPr kumimoji="0" lang="en-US" sz="1000" b="0" i="0" u="none" strike="noStrike" kern="1200" cap="none" spc="0" normalizeH="0" baseline="0" noProof="0">
              <a:ln>
                <a:noFill/>
              </a:ln>
              <a:solidFill>
                <a:srgbClr val="53585F"/>
              </a:solidFill>
              <a:effectLst/>
              <a:uLnTx/>
              <a:uFillTx/>
              <a:cs typeface="Calibri" panose="020F0502020204030204" pitchFamily="34" charset="0"/>
            </a:endParaRPr>
          </a:p>
        </p:txBody>
      </p:sp>
      <p:graphicFrame>
        <p:nvGraphicFramePr>
          <p:cNvPr id="39" name="Table 38">
            <a:extLst>
              <a:ext uri="{FF2B5EF4-FFF2-40B4-BE49-F238E27FC236}">
                <a16:creationId xmlns:a16="http://schemas.microsoft.com/office/drawing/2014/main" id="{A6616B53-78D7-45CF-A592-2F66152BC204}"/>
              </a:ext>
            </a:extLst>
          </p:cNvPr>
          <p:cNvGraphicFramePr>
            <a:graphicFrameLocks noGrp="1"/>
          </p:cNvGraphicFramePr>
          <p:nvPr>
            <p:extLst>
              <p:ext uri="{D42A27DB-BD31-4B8C-83A1-F6EECF244321}">
                <p14:modId xmlns:p14="http://schemas.microsoft.com/office/powerpoint/2010/main" val="845062172"/>
              </p:ext>
            </p:extLst>
          </p:nvPr>
        </p:nvGraphicFramePr>
        <p:xfrm>
          <a:off x="8939213"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MEMBERS WITH 1+ CONDITION RISK</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0" name="Graphic 39" descr="Stethoscope">
            <a:extLst>
              <a:ext uri="{FF2B5EF4-FFF2-40B4-BE49-F238E27FC236}">
                <a16:creationId xmlns:a16="http://schemas.microsoft.com/office/drawing/2014/main" id="{2C1C1ABC-870A-4E0A-8C22-701AA46B5A44}"/>
              </a:ext>
            </a:extLst>
          </p:cNvPr>
          <p:cNvPicPr>
            <a:picLocks noChangeAspect="1"/>
          </p:cNvPicPr>
          <p:nvPr/>
        </p:nvPicPr>
        <p:blipFill>
          <a:blip r:embed="rId8">
            <a:duotone>
              <a:srgbClr val="2B99CC">
                <a:shade val="45000"/>
                <a:satMod val="135000"/>
              </a:srgbClr>
              <a:prstClr val="white"/>
            </a:duotone>
            <a:extLst>
              <a:ext uri="{96DAC541-7B7A-43D3-8B79-37D633B846F1}">
                <asvg:svgBlip xmlns:asvg="http://schemas.microsoft.com/office/drawing/2016/SVG/main" r:embed="rId9"/>
              </a:ext>
            </a:extLst>
          </a:blip>
          <a:stretch>
            <a:fillRect/>
          </a:stretch>
        </p:blipFill>
        <p:spPr>
          <a:xfrm>
            <a:off x="8939213" y="1438058"/>
            <a:ext cx="1026695" cy="914400"/>
          </a:xfrm>
          <a:prstGeom prst="rect">
            <a:avLst/>
          </a:prstGeom>
        </p:spPr>
      </p:pic>
      <p:sp>
        <p:nvSpPr>
          <p:cNvPr id="45" name="TextBox 44">
            <a:extLst>
              <a:ext uri="{FF2B5EF4-FFF2-40B4-BE49-F238E27FC236}">
                <a16:creationId xmlns:a16="http://schemas.microsoft.com/office/drawing/2014/main" id="{0C8EA7B0-F742-4E66-B84B-8E3203FAC76B}"/>
              </a:ext>
            </a:extLst>
          </p:cNvPr>
          <p:cNvSpPr txBox="1"/>
          <p:nvPr/>
        </p:nvSpPr>
        <p:spPr>
          <a:xfrm>
            <a:off x="10053765" y="2637944"/>
            <a:ext cx="1922335"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Members with 1+ Lifestyle Risk</a:t>
            </a:r>
          </a:p>
        </p:txBody>
      </p:sp>
      <p:graphicFrame>
        <p:nvGraphicFramePr>
          <p:cNvPr id="46" name="Table 45">
            <a:extLst>
              <a:ext uri="{FF2B5EF4-FFF2-40B4-BE49-F238E27FC236}">
                <a16:creationId xmlns:a16="http://schemas.microsoft.com/office/drawing/2014/main" id="{449CE5C0-60CB-427A-95F3-C528C001D0F5}"/>
              </a:ext>
            </a:extLst>
          </p:cNvPr>
          <p:cNvGraphicFramePr>
            <a:graphicFrameLocks noGrp="1"/>
          </p:cNvGraphicFramePr>
          <p:nvPr>
            <p:extLst>
              <p:ext uri="{D42A27DB-BD31-4B8C-83A1-F6EECF244321}">
                <p14:modId xmlns:p14="http://schemas.microsoft.com/office/powerpoint/2010/main" val="609934092"/>
              </p:ext>
            </p:extLst>
          </p:nvPr>
        </p:nvGraphicFramePr>
        <p:xfrm>
          <a:off x="8939212" y="3295168"/>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NET RISK CHANGE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7" name="Image" descr="Image">
            <a:extLst>
              <a:ext uri="{FF2B5EF4-FFF2-40B4-BE49-F238E27FC236}">
                <a16:creationId xmlns:a16="http://schemas.microsoft.com/office/drawing/2014/main" id="{8379954E-833C-4A54-8FD2-3FBCA3D08BE2}"/>
              </a:ext>
            </a:extLst>
          </p:cNvPr>
          <p:cNvPicPr>
            <a:picLocks noChangeAspect="1"/>
          </p:cNvPicPr>
          <p:nvPr/>
        </p:nvPicPr>
        <p:blipFill>
          <a:blip r:embed="rId10">
            <a:duotone>
              <a:srgbClr val="2B99CC">
                <a:shade val="45000"/>
                <a:satMod val="135000"/>
              </a:srgbClr>
              <a:prstClr val="white"/>
            </a:duotone>
          </a:blip>
          <a:stretch>
            <a:fillRect/>
          </a:stretch>
        </p:blipFill>
        <p:spPr>
          <a:xfrm>
            <a:off x="9123245" y="3603995"/>
            <a:ext cx="658630" cy="800100"/>
          </a:xfrm>
          <a:prstGeom prst="rect">
            <a:avLst/>
          </a:prstGeom>
          <a:ln w="12700">
            <a:miter lim="400000"/>
          </a:ln>
        </p:spPr>
      </p:pic>
      <p:sp>
        <p:nvSpPr>
          <p:cNvPr id="52" name="TextBox 51">
            <a:extLst>
              <a:ext uri="{FF2B5EF4-FFF2-40B4-BE49-F238E27FC236}">
                <a16:creationId xmlns:a16="http://schemas.microsoft.com/office/drawing/2014/main" id="{A6968010-F620-48ED-9AC3-62DD5A49313A}"/>
              </a:ext>
            </a:extLst>
          </p:cNvPr>
          <p:cNvSpPr txBox="1"/>
          <p:nvPr/>
        </p:nvSpPr>
        <p:spPr>
          <a:xfrm>
            <a:off x="10092908" y="4683435"/>
            <a:ext cx="188319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Preventive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3" name="TextBox 52">
            <a:extLst>
              <a:ext uri="{FF2B5EF4-FFF2-40B4-BE49-F238E27FC236}">
                <a16:creationId xmlns:a16="http://schemas.microsoft.com/office/drawing/2014/main" id="{6D831268-9E7C-468D-871F-21F6D7334DC3}"/>
              </a:ext>
            </a:extLst>
          </p:cNvPr>
          <p:cNvSpPr txBox="1"/>
          <p:nvPr/>
        </p:nvSpPr>
        <p:spPr>
          <a:xfrm>
            <a:off x="10092908" y="5369835"/>
            <a:ext cx="1775002"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Lifestyle risk 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6" name="TextBox 55">
            <a:extLst>
              <a:ext uri="{FF2B5EF4-FFF2-40B4-BE49-F238E27FC236}">
                <a16:creationId xmlns:a16="http://schemas.microsoft.com/office/drawing/2014/main" id="{312DBA2B-6E3C-41DA-A1F5-F540D3B865F3}"/>
              </a:ext>
            </a:extLst>
          </p:cNvPr>
          <p:cNvSpPr txBox="1"/>
          <p:nvPr/>
        </p:nvSpPr>
        <p:spPr>
          <a:xfrm>
            <a:off x="10092908" y="6048107"/>
            <a:ext cx="182880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Biometric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6" name="regn_percent" descr="executive_summary_registration_pct_of_eligible​">
            <a:extLst>
              <a:ext uri="{FF2B5EF4-FFF2-40B4-BE49-F238E27FC236}">
                <a16:creationId xmlns:a16="http://schemas.microsoft.com/office/drawing/2014/main" id="{39FC5B04-98EB-4409-9B6C-A66288E665B5}"/>
              </a:ext>
            </a:extLst>
          </p:cNvPr>
          <p:cNvSpPr txBox="1"/>
          <p:nvPr/>
        </p:nvSpPr>
        <p:spPr>
          <a:xfrm>
            <a:off x="1389888" y="1600200"/>
            <a:ext cx="1828800" cy="369332"/>
          </a:xfrm>
          <a:prstGeom prst="rect">
            <a:avLst/>
          </a:prstGeom>
          <a:noFill/>
        </p:spPr>
        <p:txBody>
          <a:bodyPr wrap="square" rtlCol="0">
            <a:spAutoFit/>
          </a:bodyPr>
          <a:lstStyle/>
          <a:p>
            <a:pPr algn="ctr"/>
            <a:r>
              <a:rPr sz="2800">
                <a:solidFill>
                  <a:schemeClr val="accent1"/>
                </a:solidFill>
                <a:latin typeface="Consolas"/>
              </a:rPr>
              <a:t>21.5%</a:t>
            </a:r>
            <a:endParaRPr lang="en-US" dirty="0"/>
          </a:p>
        </p:txBody>
      </p:sp>
      <p:sp>
        <p:nvSpPr>
          <p:cNvPr id="41" name="reslage_test_completion_percent" descr="executive_summary_realage test_completion pct_of_eligible​">
            <a:extLst>
              <a:ext uri="{FF2B5EF4-FFF2-40B4-BE49-F238E27FC236}">
                <a16:creationId xmlns:a16="http://schemas.microsoft.com/office/drawing/2014/main" id="{1E0904F0-89A4-4301-BF62-46EAD37ED8DC}"/>
              </a:ext>
            </a:extLst>
          </p:cNvPr>
          <p:cNvSpPr txBox="1"/>
          <p:nvPr/>
        </p:nvSpPr>
        <p:spPr>
          <a:xfrm>
            <a:off x="187569" y="2542032"/>
            <a:ext cx="1147455" cy="539496"/>
          </a:xfrm>
          <a:prstGeom prst="rect">
            <a:avLst/>
          </a:prstGeom>
          <a:noFill/>
        </p:spPr>
        <p:txBody>
          <a:bodyPr wrap="square" rtlCol="0">
            <a:spAutoFit/>
          </a:bodyPr>
          <a:lstStyle/>
          <a:p>
            <a:r>
              <a:rPr sz="2800">
                <a:solidFill>
                  <a:schemeClr val="accent1"/>
                </a:solidFill>
                <a:latin typeface="Consolas"/>
              </a:rPr>
              <a:t>4.5%</a:t>
            </a:r>
            <a:endParaRPr lang="en-US"/>
          </a:p>
        </p:txBody>
      </p:sp>
      <p:sp>
        <p:nvSpPr>
          <p:cNvPr id="43" name="incentive_participation" descr="executive_summary_incentive_participation​">
            <a:extLst>
              <a:ext uri="{FF2B5EF4-FFF2-40B4-BE49-F238E27FC236}">
                <a16:creationId xmlns:a16="http://schemas.microsoft.com/office/drawing/2014/main" id="{502D44CB-44F1-4CE0-99E0-ACD8091F5BB3}"/>
              </a:ext>
            </a:extLst>
          </p:cNvPr>
          <p:cNvSpPr txBox="1"/>
          <p:nvPr/>
        </p:nvSpPr>
        <p:spPr>
          <a:xfrm>
            <a:off x="1389888" y="3995928"/>
            <a:ext cx="1828800" cy="369332"/>
          </a:xfrm>
          <a:prstGeom prst="rect">
            <a:avLst/>
          </a:prstGeom>
          <a:noFill/>
        </p:spPr>
        <p:txBody>
          <a:bodyPr wrap="square" rtlCol="0">
            <a:spAutoFit/>
          </a:bodyPr>
          <a:lstStyle/>
          <a:p>
            <a:pPr algn="ctr"/>
            <a:r>
              <a:rPr sz="2800">
                <a:solidFill>
                  <a:schemeClr val="accent1"/>
                </a:solidFill>
                <a:latin typeface="Consolas"/>
              </a:rPr>
              <a:t>30%</a:t>
            </a:r>
            <a:endParaRPr lang="en-US" dirty="0"/>
          </a:p>
        </p:txBody>
      </p:sp>
      <p:sp>
        <p:nvSpPr>
          <p:cNvPr id="48" name="monthly_user" descr="executive_summary_monthly_active_users​">
            <a:extLst>
              <a:ext uri="{FF2B5EF4-FFF2-40B4-BE49-F238E27FC236}">
                <a16:creationId xmlns:a16="http://schemas.microsoft.com/office/drawing/2014/main" id="{961F59F4-CC04-49F8-AB31-9254A0158498}"/>
              </a:ext>
            </a:extLst>
          </p:cNvPr>
          <p:cNvSpPr txBox="1"/>
          <p:nvPr/>
        </p:nvSpPr>
        <p:spPr>
          <a:xfrm>
            <a:off x="5722143" y="1600200"/>
            <a:ext cx="1828800" cy="369332"/>
          </a:xfrm>
          <a:prstGeom prst="rect">
            <a:avLst/>
          </a:prstGeom>
          <a:noFill/>
        </p:spPr>
        <p:txBody>
          <a:bodyPr wrap="square" rtlCol="0">
            <a:spAutoFit/>
          </a:bodyPr>
          <a:lstStyle/>
          <a:p>
            <a:pPr algn="ctr"/>
            <a:r>
              <a:rPr sz="2800">
                <a:solidFill>
                  <a:schemeClr val="accent1"/>
                </a:solidFill>
                <a:latin typeface="Consolas"/>
              </a:rPr>
              <a:t>45%</a:t>
            </a:r>
            <a:endParaRPr lang="en-US" dirty="0"/>
          </a:p>
        </p:txBody>
      </p:sp>
      <p:sp>
        <p:nvSpPr>
          <p:cNvPr id="50" name="90day_engagement" descr="executive_summary_90day_engagement​">
            <a:extLst>
              <a:ext uri="{FF2B5EF4-FFF2-40B4-BE49-F238E27FC236}">
                <a16:creationId xmlns:a16="http://schemas.microsoft.com/office/drawing/2014/main" id="{6BF12ADC-BECF-4DB9-A83F-208080781D37}"/>
              </a:ext>
            </a:extLst>
          </p:cNvPr>
          <p:cNvSpPr txBox="1"/>
          <p:nvPr/>
        </p:nvSpPr>
        <p:spPr>
          <a:xfrm>
            <a:off x="4281715" y="2496312"/>
            <a:ext cx="1329509" cy="585216"/>
          </a:xfrm>
          <a:prstGeom prst="rect">
            <a:avLst/>
          </a:prstGeom>
          <a:noFill/>
        </p:spPr>
        <p:txBody>
          <a:bodyPr wrap="square" rtlCol="0">
            <a:spAutoFit/>
          </a:bodyPr>
          <a:lstStyle/>
          <a:p>
            <a:r>
              <a:rPr sz="2800">
                <a:solidFill>
                  <a:schemeClr val="accent1"/>
                </a:solidFill>
                <a:latin typeface="Consolas"/>
              </a:rPr>
              <a:t>27%</a:t>
            </a:r>
            <a:endParaRPr lang="en-US"/>
          </a:p>
        </p:txBody>
      </p:sp>
      <p:sp>
        <p:nvSpPr>
          <p:cNvPr id="57" name="challenge_ptpn" descr="executive_summary_challenge_participation pct_of_registered​">
            <a:extLst>
              <a:ext uri="{FF2B5EF4-FFF2-40B4-BE49-F238E27FC236}">
                <a16:creationId xmlns:a16="http://schemas.microsoft.com/office/drawing/2014/main" id="{9D194AF8-4752-44E8-938D-C8D412ED3175}"/>
              </a:ext>
            </a:extLst>
          </p:cNvPr>
          <p:cNvSpPr txBox="1"/>
          <p:nvPr/>
        </p:nvSpPr>
        <p:spPr>
          <a:xfrm>
            <a:off x="4281715" y="3172968"/>
            <a:ext cx="1329509" cy="539496"/>
          </a:xfrm>
          <a:prstGeom prst="rect">
            <a:avLst/>
          </a:prstGeom>
          <a:noFill/>
        </p:spPr>
        <p:txBody>
          <a:bodyPr wrap="square" rtlCol="0">
            <a:spAutoFit/>
          </a:bodyPr>
          <a:lstStyle/>
          <a:p>
            <a:r>
              <a:rPr sz="2800">
                <a:solidFill>
                  <a:schemeClr val="accent1"/>
                </a:solidFill>
                <a:latin typeface="Consolas"/>
              </a:rPr>
              <a:t>29.4%</a:t>
            </a:r>
            <a:endParaRPr lang="en-US"/>
          </a:p>
        </p:txBody>
      </p:sp>
      <p:sp>
        <p:nvSpPr>
          <p:cNvPr id="59" name="content_clicks" descr="executive_summary_content_visits_per_content_visitor​">
            <a:extLst>
              <a:ext uri="{FF2B5EF4-FFF2-40B4-BE49-F238E27FC236}">
                <a16:creationId xmlns:a16="http://schemas.microsoft.com/office/drawing/2014/main" id="{F5BBBF75-0ABF-4CCF-A3E5-3687ACAA016D}"/>
              </a:ext>
            </a:extLst>
          </p:cNvPr>
          <p:cNvSpPr txBox="1"/>
          <p:nvPr/>
        </p:nvSpPr>
        <p:spPr>
          <a:xfrm>
            <a:off x="4281715" y="3867912"/>
            <a:ext cx="1329509" cy="536183"/>
          </a:xfrm>
          <a:prstGeom prst="rect">
            <a:avLst/>
          </a:prstGeom>
          <a:noFill/>
        </p:spPr>
        <p:txBody>
          <a:bodyPr wrap="square" rtlCol="0">
            <a:spAutoFit/>
          </a:bodyPr>
          <a:lstStyle/>
          <a:p>
            <a:r>
              <a:rPr sz="2800">
                <a:solidFill>
                  <a:schemeClr val="accent1"/>
                </a:solidFill>
                <a:latin typeface="Consolas"/>
              </a:rPr>
              <a:t>67.9</a:t>
            </a:r>
            <a:endParaRPr lang="en-US"/>
          </a:p>
        </p:txBody>
      </p:sp>
      <p:sp>
        <p:nvSpPr>
          <p:cNvPr id="60" name="lifestyle_mgmt_enrollment" descr="executive_summary_lifestyle_management_enrollment_rate​">
            <a:extLst>
              <a:ext uri="{FF2B5EF4-FFF2-40B4-BE49-F238E27FC236}">
                <a16:creationId xmlns:a16="http://schemas.microsoft.com/office/drawing/2014/main" id="{B9F51278-34D0-4B6D-B4F8-85A5EB35990C}"/>
              </a:ext>
            </a:extLst>
          </p:cNvPr>
          <p:cNvSpPr txBox="1"/>
          <p:nvPr/>
        </p:nvSpPr>
        <p:spPr>
          <a:xfrm>
            <a:off x="4281715" y="4544568"/>
            <a:ext cx="1329509" cy="539496"/>
          </a:xfrm>
          <a:prstGeom prst="rect">
            <a:avLst/>
          </a:prstGeom>
          <a:noFill/>
        </p:spPr>
        <p:txBody>
          <a:bodyPr wrap="square" rtlCol="0">
            <a:spAutoFit/>
          </a:bodyPr>
          <a:lstStyle/>
          <a:p>
            <a:r>
              <a:rPr sz="2800">
                <a:solidFill>
                  <a:schemeClr val="accent1"/>
                </a:solidFill>
                <a:latin typeface="Consolas"/>
              </a:rPr>
              <a:t>20%</a:t>
            </a:r>
            <a:endParaRPr lang="en-US"/>
          </a:p>
        </p:txBody>
      </p:sp>
      <p:sp>
        <p:nvSpPr>
          <p:cNvPr id="61" name="1+condition_risk" descr="executive_summary_members_with_1plus_condition_risk​">
            <a:extLst>
              <a:ext uri="{FF2B5EF4-FFF2-40B4-BE49-F238E27FC236}">
                <a16:creationId xmlns:a16="http://schemas.microsoft.com/office/drawing/2014/main" id="{42CF7739-C470-4269-B4DE-3ABC10EC0739}"/>
              </a:ext>
            </a:extLst>
          </p:cNvPr>
          <p:cNvSpPr txBox="1"/>
          <p:nvPr/>
        </p:nvSpPr>
        <p:spPr>
          <a:xfrm>
            <a:off x="10021824" y="1554480"/>
            <a:ext cx="1828800" cy="369332"/>
          </a:xfrm>
          <a:prstGeom prst="rect">
            <a:avLst/>
          </a:prstGeom>
          <a:noFill/>
        </p:spPr>
        <p:txBody>
          <a:bodyPr wrap="square" rtlCol="0">
            <a:spAutoFit/>
          </a:bodyPr>
          <a:lstStyle/>
          <a:p>
            <a:pPr algn="ctr"/>
            <a:r>
              <a:rPr sz="2800">
                <a:solidFill>
                  <a:schemeClr val="accent1"/>
                </a:solidFill>
                <a:latin typeface="Consolas"/>
              </a:rPr>
              <a:t>45.3%</a:t>
            </a:r>
            <a:endParaRPr lang="en-US" dirty="0"/>
          </a:p>
        </p:txBody>
      </p:sp>
      <p:sp>
        <p:nvSpPr>
          <p:cNvPr id="62" name="1+lifestyle_risk" descr="executive_summary_members_with_1plus_lifestyle_risk​">
            <a:extLst>
              <a:ext uri="{FF2B5EF4-FFF2-40B4-BE49-F238E27FC236}">
                <a16:creationId xmlns:a16="http://schemas.microsoft.com/office/drawing/2014/main" id="{C5ABB71E-BA01-4416-BD3F-C9A5B29CA5A7}"/>
              </a:ext>
            </a:extLst>
          </p:cNvPr>
          <p:cNvSpPr txBox="1"/>
          <p:nvPr/>
        </p:nvSpPr>
        <p:spPr>
          <a:xfrm>
            <a:off x="8504217" y="2496312"/>
            <a:ext cx="1410918" cy="585216"/>
          </a:xfrm>
          <a:prstGeom prst="rect">
            <a:avLst/>
          </a:prstGeom>
          <a:noFill/>
        </p:spPr>
        <p:txBody>
          <a:bodyPr wrap="square" rtlCol="0">
            <a:spAutoFit/>
          </a:bodyPr>
          <a:lstStyle/>
          <a:p>
            <a:r>
              <a:rPr sz="2800">
                <a:solidFill>
                  <a:schemeClr val="accent1"/>
                </a:solidFill>
                <a:latin typeface="Consolas"/>
              </a:rPr>
              <a:t>97.4%</a:t>
            </a:r>
            <a:endParaRPr lang="en-US"/>
          </a:p>
        </p:txBody>
      </p:sp>
      <p:sp>
        <p:nvSpPr>
          <p:cNvPr id="63" name="net_risk_change" descr="executive_summary_net_risk_change​">
            <a:extLst>
              <a:ext uri="{FF2B5EF4-FFF2-40B4-BE49-F238E27FC236}">
                <a16:creationId xmlns:a16="http://schemas.microsoft.com/office/drawing/2014/main" id="{B18A0C75-72EC-437A-8243-C039CFEDC661}"/>
              </a:ext>
            </a:extLst>
          </p:cNvPr>
          <p:cNvSpPr txBox="1"/>
          <p:nvPr/>
        </p:nvSpPr>
        <p:spPr>
          <a:xfrm>
            <a:off x="10021824" y="3657600"/>
            <a:ext cx="1828800" cy="685800"/>
          </a:xfrm>
          <a:prstGeom prst="rect">
            <a:avLst/>
          </a:prstGeom>
          <a:noFill/>
        </p:spPr>
        <p:txBody>
          <a:bodyPr wrap="square" rtlCol="0">
            <a:spAutoFit/>
          </a:bodyPr>
          <a:lstStyle/>
          <a:p>
            <a:r>
              <a:rPr sz="2800">
                <a:solidFill>
                  <a:schemeClr val="accent1"/>
                </a:solidFill>
                <a:latin typeface="Consolas"/>
              </a:rPr>
              <a:t>-12.3%</a:t>
            </a:r>
            <a:endParaRPr lang="en-US"/>
          </a:p>
        </p:txBody>
      </p:sp>
      <p:sp>
        <p:nvSpPr>
          <p:cNvPr id="64" name="preventive_risk_change" descr="executive_summary_preventive_risk_change​">
            <a:extLst>
              <a:ext uri="{FF2B5EF4-FFF2-40B4-BE49-F238E27FC236}">
                <a16:creationId xmlns:a16="http://schemas.microsoft.com/office/drawing/2014/main" id="{BE85AB8C-A5D0-42A7-AC29-4C0778B57296}"/>
              </a:ext>
            </a:extLst>
          </p:cNvPr>
          <p:cNvSpPr txBox="1"/>
          <p:nvPr/>
        </p:nvSpPr>
        <p:spPr>
          <a:xfrm>
            <a:off x="8504217" y="4544568"/>
            <a:ext cx="1410918" cy="539496"/>
          </a:xfrm>
          <a:prstGeom prst="rect">
            <a:avLst/>
          </a:prstGeom>
          <a:noFill/>
        </p:spPr>
        <p:txBody>
          <a:bodyPr wrap="square" rtlCol="0">
            <a:spAutoFit/>
          </a:bodyPr>
          <a:lstStyle/>
          <a:p>
            <a:r>
              <a:rPr sz="2800">
                <a:solidFill>
                  <a:schemeClr val="accent1"/>
                </a:solidFill>
                <a:latin typeface="Consolas"/>
              </a:rPr>
              <a:t>-11.8%</a:t>
            </a:r>
            <a:endParaRPr lang="en-US"/>
          </a:p>
        </p:txBody>
      </p:sp>
      <p:sp>
        <p:nvSpPr>
          <p:cNvPr id="65" name="lifestyle_risk_change" descr="executive_summary_lifestyle_risk_change​">
            <a:extLst>
              <a:ext uri="{FF2B5EF4-FFF2-40B4-BE49-F238E27FC236}">
                <a16:creationId xmlns:a16="http://schemas.microsoft.com/office/drawing/2014/main" id="{D6EF0E4A-AD43-4810-96D3-B80984F44593}"/>
              </a:ext>
            </a:extLst>
          </p:cNvPr>
          <p:cNvSpPr txBox="1"/>
          <p:nvPr/>
        </p:nvSpPr>
        <p:spPr>
          <a:xfrm>
            <a:off x="8504217" y="5230368"/>
            <a:ext cx="1410918" cy="560832"/>
          </a:xfrm>
          <a:prstGeom prst="rect">
            <a:avLst/>
          </a:prstGeom>
          <a:noFill/>
        </p:spPr>
        <p:txBody>
          <a:bodyPr wrap="square" rtlCol="0">
            <a:spAutoFit/>
          </a:bodyPr>
          <a:lstStyle/>
          <a:p>
            <a:r>
              <a:rPr sz="2800">
                <a:solidFill>
                  <a:schemeClr val="accent1"/>
                </a:solidFill>
                <a:latin typeface="Consolas"/>
              </a:rPr>
              <a:t>-12.1</a:t>
            </a:r>
            <a:endParaRPr lang="en-US"/>
          </a:p>
        </p:txBody>
      </p:sp>
      <p:sp>
        <p:nvSpPr>
          <p:cNvPr id="66" name="biometric_risk_change" descr="executive_summary_biometric_risk_change​">
            <a:extLst>
              <a:ext uri="{FF2B5EF4-FFF2-40B4-BE49-F238E27FC236}">
                <a16:creationId xmlns:a16="http://schemas.microsoft.com/office/drawing/2014/main" id="{B9F08190-FE15-4213-A78A-019DEB367F3B}"/>
              </a:ext>
            </a:extLst>
          </p:cNvPr>
          <p:cNvSpPr txBox="1"/>
          <p:nvPr/>
        </p:nvSpPr>
        <p:spPr>
          <a:xfrm>
            <a:off x="8505373" y="5916168"/>
            <a:ext cx="1399462" cy="539496"/>
          </a:xfrm>
          <a:prstGeom prst="rect">
            <a:avLst/>
          </a:prstGeom>
          <a:noFill/>
        </p:spPr>
        <p:txBody>
          <a:bodyPr wrap="square" rtlCol="0">
            <a:spAutoFit/>
          </a:bodyPr>
          <a:lstStyle/>
          <a:p>
            <a:r>
              <a:rPr sz="2800">
                <a:solidFill>
                  <a:schemeClr val="accent1"/>
                </a:solidFill>
                <a:latin typeface="Consolas"/>
              </a:rPr>
              <a:t>-5.1%</a:t>
            </a:r>
            <a:endParaRPr lang="en-US"/>
          </a:p>
        </p:txBody>
      </p:sp>
    </p:spTree>
    <p:extLst>
      <p:ext uri="{BB962C8B-B14F-4D97-AF65-F5344CB8AC3E}">
        <p14:creationId xmlns:p14="http://schemas.microsoft.com/office/powerpoint/2010/main" val="36812250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Financial Well-Being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3096880630"/>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520093527"/>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financial" descr="fwb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555626997"/>
              </p:ext>
            </p:extLst>
          </p:nvPr>
        </p:nvGraphicFramePr>
        <p:xfrm>
          <a:off x="342900" y="2134214"/>
          <a:ext cx="7056412" cy="4085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inancial" descr="fwb_participant_activity_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87817349"/>
              </p:ext>
            </p:extLst>
          </p:nvPr>
        </p:nvGraphicFramePr>
        <p:xfrm>
          <a:off x="7709094" y="2381462"/>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13524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financial" descr="fwb_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2991822635"/>
              </p:ext>
            </p:extLst>
          </p:nvPr>
        </p:nvGraphicFramePr>
        <p:xfrm>
          <a:off x="7703323" y="5104786"/>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0">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858565"/>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t_view_financial" descr="fwb_content_view_top_3">
            <a:extLst>
              <a:ext uri="{FF2B5EF4-FFF2-40B4-BE49-F238E27FC236}">
                <a16:creationId xmlns:a16="http://schemas.microsoft.com/office/drawing/2014/main" id="{A7A60CEB-78D5-4A4B-9B6C-B6CCF3F5836A}"/>
              </a:ext>
            </a:extLst>
          </p:cNvPr>
          <p:cNvGraphicFramePr>
            <a:graphicFrameLocks noGrp="1"/>
          </p:cNvGraphicFramePr>
          <p:nvPr>
            <p:extLst>
              <p:ext uri="{D42A27DB-BD31-4B8C-83A1-F6EECF244321}">
                <p14:modId xmlns:p14="http://schemas.microsoft.com/office/powerpoint/2010/main" val="2469842891"/>
              </p:ext>
            </p:extLst>
          </p:nvPr>
        </p:nvGraphicFramePr>
        <p:xfrm>
          <a:off x="7709094" y="374312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EBB32C43-9080-40EB-9A15-8789C7A5592C}"/>
              </a:ext>
            </a:extLst>
          </p:cNvPr>
          <p:cNvSpPr/>
          <p:nvPr/>
        </p:nvSpPr>
        <p:spPr>
          <a:xfrm>
            <a:off x="7703323" y="3496904"/>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2" name="total_sessions_financial" descr="fwb_total_sessions">
            <a:extLst>
              <a:ext uri="{FF2B5EF4-FFF2-40B4-BE49-F238E27FC236}">
                <a16:creationId xmlns:a16="http://schemas.microsoft.com/office/drawing/2014/main" id="{79DA45C3-D518-4F50-B857-FB04989D1DE0}"/>
              </a:ext>
            </a:extLst>
          </p:cNvPr>
          <p:cNvSpPr txBox="1"/>
          <p:nvPr/>
        </p:nvSpPr>
        <p:spPr>
          <a:xfrm>
            <a:off x="731810" y="1416582"/>
            <a:ext cx="1828800" cy="369332"/>
          </a:xfrm>
          <a:prstGeom prst="rect">
            <a:avLst/>
          </a:prstGeom>
          <a:noFill/>
        </p:spPr>
        <p:txBody>
          <a:bodyPr wrap="square" rtlCol="0">
            <a:spAutoFit/>
          </a:bodyPr>
          <a:lstStyle/>
          <a:p>
            <a:pPr algn="ctr"/>
            <a:endParaRPr lang="en-US" dirty="0"/>
          </a:p>
        </p:txBody>
      </p:sp>
      <p:sp>
        <p:nvSpPr>
          <p:cNvPr id="24" name="enrolled_members_1+_app_financial" descr="fwb_enrolled_members_with_1plus_app_launches">
            <a:extLst>
              <a:ext uri="{FF2B5EF4-FFF2-40B4-BE49-F238E27FC236}">
                <a16:creationId xmlns:a16="http://schemas.microsoft.com/office/drawing/2014/main" id="{CD333080-F9E6-4BF5-ADDB-BBE037DF6BC3}"/>
              </a:ext>
            </a:extLst>
          </p:cNvPr>
          <p:cNvSpPr txBox="1"/>
          <p:nvPr/>
        </p:nvSpPr>
        <p:spPr>
          <a:xfrm>
            <a:off x="5181600" y="1416582"/>
            <a:ext cx="1828800" cy="369332"/>
          </a:xfrm>
          <a:prstGeom prst="rect">
            <a:avLst/>
          </a:prstGeom>
          <a:noFill/>
        </p:spPr>
        <p:txBody>
          <a:bodyPr wrap="square" rtlCol="0">
            <a:spAutoFit/>
          </a:bodyPr>
          <a:lstStyle/>
          <a:p>
            <a:pPr algn="ctr"/>
            <a:endParaRPr lang="en-US" dirty="0"/>
          </a:p>
        </p:txBody>
      </p:sp>
      <p:sp>
        <p:nvSpPr>
          <p:cNvPr id="25" name="avg_monthly_sessions_financial" descr="fwb_average_monthly_sessions_per_members_with_1plus_app_launches">
            <a:extLst>
              <a:ext uri="{FF2B5EF4-FFF2-40B4-BE49-F238E27FC236}">
                <a16:creationId xmlns:a16="http://schemas.microsoft.com/office/drawing/2014/main" id="{474C1480-F983-497C-816A-2466896EBB4F}"/>
              </a:ext>
            </a:extLst>
          </p:cNvPr>
          <p:cNvSpPr txBox="1"/>
          <p:nvPr/>
        </p:nvSpPr>
        <p:spPr>
          <a:xfrm>
            <a:off x="9631388" y="14183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5628843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Craving to Quit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593662429"/>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2118124739"/>
              </p:ext>
            </p:extLst>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3872569624"/>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028232704"/>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craving"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4738301"/>
              </p:ext>
            </p:extLst>
          </p:nvPr>
        </p:nvGraphicFramePr>
        <p:xfrm>
          <a:off x="342900" y="2208628"/>
          <a:ext cx="5753100" cy="2032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program_engagement_by_type_craving" descr="program_enrollments_by_type">
            <a:extLst>
              <a:ext uri="{FF2B5EF4-FFF2-40B4-BE49-F238E27FC236}">
                <a16:creationId xmlns:a16="http://schemas.microsoft.com/office/drawing/2014/main" id="{D76C1DB4-7365-46F7-9C34-CDAD5AB1D25F}"/>
              </a:ext>
            </a:extLst>
          </p:cNvPr>
          <p:cNvGraphicFramePr/>
          <p:nvPr>
            <p:extLst>
              <p:ext uri="{D42A27DB-BD31-4B8C-83A1-F6EECF244321}">
                <p14:modId xmlns:p14="http://schemas.microsoft.com/office/powerpoint/2010/main" val="4209294942"/>
              </p:ext>
            </p:extLst>
          </p:nvPr>
        </p:nvGraphicFramePr>
        <p:xfrm>
          <a:off x="342900" y="4487594"/>
          <a:ext cx="5753100" cy="20324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enrolled_members_pie_craving" descr="enrollment_members__age_distribution">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1739951166"/>
              </p:ext>
            </p:extLst>
          </p:nvPr>
        </p:nvGraphicFramePr>
        <p:xfrm>
          <a:off x="6389705" y="2452469"/>
          <a:ext cx="2599549" cy="2035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enrolled_members_bar_craving" descr="enrolled_members__gender">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372194556"/>
              </p:ext>
            </p:extLst>
          </p:nvPr>
        </p:nvGraphicFramePr>
        <p:xfrm>
          <a:off x="9365849" y="2452469"/>
          <a:ext cx="2599549" cy="2035126"/>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CCADE40A-07B7-4E34-8D6D-9AD7539F92F5}"/>
              </a:ext>
            </a:extLst>
          </p:cNvPr>
          <p:cNvSpPr txBox="1"/>
          <p:nvPr/>
        </p:nvSpPr>
        <p:spPr>
          <a:xfrm>
            <a:off x="6999403" y="2208628"/>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b="1" dirty="0">
                <a:solidFill>
                  <a:srgbClr val="000000">
                    <a:lumMod val="75000"/>
                    <a:lumOff val="25000"/>
                  </a:srgbClr>
                </a:solidFill>
              </a:rPr>
              <a:t>ENROLLED MEMBERS – GENDER AND AGE DISTRIBUTION</a:t>
            </a:r>
            <a:endParaRPr kumimoji="0" lang="en-US" sz="1000" b="1" i="0" u="none" strike="noStrike" kern="1200" cap="none" spc="0" normalizeH="0" baseline="0" noProof="0" dirty="0">
              <a:ln>
                <a:noFill/>
              </a:ln>
              <a:solidFill>
                <a:srgbClr val="000000">
                  <a:lumMod val="75000"/>
                  <a:lumOff val="25000"/>
                </a:srgbClr>
              </a:solidFill>
              <a:effectLst/>
              <a:uLnTx/>
              <a:uFillTx/>
            </a:endParaRPr>
          </a:p>
        </p:txBody>
      </p:sp>
      <p:graphicFrame>
        <p:nvGraphicFramePr>
          <p:cNvPr id="27" name="assessment_results_craving" descr="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906030393"/>
              </p:ext>
            </p:extLst>
          </p:nvPr>
        </p:nvGraphicFramePr>
        <p:xfrm>
          <a:off x="6389705" y="4768607"/>
          <a:ext cx="5459396" cy="16002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52238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craving" descr="program_eligible_members&#10;">
            <a:extLst>
              <a:ext uri="{FF2B5EF4-FFF2-40B4-BE49-F238E27FC236}">
                <a16:creationId xmlns:a16="http://schemas.microsoft.com/office/drawing/2014/main" id="{79D1FA08-644A-43C3-96BE-1F6DF59A1541}"/>
              </a:ext>
            </a:extLst>
          </p:cNvPr>
          <p:cNvSpPr txBox="1"/>
          <p:nvPr/>
        </p:nvSpPr>
        <p:spPr>
          <a:xfrm>
            <a:off x="611975" y="1382322"/>
            <a:ext cx="1828800" cy="369332"/>
          </a:xfrm>
          <a:prstGeom prst="rect">
            <a:avLst/>
          </a:prstGeom>
          <a:noFill/>
        </p:spPr>
        <p:txBody>
          <a:bodyPr wrap="square" rtlCol="0">
            <a:spAutoFit/>
          </a:bodyPr>
          <a:lstStyle/>
          <a:p>
            <a:pPr algn="ctr"/>
            <a:endParaRPr lang="en-US" dirty="0"/>
          </a:p>
        </p:txBody>
      </p:sp>
      <p:sp>
        <p:nvSpPr>
          <p:cNvPr id="21" name="program_eligible_regd_members_craving" descr="program_eligible_and_registered_members">
            <a:extLst>
              <a:ext uri="{FF2B5EF4-FFF2-40B4-BE49-F238E27FC236}">
                <a16:creationId xmlns:a16="http://schemas.microsoft.com/office/drawing/2014/main" id="{D27C0375-8900-47CE-A281-F88C37C4114A}"/>
              </a:ext>
            </a:extLst>
          </p:cNvPr>
          <p:cNvSpPr txBox="1"/>
          <p:nvPr/>
        </p:nvSpPr>
        <p:spPr>
          <a:xfrm>
            <a:off x="3748778" y="1382322"/>
            <a:ext cx="1828800" cy="369332"/>
          </a:xfrm>
          <a:prstGeom prst="rect">
            <a:avLst/>
          </a:prstGeom>
          <a:noFill/>
        </p:spPr>
        <p:txBody>
          <a:bodyPr wrap="square" rtlCol="0">
            <a:spAutoFit/>
          </a:bodyPr>
          <a:lstStyle/>
          <a:p>
            <a:pPr algn="ctr"/>
            <a:endParaRPr lang="en-US" dirty="0"/>
          </a:p>
        </p:txBody>
      </p:sp>
      <p:sp>
        <p:nvSpPr>
          <p:cNvPr id="23" name="enrollment_members_craving" descr="enrolled_members">
            <a:extLst>
              <a:ext uri="{FF2B5EF4-FFF2-40B4-BE49-F238E27FC236}">
                <a16:creationId xmlns:a16="http://schemas.microsoft.com/office/drawing/2014/main" id="{0CC6F060-1AE1-42D6-AD72-AEA62CD29B00}"/>
              </a:ext>
            </a:extLst>
          </p:cNvPr>
          <p:cNvSpPr txBox="1"/>
          <p:nvPr/>
        </p:nvSpPr>
        <p:spPr>
          <a:xfrm>
            <a:off x="6658780" y="1382322"/>
            <a:ext cx="1828800" cy="369332"/>
          </a:xfrm>
          <a:prstGeom prst="rect">
            <a:avLst/>
          </a:prstGeom>
          <a:noFill/>
        </p:spPr>
        <p:txBody>
          <a:bodyPr wrap="square" rtlCol="0">
            <a:spAutoFit/>
          </a:bodyPr>
          <a:lstStyle/>
          <a:p>
            <a:pPr algn="ctr"/>
            <a:endParaRPr lang="en-US" dirty="0"/>
          </a:p>
        </p:txBody>
      </p:sp>
      <p:sp>
        <p:nvSpPr>
          <p:cNvPr id="24" name="enrollment_rate_craving" descr="enrollment_rate">
            <a:extLst>
              <a:ext uri="{FF2B5EF4-FFF2-40B4-BE49-F238E27FC236}">
                <a16:creationId xmlns:a16="http://schemas.microsoft.com/office/drawing/2014/main" id="{2FF31926-4596-4E1D-A333-F342132A1045}"/>
              </a:ext>
            </a:extLst>
          </p:cNvPr>
          <p:cNvSpPr txBox="1"/>
          <p:nvPr/>
        </p:nvSpPr>
        <p:spPr>
          <a:xfrm>
            <a:off x="9775070" y="138232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7169445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510103057"/>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172514619"/>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2243823052"/>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_quit"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999934371"/>
              </p:ext>
            </p:extLst>
          </p:nvPr>
        </p:nvGraphicFramePr>
        <p:xfrm>
          <a:off x="342900" y="2124654"/>
          <a:ext cx="7056412" cy="4095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_quit"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201550068"/>
              </p:ext>
            </p:extLst>
          </p:nvPr>
        </p:nvGraphicFramePr>
        <p:xfrm>
          <a:off x="7709094" y="2410866"/>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9094" y="217315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tool_use_craving" descr="tool_use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95025563"/>
              </p:ext>
            </p:extLst>
          </p:nvPr>
        </p:nvGraphicFramePr>
        <p:xfrm>
          <a:off x="7709094" y="4548378"/>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302157"/>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sp>
        <p:nvSpPr>
          <p:cNvPr id="17" name="total_session_craving" descr="total_sessions">
            <a:extLst>
              <a:ext uri="{FF2B5EF4-FFF2-40B4-BE49-F238E27FC236}">
                <a16:creationId xmlns:a16="http://schemas.microsoft.com/office/drawing/2014/main" id="{024EA334-DCD8-45D0-ACA1-CF39B186B18B}"/>
              </a:ext>
            </a:extLst>
          </p:cNvPr>
          <p:cNvSpPr txBox="1"/>
          <p:nvPr/>
        </p:nvSpPr>
        <p:spPr>
          <a:xfrm>
            <a:off x="738994" y="1443008"/>
            <a:ext cx="1828800" cy="369332"/>
          </a:xfrm>
          <a:prstGeom prst="rect">
            <a:avLst/>
          </a:prstGeom>
          <a:noFill/>
        </p:spPr>
        <p:txBody>
          <a:bodyPr wrap="square" rtlCol="0">
            <a:spAutoFit/>
          </a:bodyPr>
          <a:lstStyle/>
          <a:p>
            <a:pPr algn="ctr"/>
            <a:endParaRPr lang="en-US" dirty="0"/>
          </a:p>
        </p:txBody>
      </p:sp>
      <p:sp>
        <p:nvSpPr>
          <p:cNvPr id="21" name="enrolled_members_1+_app_craving" descr="enrolled_members_with_1plus_app_launches">
            <a:extLst>
              <a:ext uri="{FF2B5EF4-FFF2-40B4-BE49-F238E27FC236}">
                <a16:creationId xmlns:a16="http://schemas.microsoft.com/office/drawing/2014/main" id="{34E2BA86-202F-47CC-B41E-C7520BE42B95}"/>
              </a:ext>
            </a:extLst>
          </p:cNvPr>
          <p:cNvSpPr txBox="1"/>
          <p:nvPr/>
        </p:nvSpPr>
        <p:spPr>
          <a:xfrm>
            <a:off x="5194759" y="1431161"/>
            <a:ext cx="1828800" cy="369332"/>
          </a:xfrm>
          <a:prstGeom prst="rect">
            <a:avLst/>
          </a:prstGeom>
          <a:noFill/>
        </p:spPr>
        <p:txBody>
          <a:bodyPr wrap="square" rtlCol="0">
            <a:spAutoFit/>
          </a:bodyPr>
          <a:lstStyle/>
          <a:p>
            <a:pPr algn="ctr"/>
            <a:endParaRPr lang="en-US" dirty="0"/>
          </a:p>
        </p:txBody>
      </p:sp>
      <p:sp>
        <p:nvSpPr>
          <p:cNvPr id="22" name="avg_monthly_sessions_craving" descr="average_monthly_sessions_per_members_with_1plus_app_launches">
            <a:extLst>
              <a:ext uri="{FF2B5EF4-FFF2-40B4-BE49-F238E27FC236}">
                <a16:creationId xmlns:a16="http://schemas.microsoft.com/office/drawing/2014/main" id="{6572EE17-65F3-4140-A8B5-0C5E8C6B780C}"/>
              </a:ext>
            </a:extLst>
          </p:cNvPr>
          <p:cNvSpPr txBox="1"/>
          <p:nvPr/>
        </p:nvSpPr>
        <p:spPr>
          <a:xfrm>
            <a:off x="9670861" y="143885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1590149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314909835"/>
              </p:ext>
            </p:extLst>
          </p:nvPr>
        </p:nvGraphicFramePr>
        <p:xfrm>
          <a:off x="342900"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PARTICIPANTS QUIT SMOKING</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691551952"/>
              </p:ext>
            </p:extLst>
          </p:nvPr>
        </p:nvGraphicFramePr>
        <p:xfrm>
          <a:off x="3923362"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QUIT RATE (of Module Completers)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541623486"/>
              </p:ext>
            </p:extLst>
          </p:nvPr>
        </p:nvGraphicFramePr>
        <p:xfrm>
          <a:off x="342900" y="2321754"/>
          <a:ext cx="7036694"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 descr="milestone_completion">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50114232"/>
              </p:ext>
            </p:extLst>
          </p:nvPr>
        </p:nvGraphicFramePr>
        <p:xfrm>
          <a:off x="7503824" y="1370342"/>
          <a:ext cx="4345276" cy="1143000"/>
        </p:xfrm>
        <a:graphic>
          <a:graphicData uri="http://schemas.openxmlformats.org/drawingml/2006/table">
            <a:tbl>
              <a:tblPr firstRow="1" bandRow="1">
                <a:tableStyleId>{6E25E649-3F16-4E02-A733-19D2CDBF48F0}</a:tableStyleId>
              </a:tblPr>
              <a:tblGrid>
                <a:gridCol w="2746328">
                  <a:extLst>
                    <a:ext uri="{9D8B030D-6E8A-4147-A177-3AD203B41FA5}">
                      <a16:colId xmlns:a16="http://schemas.microsoft.com/office/drawing/2014/main" val="3506233130"/>
                    </a:ext>
                  </a:extLst>
                </a:gridCol>
                <a:gridCol w="1598948">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503824" y="1113166"/>
            <a:ext cx="1843774"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a:solidFill>
                  <a:srgbClr val="404040"/>
                </a:solidFill>
                <a:effectLst/>
              </a:rPr>
              <a:t>MILESTONE COMPLETION</a:t>
            </a:r>
            <a:r>
              <a:rPr lang="en-US" b="1" i="0">
                <a:solidFill>
                  <a:srgbClr val="404040"/>
                </a:solidFill>
                <a:effectLst/>
              </a:rPr>
              <a:t>​</a:t>
            </a:r>
            <a:endParaRPr lang="en-US" b="1">
              <a:solidFill>
                <a:srgbClr val="404040"/>
              </a:solidFill>
            </a:endParaRPr>
          </a:p>
        </p:txBody>
      </p:sp>
      <p:sp>
        <p:nvSpPr>
          <p:cNvPr id="11" name="quit_smoking_craving" descr="participants_quit_smoking">
            <a:extLst>
              <a:ext uri="{FF2B5EF4-FFF2-40B4-BE49-F238E27FC236}">
                <a16:creationId xmlns:a16="http://schemas.microsoft.com/office/drawing/2014/main" id="{7BB73AB9-AC03-4CBF-9392-C36C92A051FB}"/>
              </a:ext>
            </a:extLst>
          </p:cNvPr>
          <p:cNvSpPr txBox="1"/>
          <p:nvPr/>
        </p:nvSpPr>
        <p:spPr>
          <a:xfrm>
            <a:off x="721948" y="1423758"/>
            <a:ext cx="1828800" cy="369332"/>
          </a:xfrm>
          <a:prstGeom prst="rect">
            <a:avLst/>
          </a:prstGeom>
          <a:noFill/>
        </p:spPr>
        <p:txBody>
          <a:bodyPr wrap="square" rtlCol="0">
            <a:spAutoFit/>
          </a:bodyPr>
          <a:lstStyle/>
          <a:p>
            <a:pPr algn="ctr"/>
            <a:endParaRPr lang="en-US" dirty="0"/>
          </a:p>
        </p:txBody>
      </p:sp>
      <p:sp>
        <p:nvSpPr>
          <p:cNvPr id="12" name="quit_rate_craving" descr="quit_rate_of_module_completers">
            <a:extLst>
              <a:ext uri="{FF2B5EF4-FFF2-40B4-BE49-F238E27FC236}">
                <a16:creationId xmlns:a16="http://schemas.microsoft.com/office/drawing/2014/main" id="{765D28D4-D3B8-4BBB-BDCD-C64B33CEEA83}"/>
              </a:ext>
            </a:extLst>
          </p:cNvPr>
          <p:cNvSpPr txBox="1"/>
          <p:nvPr/>
        </p:nvSpPr>
        <p:spPr>
          <a:xfrm>
            <a:off x="4333875" y="142375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76446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Unwinding Anxiety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_anx"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1984849"/>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ender_anx"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4014542936"/>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age_dist_anx"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986188651"/>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5" name="prog_eligible_anx" descr="program_eligible_members">
            <a:extLst>
              <a:ext uri="{FF2B5EF4-FFF2-40B4-BE49-F238E27FC236}">
                <a16:creationId xmlns:a16="http://schemas.microsoft.com/office/drawing/2014/main" id="{3DCAC250-859A-4923-81BA-F4F269B384D6}"/>
              </a:ext>
            </a:extLst>
          </p:cNvPr>
          <p:cNvSpPr txBox="1"/>
          <p:nvPr/>
        </p:nvSpPr>
        <p:spPr>
          <a:xfrm>
            <a:off x="618769" y="1384002"/>
            <a:ext cx="1828800" cy="369332"/>
          </a:xfrm>
          <a:prstGeom prst="rect">
            <a:avLst/>
          </a:prstGeom>
          <a:noFill/>
        </p:spPr>
        <p:txBody>
          <a:bodyPr wrap="square" rtlCol="0">
            <a:spAutoFit/>
          </a:bodyPr>
          <a:lstStyle/>
          <a:p>
            <a:pPr algn="ctr"/>
            <a:endParaRPr lang="en-US" dirty="0"/>
          </a:p>
        </p:txBody>
      </p:sp>
      <p:sp>
        <p:nvSpPr>
          <p:cNvPr id="16" name="prog_regd_anx" descr="program_eligible_and_registered_members">
            <a:extLst>
              <a:ext uri="{FF2B5EF4-FFF2-40B4-BE49-F238E27FC236}">
                <a16:creationId xmlns:a16="http://schemas.microsoft.com/office/drawing/2014/main" id="{DB912403-0E30-4FFD-AD37-1FFEF3458062}"/>
              </a:ext>
            </a:extLst>
          </p:cNvPr>
          <p:cNvSpPr txBox="1"/>
          <p:nvPr/>
        </p:nvSpPr>
        <p:spPr>
          <a:xfrm>
            <a:off x="3724307" y="1384002"/>
            <a:ext cx="1828800" cy="369332"/>
          </a:xfrm>
          <a:prstGeom prst="rect">
            <a:avLst/>
          </a:prstGeom>
          <a:noFill/>
        </p:spPr>
        <p:txBody>
          <a:bodyPr wrap="square" rtlCol="0">
            <a:spAutoFit/>
          </a:bodyPr>
          <a:lstStyle/>
          <a:p>
            <a:pPr algn="ctr"/>
            <a:endParaRPr lang="en-US" dirty="0"/>
          </a:p>
        </p:txBody>
      </p:sp>
      <p:sp>
        <p:nvSpPr>
          <p:cNvPr id="19" name="enrolled_member_anx" descr="enrolled_members">
            <a:extLst>
              <a:ext uri="{FF2B5EF4-FFF2-40B4-BE49-F238E27FC236}">
                <a16:creationId xmlns:a16="http://schemas.microsoft.com/office/drawing/2014/main" id="{65839560-638F-4328-989B-E477AB7296DF}"/>
              </a:ext>
            </a:extLst>
          </p:cNvPr>
          <p:cNvSpPr txBox="1"/>
          <p:nvPr/>
        </p:nvSpPr>
        <p:spPr>
          <a:xfrm>
            <a:off x="6648765" y="1384002"/>
            <a:ext cx="1828800" cy="369332"/>
          </a:xfrm>
          <a:prstGeom prst="rect">
            <a:avLst/>
          </a:prstGeom>
          <a:noFill/>
        </p:spPr>
        <p:txBody>
          <a:bodyPr wrap="square" rtlCol="0">
            <a:spAutoFit/>
          </a:bodyPr>
          <a:lstStyle/>
          <a:p>
            <a:pPr algn="ctr"/>
            <a:endParaRPr lang="en-US" dirty="0"/>
          </a:p>
        </p:txBody>
      </p:sp>
      <p:sp>
        <p:nvSpPr>
          <p:cNvPr id="20" name="enrollment_rate_anx" descr="enrollment_rate">
            <a:extLst>
              <a:ext uri="{FF2B5EF4-FFF2-40B4-BE49-F238E27FC236}">
                <a16:creationId xmlns:a16="http://schemas.microsoft.com/office/drawing/2014/main" id="{DF599D35-9B63-4EE7-81E0-C4A0666DE05C}"/>
              </a:ext>
            </a:extLst>
          </p:cNvPr>
          <p:cNvSpPr txBox="1"/>
          <p:nvPr/>
        </p:nvSpPr>
        <p:spPr>
          <a:xfrm>
            <a:off x="9744431" y="137887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4495289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_engagement_anx"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805735867"/>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anx" descr="participant_activity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3152756335"/>
              </p:ext>
            </p:extLst>
          </p:nvPr>
        </p:nvGraphicFramePr>
        <p:xfrm>
          <a:off x="7709094" y="256797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321753"/>
            <a:ext cx="2129109"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anx" descr="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2919346"/>
              </p:ext>
            </p:extLst>
          </p:nvPr>
        </p:nvGraphicFramePr>
        <p:xfrm>
          <a:off x="7703323" y="515127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921648"/>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_view_anx" descr="content_view_top_3">
            <a:extLst>
              <a:ext uri="{FF2B5EF4-FFF2-40B4-BE49-F238E27FC236}">
                <a16:creationId xmlns:a16="http://schemas.microsoft.com/office/drawing/2014/main" id="{C1525846-7B4F-4889-BE10-6E1AB57C11BB}"/>
              </a:ext>
            </a:extLst>
          </p:cNvPr>
          <p:cNvGraphicFramePr>
            <a:graphicFrameLocks noGrp="1"/>
          </p:cNvGraphicFramePr>
          <p:nvPr>
            <p:extLst>
              <p:ext uri="{D42A27DB-BD31-4B8C-83A1-F6EECF244321}">
                <p14:modId xmlns:p14="http://schemas.microsoft.com/office/powerpoint/2010/main" val="2906721281"/>
              </p:ext>
            </p:extLst>
          </p:nvPr>
        </p:nvGraphicFramePr>
        <p:xfrm>
          <a:off x="7709094" y="3835541"/>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2" name="Rectangle 21">
            <a:extLst>
              <a:ext uri="{FF2B5EF4-FFF2-40B4-BE49-F238E27FC236}">
                <a16:creationId xmlns:a16="http://schemas.microsoft.com/office/drawing/2014/main" id="{40EEE1E2-EADB-45DC-B731-1AC204395406}"/>
              </a:ext>
            </a:extLst>
          </p:cNvPr>
          <p:cNvSpPr/>
          <p:nvPr/>
        </p:nvSpPr>
        <p:spPr>
          <a:xfrm>
            <a:off x="7703323" y="3589320"/>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3" name="total_sessions_anx" descr="total_sessions">
            <a:extLst>
              <a:ext uri="{FF2B5EF4-FFF2-40B4-BE49-F238E27FC236}">
                <a16:creationId xmlns:a16="http://schemas.microsoft.com/office/drawing/2014/main" id="{CF8D59C1-D484-4410-8906-3354291DC655}"/>
              </a:ext>
            </a:extLst>
          </p:cNvPr>
          <p:cNvSpPr txBox="1"/>
          <p:nvPr/>
        </p:nvSpPr>
        <p:spPr>
          <a:xfrm>
            <a:off x="720332" y="1423758"/>
            <a:ext cx="1828800" cy="369332"/>
          </a:xfrm>
          <a:prstGeom prst="rect">
            <a:avLst/>
          </a:prstGeom>
          <a:noFill/>
        </p:spPr>
        <p:txBody>
          <a:bodyPr wrap="square" rtlCol="0">
            <a:spAutoFit/>
          </a:bodyPr>
          <a:lstStyle/>
          <a:p>
            <a:pPr algn="ctr"/>
            <a:endParaRPr lang="en-US" dirty="0"/>
          </a:p>
        </p:txBody>
      </p:sp>
      <p:sp>
        <p:nvSpPr>
          <p:cNvPr id="24" name="enrolled_member_1+_anx" descr="enrolled_members_with_1plus_app_launches">
            <a:extLst>
              <a:ext uri="{FF2B5EF4-FFF2-40B4-BE49-F238E27FC236}">
                <a16:creationId xmlns:a16="http://schemas.microsoft.com/office/drawing/2014/main" id="{3B7F1ACD-98B6-43ED-91D2-CB556064ED63}"/>
              </a:ext>
            </a:extLst>
          </p:cNvPr>
          <p:cNvSpPr txBox="1"/>
          <p:nvPr/>
        </p:nvSpPr>
        <p:spPr>
          <a:xfrm>
            <a:off x="5182992" y="1423758"/>
            <a:ext cx="1828800" cy="369332"/>
          </a:xfrm>
          <a:prstGeom prst="rect">
            <a:avLst/>
          </a:prstGeom>
          <a:noFill/>
        </p:spPr>
        <p:txBody>
          <a:bodyPr wrap="square" rtlCol="0">
            <a:spAutoFit/>
          </a:bodyPr>
          <a:lstStyle/>
          <a:p>
            <a:pPr algn="ctr"/>
            <a:endParaRPr lang="en-US" dirty="0"/>
          </a:p>
        </p:txBody>
      </p:sp>
      <p:sp>
        <p:nvSpPr>
          <p:cNvPr id="25" name="avg_monthly_1+_anx" descr="average_monthly_sessions_per_members_with_1plus_app_launches">
            <a:extLst>
              <a:ext uri="{FF2B5EF4-FFF2-40B4-BE49-F238E27FC236}">
                <a16:creationId xmlns:a16="http://schemas.microsoft.com/office/drawing/2014/main" id="{32DC2EA6-98D7-49DA-82CE-95AAFF566397}"/>
              </a:ext>
            </a:extLst>
          </p:cNvPr>
          <p:cNvSpPr txBox="1"/>
          <p:nvPr/>
        </p:nvSpPr>
        <p:spPr>
          <a:xfrm>
            <a:off x="9652199" y="142610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69110830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A8B5-DBCF-4161-8420-0B78E6981D06}"/>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AF9C9999-0667-40B4-BFB6-417D75211818}"/>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ACB26DC1-6C6A-4532-AC58-72554B7AD7D7}"/>
              </a:ext>
            </a:extLst>
          </p:cNvPr>
          <p:cNvGraphicFramePr>
            <a:graphicFrameLocks noGrp="1"/>
          </p:cNvGraphicFramePr>
          <p:nvPr>
            <p:extLst>
              <p:ext uri="{D42A27DB-BD31-4B8C-83A1-F6EECF244321}">
                <p14:modId xmlns:p14="http://schemas.microsoft.com/office/powerpoint/2010/main" val="885438086"/>
              </p:ext>
            </p:extLst>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B805C90-CECA-42E2-B65D-6BF99A3499AD}"/>
              </a:ext>
            </a:extLst>
          </p:cNvPr>
          <p:cNvGraphicFramePr>
            <a:graphicFrameLocks noGrp="1"/>
          </p:cNvGraphicFramePr>
          <p:nvPr>
            <p:extLst>
              <p:ext uri="{D42A27DB-BD31-4B8C-83A1-F6EECF244321}">
                <p14:modId xmlns:p14="http://schemas.microsoft.com/office/powerpoint/2010/main" val="4092019841"/>
              </p:ext>
            </p:extLst>
          </p:nvPr>
        </p:nvGraphicFramePr>
        <p:xfrm>
          <a:off x="4792687"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GAD – 7 SCORE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3" name="activity_trends_anx" descr="activity_trends__distinct_members_per_month">
            <a:extLst>
              <a:ext uri="{FF2B5EF4-FFF2-40B4-BE49-F238E27FC236}">
                <a16:creationId xmlns:a16="http://schemas.microsoft.com/office/drawing/2014/main" id="{462C9861-119D-4778-956C-D592949A756A}"/>
              </a:ext>
            </a:extLst>
          </p:cNvPr>
          <p:cNvGraphicFramePr/>
          <p:nvPr>
            <p:extLst>
              <p:ext uri="{D42A27DB-BD31-4B8C-83A1-F6EECF244321}">
                <p14:modId xmlns:p14="http://schemas.microsoft.com/office/powerpoint/2010/main" val="2210569396"/>
              </p:ext>
            </p:extLst>
          </p:nvPr>
        </p:nvGraphicFramePr>
        <p:xfrm>
          <a:off x="342900" y="2173357"/>
          <a:ext cx="7056412" cy="404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ad_dist_anx" descr="gad7_distribution">
            <a:extLst>
              <a:ext uri="{FF2B5EF4-FFF2-40B4-BE49-F238E27FC236}">
                <a16:creationId xmlns:a16="http://schemas.microsoft.com/office/drawing/2014/main" id="{917740EC-C708-45A5-987E-4BEFC2D19A41}"/>
              </a:ext>
            </a:extLst>
          </p:cNvPr>
          <p:cNvGraphicFramePr/>
          <p:nvPr>
            <p:extLst>
              <p:ext uri="{D42A27DB-BD31-4B8C-83A1-F6EECF244321}">
                <p14:modId xmlns:p14="http://schemas.microsoft.com/office/powerpoint/2010/main" val="429012150"/>
              </p:ext>
            </p:extLst>
          </p:nvPr>
        </p:nvGraphicFramePr>
        <p:xfrm>
          <a:off x="7869399" y="2173357"/>
          <a:ext cx="3979701" cy="1919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ad_imp_anx" descr="gad7_improvement">
            <a:extLst>
              <a:ext uri="{FF2B5EF4-FFF2-40B4-BE49-F238E27FC236}">
                <a16:creationId xmlns:a16="http://schemas.microsoft.com/office/drawing/2014/main" id="{1829A737-CB98-46DA-A7A1-CBF43E1C7200}"/>
              </a:ext>
            </a:extLst>
          </p:cNvPr>
          <p:cNvGraphicFramePr/>
          <p:nvPr>
            <p:extLst>
              <p:ext uri="{D42A27DB-BD31-4B8C-83A1-F6EECF244321}">
                <p14:modId xmlns:p14="http://schemas.microsoft.com/office/powerpoint/2010/main" val="1095113292"/>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6">
            <a:extLst>
              <a:ext uri="{FF2B5EF4-FFF2-40B4-BE49-F238E27FC236}">
                <a16:creationId xmlns:a16="http://schemas.microsoft.com/office/drawing/2014/main" id="{CDDCC415-64D8-4E76-B256-4D8F95E5417A}"/>
              </a:ext>
            </a:extLst>
          </p:cNvPr>
          <p:cNvGraphicFramePr>
            <a:graphicFrameLocks noGrp="1"/>
          </p:cNvGraphicFramePr>
          <p:nvPr>
            <p:extLst>
              <p:ext uri="{D42A27DB-BD31-4B8C-83A1-F6EECF244321}">
                <p14:modId xmlns:p14="http://schemas.microsoft.com/office/powerpoint/2010/main" val="4100632662"/>
              </p:ext>
            </p:extLst>
          </p:nvPr>
        </p:nvGraphicFramePr>
        <p:xfrm>
          <a:off x="9242475" y="893046"/>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DECREASING GAD – 7 SCORE BY 25%</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module_comp_anx" descr="total_module_completion">
            <a:extLst>
              <a:ext uri="{FF2B5EF4-FFF2-40B4-BE49-F238E27FC236}">
                <a16:creationId xmlns:a16="http://schemas.microsoft.com/office/drawing/2014/main" id="{54A4A9CC-499E-4F5C-9907-93CBD66F1255}"/>
              </a:ext>
            </a:extLst>
          </p:cNvPr>
          <p:cNvSpPr txBox="1"/>
          <p:nvPr/>
        </p:nvSpPr>
        <p:spPr>
          <a:xfrm>
            <a:off x="729663" y="1334307"/>
            <a:ext cx="1828800" cy="369332"/>
          </a:xfrm>
          <a:prstGeom prst="rect">
            <a:avLst/>
          </a:prstGeom>
          <a:noFill/>
        </p:spPr>
        <p:txBody>
          <a:bodyPr wrap="square" rtlCol="0">
            <a:spAutoFit/>
          </a:bodyPr>
          <a:lstStyle/>
          <a:p>
            <a:pPr algn="ctr"/>
            <a:endParaRPr lang="en-US" dirty="0"/>
          </a:p>
        </p:txBody>
      </p:sp>
      <p:sp>
        <p:nvSpPr>
          <p:cNvPr id="19" name="avg_gad_anx" descr="average_gad__7_score">
            <a:extLst>
              <a:ext uri="{FF2B5EF4-FFF2-40B4-BE49-F238E27FC236}">
                <a16:creationId xmlns:a16="http://schemas.microsoft.com/office/drawing/2014/main" id="{D2E9D27B-AD89-4ECB-9D20-EA0D52D9EAC5}"/>
              </a:ext>
            </a:extLst>
          </p:cNvPr>
          <p:cNvSpPr txBox="1"/>
          <p:nvPr/>
        </p:nvSpPr>
        <p:spPr>
          <a:xfrm>
            <a:off x="5190931" y="1334307"/>
            <a:ext cx="1828800" cy="369332"/>
          </a:xfrm>
          <a:prstGeom prst="rect">
            <a:avLst/>
          </a:prstGeom>
          <a:noFill/>
        </p:spPr>
        <p:txBody>
          <a:bodyPr wrap="square" rtlCol="0">
            <a:spAutoFit/>
          </a:bodyPr>
          <a:lstStyle/>
          <a:p>
            <a:pPr algn="ctr"/>
            <a:endParaRPr lang="en-US" dirty="0"/>
          </a:p>
        </p:txBody>
      </p:sp>
      <p:sp>
        <p:nvSpPr>
          <p:cNvPr id="20" name="gad_score_anx" descr="members_decreasing_gad7_score_by_25pct">
            <a:extLst>
              <a:ext uri="{FF2B5EF4-FFF2-40B4-BE49-F238E27FC236}">
                <a16:creationId xmlns:a16="http://schemas.microsoft.com/office/drawing/2014/main" id="{5A3B01CB-49A4-4452-8342-E20041F207F1}"/>
              </a:ext>
            </a:extLst>
          </p:cNvPr>
          <p:cNvSpPr txBox="1"/>
          <p:nvPr/>
        </p:nvSpPr>
        <p:spPr>
          <a:xfrm>
            <a:off x="9670861" y="13381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7914962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Scale Back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2711732784"/>
              </p:ext>
            </p:extLst>
          </p:nvPr>
        </p:nvGraphicFramePr>
        <p:xfrm>
          <a:off x="6389705" y="1060743"/>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nrollment_scale"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991993342"/>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mrolled_member_gender_dist_scale"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311781287"/>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ed_members_age_distribution_scale"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238657299"/>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6" name="eligible_members_scale" descr="program_eligible_members">
            <a:extLst>
              <a:ext uri="{FF2B5EF4-FFF2-40B4-BE49-F238E27FC236}">
                <a16:creationId xmlns:a16="http://schemas.microsoft.com/office/drawing/2014/main" id="{50D914D0-9A22-4D8A-8099-90A83B384F81}"/>
              </a:ext>
            </a:extLst>
          </p:cNvPr>
          <p:cNvSpPr txBox="1"/>
          <p:nvPr/>
        </p:nvSpPr>
        <p:spPr>
          <a:xfrm>
            <a:off x="615333" y="1353557"/>
            <a:ext cx="1828800" cy="369332"/>
          </a:xfrm>
          <a:prstGeom prst="rect">
            <a:avLst/>
          </a:prstGeom>
          <a:noFill/>
        </p:spPr>
        <p:txBody>
          <a:bodyPr wrap="square" rtlCol="0">
            <a:spAutoFit/>
          </a:bodyPr>
          <a:lstStyle/>
          <a:p>
            <a:pPr algn="ctr"/>
            <a:endParaRPr lang="en-US" dirty="0"/>
          </a:p>
        </p:txBody>
      </p:sp>
      <p:sp>
        <p:nvSpPr>
          <p:cNvPr id="17" name="regd_members_scale" descr="program_eligible_and_registered_members">
            <a:extLst>
              <a:ext uri="{FF2B5EF4-FFF2-40B4-BE49-F238E27FC236}">
                <a16:creationId xmlns:a16="http://schemas.microsoft.com/office/drawing/2014/main" id="{5992D70E-A32D-4FDC-AEB5-10B21591D033}"/>
              </a:ext>
            </a:extLst>
          </p:cNvPr>
          <p:cNvSpPr txBox="1"/>
          <p:nvPr/>
        </p:nvSpPr>
        <p:spPr>
          <a:xfrm>
            <a:off x="3703583" y="1353557"/>
            <a:ext cx="1828800" cy="369332"/>
          </a:xfrm>
          <a:prstGeom prst="rect">
            <a:avLst/>
          </a:prstGeom>
          <a:noFill/>
        </p:spPr>
        <p:txBody>
          <a:bodyPr wrap="square" rtlCol="0">
            <a:spAutoFit/>
          </a:bodyPr>
          <a:lstStyle/>
          <a:p>
            <a:pPr algn="ctr"/>
            <a:endParaRPr lang="en-US" dirty="0"/>
          </a:p>
        </p:txBody>
      </p:sp>
      <p:sp>
        <p:nvSpPr>
          <p:cNvPr id="20" name="enrolled_members_scale" descr="enrolled_members">
            <a:extLst>
              <a:ext uri="{FF2B5EF4-FFF2-40B4-BE49-F238E27FC236}">
                <a16:creationId xmlns:a16="http://schemas.microsoft.com/office/drawing/2014/main" id="{181A9501-2FBA-46CD-85B4-8D99C0C0653D}"/>
              </a:ext>
            </a:extLst>
          </p:cNvPr>
          <p:cNvSpPr txBox="1"/>
          <p:nvPr/>
        </p:nvSpPr>
        <p:spPr>
          <a:xfrm>
            <a:off x="6691248" y="1341903"/>
            <a:ext cx="1828800" cy="369332"/>
          </a:xfrm>
          <a:prstGeom prst="rect">
            <a:avLst/>
          </a:prstGeom>
          <a:noFill/>
        </p:spPr>
        <p:txBody>
          <a:bodyPr wrap="square" rtlCol="0">
            <a:spAutoFit/>
          </a:bodyPr>
          <a:lstStyle/>
          <a:p>
            <a:pPr algn="ctr"/>
            <a:endParaRPr lang="en-US" dirty="0"/>
          </a:p>
        </p:txBody>
      </p:sp>
      <p:sp>
        <p:nvSpPr>
          <p:cNvPr id="21" name="enrollment_rate_scale" descr="enrollment_rate">
            <a:extLst>
              <a:ext uri="{FF2B5EF4-FFF2-40B4-BE49-F238E27FC236}">
                <a16:creationId xmlns:a16="http://schemas.microsoft.com/office/drawing/2014/main" id="{70D23ABF-C465-456F-8469-ED7C0A52BAE7}"/>
              </a:ext>
            </a:extLst>
          </p:cNvPr>
          <p:cNvSpPr txBox="1"/>
          <p:nvPr/>
        </p:nvSpPr>
        <p:spPr>
          <a:xfrm>
            <a:off x="9779498" y="1353559"/>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0294815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scale" descr="participant_activity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350136563"/>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scale"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32203499"/>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63411265"/>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2349676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57849906"/>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2" y="2321753"/>
            <a:ext cx="253971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PARTICIPANT ACTIVITY  (Top 5)</a:t>
            </a:r>
          </a:p>
        </p:txBody>
      </p:sp>
      <p:graphicFrame>
        <p:nvGraphicFramePr>
          <p:cNvPr id="19" name="trackers_scale" descr="trackers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497726159"/>
              </p:ext>
            </p:extLst>
          </p:nvPr>
        </p:nvGraphicFramePr>
        <p:xfrm>
          <a:off x="7709094" y="471408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467864"/>
            <a:ext cx="153915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TRACKERS (Top 3) </a:t>
            </a:r>
          </a:p>
        </p:txBody>
      </p:sp>
      <p:sp>
        <p:nvSpPr>
          <p:cNvPr id="17" name="total_sessions_scale" descr="total_sessions">
            <a:extLst>
              <a:ext uri="{FF2B5EF4-FFF2-40B4-BE49-F238E27FC236}">
                <a16:creationId xmlns:a16="http://schemas.microsoft.com/office/drawing/2014/main" id="{67A4446F-18F2-4597-A67F-305D7C70511C}"/>
              </a:ext>
            </a:extLst>
          </p:cNvPr>
          <p:cNvSpPr txBox="1"/>
          <p:nvPr/>
        </p:nvSpPr>
        <p:spPr>
          <a:xfrm>
            <a:off x="737871" y="1476694"/>
            <a:ext cx="1828800" cy="369332"/>
          </a:xfrm>
          <a:prstGeom prst="rect">
            <a:avLst/>
          </a:prstGeom>
          <a:noFill/>
        </p:spPr>
        <p:txBody>
          <a:bodyPr wrap="square" rtlCol="0">
            <a:spAutoFit/>
          </a:bodyPr>
          <a:lstStyle/>
          <a:p>
            <a:pPr algn="ctr"/>
            <a:endParaRPr lang="en-US" dirty="0"/>
          </a:p>
        </p:txBody>
      </p:sp>
      <p:sp>
        <p:nvSpPr>
          <p:cNvPr id="21" name="enrolled_members_1+_app_scale" descr="enrolled_members_with_1plus_app_launches">
            <a:extLst>
              <a:ext uri="{FF2B5EF4-FFF2-40B4-BE49-F238E27FC236}">
                <a16:creationId xmlns:a16="http://schemas.microsoft.com/office/drawing/2014/main" id="{DAF50DAC-1024-4930-AE68-2500CA80A364}"/>
              </a:ext>
            </a:extLst>
          </p:cNvPr>
          <p:cNvSpPr txBox="1"/>
          <p:nvPr/>
        </p:nvSpPr>
        <p:spPr>
          <a:xfrm>
            <a:off x="5226742" y="1476694"/>
            <a:ext cx="1828800" cy="369332"/>
          </a:xfrm>
          <a:prstGeom prst="rect">
            <a:avLst/>
          </a:prstGeom>
          <a:noFill/>
        </p:spPr>
        <p:txBody>
          <a:bodyPr wrap="square" rtlCol="0">
            <a:spAutoFit/>
          </a:bodyPr>
          <a:lstStyle/>
          <a:p>
            <a:pPr algn="ctr"/>
            <a:endParaRPr lang="en-US" dirty="0"/>
          </a:p>
        </p:txBody>
      </p:sp>
      <p:sp>
        <p:nvSpPr>
          <p:cNvPr id="22" name="avg_monthly_session_scale" descr="average_monthly_sessions_per_members_with_1plus_app_launches&#10;">
            <a:extLst>
              <a:ext uri="{FF2B5EF4-FFF2-40B4-BE49-F238E27FC236}">
                <a16:creationId xmlns:a16="http://schemas.microsoft.com/office/drawing/2014/main" id="{7EA7DEF9-80B3-4511-A111-98FA0A51A65B}"/>
              </a:ext>
            </a:extLst>
          </p:cNvPr>
          <p:cNvSpPr txBox="1"/>
          <p:nvPr/>
        </p:nvSpPr>
        <p:spPr>
          <a:xfrm>
            <a:off x="9679908" y="147669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4879781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517038082"/>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COMPLETIONS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180360753"/>
              </p:ext>
            </p:extLst>
          </p:nvPr>
        </p:nvGraphicFramePr>
        <p:xfrm>
          <a:off x="4792687"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POUNDS LOST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activity_trend_scale" descr="trackers_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79150700"/>
              </p:ext>
            </p:extLst>
          </p:nvPr>
        </p:nvGraphicFramePr>
        <p:xfrm>
          <a:off x="342899" y="2321754"/>
          <a:ext cx="11506199" cy="3898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program_completions_scale" descr="program_completion">
            <a:extLst>
              <a:ext uri="{FF2B5EF4-FFF2-40B4-BE49-F238E27FC236}">
                <a16:creationId xmlns:a16="http://schemas.microsoft.com/office/drawing/2014/main" id="{FD468337-1801-4F32-9218-480C02B7B6C3}"/>
              </a:ext>
            </a:extLst>
          </p:cNvPr>
          <p:cNvSpPr txBox="1"/>
          <p:nvPr/>
        </p:nvSpPr>
        <p:spPr>
          <a:xfrm>
            <a:off x="759984" y="1453776"/>
            <a:ext cx="1828800" cy="369332"/>
          </a:xfrm>
          <a:prstGeom prst="rect">
            <a:avLst/>
          </a:prstGeom>
          <a:noFill/>
        </p:spPr>
        <p:txBody>
          <a:bodyPr wrap="square" rtlCol="0">
            <a:spAutoFit/>
          </a:bodyPr>
          <a:lstStyle/>
          <a:p>
            <a:pPr algn="ctr"/>
            <a:endParaRPr lang="en-US" dirty="0"/>
          </a:p>
        </p:txBody>
      </p:sp>
      <p:sp>
        <p:nvSpPr>
          <p:cNvPr id="11" name="total_pounds_lost_scale" descr="total_pounds_lost">
            <a:extLst>
              <a:ext uri="{FF2B5EF4-FFF2-40B4-BE49-F238E27FC236}">
                <a16:creationId xmlns:a16="http://schemas.microsoft.com/office/drawing/2014/main" id="{B99966FD-AF1A-47CA-9DF5-1BD6CAF37EE4}"/>
              </a:ext>
            </a:extLst>
          </p:cNvPr>
          <p:cNvSpPr txBox="1"/>
          <p:nvPr/>
        </p:nvSpPr>
        <p:spPr>
          <a:xfrm>
            <a:off x="5181598" y="145377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948543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FFC-155F-4040-A26D-8945B2D29400}"/>
              </a:ext>
            </a:extLst>
          </p:cNvPr>
          <p:cNvSpPr>
            <a:spLocks noGrp="1"/>
          </p:cNvSpPr>
          <p:nvPr>
            <p:ph type="title"/>
          </p:nvPr>
        </p:nvSpPr>
        <p:spPr/>
        <p:txBody>
          <a:bodyPr>
            <a:normAutofit fontScale="90000"/>
          </a:bodyPr>
          <a:lstStyle/>
          <a:p>
            <a:r>
              <a:rPr lang="en-US"/>
              <a:t>Employer Groups</a:t>
            </a:r>
          </a:p>
        </p:txBody>
      </p:sp>
      <p:sp>
        <p:nvSpPr>
          <p:cNvPr id="3" name="Text Placeholder 2">
            <a:extLst>
              <a:ext uri="{FF2B5EF4-FFF2-40B4-BE49-F238E27FC236}">
                <a16:creationId xmlns:a16="http://schemas.microsoft.com/office/drawing/2014/main" id="{03D3D190-16B8-4BEB-8D8B-04A4FF11D817}"/>
              </a:ext>
            </a:extLst>
          </p:cNvPr>
          <p:cNvSpPr>
            <a:spLocks noGrp="1"/>
          </p:cNvSpPr>
          <p:nvPr>
            <p:ph type="body" sz="quarter" idx="10"/>
          </p:nvPr>
        </p:nvSpPr>
        <p:spPr/>
        <p:txBody>
          <a:bodyPr/>
          <a:lstStyle/>
          <a:p>
            <a:r>
              <a:rPr lang="en-US"/>
              <a:t>EXECUTIVE SUMMARY</a:t>
            </a:r>
          </a:p>
        </p:txBody>
      </p:sp>
      <p:graphicFrame>
        <p:nvGraphicFramePr>
          <p:cNvPr id="4" name="employers_grp_table" descr="executive_summary_top_10_employer_name">
            <a:extLst>
              <a:ext uri="{FF2B5EF4-FFF2-40B4-BE49-F238E27FC236}">
                <a16:creationId xmlns:a16="http://schemas.microsoft.com/office/drawing/2014/main" id="{E187AADB-8CB7-455A-9CCC-7B33D47BA2F8}"/>
              </a:ext>
            </a:extLst>
          </p:cNvPr>
          <p:cNvGraphicFramePr>
            <a:graphicFrameLocks noGrp="1"/>
          </p:cNvGraphicFramePr>
          <p:nvPr>
            <p:extLst>
              <p:ext uri="{D42A27DB-BD31-4B8C-83A1-F6EECF244321}">
                <p14:modId xmlns:p14="http://schemas.microsoft.com/office/powerpoint/2010/main" val="547362613"/>
              </p:ext>
            </p:extLst>
          </p:nvPr>
        </p:nvGraphicFramePr>
        <p:xfrm>
          <a:off x="378460" y="2729485"/>
          <a:ext cx="11435079" cy="3063240"/>
        </p:xfrm>
        <a:graphic>
          <a:graphicData uri="http://schemas.openxmlformats.org/drawingml/2006/table">
            <a:tbl>
              <a:tblPr firstRow="1" bandRow="1">
                <a:tableStyleId>{6E25E649-3F16-4E02-A733-19D2CDBF48F0}</a:tableStyleId>
              </a:tblPr>
              <a:tblGrid>
                <a:gridCol w="1719580">
                  <a:extLst>
                    <a:ext uri="{9D8B030D-6E8A-4147-A177-3AD203B41FA5}">
                      <a16:colId xmlns:a16="http://schemas.microsoft.com/office/drawing/2014/main" val="174947759"/>
                    </a:ext>
                  </a:extLst>
                </a:gridCol>
                <a:gridCol w="879231">
                  <a:extLst>
                    <a:ext uri="{9D8B030D-6E8A-4147-A177-3AD203B41FA5}">
                      <a16:colId xmlns:a16="http://schemas.microsoft.com/office/drawing/2014/main" val="2800658863"/>
                    </a:ext>
                  </a:extLst>
                </a:gridCol>
                <a:gridCol w="819581">
                  <a:extLst>
                    <a:ext uri="{9D8B030D-6E8A-4147-A177-3AD203B41FA5}">
                      <a16:colId xmlns:a16="http://schemas.microsoft.com/office/drawing/2014/main" val="178595590"/>
                    </a:ext>
                  </a:extLst>
                </a:gridCol>
                <a:gridCol w="891988">
                  <a:extLst>
                    <a:ext uri="{9D8B030D-6E8A-4147-A177-3AD203B41FA5}">
                      <a16:colId xmlns:a16="http://schemas.microsoft.com/office/drawing/2014/main" val="225216841"/>
                    </a:ext>
                  </a:extLst>
                </a:gridCol>
                <a:gridCol w="902677">
                  <a:extLst>
                    <a:ext uri="{9D8B030D-6E8A-4147-A177-3AD203B41FA5}">
                      <a16:colId xmlns:a16="http://schemas.microsoft.com/office/drawing/2014/main" val="4015975008"/>
                    </a:ext>
                  </a:extLst>
                </a:gridCol>
                <a:gridCol w="973015">
                  <a:extLst>
                    <a:ext uri="{9D8B030D-6E8A-4147-A177-3AD203B41FA5}">
                      <a16:colId xmlns:a16="http://schemas.microsoft.com/office/drawing/2014/main" val="340588091"/>
                    </a:ext>
                  </a:extLst>
                </a:gridCol>
                <a:gridCol w="902677">
                  <a:extLst>
                    <a:ext uri="{9D8B030D-6E8A-4147-A177-3AD203B41FA5}">
                      <a16:colId xmlns:a16="http://schemas.microsoft.com/office/drawing/2014/main" val="3940181333"/>
                    </a:ext>
                  </a:extLst>
                </a:gridCol>
                <a:gridCol w="961293">
                  <a:extLst>
                    <a:ext uri="{9D8B030D-6E8A-4147-A177-3AD203B41FA5}">
                      <a16:colId xmlns:a16="http://schemas.microsoft.com/office/drawing/2014/main" val="180447390"/>
                    </a:ext>
                  </a:extLst>
                </a:gridCol>
                <a:gridCol w="879230">
                  <a:extLst>
                    <a:ext uri="{9D8B030D-6E8A-4147-A177-3AD203B41FA5}">
                      <a16:colId xmlns:a16="http://schemas.microsoft.com/office/drawing/2014/main" val="269969374"/>
                    </a:ext>
                  </a:extLst>
                </a:gridCol>
                <a:gridCol w="961293">
                  <a:extLst>
                    <a:ext uri="{9D8B030D-6E8A-4147-A177-3AD203B41FA5}">
                      <a16:colId xmlns:a16="http://schemas.microsoft.com/office/drawing/2014/main" val="307948215"/>
                    </a:ext>
                  </a:extLst>
                </a:gridCol>
                <a:gridCol w="679938">
                  <a:extLst>
                    <a:ext uri="{9D8B030D-6E8A-4147-A177-3AD203B41FA5}">
                      <a16:colId xmlns:a16="http://schemas.microsoft.com/office/drawing/2014/main" val="104496509"/>
                    </a:ext>
                  </a:extLst>
                </a:gridCol>
                <a:gridCol w="864576">
                  <a:extLst>
                    <a:ext uri="{9D8B030D-6E8A-4147-A177-3AD203B41FA5}">
                      <a16:colId xmlns:a16="http://schemas.microsoft.com/office/drawing/2014/main" val="550713852"/>
                    </a:ext>
                  </a:extLst>
                </a:gridCol>
              </a:tblGrid>
              <a:tr h="0">
                <a:tc>
                  <a:txBody>
                    <a:bodyPr/>
                    <a:lstStyle/>
                    <a:p>
                      <a:r>
                        <a:rPr lang="en-US" sz="900" dirty="0"/>
                        <a:t>Top 10 Employer Name</a:t>
                      </a:r>
                    </a:p>
                  </a:txBody>
                  <a:tcPr>
                    <a:lnR w="6350" cap="flat" cmpd="sng" algn="ctr">
                      <a:solidFill>
                        <a:schemeClr val="bg1"/>
                      </a:solidFill>
                      <a:prstDash val="solid"/>
                      <a:round/>
                      <a:headEnd type="none" w="med" len="med"/>
                      <a:tailEnd type="none" w="med" len="med"/>
                    </a:lnR>
                  </a:tcPr>
                </a:tc>
                <a:tc>
                  <a:txBody>
                    <a:bodyPr/>
                    <a:lstStyle/>
                    <a:p>
                      <a:pPr algn="ctr"/>
                      <a:r>
                        <a:rPr lang="en-US" sz="900"/>
                        <a:t>Eligible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Registered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Registration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Incentive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RAT - Lifetime Completion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Monthly Active Users (Site)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Monthly Active Users (Site + Email)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Overall Risk Change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Email Sends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3327964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lvl="0">
                        <a:buNone/>
                      </a:pPr>
                      <a:endParaRPr lang="en-US"/>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a:p>
                  </a:txBody>
                  <a:tcPr>
                    <a:lnL w="6350">
                      <a:solidFill>
                        <a:schemeClr val="bg1"/>
                      </a:solidFill>
                    </a:lnL>
                  </a:tcPr>
                </a:tc>
                <a:extLst>
                  <a:ext uri="{0D108BD9-81ED-4DB2-BD59-A6C34878D82A}">
                    <a16:rowId xmlns:a16="http://schemas.microsoft.com/office/drawing/2014/main" val="1325980480"/>
                  </a:ext>
                </a:extLst>
              </a:tr>
              <a:tr h="0">
                <a:tc>
                  <a:txBody>
                    <a:bodyPr/>
                    <a:lstStyle/>
                    <a:p>
                      <a:pPr lvl="0">
                        <a:buNone/>
                      </a:pPr>
                      <a:endParaRPr lang="en-US" dirty="0"/>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dirty="0"/>
                    </a:p>
                  </a:txBody>
                  <a:tcPr>
                    <a:lnL w="6350">
                      <a:solidFill>
                        <a:schemeClr val="bg1"/>
                      </a:solidFill>
                    </a:lnL>
                  </a:tcPr>
                </a:tc>
                <a:extLst>
                  <a:ext uri="{0D108BD9-81ED-4DB2-BD59-A6C34878D82A}">
                    <a16:rowId xmlns:a16="http://schemas.microsoft.com/office/drawing/2014/main" val="1208626858"/>
                  </a:ext>
                </a:extLst>
              </a:tr>
            </a:tbl>
          </a:graphicData>
        </a:graphic>
      </p:graphicFrame>
      <p:graphicFrame>
        <p:nvGraphicFramePr>
          <p:cNvPr id="5" name="Table 6">
            <a:extLst>
              <a:ext uri="{FF2B5EF4-FFF2-40B4-BE49-F238E27FC236}">
                <a16:creationId xmlns:a16="http://schemas.microsoft.com/office/drawing/2014/main" id="{B3A68849-4C1F-456E-98D7-6231505123AF}"/>
              </a:ext>
            </a:extLst>
          </p:cNvPr>
          <p:cNvGraphicFramePr>
            <a:graphicFrameLocks noGrp="1"/>
          </p:cNvGraphicFramePr>
          <p:nvPr/>
        </p:nvGraphicFramePr>
        <p:xfrm>
          <a:off x="2972579" y="1289956"/>
          <a:ext cx="2722592" cy="257176"/>
        </p:xfrm>
        <a:graphic>
          <a:graphicData uri="http://schemas.openxmlformats.org/drawingml/2006/table">
            <a:tbl>
              <a:tblPr firstRow="1" bandRow="1">
                <a:tableStyleId>{5C22544A-7EE6-4342-B048-85BDC9FD1C3A}</a:tableStyleId>
              </a:tblPr>
              <a:tblGrid>
                <a:gridCol w="2722592">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EMPLOYER GROUPS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employers_grp_eligible_members" descr="executive_summary_employer_groups__eligible_members">
            <a:extLst>
              <a:ext uri="{FF2B5EF4-FFF2-40B4-BE49-F238E27FC236}">
                <a16:creationId xmlns:a16="http://schemas.microsoft.com/office/drawing/2014/main" id="{AB482CEE-7E22-40BC-BFAC-4BDDBDBF39AE}"/>
              </a:ext>
            </a:extLst>
          </p:cNvPr>
          <p:cNvGraphicFramePr/>
          <p:nvPr>
            <p:extLst>
              <p:ext uri="{D42A27DB-BD31-4B8C-83A1-F6EECF244321}">
                <p14:modId xmlns:p14="http://schemas.microsoft.com/office/powerpoint/2010/main" val="1864035942"/>
              </p:ext>
            </p:extLst>
          </p:nvPr>
        </p:nvGraphicFramePr>
        <p:xfrm>
          <a:off x="6496831" y="731332"/>
          <a:ext cx="4464829" cy="1894301"/>
        </p:xfrm>
        <a:graphic>
          <a:graphicData uri="http://schemas.openxmlformats.org/drawingml/2006/chart">
            <c:chart xmlns:c="http://schemas.openxmlformats.org/drawingml/2006/chart" xmlns:r="http://schemas.openxmlformats.org/officeDocument/2006/relationships" r:id="rId3"/>
          </a:graphicData>
        </a:graphic>
      </p:graphicFrame>
      <p:sp>
        <p:nvSpPr>
          <p:cNvPr id="9" name="employers_grp_exec" descr="executive_summary_employer_groups">
            <a:extLst>
              <a:ext uri="{FF2B5EF4-FFF2-40B4-BE49-F238E27FC236}">
                <a16:creationId xmlns:a16="http://schemas.microsoft.com/office/drawing/2014/main" id="{147F7526-B5F6-4451-B215-35A0FA0B4DFC}"/>
              </a:ext>
            </a:extLst>
          </p:cNvPr>
          <p:cNvSpPr txBox="1"/>
          <p:nvPr/>
        </p:nvSpPr>
        <p:spPr>
          <a:xfrm>
            <a:off x="3419856" y="1591056"/>
            <a:ext cx="1828800" cy="369332"/>
          </a:xfrm>
          <a:prstGeom prst="rect">
            <a:avLst/>
          </a:prstGeom>
          <a:noFill/>
        </p:spPr>
        <p:txBody>
          <a:bodyPr wrap="square" rtlCol="0">
            <a:spAutoFit/>
          </a:bodyPr>
          <a:lstStyle/>
          <a:p>
            <a:pPr algn="ctr"/>
            <a:r>
              <a:rPr lang="en-US" dirty="0"/>
              <a:t> </a:t>
            </a:r>
          </a:p>
        </p:txBody>
      </p:sp>
      <p:sp>
        <p:nvSpPr>
          <p:cNvPr id="6" name="table_box"/>
          <p:cNvSpPr txBox="1"/>
          <p:nvPr/>
        </p:nvSpPr>
        <p:spPr>
          <a:xfrm>
            <a:off x="6515239" y="2720032"/>
            <a:ext cx="967991"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092403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B822-630F-4B83-8A89-11101ADDFE00}"/>
              </a:ext>
            </a:extLst>
          </p:cNvPr>
          <p:cNvSpPr>
            <a:spLocks noGrp="1"/>
          </p:cNvSpPr>
          <p:nvPr>
            <p:ph type="title"/>
          </p:nvPr>
        </p:nvSpPr>
        <p:spPr>
          <a:xfrm>
            <a:off x="2362199" y="4878187"/>
            <a:ext cx="4167555" cy="1159552"/>
          </a:xfrm>
        </p:spPr>
        <p:txBody>
          <a:bodyPr/>
          <a:lstStyle/>
          <a:p>
            <a:r>
              <a:rPr lang="en-US" b="1">
                <a:solidFill>
                  <a:srgbClr val="19B99C"/>
                </a:solidFill>
              </a:rPr>
              <a:t>OUTCOMES</a:t>
            </a:r>
          </a:p>
        </p:txBody>
      </p:sp>
    </p:spTree>
    <p:extLst>
      <p:ext uri="{BB962C8B-B14F-4D97-AF65-F5344CB8AC3E}">
        <p14:creationId xmlns:p14="http://schemas.microsoft.com/office/powerpoint/2010/main" val="25119125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1FC4-2E45-4AD0-89DC-5E1892C56AC1}"/>
              </a:ext>
            </a:extLst>
          </p:cNvPr>
          <p:cNvSpPr>
            <a:spLocks noGrp="1"/>
          </p:cNvSpPr>
          <p:nvPr>
            <p:ph type="title"/>
          </p:nvPr>
        </p:nvSpPr>
        <p:spPr/>
        <p:txBody>
          <a:bodyPr>
            <a:normAutofit fontScale="90000"/>
          </a:bodyPr>
          <a:lstStyle/>
          <a:p>
            <a:r>
              <a:rPr lang="en-US" dirty="0"/>
              <a:t>Behavior Change and Health Impact</a:t>
            </a:r>
          </a:p>
        </p:txBody>
      </p:sp>
      <p:sp>
        <p:nvSpPr>
          <p:cNvPr id="3" name="Text Placeholder 2">
            <a:extLst>
              <a:ext uri="{FF2B5EF4-FFF2-40B4-BE49-F238E27FC236}">
                <a16:creationId xmlns:a16="http://schemas.microsoft.com/office/drawing/2014/main" id="{21236D46-B2DC-4A87-87F5-193D469D0868}"/>
              </a:ext>
            </a:extLst>
          </p:cNvPr>
          <p:cNvSpPr>
            <a:spLocks noGrp="1"/>
          </p:cNvSpPr>
          <p:nvPr>
            <p:ph type="body" sz="quarter" idx="10"/>
          </p:nvPr>
        </p:nvSpPr>
        <p:spPr/>
        <p:txBody>
          <a:bodyPr/>
          <a:lstStyle/>
          <a:p>
            <a:r>
              <a:rPr lang="en-US"/>
              <a:t>OUTCOMES</a:t>
            </a:r>
          </a:p>
        </p:txBody>
      </p:sp>
      <p:pic>
        <p:nvPicPr>
          <p:cNvPr id="5" name="Image" descr="Image">
            <a:extLst>
              <a:ext uri="{FF2B5EF4-FFF2-40B4-BE49-F238E27FC236}">
                <a16:creationId xmlns:a16="http://schemas.microsoft.com/office/drawing/2014/main" id="{A2CB623E-63A7-465C-8970-528500DB3E97}"/>
              </a:ext>
            </a:extLst>
          </p:cNvPr>
          <p:cNvPicPr>
            <a:picLocks noChangeAspect="1"/>
          </p:cNvPicPr>
          <p:nvPr/>
        </p:nvPicPr>
        <p:blipFill>
          <a:blip r:embed="rId2">
            <a:duotone>
              <a:schemeClr val="accent1">
                <a:shade val="45000"/>
                <a:satMod val="135000"/>
              </a:schemeClr>
              <a:prstClr val="white"/>
            </a:duotone>
          </a:blip>
          <a:stretch>
            <a:fillRect/>
          </a:stretch>
        </p:blipFill>
        <p:spPr>
          <a:xfrm>
            <a:off x="4813948" y="1596984"/>
            <a:ext cx="558055" cy="667392"/>
          </a:xfrm>
          <a:prstGeom prst="rect">
            <a:avLst/>
          </a:prstGeom>
          <a:ln w="12700">
            <a:miter lim="400000"/>
          </a:ln>
        </p:spPr>
      </p:pic>
      <p:pic>
        <p:nvPicPr>
          <p:cNvPr id="6" name="Image" descr="Image">
            <a:extLst>
              <a:ext uri="{FF2B5EF4-FFF2-40B4-BE49-F238E27FC236}">
                <a16:creationId xmlns:a16="http://schemas.microsoft.com/office/drawing/2014/main" id="{5A2587DF-9767-4934-927F-4E39AE1DD528}"/>
              </a:ext>
            </a:extLst>
          </p:cNvPr>
          <p:cNvPicPr>
            <a:picLocks noChangeAspect="1"/>
          </p:cNvPicPr>
          <p:nvPr/>
        </p:nvPicPr>
        <p:blipFill>
          <a:blip r:embed="rId3">
            <a:duotone>
              <a:schemeClr val="accent1">
                <a:shade val="45000"/>
                <a:satMod val="135000"/>
              </a:schemeClr>
              <a:prstClr val="white"/>
            </a:duotone>
          </a:blip>
          <a:stretch>
            <a:fillRect/>
          </a:stretch>
        </p:blipFill>
        <p:spPr>
          <a:xfrm>
            <a:off x="4734323" y="3263878"/>
            <a:ext cx="741547" cy="667392"/>
          </a:xfrm>
          <a:prstGeom prst="rect">
            <a:avLst/>
          </a:prstGeom>
          <a:ln w="12700">
            <a:miter lim="400000"/>
          </a:ln>
        </p:spPr>
      </p:pic>
      <p:pic>
        <p:nvPicPr>
          <p:cNvPr id="7" name="Image" descr="Image">
            <a:extLst>
              <a:ext uri="{FF2B5EF4-FFF2-40B4-BE49-F238E27FC236}">
                <a16:creationId xmlns:a16="http://schemas.microsoft.com/office/drawing/2014/main" id="{9BA78344-36C7-464E-B754-67D748A25A63}"/>
              </a:ext>
            </a:extLst>
          </p:cNvPr>
          <p:cNvPicPr>
            <a:picLocks noChangeAspect="1"/>
          </p:cNvPicPr>
          <p:nvPr/>
        </p:nvPicPr>
        <p:blipFill>
          <a:blip r:embed="rId4">
            <a:duotone>
              <a:schemeClr val="accent1">
                <a:shade val="45000"/>
                <a:satMod val="135000"/>
              </a:schemeClr>
              <a:prstClr val="white"/>
            </a:duotone>
          </a:blip>
          <a:stretch>
            <a:fillRect/>
          </a:stretch>
        </p:blipFill>
        <p:spPr>
          <a:xfrm>
            <a:off x="4734968" y="4985515"/>
            <a:ext cx="678106" cy="578242"/>
          </a:xfrm>
          <a:prstGeom prst="rect">
            <a:avLst/>
          </a:prstGeom>
          <a:ln w="12700">
            <a:miter lim="400000"/>
          </a:ln>
        </p:spPr>
      </p:pic>
      <p:graphicFrame>
        <p:nvGraphicFramePr>
          <p:cNvPr id="14" name="Table 13">
            <a:extLst>
              <a:ext uri="{FF2B5EF4-FFF2-40B4-BE49-F238E27FC236}">
                <a16:creationId xmlns:a16="http://schemas.microsoft.com/office/drawing/2014/main" id="{96178565-8EEA-409B-8EE2-C082420C9E9F}"/>
              </a:ext>
            </a:extLst>
          </p:cNvPr>
          <p:cNvGraphicFramePr>
            <a:graphicFrameLocks noGrp="1"/>
          </p:cNvGraphicFramePr>
          <p:nvPr>
            <p:extLst>
              <p:ext uri="{D42A27DB-BD31-4B8C-83A1-F6EECF244321}">
                <p14:modId xmlns:p14="http://schemas.microsoft.com/office/powerpoint/2010/main" val="1681543533"/>
              </p:ext>
            </p:extLst>
          </p:nvPr>
        </p:nvGraphicFramePr>
        <p:xfrm>
          <a:off x="4750506" y="299790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LIFESTYLE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able 15">
            <a:extLst>
              <a:ext uri="{FF2B5EF4-FFF2-40B4-BE49-F238E27FC236}">
                <a16:creationId xmlns:a16="http://schemas.microsoft.com/office/drawing/2014/main" id="{3F0F1F08-F269-45F2-A631-F70239895B2C}"/>
              </a:ext>
            </a:extLst>
          </p:cNvPr>
          <p:cNvGraphicFramePr>
            <a:graphicFrameLocks noGrp="1"/>
          </p:cNvGraphicFramePr>
          <p:nvPr>
            <p:extLst>
              <p:ext uri="{D42A27DB-BD31-4B8C-83A1-F6EECF244321}">
                <p14:modId xmlns:p14="http://schemas.microsoft.com/office/powerpoint/2010/main" val="935975075"/>
              </p:ext>
            </p:extLst>
          </p:nvPr>
        </p:nvGraphicFramePr>
        <p:xfrm>
          <a:off x="4782227" y="129335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PREVENTIVE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1" name="Table 20">
            <a:extLst>
              <a:ext uri="{FF2B5EF4-FFF2-40B4-BE49-F238E27FC236}">
                <a16:creationId xmlns:a16="http://schemas.microsoft.com/office/drawing/2014/main" id="{CBB666DF-706A-4EED-BCCE-F0D5D172E91C}"/>
              </a:ext>
            </a:extLst>
          </p:cNvPr>
          <p:cNvGraphicFramePr>
            <a:graphicFrameLocks noGrp="1"/>
          </p:cNvGraphicFramePr>
          <p:nvPr>
            <p:extLst>
              <p:ext uri="{D42A27DB-BD31-4B8C-83A1-F6EECF244321}">
                <p14:modId xmlns:p14="http://schemas.microsoft.com/office/powerpoint/2010/main" val="1840187441"/>
              </p:ext>
            </p:extLst>
          </p:nvPr>
        </p:nvGraphicFramePr>
        <p:xfrm>
          <a:off x="4750506" y="4663677"/>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BIOMETRIC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23" name="Straight Connector 22">
            <a:extLst>
              <a:ext uri="{FF2B5EF4-FFF2-40B4-BE49-F238E27FC236}">
                <a16:creationId xmlns:a16="http://schemas.microsoft.com/office/drawing/2014/main" id="{FD47EF34-1B1A-49A9-AC6A-61BA77E5D85A}"/>
              </a:ext>
            </a:extLst>
          </p:cNvPr>
          <p:cNvCxnSpPr/>
          <p:nvPr/>
        </p:nvCxnSpPr>
        <p:spPr>
          <a:xfrm flipH="1">
            <a:off x="4482317" y="1293351"/>
            <a:ext cx="1" cy="4075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FA5C1E-DAA2-4D6C-8266-890A6CFA6E81}"/>
              </a:ext>
            </a:extLst>
          </p:cNvPr>
          <p:cNvSpPr txBox="1"/>
          <p:nvPr/>
        </p:nvSpPr>
        <p:spPr>
          <a:xfrm>
            <a:off x="7649817" y="129335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2" name="TextBox 21">
            <a:extLst>
              <a:ext uri="{FF2B5EF4-FFF2-40B4-BE49-F238E27FC236}">
                <a16:creationId xmlns:a16="http://schemas.microsoft.com/office/drawing/2014/main" id="{CF0FA077-7F34-4DC7-B29F-82785296DFDB}"/>
              </a:ext>
            </a:extLst>
          </p:cNvPr>
          <p:cNvSpPr txBox="1"/>
          <p:nvPr/>
        </p:nvSpPr>
        <p:spPr>
          <a:xfrm>
            <a:off x="7633633" y="299790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4" name="TextBox 23">
            <a:extLst>
              <a:ext uri="{FF2B5EF4-FFF2-40B4-BE49-F238E27FC236}">
                <a16:creationId xmlns:a16="http://schemas.microsoft.com/office/drawing/2014/main" id="{CD8B2902-B82A-4AFC-BCDD-84693F132020}"/>
              </a:ext>
            </a:extLst>
          </p:cNvPr>
          <p:cNvSpPr txBox="1"/>
          <p:nvPr/>
        </p:nvSpPr>
        <p:spPr>
          <a:xfrm>
            <a:off x="7618095" y="4700605"/>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5" name="TextBox 29">
            <a:extLst>
              <a:ext uri="{FF2B5EF4-FFF2-40B4-BE49-F238E27FC236}">
                <a16:creationId xmlns:a16="http://schemas.microsoft.com/office/drawing/2014/main" id="{D119213C-8317-4D2E-9D72-BD42285350DD}"/>
              </a:ext>
            </a:extLst>
          </p:cNvPr>
          <p:cNvSpPr txBox="1"/>
          <p:nvPr/>
        </p:nvSpPr>
        <p:spPr>
          <a:xfrm>
            <a:off x="342900" y="5961762"/>
            <a:ext cx="11659600" cy="37959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xmlns:p159="http://schemas.microsoft.com/office/powerpoint/2015/09/main" xmlns:p15="http://schemas.microsoft.com/office/powerpoint/2012/main" xmlns:p14="http://schemas.microsoft.com/office/powerpoint/2010/main" val="1"/>
            </a:ext>
          </a:extLst>
        </p:spPr>
        <p:txBody>
          <a:bodyPr wrap="square" lIns="50800" tIns="50800" rIns="50800" bIns="50800">
            <a:spAutoFit/>
          </a:bodyPr>
          <a:lstStyle>
            <a:lvl1pPr marL="342900" indent="-342900">
              <a:buSzTx/>
              <a:buAutoNum type="arabicPeriod"/>
              <a:defRPr sz="1800" b="0" cap="none">
                <a:solidFill>
                  <a:srgbClr val="000000"/>
                </a:solidFill>
              </a:defRPr>
            </a:lvl1pPr>
          </a:lstStyle>
          <a:p>
            <a:pPr marL="0" lvl="0" indent="0">
              <a:buNone/>
              <a:defRPr/>
            </a:pPr>
            <a:r>
              <a:rPr lang="en-US" sz="900" dirty="0">
                <a:solidFill>
                  <a:schemeClr val="bg2">
                    <a:lumMod val="25000"/>
                  </a:schemeClr>
                </a:solidFill>
              </a:rPr>
              <a:t>Risk reduction based on aggregate number of risk points for members at T1 and TX. T1 refers to the first available data point at the member level, based on initial </a:t>
            </a:r>
            <a:r>
              <a:rPr lang="en-US" sz="900" dirty="0" err="1">
                <a:solidFill>
                  <a:schemeClr val="bg2">
                    <a:lumMod val="25000"/>
                  </a:schemeClr>
                </a:solidFill>
              </a:rPr>
              <a:t>RealAge</a:t>
            </a:r>
            <a:r>
              <a:rPr lang="en-US" sz="900" dirty="0">
                <a:solidFill>
                  <a:schemeClr val="bg2">
                    <a:lumMod val="25000"/>
                  </a:schemeClr>
                </a:solidFill>
              </a:rPr>
              <a:t> test completion. TX refers to the most recent </a:t>
            </a:r>
            <a:r>
              <a:rPr lang="en-US" sz="900">
                <a:solidFill>
                  <a:schemeClr val="bg2">
                    <a:lumMod val="25000"/>
                  </a:schemeClr>
                </a:solidFill>
              </a:rPr>
              <a:t>RealAge</a:t>
            </a:r>
            <a:r>
              <a:rPr lang="en-US" sz="900" dirty="0">
                <a:solidFill>
                  <a:schemeClr val="bg2">
                    <a:lumMod val="25000"/>
                  </a:schemeClr>
                </a:solidFill>
              </a:rPr>
              <a:t> test completion for each member. Risk points based on number of members identified as “Yellow” (moderate) and “Red” (high) risks. Yellow risks are assigned 0.5 points, and Red risks are assigned 1.0 risk point.</a:t>
            </a:r>
            <a:endParaRPr kumimoji="0" sz="900" b="0" i="0" u="none" strike="noStrike" kern="1200" cap="none" spc="0" normalizeH="0" baseline="0" noProof="0" dirty="0">
              <a:ln>
                <a:noFill/>
              </a:ln>
              <a:solidFill>
                <a:schemeClr val="bg2">
                  <a:lumMod val="25000"/>
                </a:schemeClr>
              </a:solidFill>
              <a:effectLst/>
              <a:uLnTx/>
              <a:uFillTx/>
              <a:latin typeface="Proxima Nova" panose="02000506030000020004" pitchFamily="2" charset="77"/>
            </a:endParaRPr>
          </a:p>
        </p:txBody>
      </p:sp>
      <p:sp>
        <p:nvSpPr>
          <p:cNvPr id="27" name="preventive_risk" descr="preventive_risks">
            <a:extLst>
              <a:ext uri="{FF2B5EF4-FFF2-40B4-BE49-F238E27FC236}">
                <a16:creationId xmlns:a16="http://schemas.microsoft.com/office/drawing/2014/main" id="{4B19B6AA-F2B1-44A7-B63A-38E6BBE1DCD1}"/>
              </a:ext>
            </a:extLst>
          </p:cNvPr>
          <p:cNvSpPr txBox="1"/>
          <p:nvPr/>
        </p:nvSpPr>
        <p:spPr>
          <a:xfrm>
            <a:off x="5697574" y="1660735"/>
            <a:ext cx="1828800" cy="369332"/>
          </a:xfrm>
          <a:prstGeom prst="rect">
            <a:avLst/>
          </a:prstGeom>
          <a:noFill/>
        </p:spPr>
        <p:txBody>
          <a:bodyPr wrap="square" rtlCol="0">
            <a:spAutoFit/>
          </a:bodyPr>
          <a:lstStyle/>
          <a:p>
            <a:pPr algn="ctr"/>
            <a:endParaRPr lang="en-US" dirty="0"/>
          </a:p>
        </p:txBody>
      </p:sp>
      <p:sp>
        <p:nvSpPr>
          <p:cNvPr id="28" name="lifestyle_risk" descr="lifestyle_risks">
            <a:extLst>
              <a:ext uri="{FF2B5EF4-FFF2-40B4-BE49-F238E27FC236}">
                <a16:creationId xmlns:a16="http://schemas.microsoft.com/office/drawing/2014/main" id="{BDBB666E-62FA-4759-80D9-D7600FA0F650}"/>
              </a:ext>
            </a:extLst>
          </p:cNvPr>
          <p:cNvSpPr txBox="1"/>
          <p:nvPr/>
        </p:nvSpPr>
        <p:spPr>
          <a:xfrm>
            <a:off x="5697574" y="3402419"/>
            <a:ext cx="1828800" cy="369332"/>
          </a:xfrm>
          <a:prstGeom prst="rect">
            <a:avLst/>
          </a:prstGeom>
          <a:noFill/>
        </p:spPr>
        <p:txBody>
          <a:bodyPr wrap="square" rtlCol="0">
            <a:spAutoFit/>
          </a:bodyPr>
          <a:lstStyle/>
          <a:p>
            <a:pPr algn="ctr"/>
            <a:endParaRPr lang="en-US" dirty="0"/>
          </a:p>
        </p:txBody>
      </p:sp>
      <p:sp>
        <p:nvSpPr>
          <p:cNvPr id="29" name="biometric_risk" descr="biometric_risks">
            <a:extLst>
              <a:ext uri="{FF2B5EF4-FFF2-40B4-BE49-F238E27FC236}">
                <a16:creationId xmlns:a16="http://schemas.microsoft.com/office/drawing/2014/main" id="{495284B0-CD6F-4BF5-B61F-F30FDBF77003}"/>
              </a:ext>
            </a:extLst>
          </p:cNvPr>
          <p:cNvSpPr txBox="1"/>
          <p:nvPr/>
        </p:nvSpPr>
        <p:spPr>
          <a:xfrm>
            <a:off x="5697574" y="5021746"/>
            <a:ext cx="1828800" cy="369332"/>
          </a:xfrm>
          <a:prstGeom prst="rect">
            <a:avLst/>
          </a:prstGeom>
          <a:noFill/>
        </p:spPr>
        <p:txBody>
          <a:bodyPr wrap="square" rtlCol="0">
            <a:spAutoFit/>
          </a:bodyPr>
          <a:lstStyle/>
          <a:p>
            <a:pPr algn="ctr"/>
            <a:endParaRPr lang="en-US" dirty="0"/>
          </a:p>
        </p:txBody>
      </p:sp>
      <p:graphicFrame>
        <p:nvGraphicFramePr>
          <p:cNvPr id="30" name="Table 29">
            <a:extLst>
              <a:ext uri="{FF2B5EF4-FFF2-40B4-BE49-F238E27FC236}">
                <a16:creationId xmlns:a16="http://schemas.microsoft.com/office/drawing/2014/main" id="{32541010-5629-47BB-8975-330B6E857B41}"/>
              </a:ext>
            </a:extLst>
          </p:cNvPr>
          <p:cNvGraphicFramePr>
            <a:graphicFrameLocks noGrp="1"/>
          </p:cNvGraphicFramePr>
          <p:nvPr>
            <p:extLst>
              <p:ext uri="{D42A27DB-BD31-4B8C-83A1-F6EECF244321}">
                <p14:modId xmlns:p14="http://schemas.microsoft.com/office/powerpoint/2010/main" val="132771731"/>
              </p:ext>
            </p:extLst>
          </p:nvPr>
        </p:nvGraphicFramePr>
        <p:xfrm>
          <a:off x="704244" y="1914965"/>
          <a:ext cx="3213182" cy="243840"/>
        </p:xfrm>
        <a:graphic>
          <a:graphicData uri="http://schemas.openxmlformats.org/drawingml/2006/table">
            <a:tbl>
              <a:tblPr firstRow="1" bandRow="1">
                <a:tableStyleId>{5C22544A-7EE6-4342-B048-85BDC9FD1C3A}</a:tableStyleId>
              </a:tblPr>
              <a:tblGrid>
                <a:gridCol w="3213182">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OVERALL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1" name="Image" descr="Image">
            <a:extLst>
              <a:ext uri="{FF2B5EF4-FFF2-40B4-BE49-F238E27FC236}">
                <a16:creationId xmlns:a16="http://schemas.microsoft.com/office/drawing/2014/main" id="{ED32155B-6BB0-4D8B-B433-737CA09F1C97}"/>
              </a:ext>
            </a:extLst>
          </p:cNvPr>
          <p:cNvPicPr>
            <a:picLocks noChangeAspect="1"/>
          </p:cNvPicPr>
          <p:nvPr/>
        </p:nvPicPr>
        <p:blipFill>
          <a:blip r:embed="rId5">
            <a:duotone>
              <a:schemeClr val="accent1">
                <a:shade val="45000"/>
                <a:satMod val="135000"/>
              </a:schemeClr>
              <a:prstClr val="white"/>
            </a:duotone>
          </a:blip>
          <a:stretch>
            <a:fillRect/>
          </a:stretch>
        </p:blipFill>
        <p:spPr>
          <a:xfrm>
            <a:off x="973707" y="2242488"/>
            <a:ext cx="549961" cy="785300"/>
          </a:xfrm>
          <a:prstGeom prst="rect">
            <a:avLst/>
          </a:prstGeom>
          <a:ln w="12700">
            <a:miter lim="400000"/>
          </a:ln>
        </p:spPr>
      </p:pic>
      <p:graphicFrame>
        <p:nvGraphicFramePr>
          <p:cNvPr id="32" name="Table 31">
            <a:extLst>
              <a:ext uri="{FF2B5EF4-FFF2-40B4-BE49-F238E27FC236}">
                <a16:creationId xmlns:a16="http://schemas.microsoft.com/office/drawing/2014/main" id="{55BF1F8F-D851-4719-8931-02DC985C79A1}"/>
              </a:ext>
            </a:extLst>
          </p:cNvPr>
          <p:cNvGraphicFramePr>
            <a:graphicFrameLocks noGrp="1"/>
          </p:cNvGraphicFramePr>
          <p:nvPr>
            <p:extLst>
              <p:ext uri="{D42A27DB-BD31-4B8C-83A1-F6EECF244321}">
                <p14:modId xmlns:p14="http://schemas.microsoft.com/office/powerpoint/2010/main" val="897593049"/>
              </p:ext>
            </p:extLst>
          </p:nvPr>
        </p:nvGraphicFramePr>
        <p:xfrm>
          <a:off x="691753" y="3476436"/>
          <a:ext cx="3225673" cy="243840"/>
        </p:xfrm>
        <a:graphic>
          <a:graphicData uri="http://schemas.openxmlformats.org/drawingml/2006/table">
            <a:tbl>
              <a:tblPr firstRow="1" bandRow="1">
                <a:tableStyleId>{5C22544A-7EE6-4342-B048-85BDC9FD1C3A}</a:tableStyleId>
              </a:tblPr>
              <a:tblGrid>
                <a:gridCol w="3225673">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3" name="Picture 32">
            <a:extLst>
              <a:ext uri="{FF2B5EF4-FFF2-40B4-BE49-F238E27FC236}">
                <a16:creationId xmlns:a16="http://schemas.microsoft.com/office/drawing/2014/main" id="{002AD2AC-E832-46D7-B25E-3AA1E946B67E}"/>
              </a:ext>
            </a:extLst>
          </p:cNvPr>
          <p:cNvPicPr>
            <a:picLocks noChangeAspect="1"/>
          </p:cNvPicPr>
          <p:nvPr/>
        </p:nvPicPr>
        <p:blipFill>
          <a:blip r:embed="rId6"/>
          <a:stretch>
            <a:fillRect/>
          </a:stretch>
        </p:blipFill>
        <p:spPr>
          <a:xfrm>
            <a:off x="647625" y="3732344"/>
            <a:ext cx="1392185" cy="847096"/>
          </a:xfrm>
          <a:prstGeom prst="rect">
            <a:avLst/>
          </a:prstGeom>
        </p:spPr>
      </p:pic>
      <p:sp>
        <p:nvSpPr>
          <p:cNvPr id="34" name="overall_risk_change" descr="overall_risk_change">
            <a:extLst>
              <a:ext uri="{FF2B5EF4-FFF2-40B4-BE49-F238E27FC236}">
                <a16:creationId xmlns:a16="http://schemas.microsoft.com/office/drawing/2014/main" id="{086AF395-B623-4360-B9E0-C70DE2A5C65B}"/>
              </a:ext>
            </a:extLst>
          </p:cNvPr>
          <p:cNvSpPr txBox="1"/>
          <p:nvPr/>
        </p:nvSpPr>
        <p:spPr>
          <a:xfrm>
            <a:off x="2055084" y="2256572"/>
            <a:ext cx="1828800" cy="369332"/>
          </a:xfrm>
          <a:prstGeom prst="rect">
            <a:avLst/>
          </a:prstGeom>
          <a:noFill/>
        </p:spPr>
        <p:txBody>
          <a:bodyPr wrap="square" rtlCol="0">
            <a:spAutoFit/>
          </a:bodyPr>
          <a:lstStyle/>
          <a:p>
            <a:pPr algn="ctr"/>
            <a:endParaRPr lang="en-US" dirty="0"/>
          </a:p>
        </p:txBody>
      </p:sp>
      <p:sp>
        <p:nvSpPr>
          <p:cNvPr id="35" name="outcomes_measured_members" descr="overall_risk_change">
            <a:extLst>
              <a:ext uri="{FF2B5EF4-FFF2-40B4-BE49-F238E27FC236}">
                <a16:creationId xmlns:a16="http://schemas.microsoft.com/office/drawing/2014/main" id="{5FFD46C1-A271-4B19-B8D0-829F555E2B41}"/>
              </a:ext>
            </a:extLst>
          </p:cNvPr>
          <p:cNvSpPr txBox="1"/>
          <p:nvPr/>
        </p:nvSpPr>
        <p:spPr>
          <a:xfrm>
            <a:off x="2051951" y="380782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2403456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a:t>Risk Reductions</a:t>
            </a:r>
          </a:p>
        </p:txBody>
      </p:sp>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graphicFrame>
        <p:nvGraphicFramePr>
          <p:cNvPr id="7" name="risk_points" descr="tx_risk_points_vs_t1_risk_points">
            <a:extLst>
              <a:ext uri="{FF2B5EF4-FFF2-40B4-BE49-F238E27FC236}">
                <a16:creationId xmlns:a16="http://schemas.microsoft.com/office/drawing/2014/main" id="{99097B4F-E02F-4CE9-8183-EB61278B5F95}"/>
              </a:ext>
            </a:extLst>
          </p:cNvPr>
          <p:cNvGraphicFramePr/>
          <p:nvPr>
            <p:extLst>
              <p:ext uri="{D42A27DB-BD31-4B8C-83A1-F6EECF244321}">
                <p14:modId xmlns:p14="http://schemas.microsoft.com/office/powerpoint/2010/main" val="3487289887"/>
              </p:ext>
            </p:extLst>
          </p:nvPr>
        </p:nvGraphicFramePr>
        <p:xfrm>
          <a:off x="6095999" y="990599"/>
          <a:ext cx="5753099" cy="52914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risk_changes" descr="negative_risk_change_vs_positive_risk_change">
            <a:extLst>
              <a:ext uri="{FF2B5EF4-FFF2-40B4-BE49-F238E27FC236}">
                <a16:creationId xmlns:a16="http://schemas.microsoft.com/office/drawing/2014/main" id="{ADC0F080-E034-449E-BDAF-68458996BE33}"/>
              </a:ext>
            </a:extLst>
          </p:cNvPr>
          <p:cNvGraphicFramePr/>
          <p:nvPr>
            <p:extLst>
              <p:ext uri="{D42A27DB-BD31-4B8C-83A1-F6EECF244321}">
                <p14:modId xmlns:p14="http://schemas.microsoft.com/office/powerpoint/2010/main" val="4149062581"/>
              </p:ext>
            </p:extLst>
          </p:nvPr>
        </p:nvGraphicFramePr>
        <p:xfrm>
          <a:off x="175846" y="1011598"/>
          <a:ext cx="5753100" cy="52914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92653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3F4A14-8CD2-4EFF-9BAD-E236AB02E0E9}"/>
              </a:ext>
            </a:extLst>
          </p:cNvPr>
          <p:cNvSpPr>
            <a:spLocks noGrp="1"/>
          </p:cNvSpPr>
          <p:nvPr>
            <p:ph type="title"/>
          </p:nvPr>
        </p:nvSpPr>
        <p:spPr>
          <a:xfrm>
            <a:off x="2362199" y="4878187"/>
            <a:ext cx="6781801" cy="1159552"/>
          </a:xfrm>
        </p:spPr>
        <p:txBody>
          <a:bodyPr/>
          <a:lstStyle/>
          <a:p>
            <a:r>
              <a:rPr lang="en-US" sz="4800" b="1">
                <a:solidFill>
                  <a:srgbClr val="19B99C"/>
                </a:solidFill>
              </a:rPr>
              <a:t>ELIGIBILITY AND REGISTRATION</a:t>
            </a:r>
          </a:p>
        </p:txBody>
      </p:sp>
    </p:spTree>
    <p:extLst>
      <p:ext uri="{BB962C8B-B14F-4D97-AF65-F5344CB8AC3E}">
        <p14:creationId xmlns:p14="http://schemas.microsoft.com/office/powerpoint/2010/main" val="36706847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Eligibility Trends</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09595422"/>
              </p:ext>
            </p:extLst>
          </p:nvPr>
        </p:nvGraphicFramePr>
        <p:xfrm>
          <a:off x="342900" y="1867133"/>
          <a:ext cx="2088339" cy="257176"/>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le_members_by_month" descr="eligibity_trend_eligible_members_by_month">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23248232"/>
              </p:ext>
            </p:extLst>
          </p:nvPr>
        </p:nvGraphicFramePr>
        <p:xfrm>
          <a:off x="2848708" y="990600"/>
          <a:ext cx="9000391" cy="22800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addition_removal_by_month" descr="eligibity_trend_additions_and_removals_by_month">
            <a:extLst>
              <a:ext uri="{FF2B5EF4-FFF2-40B4-BE49-F238E27FC236}">
                <a16:creationId xmlns:a16="http://schemas.microsoft.com/office/drawing/2014/main" id="{76330290-2821-4884-80E8-4CCE26D3EC36}"/>
              </a:ext>
            </a:extLst>
          </p:cNvPr>
          <p:cNvGraphicFramePr/>
          <p:nvPr>
            <p:extLst>
              <p:ext uri="{D42A27DB-BD31-4B8C-83A1-F6EECF244321}">
                <p14:modId xmlns:p14="http://schemas.microsoft.com/office/powerpoint/2010/main" val="1964684073"/>
              </p:ext>
            </p:extLst>
          </p:nvPr>
        </p:nvGraphicFramePr>
        <p:xfrm>
          <a:off x="2848708" y="3587392"/>
          <a:ext cx="9000392" cy="231565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5982867"/>
            <a:ext cx="1042518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Eligible members as of the end of the month.</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Additions and removals include members who became eligible or lost eligibility between the end of the prior month and the end of the </a:t>
            </a:r>
            <a:r>
              <a:rPr lang="en-US" sz="900">
                <a:solidFill>
                  <a:schemeClr val="tx1">
                    <a:lumMod val="65000"/>
                    <a:lumOff val="35000"/>
                  </a:schemeClr>
                </a:solidFill>
                <a:sym typeface="Helvetica Light"/>
              </a:rPr>
              <a:t>listed</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month, and the </a:t>
            </a:r>
            <a:r>
              <a:rPr lang="en-US" sz="900">
                <a:solidFill>
                  <a:schemeClr val="tx1">
                    <a:lumMod val="65000"/>
                    <a:lumOff val="35000"/>
                  </a:schemeClr>
                </a:solidFill>
                <a:sym typeface="Helvetica Light"/>
              </a:rPr>
              <a:t>net effect is reflected in the same listed month in the top chart.</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Minors have been removed from eligible populations beginning from 2020-12.</a:t>
            </a:r>
          </a:p>
        </p:txBody>
      </p:sp>
      <p:graphicFrame>
        <p:nvGraphicFramePr>
          <p:cNvPr id="12" name="Table 6">
            <a:extLst>
              <a:ext uri="{FF2B5EF4-FFF2-40B4-BE49-F238E27FC236}">
                <a16:creationId xmlns:a16="http://schemas.microsoft.com/office/drawing/2014/main" id="{F2D3847A-97AF-4A57-9D93-B3CBD3C4CB7C}"/>
              </a:ext>
            </a:extLst>
          </p:cNvPr>
          <p:cNvGraphicFramePr>
            <a:graphicFrameLocks noGrp="1"/>
          </p:cNvGraphicFramePr>
          <p:nvPr>
            <p:extLst>
              <p:ext uri="{D42A27DB-BD31-4B8C-83A1-F6EECF244321}">
                <p14:modId xmlns:p14="http://schemas.microsoft.com/office/powerpoint/2010/main" val="3435982782"/>
              </p:ext>
            </p:extLst>
          </p:nvPr>
        </p:nvGraphicFramePr>
        <p:xfrm>
          <a:off x="342900" y="4165571"/>
          <a:ext cx="2088339" cy="396240"/>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CURRENT QUARTER VS PRIOR QUARTER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eligible_members" descr="eligibity_trend_total_eligible_members">
            <a:extLst>
              <a:ext uri="{FF2B5EF4-FFF2-40B4-BE49-F238E27FC236}">
                <a16:creationId xmlns:a16="http://schemas.microsoft.com/office/drawing/2014/main" id="{C8E022DA-0BDB-42BA-A6F1-80D3EC50126B}"/>
              </a:ext>
            </a:extLst>
          </p:cNvPr>
          <p:cNvSpPr txBox="1"/>
          <p:nvPr/>
        </p:nvSpPr>
        <p:spPr>
          <a:xfrm>
            <a:off x="475488" y="2167128"/>
            <a:ext cx="1828800" cy="369332"/>
          </a:xfrm>
          <a:prstGeom prst="rect">
            <a:avLst/>
          </a:prstGeom>
          <a:noFill/>
        </p:spPr>
        <p:txBody>
          <a:bodyPr wrap="square" rtlCol="0">
            <a:spAutoFit/>
          </a:bodyPr>
          <a:lstStyle/>
          <a:p>
            <a:pPr algn="ctr"/>
            <a:r>
              <a:rPr sz="2800">
                <a:solidFill>
                  <a:schemeClr val="accent1"/>
                </a:solidFill>
                <a:latin typeface="Consolas"/>
              </a:rPr>
              <a:t>4678</a:t>
            </a:r>
            <a:endParaRPr lang="en-US" dirty="0"/>
          </a:p>
        </p:txBody>
      </p:sp>
      <p:sp>
        <p:nvSpPr>
          <p:cNvPr id="14" name="current_q_vs_prior_q" descr="eligibity_trend_current_quarter_vs_previous_quarter">
            <a:extLst>
              <a:ext uri="{FF2B5EF4-FFF2-40B4-BE49-F238E27FC236}">
                <a16:creationId xmlns:a16="http://schemas.microsoft.com/office/drawing/2014/main" id="{A024FC49-00A9-4D58-836E-2CEBAE8F5D6F}"/>
              </a:ext>
            </a:extLst>
          </p:cNvPr>
          <p:cNvSpPr txBox="1"/>
          <p:nvPr/>
        </p:nvSpPr>
        <p:spPr>
          <a:xfrm>
            <a:off x="475488" y="4590288"/>
            <a:ext cx="1828800" cy="369332"/>
          </a:xfrm>
          <a:prstGeom prst="rect">
            <a:avLst/>
          </a:prstGeom>
          <a:noFill/>
        </p:spPr>
        <p:txBody>
          <a:bodyPr wrap="square" rtlCol="0">
            <a:spAutoFit/>
          </a:bodyPr>
          <a:lstStyle/>
          <a:p>
            <a:pPr algn="ctr"/>
            <a:r>
              <a:rPr sz="2800">
                <a:solidFill>
                  <a:schemeClr val="accent1"/>
                </a:solidFill>
                <a:latin typeface="Consolas"/>
              </a:rPr>
              <a:t>-5.6%</a:t>
            </a:r>
            <a:endParaRPr lang="en-US" dirty="0"/>
          </a:p>
        </p:txBody>
      </p:sp>
    </p:spTree>
    <p:extLst>
      <p:ext uri="{BB962C8B-B14F-4D97-AF65-F5344CB8AC3E}">
        <p14:creationId xmlns:p14="http://schemas.microsoft.com/office/powerpoint/2010/main" val="29885250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Demographics and Data Quality</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379795983"/>
              </p:ext>
            </p:extLst>
          </p:nvPr>
        </p:nvGraphicFramePr>
        <p:xfrm>
          <a:off x="447017" y="2910675"/>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AGE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ile_members_by_age" descr="demo_dq_eligible_members_by_age">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03642049"/>
              </p:ext>
            </p:extLst>
          </p:nvPr>
        </p:nvGraphicFramePr>
        <p:xfrm>
          <a:off x="342900" y="990600"/>
          <a:ext cx="5570220" cy="175935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33674" y="626534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rgbClr val="404040"/>
                </a:solidFill>
                <a:effectLst/>
              </a:rPr>
              <a:t>This chart includes detail on the 0-17 age group for informational purposes. All other instances of eligibility counts on this report exclude this age group</a:t>
            </a:r>
            <a:r>
              <a:rPr lang="en-US" sz="900">
                <a:solidFill>
                  <a:srgbClr val="404040"/>
                </a:solidFill>
              </a:rPr>
              <a:t>.</a:t>
            </a:r>
          </a:p>
          <a:p>
            <a:pPr marL="228600" indent="-228600" defTabSz="825500" hangingPunct="0">
              <a:spcBef>
                <a:spcPct val="0"/>
              </a:spcBef>
              <a:spcAft>
                <a:spcPct val="0"/>
              </a:spcAft>
              <a:buFontTx/>
              <a:buAutoNum type="arabicPeriod"/>
              <a:defRPr/>
            </a:pPr>
            <a:r>
              <a:rPr lang="en-US" sz="900" b="0" i="0">
                <a:solidFill>
                  <a:srgbClr val="404040"/>
                </a:solidFill>
                <a:effectLst/>
              </a:rPr>
              <a:t>Email and phone data is sourced specifically from the ‘Primary’ field in eligibility. Email data may also be sourced from registration where possible.</a:t>
            </a:r>
            <a:endParaRPr lang="en-US" sz="900">
              <a:solidFill>
                <a:srgbClr val="404040"/>
              </a:solidFill>
              <a:sym typeface="Helvetica Light"/>
            </a:endParaRPr>
          </a:p>
        </p:txBody>
      </p:sp>
      <p:graphicFrame>
        <p:nvGraphicFramePr>
          <p:cNvPr id="12" name="Table 6">
            <a:extLst>
              <a:ext uri="{FF2B5EF4-FFF2-40B4-BE49-F238E27FC236}">
                <a16:creationId xmlns:a16="http://schemas.microsoft.com/office/drawing/2014/main" id="{87479E97-7D97-4DD5-81A7-5A1F0B9CA8FD}"/>
              </a:ext>
            </a:extLst>
          </p:cNvPr>
          <p:cNvGraphicFramePr>
            <a:graphicFrameLocks noGrp="1"/>
          </p:cNvGraphicFramePr>
          <p:nvPr>
            <p:extLst>
              <p:ext uri="{D42A27DB-BD31-4B8C-83A1-F6EECF244321}">
                <p14:modId xmlns:p14="http://schemas.microsoft.com/office/powerpoint/2010/main" val="505018894"/>
              </p:ext>
            </p:extLst>
          </p:nvPr>
        </p:nvGraphicFramePr>
        <p:xfrm>
          <a:off x="3176446" y="2923066"/>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 BY GENDER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13" name="Straight Connector 12">
            <a:extLst>
              <a:ext uri="{FF2B5EF4-FFF2-40B4-BE49-F238E27FC236}">
                <a16:creationId xmlns:a16="http://schemas.microsoft.com/office/drawing/2014/main" id="{799FB641-900A-4BB5-876C-7517B204540F}"/>
              </a:ext>
            </a:extLst>
          </p:cNvPr>
          <p:cNvCxnSpPr/>
          <p:nvPr/>
        </p:nvCxnSpPr>
        <p:spPr>
          <a:xfrm flipH="1">
            <a:off x="3014929" y="3051654"/>
            <a:ext cx="0" cy="143783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eligibe_member_by_gender" descr="demo_dq_gender_breakdown">
            <a:extLst>
              <a:ext uri="{FF2B5EF4-FFF2-40B4-BE49-F238E27FC236}">
                <a16:creationId xmlns:a16="http://schemas.microsoft.com/office/drawing/2014/main" id="{8F73CB20-CDEE-4560-884C-EA89B1058F7E}"/>
              </a:ext>
            </a:extLst>
          </p:cNvPr>
          <p:cNvGraphicFramePr/>
          <p:nvPr>
            <p:extLst>
              <p:ext uri="{D42A27DB-BD31-4B8C-83A1-F6EECF244321}">
                <p14:modId xmlns:p14="http://schemas.microsoft.com/office/powerpoint/2010/main" val="2260640312"/>
              </p:ext>
            </p:extLst>
          </p:nvPr>
        </p:nvGraphicFramePr>
        <p:xfrm>
          <a:off x="3176446" y="3252128"/>
          <a:ext cx="2369820" cy="123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9">
            <a:extLst>
              <a:ext uri="{FF2B5EF4-FFF2-40B4-BE49-F238E27FC236}">
                <a16:creationId xmlns:a16="http://schemas.microsoft.com/office/drawing/2014/main" id="{5184D971-A1D6-42FF-BD8F-868AC67C45F9}"/>
              </a:ext>
            </a:extLst>
          </p:cNvPr>
          <p:cNvGraphicFramePr>
            <a:graphicFrameLocks noGrp="1"/>
          </p:cNvGraphicFramePr>
          <p:nvPr>
            <p:extLst>
              <p:ext uri="{D42A27DB-BD31-4B8C-83A1-F6EECF244321}">
                <p14:modId xmlns:p14="http://schemas.microsoft.com/office/powerpoint/2010/main" val="1668285957"/>
              </p:ext>
            </p:extLst>
          </p:nvPr>
        </p:nvGraphicFramePr>
        <p:xfrm>
          <a:off x="390476" y="4675927"/>
          <a:ext cx="5248906" cy="678730"/>
        </p:xfrm>
        <a:graphic>
          <a:graphicData uri="http://schemas.openxmlformats.org/drawingml/2006/table">
            <a:tbl>
              <a:tblPr firstRow="1" bandRow="1">
                <a:tableStyleId>{5C22544A-7EE6-4342-B048-85BDC9FD1C3A}</a:tableStyleId>
              </a:tblPr>
              <a:tblGrid>
                <a:gridCol w="2624453">
                  <a:extLst>
                    <a:ext uri="{9D8B030D-6E8A-4147-A177-3AD203B41FA5}">
                      <a16:colId xmlns:a16="http://schemas.microsoft.com/office/drawing/2014/main" val="3020491188"/>
                    </a:ext>
                  </a:extLst>
                </a:gridCol>
                <a:gridCol w="2624453">
                  <a:extLst>
                    <a:ext uri="{9D8B030D-6E8A-4147-A177-3AD203B41FA5}">
                      <a16:colId xmlns:a16="http://schemas.microsoft.com/office/drawing/2014/main" val="2915746052"/>
                    </a:ext>
                  </a:extLst>
                </a:gridCol>
              </a:tblGrid>
              <a:tr h="339365">
                <a:tc gridSpan="2">
                  <a:txBody>
                    <a:bodyPr/>
                    <a:lstStyle/>
                    <a:p>
                      <a:pPr algn="ctr"/>
                      <a:r>
                        <a:rPr lang="en-US" sz="1000">
                          <a:solidFill>
                            <a:schemeClr val="bg2">
                              <a:lumMod val="50000"/>
                            </a:schemeClr>
                          </a:solidFill>
                        </a:rPr>
                        <a:t>DATA QUALITY</a:t>
                      </a:r>
                      <a:r>
                        <a:rPr lang="en-US" sz="1000" baseline="30000">
                          <a:solidFill>
                            <a:schemeClr val="bg2">
                              <a:lumMod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831192996"/>
                  </a:ext>
                </a:extLst>
              </a:tr>
              <a:tr h="339365">
                <a:tc>
                  <a:txBody>
                    <a:bodyPr/>
                    <a:lstStyle/>
                    <a:p>
                      <a:pPr algn="ctr"/>
                      <a:r>
                        <a:rPr lang="en-US" sz="1000">
                          <a:solidFill>
                            <a:schemeClr val="bg2">
                              <a:lumMod val="50000"/>
                            </a:schemeClr>
                          </a:solidFill>
                        </a:rPr>
                        <a:t>Missing Email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solidFill>
                            <a:schemeClr val="bg2">
                              <a:lumMod val="50000"/>
                            </a:schemeClr>
                          </a:solidFill>
                        </a:rPr>
                        <a:t>Missing Phone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1803961"/>
                  </a:ext>
                </a:extLst>
              </a:tr>
            </a:tbl>
          </a:graphicData>
        </a:graphic>
      </p:graphicFrame>
      <p:sp>
        <p:nvSpPr>
          <p:cNvPr id="18" name="TextBox 17">
            <a:extLst>
              <a:ext uri="{FF2B5EF4-FFF2-40B4-BE49-F238E27FC236}">
                <a16:creationId xmlns:a16="http://schemas.microsoft.com/office/drawing/2014/main" id="{C30EA364-BB8C-4415-99A1-BF364CFD0619}"/>
              </a:ext>
            </a:extLst>
          </p:cNvPr>
          <p:cNvSpPr txBox="1"/>
          <p:nvPr/>
        </p:nvSpPr>
        <p:spPr>
          <a:xfrm>
            <a:off x="7627502" y="993648"/>
            <a:ext cx="2582862" cy="253916"/>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bg2">
                    <a:lumMod val="50000"/>
                  </a:schemeClr>
                </a:solidFill>
              </a:rPr>
              <a:t>ELIGIBLE MEMBERS BY LOCATION</a:t>
            </a:r>
          </a:p>
        </p:txBody>
      </p:sp>
      <p:sp>
        <p:nvSpPr>
          <p:cNvPr id="16" name="avg_age" descr="demo_dq_average_age">
            <a:extLst>
              <a:ext uri="{FF2B5EF4-FFF2-40B4-BE49-F238E27FC236}">
                <a16:creationId xmlns:a16="http://schemas.microsoft.com/office/drawing/2014/main" id="{C0E68DBC-EC4B-422E-9DD7-929EBBAC5901}"/>
              </a:ext>
            </a:extLst>
          </p:cNvPr>
          <p:cNvSpPr txBox="1"/>
          <p:nvPr/>
        </p:nvSpPr>
        <p:spPr>
          <a:xfrm>
            <a:off x="736444" y="3236976"/>
            <a:ext cx="1828800" cy="369332"/>
          </a:xfrm>
          <a:prstGeom prst="rect">
            <a:avLst/>
          </a:prstGeom>
          <a:noFill/>
        </p:spPr>
        <p:txBody>
          <a:bodyPr wrap="square" rtlCol="0">
            <a:spAutoFit/>
          </a:bodyPr>
          <a:lstStyle/>
          <a:p>
            <a:pPr algn="ctr"/>
            <a:r>
              <a:rPr sz="2800">
                <a:solidFill>
                  <a:schemeClr val="accent1"/>
                </a:solidFill>
                <a:latin typeface="Consolas"/>
              </a:rPr>
              <a:t>41.3</a:t>
            </a:r>
            <a:endParaRPr lang="en-US" dirty="0"/>
          </a:p>
        </p:txBody>
      </p:sp>
      <p:sp>
        <p:nvSpPr>
          <p:cNvPr id="20" name="missing_email" descr="demo_dq_missing_email">
            <a:extLst>
              <a:ext uri="{FF2B5EF4-FFF2-40B4-BE49-F238E27FC236}">
                <a16:creationId xmlns:a16="http://schemas.microsoft.com/office/drawing/2014/main" id="{24EFE4E0-E9CE-4BA2-8D50-29D6E279A4D5}"/>
              </a:ext>
            </a:extLst>
          </p:cNvPr>
          <p:cNvSpPr txBox="1"/>
          <p:nvPr/>
        </p:nvSpPr>
        <p:spPr>
          <a:xfrm>
            <a:off x="736444" y="5325551"/>
            <a:ext cx="1828800" cy="369332"/>
          </a:xfrm>
          <a:prstGeom prst="rect">
            <a:avLst/>
          </a:prstGeom>
          <a:noFill/>
        </p:spPr>
        <p:txBody>
          <a:bodyPr wrap="square" rtlCol="0">
            <a:spAutoFit/>
          </a:bodyPr>
          <a:lstStyle/>
          <a:p>
            <a:pPr algn="ctr"/>
            <a:r>
              <a:rPr sz="2800">
                <a:solidFill>
                  <a:schemeClr val="accent1"/>
                </a:solidFill>
                <a:latin typeface="Consolas"/>
              </a:rPr>
              <a:t>74.1%</a:t>
            </a:r>
            <a:endParaRPr lang="en-US" dirty="0"/>
          </a:p>
        </p:txBody>
      </p:sp>
      <p:pic>
        <p:nvPicPr>
          <p:cNvPr id="24" name="Picture 23" descr="map.jpeg"/>
          <p:cNvPicPr>
            <a:picLocks noChangeAspect="1"/>
          </p:cNvPicPr>
          <p:nvPr/>
        </p:nvPicPr>
        <p:blipFill>
          <a:blip r:embed="rId4"/>
          <a:stretch>
            <a:fillRect/>
          </a:stretch>
        </p:blipFill>
        <p:spPr>
          <a:xfrm>
            <a:off x="6272784" y="1243584"/>
            <a:ext cx="5568696" cy="4791456"/>
          </a:xfrm>
          <a:prstGeom prst="rect">
            <a:avLst/>
          </a:prstGeom>
        </p:spPr>
      </p:pic>
      <p:sp>
        <p:nvSpPr>
          <p:cNvPr id="23" name="missing_phone" descr="demo_dq_missing_phone&#10;">
            <a:extLst>
              <a:ext uri="{FF2B5EF4-FFF2-40B4-BE49-F238E27FC236}">
                <a16:creationId xmlns:a16="http://schemas.microsoft.com/office/drawing/2014/main" id="{4B61227A-605E-4ED0-9F3A-ABAA0FE6FCDE}"/>
              </a:ext>
            </a:extLst>
          </p:cNvPr>
          <p:cNvSpPr txBox="1"/>
          <p:nvPr/>
        </p:nvSpPr>
        <p:spPr>
          <a:xfrm>
            <a:off x="3446956" y="5325551"/>
            <a:ext cx="1828800" cy="369332"/>
          </a:xfrm>
          <a:prstGeom prst="rect">
            <a:avLst/>
          </a:prstGeom>
          <a:noFill/>
        </p:spPr>
        <p:txBody>
          <a:bodyPr wrap="square" rtlCol="0">
            <a:spAutoFit/>
          </a:bodyPr>
          <a:lstStyle/>
          <a:p>
            <a:pPr algn="ctr"/>
            <a:r>
              <a:rPr sz="2800">
                <a:solidFill>
                  <a:schemeClr val="accent1"/>
                </a:solidFill>
                <a:latin typeface="Consolas"/>
              </a:rPr>
              <a:t>0.1%</a:t>
            </a:r>
            <a:endParaRPr lang="en-US" dirty="0"/>
          </a:p>
        </p:txBody>
      </p:sp>
    </p:spTree>
    <p:extLst>
      <p:ext uri="{BB962C8B-B14F-4D97-AF65-F5344CB8AC3E}">
        <p14:creationId xmlns:p14="http://schemas.microsoft.com/office/powerpoint/2010/main" val="232951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Registration and RealAge Test Completion</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3009555781"/>
              </p:ext>
            </p:extLst>
          </p:nvPr>
        </p:nvGraphicFramePr>
        <p:xfrm>
          <a:off x="342901" y="1182357"/>
          <a:ext cx="2821054" cy="257176"/>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57176">
                <a:tc>
                  <a:txBody>
                    <a:bodyPr/>
                    <a:lstStyle/>
                    <a:p>
                      <a:pPr algn="l"/>
                      <a:r>
                        <a:rPr lang="en-US" sz="1000" dirty="0">
                          <a:solidFill>
                            <a:schemeClr val="bg2">
                              <a:lumMod val="50000"/>
                            </a:schemeClr>
                          </a:solidFill>
                        </a:rPr>
                        <a:t>SINCE LAUNCH</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628907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a:buFont typeface="+mj-lt"/>
              <a:buAutoNum type="arabicPeriod"/>
            </a:pPr>
            <a:r>
              <a:rPr lang="en-US" sz="900">
                <a:solidFill>
                  <a:schemeClr val="bg2">
                    <a:lumMod val="25000"/>
                  </a:schemeClr>
                </a:solidFill>
              </a:rPr>
              <a:t>Test Completion (of Registered): The percentage of currently-registered members who have ever taken the RealAge Test.</a:t>
            </a:r>
          </a:p>
          <a:p>
            <a:pPr marL="228600" indent="-228600">
              <a:buFont typeface="+mj-lt"/>
              <a:buAutoNum type="arabicPeriod"/>
            </a:pPr>
            <a:r>
              <a:rPr lang="en-US" sz="900">
                <a:solidFill>
                  <a:schemeClr val="bg2">
                    <a:lumMod val="25000"/>
                  </a:schemeClr>
                </a:solidFill>
              </a:rPr>
              <a:t>Current Calendar Year: The percentages in this section reflect the test completions occurring only in the current calendar year.</a:t>
            </a:r>
          </a:p>
        </p:txBody>
      </p:sp>
      <p:sp>
        <p:nvSpPr>
          <p:cNvPr id="12" name="TextBox 11">
            <a:extLst>
              <a:ext uri="{FF2B5EF4-FFF2-40B4-BE49-F238E27FC236}">
                <a16:creationId xmlns:a16="http://schemas.microsoft.com/office/drawing/2014/main" id="{09BEF25E-E546-46C8-B166-14FD335892D9}"/>
              </a:ext>
            </a:extLst>
          </p:cNvPr>
          <p:cNvSpPr txBox="1"/>
          <p:nvPr/>
        </p:nvSpPr>
        <p:spPr>
          <a:xfrm>
            <a:off x="1482615" y="1748813"/>
            <a:ext cx="163251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Registration Rate</a:t>
            </a:r>
          </a:p>
        </p:txBody>
      </p:sp>
      <p:sp>
        <p:nvSpPr>
          <p:cNvPr id="13" name="TextBox 12">
            <a:extLst>
              <a:ext uri="{FF2B5EF4-FFF2-40B4-BE49-F238E27FC236}">
                <a16:creationId xmlns:a16="http://schemas.microsoft.com/office/drawing/2014/main" id="{99D6021C-8EB9-4B1F-B6A6-10B3424E52EE}"/>
              </a:ext>
            </a:extLst>
          </p:cNvPr>
          <p:cNvSpPr txBox="1"/>
          <p:nvPr/>
        </p:nvSpPr>
        <p:spPr>
          <a:xfrm>
            <a:off x="1479406" y="2253003"/>
            <a:ext cx="1460624" cy="6104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Current Quarter </a:t>
            </a:r>
          </a:p>
          <a:p>
            <a:pPr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vs </a:t>
            </a:r>
          </a:p>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Prior Quarter</a:t>
            </a:r>
          </a:p>
        </p:txBody>
      </p:sp>
      <p:sp>
        <p:nvSpPr>
          <p:cNvPr id="16" name="TextBox 15">
            <a:extLst>
              <a:ext uri="{FF2B5EF4-FFF2-40B4-BE49-F238E27FC236}">
                <a16:creationId xmlns:a16="http://schemas.microsoft.com/office/drawing/2014/main" id="{7DC3DE45-65E7-49A7-85CB-3031B60F3F2E}"/>
              </a:ext>
            </a:extLst>
          </p:cNvPr>
          <p:cNvSpPr txBox="1"/>
          <p:nvPr/>
        </p:nvSpPr>
        <p:spPr>
          <a:xfrm>
            <a:off x="1491680" y="3457860"/>
            <a:ext cx="1730164"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a:t>
            </a:r>
            <a:r>
              <a:rPr lang="en-US" sz="1100" kern="1200">
                <a:solidFill>
                  <a:srgbClr val="000000">
                    <a:lumMod val="65000"/>
                    <a:lumOff val="35000"/>
                  </a:srgbClr>
                </a:solidFill>
                <a:cs typeface="Calibri" panose="020F0502020204030204" pitchFamily="34" charset="0"/>
                <a:sym typeface="Helvetica Light"/>
              </a:rPr>
              <a:t> Tes</a:t>
            </a:r>
            <a:r>
              <a:rPr lang="en-US" sz="1100">
                <a:solidFill>
                  <a:srgbClr val="000000">
                    <a:lumMod val="65000"/>
                    <a:lumOff val="35000"/>
                  </a:srgbClr>
                </a:solidFill>
                <a:cs typeface="Calibri" panose="020F0502020204030204" pitchFamily="34" charset="0"/>
                <a:sym typeface="Helvetica Light"/>
              </a:rPr>
              <a:t>t Completion (of Registered)</a:t>
            </a:r>
            <a:r>
              <a:rPr lang="en-US" sz="1100" baseline="30000">
                <a:solidFill>
                  <a:srgbClr val="000000">
                    <a:lumMod val="65000"/>
                    <a:lumOff val="35000"/>
                  </a:srgbClr>
                </a:solidFill>
                <a:cs typeface="Calibri" panose="020F0502020204030204" pitchFamily="34" charset="0"/>
                <a:sym typeface="Helvetica Light"/>
              </a:rPr>
              <a:t>1</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17" name="Table 6">
            <a:extLst>
              <a:ext uri="{FF2B5EF4-FFF2-40B4-BE49-F238E27FC236}">
                <a16:creationId xmlns:a16="http://schemas.microsoft.com/office/drawing/2014/main" id="{E29B18F4-F973-4A0D-B29B-E7097F3FFDF4}"/>
              </a:ext>
            </a:extLst>
          </p:cNvPr>
          <p:cNvGraphicFramePr>
            <a:graphicFrameLocks noGrp="1"/>
          </p:cNvGraphicFramePr>
          <p:nvPr>
            <p:extLst>
              <p:ext uri="{D42A27DB-BD31-4B8C-83A1-F6EECF244321}">
                <p14:modId xmlns:p14="http://schemas.microsoft.com/office/powerpoint/2010/main" val="1530201723"/>
              </p:ext>
            </p:extLst>
          </p:nvPr>
        </p:nvGraphicFramePr>
        <p:xfrm>
          <a:off x="342900" y="4123740"/>
          <a:ext cx="2821054" cy="271869"/>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71869">
                <a:tc>
                  <a:txBody>
                    <a:bodyPr/>
                    <a:lstStyle/>
                    <a:p>
                      <a:pPr algn="l"/>
                      <a:r>
                        <a:rPr lang="en-US" sz="1000" dirty="0">
                          <a:solidFill>
                            <a:schemeClr val="bg2">
                              <a:lumMod val="50000"/>
                            </a:schemeClr>
                          </a:solidFill>
                        </a:rPr>
                        <a:t>CURRENT CALENDAR YEAR</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0" name="TextBox 19">
            <a:extLst>
              <a:ext uri="{FF2B5EF4-FFF2-40B4-BE49-F238E27FC236}">
                <a16:creationId xmlns:a16="http://schemas.microsoft.com/office/drawing/2014/main" id="{6C538B18-C26F-492E-BF64-EE58CD630742}"/>
              </a:ext>
            </a:extLst>
          </p:cNvPr>
          <p:cNvSpPr txBox="1"/>
          <p:nvPr/>
        </p:nvSpPr>
        <p:spPr>
          <a:xfrm>
            <a:off x="1479406" y="4624591"/>
            <a:ext cx="1730163"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Eligible)</a:t>
            </a:r>
            <a:endParaRPr lang="en-US" sz="1100" kern="1200" baseline="30000">
              <a:solidFill>
                <a:srgbClr val="000000">
                  <a:lumMod val="65000"/>
                  <a:lumOff val="35000"/>
                </a:srgbClr>
              </a:solidFill>
              <a:cs typeface="Calibri" panose="020F0502020204030204" pitchFamily="34" charset="0"/>
              <a:sym typeface="Helvetica Light"/>
            </a:endParaRPr>
          </a:p>
        </p:txBody>
      </p:sp>
      <p:sp>
        <p:nvSpPr>
          <p:cNvPr id="23" name="TextBox 22">
            <a:extLst>
              <a:ext uri="{FF2B5EF4-FFF2-40B4-BE49-F238E27FC236}">
                <a16:creationId xmlns:a16="http://schemas.microsoft.com/office/drawing/2014/main" id="{788BBB6F-36CD-433A-B91A-8CAD138C2D2F}"/>
              </a:ext>
            </a:extLst>
          </p:cNvPr>
          <p:cNvSpPr txBox="1"/>
          <p:nvPr/>
        </p:nvSpPr>
        <p:spPr>
          <a:xfrm>
            <a:off x="1479406" y="5371399"/>
            <a:ext cx="1828800"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Registered)</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24" name="Table 6">
            <a:extLst>
              <a:ext uri="{FF2B5EF4-FFF2-40B4-BE49-F238E27FC236}">
                <a16:creationId xmlns:a16="http://schemas.microsoft.com/office/drawing/2014/main" id="{94AD2605-7EE3-473A-B85B-259B3F56409A}"/>
              </a:ext>
            </a:extLst>
          </p:cNvPr>
          <p:cNvGraphicFramePr>
            <a:graphicFrameLocks noGrp="1"/>
          </p:cNvGraphicFramePr>
          <p:nvPr>
            <p:extLst>
              <p:ext uri="{D42A27DB-BD31-4B8C-83A1-F6EECF244321}">
                <p14:modId xmlns:p14="http://schemas.microsoft.com/office/powerpoint/2010/main" val="386790529"/>
              </p:ext>
            </p:extLst>
          </p:nvPr>
        </p:nvGraphicFramePr>
        <p:xfrm>
          <a:off x="4475283"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REGISTERED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5" name="Table 6">
            <a:extLst>
              <a:ext uri="{FF2B5EF4-FFF2-40B4-BE49-F238E27FC236}">
                <a16:creationId xmlns:a16="http://schemas.microsoft.com/office/drawing/2014/main" id="{61A82403-B8D9-41FA-B9AD-BA2EEE9208F9}"/>
              </a:ext>
            </a:extLst>
          </p:cNvPr>
          <p:cNvGraphicFramePr>
            <a:graphicFrameLocks noGrp="1"/>
          </p:cNvGraphicFramePr>
          <p:nvPr>
            <p:extLst>
              <p:ext uri="{D42A27DB-BD31-4B8C-83A1-F6EECF244321}">
                <p14:modId xmlns:p14="http://schemas.microsoft.com/office/powerpoint/2010/main" val="1524273414"/>
              </p:ext>
            </p:extLst>
          </p:nvPr>
        </p:nvGraphicFramePr>
        <p:xfrm>
          <a:off x="7092358"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6" name="Table 6">
            <a:extLst>
              <a:ext uri="{FF2B5EF4-FFF2-40B4-BE49-F238E27FC236}">
                <a16:creationId xmlns:a16="http://schemas.microsoft.com/office/drawing/2014/main" id="{016880BA-CED1-4EE1-A406-9AA1E8E0DC6C}"/>
              </a:ext>
            </a:extLst>
          </p:cNvPr>
          <p:cNvGraphicFramePr>
            <a:graphicFrameLocks noGrp="1"/>
          </p:cNvGraphicFramePr>
          <p:nvPr>
            <p:extLst>
              <p:ext uri="{D42A27DB-BD31-4B8C-83A1-F6EECF244321}">
                <p14:modId xmlns:p14="http://schemas.microsoft.com/office/powerpoint/2010/main" val="3289354595"/>
              </p:ext>
            </p:extLst>
          </p:nvPr>
        </p:nvGraphicFramePr>
        <p:xfrm>
          <a:off x="9709433" y="1031615"/>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p>
                      <a:pPr algn="ctr"/>
                      <a:r>
                        <a:rPr lang="en-US" sz="1000" dirty="0">
                          <a:solidFill>
                            <a:schemeClr val="bg2">
                              <a:lumMod val="50000"/>
                            </a:schemeClr>
                          </a:solidFill>
                        </a:rPr>
                        <a:t>(Current Year)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5" name="eligibility_and_regn" descr="elig_and_reg_eligible_reg_realage_completers_by_month">
            <a:extLst>
              <a:ext uri="{FF2B5EF4-FFF2-40B4-BE49-F238E27FC236}">
                <a16:creationId xmlns:a16="http://schemas.microsoft.com/office/drawing/2014/main" id="{E5B4F02F-04F1-4FD0-8E91-1718B582D28C}"/>
              </a:ext>
            </a:extLst>
          </p:cNvPr>
          <p:cNvGraphicFramePr/>
          <p:nvPr>
            <p:extLst>
              <p:ext uri="{D42A27DB-BD31-4B8C-83A1-F6EECF244321}">
                <p14:modId xmlns:p14="http://schemas.microsoft.com/office/powerpoint/2010/main" val="852200544"/>
              </p:ext>
            </p:extLst>
          </p:nvPr>
        </p:nvGraphicFramePr>
        <p:xfrm>
          <a:off x="3163954" y="2295530"/>
          <a:ext cx="8912430" cy="362286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BD933E5F-0D5B-4854-943A-E5BF9F8CD114}"/>
              </a:ext>
            </a:extLst>
          </p:cNvPr>
          <p:cNvSpPr txBox="1"/>
          <p:nvPr/>
        </p:nvSpPr>
        <p:spPr>
          <a:xfrm>
            <a:off x="3310759" y="5858463"/>
            <a:ext cx="7062950"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ct val="0"/>
              </a:spcBef>
              <a:spcAft>
                <a:spcPct val="0"/>
              </a:spcAft>
              <a:buClrTx/>
              <a:buSzTx/>
              <a:buFontTx/>
              <a:buNone/>
            </a:pPr>
            <a:r>
              <a:rPr lang="en-US" sz="800" b="1" err="1">
                <a:solidFill>
                  <a:schemeClr val="accent3"/>
                </a:solidFill>
                <a:sym typeface="Helvetica Light"/>
              </a:rPr>
              <a:t>RealAge Test Completion Rate </a:t>
            </a:r>
            <a:r>
              <a:rPr lang="en-US" sz="800">
                <a:solidFill>
                  <a:schemeClr val="bg2">
                    <a:lumMod val="50000"/>
                  </a:schemeClr>
                </a:solidFill>
                <a:sym typeface="Helvetica Light"/>
              </a:rPr>
              <a:t>: </a:t>
            </a:r>
            <a:r>
              <a:rPr lang="en-US" sz="800">
                <a:solidFill>
                  <a:srgbClr val="000000"/>
                </a:solidFill>
                <a:sym typeface="Helvetica Light"/>
              </a:rPr>
              <a:t>Monthly total distinct RealAge test completions divided by count of currently registered members in that month</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34" name="realage_eligible" descr="elig_and_reg_current_calendar_year_realage_test_completion_rate_of_eligible">
            <a:extLst>
              <a:ext uri="{FF2B5EF4-FFF2-40B4-BE49-F238E27FC236}">
                <a16:creationId xmlns:a16="http://schemas.microsoft.com/office/drawing/2014/main" id="{8BEAE192-BFE6-41A0-AD18-CB9EC1CFB454}"/>
              </a:ext>
            </a:extLst>
          </p:cNvPr>
          <p:cNvSpPr txBox="1"/>
          <p:nvPr/>
        </p:nvSpPr>
        <p:spPr>
          <a:xfrm>
            <a:off x="152070" y="4600580"/>
            <a:ext cx="1298072" cy="523220"/>
          </a:xfrm>
          <a:prstGeom prst="rect">
            <a:avLst/>
          </a:prstGeom>
          <a:noFill/>
        </p:spPr>
        <p:txBody>
          <a:bodyPr wrap="square" rtlCol="0">
            <a:spAutoFit/>
          </a:bodyPr>
          <a:lstStyle/>
          <a:p>
            <a:pPr algn="ctr"/>
            <a:r>
              <a:rPr sz="2800">
                <a:solidFill>
                  <a:schemeClr val="accent1"/>
                </a:solidFill>
                <a:latin typeface="Consolas"/>
              </a:rPr>
              <a:t>6.2%</a:t>
            </a:r>
            <a:endParaRPr lang="en-US" sz="2800" dirty="0">
              <a:latin typeface="Calibri" panose="020F0502020204030204" pitchFamily="34" charset="0"/>
              <a:cs typeface="Calibri" panose="020F0502020204030204" pitchFamily="34" charset="0"/>
            </a:endParaRPr>
          </a:p>
        </p:txBody>
      </p:sp>
      <p:sp>
        <p:nvSpPr>
          <p:cNvPr id="36" name="realage_regd_2" descr="elig_and_reg_current_calendar_year_realage_test_completion_rate_of_registered">
            <a:extLst>
              <a:ext uri="{FF2B5EF4-FFF2-40B4-BE49-F238E27FC236}">
                <a16:creationId xmlns:a16="http://schemas.microsoft.com/office/drawing/2014/main" id="{519F6F97-AFC6-40DF-9A61-63F742BFFD68}"/>
              </a:ext>
            </a:extLst>
          </p:cNvPr>
          <p:cNvSpPr txBox="1"/>
          <p:nvPr/>
        </p:nvSpPr>
        <p:spPr>
          <a:xfrm>
            <a:off x="153094" y="5329762"/>
            <a:ext cx="1298072" cy="523220"/>
          </a:xfrm>
          <a:prstGeom prst="rect">
            <a:avLst/>
          </a:prstGeom>
          <a:noFill/>
        </p:spPr>
        <p:txBody>
          <a:bodyPr wrap="square" rtlCol="0">
            <a:spAutoFit/>
          </a:bodyPr>
          <a:lstStyle/>
          <a:p>
            <a:pPr algn="ctr"/>
            <a:r>
              <a:rPr sz="2800">
                <a:solidFill>
                  <a:schemeClr val="accent1"/>
                </a:solidFill>
                <a:latin typeface="Consolas"/>
              </a:rPr>
              <a:t>19.7%</a:t>
            </a:r>
            <a:endParaRPr lang="en-US" sz="2800" dirty="0">
              <a:latin typeface="Calibri" panose="020F0502020204030204" pitchFamily="34" charset="0"/>
              <a:cs typeface="Calibri" panose="020F0502020204030204" pitchFamily="34" charset="0"/>
            </a:endParaRPr>
          </a:p>
        </p:txBody>
      </p:sp>
      <p:sp>
        <p:nvSpPr>
          <p:cNvPr id="37" name="regd_members" descr="elig_and_reg_registered_members">
            <a:extLst>
              <a:ext uri="{FF2B5EF4-FFF2-40B4-BE49-F238E27FC236}">
                <a16:creationId xmlns:a16="http://schemas.microsoft.com/office/drawing/2014/main" id="{E413BB81-B1A0-4597-A319-66FCB714B84F}"/>
              </a:ext>
            </a:extLst>
          </p:cNvPr>
          <p:cNvSpPr txBox="1"/>
          <p:nvPr/>
        </p:nvSpPr>
        <p:spPr>
          <a:xfrm>
            <a:off x="4745736" y="1484096"/>
            <a:ext cx="1828800" cy="369332"/>
          </a:xfrm>
          <a:prstGeom prst="rect">
            <a:avLst/>
          </a:prstGeom>
          <a:noFill/>
        </p:spPr>
        <p:txBody>
          <a:bodyPr wrap="square" rtlCol="0">
            <a:spAutoFit/>
          </a:bodyPr>
          <a:lstStyle/>
          <a:p>
            <a:pPr algn="ctr"/>
            <a:r>
              <a:rPr sz="2800">
                <a:solidFill>
                  <a:schemeClr val="accent1"/>
                </a:solidFill>
                <a:latin typeface="Consolas"/>
              </a:rPr>
              <a:t>1123</a:t>
            </a:r>
            <a:endParaRPr lang="en-US" dirty="0"/>
          </a:p>
        </p:txBody>
      </p:sp>
      <p:sp>
        <p:nvSpPr>
          <p:cNvPr id="38" name="distinct_test_completers" descr="elig_and_reg_distinct_realage_test_completers">
            <a:extLst>
              <a:ext uri="{FF2B5EF4-FFF2-40B4-BE49-F238E27FC236}">
                <a16:creationId xmlns:a16="http://schemas.microsoft.com/office/drawing/2014/main" id="{6EE42E72-9390-4EBD-BFDB-7C3934812EA1}"/>
              </a:ext>
            </a:extLst>
          </p:cNvPr>
          <p:cNvSpPr txBox="1"/>
          <p:nvPr/>
        </p:nvSpPr>
        <p:spPr>
          <a:xfrm>
            <a:off x="7364895" y="1492360"/>
            <a:ext cx="1828800" cy="369332"/>
          </a:xfrm>
          <a:prstGeom prst="rect">
            <a:avLst/>
          </a:prstGeom>
          <a:noFill/>
        </p:spPr>
        <p:txBody>
          <a:bodyPr wrap="square" rtlCol="0">
            <a:spAutoFit/>
          </a:bodyPr>
          <a:lstStyle/>
          <a:p>
            <a:pPr algn="ctr"/>
            <a:r>
              <a:rPr sz="2800">
                <a:solidFill>
                  <a:schemeClr val="accent1"/>
                </a:solidFill>
                <a:latin typeface="Consolas"/>
              </a:rPr>
              <a:t>892</a:t>
            </a:r>
            <a:endParaRPr lang="en-US" dirty="0"/>
          </a:p>
        </p:txBody>
      </p:sp>
      <p:sp>
        <p:nvSpPr>
          <p:cNvPr id="39" name="distinct_test_completers_curr_year" descr="elig_and_reg_distinct_realage_test_completerscurrent_year">
            <a:extLst>
              <a:ext uri="{FF2B5EF4-FFF2-40B4-BE49-F238E27FC236}">
                <a16:creationId xmlns:a16="http://schemas.microsoft.com/office/drawing/2014/main" id="{E8AE5DD4-7E9E-43D2-BF5E-F9315A61E4B2}"/>
              </a:ext>
            </a:extLst>
          </p:cNvPr>
          <p:cNvSpPr txBox="1"/>
          <p:nvPr/>
        </p:nvSpPr>
        <p:spPr>
          <a:xfrm>
            <a:off x="9984055" y="1481328"/>
            <a:ext cx="1828800" cy="369332"/>
          </a:xfrm>
          <a:prstGeom prst="rect">
            <a:avLst/>
          </a:prstGeom>
          <a:noFill/>
        </p:spPr>
        <p:txBody>
          <a:bodyPr wrap="square" rtlCol="0">
            <a:spAutoFit/>
          </a:bodyPr>
          <a:lstStyle/>
          <a:p>
            <a:pPr algn="ctr"/>
            <a:r>
              <a:rPr sz="2800">
                <a:solidFill>
                  <a:schemeClr val="accent1"/>
                </a:solidFill>
                <a:latin typeface="Consolas"/>
              </a:rPr>
              <a:t>231</a:t>
            </a:r>
            <a:endParaRPr lang="en-US" dirty="0"/>
          </a:p>
        </p:txBody>
      </p:sp>
      <p:sp>
        <p:nvSpPr>
          <p:cNvPr id="28" name="regn_rate" descr="elig_and_reg_registered_members">
            <a:extLst>
              <a:ext uri="{FF2B5EF4-FFF2-40B4-BE49-F238E27FC236}">
                <a16:creationId xmlns:a16="http://schemas.microsoft.com/office/drawing/2014/main" id="{E76BE2B2-B9F0-45F1-87D1-0184CBD15453}"/>
              </a:ext>
            </a:extLst>
          </p:cNvPr>
          <p:cNvSpPr txBox="1"/>
          <p:nvPr/>
        </p:nvSpPr>
        <p:spPr>
          <a:xfrm>
            <a:off x="152070" y="1635045"/>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r>
              <a:rPr sz="2800">
                <a:solidFill>
                  <a:schemeClr val="accent1"/>
                </a:solidFill>
                <a:latin typeface="Consolas"/>
              </a:rPr>
              <a:t>23.4%</a:t>
            </a:r>
          </a:p>
        </p:txBody>
      </p:sp>
      <p:sp>
        <p:nvSpPr>
          <p:cNvPr id="32" name="realage_regd" descr="elig_and_reg_registered_members">
            <a:extLst>
              <a:ext uri="{FF2B5EF4-FFF2-40B4-BE49-F238E27FC236}">
                <a16:creationId xmlns:a16="http://schemas.microsoft.com/office/drawing/2014/main" id="{3742D52E-6901-488B-AF87-718B268026B9}"/>
              </a:ext>
            </a:extLst>
          </p:cNvPr>
          <p:cNvSpPr txBox="1"/>
          <p:nvPr/>
        </p:nvSpPr>
        <p:spPr>
          <a:xfrm>
            <a:off x="155448" y="3424851"/>
            <a:ext cx="1307284" cy="523220"/>
          </a:xfrm>
          <a:prstGeom prst="rect">
            <a:avLst/>
          </a:prstGeom>
          <a:noFill/>
        </p:spPr>
        <p:txBody>
          <a:bodyPr wrap="square" rtlCol="0">
            <a:spAutoFit/>
          </a:bodyPr>
          <a:lstStyle/>
          <a:p>
            <a:pPr algn="ctr"/>
            <a:r>
              <a:rPr sz="2800">
                <a:solidFill>
                  <a:schemeClr val="accent1"/>
                </a:solidFill>
                <a:latin typeface="Consolas"/>
              </a:rPr>
              <a:t>4.1%</a:t>
            </a:r>
            <a:endParaRPr lang="en-US" sz="2800" dirty="0">
              <a:latin typeface="Calibri" panose="020F0502020204030204" pitchFamily="34" charset="0"/>
              <a:cs typeface="Calibri" panose="020F0502020204030204" pitchFamily="34" charset="0"/>
            </a:endParaRPr>
          </a:p>
        </p:txBody>
      </p:sp>
      <p:sp>
        <p:nvSpPr>
          <p:cNvPr id="41" name="current_q_vs_prior_q_regn" descr="elig_and_reg_registered_members">
            <a:extLst>
              <a:ext uri="{FF2B5EF4-FFF2-40B4-BE49-F238E27FC236}">
                <a16:creationId xmlns:a16="http://schemas.microsoft.com/office/drawing/2014/main" id="{32C47130-5760-419D-B021-921E07ACB4E7}"/>
              </a:ext>
            </a:extLst>
          </p:cNvPr>
          <p:cNvSpPr txBox="1"/>
          <p:nvPr/>
        </p:nvSpPr>
        <p:spPr>
          <a:xfrm>
            <a:off x="157839" y="2302739"/>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r>
              <a:rPr sz="2800">
                <a:solidFill>
                  <a:schemeClr val="accent1"/>
                </a:solidFill>
                <a:latin typeface="Consolas"/>
              </a:rPr>
              <a:t>79%</a:t>
            </a:r>
          </a:p>
        </p:txBody>
      </p:sp>
    </p:spTree>
    <p:extLst>
      <p:ext uri="{BB962C8B-B14F-4D97-AF65-F5344CB8AC3E}">
        <p14:creationId xmlns:p14="http://schemas.microsoft.com/office/powerpoint/2010/main" val="32269421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7.14"/>
  <p:tag name="AS_TITLE" val="Aspose.Slides for .NET 4.0 Client Profile"/>
  <p:tag name="AS_VERSION" val="19.7"/>
</p:tagLst>
</file>

<file path=ppt/theme/theme1.xml><?xml version="1.0" encoding="utf-8"?>
<a:theme xmlns:a="http://schemas.openxmlformats.org/drawingml/2006/main" name="QBR Theme">
  <a:themeElements>
    <a:clrScheme name="QBR">
      <a:dk1>
        <a:sysClr val="windowText" lastClr="000000"/>
      </a:dk1>
      <a:lt1>
        <a:sysClr val="window" lastClr="FFFFFF"/>
      </a:lt1>
      <a:dk2>
        <a:srgbClr val="44546A"/>
      </a:dk2>
      <a:lt2>
        <a:srgbClr val="E7E6E6"/>
      </a:lt2>
      <a:accent1>
        <a:srgbClr val="2C9ACC"/>
      </a:accent1>
      <a:accent2>
        <a:srgbClr val="00205F"/>
      </a:accent2>
      <a:accent3>
        <a:srgbClr val="DE4620"/>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244218F536E74083E32A387DDF31E3" ma:contentTypeVersion="2" ma:contentTypeDescription="Create a new document." ma:contentTypeScope="" ma:versionID="38d99aa9a29f9ef9480303ab54aa8025">
  <xsd:schema xmlns:xsd="http://www.w3.org/2001/XMLSchema" xmlns:xs="http://www.w3.org/2001/XMLSchema" xmlns:p="http://schemas.microsoft.com/office/2006/metadata/properties" xmlns:ns2="df46ee95-09c2-483a-904e-66aebcdb9267" targetNamespace="http://schemas.microsoft.com/office/2006/metadata/properties" ma:root="true" ma:fieldsID="4d8a3aae30f5c62725a53e5c6d56f596" ns2:_="">
    <xsd:import namespace="df46ee95-09c2-483a-904e-66aebcdb92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6ee95-09c2-483a-904e-66aebcdb9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912656-04A1-447B-ACE0-E946E7C6AF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46ee95-09c2-483a-904e-66aebcdb92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2BF4E-AA83-4ED1-A8B1-15D5C089646C}">
  <ds:schemaRefs>
    <ds:schemaRef ds:uri="http://schemas.microsoft.com/sharepoint/v3/contenttype/forms"/>
  </ds:schemaRefs>
</ds:datastoreItem>
</file>

<file path=customXml/itemProps3.xml><?xml version="1.0" encoding="utf-8"?>
<ds:datastoreItem xmlns:ds="http://schemas.openxmlformats.org/officeDocument/2006/customXml" ds:itemID="{D13196C4-40C8-47FE-A879-AE6752C7D8D5}">
  <ds:schemaRefs>
    <ds:schemaRef ds:uri="http://purl.org/dc/terms/"/>
    <ds:schemaRef ds:uri="http://schemas.openxmlformats.org/package/2006/metadata/core-properties"/>
    <ds:schemaRef ds:uri="df46ee95-09c2-483a-904e-66aebcdb926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21763</TotalTime>
  <Words>2460</Words>
  <Application>Microsoft Macintosh PowerPoint</Application>
  <PresentationFormat>Widescreen</PresentationFormat>
  <Paragraphs>602</Paragraphs>
  <Slides>52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Helvetica Light</vt:lpstr>
      <vt:lpstr>Proxima Nova</vt:lpstr>
      <vt:lpstr>Proxima Nova Rg</vt:lpstr>
      <vt:lpstr>Segoe UI</vt:lpstr>
      <vt:lpstr>QBR Theme</vt:lpstr>
      <vt:lpstr>PowerPoint Presentation</vt:lpstr>
      <vt:lpstr>Table of Contents</vt:lpstr>
      <vt:lpstr>EXECUTIVE SUMMARY</vt:lpstr>
      <vt:lpstr>Program Overview</vt:lpstr>
      <vt:lpstr>Employer Groups</vt:lpstr>
      <vt:lpstr>ELIGIBILITY AND REGISTRATION</vt:lpstr>
      <vt:lpstr>Eligibility Trends</vt:lpstr>
      <vt:lpstr>Demographics and Data Quality</vt:lpstr>
      <vt:lpstr>Registration and RealAge Test Completion</vt:lpstr>
      <vt:lpstr>Registration and RealAge Completion by Group</vt:lpstr>
      <vt:lpstr>HEALTH INSIGHTS</vt:lpstr>
      <vt:lpstr>RealAge Results</vt:lpstr>
      <vt:lpstr>Risk Analysis Summary1</vt:lpstr>
      <vt:lpstr>Biometric Screening Participation</vt:lpstr>
      <vt:lpstr>Biometric Screening Results</vt:lpstr>
      <vt:lpstr>DIGITAL ENGAGEMENT</vt:lpstr>
      <vt:lpstr>Overall Platform Activity</vt:lpstr>
      <vt:lpstr>Feature Utilization</vt:lpstr>
      <vt:lpstr>Content Consumption1</vt:lpstr>
      <vt:lpstr>Green Day Tracking</vt:lpstr>
      <vt:lpstr>Challenge Participation</vt:lpstr>
      <vt:lpstr>Challenge Details</vt:lpstr>
      <vt:lpstr>Incentive Earning (Current Year)</vt:lpstr>
      <vt:lpstr>PROGRAM ENGAGEMENT</vt:lpstr>
      <vt:lpstr>High-Touch Lifestyle Management Participation</vt:lpstr>
      <vt:lpstr>High-Touch Disease Management Participation</vt:lpstr>
      <vt:lpstr>Marketplace</vt:lpstr>
      <vt:lpstr>Fertility – Enrollment</vt:lpstr>
      <vt:lpstr>Fertility – Engagement and Results</vt:lpstr>
      <vt:lpstr>Pregnancy – Enrollment</vt:lpstr>
      <vt:lpstr>Pregnancy – Engagement and Results</vt:lpstr>
      <vt:lpstr>Pregnancy – Engagement and Results</vt:lpstr>
      <vt:lpstr>Parenting – Enrollment</vt:lpstr>
      <vt:lpstr>Parenting – Engagement and Results</vt:lpstr>
      <vt:lpstr>Muscle/Joint Health – Enrollment</vt:lpstr>
      <vt:lpstr>Muscle/Joint Health – Engagement and Results</vt:lpstr>
      <vt:lpstr>Manage Diabetes – Enrollment</vt:lpstr>
      <vt:lpstr>Manage Diabetes – Engagement and Results</vt:lpstr>
      <vt:lpstr>Financial Well-Being – Enrollment</vt:lpstr>
      <vt:lpstr>Financial Well-Being – Engagement and Results</vt:lpstr>
      <vt:lpstr>Craving to Quit – Enrollment</vt:lpstr>
      <vt:lpstr>Craving to Quit – Engagement and Results</vt:lpstr>
      <vt:lpstr>Craving to Quit – Engagement and Results</vt:lpstr>
      <vt:lpstr>Unwinding Anxiety – Enrollment</vt:lpstr>
      <vt:lpstr>Unwinding Anxiety – Engagement and Results</vt:lpstr>
      <vt:lpstr>Unwinding Anxiety – Engagement and Results</vt:lpstr>
      <vt:lpstr>Scale Back – Enrollment</vt:lpstr>
      <vt:lpstr>Scale Back – Engagement and Results</vt:lpstr>
      <vt:lpstr>Scale Back – Engagement and Results</vt:lpstr>
      <vt:lpstr>OUTCOMES</vt:lpstr>
      <vt:lpstr>Behavior Change and Health Impact</vt:lpstr>
      <vt:lpstr>Risk Reductions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Movva</dc:creator>
  <cp:lastModifiedBy>Microsoft Office User</cp:lastModifiedBy>
  <cp:revision>268</cp:revision>
  <dcterms:created xsi:type="dcterms:W3CDTF">2014-04-30T10:51:48Z</dcterms:created>
  <dcterms:modified xsi:type="dcterms:W3CDTF">2021-05-06T09:51:20Z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0x01010060244218F536E74083E32A387DDF31E3</vt:lpwstr>
  </property>
</Properties>
</file>