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style6.xml" ContentType="application/vnd.ms-office.chartstyle+xml"/>
  <Override PartName="/ppt/charts/colors6.xml" ContentType="application/vnd.ms-office.chartcolorstyle+xml"/>
  <Override PartName="/ppt/charts/chart19.xml" ContentType="application/vnd.openxmlformats-officedocument.drawingml.chart+xml"/>
  <Override PartName="/ppt/charts/style7.xml" ContentType="application/vnd.ms-office.chartstyle+xml"/>
  <Override PartName="/ppt/charts/colors7.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notesSlides/notesSlide7.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style9.xml" ContentType="application/vnd.ms-office.chartstyle+xml"/>
  <Override PartName="/ppt/charts/colors9.xml" ContentType="application/vnd.ms-office.chartcolorstyle+xml"/>
  <Override PartName="/ppt/charts/chart30.xml" ContentType="application/vnd.openxmlformats-officedocument.drawingml.chart+xml"/>
  <Override PartName="/ppt/charts/chart3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40.xml" ContentType="application/vnd.openxmlformats-officedocument.drawingml.chart+xml"/>
  <Override PartName="/ppt/charts/chart4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4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48.xml" ContentType="application/vnd.openxmlformats-officedocument.drawingml.chart+xml"/>
  <Override PartName="/ppt/charts/chart4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5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5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52.xml" ContentType="application/vnd.openxmlformats-officedocument.drawingml.chart+xml"/>
  <Override PartName="/ppt/charts/chart5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5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5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5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57.xml" ContentType="application/vnd.openxmlformats-officedocument.drawingml.chart+xml"/>
  <Override PartName="/ppt/charts/chart5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5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6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6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62.xml" ContentType="application/vnd.openxmlformats-officedocument.drawingml.chart+xml"/>
  <Override PartName="/ppt/charts/chart6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64.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68.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69.xml" ContentType="application/vnd.openxmlformats-officedocument.drawingml.chart+xml"/>
  <Override PartName="/ppt/charts/chart70.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71.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8.xml" ContentType="application/vnd.openxmlformats-officedocument.presentationml.notesSlide+xml"/>
  <Override PartName="/ppt/charts/chart72.xml" ContentType="application/vnd.openxmlformats-officedocument.drawingml.chart+xml"/>
  <Override PartName="/ppt/charts/chart7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312" r:id="rId9"/>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173" autoAdjust="0"/>
  </p:normalViewPr>
  <p:slideViewPr>
    <p:cSldViewPr snapToGrid="0">
      <p:cViewPr varScale="1">
        <p:scale>
          <a:sx n="81" d="100"/>
          <a:sy n="81" d="100"/>
        </p:scale>
        <p:origin x="538" y="77"/>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Sheet1!$A$2:$A$13</c:f>
              <c:numCache>
                <c:formatCode>General</c:formatCode>
                <c:ptCount val="12"/>
              </c:numCache>
            </c:numRef>
          </c:cat>
          <c:val>
            <c:numRef>
              <c:f>Sheet1!$C$2:$C$13</c:f>
              <c:numCache>
                <c:formatCode>General</c:formatCode>
                <c:ptCount val="12"/>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c:f>
              <c:numCache>
                <c:formatCode>General</c:formatCode>
                <c:ptCount val="1"/>
              </c:numCache>
            </c:numRef>
          </c:cat>
          <c:val>
            <c:numRef>
              <c:f>Sheet1!$D$2:$D$16</c:f>
              <c:numCache>
                <c:formatCode>General</c:formatCode>
                <c:ptCount val="15"/>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Sheet1!$C$2:$C$3</c:f>
              <c:numCache>
                <c:formatCode>General</c:formatCode>
                <c:ptCount val="2"/>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Sheet1!$D$2:$D$3</c:f>
              <c:numCache>
                <c:formatCode>General</c:formatCode>
                <c:ptCount val="2"/>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Sheet1!$C$2:$C$8</c:f>
              <c:numCache>
                <c:formatCode>General</c:formatCode>
                <c:ptCount val="7"/>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Sheet1!$D$2:$D$8</c:f>
              <c:numCache>
                <c:formatCode>General</c:formatCode>
                <c:ptCount val="7"/>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Sheet1!$C$2:$C$4</c:f>
              <c:numCache>
                <c:formatCode>General</c:formatCode>
                <c:ptCount val="3"/>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numRef>
              <c:f>Sheet1!$A$2</c:f>
              <c:numCache>
                <c:formatCode>General</c:formatCode>
                <c:ptCount val="1"/>
              </c:numCache>
            </c:numRef>
          </c:cat>
          <c:val>
            <c:numRef>
              <c:f>Sheet1!$D$2:$D$4</c:f>
              <c:numCache>
                <c:formatCode>General</c:formatCode>
                <c:ptCount val="3"/>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a:t>Challenge Participation</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endParaRPr lang="en-US" dirty="0"/>
          </a:p>
        </p:txBody>
      </p:sp>
      <p:sp>
        <p:nvSpPr>
          <p:cNvPr id="21" name="eligible_member_by_location" descr="demo_dq_eligible_members_by_location">
            <a:extLst>
              <a:ext uri="{FF2B5EF4-FFF2-40B4-BE49-F238E27FC236}">
                <a16:creationId xmlns:a16="http://schemas.microsoft.com/office/drawing/2014/main" id="{387D43E0-F1B8-40C0-BDD5-4A1B5E4E00BA}"/>
              </a:ext>
            </a:extLst>
          </p:cNvPr>
          <p:cNvSpPr txBox="1"/>
          <p:nvPr/>
        </p:nvSpPr>
        <p:spPr>
          <a:xfrm>
            <a:off x="6272784" y="1243584"/>
            <a:ext cx="5568696" cy="4791456"/>
          </a:xfrm>
          <a:prstGeom prst="rect">
            <a:avLst/>
          </a:prstGeom>
          <a:noFill/>
        </p:spPr>
        <p:txBody>
          <a:bodyPr wrap="square" rtlCol="0">
            <a:spAutoFit/>
          </a:bodyPr>
          <a:lstStyle/>
          <a:p>
            <a:endParaRPr lang="en-US"/>
          </a:p>
        </p:txBody>
      </p:sp>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22041</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2021-09-01T09:19:54Z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