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1.svg" ContentType="image/svg"/>
  <Override PartName="/ppt/media/image13.svg" ContentType="image/svg"/>
  <Override PartName="/ppt/media/image7.svg" ContentType="image/svg"/>
  <Override PartName="/ppt/media/image9.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257" r:id="rId10"/>
    <p:sldId id="258" r:id="rId11"/>
    <p:sldId id="259" r:id="rId12"/>
    <p:sldId id="260" r:id="rId13"/>
    <p:sldId id="261" r:id="rId14"/>
    <p:sldId id="262" r:id="rId15"/>
    <p:sldId id="263" r:id="rId16"/>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173" autoAdjust="0"/>
  </p:normalViewPr>
  <p:slideViewPr>
    <p:cSldViewPr snapToGrid="0">
      <p:cViewPr varScale="1">
        <p:scale>
          <a:sx n="81" d="100"/>
          <a:sy n="81" d="100"/>
        </p:scale>
        <p:origin x="538" y="77"/>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12.0</c:v>
                </c:pt>
                <c:pt idx="1">
                  <c:v>19.0</c:v>
                </c:pt>
                <c:pt idx="2">
                  <c:v>26.0</c:v>
                </c:pt>
                <c:pt idx="3">
                  <c:v>32.0</c:v>
                </c:pt>
                <c:pt idx="4">
                  <c:v>41.0</c:v>
                </c:pt>
                <c:pt idx="5">
                  <c:v>57.0</c:v>
                </c:pt>
                <c:pt idx="6">
                  <c:v>0.0</c:v>
                </c:pt>
                <c:pt idx="7">
                  <c:v>0.0</c:v>
                </c:pt>
                <c:pt idx="8">
                  <c:v>0.0</c:v>
                </c:pt>
                <c:pt idx="9">
                  <c:v>0.0</c:v>
                </c:pt>
                <c:pt idx="10">
                  <c:v>0.0</c:v>
                </c:pt>
                <c:pt idx="11">
                  <c:v>0.0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.187</c:v>
                </c:pt>
                <c:pt idx="1">
                  <c:v>.196</c:v>
                </c:pt>
                <c:pt idx="2">
                  <c:v>.219</c:v>
                </c:pt>
                <c:pt idx="3">
                  <c:v>.202</c:v>
                </c:pt>
                <c:pt idx="4">
                  <c:v>.224</c:v>
                </c:pt>
                <c:pt idx="5">
                  <c:v>.231</c:v>
                </c:pt>
                <c:pt idx="6">
                  <c:v>.213</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0.047</c:v>
                </c:pt>
                <c:pt idx="1">
                  <c:v>0.036</c:v>
                </c:pt>
                <c:pt idx="2">
                  <c:v>0.019</c:v>
                </c:pt>
                <c:pt idx="3">
                  <c:v>0.022</c:v>
                </c:pt>
                <c:pt idx="4">
                  <c:v>0.044</c:v>
                </c:pt>
                <c:pt idx="5">
                  <c:v>0.031</c:v>
                </c:pt>
                <c:pt idx="6">
                  <c:v>0.043</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0.3273</c:v>
                </c:pt>
                <c:pt idx="1">
                  <c:v>0.2033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4512.0</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.265</c:v>
                </c:pt>
                <c:pt idx="1">
                  <c:v>.0556</c:v>
                </c:pt>
                <c:pt idx="2">
                  <c:v>0.0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pPr>
                        <a:defRPr sz="900"/>
                      </a:pPr>
                      <a:r>
                        <a:t>Appointment Adherence</a:t>
                      </a:r>
                    </a:p>
                  </a:txBody>
                  <a:tcPr>
                    <a:lnR w="6350" cap="flat" cmpd="sng" algn="ctr">
                      <a:solidFill>
                        <a:schemeClr val="bg1"/>
                      </a:solidFill>
                      <a:prstDash val="solid"/>
                      <a:round/>
                      <a:headEnd type="none" w="med" len="med"/>
                      <a:tailEnd type="none" w="med" len="med"/>
                    </a:lnR>
                  </a:tcPr>
                </a:tc>
                <a:tc>
                  <a:txBody>
                    <a:bodyPr/>
                    <a:lstStyle/>
                    <a:p>
                      <a:pPr>
                        <a:defRPr sz="900"/>
                      </a:pPr>
                      <a:r>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pPr>
                        <a:defRPr sz="900"/>
                      </a:pPr>
                      <a:r>
                        <a:t>Binge Drinking</a:t>
                      </a:r>
                    </a:p>
                  </a:txBody>
                  <a:tcPr>
                    <a:lnR w="6350" cap="flat" cmpd="sng" algn="ctr">
                      <a:solidFill>
                        <a:schemeClr val="bg1"/>
                      </a:solidFill>
                      <a:prstDash val="solid"/>
                      <a:round/>
                      <a:headEnd type="none" w="med" len="med"/>
                      <a:tailEnd type="none" w="med" len="med"/>
                    </a:lnR>
                  </a:tcPr>
                </a:tc>
                <a:tc>
                  <a:txBody>
                    <a:bodyPr/>
                    <a:lstStyle/>
                    <a:p>
                      <a:pPr>
                        <a:defRPr sz="900"/>
                      </a:pPr>
                      <a:r>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pPr>
                        <a:defRPr sz="900"/>
                      </a:pPr>
                      <a:r>
                        <a:t>Depression (PHQ-2)</a:t>
                      </a:r>
                    </a:p>
                  </a:txBody>
                  <a:tcPr>
                    <a:lnR w="6350" cap="flat" cmpd="sng" algn="ctr">
                      <a:solidFill>
                        <a:schemeClr val="bg1"/>
                      </a:solidFill>
                      <a:prstDash val="solid"/>
                      <a:round/>
                      <a:headEnd type="none" w="med" len="med"/>
                      <a:tailEnd type="none" w="med" len="med"/>
                    </a:lnR>
                  </a:tcPr>
                </a:tc>
                <a:tc>
                  <a:txBody>
                    <a:bodyPr/>
                    <a:lstStyle/>
                    <a:p>
                      <a:pPr>
                        <a:defRPr sz="900"/>
                      </a:pPr>
                      <a:r>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pPr>
                        <a:defRPr sz="900"/>
                      </a:pPr>
                      <a:r>
                        <a:t>Diet</a:t>
                      </a:r>
                    </a:p>
                  </a:txBody>
                  <a:tcPr>
                    <a:lnR w="6350" cap="flat" cmpd="sng" algn="ctr">
                      <a:solidFill>
                        <a:schemeClr val="bg1"/>
                      </a:solidFill>
                      <a:prstDash val="solid"/>
                      <a:round/>
                      <a:headEnd type="none" w="med" len="med"/>
                      <a:tailEnd type="none" w="med" len="med"/>
                    </a:lnR>
                  </a:tcPr>
                </a:tc>
                <a:tc>
                  <a:txBody>
                    <a:bodyPr/>
                    <a:lstStyle/>
                    <a:p>
                      <a:pPr>
                        <a:defRPr sz="900"/>
                      </a:pPr>
                      <a:r>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pPr>
                        <a:defRPr sz="900"/>
                      </a:pPr>
                      <a:r>
                        <a:t>Excessive Drinking</a:t>
                      </a:r>
                    </a:p>
                  </a:txBody>
                  <a:tcPr>
                    <a:lnR w="6350" cap="flat" cmpd="sng" algn="ctr">
                      <a:solidFill>
                        <a:schemeClr val="bg1"/>
                      </a:solidFill>
                      <a:prstDash val="solid"/>
                      <a:round/>
                      <a:headEnd type="none" w="med" len="med"/>
                      <a:tailEnd type="none" w="med" len="med"/>
                    </a:lnR>
                  </a:tcPr>
                </a:tc>
                <a:tc>
                  <a:txBody>
                    <a:bodyPr/>
                    <a:lstStyle/>
                    <a:p>
                      <a:pPr>
                        <a:defRPr sz="900"/>
                      </a:pPr>
                      <a:r>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pPr>
                        <a:defRPr sz="900"/>
                      </a:pPr>
                      <a:r>
                        <a:t>Medication Adherence</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pPr>
                        <a:defRPr sz="900"/>
                      </a:pPr>
                      <a:r>
                        <a:t>Overweight</a:t>
                      </a:r>
                    </a:p>
                  </a:txBody>
                  <a:tcPr>
                    <a:lnR w="6350" cap="flat" cmpd="sng" algn="ctr">
                      <a:solidFill>
                        <a:schemeClr val="bg1"/>
                      </a:solidFill>
                      <a:prstDash val="solid"/>
                      <a:round/>
                      <a:headEnd type="none" w="med" len="med"/>
                      <a:tailEnd type="none" w="med" len="med"/>
                    </a:lnR>
                  </a:tcPr>
                </a:tc>
                <a:tc>
                  <a:txBody>
                    <a:bodyPr/>
                    <a:lstStyle/>
                    <a:p>
                      <a:pPr>
                        <a:defRPr sz="900"/>
                      </a:pPr>
                      <a:r>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pPr>
                        <a:defRPr sz="900"/>
                      </a:pPr>
                      <a:r>
                        <a:t>Physical Activity</a:t>
                      </a:r>
                    </a:p>
                  </a:txBody>
                  <a:tcPr>
                    <a:lnR w="6350" cap="flat" cmpd="sng" algn="ctr">
                      <a:solidFill>
                        <a:schemeClr val="bg1"/>
                      </a:solidFill>
                      <a:prstDash val="solid"/>
                      <a:round/>
                      <a:headEnd type="none" w="med" len="med"/>
                      <a:tailEnd type="none" w="med" len="med"/>
                    </a:lnR>
                  </a:tcPr>
                </a:tc>
                <a:tc>
                  <a:txBody>
                    <a:bodyPr/>
                    <a:lstStyle/>
                    <a:p>
                      <a:pPr>
                        <a:defRPr sz="900"/>
                      </a:pPr>
                      <a:r>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pPr>
                        <a:defRPr sz="900"/>
                      </a:pPr>
                      <a:r>
                        <a:t>Preventive Care</a:t>
                      </a:r>
                    </a:p>
                  </a:txBody>
                  <a:tcPr>
                    <a:lnR w="6350" cap="flat" cmpd="sng" algn="ctr">
                      <a:solidFill>
                        <a:schemeClr val="bg1"/>
                      </a:solidFill>
                      <a:prstDash val="solid"/>
                      <a:round/>
                      <a:headEnd type="none" w="med" len="med"/>
                      <a:tailEnd type="none" w="med" len="med"/>
                    </a:lnR>
                  </a:tcPr>
                </a:tc>
                <a:tc>
                  <a:txBody>
                    <a:bodyPr/>
                    <a:lstStyle/>
                    <a:p>
                      <a:pPr>
                        <a:defRPr sz="900"/>
                      </a:pPr>
                      <a:r>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61.5%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pPr>
                        <a:defRPr sz="900"/>
                      </a:pPr>
                      <a:r>
                        <a:t>Sedentary Lifestyle</a:t>
                      </a:r>
                    </a:p>
                  </a:txBody>
                  <a:tcPr>
                    <a:lnR w="6350" cap="flat" cmpd="sng" algn="ctr">
                      <a:solidFill>
                        <a:schemeClr val="bg1"/>
                      </a:solidFill>
                      <a:prstDash val="solid"/>
                      <a:round/>
                      <a:headEnd type="none" w="med" len="med"/>
                      <a:tailEnd type="none" w="med" len="med"/>
                    </a:lnR>
                  </a:tcPr>
                </a:tc>
                <a:tc>
                  <a:txBody>
                    <a:bodyPr/>
                    <a:lstStyle/>
                    <a:p>
                      <a:pPr>
                        <a:defRPr sz="900"/>
                      </a:pPr>
                      <a:r>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60.7%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a:defRPr sz="900"/>
                      </a:pPr>
                      <a:r>
                        <a:t>Sleep</a:t>
                      </a:r>
                    </a:p>
                  </a:txBody>
                  <a:tcPr>
                    <a:lnR w="6350" cap="flat" cmpd="sng" algn="ctr">
                      <a:solidFill>
                        <a:schemeClr val="bg1"/>
                      </a:solidFill>
                      <a:prstDash val="solid"/>
                      <a:round/>
                      <a:headEnd type="none" w="med" len="med"/>
                      <a:tailEnd type="none" w="med" len="med"/>
                    </a:lnR>
                  </a:tcPr>
                </a:tc>
                <a:tc>
                  <a:txBody>
                    <a:bodyPr/>
                    <a:lstStyle/>
                    <a:p>
                      <a:pPr>
                        <a:defRPr sz="900"/>
                      </a:pPr>
                      <a:r>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pPr>
                        <a:defRPr sz="900"/>
                      </a:pPr>
                      <a:r>
                        <a:t>Stress</a:t>
                      </a:r>
                    </a:p>
                  </a:txBody>
                  <a:tcPr>
                    <a:lnR w="6350" cap="flat" cmpd="sng" algn="ctr">
                      <a:solidFill>
                        <a:schemeClr val="bg1"/>
                      </a:solidFill>
                      <a:prstDash val="solid"/>
                      <a:round/>
                      <a:headEnd type="none" w="med" len="med"/>
                      <a:tailEnd type="none" w="med" len="med"/>
                    </a:lnR>
                  </a:tcPr>
                </a:tc>
                <a:tc>
                  <a:txBody>
                    <a:bodyPr/>
                    <a:lstStyle/>
                    <a:p>
                      <a:pPr>
                        <a:defRPr sz="900"/>
                      </a:pPr>
                      <a:r>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pPr>
                        <a:defRPr sz="900"/>
                      </a:pPr>
                      <a:r>
                        <a:t>Tabacoo</a:t>
                      </a:r>
                    </a:p>
                  </a:txBody>
                  <a:tcPr>
                    <a:lnR w="6350" cap="flat" cmpd="sng" algn="ctr">
                      <a:solidFill>
                        <a:schemeClr val="bg1"/>
                      </a:solidFill>
                      <a:prstDash val="solid"/>
                      <a:round/>
                      <a:headEnd type="none" w="med" len="med"/>
                      <a:tailEnd type="none" w="med" len="med"/>
                    </a:lnR>
                  </a:tcPr>
                </a:tc>
                <a:tc>
                  <a:txBody>
                    <a:bodyPr/>
                    <a:lstStyle/>
                    <a:p>
                      <a:pPr>
                        <a:defRPr sz="900"/>
                      </a:pPr>
                      <a:r>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pPr>
                        <a:defRPr sz="900"/>
                      </a:pPr>
                      <a:r>
                        <a:t>Weight Taining</a:t>
                      </a:r>
                    </a:p>
                  </a:txBody>
                  <a:tcPr>
                    <a:lnR w="6350" cap="flat" cmpd="sng" algn="ctr">
                      <a:solidFill>
                        <a:schemeClr val="bg1"/>
                      </a:solidFill>
                      <a:prstDash val="solid"/>
                      <a:round/>
                      <a:headEnd type="none" w="med" len="med"/>
                      <a:tailEnd type="none" w="med" len="med"/>
                    </a:lnR>
                  </a:tcPr>
                </a:tc>
                <a:tc>
                  <a:txBody>
                    <a:bodyPr/>
                    <a:lstStyle/>
                    <a:p>
                      <a:pPr>
                        <a:defRPr sz="900"/>
                      </a:pPr>
                      <a:r>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43.6%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ma14="http://schemas.microsoft.com/office/mac/drawingml/2011/main" xmlns:p159="http://schemas.microsoft.com/office/powerpoint/2015/09/main" xmlns:p15="http://schemas.microsoft.com/office/powerpoint/2012/main" xmlns:a14="http://schemas.microsoft.com/office/drawing/2010/main" xmlns:p14="http://schemas.microsoft.com/office/powerpoint/2010/main" xmlns=""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a:t>Challenge Participation</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defRPr sz="900"/>
                      </a:pPr>
                      <a:r>
                        <a:t>BMI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114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defRPr sz="900"/>
                      </a:pPr>
                      <a:r>
                        <a:t>Blood Pressure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35</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defRPr sz="900"/>
                      </a:pPr>
                      <a:r>
                        <a:t>PHQ2 - Depressed/Little Interest</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24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p14="http://schemas.microsoft.com/office/powerpoint/2010/main" xmlns:p15="http://schemas.microsoft.com/office/powerpoint/2012/main" xmlns:p159="http://schemas.microsoft.com/office/powerpoint/2015/09/main" xmlns:m="http://schemas.openxmlformats.org/officeDocument/2006/math" xmlns:a14="http://schemas.microsoft.com/office/drawing/2010/main" xmlns:ma14="http://schemas.microsoft.com/office/mac/drawingml/2011/main" xmlns=""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2.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22041</TotalTime>
  <Words>2463</Words>
  <Application>Microsoft Office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2021-09-01T09:19:54Z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