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1.svg" ContentType="image/svg"/>
  <Override PartName="/ppt/media/image13.svg" ContentType="image/svg"/>
  <Override PartName="/ppt/media/image7.svg" ContentType="image/svg"/>
  <Override PartName="/ppt/media/image9.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257" r:id="rId10"/>
    <p:sldId id="258" r:id="rId11"/>
    <p:sldId id="259" r:id="rId12"/>
    <p:sldId id="260" r:id="rId13"/>
    <p:sldId id="261" r:id="rId14"/>
    <p:sldId id="262" r:id="rId15"/>
    <p:sldId id="263" r:id="rId16"/>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ection>
        <p14:section name="Untitled Section" id="{5080CCE9-E8A5-4E04-87FE-5D08AD2F542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1" d="100"/>
          <a:sy n="81" d="100"/>
        </p:scale>
        <p:origin x="542" y="62"/>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12.0</c:v>
                </c:pt>
                <c:pt idx="1">
                  <c:v>19.0</c:v>
                </c:pt>
                <c:pt idx="2">
                  <c:v>26.0</c:v>
                </c:pt>
                <c:pt idx="3">
                  <c:v>32.0</c:v>
                </c:pt>
                <c:pt idx="4">
                  <c:v>41.0</c:v>
                </c:pt>
                <c:pt idx="5">
                  <c:v>57.0</c:v>
                </c:pt>
                <c:pt idx="6">
                  <c:v>0.0</c:v>
                </c:pt>
                <c:pt idx="7">
                  <c:v>0.0</c:v>
                </c:pt>
                <c:pt idx="8">
                  <c:v>0.0</c:v>
                </c:pt>
                <c:pt idx="9">
                  <c:v>0.0</c:v>
                </c:pt>
                <c:pt idx="10">
                  <c:v>0.0</c:v>
                </c:pt>
                <c:pt idx="11">
                  <c:v>0.0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c:v>
                </c:pt>
                <c:pt idx="1">
                  <c:v>71</c:v>
                </c:pt>
                <c:pt idx="2">
                  <c:v>164</c:v>
                </c:pt>
                <c:pt idx="3">
                  <c:v>191</c:v>
                </c:pt>
                <c:pt idx="4">
                  <c:v>0</c:v>
                </c:pt>
                <c:pt idx="5">
                  <c:v>0</c:v>
                </c:pt>
                <c:pt idx="6">
                  <c:v>0</c:v>
                </c:pt>
                <c:pt idx="7">
                  <c:v>0</c:v>
                </c:pt>
                <c:pt idx="8">
                  <c:v>0</c:v>
                </c:pt>
                <c:pt idx="9">
                  <c:v>161</c:v>
                </c:pt>
                <c:pt idx="10">
                  <c:v>166</c:v>
                </c:pt>
                <c:pt idx="11">
                  <c:v>168</c:v>
                </c:pt>
                <c:pt idx="12">
                  <c:v>149</c:v>
                </c:pt>
                <c:pt idx="13">
                  <c:v>117</c:v>
                </c:pt>
                <c:pt idx="14">
                  <c:v>90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c:v>
                </c:pt>
                <c:pt idx="1">
                  <c:v>178</c:v>
                </c:pt>
                <c:pt idx="2">
                  <c:v>113</c:v>
                </c:pt>
                <c:pt idx="3">
                  <c:v>148</c:v>
                </c:pt>
                <c:pt idx="4">
                  <c:v>0</c:v>
                </c:pt>
                <c:pt idx="5">
                  <c:v>0</c:v>
                </c:pt>
                <c:pt idx="6">
                  <c:v>0</c:v>
                </c:pt>
                <c:pt idx="7">
                  <c:v>0</c:v>
                </c:pt>
                <c:pt idx="8">
                  <c:v>0</c:v>
                </c:pt>
                <c:pt idx="9">
                  <c:v>78</c:v>
                </c:pt>
                <c:pt idx="10">
                  <c:v>104</c:v>
                </c:pt>
                <c:pt idx="11">
                  <c:v>87</c:v>
                </c:pt>
                <c:pt idx="12">
                  <c:v>70</c:v>
                </c:pt>
                <c:pt idx="13">
                  <c:v>56</c:v>
                </c:pt>
                <c:pt idx="14">
                  <c:v>49</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.187</c:v>
                </c:pt>
                <c:pt idx="1">
                  <c:v>.196</c:v>
                </c:pt>
                <c:pt idx="2">
                  <c:v>.219</c:v>
                </c:pt>
                <c:pt idx="3">
                  <c:v>.202</c:v>
                </c:pt>
                <c:pt idx="4">
                  <c:v>.224</c:v>
                </c:pt>
                <c:pt idx="5">
                  <c:v>.231</c:v>
                </c:pt>
                <c:pt idx="6">
                  <c:v>.213</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0.047</c:v>
                </c:pt>
                <c:pt idx="1">
                  <c:v>0.036</c:v>
                </c:pt>
                <c:pt idx="2">
                  <c:v>0.019</c:v>
                </c:pt>
                <c:pt idx="3">
                  <c:v>0.022</c:v>
                </c:pt>
                <c:pt idx="4">
                  <c:v>0.044</c:v>
                </c:pt>
                <c:pt idx="5">
                  <c:v>0.031</c:v>
                </c:pt>
                <c:pt idx="6">
                  <c:v>0.043</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0.3273</c:v>
                </c:pt>
                <c:pt idx="1">
                  <c:v>0.2033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4512.0</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.265</c:v>
                </c:pt>
                <c:pt idx="1">
                  <c:v>.0556</c:v>
                </c:pt>
                <c:pt idx="2">
                  <c:v>0.0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 Id="rId3" Type="http://schemas.openxmlformats.org/officeDocument/2006/relationships/hyperlink" Target="https://github.com/Abhinavk1243/python-learn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
        <p:nvSpPr>
          <p:cNvPr id="5" name="Title 4">
            <a:extLst>
              <a:ext uri="{FF2B5EF4-FFF2-40B4-BE49-F238E27FC236}">
                <a16:creationId xmlns:a16="http://schemas.microsoft.com/office/drawing/2014/main" id="{15A528B1-6B5E-49D7-BFE4-F44E6E79FB07}"/>
              </a:ext>
            </a:extLst>
          </p:cNvPr>
          <p:cNvSpPr>
            <a:spLocks noGrp="1"/>
          </p:cNvSpPr>
          <p:nvPr>
            <p:ph type="title"/>
          </p:nvPr>
        </p:nvSpPr>
        <p:spPr>
          <a:xfrm>
            <a:off x="1390918" y="230513"/>
            <a:ext cx="10496282" cy="466726"/>
          </a:xfrm>
        </p:spPr>
        <p:txBody>
          <a:bodyPr/>
          <a:lstStyle/>
          <a:p>
            <a:r>
              <a:t>Demo sc ppt using python</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hlinkClick r:id="rId3"/>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r>
              <a:rPr sz="2800">
                <a:solidFill>
                  <a:schemeClr val="accent1"/>
                </a:solidFill>
                <a:latin typeface="Consolas"/>
              </a:rPr>
              <a:t>-2.7</a:t>
            </a: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r>
              <a:rPr sz="2800">
                <a:solidFill>
                  <a:schemeClr val="accent1"/>
                </a:solidFill>
                <a:latin typeface="Consolas"/>
              </a:rPr>
              <a:t>13%</a:t>
            </a: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r>
              <a:rPr sz="2800">
                <a:solidFill>
                  <a:schemeClr val="accent1"/>
                </a:solidFill>
                <a:latin typeface="Consolas"/>
              </a:rPr>
              <a:t>875</a:t>
            </a: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pPr>
                        <a:defRPr sz="900"/>
                      </a:pPr>
                      <a:r>
                        <a:t>Appointment Adherence</a:t>
                      </a:r>
                    </a:p>
                  </a:txBody>
                  <a:tcPr>
                    <a:lnR w="6350" cap="flat" cmpd="sng" algn="ctr">
                      <a:solidFill>
                        <a:schemeClr val="bg1"/>
                      </a:solidFill>
                      <a:prstDash val="solid"/>
                      <a:round/>
                      <a:headEnd type="none" w="med" len="med"/>
                      <a:tailEnd type="none" w="med" len="med"/>
                    </a:lnR>
                  </a:tcPr>
                </a:tc>
                <a:tc>
                  <a:txBody>
                    <a:bodyPr/>
                    <a:lstStyle/>
                    <a:p>
                      <a:pPr>
                        <a:defRPr sz="900"/>
                      </a:pPr>
                      <a:r>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defRPr sz="900"/>
                      </a:pPr>
                      <a:r>
                        <a:t>Binge Drinking</a:t>
                      </a:r>
                    </a:p>
                  </a:txBody>
                  <a:tcPr>
                    <a:lnR w="6350" cap="flat" cmpd="sng" algn="ctr">
                      <a:solidFill>
                        <a:schemeClr val="bg1"/>
                      </a:solidFill>
                      <a:prstDash val="solid"/>
                      <a:round/>
                      <a:headEnd type="none" w="med" len="med"/>
                      <a:tailEnd type="none" w="med" len="med"/>
                    </a:lnR>
                  </a:tcPr>
                </a:tc>
                <a:tc>
                  <a:txBody>
                    <a:bodyPr/>
                    <a:lstStyle/>
                    <a:p>
                      <a:pPr>
                        <a:defRPr sz="900"/>
                      </a:pPr>
                      <a:r>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defRPr sz="900"/>
                      </a:pPr>
                      <a:r>
                        <a:t>Depression (PHQ-2)</a:t>
                      </a:r>
                    </a:p>
                  </a:txBody>
                  <a:tcPr>
                    <a:lnR w="6350" cap="flat" cmpd="sng" algn="ctr">
                      <a:solidFill>
                        <a:schemeClr val="bg1"/>
                      </a:solidFill>
                      <a:prstDash val="solid"/>
                      <a:round/>
                      <a:headEnd type="none" w="med" len="med"/>
                      <a:tailEnd type="none" w="med" len="med"/>
                    </a:lnR>
                  </a:tcPr>
                </a:tc>
                <a:tc>
                  <a:txBody>
                    <a:bodyPr/>
                    <a:lstStyle/>
                    <a:p>
                      <a:pPr>
                        <a:defRPr sz="900"/>
                      </a:pPr>
                      <a:r>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defRPr sz="900"/>
                      </a:pPr>
                      <a:r>
                        <a:t>Diet</a:t>
                      </a:r>
                    </a:p>
                  </a:txBody>
                  <a:tcPr>
                    <a:lnR w="6350" cap="flat" cmpd="sng" algn="ctr">
                      <a:solidFill>
                        <a:schemeClr val="bg1"/>
                      </a:solidFill>
                      <a:prstDash val="solid"/>
                      <a:round/>
                      <a:headEnd type="none" w="med" len="med"/>
                      <a:tailEnd type="none" w="med" len="med"/>
                    </a:lnR>
                  </a:tcPr>
                </a:tc>
                <a:tc>
                  <a:txBody>
                    <a:bodyPr/>
                    <a:lstStyle/>
                    <a:p>
                      <a:pPr>
                        <a:defRPr sz="900"/>
                      </a:pPr>
                      <a:r>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pPr>
                        <a:defRPr sz="900"/>
                      </a:pPr>
                      <a:r>
                        <a:t>Excessive Drinking</a:t>
                      </a:r>
                    </a:p>
                  </a:txBody>
                  <a:tcPr>
                    <a:lnR w="6350" cap="flat" cmpd="sng" algn="ctr">
                      <a:solidFill>
                        <a:schemeClr val="bg1"/>
                      </a:solidFill>
                      <a:prstDash val="solid"/>
                      <a:round/>
                      <a:headEnd type="none" w="med" len="med"/>
                      <a:tailEnd type="none" w="med" len="med"/>
                    </a:lnR>
                  </a:tcPr>
                </a:tc>
                <a:tc>
                  <a:txBody>
                    <a:bodyPr/>
                    <a:lstStyle/>
                    <a:p>
                      <a:pPr>
                        <a:defRPr sz="900"/>
                      </a:pPr>
                      <a:r>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defRPr sz="900"/>
                      </a:pPr>
                      <a:r>
                        <a:t>Medication Adherence</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defRPr sz="900"/>
                      </a:pPr>
                      <a:r>
                        <a:t>Overweight</a:t>
                      </a:r>
                    </a:p>
                  </a:txBody>
                  <a:tcPr>
                    <a:lnR w="6350" cap="flat" cmpd="sng" algn="ctr">
                      <a:solidFill>
                        <a:schemeClr val="bg1"/>
                      </a:solidFill>
                      <a:prstDash val="solid"/>
                      <a:round/>
                      <a:headEnd type="none" w="med" len="med"/>
                      <a:tailEnd type="none" w="med" len="med"/>
                    </a:lnR>
                  </a:tcPr>
                </a:tc>
                <a:tc>
                  <a:txBody>
                    <a:bodyPr/>
                    <a:lstStyle/>
                    <a:p>
                      <a:pPr>
                        <a:defRPr sz="900"/>
                      </a:pPr>
                      <a:r>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defRPr sz="900"/>
                      </a:pPr>
                      <a:r>
                        <a:t>Physical Activity</a:t>
                      </a:r>
                    </a:p>
                  </a:txBody>
                  <a:tcPr>
                    <a:lnR w="6350" cap="flat" cmpd="sng" algn="ctr">
                      <a:solidFill>
                        <a:schemeClr val="bg1"/>
                      </a:solidFill>
                      <a:prstDash val="solid"/>
                      <a:round/>
                      <a:headEnd type="none" w="med" len="med"/>
                      <a:tailEnd type="none" w="med" len="med"/>
                    </a:lnR>
                  </a:tcPr>
                </a:tc>
                <a:tc>
                  <a:txBody>
                    <a:bodyPr/>
                    <a:lstStyle/>
                    <a:p>
                      <a:pPr>
                        <a:defRPr sz="900"/>
                      </a:pPr>
                      <a:r>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pPr>
                        <a:defRPr sz="900"/>
                      </a:pPr>
                      <a:r>
                        <a:t>Preventive Care</a:t>
                      </a:r>
                    </a:p>
                  </a:txBody>
                  <a:tcPr>
                    <a:lnR w="6350" cap="flat" cmpd="sng" algn="ctr">
                      <a:solidFill>
                        <a:schemeClr val="bg1"/>
                      </a:solidFill>
                      <a:prstDash val="solid"/>
                      <a:round/>
                      <a:headEnd type="none" w="med" len="med"/>
                      <a:tailEnd type="none" w="med" len="med"/>
                    </a:lnR>
                  </a:tcPr>
                </a:tc>
                <a:tc>
                  <a:txBody>
                    <a:bodyPr/>
                    <a:lstStyle/>
                    <a:p>
                      <a:pPr>
                        <a:defRPr sz="900"/>
                      </a:pPr>
                      <a:r>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61.5%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pPr>
                        <a:defRPr sz="900"/>
                      </a:pPr>
                      <a:r>
                        <a:t>Sedentary Lifestyle</a:t>
                      </a:r>
                    </a:p>
                  </a:txBody>
                  <a:tcPr>
                    <a:lnR w="6350" cap="flat" cmpd="sng" algn="ctr">
                      <a:solidFill>
                        <a:schemeClr val="bg1"/>
                      </a:solidFill>
                      <a:prstDash val="solid"/>
                      <a:round/>
                      <a:headEnd type="none" w="med" len="med"/>
                      <a:tailEnd type="none" w="med" len="med"/>
                    </a:lnR>
                  </a:tcPr>
                </a:tc>
                <a:tc>
                  <a:txBody>
                    <a:bodyPr/>
                    <a:lstStyle/>
                    <a:p>
                      <a:pPr>
                        <a:defRPr sz="900"/>
                      </a:pPr>
                      <a:r>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a:defRPr sz="900"/>
                      </a:pPr>
                      <a:r>
                        <a:t>Sleep</a:t>
                      </a:r>
                    </a:p>
                  </a:txBody>
                  <a:tcPr>
                    <a:lnR w="6350" cap="flat" cmpd="sng" algn="ctr">
                      <a:solidFill>
                        <a:schemeClr val="bg1"/>
                      </a:solidFill>
                      <a:prstDash val="solid"/>
                      <a:round/>
                      <a:headEnd type="none" w="med" len="med"/>
                      <a:tailEnd type="none" w="med" len="med"/>
                    </a:lnR>
                  </a:tcPr>
                </a:tc>
                <a:tc>
                  <a:txBody>
                    <a:bodyPr/>
                    <a:lstStyle/>
                    <a:p>
                      <a:pPr>
                        <a:defRPr sz="900"/>
                      </a:pPr>
                      <a:r>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pPr>
                        <a:defRPr sz="900"/>
                      </a:pPr>
                      <a:r>
                        <a:t>Stress</a:t>
                      </a:r>
                    </a:p>
                  </a:txBody>
                  <a:tcPr>
                    <a:lnR w="6350" cap="flat" cmpd="sng" algn="ctr">
                      <a:solidFill>
                        <a:schemeClr val="bg1"/>
                      </a:solidFill>
                      <a:prstDash val="solid"/>
                      <a:round/>
                      <a:headEnd type="none" w="med" len="med"/>
                      <a:tailEnd type="none" w="med" len="med"/>
                    </a:lnR>
                  </a:tcPr>
                </a:tc>
                <a:tc>
                  <a:txBody>
                    <a:bodyPr/>
                    <a:lstStyle/>
                    <a:p>
                      <a:pPr>
                        <a:defRPr sz="900"/>
                      </a:pPr>
                      <a:r>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pPr>
                        <a:defRPr sz="900"/>
                      </a:pPr>
                      <a:r>
                        <a:t>Tabacoo</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pPr>
                        <a:defRPr sz="900"/>
                      </a:pPr>
                      <a:r>
                        <a:t>Weight Taining</a:t>
                      </a:r>
                    </a:p>
                  </a:txBody>
                  <a:tcPr>
                    <a:lnR w="6350" cap="flat" cmpd="sng" algn="ctr">
                      <a:solidFill>
                        <a:schemeClr val="bg1"/>
                      </a:solidFill>
                      <a:prstDash val="solid"/>
                      <a:round/>
                      <a:headEnd type="none" w="med" len="med"/>
                      <a:tailEnd type="none" w="med" len="med"/>
                    </a:lnR>
                  </a:tcPr>
                </a:tc>
                <a:tc>
                  <a:txBody>
                    <a:bodyPr/>
                    <a:lstStyle/>
                    <a:p>
                      <a:pPr>
                        <a:defRPr sz="900"/>
                      </a:pPr>
                      <a:r>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43.6%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r>
              <a:t>                             this is text-area for writing 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pPr>
                        <a:defRPr sz="900"/>
                      </a:pPr>
                      <a:r>
                        <a:t>Individual</a:t>
                      </a:r>
                    </a:p>
                  </a:txBody>
                  <a:tcPr anchor="ctr">
                    <a:lnR w="6350" cap="flat" cmpd="sng" algn="ctr">
                      <a:solidFill>
                        <a:schemeClr val="bg1"/>
                      </a:solidFill>
                      <a:prstDash val="solid"/>
                      <a:round/>
                      <a:headEnd type="none" w="med" len="med"/>
                      <a:tailEnd type="none" w="med" len="med"/>
                    </a:lnR>
                  </a:tcPr>
                </a:tc>
                <a:tc>
                  <a:txBody>
                    <a:bodyPr/>
                    <a:lstStyle/>
                    <a:p>
                      <a:pPr>
                        <a:defRPr sz="900"/>
                      </a:pPr>
                      <a:r>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r>
              <a:rPr sz="2800">
                <a:solidFill>
                  <a:schemeClr val="accent1"/>
                </a:solidFill>
                <a:latin typeface="Consolas"/>
              </a:rPr>
              <a:t>33.8%</a:t>
            </a: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r>
              <a:rPr sz="2800">
                <a:solidFill>
                  <a:schemeClr val="accent1"/>
                </a:solidFill>
                <a:latin typeface="Consolas"/>
              </a:rPr>
              <a:t>2377</a:t>
            </a: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r>
              <a:rPr sz="2800">
                <a:solidFill>
                  <a:schemeClr val="accent1"/>
                </a:solidFill>
                <a:latin typeface="Consolas"/>
              </a:rPr>
              <a:t>1385</a:t>
            </a: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r>
              <a:rPr sz="2800">
                <a:solidFill>
                  <a:schemeClr val="accent1"/>
                </a:solidFill>
                <a:latin typeface="Consolas"/>
              </a:rPr>
              <a:t>54%</a:t>
            </a: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defRPr sz="900"/>
                      </a:pPr>
                      <a:r>
                        <a:t>BMI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114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defRPr sz="900"/>
                      </a:pPr>
                      <a:r>
                        <a:t>Blood Pressure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35</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defRPr sz="900"/>
                      </a:pPr>
                      <a:r>
                        <a:t>PHQ2 - Depressed/Little Interest</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24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21766</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2021-09-02T05:39:18Z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