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1.svg" ContentType="image/svg"/>
  <Override PartName="/ppt/media/image13.svg" ContentType="image/svg"/>
  <Override PartName="/ppt/media/image7.svg" ContentType="image/svg"/>
  <Override PartName="/ppt/media/image9.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257" r:id="rId10"/>
    <p:sldId id="258" r:id="rId11"/>
    <p:sldId id="259" r:id="rId12"/>
    <p:sldId id="260" r:id="rId13"/>
    <p:sldId id="261" r:id="rId14"/>
    <p:sldId id="262" r:id="rId15"/>
    <p:sldId id="263" r:id="rId16"/>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ection>
        <p14:section name="Untitled Section" id="{5080CCE9-E8A5-4E04-87FE-5D08AD2F542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94173" autoAdjust="0"/>
  </p:normalViewPr>
  <p:slideViewPr>
    <p:cSldViewPr snapToGrid="0">
      <p:cViewPr varScale="1">
        <p:scale>
          <a:sx n="81" d="100"/>
          <a:sy n="81" d="100"/>
        </p:scale>
        <p:origin x="542" y="62"/>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LT -5</c:v>
                </c:pt>
                <c:pt idx="1">
                  <c:v>-4.9 to -3</c:v>
                </c:pt>
                <c:pt idx="2">
                  <c:v>-2.9 to -1</c:v>
                </c:pt>
                <c:pt idx="3">
                  <c:v>-.9 to 1</c:v>
                </c:pt>
                <c:pt idx="4">
                  <c:v>1.1 to 2.9</c:v>
                </c:pt>
                <c:pt idx="5">
                  <c:v>3 to 5</c:v>
                </c:pt>
                <c:pt idx="6">
                  <c:v>GT 5</c:v>
                </c:pt>
              </c:strCache>
            </c:strRef>
          </c:cat>
          <c:val>
            <c:numRef>
              <c:f>Sheet1!$B$2:$B$8</c:f>
              <c:numCache>
                <c:formatCode>#,##0</c:formatCode>
                <c:ptCount val="7"/>
                <c:pt idx="0">
                  <c:v>20.9</c:v>
                </c:pt>
                <c:pt idx="1">
                  <c:v>30.3</c:v>
                </c:pt>
                <c:pt idx="2">
                  <c:v>24.6</c:v>
                </c:pt>
                <c:pt idx="3">
                  <c:v>12.1</c:v>
                </c:pt>
                <c:pt idx="4">
                  <c:v>6.2</c:v>
                </c:pt>
                <c:pt idx="5">
                  <c:v>2.9</c:v>
                </c:pt>
                <c:pt idx="6">
                  <c:v>2.9</c:v>
                </c:pt>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Sheet1!$B$2:$B$13</c:f>
              <c:numCache>
                <c:formatCode>#,##0</c:formatCode>
                <c:ptCount val="12"/>
                <c:pt idx="0">
                  <c:v>10</c:v>
                </c:pt>
                <c:pt idx="1">
                  <c:v>46</c:v>
                </c:pt>
                <c:pt idx="2">
                  <c:v>52</c:v>
                </c:pt>
                <c:pt idx="3">
                  <c:v>56</c:v>
                </c:pt>
                <c:pt idx="4">
                  <c:v>61</c:v>
                </c:pt>
                <c:pt idx="5">
                  <c:v>63</c:v>
                </c:pt>
                <c:pt idx="6">
                  <c:v>63</c:v>
                </c:pt>
                <c:pt idx="7">
                  <c:v>63</c:v>
                </c:pt>
                <c:pt idx="8">
                  <c:v>63</c:v>
                </c:pt>
                <c:pt idx="9">
                  <c:v>69</c:v>
                </c:pt>
                <c:pt idx="10">
                  <c:v>73</c:v>
                </c:pt>
                <c:pt idx="11">
                  <c:v>88</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Sheet1!$C$2:$C$13</c:f>
              <c:numCache>
                <c:formatCode>#,##0</c:formatCode>
                <c:ptCount val="12"/>
                <c:pt idx="0">
                  <c:v>12.0</c:v>
                </c:pt>
                <c:pt idx="1">
                  <c:v>19.0</c:v>
                </c:pt>
                <c:pt idx="2">
                  <c:v>26.0</c:v>
                </c:pt>
                <c:pt idx="3">
                  <c:v>32.0</c:v>
                </c:pt>
                <c:pt idx="4">
                  <c:v>41.0</c:v>
                </c:pt>
                <c:pt idx="5">
                  <c:v>57.0</c:v>
                </c:pt>
                <c:pt idx="6">
                  <c:v>0.0</c:v>
                </c:pt>
                <c:pt idx="7">
                  <c:v>0.0</c:v>
                </c:pt>
                <c:pt idx="8">
                  <c:v>0.0</c:v>
                </c:pt>
                <c:pt idx="9">
                  <c:v>0.0</c:v>
                </c:pt>
                <c:pt idx="10">
                  <c:v>0.0</c:v>
                </c:pt>
                <c:pt idx="11">
                  <c:v>0.0</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#,##0</c:formatCode>
                <c:ptCount val="2"/>
                <c:pt idx="0">
                  <c:v>63.4</c:v>
                </c:pt>
                <c:pt idx="1">
                  <c:v>36.6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185</c:v>
                </c:pt>
                <c:pt idx="1">
                  <c:v>71</c:v>
                </c:pt>
                <c:pt idx="2">
                  <c:v>164</c:v>
                </c:pt>
                <c:pt idx="3">
                  <c:v>191</c:v>
                </c:pt>
                <c:pt idx="4">
                  <c:v>0</c:v>
                </c:pt>
                <c:pt idx="5">
                  <c:v>0</c:v>
                </c:pt>
                <c:pt idx="6">
                  <c:v>0</c:v>
                </c:pt>
                <c:pt idx="7">
                  <c:v>0</c:v>
                </c:pt>
                <c:pt idx="8">
                  <c:v>0</c:v>
                </c:pt>
                <c:pt idx="9">
                  <c:v>161</c:v>
                </c:pt>
                <c:pt idx="10">
                  <c:v>166</c:v>
                </c:pt>
                <c:pt idx="11">
                  <c:v>168</c:v>
                </c:pt>
                <c:pt idx="12">
                  <c:v>149</c:v>
                </c:pt>
                <c:pt idx="13">
                  <c:v>117</c:v>
                </c:pt>
                <c:pt idx="14">
                  <c:v>90</c:v>
                </c:pt>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134</c:v>
                </c:pt>
                <c:pt idx="1">
                  <c:v>178</c:v>
                </c:pt>
                <c:pt idx="2">
                  <c:v>113</c:v>
                </c:pt>
                <c:pt idx="3">
                  <c:v>148</c:v>
                </c:pt>
                <c:pt idx="4">
                  <c:v>0</c:v>
                </c:pt>
                <c:pt idx="5">
                  <c:v>0</c:v>
                </c:pt>
                <c:pt idx="6">
                  <c:v>0</c:v>
                </c:pt>
                <c:pt idx="7">
                  <c:v>0</c:v>
                </c:pt>
                <c:pt idx="8">
                  <c:v>0</c:v>
                </c:pt>
                <c:pt idx="9">
                  <c:v>78</c:v>
                </c:pt>
                <c:pt idx="10">
                  <c:v>104</c:v>
                </c:pt>
                <c:pt idx="11">
                  <c:v>87</c:v>
                </c:pt>
                <c:pt idx="12">
                  <c:v>70</c:v>
                </c:pt>
                <c:pt idx="13">
                  <c:v>56</c:v>
                </c:pt>
                <c:pt idx="14">
                  <c:v>49</c:v>
                </c:pt>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Sheet1!$B$2:$B$8</c:f>
              <c:numCache>
                <c:formatCode>#,##0</c:formatCode>
                <c:ptCount val="7"/>
                <c:pt idx="0">
                  <c:v>145</c:v>
                </c:pt>
                <c:pt idx="1">
                  <c:v>190</c:v>
                </c:pt>
                <c:pt idx="2">
                  <c:v>133</c:v>
                </c:pt>
                <c:pt idx="3">
                  <c:v>94</c:v>
                </c:pt>
                <c:pt idx="4">
                  <c:v>179</c:v>
                </c:pt>
                <c:pt idx="5">
                  <c:v>206</c:v>
                </c:pt>
                <c:pt idx="6">
                  <c:v>78</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Sheet1!$C$2:$C$8</c:f>
              <c:numCache>
                <c:formatCode>#,##0</c:formatCode>
                <c:ptCount val="7"/>
                <c:pt idx="0">
                  <c:v>-124</c:v>
                </c:pt>
                <c:pt idx="1">
                  <c:v>-113</c:v>
                </c:pt>
                <c:pt idx="2">
                  <c:v>-45</c:v>
                </c:pt>
                <c:pt idx="3">
                  <c:v>-121</c:v>
                </c:pt>
                <c:pt idx="4">
                  <c:v>-105</c:v>
                </c:pt>
                <c:pt idx="5">
                  <c:v>-90</c:v>
                </c:pt>
                <c:pt idx="6">
                  <c:v>-51</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Sheet1!$C$2:$C$8</c:f>
              <c:numCache>
                <c:formatCode>0.0%</c:formatCode>
                <c:ptCount val="7"/>
                <c:pt idx="0">
                  <c:v>.187</c:v>
                </c:pt>
                <c:pt idx="1">
                  <c:v>.196</c:v>
                </c:pt>
                <c:pt idx="2">
                  <c:v>.219</c:v>
                </c:pt>
                <c:pt idx="3">
                  <c:v>.202</c:v>
                </c:pt>
                <c:pt idx="4">
                  <c:v>.224</c:v>
                </c:pt>
                <c:pt idx="5">
                  <c:v>.231</c:v>
                </c:pt>
                <c:pt idx="6">
                  <c:v>.213</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Sheet1!$D$2:$D$8</c:f>
              <c:numCache>
                <c:formatCode>0.0%</c:formatCode>
                <c:ptCount val="7"/>
                <c:pt idx="0">
                  <c:v>0.047</c:v>
                </c:pt>
                <c:pt idx="1">
                  <c:v>0.036</c:v>
                </c:pt>
                <c:pt idx="2">
                  <c:v>0.019</c:v>
                </c:pt>
                <c:pt idx="3">
                  <c:v>0.022</c:v>
                </c:pt>
                <c:pt idx="4">
                  <c:v>0.044</c:v>
                </c:pt>
                <c:pt idx="5">
                  <c:v>0.031</c:v>
                </c:pt>
                <c:pt idx="6">
                  <c:v>0.043</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c:v>
                </c:pt>
                <c:pt idx="1">
                  <c:v>2514</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0.3273</c:v>
                </c:pt>
                <c:pt idx="1">
                  <c:v>0.2033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0.2665</c:v>
                </c:pt>
                <c:pt idx="1">
                  <c:v>0.161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c:v>
                </c:pt>
                <c:pt idx="1">
                  <c:v>361</c:v>
                </c:pt>
                <c:pt idx="2">
                  <c:v>1228</c:v>
                </c:pt>
                <c:pt idx="3">
                  <c:v>1072</c:v>
                </c:pt>
                <c:pt idx="4">
                  <c:v>1032</c:v>
                </c:pt>
                <c:pt idx="5">
                  <c:v>720</c:v>
                </c:pt>
                <c:pt idx="6">
                  <c:v>105</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employes</c:v>
                </c:pt>
                <c:pt idx="1">
                  <c:v>spouse</c:v>
                </c:pt>
                <c:pt idx="2">
                  <c:v>others</c:v>
                </c:pt>
              </c:strCache>
            </c:strRef>
          </c:cat>
          <c:val>
            <c:numRef>
              <c:f>Sheet1!$B$2:$B$4</c:f>
              <c:numCache>
                <c:formatCode>#,##0</c:formatCode>
                <c:ptCount val="3"/>
                <c:pt idx="0">
                  <c:v>4512.0</c:v>
                </c:pt>
                <c:pt idx="1">
                  <c:v>771.5</c:v>
                </c:pt>
                <c:pt idx="2">
                  <c:v>5.56</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employes</c:v>
                </c:pt>
                <c:pt idx="1">
                  <c:v>spouse</c:v>
                </c:pt>
                <c:pt idx="2">
                  <c:v>others</c:v>
                </c:pt>
              </c:strCache>
            </c:strRef>
          </c:cat>
          <c:val>
            <c:numRef>
              <c:f>Sheet1!$C$2:$C$4</c:f>
              <c:numCache>
                <c:formatCode>0.0%</c:formatCode>
                <c:ptCount val="3"/>
                <c:pt idx="0">
                  <c:v>.265</c:v>
                </c:pt>
                <c:pt idx="1">
                  <c:v>.0556</c:v>
                </c:pt>
                <c:pt idx="2">
                  <c:v>0.0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employes</c:v>
                </c:pt>
                <c:pt idx="1">
                  <c:v>spouse</c:v>
                </c:pt>
                <c:pt idx="2">
                  <c:v>others</c:v>
                </c:pt>
              </c:strCache>
            </c:strRef>
          </c:cat>
          <c:val>
            <c:numRef>
              <c:f>Sheet1!$D$2:$D$4</c:f>
              <c:numCache>
                <c:formatCode>0.0%</c:formatCode>
                <c:ptCount val="3"/>
                <c:pt idx="0">
                  <c:v>0.21</c:v>
                </c:pt>
                <c:pt idx="1">
                  <c:v>0.04</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 Id="rId3" Type="http://schemas.openxmlformats.org/officeDocument/2006/relationships/hyperlink" Target="https://github.com/Abhinavk1243/python-learn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2">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
        <p:nvSpPr>
          <p:cNvPr id="5" name="Title 4">
            <a:extLst>
              <a:ext uri="{FF2B5EF4-FFF2-40B4-BE49-F238E27FC236}">
                <a16:creationId xmlns:a16="http://schemas.microsoft.com/office/drawing/2014/main" id="{15A528B1-6B5E-49D7-BFE4-F44E6E79FB07}"/>
              </a:ext>
            </a:extLst>
          </p:cNvPr>
          <p:cNvSpPr>
            <a:spLocks noGrp="1"/>
          </p:cNvSpPr>
          <p:nvPr>
            <p:ph type="title"/>
          </p:nvPr>
        </p:nvSpPr>
        <p:spPr>
          <a:xfrm>
            <a:off x="1390918" y="230513"/>
            <a:ext cx="10496282" cy="466726"/>
          </a:xfrm>
        </p:spPr>
        <p:txBody>
          <a:bodyPr/>
          <a:lstStyle/>
          <a:p>
            <a:r>
              <a:t>Demo sc ppt using python</a:t>
            </a:r>
          </a:p>
        </p:txBody>
      </p:sp>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hlinkClick r:id="rId3"/>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r>
              <a:rPr sz="2800">
                <a:solidFill>
                  <a:schemeClr val="accent1"/>
                </a:solidFill>
                <a:latin typeface="Consolas"/>
              </a:rPr>
              <a:t>-2.7</a:t>
            </a: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r>
              <a:rPr sz="2800">
                <a:solidFill>
                  <a:schemeClr val="accent1"/>
                </a:solidFill>
                <a:latin typeface="Consolas"/>
              </a:rPr>
              <a:t>13%</a:t>
            </a: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r>
              <a:rPr sz="2800">
                <a:solidFill>
                  <a:schemeClr val="accent1"/>
                </a:solidFill>
                <a:latin typeface="Consolas"/>
              </a:rPr>
              <a:t>875</a:t>
            </a: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pPr>
                        <a:defRPr sz="900"/>
                      </a:pPr>
                      <a:r>
                        <a:t>Appointment Adherence</a:t>
                      </a:r>
                    </a:p>
                  </a:txBody>
                  <a:tcPr>
                    <a:lnR w="6350" cap="flat" cmpd="sng" algn="ctr">
                      <a:solidFill>
                        <a:schemeClr val="bg1"/>
                      </a:solidFill>
                      <a:prstDash val="solid"/>
                      <a:round/>
                      <a:headEnd type="none" w="med" len="med"/>
                      <a:tailEnd type="none" w="med" len="med"/>
                    </a:lnR>
                  </a:tcPr>
                </a:tc>
                <a:tc>
                  <a:txBody>
                    <a:bodyPr/>
                    <a:lstStyle/>
                    <a:p>
                      <a:pPr>
                        <a:defRPr sz="900"/>
                      </a:pPr>
                      <a:r>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pPr>
                        <a:defRPr sz="900"/>
                      </a:pPr>
                      <a:r>
                        <a:t>Binge Drinking</a:t>
                      </a:r>
                    </a:p>
                  </a:txBody>
                  <a:tcPr>
                    <a:lnR w="6350" cap="flat" cmpd="sng" algn="ctr">
                      <a:solidFill>
                        <a:schemeClr val="bg1"/>
                      </a:solidFill>
                      <a:prstDash val="solid"/>
                      <a:round/>
                      <a:headEnd type="none" w="med" len="med"/>
                      <a:tailEnd type="none" w="med" len="med"/>
                    </a:lnR>
                  </a:tcPr>
                </a:tc>
                <a:tc>
                  <a:txBody>
                    <a:bodyPr/>
                    <a:lstStyle/>
                    <a:p>
                      <a:pPr>
                        <a:defRPr sz="900"/>
                      </a:pPr>
                      <a:r>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pPr>
                        <a:defRPr sz="900"/>
                      </a:pPr>
                      <a:r>
                        <a:t>Depression (PHQ-2)</a:t>
                      </a:r>
                    </a:p>
                  </a:txBody>
                  <a:tcPr>
                    <a:lnR w="6350" cap="flat" cmpd="sng" algn="ctr">
                      <a:solidFill>
                        <a:schemeClr val="bg1"/>
                      </a:solidFill>
                      <a:prstDash val="solid"/>
                      <a:round/>
                      <a:headEnd type="none" w="med" len="med"/>
                      <a:tailEnd type="none" w="med" len="med"/>
                    </a:lnR>
                  </a:tcPr>
                </a:tc>
                <a:tc>
                  <a:txBody>
                    <a:bodyPr/>
                    <a:lstStyle/>
                    <a:p>
                      <a:pPr>
                        <a:defRPr sz="900"/>
                      </a:pPr>
                      <a:r>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pPr>
                        <a:defRPr sz="900"/>
                      </a:pPr>
                      <a:r>
                        <a:t>Diet</a:t>
                      </a:r>
                    </a:p>
                  </a:txBody>
                  <a:tcPr>
                    <a:lnR w="6350" cap="flat" cmpd="sng" algn="ctr">
                      <a:solidFill>
                        <a:schemeClr val="bg1"/>
                      </a:solidFill>
                      <a:prstDash val="solid"/>
                      <a:round/>
                      <a:headEnd type="none" w="med" len="med"/>
                      <a:tailEnd type="none" w="med" len="med"/>
                    </a:lnR>
                  </a:tcPr>
                </a:tc>
                <a:tc>
                  <a:txBody>
                    <a:bodyPr/>
                    <a:lstStyle/>
                    <a:p>
                      <a:pPr>
                        <a:defRPr sz="900"/>
                      </a:pPr>
                      <a:r>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pPr>
                        <a:defRPr sz="900"/>
                      </a:pPr>
                      <a:r>
                        <a:t>Excessive Drinking</a:t>
                      </a:r>
                    </a:p>
                  </a:txBody>
                  <a:tcPr>
                    <a:lnR w="6350" cap="flat" cmpd="sng" algn="ctr">
                      <a:solidFill>
                        <a:schemeClr val="bg1"/>
                      </a:solidFill>
                      <a:prstDash val="solid"/>
                      <a:round/>
                      <a:headEnd type="none" w="med" len="med"/>
                      <a:tailEnd type="none" w="med" len="med"/>
                    </a:lnR>
                  </a:tcPr>
                </a:tc>
                <a:tc>
                  <a:txBody>
                    <a:bodyPr/>
                    <a:lstStyle/>
                    <a:p>
                      <a:pPr>
                        <a:defRPr sz="900"/>
                      </a:pPr>
                      <a:r>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pPr>
                        <a:defRPr sz="900"/>
                      </a:pPr>
                      <a:r>
                        <a:t>Medication Adherence</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pPr>
                        <a:defRPr sz="900"/>
                      </a:pPr>
                      <a:r>
                        <a:t>Overweight</a:t>
                      </a:r>
                    </a:p>
                  </a:txBody>
                  <a:tcPr>
                    <a:lnR w="6350" cap="flat" cmpd="sng" algn="ctr">
                      <a:solidFill>
                        <a:schemeClr val="bg1"/>
                      </a:solidFill>
                      <a:prstDash val="solid"/>
                      <a:round/>
                      <a:headEnd type="none" w="med" len="med"/>
                      <a:tailEnd type="none" w="med" len="med"/>
                    </a:lnR>
                  </a:tcPr>
                </a:tc>
                <a:tc>
                  <a:txBody>
                    <a:bodyPr/>
                    <a:lstStyle/>
                    <a:p>
                      <a:pPr>
                        <a:defRPr sz="900"/>
                      </a:pPr>
                      <a:r>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pPr>
                        <a:defRPr sz="900"/>
                      </a:pPr>
                      <a:r>
                        <a:t>Physical Activity</a:t>
                      </a:r>
                    </a:p>
                  </a:txBody>
                  <a:tcPr>
                    <a:lnR w="6350" cap="flat" cmpd="sng" algn="ctr">
                      <a:solidFill>
                        <a:schemeClr val="bg1"/>
                      </a:solidFill>
                      <a:prstDash val="solid"/>
                      <a:round/>
                      <a:headEnd type="none" w="med" len="med"/>
                      <a:tailEnd type="none" w="med" len="med"/>
                    </a:lnR>
                  </a:tcPr>
                </a:tc>
                <a:tc>
                  <a:txBody>
                    <a:bodyPr/>
                    <a:lstStyle/>
                    <a:p>
                      <a:pPr>
                        <a:defRPr sz="900"/>
                      </a:pPr>
                      <a:r>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pPr>
                        <a:defRPr sz="900"/>
                      </a:pPr>
                      <a:r>
                        <a:t>Preventive Care</a:t>
                      </a:r>
                    </a:p>
                  </a:txBody>
                  <a:tcPr>
                    <a:lnR w="6350" cap="flat" cmpd="sng" algn="ctr">
                      <a:solidFill>
                        <a:schemeClr val="bg1"/>
                      </a:solidFill>
                      <a:prstDash val="solid"/>
                      <a:round/>
                      <a:headEnd type="none" w="med" len="med"/>
                      <a:tailEnd type="none" w="med" len="med"/>
                    </a:lnR>
                  </a:tcPr>
                </a:tc>
                <a:tc>
                  <a:txBody>
                    <a:bodyPr/>
                    <a:lstStyle/>
                    <a:p>
                      <a:pPr>
                        <a:defRPr sz="900"/>
                      </a:pPr>
                      <a:r>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61.5%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pPr>
                        <a:defRPr sz="900"/>
                      </a:pPr>
                      <a:r>
                        <a:t>Sedentary Lifestyle</a:t>
                      </a:r>
                    </a:p>
                  </a:txBody>
                  <a:tcPr>
                    <a:lnR w="6350" cap="flat" cmpd="sng" algn="ctr">
                      <a:solidFill>
                        <a:schemeClr val="bg1"/>
                      </a:solidFill>
                      <a:prstDash val="solid"/>
                      <a:round/>
                      <a:headEnd type="none" w="med" len="med"/>
                      <a:tailEnd type="none" w="med" len="med"/>
                    </a:lnR>
                  </a:tcPr>
                </a:tc>
                <a:tc>
                  <a:txBody>
                    <a:bodyPr/>
                    <a:lstStyle/>
                    <a:p>
                      <a:pPr>
                        <a:defRPr sz="900"/>
                      </a:pPr>
                      <a:r>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a:defRPr sz="900"/>
                      </a:pPr>
                      <a:r>
                        <a:t>Sleep</a:t>
                      </a:r>
                    </a:p>
                  </a:txBody>
                  <a:tcPr>
                    <a:lnR w="6350" cap="flat" cmpd="sng" algn="ctr">
                      <a:solidFill>
                        <a:schemeClr val="bg1"/>
                      </a:solidFill>
                      <a:prstDash val="solid"/>
                      <a:round/>
                      <a:headEnd type="none" w="med" len="med"/>
                      <a:tailEnd type="none" w="med" len="med"/>
                    </a:lnR>
                  </a:tcPr>
                </a:tc>
                <a:tc>
                  <a:txBody>
                    <a:bodyPr/>
                    <a:lstStyle/>
                    <a:p>
                      <a:pPr>
                        <a:defRPr sz="900"/>
                      </a:pPr>
                      <a:r>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pPr>
                        <a:defRPr sz="900"/>
                      </a:pPr>
                      <a:r>
                        <a:t>Stress</a:t>
                      </a:r>
                    </a:p>
                  </a:txBody>
                  <a:tcPr>
                    <a:lnR w="6350" cap="flat" cmpd="sng" algn="ctr">
                      <a:solidFill>
                        <a:schemeClr val="bg1"/>
                      </a:solidFill>
                      <a:prstDash val="solid"/>
                      <a:round/>
                      <a:headEnd type="none" w="med" len="med"/>
                      <a:tailEnd type="none" w="med" len="med"/>
                    </a:lnR>
                  </a:tcPr>
                </a:tc>
                <a:tc>
                  <a:txBody>
                    <a:bodyPr/>
                    <a:lstStyle/>
                    <a:p>
                      <a:pPr>
                        <a:defRPr sz="900"/>
                      </a:pPr>
                      <a:r>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pPr>
                        <a:defRPr sz="900"/>
                      </a:pPr>
                      <a:r>
                        <a:t>Tabacoo</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pPr>
                        <a:defRPr sz="900"/>
                      </a:pPr>
                      <a:r>
                        <a:t>Weight Taining</a:t>
                      </a:r>
                    </a:p>
                  </a:txBody>
                  <a:tcPr>
                    <a:lnR w="6350" cap="flat" cmpd="sng" algn="ctr">
                      <a:solidFill>
                        <a:schemeClr val="bg1"/>
                      </a:solidFill>
                      <a:prstDash val="solid"/>
                      <a:round/>
                      <a:headEnd type="none" w="med" len="med"/>
                      <a:tailEnd type="none" w="med" len="med"/>
                    </a:lnR>
                  </a:tcPr>
                </a:tc>
                <a:tc>
                  <a:txBody>
                    <a:bodyPr/>
                    <a:lstStyle/>
                    <a:p>
                      <a:pPr>
                        <a:defRPr sz="900"/>
                      </a:pPr>
                      <a:r>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43.6%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br/>
            <a:r>
              <a:t>this is text-area for writing 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r>
              <a:rPr sz="2800">
                <a:solidFill>
                  <a:schemeClr val="accent1"/>
                </a:solidFill>
                <a:latin typeface="Consolas"/>
              </a:rPr>
              <a:t>4324</a:t>
            </a: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r>
              <a:rPr sz="2800">
                <a:solidFill>
                  <a:schemeClr val="accent1"/>
                </a:solidFill>
                <a:latin typeface="Consolas"/>
              </a:rPr>
              <a:t>341</a:t>
            </a: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r>
              <a:rPr sz="2800">
                <a:solidFill>
                  <a:schemeClr val="accent1"/>
                </a:solidFill>
                <a:latin typeface="Consolas"/>
              </a:rPr>
              <a:t>6.5%</a:t>
            </a: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t>Challenge Participation – Sponsor Initiated</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pPr>
                        <a:defRPr sz="900"/>
                      </a:pPr>
                      <a:r>
                        <a:t>Individual</a:t>
                      </a:r>
                    </a:p>
                  </a:txBody>
                  <a:tcPr anchor="ctr">
                    <a:lnR w="6350" cap="flat" cmpd="sng" algn="ctr">
                      <a:solidFill>
                        <a:schemeClr val="bg1"/>
                      </a:solidFill>
                      <a:prstDash val="solid"/>
                      <a:round/>
                      <a:headEnd type="none" w="med" len="med"/>
                      <a:tailEnd type="none" w="med" len="med"/>
                    </a:lnR>
                  </a:tcPr>
                </a:tc>
                <a:tc>
                  <a:txBody>
                    <a:bodyPr/>
                    <a:lstStyle/>
                    <a:p>
                      <a:pPr>
                        <a:defRPr sz="900"/>
                      </a:pPr>
                      <a:r>
                        <a:t>2,377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1,385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58.3%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r>
              <a:rPr sz="2800">
                <a:solidFill>
                  <a:schemeClr val="accent1"/>
                </a:solidFill>
                <a:latin typeface="Consolas"/>
              </a:rPr>
              <a:t>33.8%</a:t>
            </a: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r>
              <a:rPr sz="2800">
                <a:solidFill>
                  <a:schemeClr val="accent1"/>
                </a:solidFill>
                <a:latin typeface="Consolas"/>
              </a:rPr>
              <a:t>2377</a:t>
            </a: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r>
              <a:rPr sz="2800">
                <a:solidFill>
                  <a:schemeClr val="accent1"/>
                </a:solidFill>
                <a:latin typeface="Consolas"/>
              </a:rPr>
              <a:t>1385</a:t>
            </a: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r>
              <a:rPr sz="2800">
                <a:solidFill>
                  <a:schemeClr val="accent1"/>
                </a:solidFill>
                <a:latin typeface="Consolas"/>
              </a:rPr>
              <a:t>54%</a:t>
            </a: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r>
              <a:rPr sz="1000">
                <a:solidFill>
                  <a:srgbClr val="FFFFFF"/>
                </a:solidFill>
              </a:rPr>
              <a:t>798</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r>
              <a:rPr sz="1000">
                <a:solidFill>
                  <a:srgbClr val="FFFFFF"/>
                </a:solidFill>
              </a:rPr>
              <a:t>768</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r>
              <a:rPr sz="1000">
                <a:solidFill>
                  <a:srgbClr val="FFFFFF"/>
                </a:solidFill>
              </a:rPr>
              <a:t>575</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r>
              <a:rPr sz="1000">
                <a:solidFill>
                  <a:srgbClr val="FFFFFF"/>
                </a:solidFill>
              </a:rPr>
              <a:t>124</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defRPr sz="900"/>
                      </a:pPr>
                      <a:r>
                        <a:t>BMI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114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defRPr sz="900"/>
                      </a:pPr>
                      <a:r>
                        <a:t>Blood Pressure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35</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defRPr sz="900"/>
                      </a:pPr>
                      <a:r>
                        <a:t>PHQ2 - Depressed/Little Interest</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24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r>
              <a:rPr sz="2800">
                <a:solidFill>
                  <a:schemeClr val="accent1"/>
                </a:solidFill>
                <a:latin typeface="Consolas"/>
              </a:rPr>
              <a:t>21.5%</a:t>
            </a: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r>
              <a:rPr sz="2800">
                <a:solidFill>
                  <a:schemeClr val="accent1"/>
                </a:solidFill>
                <a:latin typeface="Consolas"/>
              </a:rPr>
              <a:t>4.5%</a:t>
            </a:r>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r>
              <a:rPr sz="2800">
                <a:solidFill>
                  <a:schemeClr val="accent1"/>
                </a:solidFill>
                <a:latin typeface="Consolas"/>
              </a:rPr>
              <a:t>30%</a:t>
            </a: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r>
              <a:rPr sz="2800">
                <a:solidFill>
                  <a:schemeClr val="accent1"/>
                </a:solidFill>
                <a:latin typeface="Consolas"/>
              </a:rPr>
              <a:t>45%</a:t>
            </a: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r>
              <a:rPr sz="2800">
                <a:solidFill>
                  <a:schemeClr val="accent1"/>
                </a:solidFill>
                <a:latin typeface="Consolas"/>
              </a:rPr>
              <a:t>27%</a:t>
            </a:r>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r>
              <a:rPr sz="2800">
                <a:solidFill>
                  <a:schemeClr val="accent1"/>
                </a:solidFill>
                <a:latin typeface="Consolas"/>
              </a:rPr>
              <a:t>29.4%</a:t>
            </a:r>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r>
              <a:rPr sz="2800">
                <a:solidFill>
                  <a:schemeClr val="accent1"/>
                </a:solidFill>
                <a:latin typeface="Consolas"/>
              </a:rPr>
              <a:t>67.9</a:t>
            </a:r>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r>
              <a:rPr sz="2800">
                <a:solidFill>
                  <a:schemeClr val="accent1"/>
                </a:solidFill>
                <a:latin typeface="Consolas"/>
              </a:rPr>
              <a:t>20%</a:t>
            </a:r>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r>
              <a:rPr sz="2800">
                <a:solidFill>
                  <a:schemeClr val="accent1"/>
                </a:solidFill>
                <a:latin typeface="Consolas"/>
              </a:rPr>
              <a:t>45.3%</a:t>
            </a: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r>
              <a:rPr sz="2800">
                <a:solidFill>
                  <a:schemeClr val="accent1"/>
                </a:solidFill>
                <a:latin typeface="Consolas"/>
              </a:rPr>
              <a:t>97.4%</a:t>
            </a:r>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r>
              <a:rPr sz="2800">
                <a:solidFill>
                  <a:schemeClr val="accent1"/>
                </a:solidFill>
                <a:latin typeface="Consolas"/>
              </a:rPr>
              <a:t>-12.3%</a:t>
            </a:r>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r>
              <a:rPr sz="2800">
                <a:solidFill>
                  <a:schemeClr val="accent1"/>
                </a:solidFill>
                <a:latin typeface="Consolas"/>
              </a:rPr>
              <a:t>-11.8%</a:t>
            </a:r>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r>
              <a:rPr sz="2800">
                <a:solidFill>
                  <a:schemeClr val="accent1"/>
                </a:solidFill>
                <a:latin typeface="Consolas"/>
              </a:rPr>
              <a:t>-12.1</a:t>
            </a:r>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r>
              <a:rPr sz="2800">
                <a:solidFill>
                  <a:schemeClr val="accent1"/>
                </a:solidFill>
                <a:latin typeface="Consolas"/>
              </a:rPr>
              <a:t>-5.1%</a:t>
            </a:r>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r>
              <a:rPr sz="2800">
                <a:solidFill>
                  <a:schemeClr val="accent1"/>
                </a:solidFill>
                <a:latin typeface="Consolas"/>
              </a:rPr>
              <a:t>4678</a:t>
            </a: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r>
              <a:rPr sz="2800">
                <a:solidFill>
                  <a:schemeClr val="accent1"/>
                </a:solidFill>
                <a:latin typeface="Consolas"/>
              </a:rPr>
              <a:t>-5.6%</a:t>
            </a: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r>
              <a:rPr sz="2800">
                <a:solidFill>
                  <a:schemeClr val="accent1"/>
                </a:solidFill>
                <a:latin typeface="Consolas"/>
              </a:rPr>
              <a:t>41.3</a:t>
            </a: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r>
              <a:rPr sz="2800">
                <a:solidFill>
                  <a:schemeClr val="accent1"/>
                </a:solidFill>
                <a:latin typeface="Consolas"/>
              </a:rPr>
              <a:t>74.1%</a:t>
            </a:r>
            <a:endParaRPr lang="en-US" dirty="0"/>
          </a:p>
        </p:txBody>
      </p:sp>
      <p:pic>
        <p:nvPicPr>
          <p:cNvPr id="24" name="Picture 23" descr="map.jpeg"/>
          <p:cNvPicPr>
            <a:picLocks noChangeAspect="1"/>
          </p:cNvPicPr>
          <p:nvPr/>
        </p:nvPicPr>
        <p:blipFill>
          <a:blip r:embed="rId4"/>
          <a:stretch>
            <a:fillRect/>
          </a:stretch>
        </p:blipFill>
        <p:spPr>
          <a:xfrm>
            <a:off x="6272784" y="1243584"/>
            <a:ext cx="5568696" cy="4791456"/>
          </a:xfrm>
          <a:prstGeom prst="rect">
            <a:avLst/>
          </a:prstGeom>
        </p:spPr>
      </p:pic>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r>
              <a:rPr sz="2800">
                <a:solidFill>
                  <a:schemeClr val="accent1"/>
                </a:solidFill>
                <a:latin typeface="Consolas"/>
              </a:rPr>
              <a:t>0.1%</a:t>
            </a: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r>
              <a:rPr sz="2800">
                <a:solidFill>
                  <a:schemeClr val="accent1"/>
                </a:solidFill>
                <a:latin typeface="Consolas"/>
              </a:rPr>
              <a:t>6.2%</a:t>
            </a: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r>
              <a:rPr sz="2800">
                <a:solidFill>
                  <a:schemeClr val="accent1"/>
                </a:solidFill>
                <a:latin typeface="Consolas"/>
              </a:rPr>
              <a:t>19.7%</a:t>
            </a: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r>
              <a:rPr sz="2800">
                <a:solidFill>
                  <a:schemeClr val="accent1"/>
                </a:solidFill>
                <a:latin typeface="Consolas"/>
              </a:rPr>
              <a:t>1123</a:t>
            </a: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r>
              <a:rPr sz="2800">
                <a:solidFill>
                  <a:schemeClr val="accent1"/>
                </a:solidFill>
                <a:latin typeface="Consolas"/>
              </a:rPr>
              <a:t>892</a:t>
            </a: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r>
              <a:rPr sz="2800">
                <a:solidFill>
                  <a:schemeClr val="accent1"/>
                </a:solidFill>
                <a:latin typeface="Consolas"/>
              </a:rPr>
              <a:t>231</a:t>
            </a: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23.4%</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r>
              <a:rPr sz="2800">
                <a:solidFill>
                  <a:schemeClr val="accent1"/>
                </a:solidFill>
                <a:latin typeface="Consolas"/>
              </a:rPr>
              <a:t>4.1%</a:t>
            </a: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79%</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2.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21766</TotalTime>
  <Words>2463</Words>
  <Application>Microsoft Office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Abnina Kumar</cp:lastModifiedBy>
  <cp:revision>269</cp:revision>
  <dcterms:created xsi:type="dcterms:W3CDTF">2014-04-30T10:51:48Z</dcterms:created>
  <dcterms:modified xsi:type="dcterms:W3CDTF">2021-09-02T05:39:18Z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