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78" r:id="rId6"/>
    <p:sldId id="258" r:id="rId7"/>
    <p:sldId id="260" r:id="rId8"/>
    <p:sldId id="261" r:id="rId9"/>
    <p:sldId id="263" r:id="rId10"/>
    <p:sldId id="269" r:id="rId11"/>
    <p:sldId id="280" r:id="rId12"/>
    <p:sldId id="270" r:id="rId13"/>
    <p:sldId id="268" r:id="rId14"/>
    <p:sldId id="318" r:id="rId15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08189C7-A2DC-492F-A8A8-56F8B575BF7F}">
          <p14:sldIdLst>
            <p14:sldId id="256"/>
            <p14:sldId id="278"/>
            <p14:sldId id="258"/>
            <p14:sldId id="260"/>
            <p14:sldId id="261"/>
            <p14:sldId id="263"/>
            <p14:sldId id="269"/>
            <p14:sldId id="280"/>
            <p14:sldId id="270"/>
            <p14:sldId id="268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n Mao" initials="SM" lastIdx="1" clrIdx="0">
    <p:extLst>
      <p:ext uri="{19B8F6BF-5375-455C-9EA6-DF929625EA0E}">
        <p15:presenceInfo xmlns:p15="http://schemas.microsoft.com/office/powerpoint/2012/main" userId="S::Steven.Mao@sharecare.com::da7d4cf1-b802-4369-8e84-4a91635f775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AF96"/>
    <a:srgbClr val="BF9000"/>
    <a:srgbClr val="0C7030"/>
    <a:srgbClr val="A2488E"/>
    <a:srgbClr val="2F1D94"/>
    <a:srgbClr val="CD6269"/>
    <a:srgbClr val="19B99C"/>
    <a:srgbClr val="8BB9DB"/>
    <a:srgbClr val="404040"/>
    <a:srgbClr val="DE4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10" autoAdjust="0"/>
    <p:restoredTop sz="96167" autoAdjust="0"/>
  </p:normalViewPr>
  <p:slideViewPr>
    <p:cSldViewPr snapToGrid="0">
      <p:cViewPr varScale="1">
        <p:scale>
          <a:sx n="82" d="100"/>
          <a:sy n="82" d="100"/>
        </p:scale>
        <p:origin x="62" y="67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r>
              <a:rPr lang="en-US" sz="1000" b="1"/>
              <a:t>ELIGIBLE MEMBERS BY MONTH</a:t>
            </a:r>
            <a:r>
              <a:rPr lang="en-US" sz="1000" b="1" baseline="30000"/>
              <a:t>1</a:t>
            </a:r>
          </a:p>
        </c:rich>
      </c:tx>
      <c:layout>
        <c:manualLayout>
          <c:xMode val="edge"/>
          <c:yMode val="edge"/>
          <c:x val="0.36234685778617859"/>
          <c:y val="2.17625983059406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0412866771221161E-2"/>
          <c:y val="0.17593476176261902"/>
          <c:w val="0.92958712577819824"/>
          <c:h val="0.641040921211242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Overall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2020-04</c:v>
                </c:pt>
                <c:pt idx="1">
                  <c:v>2020-05</c:v>
                </c:pt>
                <c:pt idx="2">
                  <c:v>2020-06</c:v>
                </c:pt>
                <c:pt idx="3">
                  <c:v>2020-07</c:v>
                </c:pt>
                <c:pt idx="4">
                  <c:v>2020-08</c:v>
                </c:pt>
                <c:pt idx="5">
                  <c:v>2020-09</c:v>
                </c:pt>
                <c:pt idx="6">
                  <c:v>2020-10</c:v>
                </c:pt>
                <c:pt idx="7">
                  <c:v>2020-11</c:v>
                </c:pt>
                <c:pt idx="8">
                  <c:v>2020-12</c:v>
                </c:pt>
                <c:pt idx="9">
                  <c:v>2021-01</c:v>
                </c:pt>
                <c:pt idx="10">
                  <c:v>2021-02</c:v>
                </c:pt>
                <c:pt idx="11">
                  <c:v>2021-03</c:v>
                </c:pt>
                <c:pt idx="12">
                  <c:v>2021-04</c:v>
                </c:pt>
                <c:pt idx="13">
                  <c:v>2021-05</c:v>
                </c:pt>
                <c:pt idx="14">
                  <c:v>2021-06</c:v>
                </c:pt>
              </c:strCache>
            </c:strRef>
          </c:cat>
          <c:val>
            <c:numRef>
              <c:f>Sheet1!$B$2:$B$16</c:f>
              <c:numCache>
                <c:formatCode>#,##0</c:formatCode>
                <c:ptCount val="15"/>
                <c:pt idx="0">
                  <c:v>4576</c:v>
                </c:pt>
                <c:pt idx="1">
                  <c:v>4513</c:v>
                </c:pt>
                <c:pt idx="2">
                  <c:v>4570</c:v>
                </c:pt>
                <c:pt idx="3">
                  <c:v>4539</c:v>
                </c:pt>
                <c:pt idx="4">
                  <c:v>4540</c:v>
                </c:pt>
                <c:pt idx="5">
                  <c:v>4481</c:v>
                </c:pt>
                <c:pt idx="6">
                  <c:v>4524</c:v>
                </c:pt>
                <c:pt idx="7">
                  <c:v>4514</c:v>
                </c:pt>
                <c:pt idx="8">
                  <c:v>4506</c:v>
                </c:pt>
                <c:pt idx="9">
                  <c:v>4723</c:v>
                </c:pt>
                <c:pt idx="10">
                  <c:v>4637</c:v>
                </c:pt>
                <c:pt idx="11">
                  <c:v>4666</c:v>
                </c:pt>
                <c:pt idx="12">
                  <c:v>4731</c:v>
                </c:pt>
                <c:pt idx="13">
                  <c:v>4591</c:v>
                </c:pt>
                <c:pt idx="14">
                  <c:v>4518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54-4563-8F61-856DE35879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2286464"/>
        <c:axId val="42296448"/>
      </c:barChart>
      <c:catAx>
        <c:axId val="42286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800" b="0" i="0" u="none" strike="noStrike" kern="1200" baseline="0" smtId="4294967295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96448"/>
        <c:crosses val="autoZero"/>
        <c:auto val="0"/>
        <c:lblAlgn val="ctr"/>
        <c:lblOffset val="100"/>
        <c:noMultiLvlLbl val="0"/>
      </c:catAx>
      <c:valAx>
        <c:axId val="4229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solidFill>
              <a:schemeClr val="tx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 smtId="4294967295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8646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solidFill>
            <a:sysClr val="window" lastClr="FFFFFF"/>
          </a:solidFill>
          <a:ln w="9525" cap="flat" cmpd="sng" algn="ctr">
            <a:solidFill>
              <a:srgbClr val="E7E6E6"/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800" b="0" i="0" u="none" strike="noStrike" kern="1200" baseline="0" smtId="4294967295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>
          <a:softEdge rad="0"/>
        </a:effectLst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 b="0" i="0" smtId="4294967295">
          <a:solidFill>
            <a:schemeClr val="bg2"/>
          </a:solidFill>
          <a:latin typeface="+mn-lt"/>
        </a:defRPr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RISKS PER MEMBER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Members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6E4D-C741-844A-F79152C7448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6E4D-C741-844A-F79152C7448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6E4D-C741-844A-F79152C7448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6E4D-C741-844A-F79152C74480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6E4D-C741-844A-F79152C7448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4+</c:v>
                </c:pt>
              </c:strCache>
            </c:strRef>
          </c:cat>
          <c:val>
            <c:numRef>
              <c:f>Sheet1!$B$2:$B$6</c:f>
              <c:numCache>
                <c:formatCode>0.0\%</c:formatCode>
                <c:ptCount val="5"/>
                <c:pt idx="0">
                  <c:v>27.6</c:v>
                </c:pt>
                <c:pt idx="1">
                  <c:v>25.8</c:v>
                </c:pt>
                <c:pt idx="2">
                  <c:v>18.100000000000001</c:v>
                </c:pt>
                <c:pt idx="3">
                  <c:v>17.600000000000001</c:v>
                </c:pt>
                <c:pt idx="4">
                  <c:v>10.9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61-40E3-B4C3-1934B9B155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1792768"/>
        <c:axId val="181794304"/>
      </c:barChart>
      <c:catAx>
        <c:axId val="18179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794304"/>
        <c:crosses val="autoZero"/>
        <c:auto val="0"/>
        <c:lblAlgn val="ctr"/>
        <c:lblOffset val="100"/>
        <c:noMultiLvlLbl val="0"/>
      </c:catAx>
      <c:valAx>
        <c:axId val="181794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\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792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 smtId="4294967295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9B99C"/>
            </a:solidFill>
          </c:spPr>
          <c:invertIfNegative val="0"/>
          <c:dLbls>
            <c:numFmt formatCode="0.0%;\-0.0%;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Total Cholesterol/HDL Ratio</c:v>
                </c:pt>
                <c:pt idx="1">
                  <c:v>Glucose (Fasting)</c:v>
                </c:pt>
                <c:pt idx="2">
                  <c:v>Glucose</c:v>
                </c:pt>
                <c:pt idx="3">
                  <c:v>Cholesterol - Total</c:v>
                </c:pt>
                <c:pt idx="4">
                  <c:v>Cholesterol - LDL (Bad)</c:v>
                </c:pt>
                <c:pt idx="5">
                  <c:v>Cholesterol - HDL (Good)</c:v>
                </c:pt>
                <c:pt idx="6">
                  <c:v>BMI (Body Mass Index)</c:v>
                </c:pt>
                <c:pt idx="7">
                  <c:v>Blood Pressure - Systolic (Upper)</c:v>
                </c:pt>
                <c:pt idx="8">
                  <c:v>Blood Pressure - Diastolic (Lower)</c:v>
                </c:pt>
              </c:strCache>
            </c:strRef>
          </c:cat>
          <c:val>
            <c:numRef>
              <c:f>Sheet1!$B$2:$B$10</c:f>
              <c:numCache>
                <c:formatCode>0.0\%</c:formatCode>
                <c:ptCount val="9"/>
                <c:pt idx="0">
                  <c:v>0.56599999999999995</c:v>
                </c:pt>
                <c:pt idx="1">
                  <c:v>0.71499999999999997</c:v>
                </c:pt>
                <c:pt idx="2">
                  <c:v>0.50900000000000001</c:v>
                </c:pt>
                <c:pt idx="3">
                  <c:v>0.66700000000000004</c:v>
                </c:pt>
                <c:pt idx="4">
                  <c:v>0.39200000000000002</c:v>
                </c:pt>
                <c:pt idx="5">
                  <c:v>0.39900000000000002</c:v>
                </c:pt>
                <c:pt idx="6">
                  <c:v>0.29299999999999998</c:v>
                </c:pt>
                <c:pt idx="7">
                  <c:v>0.46700000000000003</c:v>
                </c:pt>
                <c:pt idx="8">
                  <c:v>0.58499999999999996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99-4751-B30A-4A95B463E9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numFmt formatCode="0.0%;\-0.0%;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Total Cholesterol/HDL Ratio</c:v>
                </c:pt>
                <c:pt idx="1">
                  <c:v>Glucose (Fasting)</c:v>
                </c:pt>
                <c:pt idx="2">
                  <c:v>Glucose</c:v>
                </c:pt>
                <c:pt idx="3">
                  <c:v>Cholesterol - Total</c:v>
                </c:pt>
                <c:pt idx="4">
                  <c:v>Cholesterol - LDL (Bad)</c:v>
                </c:pt>
                <c:pt idx="5">
                  <c:v>Cholesterol - HDL (Good)</c:v>
                </c:pt>
                <c:pt idx="6">
                  <c:v>BMI (Body Mass Index)</c:v>
                </c:pt>
                <c:pt idx="7">
                  <c:v>Blood Pressure - Systolic (Upper)</c:v>
                </c:pt>
                <c:pt idx="8">
                  <c:v>Blood Pressure - Diastolic (Lower)</c:v>
                </c:pt>
              </c:strCache>
            </c:strRef>
          </c:cat>
          <c:val>
            <c:numRef>
              <c:f>Sheet1!$C$2:$C$10</c:f>
              <c:numCache>
                <c:formatCode>0.0\%</c:formatCode>
                <c:ptCount val="9"/>
                <c:pt idx="0">
                  <c:v>0</c:v>
                </c:pt>
                <c:pt idx="1">
                  <c:v>0.253</c:v>
                </c:pt>
                <c:pt idx="2">
                  <c:v>0</c:v>
                </c:pt>
                <c:pt idx="3">
                  <c:v>0.27900000000000003</c:v>
                </c:pt>
                <c:pt idx="4">
                  <c:v>0.55700000000000005</c:v>
                </c:pt>
                <c:pt idx="5">
                  <c:v>0.217</c:v>
                </c:pt>
                <c:pt idx="6">
                  <c:v>0.35099999999999998</c:v>
                </c:pt>
                <c:pt idx="7">
                  <c:v>0.39</c:v>
                </c:pt>
                <c:pt idx="8">
                  <c:v>0.28799999999999998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99-4751-B30A-4A95B463E92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Lbls>
            <c:numFmt formatCode="0.0%;\-0.0%;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Total Cholesterol/HDL Ratio</c:v>
                </c:pt>
                <c:pt idx="1">
                  <c:v>Glucose (Fasting)</c:v>
                </c:pt>
                <c:pt idx="2">
                  <c:v>Glucose</c:v>
                </c:pt>
                <c:pt idx="3">
                  <c:v>Cholesterol - Total</c:v>
                </c:pt>
                <c:pt idx="4">
                  <c:v>Cholesterol - LDL (Bad)</c:v>
                </c:pt>
                <c:pt idx="5">
                  <c:v>Cholesterol - HDL (Good)</c:v>
                </c:pt>
                <c:pt idx="6">
                  <c:v>BMI (Body Mass Index)</c:v>
                </c:pt>
                <c:pt idx="7">
                  <c:v>Blood Pressure - Systolic (Upper)</c:v>
                </c:pt>
                <c:pt idx="8">
                  <c:v>Blood Pressure - Diastolic (Lower)</c:v>
                </c:pt>
              </c:strCache>
            </c:strRef>
          </c:cat>
          <c:val>
            <c:numRef>
              <c:f>Sheet1!$D$2:$D$10</c:f>
              <c:numCache>
                <c:formatCode>0.0\%</c:formatCode>
                <c:ptCount val="9"/>
                <c:pt idx="0">
                  <c:v>0.434</c:v>
                </c:pt>
                <c:pt idx="1">
                  <c:v>3.2000000000000001E-2</c:v>
                </c:pt>
                <c:pt idx="2">
                  <c:v>0.49099999999999999</c:v>
                </c:pt>
                <c:pt idx="3">
                  <c:v>5.3999999999999999E-2</c:v>
                </c:pt>
                <c:pt idx="4">
                  <c:v>5.1999999999999998E-2</c:v>
                </c:pt>
                <c:pt idx="5">
                  <c:v>0.38400000000000001</c:v>
                </c:pt>
                <c:pt idx="6">
                  <c:v>0.35599999999999998</c:v>
                </c:pt>
                <c:pt idx="7">
                  <c:v>0.14299999999999999</c:v>
                </c:pt>
                <c:pt idx="8">
                  <c:v>0.127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99-4751-B30A-4A95B463E9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2"/>
        <c:overlap val="100"/>
        <c:axId val="181830784"/>
        <c:axId val="181832320"/>
      </c:barChart>
      <c:catAx>
        <c:axId val="18183078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181832320"/>
        <c:crosses val="autoZero"/>
        <c:auto val="1"/>
        <c:lblAlgn val="ctr"/>
        <c:lblOffset val="100"/>
        <c:noMultiLvlLbl val="0"/>
      </c:catAx>
      <c:valAx>
        <c:axId val="181832320"/>
        <c:scaling>
          <c:orientation val="minMax"/>
        </c:scaling>
        <c:delete val="1"/>
        <c:axPos val="b"/>
        <c:majorGridlines/>
        <c:numFmt formatCode="0%" sourceLinked="1"/>
        <c:majorTickMark val="out"/>
        <c:minorTickMark val="none"/>
        <c:tickLblPos val="nextTo"/>
        <c:crossAx val="181830784"/>
        <c:crosses val="autoZero"/>
        <c:crossBetween val="between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576371192932129"/>
          <c:y val="3.5610359162092209E-2"/>
          <c:w val="0.36497744917869568"/>
          <c:h val="0.9378753900527954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Visits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105-4801-96C1-609EA3129F0A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105-4801-96C1-609EA3129F0A}"/>
              </c:ext>
            </c:extLst>
          </c:dPt>
          <c:dPt>
            <c:idx val="2"/>
            <c:bubble3D val="0"/>
            <c:spPr>
              <a:solidFill>
                <a:schemeClr val="accent1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105-4801-96C1-609EA3129F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Web</c:v>
                </c:pt>
                <c:pt idx="1">
                  <c:v>iOS</c:v>
                </c:pt>
                <c:pt idx="2">
                  <c:v>Android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0.457966573380654</c:v>
                </c:pt>
                <c:pt idx="1">
                  <c:v>0.355779303012773</c:v>
                </c:pt>
                <c:pt idx="2">
                  <c:v>0.18625412360657301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FC-4DBE-BD82-6D60BABCFE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 smtId="4294967295"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MONTHLY ACTIVE USERS (</a:t>
            </a:r>
            <a:r>
              <a:rPr lang="en-US" sz="960" b="1" i="0" u="none" strike="noStrike" baseline="0">
                <a:effectLst/>
              </a:rPr>
              <a:t>Site Only</a:t>
            </a:r>
            <a:r>
              <a:rPr lang="en-US" sz="960" b="1" i="0" u="none" strike="noStrike" baseline="30000">
                <a:effectLst/>
              </a:rPr>
              <a:t>1</a:t>
            </a:r>
            <a:r>
              <a:rPr lang="en-US" sz="960" b="1" i="0" u="none" strike="noStrike" baseline="0">
                <a:effectLst/>
              </a:rPr>
              <a:t>)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Active Users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2020-04</c:v>
                </c:pt>
                <c:pt idx="1">
                  <c:v>2020-05</c:v>
                </c:pt>
                <c:pt idx="2">
                  <c:v>2020-06</c:v>
                </c:pt>
                <c:pt idx="3">
                  <c:v>2020-07</c:v>
                </c:pt>
                <c:pt idx="4">
                  <c:v>2020-08</c:v>
                </c:pt>
                <c:pt idx="5">
                  <c:v>2020-09</c:v>
                </c:pt>
                <c:pt idx="6">
                  <c:v>2020-10</c:v>
                </c:pt>
                <c:pt idx="7">
                  <c:v>2020-11</c:v>
                </c:pt>
                <c:pt idx="8">
                  <c:v>2020-12</c:v>
                </c:pt>
                <c:pt idx="9">
                  <c:v>2021-01</c:v>
                </c:pt>
                <c:pt idx="10">
                  <c:v>2021-02</c:v>
                </c:pt>
                <c:pt idx="11">
                  <c:v>2021-03</c:v>
                </c:pt>
                <c:pt idx="12">
                  <c:v>2021-04</c:v>
                </c:pt>
                <c:pt idx="13">
                  <c:v>2021-05</c:v>
                </c:pt>
                <c:pt idx="14">
                  <c:v>2021-06</c:v>
                </c:pt>
              </c:strCache>
            </c:strRef>
          </c:cat>
          <c:val>
            <c:numRef>
              <c:f>Sheet1!$B$2:$B$16</c:f>
              <c:numCache>
                <c:formatCode>0.0\%</c:formatCode>
                <c:ptCount val="15"/>
                <c:pt idx="0">
                  <c:v>20.3</c:v>
                </c:pt>
                <c:pt idx="1">
                  <c:v>20.9</c:v>
                </c:pt>
                <c:pt idx="2">
                  <c:v>19</c:v>
                </c:pt>
                <c:pt idx="3">
                  <c:v>16.2</c:v>
                </c:pt>
                <c:pt idx="4">
                  <c:v>13.4</c:v>
                </c:pt>
                <c:pt idx="5">
                  <c:v>14.3</c:v>
                </c:pt>
                <c:pt idx="6">
                  <c:v>27.5</c:v>
                </c:pt>
                <c:pt idx="7">
                  <c:v>22.4</c:v>
                </c:pt>
                <c:pt idx="8">
                  <c:v>20.2</c:v>
                </c:pt>
                <c:pt idx="9">
                  <c:v>28.5</c:v>
                </c:pt>
                <c:pt idx="10">
                  <c:v>25.3</c:v>
                </c:pt>
                <c:pt idx="11">
                  <c:v>25.3</c:v>
                </c:pt>
                <c:pt idx="12">
                  <c:v>22.8</c:v>
                </c:pt>
                <c:pt idx="13">
                  <c:v>22.6</c:v>
                </c:pt>
                <c:pt idx="14">
                  <c:v>20.6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04-4EE2-81BF-6E312AAFC0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2321920"/>
        <c:axId val="182323840"/>
      </c:lineChart>
      <c:catAx>
        <c:axId val="182321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323840"/>
        <c:crosses val="autoZero"/>
        <c:auto val="0"/>
        <c:lblAlgn val="ctr"/>
        <c:lblOffset val="100"/>
        <c:noMultiLvlLbl val="0"/>
      </c:catAx>
      <c:valAx>
        <c:axId val="182323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\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321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 smtId="4294967295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ACTIVE USERS POST REGISTRATION </a:t>
            </a:r>
            <a:r>
              <a:rPr lang="en-US" sz="960" b="1" i="0" u="none" strike="noStrike" baseline="0">
                <a:effectLst/>
              </a:rPr>
              <a:t>(Site Only</a:t>
            </a:r>
            <a:r>
              <a:rPr lang="en-US" sz="960" b="1" i="0" u="none" strike="noStrike" baseline="30000">
                <a:effectLst/>
              </a:rPr>
              <a:t>1</a:t>
            </a:r>
            <a:r>
              <a:rPr lang="en-US" sz="960" b="1" i="0" u="none" strike="noStrike" baseline="0">
                <a:effectLst/>
              </a:rPr>
              <a:t>)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Active Users - Rolling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Days 001-030</c:v>
                </c:pt>
                <c:pt idx="1">
                  <c:v>Days 031-060</c:v>
                </c:pt>
                <c:pt idx="2">
                  <c:v>Days 061-090</c:v>
                </c:pt>
                <c:pt idx="3">
                  <c:v>Days 091-120</c:v>
                </c:pt>
                <c:pt idx="4">
                  <c:v>Days 121-150</c:v>
                </c:pt>
                <c:pt idx="5">
                  <c:v>Days 151-180</c:v>
                </c:pt>
                <c:pt idx="6">
                  <c:v>Days 181-210</c:v>
                </c:pt>
                <c:pt idx="7">
                  <c:v>Days 211-240</c:v>
                </c:pt>
                <c:pt idx="8">
                  <c:v>Days 241-270</c:v>
                </c:pt>
                <c:pt idx="9">
                  <c:v>Days 271-300</c:v>
                </c:pt>
                <c:pt idx="10">
                  <c:v>Days 301-330</c:v>
                </c:pt>
                <c:pt idx="11">
                  <c:v>Days 331-360</c:v>
                </c:pt>
              </c:strCache>
            </c:strRef>
          </c:cat>
          <c:val>
            <c:numRef>
              <c:f>Sheet1!$B$2:$B$13</c:f>
              <c:numCache>
                <c:formatCode>0.0\%</c:formatCode>
                <c:ptCount val="12"/>
                <c:pt idx="0">
                  <c:v>38.299999999999997</c:v>
                </c:pt>
                <c:pt idx="1">
                  <c:v>25.3</c:v>
                </c:pt>
                <c:pt idx="2">
                  <c:v>23</c:v>
                </c:pt>
                <c:pt idx="3">
                  <c:v>21.1</c:v>
                </c:pt>
                <c:pt idx="4">
                  <c:v>18.899999999999999</c:v>
                </c:pt>
                <c:pt idx="5">
                  <c:v>20</c:v>
                </c:pt>
                <c:pt idx="6">
                  <c:v>19</c:v>
                </c:pt>
                <c:pt idx="7">
                  <c:v>16.3</c:v>
                </c:pt>
                <c:pt idx="8">
                  <c:v>19</c:v>
                </c:pt>
                <c:pt idx="9">
                  <c:v>19.899999999999999</c:v>
                </c:pt>
                <c:pt idx="10">
                  <c:v>19</c:v>
                </c:pt>
                <c:pt idx="11">
                  <c:v>20.3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CF-4628-A825-5192AF76E7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2397568"/>
        <c:axId val="182412032"/>
      </c:lineChart>
      <c:catAx>
        <c:axId val="182397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412032"/>
        <c:crosses val="autoZero"/>
        <c:auto val="0"/>
        <c:lblAlgn val="ctr"/>
        <c:lblOffset val="100"/>
        <c:noMultiLvlLbl val="0"/>
      </c:catAx>
      <c:valAx>
        <c:axId val="182412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\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397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 smtId="4294967295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/>
              <a:t>GREEN</a:t>
            </a:r>
            <a:r>
              <a:rPr lang="en-US" sz="1000" b="1" baseline="0" dirty="0"/>
              <a:t> DAYS EARNED</a:t>
            </a:r>
            <a:endParaRPr lang="en-US" sz="1000" b="1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Green Days Earned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2020-04</c:v>
                </c:pt>
                <c:pt idx="1">
                  <c:v>2020-05</c:v>
                </c:pt>
                <c:pt idx="2">
                  <c:v>2020-06</c:v>
                </c:pt>
                <c:pt idx="3">
                  <c:v>2020-07</c:v>
                </c:pt>
                <c:pt idx="4">
                  <c:v>2020-08</c:v>
                </c:pt>
                <c:pt idx="5">
                  <c:v>2020-09</c:v>
                </c:pt>
                <c:pt idx="6">
                  <c:v>2020-10</c:v>
                </c:pt>
                <c:pt idx="7">
                  <c:v>2020-11</c:v>
                </c:pt>
                <c:pt idx="8">
                  <c:v>2020-12</c:v>
                </c:pt>
                <c:pt idx="9">
                  <c:v>2021-01</c:v>
                </c:pt>
                <c:pt idx="10">
                  <c:v>2021-02</c:v>
                </c:pt>
                <c:pt idx="11">
                  <c:v>2021-03</c:v>
                </c:pt>
                <c:pt idx="12">
                  <c:v>2021-04</c:v>
                </c:pt>
                <c:pt idx="13">
                  <c:v>2021-05</c:v>
                </c:pt>
                <c:pt idx="14">
                  <c:v>2021-06</c:v>
                </c:pt>
              </c:strCache>
            </c:strRef>
          </c:cat>
          <c:val>
            <c:numRef>
              <c:f>Sheet1!$B$2:$B$16</c:f>
              <c:numCache>
                <c:formatCode>#,##0</c:formatCode>
                <c:ptCount val="15"/>
                <c:pt idx="0">
                  <c:v>1984</c:v>
                </c:pt>
                <c:pt idx="1">
                  <c:v>1997</c:v>
                </c:pt>
                <c:pt idx="2">
                  <c:v>1509</c:v>
                </c:pt>
                <c:pt idx="3">
                  <c:v>1268</c:v>
                </c:pt>
                <c:pt idx="4">
                  <c:v>352</c:v>
                </c:pt>
                <c:pt idx="5">
                  <c:v>227</c:v>
                </c:pt>
                <c:pt idx="6">
                  <c:v>618</c:v>
                </c:pt>
                <c:pt idx="7">
                  <c:v>449</c:v>
                </c:pt>
                <c:pt idx="8">
                  <c:v>377</c:v>
                </c:pt>
                <c:pt idx="9">
                  <c:v>2505</c:v>
                </c:pt>
                <c:pt idx="10">
                  <c:v>1414</c:v>
                </c:pt>
                <c:pt idx="11">
                  <c:v>1812</c:v>
                </c:pt>
                <c:pt idx="12">
                  <c:v>1446</c:v>
                </c:pt>
                <c:pt idx="13">
                  <c:v>1228</c:v>
                </c:pt>
                <c:pt idx="14">
                  <c:v>1072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7C-431B-8CAA-F8C443F665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3080064"/>
        <c:axId val="18320665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Green Days per User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2020-04</c:v>
                </c:pt>
                <c:pt idx="1">
                  <c:v>2020-05</c:v>
                </c:pt>
                <c:pt idx="2">
                  <c:v>2020-06</c:v>
                </c:pt>
                <c:pt idx="3">
                  <c:v>2020-07</c:v>
                </c:pt>
                <c:pt idx="4">
                  <c:v>2020-08</c:v>
                </c:pt>
                <c:pt idx="5">
                  <c:v>2020-09</c:v>
                </c:pt>
                <c:pt idx="6">
                  <c:v>2020-10</c:v>
                </c:pt>
                <c:pt idx="7">
                  <c:v>2020-11</c:v>
                </c:pt>
                <c:pt idx="8">
                  <c:v>2020-12</c:v>
                </c:pt>
                <c:pt idx="9">
                  <c:v>2021-01</c:v>
                </c:pt>
                <c:pt idx="10">
                  <c:v>2021-02</c:v>
                </c:pt>
                <c:pt idx="11">
                  <c:v>2021-03</c:v>
                </c:pt>
                <c:pt idx="12">
                  <c:v>2021-04</c:v>
                </c:pt>
                <c:pt idx="13">
                  <c:v>2021-05</c:v>
                </c:pt>
                <c:pt idx="14">
                  <c:v>2021-06</c:v>
                </c:pt>
              </c:strCache>
            </c:strRef>
          </c:cat>
          <c:val>
            <c:numRef>
              <c:f>Sheet1!$C$2:$C$16</c:f>
              <c:numCache>
                <c:formatCode>#,##0</c:formatCode>
                <c:ptCount val="15"/>
                <c:pt idx="0">
                  <c:v>19</c:v>
                </c:pt>
                <c:pt idx="1">
                  <c:v>19</c:v>
                </c:pt>
                <c:pt idx="2">
                  <c:v>19</c:v>
                </c:pt>
                <c:pt idx="3">
                  <c:v>19</c:v>
                </c:pt>
                <c:pt idx="4">
                  <c:v>11</c:v>
                </c:pt>
                <c:pt idx="5">
                  <c:v>11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16</c:v>
                </c:pt>
                <c:pt idx="10">
                  <c:v>14</c:v>
                </c:pt>
                <c:pt idx="11">
                  <c:v>16</c:v>
                </c:pt>
                <c:pt idx="12">
                  <c:v>16</c:v>
                </c:pt>
                <c:pt idx="13">
                  <c:v>16</c:v>
                </c:pt>
                <c:pt idx="1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7C-431B-8CAA-F8C443F665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855232"/>
        <c:axId val="213852928"/>
      </c:lineChart>
      <c:catAx>
        <c:axId val="183080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206656"/>
        <c:crosses val="autoZero"/>
        <c:auto val="0"/>
        <c:lblAlgn val="ctr"/>
        <c:lblOffset val="100"/>
        <c:noMultiLvlLbl val="0"/>
      </c:catAx>
      <c:valAx>
        <c:axId val="183206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080064"/>
        <c:crosses val="autoZero"/>
        <c:crossBetween val="between"/>
      </c:valAx>
      <c:valAx>
        <c:axId val="213852928"/>
        <c:scaling>
          <c:orientation val="minMax"/>
        </c:scaling>
        <c:delete val="0"/>
        <c:axPos val="r"/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855232"/>
        <c:crosses val="max"/>
        <c:crossBetween val="between"/>
      </c:valAx>
      <c:catAx>
        <c:axId val="2138552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3852928"/>
        <c:crosses val="autoZero"/>
        <c:auto val="0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800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 smtId="4294967295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GD Groups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1-10</c:v>
                </c:pt>
                <c:pt idx="1">
                  <c:v>11-50</c:v>
                </c:pt>
                <c:pt idx="2">
                  <c:v>51-100</c:v>
                </c:pt>
                <c:pt idx="3">
                  <c:v>101+</c:v>
                </c:pt>
              </c:strCache>
            </c:strRef>
          </c:cat>
          <c:val>
            <c:numRef>
              <c:f>Sheet1!$B$2:$B$5</c:f>
              <c:numCache>
                <c:formatCode>0.0\%</c:formatCode>
                <c:ptCount val="4"/>
                <c:pt idx="0">
                  <c:v>42.8</c:v>
                </c:pt>
                <c:pt idx="1">
                  <c:v>18.7</c:v>
                </c:pt>
                <c:pt idx="2">
                  <c:v>12.8</c:v>
                </c:pt>
                <c:pt idx="3">
                  <c:v>25.7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47-4015-88DF-E9F9FB75A1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8054656"/>
        <c:axId val="218056192"/>
      </c:barChart>
      <c:catAx>
        <c:axId val="218054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056192"/>
        <c:crosses val="autoZero"/>
        <c:auto val="0"/>
        <c:lblAlgn val="ctr"/>
        <c:lblOffset val="100"/>
        <c:noMultiLvlLbl val="0"/>
      </c:catAx>
      <c:valAx>
        <c:axId val="21805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\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054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 smtId="4294967295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pPr>
            <a:r>
              <a:rPr lang="en-US" sz="1200" b="1" i="0" baseline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ENTRIES BY TRACKER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c:rich>
      </c:tx>
      <c:layout>
        <c:manualLayout>
          <c:xMode val="edge"/>
          <c:yMode val="edge"/>
          <c:x val="1.4550734349695655E-2"/>
          <c:y val="2.1238949892801836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3632072032662585"/>
          <c:y val="0.18974691072112718"/>
          <c:w val="0.67772475897620643"/>
          <c:h val="0.6226022707128928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s1</c:v>
                </c:pt>
              </c:strCache>
            </c:strRef>
          </c:tx>
          <c:spPr>
            <a:solidFill>
              <a:srgbClr val="2ABAA3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WEIGHT</c:v>
                </c:pt>
                <c:pt idx="1">
                  <c:v>STEPS</c:v>
                </c:pt>
                <c:pt idx="2">
                  <c:v>SLEEP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3798</c:v>
                </c:pt>
                <c:pt idx="1">
                  <c:v>32575</c:v>
                </c:pt>
                <c:pt idx="2">
                  <c:v>29975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64-2A40-88A9-37DFAF2A5C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s2</c:v>
                </c:pt>
              </c:strCache>
            </c:strRef>
          </c:tx>
          <c:spPr>
            <a:solidFill>
              <a:srgbClr val="2ABAA3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WEIGHT</c:v>
                </c:pt>
                <c:pt idx="1">
                  <c:v>STEPS</c:v>
                </c:pt>
                <c:pt idx="2">
                  <c:v>SLEEP</c:v>
                </c:pt>
              </c:strCache>
            </c:strRef>
          </c:cat>
          <c:val>
            <c:numRef>
              <c:f>Sheet1!$C$2:$C$4</c:f>
              <c:numCache>
                <c:formatCode>#,##0</c:formatCode>
                <c:ptCount val="3"/>
                <c:pt idx="0">
                  <c:v>9921</c:v>
                </c:pt>
                <c:pt idx="1">
                  <c:v>19632</c:v>
                </c:pt>
                <c:pt idx="2">
                  <c:v>15609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64-2A40-88A9-37DFAF2A5C7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s3</c:v>
                </c:pt>
              </c:strCache>
            </c:strRef>
          </c:tx>
          <c:spPr>
            <a:solidFill>
              <a:srgbClr val="F7B924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WEIGHT</c:v>
                </c:pt>
                <c:pt idx="1">
                  <c:v>STEPS</c:v>
                </c:pt>
                <c:pt idx="2">
                  <c:v>SLEEP</c:v>
                </c:pt>
              </c:strCache>
            </c:strRef>
          </c:cat>
          <c:val>
            <c:numRef>
              <c:f>Sheet1!$D$2:$D$4</c:f>
              <c:numCache>
                <c:formatCode>#,##0</c:formatCode>
                <c:ptCount val="3"/>
                <c:pt idx="0">
                  <c:v>13912</c:v>
                </c:pt>
                <c:pt idx="1">
                  <c:v>9540</c:v>
                </c:pt>
                <c:pt idx="2">
                  <c:v>7369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64-2A40-88A9-37DFAF2A5C7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s4</c:v>
                </c:pt>
              </c:strCache>
            </c:strRef>
          </c:tx>
          <c:spPr>
            <a:solidFill>
              <a:srgbClr val="F85313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WEIGHT</c:v>
                </c:pt>
                <c:pt idx="1">
                  <c:v>STEPS</c:v>
                </c:pt>
                <c:pt idx="2">
                  <c:v>SLEEP</c:v>
                </c:pt>
              </c:strCache>
            </c:strRef>
          </c:cat>
          <c:val>
            <c:numRef>
              <c:f>Sheet1!$E$2:$E$4</c:f>
              <c:numCache>
                <c:formatCode>#,##0</c:formatCode>
                <c:ptCount val="3"/>
                <c:pt idx="0">
                  <c:v>7247</c:v>
                </c:pt>
                <c:pt idx="1">
                  <c:v>8438</c:v>
                </c:pt>
                <c:pt idx="2">
                  <c:v>3073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864-2A40-88A9-37DFAF2A5C7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s5</c:v>
                </c:pt>
              </c:strCache>
            </c:strRef>
          </c:tx>
          <c:spPr>
            <a:solidFill>
              <a:srgbClr val="F85313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WEIGHT</c:v>
                </c:pt>
                <c:pt idx="1">
                  <c:v>STEPS</c:v>
                </c:pt>
                <c:pt idx="2">
                  <c:v>SLEEP</c:v>
                </c:pt>
              </c:strCache>
            </c:strRef>
          </c:cat>
          <c:val>
            <c:numRef>
              <c:f>Sheet1!$F$2:$F$4</c:f>
              <c:numCache>
                <c:formatCode>#,##0</c:formatCode>
                <c:ptCount val="3"/>
                <c:pt idx="0">
                  <c:v>4919</c:v>
                </c:pt>
                <c:pt idx="1">
                  <c:v>14816</c:v>
                </c:pt>
                <c:pt idx="2">
                  <c:v>3022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864-2A40-88A9-37DFAF2A5C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25301632"/>
        <c:axId val="225303168"/>
      </c:barChart>
      <c:catAx>
        <c:axId val="22530163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defRPr>
            </a:pPr>
            <a:endParaRPr lang="en-US"/>
          </a:p>
        </c:txPr>
        <c:crossAx val="225303168"/>
        <c:crosses val="autoZero"/>
        <c:auto val="1"/>
        <c:lblAlgn val="ctr"/>
        <c:lblOffset val="100"/>
        <c:noMultiLvlLbl val="0"/>
      </c:catAx>
      <c:valAx>
        <c:axId val="225303168"/>
        <c:scaling>
          <c:orientation val="minMax"/>
        </c:scaling>
        <c:delete val="0"/>
        <c:axPos val="b"/>
        <c:majorGridlines/>
        <c:numFmt formatCode="#,##0" sourceLinked="1"/>
        <c:majorTickMark val="none"/>
        <c:minorTickMark val="none"/>
        <c:tickLblPos val="nextTo"/>
        <c:txPr>
          <a:bodyPr rot="-2700000"/>
          <a:lstStyle/>
          <a:p>
            <a:pPr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  <a:ea typeface="Cambria" pitchFamily="18" charset="0"/>
                <a:cs typeface="Arial" pitchFamily="34" charset="0"/>
              </a:defRPr>
            </a:pPr>
            <a:endParaRPr lang="en-US"/>
          </a:p>
        </c:txPr>
        <c:crossAx val="2253016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r>
              <a:rPr lang="en-US" sz="1000" b="1"/>
              <a:t>ADDITIONS AND REMOVALS BY MONTH</a:t>
            </a:r>
            <a:r>
              <a:rPr lang="en-US" sz="1000" b="1" baseline="30000"/>
              <a:t>2,3</a:t>
            </a:r>
          </a:p>
        </c:rich>
      </c:tx>
      <c:layout>
        <c:manualLayout>
          <c:xMode val="edge"/>
          <c:yMode val="edge"/>
          <c:x val="0.33320528268814087"/>
          <c:y val="1.95222571492195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8849256038665771E-2"/>
          <c:y val="0.15739580988883972"/>
          <c:w val="0.92115074396133423"/>
          <c:h val="0.626536071300506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Additions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2020-04</c:v>
                </c:pt>
                <c:pt idx="1">
                  <c:v>2020-05</c:v>
                </c:pt>
                <c:pt idx="2">
                  <c:v>2020-06</c:v>
                </c:pt>
                <c:pt idx="3">
                  <c:v>2020-07</c:v>
                </c:pt>
                <c:pt idx="4">
                  <c:v>2020-08</c:v>
                </c:pt>
                <c:pt idx="5">
                  <c:v>2020-09</c:v>
                </c:pt>
                <c:pt idx="6">
                  <c:v>2020-10</c:v>
                </c:pt>
                <c:pt idx="7">
                  <c:v>2020-11</c:v>
                </c:pt>
                <c:pt idx="8">
                  <c:v>2020-12</c:v>
                </c:pt>
                <c:pt idx="9">
                  <c:v>2021-01</c:v>
                </c:pt>
                <c:pt idx="10">
                  <c:v>2021-02</c:v>
                </c:pt>
                <c:pt idx="11">
                  <c:v>2021-03</c:v>
                </c:pt>
                <c:pt idx="12">
                  <c:v>2021-04</c:v>
                </c:pt>
                <c:pt idx="13">
                  <c:v>2021-05</c:v>
                </c:pt>
                <c:pt idx="14">
                  <c:v>2021-06</c:v>
                </c:pt>
              </c:strCache>
            </c:strRef>
          </c:cat>
          <c:val>
            <c:numRef>
              <c:f>Sheet1!$B$2:$B$16</c:f>
              <c:numCache>
                <c:formatCode>#,##0</c:formatCode>
                <c:ptCount val="15"/>
                <c:pt idx="0">
                  <c:v>145</c:v>
                </c:pt>
                <c:pt idx="1">
                  <c:v>93</c:v>
                </c:pt>
                <c:pt idx="2">
                  <c:v>108</c:v>
                </c:pt>
                <c:pt idx="3">
                  <c:v>106</c:v>
                </c:pt>
                <c:pt idx="4">
                  <c:v>101</c:v>
                </c:pt>
                <c:pt idx="5">
                  <c:v>78</c:v>
                </c:pt>
                <c:pt idx="6">
                  <c:v>235</c:v>
                </c:pt>
                <c:pt idx="7">
                  <c:v>150</c:v>
                </c:pt>
                <c:pt idx="8">
                  <c:v>125</c:v>
                </c:pt>
                <c:pt idx="9">
                  <c:v>302</c:v>
                </c:pt>
                <c:pt idx="10">
                  <c:v>172</c:v>
                </c:pt>
                <c:pt idx="11">
                  <c:v>124</c:v>
                </c:pt>
                <c:pt idx="12">
                  <c:v>178</c:v>
                </c:pt>
                <c:pt idx="13">
                  <c:v>98</c:v>
                </c:pt>
                <c:pt idx="14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3A-4CF3-8441-CA31662E8F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Removals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2020-04</c:v>
                </c:pt>
                <c:pt idx="1">
                  <c:v>2020-05</c:v>
                </c:pt>
                <c:pt idx="2">
                  <c:v>2020-06</c:v>
                </c:pt>
                <c:pt idx="3">
                  <c:v>2020-07</c:v>
                </c:pt>
                <c:pt idx="4">
                  <c:v>2020-08</c:v>
                </c:pt>
                <c:pt idx="5">
                  <c:v>2020-09</c:v>
                </c:pt>
                <c:pt idx="6">
                  <c:v>2020-10</c:v>
                </c:pt>
                <c:pt idx="7">
                  <c:v>2020-11</c:v>
                </c:pt>
                <c:pt idx="8">
                  <c:v>2020-12</c:v>
                </c:pt>
                <c:pt idx="9">
                  <c:v>2021-01</c:v>
                </c:pt>
                <c:pt idx="10">
                  <c:v>2021-02</c:v>
                </c:pt>
                <c:pt idx="11">
                  <c:v>2021-03</c:v>
                </c:pt>
                <c:pt idx="12">
                  <c:v>2021-04</c:v>
                </c:pt>
                <c:pt idx="13">
                  <c:v>2021-05</c:v>
                </c:pt>
                <c:pt idx="14">
                  <c:v>2021-06</c:v>
                </c:pt>
              </c:strCache>
            </c:strRef>
          </c:cat>
          <c:val>
            <c:numRef>
              <c:f>Sheet1!$C$2:$C$16</c:f>
              <c:numCache>
                <c:formatCode>#,##0</c:formatCode>
                <c:ptCount val="15"/>
                <c:pt idx="0">
                  <c:v>-130</c:v>
                </c:pt>
                <c:pt idx="1">
                  <c:v>-156</c:v>
                </c:pt>
                <c:pt idx="2">
                  <c:v>-51</c:v>
                </c:pt>
                <c:pt idx="3">
                  <c:v>-137</c:v>
                </c:pt>
                <c:pt idx="4">
                  <c:v>-100</c:v>
                </c:pt>
                <c:pt idx="5">
                  <c:v>-137</c:v>
                </c:pt>
                <c:pt idx="6">
                  <c:v>-192</c:v>
                </c:pt>
                <c:pt idx="7">
                  <c:v>-160</c:v>
                </c:pt>
                <c:pt idx="8">
                  <c:v>-133</c:v>
                </c:pt>
                <c:pt idx="9">
                  <c:v>-85</c:v>
                </c:pt>
                <c:pt idx="10">
                  <c:v>-258</c:v>
                </c:pt>
                <c:pt idx="11">
                  <c:v>-95</c:v>
                </c:pt>
                <c:pt idx="12">
                  <c:v>-113</c:v>
                </c:pt>
                <c:pt idx="13">
                  <c:v>-238</c:v>
                </c:pt>
                <c:pt idx="14">
                  <c:v>-170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3A-4CF3-8441-CA31662E8F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2385792"/>
        <c:axId val="42387328"/>
      </c:barChart>
      <c:catAx>
        <c:axId val="42385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6350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 smtId="4294967295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87328"/>
        <c:crosses val="autoZero"/>
        <c:auto val="0"/>
        <c:lblAlgn val="ctr"/>
        <c:lblOffset val="100"/>
        <c:noMultiLvlLbl val="0"/>
      </c:catAx>
      <c:valAx>
        <c:axId val="42387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solidFill>
              <a:schemeClr val="tx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 smtId="4294967295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8579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rgbClr val="E7E6E6"/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800" b="0" i="0" u="none" strike="noStrike" kern="1200" baseline="0" smtId="4294967295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 b="0" i="0" smtId="4294967295">
          <a:solidFill>
            <a:schemeClr val="bg2"/>
          </a:solidFill>
          <a:latin typeface="+mn-lt"/>
        </a:defRPr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Eligible Members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2020-04</c:v>
                </c:pt>
                <c:pt idx="1">
                  <c:v>2020-05</c:v>
                </c:pt>
                <c:pt idx="2">
                  <c:v>2020-06</c:v>
                </c:pt>
                <c:pt idx="3">
                  <c:v>2020-07</c:v>
                </c:pt>
                <c:pt idx="4">
                  <c:v>2020-08</c:v>
                </c:pt>
                <c:pt idx="5">
                  <c:v>2020-09</c:v>
                </c:pt>
                <c:pt idx="6">
                  <c:v>2020-10</c:v>
                </c:pt>
                <c:pt idx="7">
                  <c:v>2020-11</c:v>
                </c:pt>
                <c:pt idx="8">
                  <c:v>2020-12</c:v>
                </c:pt>
                <c:pt idx="9">
                  <c:v>2021-01</c:v>
                </c:pt>
                <c:pt idx="10">
                  <c:v>2021-02</c:v>
                </c:pt>
                <c:pt idx="11">
                  <c:v>2021-03</c:v>
                </c:pt>
                <c:pt idx="12">
                  <c:v>2021-04</c:v>
                </c:pt>
                <c:pt idx="13">
                  <c:v>2021-05</c:v>
                </c:pt>
                <c:pt idx="14">
                  <c:v>2021-06</c:v>
                </c:pt>
              </c:strCache>
            </c:strRef>
          </c:cat>
          <c:val>
            <c:numRef>
              <c:f>Sheet1!$B$2:$B$16</c:f>
              <c:numCache>
                <c:formatCode>#,##0</c:formatCode>
                <c:ptCount val="15"/>
                <c:pt idx="0">
                  <c:v>4576</c:v>
                </c:pt>
                <c:pt idx="1">
                  <c:v>4513</c:v>
                </c:pt>
                <c:pt idx="2">
                  <c:v>4570</c:v>
                </c:pt>
                <c:pt idx="3">
                  <c:v>4539</c:v>
                </c:pt>
                <c:pt idx="4">
                  <c:v>4540</c:v>
                </c:pt>
                <c:pt idx="5">
                  <c:v>4481</c:v>
                </c:pt>
                <c:pt idx="6">
                  <c:v>4524</c:v>
                </c:pt>
                <c:pt idx="7">
                  <c:v>4514</c:v>
                </c:pt>
                <c:pt idx="8">
                  <c:v>4506</c:v>
                </c:pt>
                <c:pt idx="9">
                  <c:v>4723</c:v>
                </c:pt>
                <c:pt idx="10">
                  <c:v>4637</c:v>
                </c:pt>
                <c:pt idx="11">
                  <c:v>4666</c:v>
                </c:pt>
                <c:pt idx="12">
                  <c:v>4731</c:v>
                </c:pt>
                <c:pt idx="13">
                  <c:v>4591</c:v>
                </c:pt>
                <c:pt idx="14">
                  <c:v>4518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F2-4BB8-AC2A-5263786368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2678528"/>
        <c:axId val="4459724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Registration Rate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2020-04</c:v>
                </c:pt>
                <c:pt idx="1">
                  <c:v>2020-05</c:v>
                </c:pt>
                <c:pt idx="2">
                  <c:v>2020-06</c:v>
                </c:pt>
                <c:pt idx="3">
                  <c:v>2020-07</c:v>
                </c:pt>
                <c:pt idx="4">
                  <c:v>2020-08</c:v>
                </c:pt>
                <c:pt idx="5">
                  <c:v>2020-09</c:v>
                </c:pt>
                <c:pt idx="6">
                  <c:v>2020-10</c:v>
                </c:pt>
                <c:pt idx="7">
                  <c:v>2020-11</c:v>
                </c:pt>
                <c:pt idx="8">
                  <c:v>2020-12</c:v>
                </c:pt>
                <c:pt idx="9">
                  <c:v>2021-01</c:v>
                </c:pt>
                <c:pt idx="10">
                  <c:v>2021-02</c:v>
                </c:pt>
                <c:pt idx="11">
                  <c:v>2021-03</c:v>
                </c:pt>
                <c:pt idx="12">
                  <c:v>2021-04</c:v>
                </c:pt>
                <c:pt idx="13">
                  <c:v>2021-05</c:v>
                </c:pt>
                <c:pt idx="14">
                  <c:v>2021-06</c:v>
                </c:pt>
              </c:strCache>
            </c:strRef>
          </c:cat>
          <c:val>
            <c:numRef>
              <c:f>Sheet1!$C$2:$C$16</c:f>
              <c:numCache>
                <c:formatCode>0.0\%</c:formatCode>
                <c:ptCount val="15"/>
                <c:pt idx="0">
                  <c:v>19.600000000000001</c:v>
                </c:pt>
                <c:pt idx="1">
                  <c:v>20</c:v>
                </c:pt>
                <c:pt idx="2">
                  <c:v>20</c:v>
                </c:pt>
                <c:pt idx="3">
                  <c:v>20.2</c:v>
                </c:pt>
                <c:pt idx="4">
                  <c:v>20.3</c:v>
                </c:pt>
                <c:pt idx="5">
                  <c:v>20.399999999999999</c:v>
                </c:pt>
                <c:pt idx="6">
                  <c:v>20.6</c:v>
                </c:pt>
                <c:pt idx="7">
                  <c:v>22.9</c:v>
                </c:pt>
                <c:pt idx="8">
                  <c:v>23.1</c:v>
                </c:pt>
                <c:pt idx="9">
                  <c:v>24.4</c:v>
                </c:pt>
                <c:pt idx="10">
                  <c:v>24.9</c:v>
                </c:pt>
                <c:pt idx="11">
                  <c:v>24.9</c:v>
                </c:pt>
                <c:pt idx="12">
                  <c:v>24.7</c:v>
                </c:pt>
                <c:pt idx="13">
                  <c:v>25.4</c:v>
                </c:pt>
                <c:pt idx="14">
                  <c:v>25.8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F2-4BB8-AC2A-5263786368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RAT Completion Rate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2020-04</c:v>
                </c:pt>
                <c:pt idx="1">
                  <c:v>2020-05</c:v>
                </c:pt>
                <c:pt idx="2">
                  <c:v>2020-06</c:v>
                </c:pt>
                <c:pt idx="3">
                  <c:v>2020-07</c:v>
                </c:pt>
                <c:pt idx="4">
                  <c:v>2020-08</c:v>
                </c:pt>
                <c:pt idx="5">
                  <c:v>2020-09</c:v>
                </c:pt>
                <c:pt idx="6">
                  <c:v>2020-10</c:v>
                </c:pt>
                <c:pt idx="7">
                  <c:v>2020-11</c:v>
                </c:pt>
                <c:pt idx="8">
                  <c:v>2020-12</c:v>
                </c:pt>
                <c:pt idx="9">
                  <c:v>2021-01</c:v>
                </c:pt>
                <c:pt idx="10">
                  <c:v>2021-02</c:v>
                </c:pt>
                <c:pt idx="11">
                  <c:v>2021-03</c:v>
                </c:pt>
                <c:pt idx="12">
                  <c:v>2021-04</c:v>
                </c:pt>
                <c:pt idx="13">
                  <c:v>2021-05</c:v>
                </c:pt>
                <c:pt idx="14">
                  <c:v>2021-06</c:v>
                </c:pt>
              </c:strCache>
            </c:strRef>
          </c:cat>
          <c:val>
            <c:numRef>
              <c:f>Sheet1!$D$2:$D$16</c:f>
              <c:numCache>
                <c:formatCode>0.0\%</c:formatCode>
                <c:ptCount val="15"/>
                <c:pt idx="0">
                  <c:v>4.2</c:v>
                </c:pt>
                <c:pt idx="1">
                  <c:v>3.6</c:v>
                </c:pt>
                <c:pt idx="2">
                  <c:v>2.4</c:v>
                </c:pt>
                <c:pt idx="3">
                  <c:v>2</c:v>
                </c:pt>
                <c:pt idx="4">
                  <c:v>1</c:v>
                </c:pt>
                <c:pt idx="5">
                  <c:v>2.5</c:v>
                </c:pt>
                <c:pt idx="6">
                  <c:v>17.8</c:v>
                </c:pt>
                <c:pt idx="7">
                  <c:v>11</c:v>
                </c:pt>
                <c:pt idx="8">
                  <c:v>3.6</c:v>
                </c:pt>
                <c:pt idx="9">
                  <c:v>7.3</c:v>
                </c:pt>
                <c:pt idx="10">
                  <c:v>4.8</c:v>
                </c:pt>
                <c:pt idx="11">
                  <c:v>2.7</c:v>
                </c:pt>
                <c:pt idx="12">
                  <c:v>2.7</c:v>
                </c:pt>
                <c:pt idx="13">
                  <c:v>3.4</c:v>
                </c:pt>
                <c:pt idx="1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2F2-4BB8-AC2A-5263786368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691456"/>
        <c:axId val="44598784"/>
      </c:lineChart>
      <c:catAx>
        <c:axId val="42678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44597248"/>
        <c:crosses val="autoZero"/>
        <c:auto val="0"/>
        <c:lblAlgn val="ctr"/>
        <c:lblOffset val="100"/>
        <c:noMultiLvlLbl val="0"/>
      </c:catAx>
      <c:valAx>
        <c:axId val="4459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solidFill>
              <a:schemeClr val="tx2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42678528"/>
        <c:crosses val="autoZero"/>
        <c:crossBetween val="between"/>
      </c:valAx>
      <c:valAx>
        <c:axId val="44598784"/>
        <c:scaling>
          <c:orientation val="minMax"/>
        </c:scaling>
        <c:delete val="0"/>
        <c:axPos val="r"/>
        <c:numFmt formatCode="0.0\%" sourceLinked="1"/>
        <c:majorTickMark val="out"/>
        <c:minorTickMark val="none"/>
        <c:tickLblPos val="nextTo"/>
        <c:spPr>
          <a:noFill/>
          <a:ln>
            <a:solidFill>
              <a:schemeClr val="tx2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44691456"/>
        <c:crosses val="max"/>
        <c:crossBetween val="between"/>
      </c:valAx>
      <c:catAx>
        <c:axId val="446914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4598784"/>
        <c:crosses val="autoZero"/>
        <c:auto val="0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6350" cap="flat" cmpd="sng" algn="ctr">
            <a:solidFill>
              <a:srgbClr val="E7E6E6"/>
            </a:solidFill>
            <a:round/>
          </a:ln>
          <a:effectLst/>
        </c:sp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 b="0" i="0" smtId="4294967295">
          <a:solidFill>
            <a:schemeClr val="bg2"/>
          </a:solidFill>
          <a:latin typeface="+mn-lt"/>
        </a:defRPr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/>
              <a:t>GENDER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Eligible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Sheet1!$B$2:$B$3</c:f>
              <c:numCache>
                <c:formatCode>#,##0</c:formatCode>
                <c:ptCount val="2"/>
                <c:pt idx="0">
                  <c:v>2004</c:v>
                </c:pt>
                <c:pt idx="1">
                  <c:v>2514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0B-44B4-A071-8B9A270832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868160"/>
        <c:axId val="15187008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Registration Rate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Sheet1!$A$2:$A$3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Sheet1!$C$2:$C$3</c:f>
              <c:numCache>
                <c:formatCode>0.0\%</c:formatCode>
                <c:ptCount val="2"/>
                <c:pt idx="0">
                  <c:v>32.729999999999997</c:v>
                </c:pt>
                <c:pt idx="1">
                  <c:v>20.329999999999998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0B-44B4-A071-8B9A270832E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RAT Completion Rate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Sheet1!$A$2:$A$3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Sheet1!$D$2:$D$3</c:f>
              <c:numCache>
                <c:formatCode>0.0\%</c:formatCode>
                <c:ptCount val="2"/>
                <c:pt idx="0">
                  <c:v>26.65</c:v>
                </c:pt>
                <c:pt idx="1">
                  <c:v>16.510000000000002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30B-44B4-A071-8B9A270832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1877504"/>
        <c:axId val="151875968"/>
      </c:lineChart>
      <c:catAx>
        <c:axId val="15186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870080"/>
        <c:crosses val="autoZero"/>
        <c:auto val="0"/>
        <c:lblAlgn val="ctr"/>
        <c:lblOffset val="100"/>
        <c:noMultiLvlLbl val="0"/>
      </c:catAx>
      <c:valAx>
        <c:axId val="15187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868160"/>
        <c:crosses val="autoZero"/>
        <c:crossBetween val="between"/>
      </c:valAx>
      <c:valAx>
        <c:axId val="151875968"/>
        <c:scaling>
          <c:orientation val="minMax"/>
        </c:scaling>
        <c:delete val="0"/>
        <c:axPos val="r"/>
        <c:numFmt formatCode="0.0\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877504"/>
        <c:crosses val="max"/>
        <c:crossBetween val="between"/>
      </c:valAx>
      <c:catAx>
        <c:axId val="151877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1875968"/>
        <c:crosses val="autoZero"/>
        <c:auto val="0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 smtId="4294967295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/>
              <a:t>AGE</a:t>
            </a:r>
            <a:r>
              <a:rPr lang="en-US" sz="1000" b="1" baseline="0" dirty="0"/>
              <a:t> GROUP</a:t>
            </a:r>
            <a:endParaRPr lang="en-US" sz="1000" b="1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Eligible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0-17</c:v>
                </c:pt>
                <c:pt idx="1">
                  <c:v>18-24</c:v>
                </c:pt>
                <c:pt idx="2">
                  <c:v>25-34</c:v>
                </c:pt>
                <c:pt idx="3">
                  <c:v>35-44</c:v>
                </c:pt>
                <c:pt idx="4">
                  <c:v>45-54</c:v>
                </c:pt>
                <c:pt idx="5">
                  <c:v>55-64</c:v>
                </c:pt>
                <c:pt idx="6">
                  <c:v>65+</c:v>
                </c:pt>
              </c:strCache>
            </c:strRef>
          </c:cat>
          <c:val>
            <c:numRef>
              <c:f>Sheet1!$B$2:$B$8</c:f>
              <c:numCache>
                <c:formatCode>#,##0</c:formatCode>
                <c:ptCount val="7"/>
                <c:pt idx="0">
                  <c:v>0</c:v>
                </c:pt>
                <c:pt idx="1">
                  <c:v>361</c:v>
                </c:pt>
                <c:pt idx="2">
                  <c:v>1228</c:v>
                </c:pt>
                <c:pt idx="3">
                  <c:v>1072</c:v>
                </c:pt>
                <c:pt idx="4">
                  <c:v>1032</c:v>
                </c:pt>
                <c:pt idx="5">
                  <c:v>720</c:v>
                </c:pt>
                <c:pt idx="6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75-47F9-A826-0C2A412AD9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092480"/>
        <c:axId val="15509440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Registration Rate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0-17</c:v>
                </c:pt>
                <c:pt idx="1">
                  <c:v>18-24</c:v>
                </c:pt>
                <c:pt idx="2">
                  <c:v>25-34</c:v>
                </c:pt>
                <c:pt idx="3">
                  <c:v>35-44</c:v>
                </c:pt>
                <c:pt idx="4">
                  <c:v>45-54</c:v>
                </c:pt>
                <c:pt idx="5">
                  <c:v>55-64</c:v>
                </c:pt>
                <c:pt idx="6">
                  <c:v>65+</c:v>
                </c:pt>
              </c:strCache>
            </c:strRef>
          </c:cat>
          <c:val>
            <c:numRef>
              <c:f>Sheet1!$C$2:$C$8</c:f>
              <c:numCache>
                <c:formatCode>0.0\%</c:formatCode>
                <c:ptCount val="7"/>
                <c:pt idx="0">
                  <c:v>0</c:v>
                </c:pt>
                <c:pt idx="1">
                  <c:v>4.43</c:v>
                </c:pt>
                <c:pt idx="2">
                  <c:v>23.13</c:v>
                </c:pt>
                <c:pt idx="3">
                  <c:v>29.29</c:v>
                </c:pt>
                <c:pt idx="4">
                  <c:v>31.3</c:v>
                </c:pt>
                <c:pt idx="5">
                  <c:v>28.33</c:v>
                </c:pt>
                <c:pt idx="6">
                  <c:v>24.76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175-47F9-A826-0C2A412AD94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RAT Completion Rate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0-17</c:v>
                </c:pt>
                <c:pt idx="1">
                  <c:v>18-24</c:v>
                </c:pt>
                <c:pt idx="2">
                  <c:v>25-34</c:v>
                </c:pt>
                <c:pt idx="3">
                  <c:v>35-44</c:v>
                </c:pt>
                <c:pt idx="4">
                  <c:v>45-54</c:v>
                </c:pt>
                <c:pt idx="5">
                  <c:v>55-64</c:v>
                </c:pt>
                <c:pt idx="6">
                  <c:v>65+</c:v>
                </c:pt>
              </c:strCache>
            </c:strRef>
          </c:cat>
          <c:val>
            <c:numRef>
              <c:f>Sheet1!$D$2:$D$8</c:f>
              <c:numCache>
                <c:formatCode>0.0\%</c:formatCode>
                <c:ptCount val="7"/>
                <c:pt idx="0">
                  <c:v>0</c:v>
                </c:pt>
                <c:pt idx="1">
                  <c:v>2.77</c:v>
                </c:pt>
                <c:pt idx="2">
                  <c:v>18.239999999999998</c:v>
                </c:pt>
                <c:pt idx="3">
                  <c:v>24.44</c:v>
                </c:pt>
                <c:pt idx="4">
                  <c:v>26.07</c:v>
                </c:pt>
                <c:pt idx="5">
                  <c:v>22.64</c:v>
                </c:pt>
                <c:pt idx="6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175-47F9-A826-0C2A412AD9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331200"/>
        <c:axId val="155329664"/>
      </c:lineChart>
      <c:catAx>
        <c:axId val="155092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094400"/>
        <c:crosses val="autoZero"/>
        <c:auto val="0"/>
        <c:lblAlgn val="ctr"/>
        <c:lblOffset val="100"/>
        <c:noMultiLvlLbl val="0"/>
      </c:catAx>
      <c:valAx>
        <c:axId val="155094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092480"/>
        <c:crosses val="autoZero"/>
        <c:crossBetween val="between"/>
      </c:valAx>
      <c:valAx>
        <c:axId val="155329664"/>
        <c:scaling>
          <c:orientation val="minMax"/>
        </c:scaling>
        <c:delete val="0"/>
        <c:axPos val="r"/>
        <c:numFmt formatCode="0.0\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331200"/>
        <c:crosses val="max"/>
        <c:crossBetween val="between"/>
      </c:valAx>
      <c:catAx>
        <c:axId val="1553312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5329664"/>
        <c:crosses val="autoZero"/>
        <c:auto val="0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 smtId="4294967295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/>
              <a:t>RELATIONSHIP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Eligible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Employee</c:v>
                </c:pt>
                <c:pt idx="1">
                  <c:v>Spouse</c:v>
                </c:pt>
                <c:pt idx="2">
                  <c:v>Other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4448</c:v>
                </c:pt>
                <c:pt idx="1">
                  <c:v>72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77-40CE-87C7-A7DB69457D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359488"/>
        <c:axId val="17124595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Reg Rate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Employee</c:v>
                </c:pt>
                <c:pt idx="1">
                  <c:v>Spouse</c:v>
                </c:pt>
                <c:pt idx="2">
                  <c:v>Other</c:v>
                </c:pt>
              </c:strCache>
            </c:strRef>
          </c:cat>
          <c:val>
            <c:numRef>
              <c:f>Sheet1!$C$2:$C$4</c:f>
              <c:numCache>
                <c:formatCode>0.0\%</c:formatCode>
                <c:ptCount val="3"/>
                <c:pt idx="0">
                  <c:v>26.15</c:v>
                </c:pt>
                <c:pt idx="1">
                  <c:v>5.56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77-40CE-87C7-A7DB69457DE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RAT Rate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Employee</c:v>
                </c:pt>
                <c:pt idx="1">
                  <c:v>Spouse</c:v>
                </c:pt>
                <c:pt idx="2">
                  <c:v>Other</c:v>
                </c:pt>
              </c:strCache>
            </c:strRef>
          </c:cat>
          <c:val>
            <c:numRef>
              <c:f>Sheet1!$D$2:$D$4</c:f>
              <c:numCache>
                <c:formatCode>0.0\%</c:formatCode>
                <c:ptCount val="3"/>
                <c:pt idx="0">
                  <c:v>21.31</c:v>
                </c:pt>
                <c:pt idx="1">
                  <c:v>4.17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577-40CE-87C7-A7DB69457D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249024"/>
        <c:axId val="171247488"/>
      </c:lineChart>
      <c:catAx>
        <c:axId val="155359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245952"/>
        <c:crosses val="autoZero"/>
        <c:auto val="0"/>
        <c:lblAlgn val="ctr"/>
        <c:lblOffset val="100"/>
        <c:noMultiLvlLbl val="0"/>
      </c:catAx>
      <c:valAx>
        <c:axId val="171245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359488"/>
        <c:crosses val="autoZero"/>
        <c:crossBetween val="between"/>
      </c:valAx>
      <c:valAx>
        <c:axId val="171247488"/>
        <c:scaling>
          <c:orientation val="minMax"/>
        </c:scaling>
        <c:delete val="0"/>
        <c:axPos val="r"/>
        <c:numFmt formatCode="0.0\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249024"/>
        <c:crosses val="max"/>
        <c:crossBetween val="between"/>
      </c:valAx>
      <c:catAx>
        <c:axId val="1712490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1247488"/>
        <c:crosses val="autoZero"/>
        <c:auto val="0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 smtId="4294967295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3300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19B99C"/>
              </a:solidFill>
            </c:spPr>
            <c:extLst>
              <c:ext xmlns:c16="http://schemas.microsoft.com/office/drawing/2014/chart" uri="{C3380CC4-5D6E-409C-BE32-E72D297353CC}">
                <c16:uniqueId val="{00000001-AF5D-B547-AB56-16659EBF3246}"/>
              </c:ext>
            </c:extLst>
          </c:dPt>
          <c:dPt>
            <c:idx val="1"/>
            <c:invertIfNegative val="0"/>
            <c:bubble3D val="0"/>
            <c:spPr>
              <a:solidFill>
                <a:srgbClr val="19B99C"/>
              </a:solidFill>
            </c:spPr>
            <c:extLst>
              <c:ext xmlns:c16="http://schemas.microsoft.com/office/drawing/2014/chart" uri="{C3380CC4-5D6E-409C-BE32-E72D297353CC}">
                <c16:uniqueId val="{00000003-AF5D-B547-AB56-16659EBF3246}"/>
              </c:ext>
            </c:extLst>
          </c:dPt>
          <c:dPt>
            <c:idx val="2"/>
            <c:invertIfNegative val="0"/>
            <c:bubble3D val="0"/>
            <c:spPr>
              <a:solidFill>
                <a:srgbClr val="19B99C"/>
              </a:solidFill>
            </c:spPr>
            <c:extLst>
              <c:ext xmlns:c16="http://schemas.microsoft.com/office/drawing/2014/chart" uri="{C3380CC4-5D6E-409C-BE32-E72D297353CC}">
                <c16:uniqueId val="{00000005-AF5D-B547-AB56-16659EBF3246}"/>
              </c:ext>
            </c:extLst>
          </c:dPt>
          <c:dPt>
            <c:idx val="3"/>
            <c:invertIfNegative val="0"/>
            <c:bubble3D val="0"/>
            <c:spPr>
              <a:solidFill>
                <a:schemeClr val="bg2"/>
              </a:solidFill>
            </c:spPr>
            <c:extLst>
              <c:ext xmlns:c16="http://schemas.microsoft.com/office/drawing/2014/chart" uri="{C3380CC4-5D6E-409C-BE32-E72D297353CC}">
                <c16:uniqueId val="{00000007-AF5D-B547-AB56-16659EBF3246}"/>
              </c:ext>
            </c:extLst>
          </c:dPt>
          <c:dLbls>
            <c:dLbl>
              <c:idx val="0"/>
              <c:layout>
                <c:manualLayout>
                  <c:x val="-3.3424178085424477E-3"/>
                  <c:y val="2.268692944296236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F5D-B547-AB56-16659EBF3246}"/>
                </c:ext>
              </c:extLst>
            </c:dLbl>
            <c:dLbl>
              <c:idx val="1"/>
              <c:layout>
                <c:manualLayout>
                  <c:x val="-1.1141392695141494E-3"/>
                  <c:y val="9.249286619053886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F5D-B547-AB56-16659EBF3246}"/>
                </c:ext>
              </c:extLst>
            </c:dLbl>
            <c:dLbl>
              <c:idx val="2"/>
              <c:layout>
                <c:manualLayout>
                  <c:x val="0"/>
                  <c:y val="1.273958345643268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F5D-B547-AB56-16659EBF3246}"/>
                </c:ext>
              </c:extLst>
            </c:dLbl>
            <c:dLbl>
              <c:idx val="3"/>
              <c:layout>
                <c:manualLayout>
                  <c:x val="-1.1141392695141494E-3"/>
                  <c:y val="5.758989781675062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F5D-B547-AB56-16659EBF3246}"/>
                </c:ext>
              </c:extLst>
            </c:dLbl>
            <c:dLbl>
              <c:idx val="4"/>
              <c:layout>
                <c:manualLayout>
                  <c:x val="0"/>
                  <c:y val="5.758989781675094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267-4696-ADDF-3DAD3336319B}"/>
                </c:ext>
              </c:extLst>
            </c:dLbl>
            <c:dLbl>
              <c:idx val="5"/>
              <c:layout>
                <c:manualLayout>
                  <c:x val="0"/>
                  <c:y val="5.758989781675062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267-4696-ADDF-3DAD3336319B}"/>
                </c:ext>
              </c:extLst>
            </c:dLbl>
            <c:dLbl>
              <c:idx val="6"/>
              <c:layout>
                <c:manualLayout>
                  <c:x val="0"/>
                  <c:y val="5.758989781675126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267-4696-ADDF-3DAD333631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LT -5</c:v>
                </c:pt>
                <c:pt idx="1">
                  <c:v>-4.9 to -3</c:v>
                </c:pt>
                <c:pt idx="2">
                  <c:v>-2.9 to -1</c:v>
                </c:pt>
                <c:pt idx="3">
                  <c:v>-.9 to 1</c:v>
                </c:pt>
                <c:pt idx="4">
                  <c:v>1.1 to 2.9</c:v>
                </c:pt>
                <c:pt idx="5">
                  <c:v>3 to 5</c:v>
                </c:pt>
                <c:pt idx="6">
                  <c:v>GT 5</c:v>
                </c:pt>
              </c:strCache>
            </c:strRef>
          </c:cat>
          <c:val>
            <c:numRef>
              <c:f>Sheet1!$B$2:$B$8</c:f>
              <c:numCache>
                <c:formatCode>0.0\%</c:formatCode>
                <c:ptCount val="7"/>
                <c:pt idx="0">
                  <c:v>20.9</c:v>
                </c:pt>
                <c:pt idx="1">
                  <c:v>30.3</c:v>
                </c:pt>
                <c:pt idx="2">
                  <c:v>24.6</c:v>
                </c:pt>
                <c:pt idx="3">
                  <c:v>12.1</c:v>
                </c:pt>
                <c:pt idx="4">
                  <c:v>6.2</c:v>
                </c:pt>
                <c:pt idx="5">
                  <c:v>2.9</c:v>
                </c:pt>
                <c:pt idx="6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F5D-B547-AB56-16659EBF32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171560320"/>
        <c:axId val="171562496"/>
      </c:barChart>
      <c:catAx>
        <c:axId val="1715603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00"/>
                </a:pPr>
                <a:r>
                  <a:rPr lang="en-US" sz="1000" b="0" dirty="0" err="1"/>
                  <a:t>RealAge</a:t>
                </a:r>
                <a:r>
                  <a:rPr lang="en-US" sz="1000" b="0" baseline="0" dirty="0"/>
                  <a:t> Groups</a:t>
                </a:r>
                <a:endParaRPr lang="en-US" sz="1000" b="0" dirty="0"/>
              </a:p>
            </c:rich>
          </c:tx>
          <c:overlay val="0"/>
        </c:title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100">
                <a:solidFill>
                  <a:schemeClr val="bg1">
                    <a:lumMod val="50000"/>
                  </a:schemeClr>
                </a:solidFill>
              </a:defRPr>
            </a:pPr>
            <a:endParaRPr lang="en-US"/>
          </a:p>
        </c:txPr>
        <c:crossAx val="171562496"/>
        <c:crosses val="autoZero"/>
        <c:auto val="1"/>
        <c:lblAlgn val="ctr"/>
        <c:lblOffset val="100"/>
        <c:noMultiLvlLbl val="0"/>
      </c:catAx>
      <c:valAx>
        <c:axId val="17156249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b="1"/>
                </a:pPr>
                <a:r>
                  <a:rPr lang="en-US" sz="1000" b="0" dirty="0" err="1"/>
                  <a:t>RealAge</a:t>
                </a:r>
                <a:r>
                  <a:rPr lang="en-US" sz="1000" b="0" dirty="0"/>
                  <a:t> Group Distribution</a:t>
                </a:r>
              </a:p>
            </c:rich>
          </c:tx>
          <c:layout>
            <c:manualLayout>
              <c:xMode val="edge"/>
              <c:yMode val="edge"/>
              <c:x val="6.6848356170848954E-3"/>
              <c:y val="0.2258719489790057"/>
            </c:manualLayout>
          </c:layout>
          <c:overlay val="0"/>
        </c:title>
        <c:numFmt formatCode="0.0\%" sourceLinked="1"/>
        <c:majorTickMark val="none"/>
        <c:minorTickMark val="none"/>
        <c:tickLblPos val="nextTo"/>
        <c:txPr>
          <a:bodyPr/>
          <a:lstStyle/>
          <a:p>
            <a:pPr>
              <a:defRPr sz="1050">
                <a:solidFill>
                  <a:schemeClr val="bg1">
                    <a:lumMod val="50000"/>
                  </a:schemeClr>
                </a:solidFill>
              </a:defRPr>
            </a:pPr>
            <a:endParaRPr lang="en-US"/>
          </a:p>
        </c:txPr>
        <c:crossAx val="1715603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i="0" baseline="0" dirty="0">
                <a:solidFill>
                  <a:schemeClr val="bg2">
                    <a:lumMod val="50000"/>
                  </a:schemeClr>
                </a:solidFill>
                <a:effectLst/>
              </a:rPr>
              <a:t>CUMULATIVE BIOMETRIC/CLINICAL COMPLETIONS BY MONTH</a:t>
            </a:r>
            <a:endParaRPr lang="en-US" sz="1000" dirty="0">
              <a:solidFill>
                <a:schemeClr val="bg2">
                  <a:lumMod val="50000"/>
                </a:schemeClr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Prior Year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#,##0</c:formatCode>
                <c:ptCount val="12"/>
                <c:pt idx="0">
                  <c:v>10</c:v>
                </c:pt>
                <c:pt idx="1">
                  <c:v>46</c:v>
                </c:pt>
                <c:pt idx="2">
                  <c:v>52</c:v>
                </c:pt>
                <c:pt idx="3">
                  <c:v>56</c:v>
                </c:pt>
                <c:pt idx="4">
                  <c:v>61</c:v>
                </c:pt>
                <c:pt idx="5">
                  <c:v>63</c:v>
                </c:pt>
                <c:pt idx="6">
                  <c:v>63</c:v>
                </c:pt>
                <c:pt idx="7">
                  <c:v>63</c:v>
                </c:pt>
                <c:pt idx="8">
                  <c:v>63</c:v>
                </c:pt>
                <c:pt idx="9">
                  <c:v>69</c:v>
                </c:pt>
                <c:pt idx="10">
                  <c:v>73</c:v>
                </c:pt>
                <c:pt idx="11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00-4E78-880E-AAD0D253842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 Year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Sheet1!$C$2:$C$13</c:f>
              <c:numCache>
                <c:formatCode>#,##0</c:formatCode>
                <c:ptCount val="12"/>
                <c:pt idx="0">
                  <c:v>12</c:v>
                </c:pt>
                <c:pt idx="1">
                  <c:v>19</c:v>
                </c:pt>
                <c:pt idx="2">
                  <c:v>26</c:v>
                </c:pt>
                <c:pt idx="3">
                  <c:v>32</c:v>
                </c:pt>
                <c:pt idx="4">
                  <c:v>41</c:v>
                </c:pt>
                <c:pt idx="5">
                  <c:v>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00-4E78-880E-AAD0D25384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734720"/>
        <c:axId val="174900736"/>
      </c:lineChart>
      <c:catAx>
        <c:axId val="17473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900736"/>
        <c:crosses val="autoZero"/>
        <c:auto val="0"/>
        <c:lblAlgn val="ctr"/>
        <c:lblOffset val="100"/>
        <c:noMultiLvlLbl val="0"/>
      </c:catAx>
      <c:valAx>
        <c:axId val="174900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7347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800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 smtId="4294967295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1.3888889225199819E-3"/>
          <c:w val="0.99861109256744385"/>
          <c:h val="0.9986110925674438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Participants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720-419D-BACF-73F4BBC40453}"/>
              </c:ext>
            </c:extLst>
          </c:dPt>
          <c:dPt>
            <c:idx val="1"/>
            <c:bubble3D val="0"/>
            <c:spPr>
              <a:solidFill>
                <a:srgbClr val="8BB9D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720-419D-BACF-73F4BBC4045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 smtId="4294967295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Sheet1!$B$2:$B$3</c:f>
              <c:numCache>
                <c:formatCode>0.0\%</c:formatCode>
                <c:ptCount val="2"/>
                <c:pt idx="0">
                  <c:v>61.4</c:v>
                </c:pt>
                <c:pt idx="1">
                  <c:v>38.6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720-419D-BACF-73F4BBC404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  <a:effectLst/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  <a:effectLst/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  <a:effectLst/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  <a:effectLst/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  <a:effectLst/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  <a:effectLst/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  <a:effectLst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  <a:effectLst/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  <a:effectLst/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  <a:effectLst/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  <a:effectLst/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  <a:effectLst/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  <a:effectLst/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  <a:effectLst/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  <a:effectLst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  <a:effectLst/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  <a:effectLst/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  <a:effectLst/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  <a:effectLst/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  <a:effectLst/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  <a:effectLst/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  <a:effectLst/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  <a:effectLst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  <a:effectLst/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  <a:effectLst/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  <a:effectLst/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  <a:effectLst/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  <a:effectLst/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  <a:effectLst/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  <a:effectLst/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  <a:effectLst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  <a:effectLst/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7B870-847E-4FC9-A3D7-9E3FE7A62E1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AD9E4-C9D1-4143-91FC-2E98EF72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76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AD9E4-C9D1-4143-91FC-2E98EF7277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47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AD9E4-C9D1-4143-91FC-2E98EF7277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5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AD9E4-C9D1-4143-91FC-2E98EF7277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15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AD9E4-C9D1-4143-91FC-2E98EF7277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08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B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using a computer&#10;&#10;Description automatically generated">
            <a:extLst>
              <a:ext uri="{FF2B5EF4-FFF2-40B4-BE49-F238E27FC236}">
                <a16:creationId xmlns:a16="http://schemas.microsoft.com/office/drawing/2014/main" id="{DFA5EB6B-1217-4C0A-8B97-A8C388C0E1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466270"/>
            <a:ext cx="12192000" cy="53917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078110-8452-4E69-A71F-98FA398DD1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932" y="307215"/>
            <a:ext cx="910565" cy="803738"/>
          </a:xfrm>
          <a:prstGeom prst="rect">
            <a:avLst/>
          </a:prstGeom>
        </p:spPr>
      </p:pic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8472A04-342A-4357-A3D7-8D6F360204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6175" y="312805"/>
            <a:ext cx="8253893" cy="5729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en-US"/>
              <a:t>Quarterly Business Review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389FD90-21F6-4FEA-8445-62F46BA5600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23988" y="926487"/>
            <a:ext cx="2262187" cy="44132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QS Date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DCD4D938-C3C2-44EA-AEAC-85F012DA6BF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423988" y="307975"/>
            <a:ext cx="2262187" cy="57297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QS Client</a:t>
            </a:r>
          </a:p>
        </p:txBody>
      </p:sp>
    </p:spTree>
    <p:extLst>
      <p:ext uri="{BB962C8B-B14F-4D97-AF65-F5344CB8AC3E}">
        <p14:creationId xmlns:p14="http://schemas.microsoft.com/office/powerpoint/2010/main" val="251632863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perat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1FAA458-D6FD-4A76-91A9-133FBEE84269}"/>
              </a:ext>
            </a:extLst>
          </p:cNvPr>
          <p:cNvGrpSpPr/>
          <p:nvPr userDrawn="1"/>
        </p:nvGrpSpPr>
        <p:grpSpPr>
          <a:xfrm>
            <a:off x="552370" y="4878186"/>
            <a:ext cx="1503596" cy="1192779"/>
            <a:chOff x="643810" y="4954386"/>
            <a:chExt cx="1503596" cy="1192779"/>
          </a:xfrm>
        </p:grpSpPr>
        <p:pic>
          <p:nvPicPr>
            <p:cNvPr id="28" name="Picture 2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21CE9EB-1765-446D-8AF8-F8C179636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3810" y="4954386"/>
              <a:ext cx="1351312" cy="1192779"/>
            </a:xfrm>
            <a:prstGeom prst="rect">
              <a:avLst/>
            </a:prstGeom>
          </p:spPr>
        </p:pic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70BFB20-0568-408C-932D-2DFBA7A4539E}"/>
                </a:ext>
              </a:extLst>
            </p:cNvPr>
            <p:cNvCxnSpPr/>
            <p:nvPr/>
          </p:nvCxnSpPr>
          <p:spPr>
            <a:xfrm flipH="1" flipV="1">
              <a:off x="2147406" y="4979325"/>
              <a:ext cx="0" cy="1134613"/>
            </a:xfrm>
            <a:prstGeom prst="line">
              <a:avLst/>
            </a:prstGeom>
            <a:noFill/>
            <a:ln w="50800" cap="flat">
              <a:solidFill>
                <a:srgbClr val="333333"/>
              </a:solidFill>
              <a:prstDash val="solid"/>
              <a:miter lim="400000"/>
            </a:ln>
            <a:effectLst/>
          </p:spPr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291E66-CBA7-41FD-9E87-6FC5D6C4E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199" y="4878187"/>
            <a:ext cx="7210418" cy="1159552"/>
          </a:xfrm>
        </p:spPr>
        <p:txBody>
          <a:bodyPr>
            <a:noAutofit/>
          </a:bodyPr>
          <a:lstStyle>
            <a:lvl1pPr marL="0" marR="0" indent="0" algn="l" defTabSz="825500" rtl="0" eaLnBrk="1" fontAlgn="auto" latinLnBrk="0" hangingPunct="0">
              <a:lnSpc>
                <a:spcPts val="5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5400"/>
            </a:lvl1pPr>
          </a:lstStyle>
          <a:p>
            <a:pPr marL="0" marR="0" lvl="0" indent="0" algn="l" defTabSz="825500" rtl="0" eaLnBrk="1" fontAlgn="auto" latinLnBrk="0" hangingPunct="0">
              <a:lnSpc>
                <a:spcPts val="5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5400" b="1" i="0" u="none" strike="noStrike" kern="0" cap="none" spc="0" normalizeH="0" baseline="0" noProof="0">
              <a:ln>
                <a:noFill/>
              </a:ln>
              <a:solidFill>
                <a:srgbClr val="19B99C"/>
              </a:solidFill>
              <a:effectLst/>
              <a:uLnTx/>
              <a:uFillTx/>
              <a:latin typeface="+mj-lt"/>
              <a:ea typeface="+mn-ea"/>
              <a:cs typeface="+mn-cs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18879543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BR Reporting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165100"/>
            <a:ext cx="11506200" cy="3778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Report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206E20-010E-4D52-820B-60F68AE2BA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638175"/>
            <a:ext cx="3990975" cy="257175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Sub Title</a:t>
            </a:r>
          </a:p>
        </p:txBody>
      </p:sp>
    </p:spTree>
    <p:extLst>
      <p:ext uri="{BB962C8B-B14F-4D97-AF65-F5344CB8AC3E}">
        <p14:creationId xmlns:p14="http://schemas.microsoft.com/office/powerpoint/2010/main" val="355963895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06D2B4-1ECB-4FA4-831B-EF5960ABEF74}"/>
              </a:ext>
            </a:extLst>
          </p:cNvPr>
          <p:cNvSpPr/>
          <p:nvPr userDrawn="1"/>
        </p:nvSpPr>
        <p:spPr>
          <a:xfrm>
            <a:off x="0" y="6749448"/>
            <a:ext cx="12192000" cy="108552"/>
          </a:xfrm>
          <a:prstGeom prst="rect">
            <a:avLst/>
          </a:prstGeom>
          <a:solidFill>
            <a:srgbClr val="00BFA5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0CC546C0-D5AA-4B67-9045-09A10F7AF3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66435" y="6492875"/>
            <a:ext cx="989215" cy="13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7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90917" y="309094"/>
            <a:ext cx="10410825" cy="466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000" b="1">
                <a:solidFill>
                  <a:srgbClr val="000000"/>
                </a:solidFill>
                <a:latin typeface="Calibri"/>
              </a:defRPr>
            </a:pPr>
            <a:r>
              <a:t>ABD - Quarterly Business Review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0918" y="772733"/>
            <a:ext cx="1752600" cy="466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000" b="1">
                <a:solidFill>
                  <a:srgbClr val="000000"/>
                </a:solidFill>
                <a:latin typeface="Calibri"/>
              </a:defRPr>
            </a:pPr>
            <a:r>
              <a:t>2021 Q2</a:t>
            </a:r>
          </a:p>
        </p:txBody>
      </p:sp>
    </p:spTree>
    <p:extLst>
      <p:ext uri="{BB962C8B-B14F-4D97-AF65-F5344CB8AC3E}">
        <p14:creationId xmlns:p14="http://schemas.microsoft.com/office/powerpoint/2010/main" val="191080902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46F6-7D3B-434E-96C9-3CBF29360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75374"/>
            <a:ext cx="11506200" cy="377825"/>
          </a:xfrm>
        </p:spPr>
        <p:txBody>
          <a:bodyPr>
            <a:normAutofit fontScale="90000"/>
          </a:bodyPr>
          <a:lstStyle/>
          <a:p>
            <a:r>
              <a:rPr lang="en-US" dirty="0"/>
              <a:t>Overall Platform 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6BF34-D4CA-4939-BE6F-77CE0B37E4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DIGITAL ENGAGEMENT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C50ECAEC-A591-44EA-ADBB-880F29DEB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303242"/>
              </p:ext>
            </p:extLst>
          </p:nvPr>
        </p:nvGraphicFramePr>
        <p:xfrm>
          <a:off x="342900" y="1087582"/>
          <a:ext cx="3633354" cy="2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354">
                  <a:extLst>
                    <a:ext uri="{9D8B030D-6E8A-4147-A177-3AD203B41FA5}">
                      <a16:colId xmlns:a16="http://schemas.microsoft.com/office/drawing/2014/main" val="4065735592"/>
                    </a:ext>
                  </a:extLst>
                </a:gridCol>
              </a:tblGrid>
              <a:tr h="25717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AVERAGE MONTHLY ACTIVE USERS (Site Only</a:t>
                      </a:r>
                      <a:r>
                        <a:rPr lang="en-US" sz="1000" baseline="300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US" sz="10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US" sz="1000" baseline="300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085769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CF2D1D2C-37EF-4F20-8716-D4734C966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346025"/>
              </p:ext>
            </p:extLst>
          </p:nvPr>
        </p:nvGraphicFramePr>
        <p:xfrm>
          <a:off x="342898" y="2149268"/>
          <a:ext cx="3633357" cy="2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357">
                  <a:extLst>
                    <a:ext uri="{9D8B030D-6E8A-4147-A177-3AD203B41FA5}">
                      <a16:colId xmlns:a16="http://schemas.microsoft.com/office/drawing/2014/main" val="4065735592"/>
                    </a:ext>
                  </a:extLst>
                </a:gridCol>
              </a:tblGrid>
              <a:tr h="25717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AVERAGE MONTHLY ACTIVE USERS (Site+Email</a:t>
                      </a:r>
                      <a:r>
                        <a:rPr lang="en-US" sz="1000" baseline="300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US" sz="10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US" sz="1000" baseline="300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08576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80ABF7D-2143-4BB0-85C5-DED737B88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181112"/>
              </p:ext>
            </p:extLst>
          </p:nvPr>
        </p:nvGraphicFramePr>
        <p:xfrm>
          <a:off x="342897" y="3184585"/>
          <a:ext cx="3633357" cy="2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357">
                  <a:extLst>
                    <a:ext uri="{9D8B030D-6E8A-4147-A177-3AD203B41FA5}">
                      <a16:colId xmlns:a16="http://schemas.microsoft.com/office/drawing/2014/main" val="4065735592"/>
                    </a:ext>
                  </a:extLst>
                </a:gridCol>
              </a:tblGrid>
              <a:tr h="257176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CURRENT QUARTER ENGAGEMENT </a:t>
                      </a:r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(Site Only</a:t>
                      </a:r>
                      <a:r>
                        <a:rPr lang="en-US" sz="1000" baseline="30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US" sz="1000" baseline="30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085769"/>
                  </a:ext>
                </a:extLst>
              </a:tr>
            </a:tbl>
          </a:graphicData>
        </a:graphic>
      </p:graphicFrame>
      <p:graphicFrame>
        <p:nvGraphicFramePr>
          <p:cNvPr id="15" name="device_usage" descr="digital_engagement_device_usage_breakdown_by_visits&#10;">
            <a:extLst>
              <a:ext uri="{FF2B5EF4-FFF2-40B4-BE49-F238E27FC236}">
                <a16:creationId xmlns:a16="http://schemas.microsoft.com/office/drawing/2014/main" id="{8278441E-9519-4127-9603-8068798B29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1990966"/>
              </p:ext>
            </p:extLst>
          </p:nvPr>
        </p:nvGraphicFramePr>
        <p:xfrm>
          <a:off x="342898" y="4529817"/>
          <a:ext cx="3633356" cy="1606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409C5907-A537-4EBA-B5BF-2E975E68F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776930"/>
              </p:ext>
            </p:extLst>
          </p:nvPr>
        </p:nvGraphicFramePr>
        <p:xfrm>
          <a:off x="342897" y="4272640"/>
          <a:ext cx="3687043" cy="2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7043">
                  <a:extLst>
                    <a:ext uri="{9D8B030D-6E8A-4147-A177-3AD203B41FA5}">
                      <a16:colId xmlns:a16="http://schemas.microsoft.com/office/drawing/2014/main" val="4065735592"/>
                    </a:ext>
                  </a:extLst>
                </a:gridCol>
              </a:tblGrid>
              <a:tr h="257176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DEVICE USAGE (Breakdown by Visits)</a:t>
                      </a:r>
                      <a:endParaRPr lang="en-US" sz="1000" baseline="30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085769"/>
                  </a:ext>
                </a:extLst>
              </a:tr>
            </a:tbl>
          </a:graphicData>
        </a:graphic>
      </p:graphicFrame>
      <p:graphicFrame>
        <p:nvGraphicFramePr>
          <p:cNvPr id="11" name="monthly_active_users" descr="monthly_active_users_site_only1">
            <a:extLst>
              <a:ext uri="{FF2B5EF4-FFF2-40B4-BE49-F238E27FC236}">
                <a16:creationId xmlns:a16="http://schemas.microsoft.com/office/drawing/2014/main" id="{18769C81-7E9B-49E2-BD6A-4B71F5C309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4965935"/>
              </p:ext>
            </p:extLst>
          </p:nvPr>
        </p:nvGraphicFramePr>
        <p:xfrm>
          <a:off x="4333875" y="1087582"/>
          <a:ext cx="7515225" cy="2380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active_users_post_regn" descr="digital_engagement_active_users_post_registration_site_only1">
            <a:extLst>
              <a:ext uri="{FF2B5EF4-FFF2-40B4-BE49-F238E27FC236}">
                <a16:creationId xmlns:a16="http://schemas.microsoft.com/office/drawing/2014/main" id="{839B7AF0-9E93-4B96-A818-F3AD44A5CF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6508188"/>
              </p:ext>
            </p:extLst>
          </p:nvPr>
        </p:nvGraphicFramePr>
        <p:xfrm>
          <a:off x="4333875" y="3755611"/>
          <a:ext cx="7515225" cy="2380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2D36A2A-A427-462A-8D2B-146CE5842CAF}"/>
              </a:ext>
            </a:extLst>
          </p:cNvPr>
          <p:cNvSpPr txBox="1"/>
          <p:nvPr/>
        </p:nvSpPr>
        <p:spPr>
          <a:xfrm>
            <a:off x="342897" y="6219825"/>
            <a:ext cx="4873211" cy="51488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115888" lvl="0" indent="-115888" algn="l" defTabSz="825500">
              <a:buFontTx/>
              <a:buAutoNum type="arabicPeriod"/>
              <a:defRPr/>
            </a:pPr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Activity is defined as at least one site interaction per period.</a:t>
            </a:r>
          </a:p>
          <a:p>
            <a:pPr marL="115888" lvl="0" indent="-115888" algn="l" defTabSz="825500">
              <a:buFontTx/>
              <a:buAutoNum type="arabicPeriod"/>
              <a:defRPr/>
            </a:pPr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Activity is defined as at least one site interaction or email open per period.</a:t>
            </a:r>
          </a:p>
          <a:p>
            <a:pPr marL="115888" lvl="0" indent="-115888" algn="l" defTabSz="825500">
              <a:buFontTx/>
              <a:buAutoNum type="arabicPeriod"/>
              <a:defRPr/>
            </a:pPr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Weighted average site activity of the current quarter.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71177" y="1412061"/>
            <a:ext cx="182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>
                <a:solidFill>
                  <a:srgbClr val="2C9ACC"/>
                </a:solidFill>
                <a:latin typeface="Calibri"/>
              </a:defRPr>
            </a:pPr>
            <a:r>
              <a:t>25.1%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43584" y="2494827"/>
            <a:ext cx="182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>
                <a:solidFill>
                  <a:srgbClr val="2C9ACC"/>
                </a:solidFill>
                <a:latin typeface="Calibri"/>
              </a:defRPr>
            </a:pPr>
            <a:r>
              <a:t>40.0%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43584" y="3520882"/>
            <a:ext cx="182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>
                <a:solidFill>
                  <a:srgbClr val="2C9ACC"/>
                </a:solidFill>
                <a:latin typeface="Calibri"/>
              </a:defRPr>
            </a:pPr>
            <a:r>
              <a:t>22.0%</a:t>
            </a:r>
          </a:p>
        </p:txBody>
      </p:sp>
    </p:spTree>
    <p:extLst>
      <p:ext uri="{BB962C8B-B14F-4D97-AF65-F5344CB8AC3E}">
        <p14:creationId xmlns:p14="http://schemas.microsoft.com/office/powerpoint/2010/main" val="410322633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423F2-3E51-4C85-AFFF-44A573AD5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Green Day Tracking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E2509-8FF6-4877-B852-3DB3F4481C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DIGITAL ENGAGEMENT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406923C-F96B-4AC9-9225-B9B9E9B1ECE0}"/>
              </a:ext>
            </a:extLst>
          </p:cNvPr>
          <p:cNvGraphicFramePr>
            <a:graphicFrameLocks noGrp="1"/>
          </p:cNvGraphicFramePr>
          <p:nvPr/>
        </p:nvGraphicFramePr>
        <p:xfrm>
          <a:off x="342900" y="990600"/>
          <a:ext cx="2635825" cy="2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825">
                  <a:extLst>
                    <a:ext uri="{9D8B030D-6E8A-4147-A177-3AD203B41FA5}">
                      <a16:colId xmlns:a16="http://schemas.microsoft.com/office/drawing/2014/main" val="4065735592"/>
                    </a:ext>
                  </a:extLst>
                </a:gridCol>
              </a:tblGrid>
              <a:tr h="25717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GREEN DAYS EARNED</a:t>
                      </a:r>
                      <a:endParaRPr lang="en-US" sz="1000" baseline="300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085769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9D66223E-52F9-404C-A8BD-06BD6C47162C}"/>
              </a:ext>
            </a:extLst>
          </p:cNvPr>
          <p:cNvGraphicFramePr>
            <a:graphicFrameLocks noGrp="1"/>
          </p:cNvGraphicFramePr>
          <p:nvPr/>
        </p:nvGraphicFramePr>
        <p:xfrm>
          <a:off x="4504458" y="990600"/>
          <a:ext cx="2635826" cy="2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826">
                  <a:extLst>
                    <a:ext uri="{9D8B030D-6E8A-4147-A177-3AD203B41FA5}">
                      <a16:colId xmlns:a16="http://schemas.microsoft.com/office/drawing/2014/main" val="4065735592"/>
                    </a:ext>
                  </a:extLst>
                </a:gridCol>
              </a:tblGrid>
              <a:tr h="25717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MEMBERS WITH 1+ GREEN DAYS</a:t>
                      </a:r>
                      <a:endParaRPr lang="en-US" sz="1000" baseline="300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08576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0E0C613-9B2E-4C49-9224-AEDCC27125F8}"/>
              </a:ext>
            </a:extLst>
          </p:cNvPr>
          <p:cNvGraphicFramePr>
            <a:graphicFrameLocks noGrp="1"/>
          </p:cNvGraphicFramePr>
          <p:nvPr/>
        </p:nvGraphicFramePr>
        <p:xfrm>
          <a:off x="8666017" y="1009651"/>
          <a:ext cx="2635826" cy="2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826">
                  <a:extLst>
                    <a:ext uri="{9D8B030D-6E8A-4147-A177-3AD203B41FA5}">
                      <a16:colId xmlns:a16="http://schemas.microsoft.com/office/drawing/2014/main" val="4065735592"/>
                    </a:ext>
                  </a:extLst>
                </a:gridCol>
              </a:tblGrid>
              <a:tr h="25717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GREEN DAYS PER MEMBER</a:t>
                      </a:r>
                      <a:endParaRPr lang="en-US" sz="1000" baseline="30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085769"/>
                  </a:ext>
                </a:extLst>
              </a:tr>
            </a:tbl>
          </a:graphicData>
        </a:graphic>
      </p:graphicFrame>
      <p:graphicFrame>
        <p:nvGraphicFramePr>
          <p:cNvPr id="16" name="greendays_earned_chart" descr="digital_engagement_green_days_earned_monthly&#10;&#10;&#10;">
            <a:extLst>
              <a:ext uri="{FF2B5EF4-FFF2-40B4-BE49-F238E27FC236}">
                <a16:creationId xmlns:a16="http://schemas.microsoft.com/office/drawing/2014/main" id="{E3F54F2A-4BFA-4289-AFD8-36BE98296A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094060"/>
              </p:ext>
            </p:extLst>
          </p:nvPr>
        </p:nvGraphicFramePr>
        <p:xfrm>
          <a:off x="342901" y="2105892"/>
          <a:ext cx="7471064" cy="4280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greendays_per_member" descr="digital_engagement_green_days_per_member&#10;">
            <a:extLst>
              <a:ext uri="{FF2B5EF4-FFF2-40B4-BE49-F238E27FC236}">
                <a16:creationId xmlns:a16="http://schemas.microsoft.com/office/drawing/2014/main" id="{C75CC0FA-EAA2-4983-88F1-10DD1215C59C}"/>
              </a:ext>
            </a:extLst>
          </p:cNvPr>
          <p:cNvGraphicFramePr/>
          <p:nvPr/>
        </p:nvGraphicFramePr>
        <p:xfrm>
          <a:off x="8118763" y="1266827"/>
          <a:ext cx="3730335" cy="2060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46412" y="1266827"/>
            <a:ext cx="1828800" cy="685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>
                <a:solidFill>
                  <a:srgbClr val="2C9ACC"/>
                </a:solidFill>
                <a:latin typeface="Calibri"/>
              </a:defRPr>
            </a:pPr>
            <a:r>
              <a:t>29,579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08374" y="1266827"/>
            <a:ext cx="1828800" cy="685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>
                <a:solidFill>
                  <a:srgbClr val="2C9ACC"/>
                </a:solidFill>
                <a:latin typeface="Calibri"/>
              </a:defRPr>
            </a:pPr>
            <a:r>
              <a:t>374</a:t>
            </a:r>
          </a:p>
        </p:txBody>
      </p:sp>
      <p:graphicFrame>
        <p:nvGraphicFramePr>
          <p:cNvPr id="15" name="entries_by_tracker"/>
          <p:cNvGraphicFramePr/>
          <p:nvPr>
            <p:extLst>
              <p:ext uri="{D42A27DB-BD31-4B8C-83A1-F6EECF244321}">
                <p14:modId xmlns:p14="http://schemas.microsoft.com/office/powerpoint/2010/main" val="4183732571"/>
              </p:ext>
            </p:extLst>
          </p:nvPr>
        </p:nvGraphicFramePr>
        <p:xfrm>
          <a:off x="8197918" y="3464962"/>
          <a:ext cx="3730752" cy="2798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0572434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8614-65F0-42D7-8884-DE1C11A3C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75374"/>
            <a:ext cx="11506200" cy="377825"/>
          </a:xfrm>
        </p:spPr>
        <p:txBody>
          <a:bodyPr>
            <a:normAutofit fontScale="90000"/>
          </a:bodyPr>
          <a:lstStyle/>
          <a:p>
            <a:r>
              <a:rPr lang="en-US"/>
              <a:t>Program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C5BCB-9EFD-42E2-A89A-43DC185F0D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00" y="638175"/>
            <a:ext cx="3990975" cy="257175"/>
          </a:xfrm>
        </p:spPr>
        <p:txBody>
          <a:bodyPr/>
          <a:lstStyle/>
          <a:p>
            <a:r>
              <a:rPr lang="en-US"/>
              <a:t>EXECUTIVE SUMMARY</a:t>
            </a:r>
          </a:p>
        </p:txBody>
      </p:sp>
      <p:pic>
        <p:nvPicPr>
          <p:cNvPr id="4" name="Graphic 3" descr="Users">
            <a:extLst>
              <a:ext uri="{FF2B5EF4-FFF2-40B4-BE49-F238E27FC236}">
                <a16:creationId xmlns:a16="http://schemas.microsoft.com/office/drawing/2014/main" id="{82BC271B-9842-4D9E-96E2-0EA7AF74F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536" y="1441617"/>
            <a:ext cx="1026695" cy="914400"/>
          </a:xfrm>
          <a:prstGeom prst="rect">
            <a:avLst/>
          </a:prstGeom>
        </p:spPr>
      </p:pic>
      <p:pic>
        <p:nvPicPr>
          <p:cNvPr id="5" name="Graphic 4" descr="Medal">
            <a:extLst>
              <a:ext uri="{FF2B5EF4-FFF2-40B4-BE49-F238E27FC236}">
                <a16:creationId xmlns:a16="http://schemas.microsoft.com/office/drawing/2014/main" id="{3B4ECBC9-5D8A-450A-BAB0-84EB4B1AED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896" y="3829732"/>
            <a:ext cx="1026695" cy="91440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FBBE56-1454-4982-BD1E-4C7F46A89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591080"/>
              </p:ext>
            </p:extLst>
          </p:nvPr>
        </p:nvGraphicFramePr>
        <p:xfrm>
          <a:off x="325483" y="1180882"/>
          <a:ext cx="2896940" cy="2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6940">
                  <a:extLst>
                    <a:ext uri="{9D8B030D-6E8A-4147-A177-3AD203B41FA5}">
                      <a16:colId xmlns:a16="http://schemas.microsoft.com/office/drawing/2014/main" val="4065735592"/>
                    </a:ext>
                  </a:extLst>
                </a:gridCol>
              </a:tblGrid>
              <a:tr h="257176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REGISTRATION (% OF ELIGIBLE)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08576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205E753-1F1E-48A8-88BB-851850C7F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483199"/>
              </p:ext>
            </p:extLst>
          </p:nvPr>
        </p:nvGraphicFramePr>
        <p:xfrm>
          <a:off x="1406568" y="2603053"/>
          <a:ext cx="18288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065735592"/>
                    </a:ext>
                  </a:extLst>
                </a:gridCol>
              </a:tblGrid>
              <a:tr h="25717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RealAge Test Completion (% of Eligible)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08576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B77A965-0693-44C4-9A26-DC9D19C85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238490"/>
              </p:ext>
            </p:extLst>
          </p:nvPr>
        </p:nvGraphicFramePr>
        <p:xfrm>
          <a:off x="342900" y="3570764"/>
          <a:ext cx="2909887" cy="2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9887">
                  <a:extLst>
                    <a:ext uri="{9D8B030D-6E8A-4147-A177-3AD203B41FA5}">
                      <a16:colId xmlns:a16="http://schemas.microsoft.com/office/drawing/2014/main" val="4065735592"/>
                    </a:ext>
                  </a:extLst>
                </a:gridCol>
              </a:tblGrid>
              <a:tr h="257176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INCENTIVE PARTICIPATION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085769"/>
                  </a:ext>
                </a:extLst>
              </a:tr>
            </a:tbl>
          </a:graphicData>
        </a:graphic>
      </p:graphicFrame>
      <p:pic>
        <p:nvPicPr>
          <p:cNvPr id="16" name="Graphic 15" descr="Gauge">
            <a:extLst>
              <a:ext uri="{FF2B5EF4-FFF2-40B4-BE49-F238E27FC236}">
                <a16:creationId xmlns:a16="http://schemas.microsoft.com/office/drawing/2014/main" id="{265DACED-2055-425B-8F30-E14C7DD851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41056" y="1438654"/>
            <a:ext cx="1026695" cy="911176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B32CDFC-7905-426D-896F-0AAA0BD92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104319"/>
              </p:ext>
            </p:extLst>
          </p:nvPr>
        </p:nvGraphicFramePr>
        <p:xfrm>
          <a:off x="4641056" y="1180882"/>
          <a:ext cx="2909887" cy="2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9887">
                  <a:extLst>
                    <a:ext uri="{9D8B030D-6E8A-4147-A177-3AD203B41FA5}">
                      <a16:colId xmlns:a16="http://schemas.microsoft.com/office/drawing/2014/main" val="4065735592"/>
                    </a:ext>
                  </a:extLst>
                </a:gridCol>
              </a:tblGrid>
              <a:tr h="257176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MONTHLY ACTIVE USERS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08576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A6A7F38-D73E-4047-A2AC-2C21915395E4}"/>
              </a:ext>
            </a:extLst>
          </p:cNvPr>
          <p:cNvSpPr txBox="1"/>
          <p:nvPr/>
        </p:nvSpPr>
        <p:spPr>
          <a:xfrm>
            <a:off x="5820286" y="2633975"/>
            <a:ext cx="1632514" cy="25648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cs typeface="Calibri" panose="020F0502020204030204" pitchFamily="34" charset="0"/>
                <a:sym typeface="Helvetica Light"/>
              </a:rPr>
              <a:t>90-day engagement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1B2BB0-5184-4ADB-9064-3BCBF8CD7A1D}"/>
              </a:ext>
            </a:extLst>
          </p:cNvPr>
          <p:cNvSpPr txBox="1"/>
          <p:nvPr/>
        </p:nvSpPr>
        <p:spPr>
          <a:xfrm>
            <a:off x="5820286" y="3319010"/>
            <a:ext cx="2446633" cy="25648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cs typeface="Calibri" panose="020F0502020204030204" pitchFamily="34" charset="0"/>
                <a:sym typeface="Helvetica Light"/>
              </a:rPr>
              <a:t>Challenge participation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cs typeface="Calibri" panose="020F0502020204030204" pitchFamily="34" charset="0"/>
              </a:rPr>
              <a:t>(% of registered)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DFD367-5437-4410-A346-B96EAF537E00}"/>
              </a:ext>
            </a:extLst>
          </p:cNvPr>
          <p:cNvSpPr txBox="1"/>
          <p:nvPr/>
        </p:nvSpPr>
        <p:spPr>
          <a:xfrm>
            <a:off x="5820286" y="4004045"/>
            <a:ext cx="1946977" cy="25648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cs typeface="Calibri" panose="020F0502020204030204" pitchFamily="34" charset="0"/>
                <a:sym typeface="Helvetica Light"/>
              </a:rPr>
              <a:t>Content </a:t>
            </a:r>
            <a:r>
              <a:rPr lang="en-US" sz="1000">
                <a:solidFill>
                  <a:srgbClr val="000000">
                    <a:lumMod val="65000"/>
                    <a:lumOff val="35000"/>
                  </a:srgbClr>
                </a:solidFill>
                <a:cs typeface="Calibri" panose="020F0502020204030204" pitchFamily="34" charset="0"/>
                <a:sym typeface="Helvetica Light"/>
              </a:rPr>
              <a:t>visits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cs typeface="Calibri" panose="020F0502020204030204" pitchFamily="34" charset="0"/>
                <a:sym typeface="Helvetica Light"/>
              </a:rPr>
              <a:t> per </a:t>
            </a:r>
            <a:r>
              <a:rPr lang="en-US" sz="1000">
                <a:solidFill>
                  <a:srgbClr val="000000">
                    <a:lumMod val="65000"/>
                    <a:lumOff val="35000"/>
                  </a:srgbClr>
                </a:solidFill>
                <a:cs typeface="Calibri" panose="020F0502020204030204" pitchFamily="34" charset="0"/>
                <a:sym typeface="Helvetica Light"/>
              </a:rPr>
              <a:t>Content Visitor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4F577A-8828-491A-A3BA-A6F8636AA4A8}"/>
              </a:ext>
            </a:extLst>
          </p:cNvPr>
          <p:cNvSpPr txBox="1"/>
          <p:nvPr/>
        </p:nvSpPr>
        <p:spPr>
          <a:xfrm>
            <a:off x="5820286" y="4690445"/>
            <a:ext cx="2218948" cy="25648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cs typeface="Calibri" panose="020F0502020204030204" pitchFamily="34" charset="0"/>
                <a:sym typeface="Helvetica Light"/>
              </a:rPr>
              <a:t>Lifestyle management enrollment rate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cs typeface="Calibri" panose="020F0502020204030204" pitchFamily="34" charset="0"/>
            </a:endParaRP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A6616B53-78D7-45CF-A592-2F66152BC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062172"/>
              </p:ext>
            </p:extLst>
          </p:nvPr>
        </p:nvGraphicFramePr>
        <p:xfrm>
          <a:off x="8939213" y="1180882"/>
          <a:ext cx="2909887" cy="2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9887">
                  <a:extLst>
                    <a:ext uri="{9D8B030D-6E8A-4147-A177-3AD203B41FA5}">
                      <a16:colId xmlns:a16="http://schemas.microsoft.com/office/drawing/2014/main" val="4065735592"/>
                    </a:ext>
                  </a:extLst>
                </a:gridCol>
              </a:tblGrid>
              <a:tr h="257176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MEMBERS WITH 1+ CONDITION RISK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085769"/>
                  </a:ext>
                </a:extLst>
              </a:tr>
            </a:tbl>
          </a:graphicData>
        </a:graphic>
      </p:graphicFrame>
      <p:pic>
        <p:nvPicPr>
          <p:cNvPr id="40" name="Graphic 39" descr="Stethoscope">
            <a:extLst>
              <a:ext uri="{FF2B5EF4-FFF2-40B4-BE49-F238E27FC236}">
                <a16:creationId xmlns:a16="http://schemas.microsoft.com/office/drawing/2014/main" id="{2C1C1ABC-870A-4E0A-8C22-701AA46B5A4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rgbClr val="2B99CC">
                <a:shade val="45000"/>
                <a:satMod val="135000"/>
              </a:srgbClr>
              <a:prstClr val="white"/>
            </a:duotone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39213" y="1438058"/>
            <a:ext cx="1026695" cy="9144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C8EA7B0-F742-4E66-B84B-8E3203FAC76B}"/>
              </a:ext>
            </a:extLst>
          </p:cNvPr>
          <p:cNvSpPr txBox="1"/>
          <p:nvPr/>
        </p:nvSpPr>
        <p:spPr>
          <a:xfrm>
            <a:off x="10053765" y="2637944"/>
            <a:ext cx="1922335" cy="25648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cs typeface="Calibri" panose="020F0502020204030204" pitchFamily="34" charset="0"/>
                <a:sym typeface="Helvetica Light"/>
              </a:rPr>
              <a:t>Members with 1+ Lifestyle Risk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49CE5C0-60CB-427A-95F3-C528C001D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934092"/>
              </p:ext>
            </p:extLst>
          </p:nvPr>
        </p:nvGraphicFramePr>
        <p:xfrm>
          <a:off x="8939212" y="3295168"/>
          <a:ext cx="2909887" cy="2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9887">
                  <a:extLst>
                    <a:ext uri="{9D8B030D-6E8A-4147-A177-3AD203B41FA5}">
                      <a16:colId xmlns:a16="http://schemas.microsoft.com/office/drawing/2014/main" val="4065735592"/>
                    </a:ext>
                  </a:extLst>
                </a:gridCol>
              </a:tblGrid>
              <a:tr h="257176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NET RISK CHANGE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085769"/>
                  </a:ext>
                </a:extLst>
              </a:tr>
            </a:tbl>
          </a:graphicData>
        </a:graphic>
      </p:graphicFrame>
      <p:pic>
        <p:nvPicPr>
          <p:cNvPr id="47" name="Image" descr="Image">
            <a:extLst>
              <a:ext uri="{FF2B5EF4-FFF2-40B4-BE49-F238E27FC236}">
                <a16:creationId xmlns:a16="http://schemas.microsoft.com/office/drawing/2014/main" id="{8379954E-833C-4A54-8FD2-3FBCA3D08BE2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rgbClr val="2B99CC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9123245" y="3603995"/>
            <a:ext cx="658630" cy="8001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A6968010-F620-48ED-9AC3-62DD5A49313A}"/>
              </a:ext>
            </a:extLst>
          </p:cNvPr>
          <p:cNvSpPr txBox="1"/>
          <p:nvPr/>
        </p:nvSpPr>
        <p:spPr>
          <a:xfrm>
            <a:off x="10092908" y="4683435"/>
            <a:ext cx="1883191" cy="25648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cs typeface="Calibri" panose="020F0502020204030204" pitchFamily="34" charset="0"/>
                <a:sym typeface="Helvetica Light"/>
              </a:rPr>
              <a:t>Preventive risk </a:t>
            </a:r>
            <a:r>
              <a:rPr lang="en-US" sz="1000">
                <a:solidFill>
                  <a:srgbClr val="000000">
                    <a:lumMod val="65000"/>
                    <a:lumOff val="35000"/>
                  </a:srgbClr>
                </a:solidFill>
                <a:cs typeface="Calibri" panose="020F0502020204030204" pitchFamily="34" charset="0"/>
                <a:sym typeface="Helvetica Light"/>
              </a:rPr>
              <a:t>change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cs typeface="Calibri" panose="020F05020202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831268-9E7C-468D-871F-21F6D7334DC3}"/>
              </a:ext>
            </a:extLst>
          </p:cNvPr>
          <p:cNvSpPr txBox="1"/>
          <p:nvPr/>
        </p:nvSpPr>
        <p:spPr>
          <a:xfrm>
            <a:off x="10092908" y="5369835"/>
            <a:ext cx="1775002" cy="25648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cs typeface="Calibri" panose="020F0502020204030204" pitchFamily="34" charset="0"/>
                <a:sym typeface="Helvetica Light"/>
              </a:rPr>
              <a:t>Lifestyle risk change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cs typeface="Calibri" panose="020F05020202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12DBA2B-6E3C-41DA-A1F5-F540D3B865F3}"/>
              </a:ext>
            </a:extLst>
          </p:cNvPr>
          <p:cNvSpPr txBox="1"/>
          <p:nvPr/>
        </p:nvSpPr>
        <p:spPr>
          <a:xfrm>
            <a:off x="10092908" y="6048107"/>
            <a:ext cx="1828801" cy="25648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cs typeface="Calibri" panose="020F0502020204030204" pitchFamily="34" charset="0"/>
                <a:sym typeface="Helvetica Light"/>
              </a:rPr>
              <a:t>Biometric/Clinical risk </a:t>
            </a:r>
            <a:r>
              <a:rPr lang="en-US" sz="1000" dirty="0">
                <a:solidFill>
                  <a:srgbClr val="000000">
                    <a:lumMod val="65000"/>
                    <a:lumOff val="35000"/>
                  </a:srgbClr>
                </a:solidFill>
                <a:cs typeface="Calibri" panose="020F0502020204030204" pitchFamily="34" charset="0"/>
                <a:sym typeface="Helvetica Light"/>
              </a:rPr>
              <a:t>change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cs typeface="Calibri" panose="020F050202020403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389888" y="1600200"/>
            <a:ext cx="182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>
                <a:solidFill>
                  <a:srgbClr val="2C9ACC"/>
                </a:solidFill>
                <a:latin typeface="Calibri"/>
              </a:defRPr>
            </a:pPr>
            <a:r>
              <a:t>25.8%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87569" y="2542032"/>
            <a:ext cx="1147455" cy="53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>
                <a:solidFill>
                  <a:srgbClr val="2C9ACC"/>
                </a:solidFill>
                <a:latin typeface="Calibri"/>
              </a:defRPr>
            </a:pPr>
            <a:r>
              <a:t>5.3%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89888" y="3995928"/>
            <a:ext cx="182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>
                <a:solidFill>
                  <a:srgbClr val="2C9ACC"/>
                </a:solidFill>
                <a:latin typeface="Calibri"/>
              </a:defRPr>
            </a:pPr>
            <a:r>
              <a:t>26.9%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22143" y="1600200"/>
            <a:ext cx="182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>
                <a:solidFill>
                  <a:srgbClr val="2C9ACC"/>
                </a:solidFill>
                <a:latin typeface="Calibri"/>
              </a:defRPr>
            </a:pPr>
            <a:r>
              <a:t>40.0%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281715" y="2496312"/>
            <a:ext cx="1329509" cy="585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>
                <a:solidFill>
                  <a:srgbClr val="2C9ACC"/>
                </a:solidFill>
                <a:latin typeface="Calibri"/>
              </a:defRPr>
            </a:pPr>
            <a:r>
              <a:t>22.0%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281715" y="3172968"/>
            <a:ext cx="1329509" cy="53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>
                <a:solidFill>
                  <a:srgbClr val="2C9ACC"/>
                </a:solidFill>
                <a:latin typeface="Calibri"/>
              </a:defRPr>
            </a:pPr>
            <a:r>
              <a:t>33.8%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281715" y="3867912"/>
            <a:ext cx="1329509" cy="536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>
                <a:solidFill>
                  <a:srgbClr val="2C9ACC"/>
                </a:solidFill>
                <a:latin typeface="Calibri"/>
              </a:defRPr>
            </a:pPr>
            <a:r>
              <a:t>54.5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281715" y="4544568"/>
            <a:ext cx="1329509" cy="53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>
                <a:solidFill>
                  <a:srgbClr val="2C9ACC"/>
                </a:solidFill>
                <a:latin typeface="Calibri"/>
              </a:defRPr>
            </a:pPr>
            <a:r>
              <a:t>21.0%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021824" y="1554480"/>
            <a:ext cx="182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>
                <a:solidFill>
                  <a:srgbClr val="2C9ACC"/>
                </a:solidFill>
                <a:latin typeface="Calibri"/>
              </a:defRPr>
            </a:pPr>
            <a:r>
              <a:t>41.6%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504217" y="2496312"/>
            <a:ext cx="1410918" cy="585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>
                <a:solidFill>
                  <a:srgbClr val="2C9ACC"/>
                </a:solidFill>
                <a:latin typeface="Calibri"/>
              </a:defRPr>
            </a:pPr>
            <a:r>
              <a:t>98.8%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021824" y="3657600"/>
            <a:ext cx="1828800" cy="685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>
                <a:solidFill>
                  <a:srgbClr val="2C9ACC"/>
                </a:solidFill>
                <a:latin typeface="Calibri"/>
              </a:defRPr>
            </a:pPr>
            <a:r>
              <a:t>-11.5%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504217" y="4544568"/>
            <a:ext cx="1410918" cy="53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>
                <a:solidFill>
                  <a:srgbClr val="2C9ACC"/>
                </a:solidFill>
                <a:latin typeface="Calibri"/>
              </a:defRPr>
            </a:pPr>
            <a:r>
              <a:t>-12.3%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504217" y="5230368"/>
            <a:ext cx="1410918" cy="56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>
                <a:solidFill>
                  <a:srgbClr val="2C9ACC"/>
                </a:solidFill>
                <a:latin typeface="Calibri"/>
              </a:defRPr>
            </a:pPr>
            <a:r>
              <a:t>-12.1%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505373" y="5916168"/>
            <a:ext cx="1399462" cy="53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>
                <a:solidFill>
                  <a:srgbClr val="2C9ACC"/>
                </a:solidFill>
                <a:latin typeface="Calibri"/>
              </a:defRPr>
            </a:pPr>
            <a:r>
              <a:t>-5.4%</a:t>
            </a:r>
          </a:p>
        </p:txBody>
      </p:sp>
    </p:spTree>
    <p:extLst>
      <p:ext uri="{BB962C8B-B14F-4D97-AF65-F5344CB8AC3E}">
        <p14:creationId xmlns:p14="http://schemas.microsoft.com/office/powerpoint/2010/main" val="36812250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984972-10B6-44B1-B029-2772BE112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65100"/>
            <a:ext cx="11506200" cy="377825"/>
          </a:xfrm>
        </p:spPr>
        <p:txBody>
          <a:bodyPr>
            <a:normAutofit fontScale="90000"/>
          </a:bodyPr>
          <a:lstStyle/>
          <a:p>
            <a:r>
              <a:rPr lang="en-US"/>
              <a:t>Eligibility Trends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2A1BA-D9FD-4C01-86C8-E3981FAE46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ELIGIBILITY AND REGISTRATION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EC7D784-7717-4D1C-B80A-CFA90F987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95422"/>
              </p:ext>
            </p:extLst>
          </p:nvPr>
        </p:nvGraphicFramePr>
        <p:xfrm>
          <a:off x="342900" y="1867133"/>
          <a:ext cx="2088339" cy="2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339">
                  <a:extLst>
                    <a:ext uri="{9D8B030D-6E8A-4147-A177-3AD203B41FA5}">
                      <a16:colId xmlns:a16="http://schemas.microsoft.com/office/drawing/2014/main" val="4065735592"/>
                    </a:ext>
                  </a:extLst>
                </a:gridCol>
              </a:tblGrid>
              <a:tr h="25717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ELIGIBLE MEMBERS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085769"/>
                  </a:ext>
                </a:extLst>
              </a:tr>
            </a:tbl>
          </a:graphicData>
        </a:graphic>
      </p:graphicFrame>
      <p:graphicFrame>
        <p:nvGraphicFramePr>
          <p:cNvPr id="10" name="eligible_members_by_month" descr="eligibity_trend_eligible_members_by_month">
            <a:extLst>
              <a:ext uri="{FF2B5EF4-FFF2-40B4-BE49-F238E27FC236}">
                <a16:creationId xmlns:a16="http://schemas.microsoft.com/office/drawing/2014/main" id="{174196CE-20E6-48C8-9E16-2799843574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3248232"/>
              </p:ext>
            </p:extLst>
          </p:nvPr>
        </p:nvGraphicFramePr>
        <p:xfrm>
          <a:off x="2848708" y="990600"/>
          <a:ext cx="9000391" cy="2280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addition_removal_by_month" descr="eligibity_trend_additions_and_removals_by_month">
            <a:extLst>
              <a:ext uri="{FF2B5EF4-FFF2-40B4-BE49-F238E27FC236}">
                <a16:creationId xmlns:a16="http://schemas.microsoft.com/office/drawing/2014/main" id="{76330290-2821-4884-80E8-4CCE26D3EC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4684073"/>
              </p:ext>
            </p:extLst>
          </p:nvPr>
        </p:nvGraphicFramePr>
        <p:xfrm>
          <a:off x="2848708" y="3587392"/>
          <a:ext cx="9000392" cy="2315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0604352-C6D6-4837-8474-3C6078E814EA}"/>
              </a:ext>
            </a:extLst>
          </p:cNvPr>
          <p:cNvSpPr txBox="1"/>
          <p:nvPr/>
        </p:nvSpPr>
        <p:spPr>
          <a:xfrm>
            <a:off x="342900" y="5982867"/>
            <a:ext cx="1042518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28600" marR="0" lvl="0" indent="-228600" algn="l" defTabSz="825500" rtl="0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sym typeface="Helvetica Light"/>
              </a:rPr>
              <a:t>Eligible members as of the end of the month.</a:t>
            </a:r>
          </a:p>
          <a:p>
            <a:pPr marL="228600" marR="0" lvl="0" indent="-228600" algn="l" defTabSz="825500" rtl="0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sym typeface="Helvetica Light"/>
              </a:rPr>
              <a:t>Additions and removals include members who became eligible or lost eligibility between the end of the prior month and the end of the </a:t>
            </a:r>
            <a:r>
              <a:rPr lang="en-US" sz="900">
                <a:solidFill>
                  <a:schemeClr val="tx1">
                    <a:lumMod val="65000"/>
                    <a:lumOff val="35000"/>
                  </a:schemeClr>
                </a:solidFill>
                <a:sym typeface="Helvetica Light"/>
              </a:rPr>
              <a:t>listed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sym typeface="Helvetica Light"/>
              </a:rPr>
              <a:t> month, and the </a:t>
            </a:r>
            <a:r>
              <a:rPr lang="en-US" sz="900">
                <a:solidFill>
                  <a:schemeClr val="tx1">
                    <a:lumMod val="65000"/>
                    <a:lumOff val="35000"/>
                  </a:schemeClr>
                </a:solidFill>
                <a:sym typeface="Helvetica Light"/>
              </a:rPr>
              <a:t>net effect is reflected in the same listed month in the top chart.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sym typeface="Helvetica Light"/>
              </a:rPr>
              <a:t> </a:t>
            </a:r>
          </a:p>
          <a:p>
            <a:pPr marL="228600" marR="0" lvl="0" indent="-228600" algn="l" defTabSz="825500" rtl="0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sym typeface="Helvetica Light"/>
              </a:rPr>
              <a:t>Minors have been removed from eligible populations beginning from 2020-12.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F2D3847A-97AF-4A57-9D93-B3CBD3C4C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982782"/>
              </p:ext>
            </p:extLst>
          </p:nvPr>
        </p:nvGraphicFramePr>
        <p:xfrm>
          <a:off x="342900" y="4165571"/>
          <a:ext cx="2088339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339">
                  <a:extLst>
                    <a:ext uri="{9D8B030D-6E8A-4147-A177-3AD203B41FA5}">
                      <a16:colId xmlns:a16="http://schemas.microsoft.com/office/drawing/2014/main" val="4065735592"/>
                    </a:ext>
                  </a:extLst>
                </a:gridCol>
              </a:tblGrid>
              <a:tr h="25717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CURRENT QUARTER VS PRIOR QUARTER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085769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75488" y="2167128"/>
            <a:ext cx="182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>
                <a:solidFill>
                  <a:srgbClr val="2C9ACC"/>
                </a:solidFill>
                <a:latin typeface="Calibri"/>
              </a:defRPr>
            </a:pPr>
            <a:r>
              <a:t>4,518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5488" y="4590288"/>
            <a:ext cx="182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>
                <a:solidFill>
                  <a:srgbClr val="2C9ACC"/>
                </a:solidFill>
                <a:latin typeface="Calibri"/>
              </a:defRPr>
            </a:pPr>
            <a:r>
              <a:t>-3.2%</a:t>
            </a:r>
          </a:p>
        </p:txBody>
      </p:sp>
    </p:spTree>
    <p:extLst>
      <p:ext uri="{BB962C8B-B14F-4D97-AF65-F5344CB8AC3E}">
        <p14:creationId xmlns:p14="http://schemas.microsoft.com/office/powerpoint/2010/main" val="298852507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984972-10B6-44B1-B029-2772BE112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65100"/>
            <a:ext cx="11506200" cy="377825"/>
          </a:xfrm>
        </p:spPr>
        <p:txBody>
          <a:bodyPr>
            <a:normAutofit fontScale="90000"/>
          </a:bodyPr>
          <a:lstStyle/>
          <a:p>
            <a:r>
              <a:rPr lang="en-US"/>
              <a:t>Registration and RealAge Test Completion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2A1BA-D9FD-4C01-86C8-E3981FAE46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ELIGIBILITY AND REGISTRATION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EC7D784-7717-4D1C-B80A-CFA90F987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555781"/>
              </p:ext>
            </p:extLst>
          </p:nvPr>
        </p:nvGraphicFramePr>
        <p:xfrm>
          <a:off x="342901" y="1182357"/>
          <a:ext cx="2821054" cy="2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1054">
                  <a:extLst>
                    <a:ext uri="{9D8B030D-6E8A-4147-A177-3AD203B41FA5}">
                      <a16:colId xmlns:a16="http://schemas.microsoft.com/office/drawing/2014/main" val="4065735592"/>
                    </a:ext>
                  </a:extLst>
                </a:gridCol>
              </a:tblGrid>
              <a:tr h="257176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SINCE LAUNCH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08576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0604352-C6D6-4837-8474-3C6078E814EA}"/>
              </a:ext>
            </a:extLst>
          </p:cNvPr>
          <p:cNvSpPr txBox="1"/>
          <p:nvPr/>
        </p:nvSpPr>
        <p:spPr>
          <a:xfrm>
            <a:off x="342900" y="6289075"/>
            <a:ext cx="10425184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900">
                <a:solidFill>
                  <a:schemeClr val="bg2">
                    <a:lumMod val="25000"/>
                  </a:schemeClr>
                </a:solidFill>
              </a:rPr>
              <a:t>Test Completion (of Registered): The percentage of currently-registered members who have ever taken the RealAge Test.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>
                <a:solidFill>
                  <a:schemeClr val="bg2">
                    <a:lumMod val="25000"/>
                  </a:schemeClr>
                </a:solidFill>
              </a:rPr>
              <a:t>Current Calendar Year: The percentages in this section reflect the test completions occurring only in the current calendar year.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BEF25E-E546-46C8-B166-14FD335892D9}"/>
              </a:ext>
            </a:extLst>
          </p:cNvPr>
          <p:cNvSpPr txBox="1"/>
          <p:nvPr/>
        </p:nvSpPr>
        <p:spPr>
          <a:xfrm>
            <a:off x="1482615" y="1748813"/>
            <a:ext cx="1632514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lvl="0" algn="l" defTabSz="82550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kern="1200">
                <a:solidFill>
                  <a:srgbClr val="000000">
                    <a:lumMod val="65000"/>
                    <a:lumOff val="35000"/>
                  </a:srgbClr>
                </a:solidFill>
                <a:cs typeface="Calibri" panose="020F0502020204030204" pitchFamily="34" charset="0"/>
                <a:sym typeface="Helvetica Light"/>
              </a:rPr>
              <a:t>Registration Rate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D6021C-8EB9-4B1F-B6A6-10B3424E52EE}"/>
              </a:ext>
            </a:extLst>
          </p:cNvPr>
          <p:cNvSpPr txBox="1"/>
          <p:nvPr/>
        </p:nvSpPr>
        <p:spPr>
          <a:xfrm>
            <a:off x="1479406" y="2253003"/>
            <a:ext cx="1460624" cy="610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lvl="0" defTabSz="82550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kern="1200" dirty="0">
                <a:solidFill>
                  <a:srgbClr val="000000">
                    <a:lumMod val="65000"/>
                    <a:lumOff val="35000"/>
                  </a:srgbClr>
                </a:solidFill>
                <a:cs typeface="Calibri" panose="020F0502020204030204" pitchFamily="34" charset="0"/>
                <a:sym typeface="Helvetica Light"/>
              </a:rPr>
              <a:t>Current Quarter </a:t>
            </a:r>
          </a:p>
          <a:p>
            <a:pPr defTabSz="82550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kern="1200" dirty="0">
                <a:solidFill>
                  <a:srgbClr val="000000">
                    <a:lumMod val="65000"/>
                    <a:lumOff val="35000"/>
                  </a:srgbClr>
                </a:solidFill>
                <a:cs typeface="Calibri" panose="020F0502020204030204" pitchFamily="34" charset="0"/>
                <a:sym typeface="Helvetica Light"/>
              </a:rPr>
              <a:t>vs </a:t>
            </a:r>
          </a:p>
          <a:p>
            <a:pPr lvl="0" defTabSz="82550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kern="1200" dirty="0">
                <a:solidFill>
                  <a:srgbClr val="000000">
                    <a:lumMod val="65000"/>
                    <a:lumOff val="35000"/>
                  </a:srgbClr>
                </a:solidFill>
                <a:cs typeface="Calibri" panose="020F0502020204030204" pitchFamily="34" charset="0"/>
                <a:sym typeface="Helvetica Light"/>
              </a:rPr>
              <a:t>Prior Quarter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C3DE45-65E7-49A7-85CB-3031B60F3F2E}"/>
              </a:ext>
            </a:extLst>
          </p:cNvPr>
          <p:cNvSpPr txBox="1"/>
          <p:nvPr/>
        </p:nvSpPr>
        <p:spPr>
          <a:xfrm>
            <a:off x="1491680" y="3457860"/>
            <a:ext cx="1730164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lvl="0" algn="l" defTabSz="82550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kern="1200" err="1">
                <a:solidFill>
                  <a:srgbClr val="000000">
                    <a:lumMod val="65000"/>
                    <a:lumOff val="35000"/>
                  </a:srgbClr>
                </a:solidFill>
                <a:cs typeface="Calibri" panose="020F0502020204030204" pitchFamily="34" charset="0"/>
                <a:sym typeface="Helvetica Light"/>
              </a:rPr>
              <a:t>RealAge</a:t>
            </a:r>
            <a:r>
              <a:rPr lang="en-US" sz="1100" kern="1200">
                <a:solidFill>
                  <a:srgbClr val="000000">
                    <a:lumMod val="65000"/>
                    <a:lumOff val="35000"/>
                  </a:srgbClr>
                </a:solidFill>
                <a:cs typeface="Calibri" panose="020F0502020204030204" pitchFamily="34" charset="0"/>
                <a:sym typeface="Helvetica Light"/>
              </a:rPr>
              <a:t> Tes</a:t>
            </a:r>
            <a:r>
              <a:rPr lang="en-US" sz="1100">
                <a:solidFill>
                  <a:srgbClr val="000000">
                    <a:lumMod val="65000"/>
                    <a:lumOff val="35000"/>
                  </a:srgbClr>
                </a:solidFill>
                <a:cs typeface="Calibri" panose="020F0502020204030204" pitchFamily="34" charset="0"/>
                <a:sym typeface="Helvetica Light"/>
              </a:rPr>
              <a:t>t Completion (of Registered)</a:t>
            </a:r>
            <a:r>
              <a:rPr lang="en-US" sz="1100" baseline="30000">
                <a:solidFill>
                  <a:srgbClr val="000000">
                    <a:lumMod val="65000"/>
                    <a:lumOff val="35000"/>
                  </a:srgbClr>
                </a:solidFill>
                <a:cs typeface="Calibri" panose="020F0502020204030204" pitchFamily="34" charset="0"/>
                <a:sym typeface="Helvetica Light"/>
              </a:rPr>
              <a:t>1</a:t>
            </a:r>
            <a:endParaRPr lang="en-US" sz="1100" kern="1200" baseline="30000">
              <a:solidFill>
                <a:srgbClr val="000000">
                  <a:lumMod val="65000"/>
                  <a:lumOff val="35000"/>
                </a:srgbClr>
              </a:solidFill>
              <a:cs typeface="Calibri" panose="020F0502020204030204" pitchFamily="34" charset="0"/>
              <a:sym typeface="Helvetica Light"/>
            </a:endParaRPr>
          </a:p>
        </p:txBody>
      </p:sp>
      <p:graphicFrame>
        <p:nvGraphicFramePr>
          <p:cNvPr id="17" name="Table 6">
            <a:extLst>
              <a:ext uri="{FF2B5EF4-FFF2-40B4-BE49-F238E27FC236}">
                <a16:creationId xmlns:a16="http://schemas.microsoft.com/office/drawing/2014/main" id="{E29B18F4-F973-4A0D-B29B-E7097F3FF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201723"/>
              </p:ext>
            </p:extLst>
          </p:nvPr>
        </p:nvGraphicFramePr>
        <p:xfrm>
          <a:off x="342900" y="4123740"/>
          <a:ext cx="2821054" cy="271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1054">
                  <a:extLst>
                    <a:ext uri="{9D8B030D-6E8A-4147-A177-3AD203B41FA5}">
                      <a16:colId xmlns:a16="http://schemas.microsoft.com/office/drawing/2014/main" val="4065735592"/>
                    </a:ext>
                  </a:extLst>
                </a:gridCol>
              </a:tblGrid>
              <a:tr h="271869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CURRENT CALENDAR YEAR</a:t>
                      </a:r>
                      <a:r>
                        <a:rPr lang="en-US" sz="1000" baseline="30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08576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6C538B18-C26F-492E-BF64-EE58CD630742}"/>
              </a:ext>
            </a:extLst>
          </p:cNvPr>
          <p:cNvSpPr txBox="1"/>
          <p:nvPr/>
        </p:nvSpPr>
        <p:spPr>
          <a:xfrm>
            <a:off x="1479406" y="4624591"/>
            <a:ext cx="1730163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lvl="0" algn="l" defTabSz="82550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kern="1200">
                <a:solidFill>
                  <a:srgbClr val="000000">
                    <a:lumMod val="65000"/>
                    <a:lumOff val="35000"/>
                  </a:srgbClr>
                </a:solidFill>
                <a:cs typeface="Calibri" panose="020F0502020204030204" pitchFamily="34" charset="0"/>
                <a:sym typeface="Helvetica Light"/>
              </a:rPr>
              <a:t>RealAge Tes</a:t>
            </a:r>
            <a:r>
              <a:rPr lang="en-US" sz="1100">
                <a:solidFill>
                  <a:srgbClr val="000000">
                    <a:lumMod val="65000"/>
                    <a:lumOff val="35000"/>
                  </a:srgbClr>
                </a:solidFill>
                <a:cs typeface="Calibri" panose="020F0502020204030204" pitchFamily="34" charset="0"/>
                <a:sym typeface="Helvetica Light"/>
              </a:rPr>
              <a:t>t Completion (of Eligible)</a:t>
            </a:r>
            <a:endParaRPr lang="en-US" sz="1100" kern="1200" baseline="30000">
              <a:solidFill>
                <a:srgbClr val="000000">
                  <a:lumMod val="65000"/>
                  <a:lumOff val="35000"/>
                </a:srgbClr>
              </a:solidFill>
              <a:cs typeface="Calibri" panose="020F0502020204030204" pitchFamily="34" charset="0"/>
              <a:sym typeface="Helvetica Ligh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8BBB6F-36CD-433A-B91A-8CAD138C2D2F}"/>
              </a:ext>
            </a:extLst>
          </p:cNvPr>
          <p:cNvSpPr txBox="1"/>
          <p:nvPr/>
        </p:nvSpPr>
        <p:spPr>
          <a:xfrm>
            <a:off x="1479406" y="5371399"/>
            <a:ext cx="1828800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lvl="0" algn="l" defTabSz="82550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kern="1200" err="1">
                <a:solidFill>
                  <a:srgbClr val="000000">
                    <a:lumMod val="65000"/>
                    <a:lumOff val="35000"/>
                  </a:srgbClr>
                </a:solidFill>
                <a:cs typeface="Calibri" panose="020F0502020204030204" pitchFamily="34" charset="0"/>
                <a:sym typeface="Helvetica Light"/>
              </a:rPr>
              <a:t>RealAge Tes</a:t>
            </a:r>
            <a:r>
              <a:rPr lang="en-US" sz="1100">
                <a:solidFill>
                  <a:srgbClr val="000000">
                    <a:lumMod val="65000"/>
                    <a:lumOff val="35000"/>
                  </a:srgbClr>
                </a:solidFill>
                <a:cs typeface="Calibri" panose="020F0502020204030204" pitchFamily="34" charset="0"/>
                <a:sym typeface="Helvetica Light"/>
              </a:rPr>
              <a:t>t Completion (of Registered)</a:t>
            </a:r>
            <a:endParaRPr lang="en-US" sz="1100" kern="1200" baseline="30000">
              <a:solidFill>
                <a:srgbClr val="000000">
                  <a:lumMod val="65000"/>
                  <a:lumOff val="35000"/>
                </a:srgbClr>
              </a:solidFill>
              <a:cs typeface="Calibri" panose="020F0502020204030204" pitchFamily="34" charset="0"/>
              <a:sym typeface="Helvetica Light"/>
            </a:endParaRPr>
          </a:p>
        </p:txBody>
      </p:sp>
      <p:graphicFrame>
        <p:nvGraphicFramePr>
          <p:cNvPr id="24" name="Table 6">
            <a:extLst>
              <a:ext uri="{FF2B5EF4-FFF2-40B4-BE49-F238E27FC236}">
                <a16:creationId xmlns:a16="http://schemas.microsoft.com/office/drawing/2014/main" id="{94AD2605-7EE3-473A-B85B-259B3F564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90529"/>
              </p:ext>
            </p:extLst>
          </p:nvPr>
        </p:nvGraphicFramePr>
        <p:xfrm>
          <a:off x="4475283" y="1170679"/>
          <a:ext cx="2366951" cy="2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951">
                  <a:extLst>
                    <a:ext uri="{9D8B030D-6E8A-4147-A177-3AD203B41FA5}">
                      <a16:colId xmlns:a16="http://schemas.microsoft.com/office/drawing/2014/main" val="4065735592"/>
                    </a:ext>
                  </a:extLst>
                </a:gridCol>
              </a:tblGrid>
              <a:tr h="25717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REGISTERED MEMBERS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085769"/>
                  </a:ext>
                </a:extLst>
              </a:tr>
            </a:tbl>
          </a:graphicData>
        </a:graphic>
      </p:graphicFrame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61A82403-B8D9-41FA-B9AD-BA2EEE920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273414"/>
              </p:ext>
            </p:extLst>
          </p:nvPr>
        </p:nvGraphicFramePr>
        <p:xfrm>
          <a:off x="7092358" y="1170679"/>
          <a:ext cx="2366951" cy="2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951">
                  <a:extLst>
                    <a:ext uri="{9D8B030D-6E8A-4147-A177-3AD203B41FA5}">
                      <a16:colId xmlns:a16="http://schemas.microsoft.com/office/drawing/2014/main" val="4065735592"/>
                    </a:ext>
                  </a:extLst>
                </a:gridCol>
              </a:tblGrid>
              <a:tr h="25717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DISTINCT TEST COMPLETERS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085769"/>
                  </a:ext>
                </a:extLst>
              </a:tr>
            </a:tbl>
          </a:graphicData>
        </a:graphic>
      </p:graphicFrame>
      <p:graphicFrame>
        <p:nvGraphicFramePr>
          <p:cNvPr id="26" name="Table 6">
            <a:extLst>
              <a:ext uri="{FF2B5EF4-FFF2-40B4-BE49-F238E27FC236}">
                <a16:creationId xmlns:a16="http://schemas.microsoft.com/office/drawing/2014/main" id="{016880BA-CED1-4EE1-A406-9AA1E8E0D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354595"/>
              </p:ext>
            </p:extLst>
          </p:nvPr>
        </p:nvGraphicFramePr>
        <p:xfrm>
          <a:off x="9709433" y="1031615"/>
          <a:ext cx="236695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951">
                  <a:extLst>
                    <a:ext uri="{9D8B030D-6E8A-4147-A177-3AD203B41FA5}">
                      <a16:colId xmlns:a16="http://schemas.microsoft.com/office/drawing/2014/main" val="4065735592"/>
                    </a:ext>
                  </a:extLst>
                </a:gridCol>
              </a:tblGrid>
              <a:tr h="25717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DISTINCT TEST COMPLETERS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(Current Year)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085769"/>
                  </a:ext>
                </a:extLst>
              </a:tr>
            </a:tbl>
          </a:graphicData>
        </a:graphic>
      </p:graphicFrame>
      <p:graphicFrame>
        <p:nvGraphicFramePr>
          <p:cNvPr id="35" name="eligibility_and_regn" descr="elig_and_reg_eligible_reg_realage_completers_by_month">
            <a:extLst>
              <a:ext uri="{FF2B5EF4-FFF2-40B4-BE49-F238E27FC236}">
                <a16:creationId xmlns:a16="http://schemas.microsoft.com/office/drawing/2014/main" id="{E5B4F02F-04F1-4FD0-8E91-1718B582D2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2200544"/>
              </p:ext>
            </p:extLst>
          </p:nvPr>
        </p:nvGraphicFramePr>
        <p:xfrm>
          <a:off x="3163954" y="2295530"/>
          <a:ext cx="8912430" cy="3622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D933E5F-0D5B-4854-943A-E5BF9F8CD114}"/>
              </a:ext>
            </a:extLst>
          </p:cNvPr>
          <p:cNvSpPr txBox="1"/>
          <p:nvPr/>
        </p:nvSpPr>
        <p:spPr>
          <a:xfrm>
            <a:off x="3310759" y="5858463"/>
            <a:ext cx="7062950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800" b="1" err="1">
                <a:solidFill>
                  <a:schemeClr val="accent3"/>
                </a:solidFill>
                <a:sym typeface="Helvetica Light"/>
              </a:rPr>
              <a:t>RealAge Test Completion Rate </a:t>
            </a:r>
            <a:r>
              <a:rPr lang="en-US" sz="800">
                <a:solidFill>
                  <a:schemeClr val="bg2">
                    <a:lumMod val="50000"/>
                  </a:schemeClr>
                </a:solidFill>
                <a:sym typeface="Helvetica Light"/>
              </a:rPr>
              <a:t>: </a:t>
            </a:r>
            <a:r>
              <a:rPr lang="en-US" sz="800">
                <a:solidFill>
                  <a:srgbClr val="000000"/>
                </a:solidFill>
                <a:sym typeface="Helvetica Light"/>
              </a:rPr>
              <a:t>Monthly total distinct RealAge test completions divided by count of currently registered members in that month</a:t>
            </a:r>
            <a:endParaRPr kumimoji="0" 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2070" y="4600580"/>
            <a:ext cx="12980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>
                <a:solidFill>
                  <a:srgbClr val="2C9ACC"/>
                </a:solidFill>
                <a:latin typeface="Calibri"/>
              </a:defRPr>
            </a:pPr>
            <a:r>
              <a:t>5.3%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53094" y="5329762"/>
            <a:ext cx="12980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>
                <a:solidFill>
                  <a:srgbClr val="2C9ACC"/>
                </a:solidFill>
                <a:latin typeface="Calibri"/>
              </a:defRPr>
            </a:pPr>
            <a:r>
              <a:t>20.5%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745736" y="1484096"/>
            <a:ext cx="182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>
                <a:solidFill>
                  <a:srgbClr val="2C9ACC"/>
                </a:solidFill>
                <a:latin typeface="Calibri"/>
              </a:defRPr>
            </a:pPr>
            <a:r>
              <a:t>1,167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64895" y="1492360"/>
            <a:ext cx="182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>
                <a:solidFill>
                  <a:srgbClr val="2C9ACC"/>
                </a:solidFill>
                <a:latin typeface="Calibri"/>
              </a:defRPr>
            </a:pPr>
            <a:r>
              <a:t>951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984055" y="1481328"/>
            <a:ext cx="182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>
                <a:solidFill>
                  <a:srgbClr val="2C9ACC"/>
                </a:solidFill>
                <a:latin typeface="Calibri"/>
              </a:defRPr>
            </a:pPr>
            <a:r>
              <a:t>239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2070" y="1635045"/>
            <a:ext cx="1307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>
                <a:solidFill>
                  <a:srgbClr val="2C9ACC"/>
                </a:solidFill>
                <a:latin typeface="Calibri"/>
              </a:defRPr>
            </a:pPr>
            <a:r>
              <a:t>25.8%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55448" y="3424851"/>
            <a:ext cx="1307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>
                <a:solidFill>
                  <a:srgbClr val="2C9ACC"/>
                </a:solidFill>
                <a:latin typeface="Calibri"/>
              </a:defRPr>
            </a:pPr>
            <a:r>
              <a:t>81.5%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7839" y="2302739"/>
            <a:ext cx="1307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>
                <a:solidFill>
                  <a:srgbClr val="2C9ACC"/>
                </a:solidFill>
                <a:latin typeface="Calibri"/>
              </a:defRPr>
            </a:pPr>
            <a:r>
              <a:t>3.8%</a:t>
            </a:r>
          </a:p>
        </p:txBody>
      </p:sp>
    </p:spTree>
    <p:extLst>
      <p:ext uri="{BB962C8B-B14F-4D97-AF65-F5344CB8AC3E}">
        <p14:creationId xmlns:p14="http://schemas.microsoft.com/office/powerpoint/2010/main" val="322694219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DB769-174D-4379-B06E-1EDA105A7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Registration and RealAge Completion by Group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E27B6-751A-47A9-B92C-CA553A8684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ELIGIBILITY AND REGISTRATION</a:t>
            </a:r>
          </a:p>
        </p:txBody>
      </p:sp>
      <p:graphicFrame>
        <p:nvGraphicFramePr>
          <p:cNvPr id="8" name="gender" descr="elig_and_reg_gender">
            <a:extLst>
              <a:ext uri="{FF2B5EF4-FFF2-40B4-BE49-F238E27FC236}">
                <a16:creationId xmlns:a16="http://schemas.microsoft.com/office/drawing/2014/main" id="{C2605B8A-4D30-4506-A622-9FB27AA67E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9046381"/>
              </p:ext>
            </p:extLst>
          </p:nvPr>
        </p:nvGraphicFramePr>
        <p:xfrm>
          <a:off x="7544592" y="990601"/>
          <a:ext cx="4237430" cy="2438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age_groups" descr="elig_and_reg_age_groups">
            <a:extLst>
              <a:ext uri="{FF2B5EF4-FFF2-40B4-BE49-F238E27FC236}">
                <a16:creationId xmlns:a16="http://schemas.microsoft.com/office/drawing/2014/main" id="{2A9A940F-AC54-46D7-8C50-740D30AEDF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1397223"/>
              </p:ext>
            </p:extLst>
          </p:nvPr>
        </p:nvGraphicFramePr>
        <p:xfrm>
          <a:off x="2858830" y="3636941"/>
          <a:ext cx="8923192" cy="2745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85BC041-8B6C-409A-BF53-FB467025B66E}"/>
              </a:ext>
            </a:extLst>
          </p:cNvPr>
          <p:cNvSpPr txBox="1"/>
          <p:nvPr/>
        </p:nvSpPr>
        <p:spPr>
          <a:xfrm>
            <a:off x="611907" y="990600"/>
            <a:ext cx="2002505" cy="25510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defTabSz="825500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sym typeface="Helvetica Light"/>
            </a:endParaRPr>
          </a:p>
          <a:p>
            <a:pPr marL="0" marR="0" lvl="0" indent="0" defTabSz="825500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00" kern="0" dirty="0">
                <a:solidFill>
                  <a:srgbClr val="666666"/>
                </a:solidFill>
                <a:sym typeface="Helvetica Light"/>
              </a:rPr>
              <a:t>Eligible members</a:t>
            </a:r>
          </a:p>
          <a:p>
            <a:pPr marL="0" marR="0" lvl="0" indent="0" defTabSz="825500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000" kern="0" dirty="0">
              <a:solidFill>
                <a:srgbClr val="666666"/>
              </a:solidFill>
              <a:sym typeface="Helvetica Light"/>
            </a:endParaRPr>
          </a:p>
          <a:p>
            <a:pPr marL="0" marR="0" lvl="0" indent="0" defTabSz="825500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000" kern="0" dirty="0">
              <a:solidFill>
                <a:srgbClr val="666666"/>
              </a:solidFill>
              <a:sym typeface="Helvetica Light"/>
            </a:endParaRPr>
          </a:p>
          <a:p>
            <a:pPr marL="0" marR="0" lvl="0" indent="0" defTabSz="825500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sym typeface="Helvetica Light"/>
              </a:rPr>
              <a:t>Percentage of eligible members who were registered for the Sharecare platform as of the end of the period.</a:t>
            </a:r>
          </a:p>
          <a:p>
            <a:pPr marL="0" marR="0" lvl="0" indent="0" defTabSz="825500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sym typeface="Helvetica Light"/>
            </a:endParaRPr>
          </a:p>
          <a:p>
            <a:pPr marL="0" marR="0" lvl="0" indent="0" defTabSz="825500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sym typeface="Helvetica Light"/>
              </a:rPr>
              <a:t> </a:t>
            </a:r>
          </a:p>
          <a:p>
            <a:pPr marL="0" marR="0" lvl="0" indent="0" defTabSz="825500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sym typeface="Helvetica Light"/>
              </a:rPr>
              <a:t>Percentage of eligible members who had completed the 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sym typeface="Helvetica Light"/>
              </a:rPr>
              <a:t>RealAge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sym typeface="Helvetica Light"/>
              </a:rPr>
              <a:t> test at least once since program launch.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C2584C-C961-412A-A2F9-9A7D285087E3}"/>
              </a:ext>
            </a:extLst>
          </p:cNvPr>
          <p:cNvSpPr txBox="1"/>
          <p:nvPr/>
        </p:nvSpPr>
        <p:spPr>
          <a:xfrm>
            <a:off x="273329" y="3589289"/>
            <a:ext cx="2341082" cy="2630535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noAutofit/>
          </a:bodyPr>
          <a:lstStyle>
            <a:defPPr marL="0" marR="0" indent="0" algn="l" defTabSz="457109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algn="l" defTabSz="914400" eaLnBrk="1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100" kern="1200">
                <a:solidFill>
                  <a:srgbClr val="000000">
                    <a:lumMod val="75000"/>
                    <a:lumOff val="25000"/>
                  </a:srgbClr>
                </a:solidFill>
                <a:uLnTx/>
                <a:latin typeface="Proxima Nova Rg" panose="02000506030000020004" pitchFamily="2" charset="77"/>
              </a:defRPr>
            </a:lvl1pPr>
          </a:lstStyle>
          <a:p>
            <a:r>
              <a:rPr lang="en-US" sz="1000">
                <a:latin typeface="+mn-lt"/>
              </a:rPr>
              <a:t>Notes: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1F4805-EEB7-4B9E-86C3-DA64C9F018CD}"/>
              </a:ext>
            </a:extLst>
          </p:cNvPr>
          <p:cNvSpPr/>
          <p:nvPr/>
        </p:nvSpPr>
        <p:spPr>
          <a:xfrm>
            <a:off x="273329" y="1395253"/>
            <a:ext cx="269006" cy="57793"/>
          </a:xfrm>
          <a:prstGeom prst="rect">
            <a:avLst/>
          </a:prstGeom>
          <a:solidFill>
            <a:srgbClr val="2C9ACC"/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825500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aphicFrame>
        <p:nvGraphicFramePr>
          <p:cNvPr id="18" name="relationship" descr="elig_and_reg_relationship">
            <a:extLst>
              <a:ext uri="{FF2B5EF4-FFF2-40B4-BE49-F238E27FC236}">
                <a16:creationId xmlns:a16="http://schemas.microsoft.com/office/drawing/2014/main" id="{E41A94C1-9731-41D1-9C34-8192377CA5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688055"/>
              </p:ext>
            </p:extLst>
          </p:nvPr>
        </p:nvGraphicFramePr>
        <p:xfrm>
          <a:off x="2858830" y="990600"/>
          <a:ext cx="4237430" cy="2438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Diamond 4">
            <a:extLst>
              <a:ext uri="{FF2B5EF4-FFF2-40B4-BE49-F238E27FC236}">
                <a16:creationId xmlns:a16="http://schemas.microsoft.com/office/drawing/2014/main" id="{B24E3EC1-8FA3-46D5-8255-6C80E2250C90}"/>
              </a:ext>
            </a:extLst>
          </p:cNvPr>
          <p:cNvSpPr/>
          <p:nvPr/>
        </p:nvSpPr>
        <p:spPr>
          <a:xfrm>
            <a:off x="339507" y="2049977"/>
            <a:ext cx="91440" cy="91440"/>
          </a:xfrm>
          <a:prstGeom prst="diamond">
            <a:avLst/>
          </a:prstGeom>
          <a:solidFill>
            <a:srgbClr val="00205F"/>
          </a:solidFill>
          <a:ln>
            <a:solidFill>
              <a:srgbClr val="002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71BE1BED-3F26-4369-8176-B56B07DCC8B7}"/>
              </a:ext>
            </a:extLst>
          </p:cNvPr>
          <p:cNvSpPr/>
          <p:nvPr/>
        </p:nvSpPr>
        <p:spPr>
          <a:xfrm>
            <a:off x="339507" y="2897044"/>
            <a:ext cx="91440" cy="91440"/>
          </a:xfrm>
          <a:prstGeom prst="diamond">
            <a:avLst/>
          </a:prstGeom>
          <a:solidFill>
            <a:srgbClr val="DE4620"/>
          </a:solidFill>
          <a:ln>
            <a:solidFill>
              <a:srgbClr val="DE46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9805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02AA-2BD9-45D2-8683-8AF06216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RealAge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9CACB-A6A4-4316-B2E4-212EC7C0A2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HEALTH INSIGHTS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199B1CF-07C1-433D-BBB8-3BB0D0278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540892"/>
              </p:ext>
            </p:extLst>
          </p:nvPr>
        </p:nvGraphicFramePr>
        <p:xfrm>
          <a:off x="342900" y="1067750"/>
          <a:ext cx="2366951" cy="2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951">
                  <a:extLst>
                    <a:ext uri="{9D8B030D-6E8A-4147-A177-3AD203B41FA5}">
                      <a16:colId xmlns:a16="http://schemas.microsoft.com/office/drawing/2014/main" val="4065735592"/>
                    </a:ext>
                  </a:extLst>
                </a:gridCol>
              </a:tblGrid>
              <a:tr h="25717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AVERAGE REALAGE DELTA</a:t>
                      </a:r>
                      <a:r>
                        <a:rPr lang="en-US" sz="1000" baseline="300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08576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1461D7B-EBB7-42B6-AD29-5D90103A6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895912"/>
              </p:ext>
            </p:extLst>
          </p:nvPr>
        </p:nvGraphicFramePr>
        <p:xfrm>
          <a:off x="4798070" y="1067750"/>
          <a:ext cx="2595859" cy="2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859">
                  <a:extLst>
                    <a:ext uri="{9D8B030D-6E8A-4147-A177-3AD203B41FA5}">
                      <a16:colId xmlns:a16="http://schemas.microsoft.com/office/drawing/2014/main" val="4065735592"/>
                    </a:ext>
                  </a:extLst>
                </a:gridCol>
              </a:tblGrid>
              <a:tr h="25717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MEMBERS WITH REALAGE DELTA &gt;1.0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085769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DCFECECB-9B1F-472F-A2E3-43CE72491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836882"/>
              </p:ext>
            </p:extLst>
          </p:nvPr>
        </p:nvGraphicFramePr>
        <p:xfrm>
          <a:off x="9053847" y="1067750"/>
          <a:ext cx="2795253" cy="2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5253">
                  <a:extLst>
                    <a:ext uri="{9D8B030D-6E8A-4147-A177-3AD203B41FA5}">
                      <a16:colId xmlns:a16="http://schemas.microsoft.com/office/drawing/2014/main" val="4065735592"/>
                    </a:ext>
                  </a:extLst>
                </a:gridCol>
              </a:tblGrid>
              <a:tr h="25717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DISTINCT REALAGE TEST COMPLETERS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08576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184A3B7-0847-4391-B28A-4CE72A7BD20B}"/>
              </a:ext>
            </a:extLst>
          </p:cNvPr>
          <p:cNvSpPr txBox="1"/>
          <p:nvPr/>
        </p:nvSpPr>
        <p:spPr>
          <a:xfrm>
            <a:off x="340520" y="2197343"/>
            <a:ext cx="21002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REALAGE DELTA DISTRIBUTION</a:t>
            </a:r>
            <a:r>
              <a:rPr kumimoji="0" lang="en-US" sz="1000" b="1" i="0" u="none" strike="noStrike" kern="1200" cap="none" spc="0" normalizeH="0" baseline="3000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1</a:t>
            </a:r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FA9242-D520-4C44-9875-1832C8C55E6D}"/>
              </a:ext>
            </a:extLst>
          </p:cNvPr>
          <p:cNvSpPr txBox="1"/>
          <p:nvPr/>
        </p:nvSpPr>
        <p:spPr>
          <a:xfrm>
            <a:off x="340520" y="6409749"/>
            <a:ext cx="10190520" cy="24109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28600" marR="0" lvl="0" indent="-228600" algn="l" defTabSz="825500" rtl="0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sz="900" b="0" i="0" u="none" strike="noStrike" kern="1200" cap="none" spc="0" normalizeH="0" baseline="0" noProof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sym typeface="Helvetica Light"/>
              </a:rPr>
              <a:t>RealAge Delta is defined as the difference between a person’s RealAge and chronological age. Lower values are preferred and indicate a lower relative risk of mortality.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2648" y="1362456"/>
            <a:ext cx="182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>
                <a:solidFill>
                  <a:srgbClr val="2C9ACC"/>
                </a:solidFill>
                <a:latin typeface="Calibri"/>
              </a:defRPr>
            </a:pPr>
            <a:r>
              <a:t>-2.7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84648" y="1362456"/>
            <a:ext cx="182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>
                <a:solidFill>
                  <a:srgbClr val="2C9ACC"/>
                </a:solidFill>
                <a:latin typeface="Calibri"/>
              </a:defRPr>
            </a:pPr>
            <a:r>
              <a:t>12.0%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537073" y="1363514"/>
            <a:ext cx="182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>
                <a:solidFill>
                  <a:srgbClr val="2C9ACC"/>
                </a:solidFill>
                <a:latin typeface="Calibri"/>
              </a:defRPr>
            </a:pPr>
            <a:r>
              <a:t>951</a:t>
            </a:r>
          </a:p>
        </p:txBody>
      </p:sp>
      <p:graphicFrame>
        <p:nvGraphicFramePr>
          <p:cNvPr id="14" name="realage_delta_dist"/>
          <p:cNvGraphicFramePr/>
          <p:nvPr>
            <p:extLst>
              <p:ext uri="{D42A27DB-BD31-4B8C-83A1-F6EECF244321}">
                <p14:modId xmlns:p14="http://schemas.microsoft.com/office/powerpoint/2010/main" val="2365744311"/>
              </p:ext>
            </p:extLst>
          </p:nvPr>
        </p:nvGraphicFramePr>
        <p:xfrm>
          <a:off x="450167" y="2443563"/>
          <a:ext cx="11398934" cy="3638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493628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65321-A09D-415A-8383-E4757B73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Risk Analysis Summary</a:t>
            </a:r>
            <a:r>
              <a:rPr lang="en-US" baseline="30000"/>
              <a:t>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63B4E-DF82-4219-9B77-A9AF1EEC93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HEALTH INSIGHTS</a:t>
            </a:r>
          </a:p>
        </p:txBody>
      </p:sp>
      <p:graphicFrame>
        <p:nvGraphicFramePr>
          <p:cNvPr id="4" name="lifestyle_risk_table" descr="health_insights_lifestyle_risk_segmentation">
            <a:extLst>
              <a:ext uri="{FF2B5EF4-FFF2-40B4-BE49-F238E27FC236}">
                <a16:creationId xmlns:a16="http://schemas.microsoft.com/office/drawing/2014/main" id="{283ECDFD-4F15-443D-84C2-8F43DFF3D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939785"/>
              </p:ext>
            </p:extLst>
          </p:nvPr>
        </p:nvGraphicFramePr>
        <p:xfrm>
          <a:off x="153032" y="2392029"/>
          <a:ext cx="3931920" cy="32156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81693411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1875116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1941782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/>
                        <a:t>Lifestyle Risk</a:t>
                      </a:r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Book of Business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Client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0764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800"/>
                        <a:t>Appointment Adherence</a:t>
                      </a:r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1.5%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2.4%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800"/>
                        <a:t>Binge Drinking</a:t>
                      </a:r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3.0%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5.2%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800"/>
                        <a:t>Depression (PHQ-2)</a:t>
                      </a:r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5.6%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6.9%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800"/>
                        <a:t>Diet</a:t>
                      </a:r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62.0%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68.1%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800"/>
                        <a:t>Excessive Drinking</a:t>
                      </a:r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3.4%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2.5%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800"/>
                        <a:t>Medication Adherence</a:t>
                      </a:r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4.5%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4.7%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800"/>
                        <a:t>Overweight</a:t>
                      </a:r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33.3%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35.2%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800"/>
                        <a:t>Physical Activity</a:t>
                      </a:r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73.5%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69.8%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800"/>
                        <a:t>Preventive Care</a:t>
                      </a:r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60.9%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61.0%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800"/>
                        <a:t>Sedentary Lifestyle</a:t>
                      </a:r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58.3%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59.3%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800"/>
                        <a:t>Sleep</a:t>
                      </a:r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7.4%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8.1%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800"/>
                        <a:t>Stress</a:t>
                      </a:r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10.4%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8.5%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800"/>
                        <a:t>Tobacco</a:t>
                      </a:r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5.5%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4.6%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800"/>
                        <a:t>Weight Training</a:t>
                      </a:r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47.0%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42.9%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6" name="precondition_risk" descr="health_insights_precondition_risk_segmentation">
            <a:extLst>
              <a:ext uri="{FF2B5EF4-FFF2-40B4-BE49-F238E27FC236}">
                <a16:creationId xmlns:a16="http://schemas.microsoft.com/office/drawing/2014/main" id="{A173DF2B-106A-47D2-9E61-CF10FC7F3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55713"/>
              </p:ext>
            </p:extLst>
          </p:nvPr>
        </p:nvGraphicFramePr>
        <p:xfrm>
          <a:off x="4127441" y="2392029"/>
          <a:ext cx="3931920" cy="1515066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81693411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1875116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194178287"/>
                    </a:ext>
                  </a:extLst>
                </a:gridCol>
              </a:tblGrid>
              <a:tr h="214411">
                <a:tc>
                  <a:txBody>
                    <a:bodyPr/>
                    <a:lstStyle/>
                    <a:p>
                      <a:r>
                        <a:rPr lang="en-US" sz="900" dirty="0" err="1"/>
                        <a:t>PreCondition</a:t>
                      </a:r>
                      <a:r>
                        <a:rPr lang="en-US" sz="900" dirty="0"/>
                        <a:t>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Book of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64112"/>
                  </a:ext>
                </a:extLst>
              </a:tr>
              <a:tr h="214411">
                <a:tc>
                  <a:txBody>
                    <a:bodyPr/>
                    <a:lstStyle/>
                    <a:p>
                      <a:r>
                        <a:rPr sz="800"/>
                        <a:t>HDL Cholesterol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14.9%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8.3%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411">
                <a:tc>
                  <a:txBody>
                    <a:bodyPr/>
                    <a:lstStyle/>
                    <a:p>
                      <a:r>
                        <a:rPr sz="800"/>
                        <a:t>Metabolic Syndrome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2.7%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1.1%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11">
                <a:tc>
                  <a:txBody>
                    <a:bodyPr/>
                    <a:lstStyle/>
                    <a:p>
                      <a:r>
                        <a:rPr sz="800"/>
                        <a:t>Obesity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38.7%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34.2%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411">
                <a:tc>
                  <a:txBody>
                    <a:bodyPr/>
                    <a:lstStyle/>
                    <a:p>
                      <a:r>
                        <a:rPr sz="800"/>
                        <a:t>Total Cholesterol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2.2%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2.0%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411">
                <a:tc>
                  <a:txBody>
                    <a:bodyPr/>
                    <a:lstStyle/>
                    <a:p>
                      <a:r>
                        <a:rPr sz="800"/>
                        <a:t>Triglycerides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1.3%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411">
                <a:tc>
                  <a:txBody>
                    <a:bodyPr/>
                    <a:lstStyle/>
                    <a:p>
                      <a:r>
                        <a:rPr sz="800"/>
                        <a:t>Waist Circumference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30.5%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24.8%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condition_risk" descr="health_insights_condition_risk_segmentation">
            <a:extLst>
              <a:ext uri="{FF2B5EF4-FFF2-40B4-BE49-F238E27FC236}">
                <a16:creationId xmlns:a16="http://schemas.microsoft.com/office/drawing/2014/main" id="{1E28E614-73AD-4BE2-AB98-0ECA68D5A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01102"/>
              </p:ext>
            </p:extLst>
          </p:nvPr>
        </p:nvGraphicFramePr>
        <p:xfrm>
          <a:off x="8101850" y="2392029"/>
          <a:ext cx="3931920" cy="395802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81693411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1875116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194178287"/>
                    </a:ext>
                  </a:extLst>
                </a:gridCol>
              </a:tblGrid>
              <a:tr h="232825">
                <a:tc>
                  <a:txBody>
                    <a:bodyPr/>
                    <a:lstStyle/>
                    <a:p>
                      <a:r>
                        <a:rPr lang="en-US" sz="900" dirty="0"/>
                        <a:t>Condition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Book of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64112"/>
                  </a:ext>
                </a:extLst>
              </a:tr>
              <a:tr h="232825">
                <a:tc>
                  <a:txBody>
                    <a:bodyPr/>
                    <a:lstStyle/>
                    <a:p>
                      <a:r>
                        <a:rPr sz="800"/>
                        <a:t>Asthma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10.7%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8.8%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825">
                <a:tc>
                  <a:txBody>
                    <a:bodyPr/>
                    <a:lstStyle/>
                    <a:p>
                      <a:r>
                        <a:rPr sz="800"/>
                        <a:t>Atrial Fibrillation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2.0%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0.7%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825">
                <a:tc>
                  <a:txBody>
                    <a:bodyPr/>
                    <a:lstStyle/>
                    <a:p>
                      <a:r>
                        <a:rPr sz="800"/>
                        <a:t>Back 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16.3%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10.6%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825">
                <a:tc>
                  <a:txBody>
                    <a:bodyPr/>
                    <a:lstStyle/>
                    <a:p>
                      <a:r>
                        <a:rPr sz="800"/>
                        <a:t>Chronic Kidney 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1.1%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825">
                <a:tc>
                  <a:txBody>
                    <a:bodyPr/>
                    <a:lstStyle/>
                    <a:p>
                      <a:r>
                        <a:rPr sz="800"/>
                        <a:t>COPD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1.7%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1.1%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825">
                <a:tc>
                  <a:txBody>
                    <a:bodyPr/>
                    <a:lstStyle/>
                    <a:p>
                      <a:r>
                        <a:rPr sz="800"/>
                        <a:t>Coronary Artery 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3.7%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1.7%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825">
                <a:tc>
                  <a:txBody>
                    <a:bodyPr/>
                    <a:lstStyle/>
                    <a:p>
                      <a:r>
                        <a:rPr sz="800"/>
                        <a:t>Depression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14.2%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8.8%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825">
                <a:tc>
                  <a:txBody>
                    <a:bodyPr/>
                    <a:lstStyle/>
                    <a:p>
                      <a:r>
                        <a:rPr sz="80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13.7%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8.6%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825">
                <a:tc>
                  <a:txBody>
                    <a:bodyPr/>
                    <a:lstStyle/>
                    <a:p>
                      <a:r>
                        <a:rPr sz="800"/>
                        <a:t>Fibromyalgia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1.5%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0.5%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825">
                <a:tc>
                  <a:txBody>
                    <a:bodyPr/>
                    <a:lstStyle/>
                    <a:p>
                      <a:r>
                        <a:rPr sz="800"/>
                        <a:t>GERD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9.4%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4.7%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825">
                <a:tc>
                  <a:txBody>
                    <a:bodyPr/>
                    <a:lstStyle/>
                    <a:p>
                      <a:r>
                        <a:rPr sz="800"/>
                        <a:t>Hepatitis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0.1%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0.1%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825">
                <a:tc>
                  <a:txBody>
                    <a:bodyPr/>
                    <a:lstStyle/>
                    <a:p>
                      <a:r>
                        <a:rPr sz="800"/>
                        <a:t>Hypertension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17.4%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11.7%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2825">
                <a:tc>
                  <a:txBody>
                    <a:bodyPr/>
                    <a:lstStyle/>
                    <a:p>
                      <a:r>
                        <a:rPr sz="800"/>
                        <a:t>Inflammatory Bowel 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1.5%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0.4%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2825">
                <a:tc>
                  <a:txBody>
                    <a:bodyPr/>
                    <a:lstStyle/>
                    <a:p>
                      <a:r>
                        <a:rPr sz="800"/>
                        <a:t>Irritable Bowel Syndrome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4.3%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2.8%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2825">
                <a:tc>
                  <a:txBody>
                    <a:bodyPr/>
                    <a:lstStyle/>
                    <a:p>
                      <a:r>
                        <a:rPr sz="800"/>
                        <a:t>Osteoarthritis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15.9%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6.8%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2825">
                <a:tc>
                  <a:txBody>
                    <a:bodyPr/>
                    <a:lstStyle/>
                    <a:p>
                      <a:r>
                        <a:rPr sz="800"/>
                        <a:t>Osteoporosis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2.3%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1.2%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8" name="overall_risk_segmentation" descr="health_insights_overall_risk_segmentation">
            <a:extLst>
              <a:ext uri="{FF2B5EF4-FFF2-40B4-BE49-F238E27FC236}">
                <a16:creationId xmlns:a16="http://schemas.microsoft.com/office/drawing/2014/main" id="{19FB3331-7550-4142-97D7-B1D57C441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177222"/>
              </p:ext>
            </p:extLst>
          </p:nvPr>
        </p:nvGraphicFramePr>
        <p:xfrm>
          <a:off x="8101850" y="887254"/>
          <a:ext cx="3931920" cy="1082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81693411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1875116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1941782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Overall Risk</a:t>
                      </a:r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Book of Business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Client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64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800"/>
                        <a:t>1 - No Risk</a:t>
                      </a:r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0.6%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0.5%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800"/>
                        <a:t>2 - Lifestyle Risk</a:t>
                      </a:r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18.6%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27.5%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800"/>
                        <a:t>3 - Precondition Risk</a:t>
                      </a:r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24.0%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30.4%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800"/>
                        <a:t>4 - Condition Risk</a:t>
                      </a:r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56.8%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41.6%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498C61C-5582-400B-B70B-E5C5E41423C0}"/>
              </a:ext>
            </a:extLst>
          </p:cNvPr>
          <p:cNvSpPr txBox="1"/>
          <p:nvPr/>
        </p:nvSpPr>
        <p:spPr>
          <a:xfrm>
            <a:off x="8101850" y="649129"/>
            <a:ext cx="2720303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7938" lvl="0" algn="l" defTabSz="91440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OVERALL RISK SEGMENTATION</a:t>
            </a:r>
            <a:r>
              <a:rPr lang="en-US" sz="1000" b="1" kern="1200" baseline="3000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8DB84B-3C4E-492E-8205-002156D47E12}"/>
              </a:ext>
            </a:extLst>
          </p:cNvPr>
          <p:cNvSpPr txBox="1"/>
          <p:nvPr/>
        </p:nvSpPr>
        <p:spPr>
          <a:xfrm>
            <a:off x="337705" y="6470650"/>
            <a:ext cx="6624834" cy="257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115888" lvl="0" indent="-115888" algn="l" defTabSz="825500">
              <a:buFontTx/>
              <a:buAutoNum type="arabicPeriod"/>
              <a:defRPr/>
            </a:pPr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Risks are calculated via RealAge and Sharecare Health Profile data.</a:t>
            </a:r>
          </a:p>
          <a:p>
            <a:pPr marL="115888" lvl="0" indent="-115888" algn="l" defTabSz="825500">
              <a:buFontTx/>
              <a:buAutoNum type="arabicPeriod"/>
              <a:defRPr/>
            </a:pPr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Members are assigned to their most serious risk category.</a:t>
            </a:r>
          </a:p>
        </p:txBody>
      </p:sp>
    </p:spTree>
    <p:extLst>
      <p:ext uri="{BB962C8B-B14F-4D97-AF65-F5344CB8AC3E}">
        <p14:creationId xmlns:p14="http://schemas.microsoft.com/office/powerpoint/2010/main" val="24238204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D5C0-4D9D-4AC6-B2F7-75F724D0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Biometric/Clinical Screening Participation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6676C-C736-4206-8B67-902031C087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HEALTH INSIGHTS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56CA62-ADBD-4198-9540-C6CCAADA2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98849"/>
              </p:ext>
            </p:extLst>
          </p:nvPr>
        </p:nvGraphicFramePr>
        <p:xfrm>
          <a:off x="342899" y="1145177"/>
          <a:ext cx="236695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951">
                  <a:extLst>
                    <a:ext uri="{9D8B030D-6E8A-4147-A177-3AD203B41FA5}">
                      <a16:colId xmlns:a16="http://schemas.microsoft.com/office/drawing/2014/main" val="4065735592"/>
                    </a:ext>
                  </a:extLst>
                </a:gridCol>
              </a:tblGrid>
              <a:tr h="141065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ELIGIBLE MEMBERS</a:t>
                      </a:r>
                      <a:endParaRPr lang="en-US" sz="1000" baseline="300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0857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2D72B6-5C73-478D-B446-460835856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746671"/>
              </p:ext>
            </p:extLst>
          </p:nvPr>
        </p:nvGraphicFramePr>
        <p:xfrm>
          <a:off x="3433255" y="1145177"/>
          <a:ext cx="236695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951">
                  <a:extLst>
                    <a:ext uri="{9D8B030D-6E8A-4147-A177-3AD203B41FA5}">
                      <a16:colId xmlns:a16="http://schemas.microsoft.com/office/drawing/2014/main" val="4065735592"/>
                    </a:ext>
                  </a:extLst>
                </a:gridCol>
              </a:tblGrid>
              <a:tr h="14106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SCREENING PARTICIPANTS</a:t>
                      </a:r>
                      <a:r>
                        <a:rPr lang="en-US" sz="1000" baseline="30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08576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131394F-722B-4520-B313-92B9F39E5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135323"/>
              </p:ext>
            </p:extLst>
          </p:nvPr>
        </p:nvGraphicFramePr>
        <p:xfrm>
          <a:off x="6391794" y="1145177"/>
          <a:ext cx="236695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951">
                  <a:extLst>
                    <a:ext uri="{9D8B030D-6E8A-4147-A177-3AD203B41FA5}">
                      <a16:colId xmlns:a16="http://schemas.microsoft.com/office/drawing/2014/main" val="4065735592"/>
                    </a:ext>
                  </a:extLst>
                </a:gridCol>
              </a:tblGrid>
              <a:tr h="141065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PARTICIPATION RATE</a:t>
                      </a:r>
                      <a:endParaRPr lang="en-US" sz="1000" baseline="300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08576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87D1729-586D-451C-A9B9-C762FB65F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545539"/>
              </p:ext>
            </p:extLst>
          </p:nvPr>
        </p:nvGraphicFramePr>
        <p:xfrm>
          <a:off x="9482149" y="1145177"/>
          <a:ext cx="236695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951">
                  <a:extLst>
                    <a:ext uri="{9D8B030D-6E8A-4147-A177-3AD203B41FA5}">
                      <a16:colId xmlns:a16="http://schemas.microsoft.com/office/drawing/2014/main" val="4065735592"/>
                    </a:ext>
                  </a:extLst>
                </a:gridCol>
              </a:tblGrid>
              <a:tr h="141065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PARTICIPANTS BY GENDER</a:t>
                      </a:r>
                      <a:endParaRPr lang="en-US" sz="1000" baseline="300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08576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F5F8640-704F-41A1-8195-92EBA1F634C4}"/>
              </a:ext>
            </a:extLst>
          </p:cNvPr>
          <p:cNvSpPr txBox="1"/>
          <p:nvPr/>
        </p:nvSpPr>
        <p:spPr>
          <a:xfrm>
            <a:off x="342900" y="5959495"/>
            <a:ext cx="9139250" cy="74403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lvl="0" algn="l" defTabSz="825500">
              <a:defRPr/>
            </a:pPr>
            <a:r>
              <a:rPr lang="en-US" sz="800" dirty="0">
                <a:solidFill>
                  <a:schemeClr val="bg2">
                    <a:lumMod val="25000"/>
                  </a:schemeClr>
                </a:solidFill>
              </a:rPr>
              <a:t>"Prior Year" data in this chart is limited to those members who were eligible as of end of year.</a:t>
            </a:r>
            <a:br>
              <a:rPr lang="en-US" sz="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800" dirty="0">
                <a:solidFill>
                  <a:schemeClr val="bg2">
                    <a:lumMod val="25000"/>
                  </a:schemeClr>
                </a:solidFill>
              </a:rPr>
              <a:t>"Current Year" data in this chart is limited to those members who were eligible as of current quarter end.</a:t>
            </a:r>
          </a:p>
          <a:p>
            <a:pPr lvl="0" algn="l" defTabSz="825500">
              <a:defRPr/>
            </a:pPr>
            <a:endParaRPr lang="en-US" sz="800" dirty="0">
              <a:solidFill>
                <a:schemeClr val="bg2">
                  <a:lumMod val="25000"/>
                </a:schemeClr>
              </a:solidFill>
            </a:endParaRPr>
          </a:p>
          <a:p>
            <a:pPr marL="228600" indent="-228600" defTabSz="825500">
              <a:buFont typeface="+mj-lt"/>
              <a:buAutoNum type="arabicPeriod"/>
              <a:defRPr/>
            </a:pPr>
            <a:r>
              <a:rPr lang="en-US" sz="800" b="0" i="0" dirty="0">
                <a:effectLst/>
                <a:latin typeface="Segoe UI" panose="020B0502040204020203" pitchFamily="34" charset="0"/>
              </a:rPr>
              <a:t>The top KPI reflects the number of currently-eligible members who have a biometric/clinical screening. However, to be shown in the chart, a member must have had eligibility during the same year of the screening. Since biometrics allows for lookback periods outside of eligibility, the chart data may not exactly reflect the KPI.</a:t>
            </a:r>
            <a:endParaRPr lang="en-US" sz="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C968C8-53CF-4A61-B6F4-D4CDDCA5429C}"/>
              </a:ext>
            </a:extLst>
          </p:cNvPr>
          <p:cNvSpPr txBox="1"/>
          <p:nvPr/>
        </p:nvSpPr>
        <p:spPr>
          <a:xfrm>
            <a:off x="9508018" y="4114800"/>
            <a:ext cx="2341082" cy="2286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noAutofit/>
          </a:bodyPr>
          <a:lstStyle>
            <a:defPPr marL="0" marR="0" indent="0" algn="l" defTabSz="457109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algn="l" defTabSz="914400" eaLnBrk="1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100" kern="1200">
                <a:solidFill>
                  <a:srgbClr val="000000">
                    <a:lumMod val="75000"/>
                    <a:lumOff val="25000"/>
                  </a:srgbClr>
                </a:solidFill>
                <a:uLnTx/>
                <a:latin typeface="Proxima Nova Rg" panose="02000506030000020004" pitchFamily="2" charset="77"/>
              </a:defRPr>
            </a:lvl1pPr>
          </a:lstStyle>
          <a:p>
            <a:r>
              <a:rPr lang="en-US" sz="1000">
                <a:latin typeface="+mn-lt"/>
              </a:rPr>
              <a:t>Notes:</a:t>
            </a:r>
          </a:p>
        </p:txBody>
      </p:sp>
      <p:graphicFrame>
        <p:nvGraphicFramePr>
          <p:cNvPr id="16" name="cumulative_biometric_completion_by_month" descr="health_insights_cumulative_biometric_completions_by_month">
            <a:extLst>
              <a:ext uri="{FF2B5EF4-FFF2-40B4-BE49-F238E27FC236}">
                <a16:creationId xmlns:a16="http://schemas.microsoft.com/office/drawing/2014/main" id="{C2198B55-1BA2-4061-9DB6-AE8446EAA5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2931551"/>
              </p:ext>
            </p:extLst>
          </p:nvPr>
        </p:nvGraphicFramePr>
        <p:xfrm>
          <a:off x="342900" y="2280863"/>
          <a:ext cx="8415846" cy="3678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ptpn_by_gender_bio" descr="health_insights_participants_by_gender">
            <a:extLst>
              <a:ext uri="{FF2B5EF4-FFF2-40B4-BE49-F238E27FC236}">
                <a16:creationId xmlns:a16="http://schemas.microsoft.com/office/drawing/2014/main" id="{E6E09D5D-B5F0-4A24-8914-CD49FDD7AF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763285"/>
              </p:ext>
            </p:extLst>
          </p:nvPr>
        </p:nvGraphicFramePr>
        <p:xfrm>
          <a:off x="9619414" y="1447255"/>
          <a:ext cx="2286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10104" y="1444296"/>
            <a:ext cx="182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>
                <a:solidFill>
                  <a:srgbClr val="2C9ACC"/>
                </a:solidFill>
                <a:latin typeface="Calibri"/>
              </a:defRPr>
            </a:pPr>
            <a:r>
              <a:t>4,518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03320" y="1444296"/>
            <a:ext cx="182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>
                <a:solidFill>
                  <a:srgbClr val="2C9ACC"/>
                </a:solidFill>
                <a:latin typeface="Calibri"/>
              </a:defRPr>
            </a:pPr>
            <a:r>
              <a:t>246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59882" y="1444296"/>
            <a:ext cx="182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>
                <a:solidFill>
                  <a:srgbClr val="2C9ACC"/>
                </a:solidFill>
                <a:latin typeface="Calibri"/>
              </a:defRPr>
            </a:pPr>
            <a:r>
              <a:t>5.4%</a:t>
            </a:r>
          </a:p>
        </p:txBody>
      </p:sp>
    </p:spTree>
    <p:extLst>
      <p:ext uri="{BB962C8B-B14F-4D97-AF65-F5344CB8AC3E}">
        <p14:creationId xmlns:p14="http://schemas.microsoft.com/office/powerpoint/2010/main" val="210415340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8456-8712-4FE3-95AD-98641F9C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Biometric/Clinical Screening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64660-77FA-4692-BF26-A3BB0EA628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HEALTH INSIGHTS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1D3FB3-E648-4319-9C79-5E24D8528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384550"/>
              </p:ext>
            </p:extLst>
          </p:nvPr>
        </p:nvGraphicFramePr>
        <p:xfrm>
          <a:off x="374704" y="1147354"/>
          <a:ext cx="236695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951">
                  <a:extLst>
                    <a:ext uri="{9D8B030D-6E8A-4147-A177-3AD203B41FA5}">
                      <a16:colId xmlns:a16="http://schemas.microsoft.com/office/drawing/2014/main" val="4065735592"/>
                    </a:ext>
                  </a:extLst>
                </a:gridCol>
              </a:tblGrid>
              <a:tr h="14106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MEMBERS WITH 1+ RISKS</a:t>
                      </a:r>
                      <a:endParaRPr lang="en-US" sz="1000" baseline="30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08576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01AB1C3-4C09-4C72-84C6-013929F0A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86220"/>
              </p:ext>
            </p:extLst>
          </p:nvPr>
        </p:nvGraphicFramePr>
        <p:xfrm>
          <a:off x="374703" y="2553788"/>
          <a:ext cx="236695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951">
                  <a:extLst>
                    <a:ext uri="{9D8B030D-6E8A-4147-A177-3AD203B41FA5}">
                      <a16:colId xmlns:a16="http://schemas.microsoft.com/office/drawing/2014/main" val="4065735592"/>
                    </a:ext>
                  </a:extLst>
                </a:gridCol>
              </a:tblGrid>
              <a:tr h="14106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MEMBERS WITH 3+ RISKS</a:t>
                      </a:r>
                      <a:endParaRPr lang="en-US" sz="1000" baseline="30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0857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7D84C87-98AC-42C4-9EA4-BCDCE27D80BE}"/>
              </a:ext>
            </a:extLst>
          </p:cNvPr>
          <p:cNvSpPr txBox="1"/>
          <p:nvPr/>
        </p:nvSpPr>
        <p:spPr>
          <a:xfrm>
            <a:off x="6885953" y="1006214"/>
            <a:ext cx="2655611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7938" lvl="0" algn="l" defTabSz="91440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BIOMETRIC/CLINICAL RISK FACTORS</a:t>
            </a:r>
            <a:endParaRPr lang="en-US" sz="1000" b="1" kern="12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5" name="risks_per_members" descr="health_insights_risks_per_member">
            <a:extLst>
              <a:ext uri="{FF2B5EF4-FFF2-40B4-BE49-F238E27FC236}">
                <a16:creationId xmlns:a16="http://schemas.microsoft.com/office/drawing/2014/main" id="{BE0F8506-90FD-4052-8B88-A97E1E269E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2199870"/>
              </p:ext>
            </p:extLst>
          </p:nvPr>
        </p:nvGraphicFramePr>
        <p:xfrm>
          <a:off x="3670662" y="4193177"/>
          <a:ext cx="8178437" cy="2232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2238455-186E-4D6F-BAAF-623F5E2FCE3B}"/>
              </a:ext>
            </a:extLst>
          </p:cNvPr>
          <p:cNvSpPr txBox="1"/>
          <p:nvPr/>
        </p:nvSpPr>
        <p:spPr>
          <a:xfrm>
            <a:off x="368767" y="3960221"/>
            <a:ext cx="2366951" cy="246588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noAutofit/>
          </a:bodyPr>
          <a:lstStyle>
            <a:defPPr marL="0" marR="0" indent="0" algn="l" defTabSz="457109" rtl="0" fontAlgn="auto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algn="l" defTabSz="914400" eaLnBrk="1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100" kern="1200">
                <a:solidFill>
                  <a:srgbClr val="000000">
                    <a:lumMod val="75000"/>
                    <a:lumOff val="25000"/>
                  </a:srgbClr>
                </a:solidFill>
                <a:uLnTx/>
                <a:latin typeface="Proxima Nova Rg" panose="02000506030000020004" pitchFamily="2" charset="77"/>
              </a:defRPr>
            </a:lvl1pPr>
          </a:lstStyle>
          <a:p>
            <a:r>
              <a:rPr lang="en-US" sz="1000">
                <a:latin typeface="+mn-lt"/>
              </a:rPr>
              <a:t>Notes: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111" y="1428206"/>
            <a:ext cx="182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>
                <a:solidFill>
                  <a:srgbClr val="2C9ACC"/>
                </a:solidFill>
                <a:latin typeface="Calibri"/>
              </a:defRPr>
            </a:pPr>
            <a:r>
              <a:t>72.4%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3856" y="2834640"/>
            <a:ext cx="182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>
                <a:solidFill>
                  <a:srgbClr val="2C9ACC"/>
                </a:solidFill>
                <a:latin typeface="Calibri"/>
              </a:defRPr>
            </a:pPr>
            <a:r>
              <a:t>28.5%</a:t>
            </a:r>
          </a:p>
        </p:txBody>
      </p:sp>
      <p:graphicFrame>
        <p:nvGraphicFramePr>
          <p:cNvPr id="5" name="biometric_risk_factors"/>
          <p:cNvGraphicFramePr/>
          <p:nvPr>
            <p:extLst>
              <p:ext uri="{D42A27DB-BD31-4B8C-83A1-F6EECF244321}">
                <p14:modId xmlns:p14="http://schemas.microsoft.com/office/powerpoint/2010/main" val="3584125863"/>
              </p:ext>
            </p:extLst>
          </p:nvPr>
        </p:nvGraphicFramePr>
        <p:xfrm>
          <a:off x="4173415" y="1144973"/>
          <a:ext cx="7650465" cy="2815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8811403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9.07.14"/>
  <p:tag name="AS_TITLE" val="Aspose.Slides for .NET 4.0 Client Profile"/>
  <p:tag name="AS_VERSION" val="19.7"/>
</p:tagLst>
</file>

<file path=ppt/theme/theme1.xml><?xml version="1.0" encoding="utf-8"?>
<a:theme xmlns:a="http://schemas.openxmlformats.org/drawingml/2006/main" name="QBR Theme">
  <a:themeElements>
    <a:clrScheme name="QB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9ACC"/>
      </a:accent1>
      <a:accent2>
        <a:srgbClr val="00205F"/>
      </a:accent2>
      <a:accent3>
        <a:srgbClr val="DE462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7">
    <a:dk1>
      <a:srgbClr val="FFFFFF"/>
    </a:dk1>
    <a:lt1>
      <a:srgbClr val="F7F7F7"/>
    </a:lt1>
    <a:dk2>
      <a:srgbClr val="999999"/>
    </a:dk2>
    <a:lt2>
      <a:srgbClr val="666666"/>
    </a:lt2>
    <a:accent1>
      <a:srgbClr val="333333"/>
    </a:accent1>
    <a:accent2>
      <a:srgbClr val="2B99CC"/>
    </a:accent2>
    <a:accent3>
      <a:srgbClr val="19B99C"/>
    </a:accent3>
    <a:accent4>
      <a:srgbClr val="DE4620"/>
    </a:accent4>
    <a:accent5>
      <a:srgbClr val="00205F"/>
    </a:accent5>
    <a:accent6>
      <a:srgbClr val="9C2C73"/>
    </a:accent6>
    <a:hlink>
      <a:srgbClr val="0000FF"/>
    </a:hlink>
    <a:folHlink>
      <a:srgbClr val="FF00FF"/>
    </a:folHlink>
  </a:clrScheme>
  <a:fontScheme name="Arial-Times New Roman">
    <a:maj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Times New Roman" panose="02020603050405020304"/>
      <a:ea typeface="Arial"/>
      <a:cs typeface="Arial"/>
      <a:font script="Jpan" typeface="ＭＳ Ｐ明朝"/>
      <a:font script="Hang" typeface="바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inorFont>
  </a:fontScheme>
  <a:fmtScheme name="Whit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rotWithShape="0">
            <a:srgbClr val="000000">
              <a:alpha val="50000"/>
            </a:srgbClr>
          </a:outerShdw>
        </a:effectLst>
      </a:effectStyle>
      <a:effectStyle>
        <a:effectLst>
          <a:outerShdw blurRad="50800" dist="12700" rotWithShape="0">
            <a:srgbClr val="000000">
              <a:alpha val="50000"/>
            </a:srgbClr>
          </a:outerShdw>
        </a:effectLst>
      </a:effectStyle>
      <a:effectStyle>
        <a:effectLst>
          <a:outerShdw blurRad="38100" dist="25400" dir="5400000" rotWithShape="0">
            <a:srgbClr val="000000">
              <a:alpha val="50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ustom 7">
    <a:dk1>
      <a:srgbClr val="FFFFFF"/>
    </a:dk1>
    <a:lt1>
      <a:srgbClr val="F7F7F7"/>
    </a:lt1>
    <a:dk2>
      <a:srgbClr val="999999"/>
    </a:dk2>
    <a:lt2>
      <a:srgbClr val="666666"/>
    </a:lt2>
    <a:accent1>
      <a:srgbClr val="333333"/>
    </a:accent1>
    <a:accent2>
      <a:srgbClr val="2B99CC"/>
    </a:accent2>
    <a:accent3>
      <a:srgbClr val="19B99C"/>
    </a:accent3>
    <a:accent4>
      <a:srgbClr val="DE4620"/>
    </a:accent4>
    <a:accent5>
      <a:srgbClr val="00205F"/>
    </a:accent5>
    <a:accent6>
      <a:srgbClr val="9C2C73"/>
    </a:accent6>
    <a:hlink>
      <a:srgbClr val="0000FF"/>
    </a:hlink>
    <a:folHlink>
      <a:srgbClr val="FF00FF"/>
    </a:folHlink>
  </a:clrScheme>
  <a:fontScheme name="Arial-Times New Roman">
    <a:maj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Times New Roman" panose="02020603050405020304"/>
      <a:ea typeface="Arial"/>
      <a:cs typeface="Arial"/>
      <a:font script="Jpan" typeface="ＭＳ Ｐ明朝"/>
      <a:font script="Hang" typeface="바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inorFont>
  </a:fontScheme>
  <a:fmtScheme name="Whit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rotWithShape="0">
            <a:srgbClr val="000000">
              <a:alpha val="50000"/>
            </a:srgbClr>
          </a:outerShdw>
        </a:effectLst>
      </a:effectStyle>
      <a:effectStyle>
        <a:effectLst>
          <a:outerShdw blurRad="50800" dist="12700" rotWithShape="0">
            <a:srgbClr val="000000">
              <a:alpha val="50000"/>
            </a:srgbClr>
          </a:outerShdw>
        </a:effectLst>
      </a:effectStyle>
      <a:effectStyle>
        <a:effectLst>
          <a:outerShdw blurRad="38100" dist="25400" dir="5400000" rotWithShape="0">
            <a:srgbClr val="000000">
              <a:alpha val="50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Custom 7">
    <a:dk1>
      <a:srgbClr val="FFFFFF"/>
    </a:dk1>
    <a:lt1>
      <a:srgbClr val="F7F7F7"/>
    </a:lt1>
    <a:dk2>
      <a:srgbClr val="999999"/>
    </a:dk2>
    <a:lt2>
      <a:srgbClr val="666666"/>
    </a:lt2>
    <a:accent1>
      <a:srgbClr val="333333"/>
    </a:accent1>
    <a:accent2>
      <a:srgbClr val="2B99CC"/>
    </a:accent2>
    <a:accent3>
      <a:srgbClr val="19B99C"/>
    </a:accent3>
    <a:accent4>
      <a:srgbClr val="DE4620"/>
    </a:accent4>
    <a:accent5>
      <a:srgbClr val="00205F"/>
    </a:accent5>
    <a:accent6>
      <a:srgbClr val="9C2C73"/>
    </a:accent6>
    <a:hlink>
      <a:srgbClr val="0000FF"/>
    </a:hlink>
    <a:folHlink>
      <a:srgbClr val="FF00FF"/>
    </a:folHlink>
  </a:clrScheme>
  <a:fontScheme name="Arial-Times New Roman">
    <a:maj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Times New Roman" panose="02020603050405020304"/>
      <a:ea typeface="Arial"/>
      <a:cs typeface="Arial"/>
      <a:font script="Jpan" typeface="ＭＳ Ｐ明朝"/>
      <a:font script="Hang" typeface="바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inorFont>
  </a:fontScheme>
  <a:fmtScheme name="Whit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rotWithShape="0">
            <a:srgbClr val="000000">
              <a:alpha val="50000"/>
            </a:srgbClr>
          </a:outerShdw>
        </a:effectLst>
      </a:effectStyle>
      <a:effectStyle>
        <a:effectLst>
          <a:outerShdw blurRad="50800" dist="12700" rotWithShape="0">
            <a:srgbClr val="000000">
              <a:alpha val="50000"/>
            </a:srgbClr>
          </a:outerShdw>
        </a:effectLst>
      </a:effectStyle>
      <a:effectStyle>
        <a:effectLst>
          <a:outerShdw blurRad="38100" dist="25400" dir="5400000" rotWithShape="0">
            <a:srgbClr val="000000">
              <a:alpha val="50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244218F536E74083E32A387DDF31E3" ma:contentTypeVersion="8" ma:contentTypeDescription="Create a new document." ma:contentTypeScope="" ma:versionID="bb0de25e452ff69bf6a449325a94555c">
  <xsd:schema xmlns:xsd="http://www.w3.org/2001/XMLSchema" xmlns:xs="http://www.w3.org/2001/XMLSchema" xmlns:p="http://schemas.microsoft.com/office/2006/metadata/properties" xmlns:ns2="df46ee95-09c2-483a-904e-66aebcdb9267" xmlns:ns3="0300e7d2-4086-4478-9c73-9d3d8d3ff39d" targetNamespace="http://schemas.microsoft.com/office/2006/metadata/properties" ma:root="true" ma:fieldsID="6f8480eeef3114183f7992763f7a06c8" ns2:_="" ns3:_="">
    <xsd:import namespace="df46ee95-09c2-483a-904e-66aebcdb9267"/>
    <xsd:import namespace="0300e7d2-4086-4478-9c73-9d3d8d3ff39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46ee95-09c2-483a-904e-66aebcdb92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00e7d2-4086-4478-9c73-9d3d8d3ff39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D2BF4E-AA83-4ED1-A8B1-15D5C08964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B3A423-1A04-40A5-ACCD-8D830B5C8A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46ee95-09c2-483a-904e-66aebcdb9267"/>
    <ds:schemaRef ds:uri="0300e7d2-4086-4478-9c73-9d3d8d3ff3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3196C4-40C8-47FE-A879-AE6752C7D8D5}">
  <ds:schemaRefs>
    <ds:schemaRef ds:uri="http://purl.org/dc/terms/"/>
    <ds:schemaRef ds:uri="http://schemas.openxmlformats.org/package/2006/metadata/core-properties"/>
    <ds:schemaRef ds:uri="df46ee95-09c2-483a-904e-66aebcdb9267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23751</TotalTime>
  <Words>1016</Words>
  <Application>Microsoft Office PowerPoint</Application>
  <PresentationFormat>Widescreen</PresentationFormat>
  <Paragraphs>289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Helvetica Light</vt:lpstr>
      <vt:lpstr>Segoe UI</vt:lpstr>
      <vt:lpstr>QBR Theme</vt:lpstr>
      <vt:lpstr>PowerPoint Presentation</vt:lpstr>
      <vt:lpstr>Program Overview</vt:lpstr>
      <vt:lpstr>Eligibility Trends</vt:lpstr>
      <vt:lpstr>Registration and RealAge Test Completion</vt:lpstr>
      <vt:lpstr>Registration and RealAge Completion by Group</vt:lpstr>
      <vt:lpstr>RealAge Results</vt:lpstr>
      <vt:lpstr>Risk Analysis Summary1</vt:lpstr>
      <vt:lpstr>Biometric/Clinical Screening Participation</vt:lpstr>
      <vt:lpstr>Biometric/Clinical Screening Results</vt:lpstr>
      <vt:lpstr>Overall Platform Activity</vt:lpstr>
      <vt:lpstr>Green Day Tracking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Movva</dc:creator>
  <cp:lastModifiedBy>Abnina Kumar</cp:lastModifiedBy>
  <cp:revision>293</cp:revision>
  <dcterms:created xsi:type="dcterms:W3CDTF">2014-04-30T10:51:48Z</dcterms:created>
  <dcterms:modified xsi:type="dcterms:W3CDTF">2021-08-30T05:41:15Z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0x01010060244218F536E74083E32A387DDF31E3</vt:lpwstr>
  </property>
</Properties>
</file>