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13.xml" ContentType="application/vnd.ms-office.chartcolorstyle+xml"/>
  <Override PartName="/ppt/charts/colors14.xml" ContentType="application/vnd.ms-office.chartcolorstyle+xml"/>
  <Override PartName="/ppt/charts/colors15.xml" ContentType="application/vnd.ms-office.chartcolorstyle+xml"/>
  <Override PartName="/ppt/charts/colors16.xml" ContentType="application/vnd.ms-office.chartcolorstyle+xml"/>
  <Override PartName="/ppt/charts/colors17.xml" ContentType="application/vnd.ms-office.chartcolorstyle+xml"/>
  <Override PartName="/ppt/charts/colors18.xml" ContentType="application/vnd.ms-office.chartcolorstyle+xml"/>
  <Override PartName="/ppt/charts/colors19.xml" ContentType="application/vnd.ms-office.chartcolorstyle+xml"/>
  <Override PartName="/ppt/charts/colors2.xml" ContentType="application/vnd.ms-office.chartcolorstyle+xml"/>
  <Override PartName="/ppt/charts/colors20.xml" ContentType="application/vnd.ms-office.chartcolorstyle+xml"/>
  <Override PartName="/ppt/charts/colors21.xml" ContentType="application/vnd.ms-office.chartcolorstyle+xml"/>
  <Override PartName="/ppt/charts/colors22.xml" ContentType="application/vnd.ms-office.chartcolorstyle+xml"/>
  <Override PartName="/ppt/charts/colors23.xml" ContentType="application/vnd.ms-office.chartcolorstyle+xml"/>
  <Override PartName="/ppt/charts/colors24.xml" ContentType="application/vnd.ms-office.chartcolorstyle+xml"/>
  <Override PartName="/ppt/charts/colors25.xml" ContentType="application/vnd.ms-office.chartcolorstyle+xml"/>
  <Override PartName="/ppt/charts/colors26.xml" ContentType="application/vnd.ms-office.chartcolorstyle+xml"/>
  <Override PartName="/ppt/charts/colors27.xml" ContentType="application/vnd.ms-office.chartcolorstyle+xml"/>
  <Override PartName="/ppt/charts/colors28.xml" ContentType="application/vnd.ms-office.chartcolorstyle+xml"/>
  <Override PartName="/ppt/charts/colors29.xml" ContentType="application/vnd.ms-office.chartcolorstyle+xml"/>
  <Override PartName="/ppt/charts/colors3.xml" ContentType="application/vnd.ms-office.chartcolorstyle+xml"/>
  <Override PartName="/ppt/charts/colors30.xml" ContentType="application/vnd.ms-office.chartcolorstyle+xml"/>
  <Override PartName="/ppt/charts/colors31.xml" ContentType="application/vnd.ms-office.chartcolorstyle+xml"/>
  <Override PartName="/ppt/charts/colors32.xml" ContentType="application/vnd.ms-office.chartcolorstyle+xml"/>
  <Override PartName="/ppt/charts/colors33.xml" ContentType="application/vnd.ms-office.chartcolorstyle+xml"/>
  <Override PartName="/ppt/charts/colors34.xml" ContentType="application/vnd.ms-office.chartcolorstyle+xml"/>
  <Override PartName="/ppt/charts/colors35.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colors9.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13.xml" ContentType="application/vnd.ms-office.chartstyle+xml"/>
  <Override PartName="/ppt/charts/style14.xml" ContentType="application/vnd.ms-office.chartstyle+xml"/>
  <Override PartName="/ppt/charts/style15.xml" ContentType="application/vnd.ms-office.chartstyle+xml"/>
  <Override PartName="/ppt/charts/style16.xml" ContentType="application/vnd.ms-office.chartstyle+xml"/>
  <Override PartName="/ppt/charts/style17.xml" ContentType="application/vnd.ms-office.chartstyle+xml"/>
  <Override PartName="/ppt/charts/style18.xml" ContentType="application/vnd.ms-office.chartstyle+xml"/>
  <Override PartName="/ppt/charts/style19.xml" ContentType="application/vnd.ms-office.chartstyle+xml"/>
  <Override PartName="/ppt/charts/style2.xml" ContentType="application/vnd.ms-office.chartstyle+xml"/>
  <Override PartName="/ppt/charts/style20.xml" ContentType="application/vnd.ms-office.chartstyle+xml"/>
  <Override PartName="/ppt/charts/style21.xml" ContentType="application/vnd.ms-office.chartstyle+xml"/>
  <Override PartName="/ppt/charts/style22.xml" ContentType="application/vnd.ms-office.chartstyle+xml"/>
  <Override PartName="/ppt/charts/style23.xml" ContentType="application/vnd.ms-office.chartstyle+xml"/>
  <Override PartName="/ppt/charts/style24.xml" ContentType="application/vnd.ms-office.chartstyle+xml"/>
  <Override PartName="/ppt/charts/style25.xml" ContentType="application/vnd.ms-office.chartstyle+xml"/>
  <Override PartName="/ppt/charts/style26.xml" ContentType="application/vnd.ms-office.chartstyle+xml"/>
  <Override PartName="/ppt/charts/style27.xml" ContentType="application/vnd.ms-office.chartstyle+xml"/>
  <Override PartName="/ppt/charts/style28.xml" ContentType="application/vnd.ms-office.chartstyle+xml"/>
  <Override PartName="/ppt/charts/style29.xml" ContentType="application/vnd.ms-office.chartstyle+xml"/>
  <Override PartName="/ppt/charts/style3.xml" ContentType="application/vnd.ms-office.chartstyle+xml"/>
  <Override PartName="/ppt/charts/style30.xml" ContentType="application/vnd.ms-office.chartstyle+xml"/>
  <Override PartName="/ppt/charts/style31.xml" ContentType="application/vnd.ms-office.chartstyle+xml"/>
  <Override PartName="/ppt/charts/style32.xml" ContentType="application/vnd.ms-office.chartstyle+xml"/>
  <Override PartName="/ppt/charts/style33.xml" ContentType="application/vnd.ms-office.chartstyle+xml"/>
  <Override PartName="/ppt/charts/style34.xml" ContentType="application/vnd.ms-office.chartstyle+xml"/>
  <Override PartName="/ppt/charts/style35.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charts/style9.xml" ContentType="application/vnd.ms-office.chartstyle+xml"/>
  <Override PartName="/ppt/commentAuthors.xml" ContentType="application/vnd.openxmlformats-officedocument.presentationml.commentAuthors+xml"/>
  <Override PartName="/ppt/media/image10.svg" ContentType="image/svg"/>
  <Override PartName="/ppt/media/image12.svg" ContentType="image/svg"/>
  <Override PartName="/ppt/media/image14.svg" ContentType="image/svg"/>
  <Override PartName="/ppt/media/image8.svg" ContentType="image/svg"/>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1"/>
  </p:notesMasterIdLst>
  <p:sldIdLst>
    <p:sldId id="256" r:id="rId5"/>
    <p:sldId id="276" r:id="rId6"/>
    <p:sldId id="277" r:id="rId7"/>
    <p:sldId id="278" r:id="rId8"/>
    <p:sldId id="257" r:id="rId10"/>
    <p:sldId id="258" r:id="rId11"/>
    <p:sldId id="259" r:id="rId12"/>
    <p:sldId id="260" r:id="rId13"/>
    <p:sldId id="261" r:id="rId14"/>
    <p:sldId id="262" r:id="rId15"/>
    <p:sldId id="263" r:id="rId16"/>
    <p:sldId id="269" r:id="rId17"/>
    <p:sldId id="280" r:id="rId18"/>
    <p:sldId id="270" r:id="rId19"/>
    <p:sldId id="274" r:id="rId20"/>
    <p:sldId id="268" r:id="rId21"/>
    <p:sldId id="267" r:id="rId22"/>
    <p:sldId id="265" r:id="rId23"/>
    <p:sldId id="318" r:id="rId24"/>
    <p:sldId id="264" r:id="rId25"/>
    <p:sldId id="281" r:id="rId26"/>
    <p:sldId id="308" r:id="rId27"/>
    <p:sldId id="282" r:id="rId28"/>
    <p:sldId id="309" r:id="rId29"/>
    <p:sldId id="275" r:id="rId56"/>
    <p:sldId id="273" r:id="rId57"/>
    <p:sldId id="326" r:id="rId58"/>
    <p:sldId id="328" r:id="rId59"/>
    <p:sldId id="329" r:id="rId60"/>
  </p:sldIdLst>
  <p:sldSz cx="12192000" cy="6858000"/>
  <p:notesSz cx="6858000" cy="9144000"/>
  <p:custDataLst>
    <p:tags r:id="rId6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08189C7-A2DC-492F-A8A8-56F8B575BF7F}">
          <p14:sldIdLst>
            <p14:sldId id="256"/>
            <p14:sldId id="276"/>
            <p14:sldId id="277"/>
            <p14:sldId id="278"/>
            <p14:sldId id="312"/>
            <p14:sldId id="257"/>
            <p14:sldId id="258"/>
            <p14:sldId id="259"/>
            <p14:sldId id="260"/>
            <p14:sldId id="261"/>
            <p14:sldId id="262"/>
            <p14:sldId id="263"/>
            <p14:sldId id="269"/>
            <p14:sldId id="280"/>
            <p14:sldId id="270"/>
            <p14:sldId id="274"/>
            <p14:sldId id="268"/>
            <p14:sldId id="267"/>
            <p14:sldId id="265"/>
            <p14:sldId id="318"/>
            <p14:sldId id="264"/>
            <p14:sldId id="281"/>
            <p14:sldId id="308"/>
            <p14:sldId id="282"/>
            <p14:sldId id="309"/>
            <p14:sldId id="310"/>
            <p14:sldId id="311"/>
            <p14:sldId id="294"/>
            <p14:sldId id="295"/>
            <p14:sldId id="316"/>
            <p14:sldId id="297"/>
            <p14:sldId id="298"/>
            <p14:sldId id="299"/>
            <p14:sldId id="300"/>
            <p14:sldId id="324"/>
            <p14:sldId id="325"/>
            <p14:sldId id="322"/>
            <p14:sldId id="323"/>
            <p14:sldId id="331"/>
            <p14:sldId id="332"/>
            <p14:sldId id="289"/>
            <p14:sldId id="290"/>
            <p14:sldId id="286"/>
            <p14:sldId id="287"/>
            <p14:sldId id="288"/>
            <p14:sldId id="291"/>
            <p14:sldId id="292"/>
            <p14:sldId id="293"/>
            <p14:sldId id="303"/>
            <p14:sldId id="304"/>
            <p14:sldId id="305"/>
            <p14:sldId id="275"/>
            <p14:sldId id="273"/>
            <p14:sldId id="326"/>
            <p14:sldId id="328"/>
            <p14:sldId id="329"/>
          </p14:sldIdLst>
        </p14:section>
      </p14:sectionLst>
    </p:ext>
    <p:ext uri="{EFAFB233-063F-42B5-8137-9DF3F51BA10A}">
      <p15:sldGuideLst xmlns:p15="http://schemas.microsoft.com/office/powerpoint/2012/main">
        <p15:guide id="1" orient="horz" pos="2160" userDrawn="1">
          <p15:clr>
            <a:srgbClr val="A4A3A4"/>
          </p15:clr>
        </p15:guide>
        <p15:guide id="2" pos="381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n Mao" initials="SM" lastIdx="1" clrIdx="0">
    <p:extLst>
      <p:ext uri="{19B8F6BF-5375-455C-9EA6-DF929625EA0E}">
        <p15:presenceInfo xmlns:p15="http://schemas.microsoft.com/office/powerpoint/2012/main" userId="S::Steven.Mao@sharecare.com::da7d4cf1-b802-4369-8e84-4a91635f775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AF96"/>
    <a:srgbClr val="BF9000"/>
    <a:srgbClr val="0C7030"/>
    <a:srgbClr val="A2488E"/>
    <a:srgbClr val="2F1D94"/>
    <a:srgbClr val="CD6269"/>
    <a:srgbClr val="19B99C"/>
    <a:srgbClr val="8BB9DB"/>
    <a:srgbClr val="404040"/>
    <a:srgbClr val="DE46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892" autoAdjust="0"/>
    <p:restoredTop sz="96167" autoAdjust="0"/>
  </p:normalViewPr>
  <p:slideViewPr>
    <p:cSldViewPr snapToGrid="0">
      <p:cViewPr>
        <p:scale>
          <a:sx n="100" d="100"/>
          <a:sy n="100" d="100"/>
        </p:scale>
        <p:origin x="192" y="324"/>
      </p:cViewPr>
      <p:guideLst>
        <p:guide orient="horz" pos="2160"/>
        <p:guide pos="3816"/>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gs" Target="tags/tag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4.xml"/><Relationship Id="rId1" Type="http://schemas.microsoft.com/office/2011/relationships/chartStyle" Target="style4.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5.xml"/><Relationship Id="rId1" Type="http://schemas.microsoft.com/office/2011/relationships/chartStyle" Target="style5.xml"/></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6.xml"/><Relationship Id="rId1" Type="http://schemas.microsoft.com/office/2011/relationships/chartStyle" Target="style6.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7.xml"/><Relationship Id="rId1" Type="http://schemas.microsoft.com/office/2011/relationships/chartStyle" Target="style7.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8.xml"/><Relationship Id="rId1" Type="http://schemas.microsoft.com/office/2011/relationships/chartStyle" Target="style8.xml"/></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9.xml"/><Relationship Id="rId1" Type="http://schemas.microsoft.com/office/2011/relationships/chartStyle" Target="style9.xml"/></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10.xml"/><Relationship Id="rId1" Type="http://schemas.microsoft.com/office/2011/relationships/chartStyle" Target="style1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11.xml"/><Relationship Id="rId1" Type="http://schemas.microsoft.com/office/2011/relationships/chartStyle" Target="style11.xml"/></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12.xml"/><Relationship Id="rId1" Type="http://schemas.microsoft.com/office/2011/relationships/chartStyle" Target="style12.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13.xml"/><Relationship Id="rId1" Type="http://schemas.microsoft.com/office/2011/relationships/chartStyle" Target="style13.xml"/></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3" Type="http://schemas.openxmlformats.org/officeDocument/2006/relationships/package" Target="../embeddings/Microsoft_Excel_Worksheet37.xlsx"/><Relationship Id="rId2" Type="http://schemas.microsoft.com/office/2011/relationships/chartColorStyle" Target="colors14.xml"/><Relationship Id="rId1" Type="http://schemas.microsoft.com/office/2011/relationships/chartStyle" Target="style14.xml"/></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3.xml"/></Relationships>
</file>

<file path=ppt/charts/_rels/chart40.xml.rels><?xml version='1.0' encoding='UTF-8' standalone='yes'?>
<Relationships xmlns="http://schemas.openxmlformats.org/package/2006/relationships"><Relationship Id="rId3" Type="http://schemas.openxmlformats.org/officeDocument/2006/relationships/package" Target="../embeddings/Microsoft_Excel_Worksheet39.xlsx"/><Relationship Id="rId2" Type="http://schemas.microsoft.com/office/2011/relationships/chartColorStyle" Target="colors15.xml"/><Relationship Id="rId1" Type="http://schemas.microsoft.com/office/2011/relationships/chartStyle" Target="style15.xml"/></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3" Type="http://schemas.openxmlformats.org/officeDocument/2006/relationships/package" Target="../embeddings/Microsoft_Excel_Worksheet44.xlsx"/><Relationship Id="rId2" Type="http://schemas.microsoft.com/office/2011/relationships/chartColorStyle" Target="colors16.xml"/><Relationship Id="rId1" Type="http://schemas.microsoft.com/office/2011/relationships/chartStyle" Target="style16.xml"/></Relationships>
</file>

<file path=ppt/charts/_rels/chart46.xml.rels><?xml version='1.0' encoding='UTF-8' standalone='yes'?>
<Relationships xmlns="http://schemas.openxmlformats.org/package/2006/relationships"><Relationship Id="rId3" Type="http://schemas.openxmlformats.org/officeDocument/2006/relationships/package" Target="../embeddings/Microsoft_Excel_Worksheet45.xlsx"/><Relationship Id="rId2" Type="http://schemas.microsoft.com/office/2011/relationships/chartColorStyle" Target="colors17.xml"/><Relationship Id="rId1" Type="http://schemas.microsoft.com/office/2011/relationships/chartStyle" Target="style17.xml"/></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3" Type="http://schemas.openxmlformats.org/officeDocument/2006/relationships/package" Target="../embeddings/Microsoft_Excel_Worksheet47.xlsx"/><Relationship Id="rId2" Type="http://schemas.microsoft.com/office/2011/relationships/chartColorStyle" Target="colors18.xml"/><Relationship Id="rId1" Type="http://schemas.microsoft.com/office/2011/relationships/chartStyle" Target="style18.xml"/></Relationships>
</file>

<file path=ppt/charts/_rels/chart49.xml.rels><?xml version='1.0' encoding='UTF-8' standalone='yes'?>
<Relationships xmlns="http://schemas.openxmlformats.org/package/2006/relationships"><Relationship Id="rId3" Type="http://schemas.openxmlformats.org/officeDocument/2006/relationships/package" Target="../embeddings/Microsoft_Excel_Worksheet48.xlsx"/><Relationship Id="rId2" Type="http://schemas.microsoft.com/office/2011/relationships/chartColorStyle" Target="colors19.xml"/><Relationship Id="rId1" Type="http://schemas.microsoft.com/office/2011/relationships/chartStyle" Target="style19.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3" Type="http://schemas.openxmlformats.org/officeDocument/2006/relationships/package" Target="../embeddings/Microsoft_Excel_Worksheet52.xlsx"/><Relationship Id="rId2" Type="http://schemas.microsoft.com/office/2011/relationships/chartColorStyle" Target="colors20.xml"/><Relationship Id="rId1" Type="http://schemas.microsoft.com/office/2011/relationships/chartStyle" Target="style20.xml"/></Relationships>
</file>

<file path=ppt/charts/_rels/chart54.xml.rels><?xml version='1.0' encoding='UTF-8' standalone='yes'?>
<Relationships xmlns="http://schemas.openxmlformats.org/package/2006/relationships"><Relationship Id="rId3" Type="http://schemas.openxmlformats.org/officeDocument/2006/relationships/package" Target="../embeddings/Microsoft_Excel_Worksheet53.xlsx"/><Relationship Id="rId2" Type="http://schemas.microsoft.com/office/2011/relationships/chartColorStyle" Target="colors21.xml"/><Relationship Id="rId1" Type="http://schemas.microsoft.com/office/2011/relationships/chartStyle" Target="style21.xml"/></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3" Type="http://schemas.openxmlformats.org/officeDocument/2006/relationships/package" Target="../embeddings/Microsoft_Excel_Worksheet55.xlsx"/><Relationship Id="rId2" Type="http://schemas.microsoft.com/office/2011/relationships/chartColorStyle" Target="colors22.xml"/><Relationship Id="rId1" Type="http://schemas.microsoft.com/office/2011/relationships/chartStyle" Target="style22.xml"/></Relationships>
</file>

<file path=ppt/charts/_rels/chart57.xml.rels><?xml version='1.0' encoding='UTF-8' standalone='yes'?>
<Relationships xmlns="http://schemas.openxmlformats.org/package/2006/relationships"><Relationship Id="rId3" Type="http://schemas.openxmlformats.org/officeDocument/2006/relationships/package" Target="../embeddings/Microsoft_Excel_Worksheet56.xlsx"/><Relationship Id="rId2" Type="http://schemas.microsoft.com/office/2011/relationships/chartColorStyle" Target="colors23.xml"/><Relationship Id="rId1" Type="http://schemas.microsoft.com/office/2011/relationships/chartStyle" Target="style23.xml"/></Relationships>
</file>

<file path=ppt/charts/_rels/chart58.xml.rels><?xml version='1.0' encoding='UTF-8' standalone='yes'?>
<Relationships xmlns="http://schemas.openxmlformats.org/package/2006/relationships"><Relationship Id="rId3" Type="http://schemas.openxmlformats.org/officeDocument/2006/relationships/package" Target="../embeddings/Microsoft_Excel_Worksheet57.xlsx"/><Relationship Id="rId2" Type="http://schemas.microsoft.com/office/2011/relationships/chartColorStyle" Target="colors24.xml"/><Relationship Id="rId1" Type="http://schemas.microsoft.com/office/2011/relationships/chartStyle" Target="style24.xml"/></Relationships>
</file>

<file path=ppt/charts/_rels/chart59.xml.rels><?xml version='1.0' encoding='UTF-8' standalone='yes'?>
<Relationships xmlns="http://schemas.openxmlformats.org/package/2006/relationships"><Relationship Id="rId3" Type="http://schemas.openxmlformats.org/officeDocument/2006/relationships/package" Target="../embeddings/Microsoft_Excel_Worksheet58.xlsx"/><Relationship Id="rId2" Type="http://schemas.microsoft.com/office/2011/relationships/chartColorStyle" Target="colors25.xml"/><Relationship Id="rId1" Type="http://schemas.microsoft.com/office/2011/relationships/chartStyle" Target="style25.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4.xml"/></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3" Type="http://schemas.openxmlformats.org/officeDocument/2006/relationships/package" Target="../embeddings/Microsoft_Excel_Worksheet60.xlsx"/><Relationship Id="rId2" Type="http://schemas.microsoft.com/office/2011/relationships/chartColorStyle" Target="colors26.xml"/><Relationship Id="rId1" Type="http://schemas.microsoft.com/office/2011/relationships/chartStyle" Target="style26.xml"/></Relationships>
</file>

<file path=ppt/charts/_rels/chart62.xml.rels><?xml version='1.0' encoding='UTF-8' standalone='yes'?>
<Relationships xmlns="http://schemas.openxmlformats.org/package/2006/relationships"><Relationship Id="rId3" Type="http://schemas.openxmlformats.org/officeDocument/2006/relationships/package" Target="../embeddings/Microsoft_Excel_Worksheet61.xlsx"/><Relationship Id="rId2" Type="http://schemas.microsoft.com/office/2011/relationships/chartColorStyle" Target="colors27.xml"/><Relationship Id="rId1" Type="http://schemas.microsoft.com/office/2011/relationships/chartStyle" Target="style27.xml"/></Relationships>
</file>

<file path=ppt/charts/_rels/chart63.xml.rels><?xml version='1.0' encoding='UTF-8' standalone='yes'?>
<Relationships xmlns="http://schemas.openxmlformats.org/package/2006/relationships"><Relationship Id="rId3" Type="http://schemas.openxmlformats.org/officeDocument/2006/relationships/package" Target="../embeddings/Microsoft_Excel_Worksheet62.xlsx"/><Relationship Id="rId2" Type="http://schemas.microsoft.com/office/2011/relationships/chartColorStyle" Target="colors28.xml"/><Relationship Id="rId1" Type="http://schemas.microsoft.com/office/2011/relationships/chartStyle" Target="style28.xml"/></Relationships>
</file>

<file path=ppt/charts/_rels/chart64.xml.rels><?xml version='1.0' encoding='UTF-8' standalone='yes'?>
<Relationships xmlns="http://schemas.openxmlformats.org/package/2006/relationships"><Relationship Id="rId3" Type="http://schemas.openxmlformats.org/officeDocument/2006/relationships/package" Target="../embeddings/Microsoft_Excel_Worksheet63.xlsx"/><Relationship Id="rId2" Type="http://schemas.microsoft.com/office/2011/relationships/chartColorStyle" Target="colors29.xml"/><Relationship Id="rId1" Type="http://schemas.microsoft.com/office/2011/relationships/chartStyle" Target="style29.xml"/></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3" Type="http://schemas.openxmlformats.org/officeDocument/2006/relationships/package" Target="../embeddings/Microsoft_Excel_Worksheet65.xlsx"/><Relationship Id="rId2" Type="http://schemas.microsoft.com/office/2011/relationships/chartColorStyle" Target="colors30.xml"/><Relationship Id="rId1" Type="http://schemas.microsoft.com/office/2011/relationships/chartStyle" Target="style30.xml"/></Relationships>
</file>

<file path=ppt/charts/_rels/chart67.xml.rels><?xml version='1.0' encoding='UTF-8' standalone='yes'?>
<Relationships xmlns="http://schemas.openxmlformats.org/package/2006/relationships"><Relationship Id="rId3" Type="http://schemas.openxmlformats.org/officeDocument/2006/relationships/package" Target="../embeddings/Microsoft_Excel_Worksheet66.xlsx"/><Relationship Id="rId2" Type="http://schemas.microsoft.com/office/2011/relationships/chartColorStyle" Target="colors31.xml"/><Relationship Id="rId1" Type="http://schemas.microsoft.com/office/2011/relationships/chartStyle" Target="style31.xml"/></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3" Type="http://schemas.openxmlformats.org/officeDocument/2006/relationships/package" Target="../embeddings/Microsoft_Excel_Worksheet69.xlsx"/><Relationship Id="rId2" Type="http://schemas.microsoft.com/office/2011/relationships/chartColorStyle" Target="colors32.xml"/><Relationship Id="rId1" Type="http://schemas.microsoft.com/office/2011/relationships/chartStyle" Target="style32.xml"/></Relationships>
</file>

<file path=ppt/charts/_rels/chart71.xml.rels><?xml version='1.0' encoding='UTF-8' standalone='yes'?>
<Relationships xmlns="http://schemas.openxmlformats.org/package/2006/relationships"><Relationship Id="rId3" Type="http://schemas.openxmlformats.org/officeDocument/2006/relationships/package" Target="../embeddings/Microsoft_Excel_Worksheet70.xlsx"/><Relationship Id="rId2" Type="http://schemas.microsoft.com/office/2011/relationships/chartColorStyle" Target="colors33.xml"/><Relationship Id="rId1" Type="http://schemas.microsoft.com/office/2011/relationships/chartStyle" Target="style33.xml"/></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3" Type="http://schemas.openxmlformats.org/officeDocument/2006/relationships/package" Target="../embeddings/Microsoft_Excel_Worksheet72.xlsx"/><Relationship Id="rId2" Type="http://schemas.microsoft.com/office/2011/relationships/chartColorStyle" Target="colors34.xml"/><Relationship Id="rId1" Type="http://schemas.microsoft.com/office/2011/relationships/chartStyle" Target="style34.xml"/></Relationships>
</file>

<file path=ppt/charts/_rels/chart74.xml.rels><?xml version='1.0' encoding='UTF-8' standalone='yes'?>
<Relationships xmlns="http://schemas.openxmlformats.org/package/2006/relationships"><Relationship Id="rId3" Type="http://schemas.openxmlformats.org/officeDocument/2006/relationships/package" Target="../embeddings/Microsoft_Excel_Worksheet73.xlsx"/><Relationship Id="rId2" Type="http://schemas.microsoft.com/office/2011/relationships/chartColorStyle" Target="colors35.xml"/><Relationship Id="rId1" Type="http://schemas.microsoft.com/office/2011/relationships/chartStyle" Target="style35.xml"/></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EMPLOYER GROUPS - ELIGIBLE MEMBERS</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Eligible Count</c:v>
                </c:pt>
              </c:strCache>
            </c:strRef>
          </c:tx>
          <c:spPr>
            <a:solidFill>
              <a:schemeClr val="accent1"/>
            </a:solidFill>
            <a:ln>
              <a:noFill/>
            </a:ln>
            <a:effectLst/>
          </c:spPr>
          <c:invertIfNegative val="0"/>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0-489C-4C3C-B322-0D69400392FA}"/>
            </c:ext>
          </c:extLst>
        </c:ser>
        <c:dLbls>
          <c:showLegendKey val="0"/>
          <c:showVal val="0"/>
          <c:showCatName val="0"/>
          <c:showSerName val="0"/>
          <c:showPercent val="0"/>
          <c:showBubbleSize val="0"/>
        </c:dLbls>
        <c:gapWidth val="219"/>
        <c:overlap val="-27"/>
        <c:axId val="42255488"/>
        <c:axId val="42257024"/>
      </c:barChart>
      <c:catAx>
        <c:axId val="42255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42257024"/>
        <c:crosses val="autoZero"/>
        <c:auto val="0"/>
        <c:lblAlgn val="ctr"/>
        <c:lblOffset val="100"/>
        <c:noMultiLvlLbl val="0"/>
      </c:catAx>
      <c:valAx>
        <c:axId val="42257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422554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FF3300"/>
            </a:solidFill>
          </c:spPr>
          <c:invertIfNegative val="0"/>
          <c:dPt>
            <c:idx val="0"/>
            <c:invertIfNegative val="0"/>
            <c:bubble3D val="0"/>
            <c:spPr>
              <a:solidFill>
                <a:srgbClr val="19B99C"/>
              </a:solidFill>
            </c:spPr>
            <c:extLst>
              <c:ext xmlns:c16="http://schemas.microsoft.com/office/drawing/2014/chart" uri="{C3380CC4-5D6E-409C-BE32-E72D297353CC}">
                <c16:uniqueId val="{00000001-AF5D-B547-AB56-16659EBF3246}"/>
              </c:ext>
            </c:extLst>
          </c:dPt>
          <c:dPt>
            <c:idx val="1"/>
            <c:invertIfNegative val="0"/>
            <c:bubble3D val="0"/>
            <c:spPr>
              <a:solidFill>
                <a:srgbClr val="19B99C"/>
              </a:solidFill>
            </c:spPr>
            <c:extLst>
              <c:ext xmlns:c16="http://schemas.microsoft.com/office/drawing/2014/chart" uri="{C3380CC4-5D6E-409C-BE32-E72D297353CC}">
                <c16:uniqueId val="{00000003-AF5D-B547-AB56-16659EBF3246}"/>
              </c:ext>
            </c:extLst>
          </c:dPt>
          <c:dPt>
            <c:idx val="2"/>
            <c:invertIfNegative val="0"/>
            <c:bubble3D val="0"/>
            <c:spPr>
              <a:solidFill>
                <a:srgbClr val="19B99C"/>
              </a:solidFill>
            </c:spPr>
            <c:extLst>
              <c:ext xmlns:c16="http://schemas.microsoft.com/office/drawing/2014/chart" uri="{C3380CC4-5D6E-409C-BE32-E72D297353CC}">
                <c16:uniqueId val="{00000005-AF5D-B547-AB56-16659EBF3246}"/>
              </c:ext>
            </c:extLst>
          </c:dPt>
          <c:dPt>
            <c:idx val="3"/>
            <c:invertIfNegative val="0"/>
            <c:bubble3D val="0"/>
            <c:spPr>
              <a:solidFill>
                <a:schemeClr val="bg2"/>
              </a:solidFill>
            </c:spPr>
            <c:extLst>
              <c:ext xmlns:c16="http://schemas.microsoft.com/office/drawing/2014/chart" uri="{C3380CC4-5D6E-409C-BE32-E72D297353CC}">
                <c16:uniqueId val="{00000007-AF5D-B547-AB56-16659EBF3246}"/>
              </c:ext>
            </c:extLst>
          </c:dPt>
          <c:dLbls>
            <c:dLbl>
              <c:idx val="0"/>
              <c:layout>
                <c:manualLayout>
                  <c:x val="-3.3424178085424477E-3"/>
                  <c:y val="2.26869294429623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F5D-B547-AB56-16659EBF3246}"/>
                </c:ext>
              </c:extLst>
            </c:dLbl>
            <c:dLbl>
              <c:idx val="1"/>
              <c:layout>
                <c:manualLayout>
                  <c:x val="-1.1141392695141494E-3"/>
                  <c:y val="9.249286619053886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F5D-B547-AB56-16659EBF3246}"/>
                </c:ext>
              </c:extLst>
            </c:dLbl>
            <c:dLbl>
              <c:idx val="2"/>
              <c:layout>
                <c:manualLayout>
                  <c:x val="0"/>
                  <c:y val="1.273958345643268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F5D-B547-AB56-16659EBF3246}"/>
                </c:ext>
              </c:extLst>
            </c:dLbl>
            <c:dLbl>
              <c:idx val="3"/>
              <c:layout>
                <c:manualLayout>
                  <c:x val="-1.1141392695141494E-3"/>
                  <c:y val="5.758989781675062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F5D-B547-AB56-16659EBF3246}"/>
                </c:ext>
              </c:extLst>
            </c:dLbl>
            <c:dLbl>
              <c:idx val="4"/>
              <c:layout>
                <c:manualLayout>
                  <c:x val="0"/>
                  <c:y val="5.75898978167509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A267-4696-ADDF-3DAD3336319B}"/>
                </c:ext>
              </c:extLst>
            </c:dLbl>
            <c:dLbl>
              <c:idx val="5"/>
              <c:layout>
                <c:manualLayout>
                  <c:x val="0"/>
                  <c:y val="5.758989781675062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A267-4696-ADDF-3DAD3336319B}"/>
                </c:ext>
              </c:extLst>
            </c:dLbl>
            <c:dLbl>
              <c:idx val="6"/>
              <c:layout>
                <c:manualLayout>
                  <c:x val="0"/>
                  <c:y val="5.7589897816751265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A267-4696-ADDF-3DAD3336319B}"/>
                </c:ext>
              </c:extLst>
            </c:dLbl>
            <c:spPr>
              <a:noFill/>
              <a:ln>
                <a:noFill/>
              </a:ln>
              <a:effectLst/>
            </c:spPr>
            <c:txPr>
              <a:bodyPr/>
              <a:lstStyle/>
              <a:p>
                <a:pPr>
                  <a:defRPr sz="1100">
                    <a:solidFill>
                      <a:schemeClr val="tx1">
                        <a:lumMod val="65000"/>
                        <a:lumOff val="35000"/>
                      </a:schemeClr>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Sheet1!$A$2:$A$8</c:f>
              <c:strCache>
                <c:ptCount val="7"/>
                <c:pt idx="0">
                  <c:v>LT -5</c:v>
                </c:pt>
                <c:pt idx="1">
                  <c:v>-4.9 to -3</c:v>
                </c:pt>
                <c:pt idx="2">
                  <c:v>-2.9 to -1</c:v>
                </c:pt>
                <c:pt idx="3">
                  <c:v>-.9 to 1</c:v>
                </c:pt>
                <c:pt idx="4">
                  <c:v>1.1 to 2.9</c:v>
                </c:pt>
                <c:pt idx="5">
                  <c:v>3 to 5</c:v>
                </c:pt>
                <c:pt idx="6">
                  <c:v>GT 5</c:v>
                </c:pt>
              </c:strCache>
            </c:strRef>
          </c:cat>
          <c:val>
            <c:numRef>
              <c:f>Sheet1!$B$2:$B$8</c:f>
              <c:numCache>
                <c:formatCode>0.0\%</c:formatCode>
                <c:ptCount val="7"/>
                <c:pt idx="0">
                  <c:v>20.9</c:v>
                </c:pt>
                <c:pt idx="1">
                  <c:v>30.3</c:v>
                </c:pt>
                <c:pt idx="2">
                  <c:v>24.6</c:v>
                </c:pt>
                <c:pt idx="3">
                  <c:v>12.1</c:v>
                </c:pt>
                <c:pt idx="4">
                  <c:v>6.2</c:v>
                </c:pt>
                <c:pt idx="5">
                  <c:v>2.9</c:v>
                </c:pt>
                <c:pt idx="6">
                  <c:v>2.9</c:v>
                </c:pt>
              </c:numCache>
            </c:numRef>
          </c:val>
          <c:extLst>
            <c:ext xmlns:c16="http://schemas.microsoft.com/office/drawing/2014/chart" uri="{C3380CC4-5D6E-409C-BE32-E72D297353CC}">
              <c16:uniqueId val="{00000008-AF5D-B547-AB56-16659EBF3246}"/>
            </c:ext>
          </c:extLst>
        </c:ser>
        <c:dLbls>
          <c:showLegendKey val="0"/>
          <c:showVal val="0"/>
          <c:showCatName val="0"/>
          <c:showSerName val="0"/>
          <c:showPercent val="0"/>
          <c:showBubbleSize val="0"/>
        </c:dLbls>
        <c:gapWidth val="75"/>
        <c:overlap val="40"/>
        <c:axId val="171560320"/>
        <c:axId val="171562496"/>
      </c:barChart>
      <c:catAx>
        <c:axId val="171560320"/>
        <c:scaling>
          <c:orientation val="minMax"/>
        </c:scaling>
        <c:delete val="0"/>
        <c:axPos val="b"/>
        <c:title>
          <c:tx>
            <c:rich>
              <a:bodyPr/>
              <a:lstStyle/>
              <a:p>
                <a:pPr>
                  <a:defRPr sz="1000"/>
                </a:pPr>
                <a:r>
                  <a:rPr lang="en-US" sz="1000" b="0" dirty="0" err="1"/>
                  <a:t>RealAge</a:t>
                </a:r>
                <a:r>
                  <a:rPr lang="en-US" sz="1000" b="0" baseline="0" dirty="0"/>
                  <a:t> Groups</a:t>
                </a:r>
                <a:endParaRPr lang="en-US" sz="1000" b="0" dirty="0"/>
              </a:p>
            </c:rich>
          </c:tx>
          <c:overlay val="0"/>
        </c:title>
        <c:numFmt formatCode="General" sourceLinked="0"/>
        <c:majorTickMark val="none"/>
        <c:minorTickMark val="none"/>
        <c:tickLblPos val="nextTo"/>
        <c:txPr>
          <a:bodyPr/>
          <a:lstStyle/>
          <a:p>
            <a:pPr>
              <a:defRPr sz="1100">
                <a:solidFill>
                  <a:schemeClr val="bg1">
                    <a:lumMod val="50000"/>
                  </a:schemeClr>
                </a:solidFill>
              </a:defRPr>
            </a:pPr>
            <a:endParaRPr lang="en-US"/>
          </a:p>
        </c:txPr>
        <c:crossAx val="171562496"/>
        <c:crosses val="autoZero"/>
        <c:auto val="1"/>
        <c:lblAlgn val="ctr"/>
        <c:lblOffset val="100"/>
        <c:noMultiLvlLbl val="0"/>
      </c:catAx>
      <c:valAx>
        <c:axId val="171562496"/>
        <c:scaling>
          <c:orientation val="minMax"/>
        </c:scaling>
        <c:delete val="0"/>
        <c:axPos val="l"/>
        <c:title>
          <c:tx>
            <c:rich>
              <a:bodyPr rot="-5400000" vert="horz"/>
              <a:lstStyle/>
              <a:p>
                <a:pPr>
                  <a:defRPr b="1"/>
                </a:pPr>
                <a:r>
                  <a:rPr lang="en-US" sz="1000" b="0" dirty="0" err="1"/>
                  <a:t>RealAge</a:t>
                </a:r>
                <a:r>
                  <a:rPr lang="en-US" sz="1000" b="0" dirty="0"/>
                  <a:t> Group Distribution</a:t>
                </a:r>
              </a:p>
            </c:rich>
          </c:tx>
          <c:layout>
            <c:manualLayout>
              <c:xMode val="edge"/>
              <c:yMode val="edge"/>
              <c:x val="6.6848356170848954E-3"/>
              <c:y val="0.2258719489790057"/>
            </c:manualLayout>
          </c:layout>
          <c:overlay val="0"/>
        </c:title>
        <c:numFmt formatCode="General" sourceLinked="1"/>
        <c:majorTickMark val="none"/>
        <c:minorTickMark val="none"/>
        <c:tickLblPos val="nextTo"/>
        <c:txPr>
          <a:bodyPr/>
          <a:lstStyle/>
          <a:p>
            <a:pPr>
              <a:defRPr sz="1050">
                <a:solidFill>
                  <a:schemeClr val="bg1">
                    <a:lumMod val="50000"/>
                  </a:schemeClr>
                </a:solidFill>
              </a:defRPr>
            </a:pPr>
            <a:endParaRPr lang="en-US"/>
          </a:p>
        </c:txPr>
        <c:crossAx val="17156032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bg2">
                    <a:lumMod val="50000"/>
                  </a:schemeClr>
                </a:solidFill>
                <a:latin typeface="+mn-lt"/>
                <a:ea typeface="+mn-ea"/>
                <a:cs typeface="+mn-cs"/>
              </a:defRPr>
            </a:pPr>
            <a:r>
              <a:rPr lang="en-US" sz="1000" b="1" i="0" baseline="0" dirty="0">
                <a:solidFill>
                  <a:schemeClr val="bg2">
                    <a:lumMod val="50000"/>
                  </a:schemeClr>
                </a:solidFill>
                <a:effectLst/>
              </a:rPr>
              <a:t>CUMULATIVE BIOMETRIC/CLINICAL COMPLETIONS BY MONTH</a:t>
            </a:r>
            <a:endParaRPr lang="en-US" sz="1000" dirty="0">
              <a:solidFill>
                <a:schemeClr val="bg2">
                  <a:lumMod val="50000"/>
                </a:schemeClr>
              </a:solidFill>
              <a:effectLst/>
            </a:endParaRPr>
          </a:p>
        </c:rich>
      </c:tx>
      <c:overlay val="0"/>
      <c:spPr>
        <a:noFill/>
        <a:ln>
          <a:noFill/>
        </a:ln>
        <a:effectLst/>
      </c:spPr>
    </c:title>
    <c:autoTitleDeleted val="0"/>
    <c:plotArea>
      <c:layout/>
      <c:lineChart>
        <c:grouping val="standard"/>
        <c:varyColors val="0"/>
        <c:ser>
          <c:idx val="0"/>
          <c:order val="0"/>
          <c:tx>
            <c:strRef>
              <c:f>Sheet1!$B$1</c:f>
              <c:strCache>
                <c:ptCount val="1"/>
                <c:pt idx="0">
                  <c:v>Prior Year</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Sheet1!$B$2:$B$13</c:f>
              <c:numCache>
                <c:formatCode>#,##0</c:formatCode>
                <c:ptCount val="12"/>
                <c:pt idx="0">
                  <c:v>10.0</c:v>
                </c:pt>
                <c:pt idx="1">
                  <c:v>46.0</c:v>
                </c:pt>
                <c:pt idx="2">
                  <c:v>52.0</c:v>
                </c:pt>
                <c:pt idx="3">
                  <c:v>56.0</c:v>
                </c:pt>
                <c:pt idx="4">
                  <c:v>61.0</c:v>
                </c:pt>
                <c:pt idx="5">
                  <c:v>63.0</c:v>
                </c:pt>
                <c:pt idx="6">
                  <c:v>63.0</c:v>
                </c:pt>
                <c:pt idx="7">
                  <c:v>63.0</c:v>
                </c:pt>
                <c:pt idx="8">
                  <c:v>63.0</c:v>
                </c:pt>
                <c:pt idx="9">
                  <c:v>69.0</c:v>
                </c:pt>
                <c:pt idx="10">
                  <c:v>73.0</c:v>
                </c:pt>
                <c:pt idx="11">
                  <c:v>88.0</c:v>
                </c:pt>
              </c:numCache>
            </c:numRef>
          </c:val>
          <c:smooth val="0"/>
          <c:extLst>
            <c:ext xmlns:c16="http://schemas.microsoft.com/office/drawing/2014/chart" uri="{C3380CC4-5D6E-409C-BE32-E72D297353CC}">
              <c16:uniqueId val="{00000000-5200-4E78-880E-AAD0D2538427}"/>
            </c:ext>
          </c:extLst>
        </c:ser>
        <c:ser>
          <c:idx val="1"/>
          <c:order val="1"/>
          <c:tx>
            <c:strRef>
              <c:f>Sheet1!$C$1</c:f>
              <c:strCache>
                <c:ptCount val="1"/>
                <c:pt idx="0">
                  <c:v>Current Year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Sheet1!$C$2:$C$13</c:f>
              <c:numCache>
                <c:formatCode>#,##0</c:formatCode>
                <c:ptCount val="12"/>
                <c:pt idx="0">
                  <c:v>12.0</c:v>
                </c:pt>
                <c:pt idx="1">
                  <c:v>19.0</c:v>
                </c:pt>
                <c:pt idx="2">
                  <c:v>26.0</c:v>
                </c:pt>
                <c:pt idx="3">
                  <c:v>32.0</c:v>
                </c:pt>
                <c:pt idx="4">
                  <c:v>41.0</c:v>
                </c:pt>
                <c:pt idx="5">
                  <c:v>57.0</c:v>
                </c:pt>
                <c:pt idx="6">
                  <c:v/>
                </c:pt>
                <c:pt idx="7">
                  <c:v/>
                </c:pt>
                <c:pt idx="8">
                  <c:v/>
                </c:pt>
                <c:pt idx="9">
                  <c:v/>
                </c:pt>
                <c:pt idx="10">
                  <c:v/>
                </c:pt>
                <c:pt idx="11">
                  <c:v/>
                </c:pt>
              </c:numCache>
            </c:numRef>
          </c:val>
          <c:smooth val="0"/>
          <c:extLst>
            <c:ext xmlns:c16="http://schemas.microsoft.com/office/drawing/2014/chart" uri="{C3380CC4-5D6E-409C-BE32-E72D297353CC}">
              <c16:uniqueId val="{00000001-5200-4E78-880E-AAD0D2538427}"/>
            </c:ext>
          </c:extLst>
        </c:ser>
        <c:dLbls>
          <c:showLegendKey val="0"/>
          <c:showVal val="0"/>
          <c:showCatName val="0"/>
          <c:showSerName val="0"/>
          <c:showPercent val="0"/>
          <c:showBubbleSize val="0"/>
        </c:dLbls>
        <c:marker val="1"/>
        <c:smooth val="0"/>
        <c:axId val="174734720"/>
        <c:axId val="174900736"/>
      </c:lineChart>
      <c:catAx>
        <c:axId val="174734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74900736"/>
        <c:crosses val="autoZero"/>
        <c:auto val="0"/>
        <c:lblAlgn val="ctr"/>
        <c:lblOffset val="100"/>
        <c:noMultiLvlLbl val="0"/>
      </c:catAx>
      <c:valAx>
        <c:axId val="174900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7473472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
          <c:y val="1.3888889225199819E-3"/>
          <c:w val="0.99861109256744385"/>
          <c:h val="0.99861109256744385"/>
        </c:manualLayout>
      </c:layout>
      <c:pieChart>
        <c:varyColors val="1"/>
        <c:ser>
          <c:idx val="0"/>
          <c:order val="0"/>
          <c:tx>
            <c:strRef>
              <c:f>Sheet1!$B$1</c:f>
              <c:strCache>
                <c:ptCount val="1"/>
                <c:pt idx="0">
                  <c:v>Participants</c:v>
                </c:pt>
              </c:strCache>
            </c:strRef>
          </c:tx>
          <c:dPt>
            <c:idx val="0"/>
            <c:bubble3D val="0"/>
            <c:spPr>
              <a:solidFill>
                <a:schemeClr val="accent1">
                  <a:shade val="76000"/>
                </a:schemeClr>
              </a:solidFill>
              <a:ln w="19050">
                <a:solidFill>
                  <a:schemeClr val="lt1"/>
                </a:solidFill>
              </a:ln>
              <a:effectLst/>
            </c:spPr>
            <c:extLst>
              <c:ext xmlns:c16="http://schemas.microsoft.com/office/drawing/2014/chart" uri="{C3380CC4-5D6E-409C-BE32-E72D297353CC}">
                <c16:uniqueId val="{00000001-F720-419D-BACF-73F4BBC40453}"/>
              </c:ext>
            </c:extLst>
          </c:dPt>
          <c:dPt>
            <c:idx val="1"/>
            <c:bubble3D val="0"/>
            <c:spPr>
              <a:solidFill>
                <a:srgbClr val="8BB9DB"/>
              </a:solidFill>
              <a:ln w="19050">
                <a:solidFill>
                  <a:schemeClr val="lt1"/>
                </a:solidFill>
              </a:ln>
              <a:effectLst/>
            </c:spPr>
            <c:extLst>
              <c:ext xmlns:c16="http://schemas.microsoft.com/office/drawing/2014/chart" uri="{C3380CC4-5D6E-409C-BE32-E72D297353CC}">
                <c16:uniqueId val="{00000003-F720-419D-BACF-73F4BBC40453}"/>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Female</c:v>
                </c:pt>
                <c:pt idx="1">
                  <c:v>Male</c:v>
                </c:pt>
              </c:strCache>
            </c:strRef>
          </c:cat>
          <c:val>
            <c:numRef>
              <c:f>Sheet1!$B$2:$B$3</c:f>
              <c:numCache>
                <c:formatCode>0.0\%</c:formatCode>
                <c:ptCount val="2"/>
                <c:pt idx="0">
                  <c:v>61.4</c:v>
                </c:pt>
                <c:pt idx="1">
                  <c:v>38.6</c:v>
                </c:pt>
              </c:numCache>
            </c:numRef>
          </c:val>
          <c:extLst>
            <c:ext xmlns:c16="http://schemas.microsoft.com/office/drawing/2014/chart" uri="{C3380CC4-5D6E-409C-BE32-E72D297353CC}">
              <c16:uniqueId val="{00000004-F720-419D-BACF-73F4BBC4045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RISKS PER MEMBER</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6E4D-C741-844A-F79152C74480}"/>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E4D-C741-844A-F79152C74480}"/>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6E4D-C741-844A-F79152C74480}"/>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6E4D-C741-844A-F79152C74480}"/>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6E4D-C741-844A-F79152C7448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strRef>
              <c:f>Sheet1!$A$2:$A$6</c:f>
              <c:strCache>
                <c:ptCount val="5"/>
                <c:pt idx="0">
                  <c:v>0</c:v>
                </c:pt>
                <c:pt idx="1">
                  <c:v>1</c:v>
                </c:pt>
                <c:pt idx="2">
                  <c:v>2</c:v>
                </c:pt>
                <c:pt idx="3">
                  <c:v>3</c:v>
                </c:pt>
                <c:pt idx="4">
                  <c:v>4+</c:v>
                </c:pt>
              </c:strCache>
            </c:strRef>
          </c:cat>
          <c:val>
            <c:numRef>
              <c:f>Sheet1!$B$2:$B$6</c:f>
              <c:numCache>
                <c:formatCode>0.0\%</c:formatCode>
                <c:ptCount val="5"/>
                <c:pt idx="0">
                  <c:v>27.6</c:v>
                </c:pt>
                <c:pt idx="1">
                  <c:v>25.8</c:v>
                </c:pt>
                <c:pt idx="2">
                  <c:v>18.1</c:v>
                </c:pt>
                <c:pt idx="3">
                  <c:v>17.6</c:v>
                </c:pt>
                <c:pt idx="4">
                  <c:v>10.9</c:v>
                </c:pt>
              </c:numCache>
            </c:numRef>
          </c:val>
          <c:extLst>
            <c:ext xmlns:c16="http://schemas.microsoft.com/office/drawing/2014/chart" uri="{C3380CC4-5D6E-409C-BE32-E72D297353CC}">
              <c16:uniqueId val="{00000000-8761-40E3-B4C3-1934B9B155F7}"/>
            </c:ext>
          </c:extLst>
        </c:ser>
        <c:dLbls>
          <c:showLegendKey val="0"/>
          <c:showVal val="0"/>
          <c:showCatName val="0"/>
          <c:showSerName val="0"/>
          <c:showPercent val="0"/>
          <c:showBubbleSize val="0"/>
        </c:dLbls>
        <c:gapWidth val="219"/>
        <c:overlap val="-27"/>
        <c:axId val="181792768"/>
        <c:axId val="181794304"/>
      </c:barChart>
      <c:catAx>
        <c:axId val="181792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1794304"/>
        <c:crosses val="autoZero"/>
        <c:auto val="0"/>
        <c:lblAlgn val="ctr"/>
        <c:lblOffset val="100"/>
        <c:noMultiLvlLbl val="0"/>
      </c:catAx>
      <c:valAx>
        <c:axId val="181794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17927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19B99C"/>
            </a:solidFill>
          </c:spPr>
          <c:invertIfNegative val="0"/>
          <c:dLbls>
            <c:numFmt formatCode="0.0%;\-0.0%;" sourceLinked="0"/>
            <c:spPr>
              <a:noFill/>
              <a:ln>
                <a:noFill/>
              </a:ln>
              <a:effectLst/>
            </c:spPr>
            <c:txPr>
              <a:bodyPr/>
              <a:lstStyle/>
              <a:p>
                <a:pPr>
                  <a:defRPr sz="1000">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Total Cholesterol/HDL Ratio</c:v>
                </c:pt>
                <c:pt idx="1">
                  <c:v>Glucose (Fasting)</c:v>
                </c:pt>
                <c:pt idx="2">
                  <c:v>Glucose</c:v>
                </c:pt>
                <c:pt idx="3">
                  <c:v>Cholesterol - Total</c:v>
                </c:pt>
                <c:pt idx="4">
                  <c:v>Cholesterol - LDL (Bad)</c:v>
                </c:pt>
                <c:pt idx="5">
                  <c:v>Cholesterol - HDL (Good)</c:v>
                </c:pt>
                <c:pt idx="6">
                  <c:v>BMI (Body Mass Index)</c:v>
                </c:pt>
                <c:pt idx="7">
                  <c:v>Blood Pressure - Systolic (Upper)</c:v>
                </c:pt>
                <c:pt idx="8">
                  <c:v>Blood Pressure - Diastolic (Lower)</c:v>
                </c:pt>
              </c:strCache>
            </c:strRef>
          </c:cat>
          <c:val>
            <c:numRef>
              <c:f>Sheet1!$B$2:$B$10</c:f>
              <c:numCache>
                <c:formatCode>0.0\%</c:formatCode>
                <c:ptCount val="9"/>
                <c:pt idx="0">
                  <c:v>0.566</c:v>
                </c:pt>
                <c:pt idx="1">
                  <c:v>0.715</c:v>
                </c:pt>
                <c:pt idx="2">
                  <c:v>0.509</c:v>
                </c:pt>
                <c:pt idx="3">
                  <c:v>0.667</c:v>
                </c:pt>
                <c:pt idx="4">
                  <c:v>0.392</c:v>
                </c:pt>
                <c:pt idx="5">
                  <c:v>0.399</c:v>
                </c:pt>
                <c:pt idx="6">
                  <c:v>0.293</c:v>
                </c:pt>
                <c:pt idx="7">
                  <c:v>0.467</c:v>
                </c:pt>
                <c:pt idx="8">
                  <c:v>0.585</c:v>
                </c:pt>
              </c:numCache>
            </c:numRef>
          </c:val>
          <c:extLst>
            <c:ext xmlns:c16="http://schemas.microsoft.com/office/drawing/2014/chart" uri="{C3380CC4-5D6E-409C-BE32-E72D297353CC}">
              <c16:uniqueId val="{00000000-1099-4751-B30A-4A95B463E923}"/>
            </c:ext>
          </c:extLst>
        </c:ser>
        <c:ser>
          <c:idx val="1"/>
          <c:order val="1"/>
          <c:tx>
            <c:strRef>
              <c:f>Sheet1!$C$1</c:f>
              <c:strCache>
                <c:ptCount val="1"/>
                <c:pt idx="0">
                  <c:v>Series 2</c:v>
                </c:pt>
              </c:strCache>
            </c:strRef>
          </c:tx>
          <c:spPr>
            <a:solidFill>
              <a:srgbClr val="FFC000"/>
            </a:solidFill>
          </c:spPr>
          <c:invertIfNegative val="0"/>
          <c:dLbls>
            <c:numFmt formatCode="0.0%;\-0.0%;" sourceLinked="0"/>
            <c:spPr>
              <a:noFill/>
              <a:ln>
                <a:noFill/>
              </a:ln>
              <a:effectLst/>
            </c:spPr>
            <c:txPr>
              <a:bodyPr/>
              <a:lstStyle/>
              <a:p>
                <a:pPr>
                  <a:defRPr sz="10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Total Cholesterol/HDL Ratio</c:v>
                </c:pt>
                <c:pt idx="1">
                  <c:v>Glucose (Fasting)</c:v>
                </c:pt>
                <c:pt idx="2">
                  <c:v>Glucose</c:v>
                </c:pt>
                <c:pt idx="3">
                  <c:v>Cholesterol - Total</c:v>
                </c:pt>
                <c:pt idx="4">
                  <c:v>Cholesterol - LDL (Bad)</c:v>
                </c:pt>
                <c:pt idx="5">
                  <c:v>Cholesterol - HDL (Good)</c:v>
                </c:pt>
                <c:pt idx="6">
                  <c:v>BMI (Body Mass Index)</c:v>
                </c:pt>
                <c:pt idx="7">
                  <c:v>Blood Pressure - Systolic (Upper)</c:v>
                </c:pt>
                <c:pt idx="8">
                  <c:v>Blood Pressure - Diastolic (Lower)</c:v>
                </c:pt>
              </c:strCache>
            </c:strRef>
          </c:cat>
          <c:val>
            <c:numRef>
              <c:f>Sheet1!$C$2:$C$10</c:f>
              <c:numCache>
                <c:formatCode>0.0\%</c:formatCode>
                <c:ptCount val="9"/>
                <c:pt idx="0">
                  <c:v>0.0</c:v>
                </c:pt>
                <c:pt idx="1">
                  <c:v>0.253</c:v>
                </c:pt>
                <c:pt idx="2">
                  <c:v>0.0</c:v>
                </c:pt>
                <c:pt idx="3">
                  <c:v>0.279</c:v>
                </c:pt>
                <c:pt idx="4">
                  <c:v>0.557</c:v>
                </c:pt>
                <c:pt idx="5">
                  <c:v>0.217</c:v>
                </c:pt>
                <c:pt idx="6">
                  <c:v>0.351</c:v>
                </c:pt>
                <c:pt idx="7">
                  <c:v>0.39</c:v>
                </c:pt>
                <c:pt idx="8">
                  <c:v>0.288</c:v>
                </c:pt>
              </c:numCache>
            </c:numRef>
          </c:val>
          <c:extLst>
            <c:ext xmlns:c16="http://schemas.microsoft.com/office/drawing/2014/chart" uri="{C3380CC4-5D6E-409C-BE32-E72D297353CC}">
              <c16:uniqueId val="{00000001-1099-4751-B30A-4A95B463E923}"/>
            </c:ext>
          </c:extLst>
        </c:ser>
        <c:ser>
          <c:idx val="2"/>
          <c:order val="2"/>
          <c:tx>
            <c:strRef>
              <c:f>Sheet1!$D$1</c:f>
              <c:strCache>
                <c:ptCount val="1"/>
                <c:pt idx="0">
                  <c:v>Series 3</c:v>
                </c:pt>
              </c:strCache>
            </c:strRef>
          </c:tx>
          <c:spPr>
            <a:solidFill>
              <a:srgbClr val="FF0000"/>
            </a:solidFill>
          </c:spPr>
          <c:invertIfNegative val="0"/>
          <c:dLbls>
            <c:numFmt formatCode="0.0%;\-0.0%;" sourceLinked="0"/>
            <c:spPr>
              <a:noFill/>
              <a:ln>
                <a:noFill/>
              </a:ln>
              <a:effectLst/>
            </c:spPr>
            <c:txPr>
              <a:bodyPr/>
              <a:lstStyle/>
              <a:p>
                <a:pPr>
                  <a:defRPr sz="1000">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Total Cholesterol/HDL Ratio</c:v>
                </c:pt>
                <c:pt idx="1">
                  <c:v>Glucose (Fasting)</c:v>
                </c:pt>
                <c:pt idx="2">
                  <c:v>Glucose</c:v>
                </c:pt>
                <c:pt idx="3">
                  <c:v>Cholesterol - Total</c:v>
                </c:pt>
                <c:pt idx="4">
                  <c:v>Cholesterol - LDL (Bad)</c:v>
                </c:pt>
                <c:pt idx="5">
                  <c:v>Cholesterol - HDL (Good)</c:v>
                </c:pt>
                <c:pt idx="6">
                  <c:v>BMI (Body Mass Index)</c:v>
                </c:pt>
                <c:pt idx="7">
                  <c:v>Blood Pressure - Systolic (Upper)</c:v>
                </c:pt>
                <c:pt idx="8">
                  <c:v>Blood Pressure - Diastolic (Lower)</c:v>
                </c:pt>
              </c:strCache>
            </c:strRef>
          </c:cat>
          <c:val>
            <c:numRef>
              <c:f>Sheet1!$D$2:$D$10</c:f>
              <c:numCache>
                <c:formatCode>0.0\%</c:formatCode>
                <c:ptCount val="9"/>
                <c:pt idx="0">
                  <c:v>0.434</c:v>
                </c:pt>
                <c:pt idx="1">
                  <c:v>0.032</c:v>
                </c:pt>
                <c:pt idx="2">
                  <c:v>0.491</c:v>
                </c:pt>
                <c:pt idx="3">
                  <c:v>0.054</c:v>
                </c:pt>
                <c:pt idx="4">
                  <c:v>0.052</c:v>
                </c:pt>
                <c:pt idx="5">
                  <c:v>0.384</c:v>
                </c:pt>
                <c:pt idx="6">
                  <c:v>0.356</c:v>
                </c:pt>
                <c:pt idx="7">
                  <c:v>0.143</c:v>
                </c:pt>
                <c:pt idx="8">
                  <c:v>0.127</c:v>
                </c:pt>
              </c:numCache>
            </c:numRef>
          </c:val>
          <c:extLst>
            <c:ext xmlns:c16="http://schemas.microsoft.com/office/drawing/2014/chart" uri="{C3380CC4-5D6E-409C-BE32-E72D297353CC}">
              <c16:uniqueId val="{00000002-1099-4751-B30A-4A95B463E923}"/>
            </c:ext>
          </c:extLst>
        </c:ser>
        <c:dLbls>
          <c:showLegendKey val="0"/>
          <c:showVal val="0"/>
          <c:showCatName val="0"/>
          <c:showSerName val="0"/>
          <c:showPercent val="0"/>
          <c:showBubbleSize val="0"/>
        </c:dLbls>
        <c:gapWidth val="42"/>
        <c:overlap val="100"/>
        <c:axId val="181830784"/>
        <c:axId val="181832320"/>
      </c:barChart>
      <c:catAx>
        <c:axId val="181830784"/>
        <c:scaling>
          <c:orientation val="minMax"/>
        </c:scaling>
        <c:delete val="0"/>
        <c:axPos val="l"/>
        <c:numFmt formatCode="General" sourceLinked="0"/>
        <c:majorTickMark val="out"/>
        <c:minorTickMark val="none"/>
        <c:tickLblPos val="nextTo"/>
        <c:txPr>
          <a:bodyPr/>
          <a:lstStyle/>
          <a:p>
            <a:pPr>
              <a:defRPr sz="1000"/>
            </a:pPr>
            <a:endParaRPr lang="en-US"/>
          </a:p>
        </c:txPr>
        <c:crossAx val="181832320"/>
        <c:crosses val="autoZero"/>
        <c:auto val="1"/>
        <c:lblAlgn val="ctr"/>
        <c:lblOffset val="100"/>
        <c:noMultiLvlLbl val="0"/>
      </c:catAx>
      <c:valAx>
        <c:axId val="181832320"/>
        <c:scaling>
          <c:orientation val="minMax"/>
        </c:scaling>
        <c:delete val="1"/>
        <c:axPos val="b"/>
        <c:majorGridlines/>
        <c:numFmt formatCode="0%" sourceLinked="1"/>
        <c:majorTickMark val="out"/>
        <c:minorTickMark val="none"/>
        <c:tickLblPos val="nextTo"/>
        <c:crossAx val="181830784"/>
        <c:crosses val="autoZero"/>
        <c:crossBetween val="between"/>
      </c:valAx>
      <c:spPr>
        <a:noFill/>
      </c:spPr>
    </c:plotArea>
    <c:plotVisOnly val="1"/>
    <c:dispBlanksAs val="gap"/>
    <c:showDLblsOverMax val="0"/>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1576371192932129"/>
          <c:y val="3.5610359162092209E-2"/>
          <c:w val="0.36497744917869568"/>
          <c:h val="0.93787539005279541"/>
        </c:manualLayout>
      </c:layout>
      <c:pieChart>
        <c:varyColors val="1"/>
        <c:ser>
          <c:idx val="0"/>
          <c:order val="0"/>
          <c:tx>
            <c:strRef>
              <c:f>Sheet1!$B$1</c:f>
              <c:strCache>
                <c:ptCount val="1"/>
                <c:pt idx="0">
                  <c:v>Visits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7105-4801-96C1-609EA3129F0A}"/>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7105-4801-96C1-609EA3129F0A}"/>
              </c:ext>
            </c:extLst>
          </c:dPt>
          <c:dPt>
            <c:idx val="2"/>
            <c:bubble3D val="0"/>
            <c:spPr>
              <a:solidFill>
                <a:schemeClr val="accent1">
                  <a:tint val="65000"/>
                </a:schemeClr>
              </a:solidFill>
              <a:ln w="19050">
                <a:solidFill>
                  <a:schemeClr val="lt1"/>
                </a:solidFill>
              </a:ln>
              <a:effectLst/>
            </c:spPr>
            <c:extLst>
              <c:ext xmlns:c16="http://schemas.microsoft.com/office/drawing/2014/chart" uri="{C3380CC4-5D6E-409C-BE32-E72D297353CC}">
                <c16:uniqueId val="{00000005-7105-4801-96C1-609EA3129F0A}"/>
              </c:ext>
            </c:extLst>
          </c:dPt>
          <c:dLbls>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Web</c:v>
                </c:pt>
                <c:pt idx="1">
                  <c:v>iOS</c:v>
                </c:pt>
                <c:pt idx="2">
                  <c:v>Android</c:v>
                </c:pt>
              </c:strCache>
            </c:strRef>
          </c:cat>
          <c:val>
            <c:numRef>
              <c:f>Sheet1!$B$2:$B$4</c:f>
              <c:numCache>
                <c:formatCode>#,##0</c:formatCode>
                <c:ptCount val="3"/>
                <c:pt idx="0">
                  <c:v>0.457966573380654</c:v>
                </c:pt>
                <c:pt idx="1">
                  <c:v>0.355779303012773</c:v>
                </c:pt>
                <c:pt idx="2">
                  <c:v>0.186254123606573</c:v>
                </c:pt>
              </c:numCache>
            </c:numRef>
          </c:val>
          <c:extLst>
            <c:ext xmlns:c16="http://schemas.microsoft.com/office/drawing/2014/chart" uri="{C3380CC4-5D6E-409C-BE32-E72D297353CC}">
              <c16:uniqueId val="{00000000-1BFC-4DBE-BD82-6D60BABCFE36}"/>
            </c:ext>
          </c:extLst>
        </c:ser>
        <c:dLbls>
          <c:showLegendKey val="0"/>
          <c:showVal val="0"/>
          <c:showCatName val="0"/>
          <c:showSerName val="0"/>
          <c:showPercent val="0"/>
          <c:showBubbleSize val="0"/>
          <c:showLeaderLines val="1"/>
        </c:dLbls>
        <c:firstSliceAng val="9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b="1"/>
              <a:t>MONTHLY ACTIVE USERS (</a:t>
            </a:r>
            <a:r>
              <a:rPr lang="en-US" sz="960" b="1" i="0" u="none" strike="noStrike" baseline="0">
                <a:effectLst/>
              </a:rPr>
              <a:t>Site Only</a:t>
            </a:r>
            <a:r>
              <a:rPr lang="en-US" sz="960" b="1" i="0" u="none" strike="noStrike" baseline="30000">
                <a:effectLst/>
              </a:rPr>
              <a:t>1</a:t>
            </a:r>
            <a:r>
              <a:rPr lang="en-US" sz="960" b="1" i="0" u="none" strike="noStrike" baseline="0">
                <a:effectLst/>
              </a:rPr>
              <a:t>)</a:t>
            </a:r>
            <a:endParaRPr lang="en-US" b="1"/>
          </a:p>
        </c:rich>
      </c:tx>
      <c:overlay val="0"/>
      <c:spPr>
        <a:noFill/>
        <a:ln>
          <a:noFill/>
        </a:ln>
        <a:effectLst/>
      </c:spPr>
    </c:title>
    <c:autoTitleDeleted val="0"/>
    <c:plotArea>
      <c:layout/>
      <c:lineChart>
        <c:grouping val="standard"/>
        <c:varyColors val="0"/>
        <c:ser>
          <c:idx val="0"/>
          <c:order val="0"/>
          <c:tx>
            <c:strRef>
              <c:f>Sheet1!$B$1</c:f>
              <c:strCache>
                <c:ptCount val="1"/>
                <c:pt idx="0">
                  <c:v>Monthly Active Users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Sheet1!$A$2:$A$16</c:f>
              <c:strCache>
                <c:ptCount val="15"/>
                <c:pt idx="0">
                  <c:v>2020-04</c:v>
                </c:pt>
                <c:pt idx="1">
                  <c:v>2020-05</c:v>
                </c:pt>
                <c:pt idx="2">
                  <c:v>2020-06</c:v>
                </c:pt>
                <c:pt idx="3">
                  <c:v>2020-07</c:v>
                </c:pt>
                <c:pt idx="4">
                  <c:v>2020-08</c:v>
                </c:pt>
                <c:pt idx="5">
                  <c:v>2020-09</c:v>
                </c:pt>
                <c:pt idx="6">
                  <c:v>2020-10</c:v>
                </c:pt>
                <c:pt idx="7">
                  <c:v>2020-11</c:v>
                </c:pt>
                <c:pt idx="8">
                  <c:v>2020-12</c:v>
                </c:pt>
                <c:pt idx="9">
                  <c:v>2021-01</c:v>
                </c:pt>
                <c:pt idx="10">
                  <c:v>2021-02</c:v>
                </c:pt>
                <c:pt idx="11">
                  <c:v>2021-03</c:v>
                </c:pt>
                <c:pt idx="12">
                  <c:v>2021-04</c:v>
                </c:pt>
                <c:pt idx="13">
                  <c:v>2021-05</c:v>
                </c:pt>
                <c:pt idx="14">
                  <c:v>2021-06</c:v>
                </c:pt>
              </c:strCache>
            </c:strRef>
          </c:cat>
          <c:val>
            <c:numRef>
              <c:f>Sheet1!$B$2:$B$16</c:f>
              <c:numCache>
                <c:formatCode>0.0\%</c:formatCode>
                <c:ptCount val="15"/>
                <c:pt idx="0">
                  <c:v>20.3</c:v>
                </c:pt>
                <c:pt idx="1">
                  <c:v>20.9</c:v>
                </c:pt>
                <c:pt idx="2">
                  <c:v>19</c:v>
                </c:pt>
                <c:pt idx="3">
                  <c:v>16.2</c:v>
                </c:pt>
                <c:pt idx="4">
                  <c:v>13.4</c:v>
                </c:pt>
                <c:pt idx="5">
                  <c:v>14.3</c:v>
                </c:pt>
                <c:pt idx="6">
                  <c:v>27.5</c:v>
                </c:pt>
                <c:pt idx="7">
                  <c:v>22.4</c:v>
                </c:pt>
                <c:pt idx="8">
                  <c:v>20.2</c:v>
                </c:pt>
                <c:pt idx="9">
                  <c:v>28.5</c:v>
                </c:pt>
                <c:pt idx="10">
                  <c:v>25.3</c:v>
                </c:pt>
                <c:pt idx="11">
                  <c:v>25.3</c:v>
                </c:pt>
                <c:pt idx="12">
                  <c:v>22.8</c:v>
                </c:pt>
                <c:pt idx="13">
                  <c:v>22.6</c:v>
                </c:pt>
                <c:pt idx="14">
                  <c:v>20.6</c:v>
                </c:pt>
              </c:numCache>
            </c:numRef>
          </c:val>
          <c:smooth val="0"/>
          <c:extLst>
            <c:ext xmlns:c16="http://schemas.microsoft.com/office/drawing/2014/chart" uri="{C3380CC4-5D6E-409C-BE32-E72D297353CC}">
              <c16:uniqueId val="{00000000-A204-4EE2-81BF-6E312AAFC0CE}"/>
            </c:ext>
          </c:extLst>
        </c:ser>
        <c:dLbls>
          <c:showLegendKey val="0"/>
          <c:showVal val="0"/>
          <c:showCatName val="0"/>
          <c:showSerName val="0"/>
          <c:showPercent val="0"/>
          <c:showBubbleSize val="0"/>
        </c:dLbls>
        <c:marker val="1"/>
        <c:smooth val="0"/>
        <c:axId val="182321920"/>
        <c:axId val="182323840"/>
      </c:lineChart>
      <c:catAx>
        <c:axId val="182321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323840"/>
        <c:crosses val="autoZero"/>
        <c:auto val="0"/>
        <c:lblAlgn val="ctr"/>
        <c:lblOffset val="100"/>
        <c:noMultiLvlLbl val="0"/>
      </c:catAx>
      <c:valAx>
        <c:axId val="182323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3219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b="1"/>
              <a:t>ACTIVE USERS POST REGISTRATION </a:t>
            </a:r>
            <a:r>
              <a:rPr lang="en-US" sz="960" b="1" i="0" u="none" strike="noStrike" baseline="0">
                <a:effectLst/>
              </a:rPr>
              <a:t>(Site Only</a:t>
            </a:r>
            <a:r>
              <a:rPr lang="en-US" sz="960" b="1" i="0" u="none" strike="noStrike" baseline="30000">
                <a:effectLst/>
              </a:rPr>
              <a:t>1</a:t>
            </a:r>
            <a:r>
              <a:rPr lang="en-US" sz="960" b="1" i="0" u="none" strike="noStrike" baseline="0">
                <a:effectLst/>
              </a:rPr>
              <a:t>)</a:t>
            </a:r>
            <a:endParaRPr lang="en-US" b="1"/>
          </a:p>
        </c:rich>
      </c:tx>
      <c:overlay val="0"/>
      <c:spPr>
        <a:noFill/>
        <a:ln>
          <a:noFill/>
        </a:ln>
        <a:effectLst/>
      </c:spPr>
    </c:title>
    <c:autoTitleDeleted val="0"/>
    <c:plotArea>
      <c:layout/>
      <c:lineChart>
        <c:grouping val="standard"/>
        <c:varyColors val="0"/>
        <c:ser>
          <c:idx val="0"/>
          <c:order val="0"/>
          <c:tx>
            <c:strRef>
              <c:f>Sheet1!$B$1</c:f>
              <c:strCache>
                <c:ptCount val="1"/>
                <c:pt idx="0">
                  <c:v>% Active Users - Rolling</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Sheet1!$A$2:$A$13</c:f>
              <c:strCache>
                <c:ptCount val="12"/>
                <c:pt idx="0">
                  <c:v>Days 001-030</c:v>
                </c:pt>
                <c:pt idx="1">
                  <c:v>Days 031-060</c:v>
                </c:pt>
                <c:pt idx="2">
                  <c:v>Days 061-090</c:v>
                </c:pt>
                <c:pt idx="3">
                  <c:v>Days 091-120</c:v>
                </c:pt>
                <c:pt idx="4">
                  <c:v>Days 121-150</c:v>
                </c:pt>
                <c:pt idx="5">
                  <c:v>Days 151-180</c:v>
                </c:pt>
                <c:pt idx="6">
                  <c:v>Days 181-210</c:v>
                </c:pt>
                <c:pt idx="7">
                  <c:v>Days 211-240</c:v>
                </c:pt>
                <c:pt idx="8">
                  <c:v>Days 241-270</c:v>
                </c:pt>
                <c:pt idx="9">
                  <c:v>Days 271-300</c:v>
                </c:pt>
                <c:pt idx="10">
                  <c:v>Days 301-330</c:v>
                </c:pt>
                <c:pt idx="11">
                  <c:v>Days 331-360</c:v>
                </c:pt>
              </c:strCache>
            </c:strRef>
          </c:cat>
          <c:val>
            <c:numRef>
              <c:f>Sheet1!$B$2:$B$13</c:f>
              <c:numCache>
                <c:formatCode>0.0\%</c:formatCode>
                <c:ptCount val="12"/>
                <c:pt idx="0">
                  <c:v>38.3</c:v>
                </c:pt>
                <c:pt idx="1">
                  <c:v>25.3</c:v>
                </c:pt>
                <c:pt idx="2">
                  <c:v>23</c:v>
                </c:pt>
                <c:pt idx="3">
                  <c:v>21.1</c:v>
                </c:pt>
                <c:pt idx="4">
                  <c:v>18.9</c:v>
                </c:pt>
                <c:pt idx="5">
                  <c:v>20</c:v>
                </c:pt>
                <c:pt idx="6">
                  <c:v>19</c:v>
                </c:pt>
                <c:pt idx="7">
                  <c:v>16.3</c:v>
                </c:pt>
                <c:pt idx="8">
                  <c:v>19</c:v>
                </c:pt>
                <c:pt idx="9">
                  <c:v>19.9</c:v>
                </c:pt>
                <c:pt idx="10">
                  <c:v>19</c:v>
                </c:pt>
                <c:pt idx="11">
                  <c:v>20.3</c:v>
                </c:pt>
              </c:numCache>
            </c:numRef>
          </c:val>
          <c:smooth val="0"/>
          <c:extLst>
            <c:ext xmlns:c16="http://schemas.microsoft.com/office/drawing/2014/chart" uri="{C3380CC4-5D6E-409C-BE32-E72D297353CC}">
              <c16:uniqueId val="{00000000-CACF-4628-A825-5192AF76E7DF}"/>
            </c:ext>
          </c:extLst>
        </c:ser>
        <c:dLbls>
          <c:showLegendKey val="0"/>
          <c:showVal val="0"/>
          <c:showCatName val="0"/>
          <c:showSerName val="0"/>
          <c:showPercent val="0"/>
          <c:showBubbleSize val="0"/>
        </c:dLbls>
        <c:marker val="1"/>
        <c:smooth val="0"/>
        <c:axId val="182397568"/>
        <c:axId val="182412032"/>
      </c:lineChart>
      <c:catAx>
        <c:axId val="182397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412032"/>
        <c:crosses val="autoZero"/>
        <c:auto val="0"/>
        <c:lblAlgn val="ctr"/>
        <c:lblOffset val="100"/>
        <c:noMultiLvlLbl val="0"/>
      </c:catAx>
      <c:valAx>
        <c:axId val="182412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3975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sz="900" b="1" dirty="0"/>
              <a:t>UNIQUE VISITORS</a:t>
            </a:r>
            <a:r>
              <a:rPr lang="en-US" sz="900" b="1" baseline="0" dirty="0"/>
              <a:t> BY PLATFORM FEATURE</a:t>
            </a:r>
            <a:endParaRPr lang="en-US" sz="900" b="1" dirty="0"/>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4173662529866042E-2"/>
          <c:y val="0.18518233184075583"/>
          <c:w val="0.94994612119886079"/>
          <c:h val="0.49799217229989584"/>
        </c:manualLayout>
      </c:layout>
      <c:barChart>
        <c:barDir val="col"/>
        <c:grouping val="clustered"/>
        <c:varyColors val="0"/>
        <c:ser>
          <c:idx val="0"/>
          <c:order val="0"/>
          <c:tx>
            <c:strRef>
              <c:f>Sheet1!$B$1</c:f>
              <c:strCache>
                <c:ptCount val="1"/>
                <c:pt idx="0">
                  <c:v>Platform Feature</c:v>
                </c:pt>
              </c:strCache>
            </c:strRef>
          </c:tx>
          <c:spPr>
            <a:solidFill>
              <a:schemeClr val="accent1"/>
            </a:solidFill>
            <a:ln>
              <a:noFill/>
            </a:ln>
            <a:effectLst/>
          </c:spPr>
          <c:invertIfNegative val="0"/>
          <c:cat>
            <c:strRef>
              <c:f>Sheet1!$A$2:$A$13</c:f>
              <c:strCache>
                <c:ptCount val="12"/>
                <c:pt idx="0">
                  <c:v>Green Day</c:v>
                </c:pt>
                <c:pt idx="1">
                  <c:v>HlthProf</c:v>
                </c:pt>
                <c:pt idx="2">
                  <c:v>Challenge</c:v>
                </c:pt>
                <c:pt idx="3">
                  <c:v>Incnt</c:v>
                </c:pt>
                <c:pt idx="4">
                  <c:v>Settings</c:v>
                </c:pt>
                <c:pt idx="5">
                  <c:v>Medcatns</c:v>
                </c:pt>
                <c:pt idx="6">
                  <c:v>Benefits</c:v>
                </c:pt>
                <c:pt idx="7">
                  <c:v>RA Tips</c:v>
                </c:pt>
                <c:pt idx="8">
                  <c:v>Cov19 CC</c:v>
                </c:pt>
                <c:pt idx="9">
                  <c:v>Insp</c:v>
                </c:pt>
                <c:pt idx="10">
                  <c:v>AskMD</c:v>
                </c:pt>
                <c:pt idx="11">
                  <c:v>Med Pric</c:v>
                </c:pt>
              </c:strCache>
            </c:strRef>
          </c:cat>
          <c:val>
            <c:numRef>
              <c:f>Sheet1!$B$2:$B$13</c:f>
              <c:numCache>
                <c:formatCode>#,##0</c:formatCode>
                <c:ptCount val="12"/>
                <c:pt idx="0">
                  <c:v>728.0</c:v>
                </c:pt>
                <c:pt idx="1">
                  <c:v>594.0</c:v>
                </c:pt>
                <c:pt idx="2">
                  <c:v>572.0</c:v>
                </c:pt>
                <c:pt idx="3">
                  <c:v>536.0</c:v>
                </c:pt>
                <c:pt idx="4">
                  <c:v>251.0</c:v>
                </c:pt>
                <c:pt idx="5">
                  <c:v>226.0</c:v>
                </c:pt>
                <c:pt idx="6">
                  <c:v>175.0</c:v>
                </c:pt>
                <c:pt idx="7">
                  <c:v>76.0</c:v>
                </c:pt>
                <c:pt idx="8">
                  <c:v>49.0</c:v>
                </c:pt>
                <c:pt idx="9">
                  <c:v>39.0</c:v>
                </c:pt>
                <c:pt idx="10">
                  <c:v>21.0</c:v>
                </c:pt>
                <c:pt idx="11">
                  <c:v>13.0</c:v>
                </c:pt>
              </c:numCache>
            </c:numRef>
          </c:val>
          <c:extLst>
            <c:ext xmlns:c16="http://schemas.microsoft.com/office/drawing/2014/chart" uri="{C3380CC4-5D6E-409C-BE32-E72D297353CC}">
              <c16:uniqueId val="{00000000-9F8E-4213-A585-9A9ACC2857E2}"/>
            </c:ext>
          </c:extLst>
        </c:ser>
        <c:dLbls>
          <c:showLegendKey val="0"/>
          <c:showVal val="0"/>
          <c:showCatName val="0"/>
          <c:showSerName val="0"/>
          <c:showPercent val="0"/>
          <c:showBubbleSize val="0"/>
        </c:dLbls>
        <c:gapWidth val="219"/>
        <c:overlap val="-27"/>
        <c:axId val="182575872"/>
        <c:axId val="182577408"/>
      </c:barChart>
      <c:catAx>
        <c:axId val="182575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577408"/>
        <c:crosses val="autoZero"/>
        <c:auto val="0"/>
        <c:lblAlgn val="ctr"/>
        <c:lblOffset val="100"/>
        <c:noMultiLvlLbl val="0"/>
      </c:catAx>
      <c:valAx>
        <c:axId val="182577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5758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sz="900" b="1" dirty="0"/>
              <a:t>UNIQUE VISITORS</a:t>
            </a:r>
            <a:r>
              <a:rPr lang="en-US" sz="900" b="1" baseline="0" dirty="0"/>
              <a:t> BY PLATFORM FEATURE</a:t>
            </a:r>
            <a:endParaRPr lang="en-US" sz="900" b="1" dirty="0"/>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4558394801292769E-2"/>
          <c:y val="0.18518233184075583"/>
          <c:w val="0.95486421888445372"/>
          <c:h val="0.53611811251716668"/>
        </c:manualLayout>
      </c:layout>
      <c:barChart>
        <c:barDir val="col"/>
        <c:grouping val="clustered"/>
        <c:varyColors val="0"/>
        <c:ser>
          <c:idx val="0"/>
          <c:order val="0"/>
          <c:tx>
            <c:strRef>
              <c:f>Sheet1!$B$1</c:f>
              <c:strCache>
                <c:ptCount val="1"/>
                <c:pt idx="0">
                  <c:v>Platform Feature</c:v>
                </c:pt>
              </c:strCache>
            </c:strRef>
          </c:tx>
          <c:spPr>
            <a:solidFill>
              <a:schemeClr val="accent1"/>
            </a:solidFill>
            <a:ln>
              <a:noFill/>
            </a:ln>
            <a:effectLst/>
          </c:spPr>
          <c:invertIfNegative val="0"/>
          <c:cat>
            <c:strRef>
              <c:f>Sheet1!$A$2:$A$12</c:f>
              <c:strCache>
                <c:ptCount val="11"/>
                <c:pt idx="0">
                  <c:v>Green Day</c:v>
                </c:pt>
                <c:pt idx="1">
                  <c:v>Challenge</c:v>
                </c:pt>
                <c:pt idx="2">
                  <c:v>Incnt</c:v>
                </c:pt>
                <c:pt idx="3">
                  <c:v>HlthProf</c:v>
                </c:pt>
                <c:pt idx="4">
                  <c:v>Benefits</c:v>
                </c:pt>
                <c:pt idx="5">
                  <c:v>Settings</c:v>
                </c:pt>
                <c:pt idx="6">
                  <c:v>Cov19 CC</c:v>
                </c:pt>
                <c:pt idx="7">
                  <c:v>Insp</c:v>
                </c:pt>
                <c:pt idx="8">
                  <c:v>RA Tips</c:v>
                </c:pt>
                <c:pt idx="9">
                  <c:v>AskMD</c:v>
                </c:pt>
                <c:pt idx="10">
                  <c:v>Wallet</c:v>
                </c:pt>
              </c:strCache>
            </c:strRef>
          </c:cat>
          <c:val>
            <c:numRef>
              <c:f>Sheet1!$B$2:$B$12</c:f>
              <c:numCache>
                <c:formatCode>#,##0</c:formatCode>
                <c:ptCount val="11"/>
                <c:pt idx="0">
                  <c:v>268.0</c:v>
                </c:pt>
                <c:pt idx="1">
                  <c:v>229.0</c:v>
                </c:pt>
                <c:pt idx="2">
                  <c:v>199.0</c:v>
                </c:pt>
                <c:pt idx="3">
                  <c:v>162.0</c:v>
                </c:pt>
                <c:pt idx="4">
                  <c:v>61.0</c:v>
                </c:pt>
                <c:pt idx="5">
                  <c:v>34.0</c:v>
                </c:pt>
                <c:pt idx="6">
                  <c:v>21.0</c:v>
                </c:pt>
                <c:pt idx="7">
                  <c:v>9.0</c:v>
                </c:pt>
                <c:pt idx="8">
                  <c:v>9.0</c:v>
                </c:pt>
                <c:pt idx="9">
                  <c:v>2.0</c:v>
                </c:pt>
                <c:pt idx="10">
                  <c:v>1.0</c:v>
                </c:pt>
              </c:numCache>
            </c:numRef>
          </c:val>
          <c:extLst>
            <c:ext xmlns:c16="http://schemas.microsoft.com/office/drawing/2014/chart" uri="{C3380CC4-5D6E-409C-BE32-E72D297353CC}">
              <c16:uniqueId val="{00000000-A1E7-43ED-8978-702165B5F10B}"/>
            </c:ext>
          </c:extLst>
        </c:ser>
        <c:dLbls>
          <c:showLegendKey val="0"/>
          <c:showVal val="0"/>
          <c:showCatName val="0"/>
          <c:showSerName val="0"/>
          <c:showPercent val="0"/>
          <c:showBubbleSize val="0"/>
        </c:dLbls>
        <c:gapWidth val="219"/>
        <c:overlap val="-27"/>
        <c:axId val="182639232"/>
        <c:axId val="182649216"/>
      </c:barChart>
      <c:catAx>
        <c:axId val="182639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649216"/>
        <c:crosses val="autoZero"/>
        <c:auto val="0"/>
        <c:lblAlgn val="ctr"/>
        <c:lblOffset val="100"/>
        <c:noMultiLvlLbl val="0"/>
      </c:catAx>
      <c:valAx>
        <c:axId val="1826492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639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00" b="1" i="0" u="none" strike="noStrike" kern="1200" spc="0" baseline="0">
                <a:solidFill>
                  <a:schemeClr val="bg2"/>
                </a:solidFill>
                <a:latin typeface="+mn-lt"/>
                <a:ea typeface="+mn-ea"/>
                <a:cs typeface="+mn-cs"/>
              </a:defRPr>
            </a:pPr>
            <a:r>
              <a:rPr lang="en-US" sz="1000" b="1"/>
              <a:t>ELIGIBLE MEMBERS BY MONTH</a:t>
            </a:r>
            <a:r>
              <a:rPr lang="en-US" sz="1000" b="1" baseline="30000"/>
              <a:t>1</a:t>
            </a:r>
          </a:p>
        </c:rich>
      </c:tx>
      <c:layout>
        <c:manualLayout>
          <c:xMode val="edge"/>
          <c:yMode val="edge"/>
          <c:x val="0.36234685778617859"/>
          <c:y val="2.1762598305940628E-2"/>
        </c:manualLayout>
      </c:layout>
      <c:overlay val="0"/>
      <c:spPr>
        <a:noFill/>
        <a:ln>
          <a:noFill/>
        </a:ln>
        <a:effectLst/>
      </c:spPr>
      <c:txPr>
        <a:bodyPr rot="0" spcFirstLastPara="1" vertOverflow="ellipsis" vert="horz" wrap="square" anchor="ctr" anchorCtr="1"/>
        <a:lstStyle/>
        <a:p>
          <a:pPr>
            <a:defRPr sz="1000" b="1" i="0" u="none" strike="noStrike" kern="1200" spc="0" baseline="0">
              <a:solidFill>
                <a:schemeClr val="bg2"/>
              </a:solidFill>
              <a:latin typeface="+mn-lt"/>
              <a:ea typeface="+mn-ea"/>
              <a:cs typeface="+mn-cs"/>
            </a:defRPr>
          </a:pPr>
          <a:endParaRPr lang="en-US"/>
        </a:p>
      </c:txPr>
    </c:title>
    <c:autoTitleDeleted val="0"/>
    <c:plotArea>
      <c:layout>
        <c:manualLayout>
          <c:layoutTarget val="inner"/>
          <c:xMode val="edge"/>
          <c:yMode val="edge"/>
          <c:x val="7.0412866771221161E-2"/>
          <c:y val="0.17593476176261902"/>
          <c:w val="0.92958712577819824"/>
          <c:h val="0.64104092121124268"/>
        </c:manualLayout>
      </c:layout>
      <c:barChart>
        <c:barDir val="col"/>
        <c:grouping val="clustered"/>
        <c:varyColors val="0"/>
        <c:ser>
          <c:idx val="0"/>
          <c:order val="0"/>
          <c:tx>
            <c:strRef>
              <c:f>Sheet1!$B$1</c:f>
              <c:strCache>
                <c:ptCount val="1"/>
                <c:pt idx="0">
                  <c:v>Overall</c:v>
                </c:pt>
              </c:strCache>
            </c:strRef>
          </c:tx>
          <c:spPr>
            <a:solidFill>
              <a:schemeClr val="accent2"/>
            </a:solidFill>
            <a:ln>
              <a:noFill/>
            </a:ln>
            <a:effectLst/>
          </c:spPr>
          <c:invertIfNegative val="0"/>
          <c:cat>
            <c:strRef>
              <c:f>Sheet1!$A$2:$A$16</c:f>
              <c:strCache>
                <c:ptCount val="15"/>
                <c:pt idx="0">
                  <c:v>2020-04</c:v>
                </c:pt>
                <c:pt idx="1">
                  <c:v>2020-05</c:v>
                </c:pt>
                <c:pt idx="2">
                  <c:v>2020-06</c:v>
                </c:pt>
                <c:pt idx="3">
                  <c:v>2020-07</c:v>
                </c:pt>
                <c:pt idx="4">
                  <c:v>2020-08</c:v>
                </c:pt>
                <c:pt idx="5">
                  <c:v>2020-09</c:v>
                </c:pt>
                <c:pt idx="6">
                  <c:v>2020-10</c:v>
                </c:pt>
                <c:pt idx="7">
                  <c:v>2020-11</c:v>
                </c:pt>
                <c:pt idx="8">
                  <c:v>2020-12</c:v>
                </c:pt>
                <c:pt idx="9">
                  <c:v>2021-01</c:v>
                </c:pt>
                <c:pt idx="10">
                  <c:v>2021-02</c:v>
                </c:pt>
                <c:pt idx="11">
                  <c:v>2021-03</c:v>
                </c:pt>
                <c:pt idx="12">
                  <c:v>2021-04</c:v>
                </c:pt>
                <c:pt idx="13">
                  <c:v>2021-05</c:v>
                </c:pt>
                <c:pt idx="14">
                  <c:v>2021-06</c:v>
                </c:pt>
              </c:strCache>
            </c:strRef>
          </c:cat>
          <c:val>
            <c:numRef>
              <c:f>Sheet1!$B$2:$B$16</c:f>
              <c:numCache>
                <c:formatCode>#,##0</c:formatCode>
                <c:ptCount val="15"/>
                <c:pt idx="0">
                  <c:v>4576.0</c:v>
                </c:pt>
                <c:pt idx="1">
                  <c:v>4513.0</c:v>
                </c:pt>
                <c:pt idx="2">
                  <c:v>4570.0</c:v>
                </c:pt>
                <c:pt idx="3">
                  <c:v>4539.0</c:v>
                </c:pt>
                <c:pt idx="4">
                  <c:v>4540.0</c:v>
                </c:pt>
                <c:pt idx="5">
                  <c:v>4481.0</c:v>
                </c:pt>
                <c:pt idx="6">
                  <c:v>4524.0</c:v>
                </c:pt>
                <c:pt idx="7">
                  <c:v>4514.0</c:v>
                </c:pt>
                <c:pt idx="8">
                  <c:v>4506.0</c:v>
                </c:pt>
                <c:pt idx="9">
                  <c:v>4723.0</c:v>
                </c:pt>
                <c:pt idx="10">
                  <c:v>4637.0</c:v>
                </c:pt>
                <c:pt idx="11">
                  <c:v>4666.0</c:v>
                </c:pt>
                <c:pt idx="12">
                  <c:v>4731.0</c:v>
                </c:pt>
                <c:pt idx="13">
                  <c:v>4591.0</c:v>
                </c:pt>
                <c:pt idx="14">
                  <c:v>4518.0</c:v>
                </c:pt>
              </c:numCache>
            </c:numRef>
          </c:val>
          <c:extLst>
            <c:ext xmlns:c16="http://schemas.microsoft.com/office/drawing/2014/chart" uri="{C3380CC4-5D6E-409C-BE32-E72D297353CC}">
              <c16:uniqueId val="{00000000-DA54-4563-8F61-856DE3587949}"/>
            </c:ext>
          </c:extLst>
        </c:ser>
        <c:dLbls>
          <c:showLegendKey val="0"/>
          <c:showVal val="0"/>
          <c:showCatName val="0"/>
          <c:showSerName val="0"/>
          <c:showPercent val="0"/>
          <c:showBubbleSize val="0"/>
        </c:dLbls>
        <c:gapWidth val="150"/>
        <c:axId val="42286464"/>
        <c:axId val="42296448"/>
      </c:barChart>
      <c:catAx>
        <c:axId val="42286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800" b="0" i="0" u="none" strike="noStrike" kern="1200" baseline="0" smtId="4294967295">
                <a:solidFill>
                  <a:schemeClr val="bg2"/>
                </a:solidFill>
                <a:latin typeface="+mn-lt"/>
                <a:ea typeface="+mn-ea"/>
                <a:cs typeface="+mn-cs"/>
              </a:defRPr>
            </a:pPr>
            <a:endParaRPr lang="en-US"/>
          </a:p>
        </c:txPr>
        <c:crossAx val="42296448"/>
        <c:crosses val="autoZero"/>
        <c:auto val="0"/>
        <c:lblAlgn val="ctr"/>
        <c:lblOffset val="100"/>
        <c:noMultiLvlLbl val="0"/>
      </c:catAx>
      <c:valAx>
        <c:axId val="42296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2"/>
            </a:solidFill>
          </a:ln>
          <a:effectLst/>
        </c:spPr>
        <c:txPr>
          <a:bodyPr rot="-60000000" spcFirstLastPara="1" vertOverflow="ellipsis" vert="horz" wrap="square" anchor="ctr" anchorCtr="1"/>
          <a:lstStyle/>
          <a:p>
            <a:pPr>
              <a:defRPr sz="800" b="0" i="0" u="none" strike="noStrike" kern="1200" baseline="0" smtId="4294967295">
                <a:solidFill>
                  <a:schemeClr val="bg2"/>
                </a:solidFill>
                <a:latin typeface="+mn-lt"/>
                <a:ea typeface="+mn-ea"/>
                <a:cs typeface="+mn-cs"/>
              </a:defRPr>
            </a:pPr>
            <a:endParaRPr lang="en-US"/>
          </a:p>
        </c:txPr>
        <c:crossAx val="42286464"/>
        <c:crosses val="autoZero"/>
        <c:crossBetween val="between"/>
      </c:valAx>
      <c:dTable>
        <c:showHorzBorder val="1"/>
        <c:showVertBorder val="1"/>
        <c:showOutline val="1"/>
        <c:showKeys val="1"/>
        <c:spPr>
          <a:solidFill>
            <a:sysClr val="window" lastClr="FFFFFF"/>
          </a:solidFill>
          <a:ln w="9525" cap="flat" cmpd="sng" algn="ctr">
            <a:solidFill>
              <a:srgbClr val="E7E6E6"/>
            </a:solidFill>
            <a:round/>
          </a:ln>
          <a:effectLst/>
        </c:spPr>
        <c:txPr>
          <a:bodyPr rot="0" spcFirstLastPara="1" vertOverflow="ellipsis" vert="horz" wrap="square" anchor="ctr" anchorCtr="1"/>
          <a:lstStyle/>
          <a:p>
            <a:pPr rtl="0">
              <a:defRPr sz="800" b="0" i="0" u="none" strike="noStrike" kern="1200" baseline="0" smtId="4294967295">
                <a:solidFill>
                  <a:schemeClr val="bg2"/>
                </a:solidFill>
                <a:latin typeface="+mn-lt"/>
                <a:ea typeface="+mn-ea"/>
                <a:cs typeface="+mn-cs"/>
              </a:defRPr>
            </a:pPr>
            <a:endParaRPr lang="en-US"/>
          </a:p>
        </c:txPr>
      </c:dTable>
      <c:spPr>
        <a:noFill/>
        <a:ln>
          <a:noFill/>
        </a:ln>
        <a:effectLst>
          <a:softEdge rad="0"/>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smtId="4294967295">
          <a:solidFill>
            <a:schemeClr val="bg2"/>
          </a:solidFill>
          <a:latin typeface="+mn-lt"/>
        </a:defRPr>
      </a:pPr>
      <a:endParaRPr lang="en-US"/>
    </a:p>
  </c:txPr>
  <c:externalData r:id="rId4">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dirty="0"/>
              <a:t>GREEN</a:t>
            </a:r>
            <a:r>
              <a:rPr lang="en-US" sz="1000" b="1" baseline="0" dirty="0"/>
              <a:t> DAYS EARNED</a:t>
            </a:r>
            <a:endParaRPr lang="en-US" sz="1000" b="1" dirty="0"/>
          </a:p>
        </c:rich>
      </c:tx>
      <c:overlay val="0"/>
      <c:spPr>
        <a:noFill/>
        <a:ln>
          <a:noFill/>
        </a:ln>
        <a:effectLst/>
      </c:spPr>
    </c:title>
    <c:autoTitleDeleted val="0"/>
    <c:plotArea>
      <c:layout/>
      <c:barChart>
        <c:barDir val="col"/>
        <c:grouping val="clustered"/>
        <c:varyColors val="0"/>
        <c:ser>
          <c:idx val="0"/>
          <c:order val="0"/>
          <c:tx>
            <c:strRef>
              <c:f>Sheet1!$B$1</c:f>
              <c:strCache>
                <c:ptCount val="1"/>
                <c:pt idx="0">
                  <c:v>Green Days Earned</c:v>
                </c:pt>
              </c:strCache>
            </c:strRef>
          </c:tx>
          <c:spPr>
            <a:solidFill>
              <a:schemeClr val="accent1"/>
            </a:solidFill>
            <a:ln>
              <a:noFill/>
            </a:ln>
            <a:effectLst/>
          </c:spPr>
          <c:invertIfNegative val="0"/>
          <c:cat>
            <c:strRef>
              <c:f>Sheet1!$A$2:$A$16</c:f>
              <c:strCache>
                <c:ptCount val="15"/>
                <c:pt idx="0">
                  <c:v>2020-04</c:v>
                </c:pt>
                <c:pt idx="1">
                  <c:v>2020-05</c:v>
                </c:pt>
                <c:pt idx="2">
                  <c:v>2020-06</c:v>
                </c:pt>
                <c:pt idx="3">
                  <c:v>2020-07</c:v>
                </c:pt>
                <c:pt idx="4">
                  <c:v>2020-08</c:v>
                </c:pt>
                <c:pt idx="5">
                  <c:v>2020-09</c:v>
                </c:pt>
                <c:pt idx="6">
                  <c:v>2020-10</c:v>
                </c:pt>
                <c:pt idx="7">
                  <c:v>2020-11</c:v>
                </c:pt>
                <c:pt idx="8">
                  <c:v>2020-12</c:v>
                </c:pt>
                <c:pt idx="9">
                  <c:v>2021-01</c:v>
                </c:pt>
                <c:pt idx="10">
                  <c:v>2021-02</c:v>
                </c:pt>
                <c:pt idx="11">
                  <c:v>2021-03</c:v>
                </c:pt>
                <c:pt idx="12">
                  <c:v>2021-04</c:v>
                </c:pt>
                <c:pt idx="13">
                  <c:v>2021-05</c:v>
                </c:pt>
                <c:pt idx="14">
                  <c:v>2021-06</c:v>
                </c:pt>
              </c:strCache>
            </c:strRef>
          </c:cat>
          <c:val>
            <c:numRef>
              <c:f>Sheet1!$B$2:$B$16</c:f>
              <c:numCache>
                <c:formatCode>#,##0</c:formatCode>
                <c:ptCount val="15"/>
                <c:pt idx="0">
                  <c:v>1984.0</c:v>
                </c:pt>
                <c:pt idx="1">
                  <c:v>1997.0</c:v>
                </c:pt>
                <c:pt idx="2">
                  <c:v>1509.0</c:v>
                </c:pt>
                <c:pt idx="3">
                  <c:v>1268.0</c:v>
                </c:pt>
                <c:pt idx="4">
                  <c:v>352.0</c:v>
                </c:pt>
                <c:pt idx="5">
                  <c:v>227.0</c:v>
                </c:pt>
                <c:pt idx="6">
                  <c:v>618.0</c:v>
                </c:pt>
                <c:pt idx="7">
                  <c:v>449.0</c:v>
                </c:pt>
                <c:pt idx="8">
                  <c:v>377.0</c:v>
                </c:pt>
                <c:pt idx="9">
                  <c:v>2505.0</c:v>
                </c:pt>
                <c:pt idx="10">
                  <c:v>1414.0</c:v>
                </c:pt>
                <c:pt idx="11">
                  <c:v>1812.0</c:v>
                </c:pt>
                <c:pt idx="12">
                  <c:v>1446.0</c:v>
                </c:pt>
                <c:pt idx="13">
                  <c:v>1228.0</c:v>
                </c:pt>
                <c:pt idx="14">
                  <c:v>1072.0</c:v>
                </c:pt>
              </c:numCache>
            </c:numRef>
          </c:val>
          <c:extLst>
            <c:ext xmlns:c16="http://schemas.microsoft.com/office/drawing/2014/chart" uri="{C3380CC4-5D6E-409C-BE32-E72D297353CC}">
              <c16:uniqueId val="{00000000-857C-431B-8CAA-F8C443F66579}"/>
            </c:ext>
          </c:extLst>
        </c:ser>
        <c:dLbls>
          <c:showLegendKey val="0"/>
          <c:showVal val="0"/>
          <c:showCatName val="0"/>
          <c:showSerName val="0"/>
          <c:showPercent val="0"/>
          <c:showBubbleSize val="0"/>
        </c:dLbls>
        <c:gapWidth val="150"/>
        <c:axId val="183080064"/>
        <c:axId val="183206656"/>
      </c:barChart>
      <c:lineChart>
        <c:grouping val="standard"/>
        <c:varyColors val="0"/>
        <c:ser>
          <c:idx val="1"/>
          <c:order val="1"/>
          <c:tx>
            <c:strRef>
              <c:f>Sheet1!$C$1</c:f>
              <c:strCache>
                <c:ptCount val="1"/>
                <c:pt idx="0">
                  <c:v>Green Days per User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Sheet1!$A$2:$A$16</c:f>
              <c:strCache>
                <c:ptCount val="15"/>
                <c:pt idx="0">
                  <c:v>2020-04</c:v>
                </c:pt>
                <c:pt idx="1">
                  <c:v>2020-05</c:v>
                </c:pt>
                <c:pt idx="2">
                  <c:v>2020-06</c:v>
                </c:pt>
                <c:pt idx="3">
                  <c:v>2020-07</c:v>
                </c:pt>
                <c:pt idx="4">
                  <c:v>2020-08</c:v>
                </c:pt>
                <c:pt idx="5">
                  <c:v>2020-09</c:v>
                </c:pt>
                <c:pt idx="6">
                  <c:v>2020-10</c:v>
                </c:pt>
                <c:pt idx="7">
                  <c:v>2020-11</c:v>
                </c:pt>
                <c:pt idx="8">
                  <c:v>2020-12</c:v>
                </c:pt>
                <c:pt idx="9">
                  <c:v>2021-01</c:v>
                </c:pt>
                <c:pt idx="10">
                  <c:v>2021-02</c:v>
                </c:pt>
                <c:pt idx="11">
                  <c:v>2021-03</c:v>
                </c:pt>
                <c:pt idx="12">
                  <c:v>2021-04</c:v>
                </c:pt>
                <c:pt idx="13">
                  <c:v>2021-05</c:v>
                </c:pt>
                <c:pt idx="14">
                  <c:v>2021-06</c:v>
                </c:pt>
              </c:strCache>
            </c:strRef>
          </c:cat>
          <c:val>
            <c:numRef>
              <c:f>Sheet1!$C$2:$C$16</c:f>
              <c:numCache>
                <c:formatCode>#,##0</c:formatCode>
                <c:ptCount val="15"/>
                <c:pt idx="0">
                  <c:v>19.0</c:v>
                </c:pt>
                <c:pt idx="1">
                  <c:v>19.0</c:v>
                </c:pt>
                <c:pt idx="2">
                  <c:v>19.0</c:v>
                </c:pt>
                <c:pt idx="3">
                  <c:v>19.0</c:v>
                </c:pt>
                <c:pt idx="4">
                  <c:v>11.0</c:v>
                </c:pt>
                <c:pt idx="5">
                  <c:v>11.0</c:v>
                </c:pt>
                <c:pt idx="6">
                  <c:v>10.0</c:v>
                </c:pt>
                <c:pt idx="7">
                  <c:v>10.0</c:v>
                </c:pt>
                <c:pt idx="8">
                  <c:v>10.0</c:v>
                </c:pt>
                <c:pt idx="9">
                  <c:v>16.0</c:v>
                </c:pt>
                <c:pt idx="10">
                  <c:v>14.0</c:v>
                </c:pt>
                <c:pt idx="11">
                  <c:v>16.0</c:v>
                </c:pt>
                <c:pt idx="12">
                  <c:v>16.0</c:v>
                </c:pt>
                <c:pt idx="13">
                  <c:v>16.0</c:v>
                </c:pt>
                <c:pt idx="14">
                  <c:v>16.0</c:v>
                </c:pt>
              </c:numCache>
            </c:numRef>
          </c:val>
          <c:smooth val="0"/>
          <c:extLst>
            <c:ext xmlns:c16="http://schemas.microsoft.com/office/drawing/2014/chart" uri="{C3380CC4-5D6E-409C-BE32-E72D297353CC}">
              <c16:uniqueId val="{00000001-857C-431B-8CAA-F8C443F66579}"/>
            </c:ext>
          </c:extLst>
        </c:ser>
        <c:dLbls>
          <c:showLegendKey val="0"/>
          <c:showVal val="0"/>
          <c:showCatName val="0"/>
          <c:showSerName val="0"/>
          <c:showPercent val="0"/>
          <c:showBubbleSize val="0"/>
        </c:dLbls>
        <c:marker val="1"/>
        <c:smooth val="0"/>
        <c:axId val="213855232"/>
        <c:axId val="213852928"/>
      </c:lineChart>
      <c:catAx>
        <c:axId val="183080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3206656"/>
        <c:crosses val="autoZero"/>
        <c:auto val="0"/>
        <c:lblAlgn val="ctr"/>
        <c:lblOffset val="100"/>
        <c:noMultiLvlLbl val="0"/>
      </c:catAx>
      <c:valAx>
        <c:axId val="183206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3080064"/>
        <c:crosses val="autoZero"/>
        <c:crossBetween val="between"/>
      </c:valAx>
      <c:valAx>
        <c:axId val="21385292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13855232"/>
        <c:crosses val="max"/>
        <c:crossBetween val="between"/>
      </c:valAx>
      <c:catAx>
        <c:axId val="213855232"/>
        <c:scaling>
          <c:orientation val="minMax"/>
        </c:scaling>
        <c:delete val="1"/>
        <c:axPos val="b"/>
        <c:numFmt formatCode="General" sourceLinked="1"/>
        <c:majorTickMark val="out"/>
        <c:minorTickMark val="none"/>
        <c:tickLblPos val="nextTo"/>
        <c:crossAx val="213852928"/>
        <c:crosses val="autoZero"/>
        <c:auto val="0"/>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GD Groups</c:v>
                </c:pt>
              </c:strCache>
            </c:strRef>
          </c:tx>
          <c:spPr>
            <a:solidFill>
              <a:schemeClr val="accent1"/>
            </a:solidFill>
            <a:ln>
              <a:noFill/>
            </a:ln>
            <a:effectLst/>
          </c:spPr>
          <c:invertIfNegative val="0"/>
          <c:cat>
            <c:strRef>
              <c:f>Sheet1!$A$2:$A$5</c:f>
              <c:strCache>
                <c:ptCount val="4"/>
                <c:pt idx="0">
                  <c:v>1-10</c:v>
                </c:pt>
                <c:pt idx="1">
                  <c:v>11-50</c:v>
                </c:pt>
                <c:pt idx="2">
                  <c:v>51-100</c:v>
                </c:pt>
                <c:pt idx="3">
                  <c:v>101+</c:v>
                </c:pt>
              </c:strCache>
            </c:strRef>
          </c:cat>
          <c:val>
            <c:numRef>
              <c:f>Sheet1!$B$2:$B$5</c:f>
              <c:numCache>
                <c:formatCode>0.0\%</c:formatCode>
                <c:ptCount val="4"/>
                <c:pt idx="0">
                  <c:v>42.8</c:v>
                </c:pt>
                <c:pt idx="1">
                  <c:v>18.7</c:v>
                </c:pt>
                <c:pt idx="2">
                  <c:v>12.8</c:v>
                </c:pt>
                <c:pt idx="3">
                  <c:v>25.7</c:v>
                </c:pt>
              </c:numCache>
            </c:numRef>
          </c:val>
          <c:extLst>
            <c:ext xmlns:c16="http://schemas.microsoft.com/office/drawing/2014/chart" uri="{C3380CC4-5D6E-409C-BE32-E72D297353CC}">
              <c16:uniqueId val="{00000000-9847-4015-88DF-E9F9FB75A15C}"/>
            </c:ext>
          </c:extLst>
        </c:ser>
        <c:dLbls>
          <c:showLegendKey val="0"/>
          <c:showVal val="0"/>
          <c:showCatName val="0"/>
          <c:showSerName val="0"/>
          <c:showPercent val="0"/>
          <c:showBubbleSize val="0"/>
        </c:dLbls>
        <c:gapWidth val="219"/>
        <c:overlap val="-27"/>
        <c:axId val="218054656"/>
        <c:axId val="218056192"/>
      </c:barChart>
      <c:catAx>
        <c:axId val="218054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18056192"/>
        <c:crosses val="autoZero"/>
        <c:auto val="0"/>
        <c:lblAlgn val="ctr"/>
        <c:lblOffset val="100"/>
        <c:noMultiLvlLbl val="0"/>
      </c:catAx>
      <c:valAx>
        <c:axId val="218056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180546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a:solidFill>
                  <a:schemeClr val="tx1">
                    <a:lumMod val="50000"/>
                    <a:lumOff val="50000"/>
                  </a:schemeClr>
                </a:solidFill>
              </a:defRPr>
            </a:pPr>
            <a:r>
              <a:rPr lang="en-US" sz="1200" b="1" i="0" baseline="0" dirty="0">
                <a:solidFill>
                  <a:schemeClr val="tx1">
                    <a:lumMod val="50000"/>
                    <a:lumOff val="50000"/>
                  </a:schemeClr>
                </a:solidFill>
                <a:effectLst/>
              </a:rPr>
              <a:t>ENTRIES BY TRACKER</a:t>
            </a:r>
            <a:endParaRPr lang="en-US" sz="1200" b="1" dirty="0">
              <a:solidFill>
                <a:schemeClr val="tx1">
                  <a:lumMod val="50000"/>
                  <a:lumOff val="50000"/>
                </a:schemeClr>
              </a:solidFill>
              <a:effectLst/>
            </a:endParaRPr>
          </a:p>
        </c:rich>
      </c:tx>
      <c:layout>
        <c:manualLayout>
          <c:xMode val="edge"/>
          <c:yMode val="edge"/>
          <c:x val="1.4550734349695655E-2"/>
          <c:y val="2.1238949892801836E-2"/>
        </c:manualLayout>
      </c:layout>
      <c:overlay val="0"/>
    </c:title>
    <c:autoTitleDeleted val="0"/>
    <c:plotArea>
      <c:layout>
        <c:manualLayout>
          <c:layoutTarget val="inner"/>
          <c:xMode val="edge"/>
          <c:yMode val="edge"/>
          <c:x val="0.23632072032662585"/>
          <c:y val="0.18974691072112718"/>
          <c:w val="0.67772475897620643"/>
          <c:h val="0.62260227071289287"/>
        </c:manualLayout>
      </c:layout>
      <c:barChart>
        <c:barDir val="bar"/>
        <c:grouping val="stacked"/>
        <c:varyColors val="0"/>
        <c:ser>
          <c:idx val="0"/>
          <c:order val="0"/>
          <c:tx>
            <c:strRef>
              <c:f>Sheet1!$B$1</c:f>
              <c:strCache>
                <c:ptCount val="1"/>
                <c:pt idx="0">
                  <c:v>s1</c:v>
                </c:pt>
              </c:strCache>
            </c:strRef>
          </c:tx>
          <c:spPr>
            <a:solidFill>
              <a:srgbClr val="2ABAA3"/>
            </a:solidFill>
          </c:spPr>
          <c:invertIfNegative val="0"/>
          <c:cat>
            <c:strRef>
              <c:f>Sheet1!$A$2:$A$4</c:f>
              <c:strCache>
                <c:ptCount val="3"/>
                <c:pt idx="0">
                  <c:v>WEIGHT</c:v>
                </c:pt>
                <c:pt idx="1">
                  <c:v>STEPS</c:v>
                </c:pt>
                <c:pt idx="2">
                  <c:v>SLEEP</c:v>
                </c:pt>
              </c:strCache>
            </c:strRef>
          </c:cat>
          <c:val>
            <c:numRef>
              <c:f>Sheet1!$B$2:$B$4</c:f>
              <c:numCache>
                <c:formatCode>#,##0</c:formatCode>
                <c:ptCount val="3"/>
                <c:pt idx="0">
                  <c:v>3798.0</c:v>
                </c:pt>
                <c:pt idx="1">
                  <c:v>32575.0</c:v>
                </c:pt>
                <c:pt idx="2">
                  <c:v>29975.0</c:v>
                </c:pt>
              </c:numCache>
            </c:numRef>
          </c:val>
          <c:extLst>
            <c:ext xmlns:c16="http://schemas.microsoft.com/office/drawing/2014/chart" uri="{C3380CC4-5D6E-409C-BE32-E72D297353CC}">
              <c16:uniqueId val="{00000000-1864-2A40-88A9-37DFAF2A5C71}"/>
            </c:ext>
          </c:extLst>
        </c:ser>
        <c:ser>
          <c:idx val="1"/>
          <c:order val="1"/>
          <c:tx>
            <c:strRef>
              <c:f>Sheet1!$C$1</c:f>
              <c:strCache>
                <c:ptCount val="1"/>
                <c:pt idx="0">
                  <c:v>s2</c:v>
                </c:pt>
              </c:strCache>
            </c:strRef>
          </c:tx>
          <c:spPr>
            <a:solidFill>
              <a:srgbClr val="2ABAA3"/>
            </a:solidFill>
          </c:spPr>
          <c:invertIfNegative val="0"/>
          <c:cat>
            <c:strRef>
              <c:f>Sheet1!$A$2:$A$4</c:f>
              <c:strCache>
                <c:ptCount val="3"/>
                <c:pt idx="0">
                  <c:v>WEIGHT</c:v>
                </c:pt>
                <c:pt idx="1">
                  <c:v>STEPS</c:v>
                </c:pt>
                <c:pt idx="2">
                  <c:v>SLEEP</c:v>
                </c:pt>
              </c:strCache>
            </c:strRef>
          </c:cat>
          <c:val>
            <c:numRef>
              <c:f>Sheet1!$C$2:$C$4</c:f>
              <c:numCache>
                <c:formatCode>#,##0</c:formatCode>
                <c:ptCount val="3"/>
                <c:pt idx="0">
                  <c:v>9921.0</c:v>
                </c:pt>
                <c:pt idx="1">
                  <c:v>19632.0</c:v>
                </c:pt>
                <c:pt idx="2">
                  <c:v>15609.0</c:v>
                </c:pt>
              </c:numCache>
            </c:numRef>
          </c:val>
          <c:extLst>
            <c:ext xmlns:c16="http://schemas.microsoft.com/office/drawing/2014/chart" uri="{C3380CC4-5D6E-409C-BE32-E72D297353CC}">
              <c16:uniqueId val="{00000001-1864-2A40-88A9-37DFAF2A5C71}"/>
            </c:ext>
          </c:extLst>
        </c:ser>
        <c:ser>
          <c:idx val="2"/>
          <c:order val="2"/>
          <c:tx>
            <c:strRef>
              <c:f>Sheet1!$D$1</c:f>
              <c:strCache>
                <c:ptCount val="1"/>
                <c:pt idx="0">
                  <c:v>s3</c:v>
                </c:pt>
              </c:strCache>
            </c:strRef>
          </c:tx>
          <c:spPr>
            <a:solidFill>
              <a:srgbClr val="F7B924"/>
            </a:solidFill>
          </c:spPr>
          <c:invertIfNegative val="0"/>
          <c:cat>
            <c:strRef>
              <c:f>Sheet1!$A$2:$A$4</c:f>
              <c:strCache>
                <c:ptCount val="3"/>
                <c:pt idx="0">
                  <c:v>WEIGHT</c:v>
                </c:pt>
                <c:pt idx="1">
                  <c:v>STEPS</c:v>
                </c:pt>
                <c:pt idx="2">
                  <c:v>SLEEP</c:v>
                </c:pt>
              </c:strCache>
            </c:strRef>
          </c:cat>
          <c:val>
            <c:numRef>
              <c:f>Sheet1!$D$2:$D$4</c:f>
              <c:numCache>
                <c:formatCode>#,##0</c:formatCode>
                <c:ptCount val="3"/>
                <c:pt idx="0">
                  <c:v>13912.0</c:v>
                </c:pt>
                <c:pt idx="1">
                  <c:v>9540.0</c:v>
                </c:pt>
                <c:pt idx="2">
                  <c:v>7369.0</c:v>
                </c:pt>
              </c:numCache>
            </c:numRef>
          </c:val>
          <c:extLst>
            <c:ext xmlns:c16="http://schemas.microsoft.com/office/drawing/2014/chart" uri="{C3380CC4-5D6E-409C-BE32-E72D297353CC}">
              <c16:uniqueId val="{00000002-1864-2A40-88A9-37DFAF2A5C71}"/>
            </c:ext>
          </c:extLst>
        </c:ser>
        <c:ser>
          <c:idx val="3"/>
          <c:order val="3"/>
          <c:tx>
            <c:strRef>
              <c:f>Sheet1!$E$1</c:f>
              <c:strCache>
                <c:ptCount val="1"/>
                <c:pt idx="0">
                  <c:v>s4</c:v>
                </c:pt>
              </c:strCache>
            </c:strRef>
          </c:tx>
          <c:spPr>
            <a:solidFill>
              <a:srgbClr val="F85313"/>
            </a:solidFill>
          </c:spPr>
          <c:invertIfNegative val="0"/>
          <c:cat>
            <c:strRef>
              <c:f>Sheet1!$A$2:$A$4</c:f>
              <c:strCache>
                <c:ptCount val="3"/>
                <c:pt idx="0">
                  <c:v>WEIGHT</c:v>
                </c:pt>
                <c:pt idx="1">
                  <c:v>STEPS</c:v>
                </c:pt>
                <c:pt idx="2">
                  <c:v>SLEEP</c:v>
                </c:pt>
              </c:strCache>
            </c:strRef>
          </c:cat>
          <c:val>
            <c:numRef>
              <c:f>Sheet1!$E$2:$E$4</c:f>
              <c:numCache>
                <c:formatCode>#,##0</c:formatCode>
                <c:ptCount val="3"/>
                <c:pt idx="0">
                  <c:v>7247.0</c:v>
                </c:pt>
                <c:pt idx="1">
                  <c:v>8438.0</c:v>
                </c:pt>
                <c:pt idx="2">
                  <c:v>3073.0</c:v>
                </c:pt>
              </c:numCache>
            </c:numRef>
          </c:val>
          <c:extLst>
            <c:ext xmlns:c16="http://schemas.microsoft.com/office/drawing/2014/chart" uri="{C3380CC4-5D6E-409C-BE32-E72D297353CC}">
              <c16:uniqueId val="{00000003-1864-2A40-88A9-37DFAF2A5C71}"/>
            </c:ext>
          </c:extLst>
        </c:ser>
        <c:ser>
          <c:idx val="4"/>
          <c:order val="4"/>
          <c:tx>
            <c:strRef>
              <c:f>Sheet1!$F$1</c:f>
              <c:strCache>
                <c:ptCount val="1"/>
                <c:pt idx="0">
                  <c:v>s5</c:v>
                </c:pt>
              </c:strCache>
            </c:strRef>
          </c:tx>
          <c:spPr>
            <a:solidFill>
              <a:srgbClr val="F85313"/>
            </a:solidFill>
          </c:spPr>
          <c:invertIfNegative val="0"/>
          <c:cat>
            <c:strRef>
              <c:f>Sheet1!$A$2:$A$4</c:f>
              <c:strCache>
                <c:ptCount val="3"/>
                <c:pt idx="0">
                  <c:v>WEIGHT</c:v>
                </c:pt>
                <c:pt idx="1">
                  <c:v>STEPS</c:v>
                </c:pt>
                <c:pt idx="2">
                  <c:v>SLEEP</c:v>
                </c:pt>
              </c:strCache>
            </c:strRef>
          </c:cat>
          <c:val>
            <c:numRef>
              <c:f>Sheet1!$F$2:$F$4</c:f>
              <c:numCache>
                <c:formatCode>#,##0</c:formatCode>
                <c:ptCount val="3"/>
                <c:pt idx="0">
                  <c:v>4919.0</c:v>
                </c:pt>
                <c:pt idx="1">
                  <c:v>14816.0</c:v>
                </c:pt>
                <c:pt idx="2">
                  <c:v>3022.0</c:v>
                </c:pt>
              </c:numCache>
            </c:numRef>
          </c:val>
          <c:extLst>
            <c:ext xmlns:c16="http://schemas.microsoft.com/office/drawing/2014/chart" uri="{C3380CC4-5D6E-409C-BE32-E72D297353CC}">
              <c16:uniqueId val="{00000004-1864-2A40-88A9-37DFAF2A5C71}"/>
            </c:ext>
          </c:extLst>
        </c:ser>
        <c:dLbls>
          <c:showLegendKey val="0"/>
          <c:showVal val="0"/>
          <c:showCatName val="0"/>
          <c:showSerName val="0"/>
          <c:showPercent val="0"/>
          <c:showBubbleSize val="0"/>
        </c:dLbls>
        <c:gapWidth val="55"/>
        <c:overlap val="100"/>
        <c:axId val="225301632"/>
        <c:axId val="225303168"/>
      </c:barChart>
      <c:catAx>
        <c:axId val="225301632"/>
        <c:scaling>
          <c:orientation val="minMax"/>
        </c:scaling>
        <c:delete val="0"/>
        <c:axPos val="l"/>
        <c:numFmt formatCode="General" sourceLinked="0"/>
        <c:majorTickMark val="none"/>
        <c:minorTickMark val="none"/>
        <c:tickLblPos val="nextTo"/>
        <c:txPr>
          <a:bodyPr/>
          <a:lstStyle/>
          <a:p>
            <a:pPr>
              <a:defRPr sz="1000">
                <a:solidFill>
                  <a:schemeClr val="tx1">
                    <a:lumMod val="50000"/>
                    <a:lumOff val="50000"/>
                  </a:schemeClr>
                </a:solidFill>
                <a:latin typeface="Consolas" pitchFamily="49" charset="0"/>
              </a:defRPr>
            </a:pPr>
            <a:endParaRPr lang="en-US"/>
          </a:p>
        </c:txPr>
        <c:crossAx val="225303168"/>
        <c:crosses val="autoZero"/>
        <c:auto val="1"/>
        <c:lblAlgn val="ctr"/>
        <c:lblOffset val="100"/>
        <c:noMultiLvlLbl val="0"/>
      </c:catAx>
      <c:valAx>
        <c:axId val="225303168"/>
        <c:scaling>
          <c:orientation val="minMax"/>
        </c:scaling>
        <c:delete val="0"/>
        <c:axPos val="b"/>
        <c:majorGridlines/>
        <c:numFmt formatCode="#,##0" sourceLinked="1"/>
        <c:majorTickMark val="none"/>
        <c:minorTickMark val="none"/>
        <c:tickLblPos val="nextTo"/>
        <c:txPr>
          <a:bodyPr rot="-2700000"/>
          <a:lstStyle/>
          <a:p>
            <a:pPr>
              <a:defRPr sz="1000">
                <a:solidFill>
                  <a:schemeClr val="tx1">
                    <a:lumMod val="50000"/>
                    <a:lumOff val="50000"/>
                  </a:schemeClr>
                </a:solidFill>
                <a:latin typeface="Cambria" pitchFamily="18" charset="0"/>
                <a:ea typeface="Cambria" pitchFamily="18" charset="0"/>
                <a:cs typeface="Arial" pitchFamily="34" charset="0"/>
              </a:defRPr>
            </a:pPr>
            <a:endParaRPr lang="en-US"/>
          </a:p>
        </c:txPr>
        <c:crossAx val="22530163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CHALLENGE PARTICIPATION BY MONTH</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Challenge Participations</c:v>
                </c:pt>
              </c:strCache>
            </c:strRef>
          </c:tx>
          <c:spPr>
            <a:solidFill>
              <a:schemeClr val="accent1"/>
            </a:solidFill>
            <a:ln>
              <a:noFill/>
            </a:ln>
            <a:effectLst/>
          </c:spPr>
          <c:invertIfNegative val="0"/>
          <c:cat>
            <c:strRef>
              <c:f>Sheet1!$A$2:$A$16</c:f>
              <c:strCache>
                <c:ptCount val="15"/>
                <c:pt idx="0">
                  <c:v>2020-04</c:v>
                </c:pt>
                <c:pt idx="1">
                  <c:v>2020-05</c:v>
                </c:pt>
                <c:pt idx="2">
                  <c:v>2020-06</c:v>
                </c:pt>
                <c:pt idx="3">
                  <c:v>2020-07</c:v>
                </c:pt>
                <c:pt idx="4">
                  <c:v>2020-08</c:v>
                </c:pt>
                <c:pt idx="5">
                  <c:v>2020-09</c:v>
                </c:pt>
                <c:pt idx="6">
                  <c:v>2020-10</c:v>
                </c:pt>
                <c:pt idx="7">
                  <c:v>2020-11</c:v>
                </c:pt>
                <c:pt idx="8">
                  <c:v>2020-12</c:v>
                </c:pt>
                <c:pt idx="9">
                  <c:v>2021-01</c:v>
                </c:pt>
                <c:pt idx="10">
                  <c:v>2021-02</c:v>
                </c:pt>
                <c:pt idx="11">
                  <c:v>2021-03</c:v>
                </c:pt>
                <c:pt idx="12">
                  <c:v>2021-04</c:v>
                </c:pt>
                <c:pt idx="13">
                  <c:v>2021-05</c:v>
                </c:pt>
                <c:pt idx="14">
                  <c:v>2021-06</c:v>
                </c:pt>
              </c:strCache>
            </c:strRef>
          </c:cat>
          <c:val>
            <c:numRef>
              <c:f>Sheet1!$B$2:$B$16</c:f>
              <c:numCache>
                <c:formatCode>#,##0</c:formatCode>
                <c:ptCount val="15"/>
                <c:pt idx="0">
                  <c:v>185.0</c:v>
                </c:pt>
                <c:pt idx="1">
                  <c:v>271.0</c:v>
                </c:pt>
                <c:pt idx="2">
                  <c:v>164.0</c:v>
                </c:pt>
                <c:pt idx="3">
                  <c:v>191.0</c:v>
                </c:pt>
                <c:pt idx="4">
                  <c:v>0.0</c:v>
                </c:pt>
                <c:pt idx="5">
                  <c:v>0.0</c:v>
                </c:pt>
                <c:pt idx="6">
                  <c:v>0.0</c:v>
                </c:pt>
                <c:pt idx="7">
                  <c:v>0.0</c:v>
                </c:pt>
                <c:pt idx="8">
                  <c:v>0.0</c:v>
                </c:pt>
                <c:pt idx="9">
                  <c:v>161.0</c:v>
                </c:pt>
                <c:pt idx="10">
                  <c:v>166.0</c:v>
                </c:pt>
                <c:pt idx="11">
                  <c:v>168.0</c:v>
                </c:pt>
                <c:pt idx="12">
                  <c:v>149.0</c:v>
                </c:pt>
                <c:pt idx="13">
                  <c:v>117.0</c:v>
                </c:pt>
                <c:pt idx="14">
                  <c:v>90.0</c:v>
                </c:pt>
              </c:numCache>
            </c:numRef>
          </c:val>
          <c:extLst>
            <c:ext xmlns:c16="http://schemas.microsoft.com/office/drawing/2014/chart" uri="{C3380CC4-5D6E-409C-BE32-E72D297353CC}">
              <c16:uniqueId val="{00000000-AD6B-4B52-AB32-86FD9CDDBDCE}"/>
            </c:ext>
          </c:extLst>
        </c:ser>
        <c:ser>
          <c:idx val="1"/>
          <c:order val="1"/>
          <c:tx>
            <c:strRef>
              <c:f>Sheet1!$C$1</c:f>
              <c:strCache>
                <c:ptCount val="1"/>
                <c:pt idx="0">
                  <c:v>Challenge Completes</c:v>
                </c:pt>
              </c:strCache>
            </c:strRef>
          </c:tx>
          <c:spPr>
            <a:solidFill>
              <a:schemeClr val="accent2"/>
            </a:solidFill>
            <a:ln>
              <a:noFill/>
            </a:ln>
            <a:effectLst/>
          </c:spPr>
          <c:invertIfNegative val="0"/>
          <c:cat>
            <c:strRef>
              <c:f>Sheet1!$A$2:$A$16</c:f>
              <c:strCache>
                <c:ptCount val="15"/>
                <c:pt idx="0">
                  <c:v>2020-04</c:v>
                </c:pt>
                <c:pt idx="1">
                  <c:v>2020-05</c:v>
                </c:pt>
                <c:pt idx="2">
                  <c:v>2020-06</c:v>
                </c:pt>
                <c:pt idx="3">
                  <c:v>2020-07</c:v>
                </c:pt>
                <c:pt idx="4">
                  <c:v>2020-08</c:v>
                </c:pt>
                <c:pt idx="5">
                  <c:v>2020-09</c:v>
                </c:pt>
                <c:pt idx="6">
                  <c:v>2020-10</c:v>
                </c:pt>
                <c:pt idx="7">
                  <c:v>2020-11</c:v>
                </c:pt>
                <c:pt idx="8">
                  <c:v>2020-12</c:v>
                </c:pt>
                <c:pt idx="9">
                  <c:v>2021-01</c:v>
                </c:pt>
                <c:pt idx="10">
                  <c:v>2021-02</c:v>
                </c:pt>
                <c:pt idx="11">
                  <c:v>2021-03</c:v>
                </c:pt>
                <c:pt idx="12">
                  <c:v>2021-04</c:v>
                </c:pt>
                <c:pt idx="13">
                  <c:v>2021-05</c:v>
                </c:pt>
                <c:pt idx="14">
                  <c:v>2021-06</c:v>
                </c:pt>
              </c:strCache>
            </c:strRef>
          </c:cat>
          <c:val>
            <c:numRef>
              <c:f>Sheet1!$C$2:$C$16</c:f>
              <c:numCache>
                <c:formatCode>#,##0</c:formatCode>
                <c:ptCount val="15"/>
                <c:pt idx="0">
                  <c:v>134.0</c:v>
                </c:pt>
                <c:pt idx="1">
                  <c:v>178.0</c:v>
                </c:pt>
                <c:pt idx="2">
                  <c:v>113.0</c:v>
                </c:pt>
                <c:pt idx="3">
                  <c:v>148.0</c:v>
                </c:pt>
                <c:pt idx="4">
                  <c:v>0.0</c:v>
                </c:pt>
                <c:pt idx="5">
                  <c:v>0.0</c:v>
                </c:pt>
                <c:pt idx="6">
                  <c:v>0.0</c:v>
                </c:pt>
                <c:pt idx="7">
                  <c:v>0.0</c:v>
                </c:pt>
                <c:pt idx="8">
                  <c:v>0.0</c:v>
                </c:pt>
                <c:pt idx="9">
                  <c:v>78.0</c:v>
                </c:pt>
                <c:pt idx="10">
                  <c:v>104.0</c:v>
                </c:pt>
                <c:pt idx="11">
                  <c:v>87.0</c:v>
                </c:pt>
                <c:pt idx="12">
                  <c:v>70.0</c:v>
                </c:pt>
                <c:pt idx="13">
                  <c:v>56.0</c:v>
                </c:pt>
                <c:pt idx="14">
                  <c:v>49.0</c:v>
                </c:pt>
              </c:numCache>
            </c:numRef>
          </c:val>
          <c:extLst>
            <c:ext xmlns:c16="http://schemas.microsoft.com/office/drawing/2014/chart" uri="{C3380CC4-5D6E-409C-BE32-E72D297353CC}">
              <c16:uniqueId val="{00000001-AD6B-4B52-AB32-86FD9CDDBDCE}"/>
            </c:ext>
          </c:extLst>
        </c:ser>
        <c:dLbls>
          <c:showLegendKey val="0"/>
          <c:showVal val="0"/>
          <c:showCatName val="0"/>
          <c:showSerName val="0"/>
          <c:showPercent val="0"/>
          <c:showBubbleSize val="0"/>
        </c:dLbls>
        <c:gapWidth val="150"/>
        <c:axId val="234725376"/>
        <c:axId val="234726912"/>
      </c:barChart>
      <c:catAx>
        <c:axId val="234725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4726912"/>
        <c:crosses val="autoZero"/>
        <c:auto val="0"/>
        <c:lblAlgn val="ctr"/>
        <c:lblOffset val="100"/>
        <c:noMultiLvlLbl val="0"/>
      </c:catAx>
      <c:valAx>
        <c:axId val="234726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472537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INCENTIVE</a:t>
            </a:r>
            <a:r>
              <a:rPr lang="en-US" b="1" baseline="0"/>
              <a:t> EARNERS PER MONTH</a:t>
            </a:r>
            <a:endParaRPr lang="en-US" b="1"/>
          </a:p>
        </c:rich>
      </c:tx>
      <c:overlay val="0"/>
      <c:spPr>
        <a:noFill/>
        <a:ln>
          <a:noFill/>
        </a:ln>
        <a:effectLst/>
      </c:spPr>
    </c:title>
    <c:autoTitleDeleted val="0"/>
    <c:plotArea>
      <c:layout/>
      <c:barChart>
        <c:barDir val="col"/>
        <c:grouping val="clustered"/>
        <c:varyColors val="0"/>
        <c:ser>
          <c:idx val="0"/>
          <c:order val="0"/>
          <c:tx>
            <c:strRef>
              <c:f>Sheet1!$B$1</c:f>
              <c:strCache>
                <c:ptCount val="1"/>
                <c:pt idx="0">
                  <c:v>Incentive Earners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94D8-094D-AB89-A04369C5C4E7}"/>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94D8-094D-AB89-A04369C5C4E7}"/>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94D8-094D-AB89-A04369C5C4E7}"/>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94D8-094D-AB89-A04369C5C4E7}"/>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94D8-094D-AB89-A04369C5C4E7}"/>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94D8-094D-AB89-A04369C5C4E7}"/>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94D8-094D-AB89-A04369C5C4E7}"/>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94D8-094D-AB89-A04369C5C4E7}"/>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94D8-094D-AB89-A04369C5C4E7}"/>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94D8-094D-AB89-A04369C5C4E7}"/>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94D8-094D-AB89-A04369C5C4E7}"/>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94D8-094D-AB89-A04369C5C4E7}"/>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strRef>
              <c:f>Sheet1!$A$2:$A$7</c:f>
              <c:strCache>
                <c:ptCount val="6"/>
                <c:pt idx="0">
                  <c:v>2021-01</c:v>
                </c:pt>
                <c:pt idx="1">
                  <c:v>2021-02</c:v>
                </c:pt>
                <c:pt idx="2">
                  <c:v>2021-03</c:v>
                </c:pt>
                <c:pt idx="3">
                  <c:v>2021-04</c:v>
                </c:pt>
                <c:pt idx="4">
                  <c:v>2021-05</c:v>
                </c:pt>
                <c:pt idx="5">
                  <c:v>2021-06</c:v>
                </c:pt>
              </c:strCache>
            </c:strRef>
          </c:cat>
          <c:val>
            <c:numRef>
              <c:f>Sheet1!$B$2:$B$7</c:f>
              <c:numCache>
                <c:formatCode>#,##0</c:formatCode>
                <c:ptCount val="6"/>
                <c:pt idx="0">
                  <c:v>377.0</c:v>
                </c:pt>
                <c:pt idx="1">
                  <c:v>316.0</c:v>
                </c:pt>
                <c:pt idx="2">
                  <c:v>299.0</c:v>
                </c:pt>
                <c:pt idx="3">
                  <c:v>254.0</c:v>
                </c:pt>
                <c:pt idx="4">
                  <c:v>249.0</c:v>
                </c:pt>
                <c:pt idx="5">
                  <c:v>216.0</c:v>
                </c:pt>
              </c:numCache>
            </c:numRef>
          </c:val>
          <c:extLst>
            <c:ext xmlns:c16="http://schemas.microsoft.com/office/drawing/2014/chart" uri="{C3380CC4-5D6E-409C-BE32-E72D297353CC}">
              <c16:uniqueId val="{00000000-EFA4-4C61-A0BC-560A5F011FCF}"/>
            </c:ext>
          </c:extLst>
        </c:ser>
        <c:dLbls>
          <c:showLegendKey val="0"/>
          <c:showVal val="0"/>
          <c:showCatName val="0"/>
          <c:showSerName val="0"/>
          <c:showPercent val="0"/>
          <c:showBubbleSize val="0"/>
        </c:dLbls>
        <c:gapWidth val="219"/>
        <c:overlap val="-27"/>
        <c:axId val="228715904"/>
        <c:axId val="229446784"/>
      </c:barChart>
      <c:catAx>
        <c:axId val="228715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9446784"/>
        <c:crosses val="autoZero"/>
        <c:auto val="0"/>
        <c:lblAlgn val="ctr"/>
        <c:lblOffset val="100"/>
        <c:noMultiLvlLbl val="0"/>
      </c:catAx>
      <c:valAx>
        <c:axId val="22944678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87159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ENROLLEES </a:t>
            </a:r>
            <a:r>
              <a:rPr lang="en-US" b="1" baseline="0"/>
              <a:t>PER MONTH</a:t>
            </a:r>
            <a:endParaRPr lang="en-US" b="1"/>
          </a:p>
        </c:rich>
      </c:tx>
      <c:overlay val="0"/>
      <c:spPr>
        <a:noFill/>
        <a:ln>
          <a:noFill/>
        </a:ln>
        <a:effectLst/>
      </c:spPr>
    </c:title>
    <c:autoTitleDeleted val="0"/>
    <c:plotArea>
      <c:layout/>
      <c:barChart>
        <c:barDir val="col"/>
        <c:grouping val="clustered"/>
        <c:varyColors val="0"/>
        <c:ser>
          <c:idx val="0"/>
          <c:order val="0"/>
          <c:tx>
            <c:strRef>
              <c:f>Sheet1!$B$1</c:f>
              <c:strCache>
                <c:ptCount val="1"/>
                <c:pt idx="0">
                  <c:v>Enrollees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69C9-5343-B0B9-CEA3AEB10C48}"/>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9C9-5343-B0B9-CEA3AEB10C48}"/>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69C9-5343-B0B9-CEA3AEB10C48}"/>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69C9-5343-B0B9-CEA3AEB10C48}"/>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69C9-5343-B0B9-CEA3AEB10C48}"/>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69C9-5343-B0B9-CEA3AEB10C48}"/>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69C9-5343-B0B9-CEA3AEB10C48}"/>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69C9-5343-B0B9-CEA3AEB10C48}"/>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69C9-5343-B0B9-CEA3AEB10C48}"/>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69C9-5343-B0B9-CEA3AEB10C48}"/>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69C9-5343-B0B9-CEA3AEB10C48}"/>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69C9-5343-B0B9-CEA3AEB10C48}"/>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C-69C9-5343-B0B9-CEA3AEB10C48}"/>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D-69C9-5343-B0B9-CEA3AEB10C48}"/>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E-69C9-5343-B0B9-CEA3AEB10C48}"/>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strRef>
              <c:f>Sheet1!$A$2:$A$16</c:f>
              <c:strCache>
                <c:ptCount val="15"/>
                <c:pt idx="0">
                  <c:v>2020-04</c:v>
                </c:pt>
                <c:pt idx="1">
                  <c:v>2020-05</c:v>
                </c:pt>
                <c:pt idx="2">
                  <c:v>2020-06</c:v>
                </c:pt>
                <c:pt idx="3">
                  <c:v>2020-07</c:v>
                </c:pt>
                <c:pt idx="4">
                  <c:v>2020-08</c:v>
                </c:pt>
                <c:pt idx="5">
                  <c:v>2020-09</c:v>
                </c:pt>
                <c:pt idx="6">
                  <c:v>2020-10</c:v>
                </c:pt>
                <c:pt idx="7">
                  <c:v>2020-11</c:v>
                </c:pt>
                <c:pt idx="8">
                  <c:v>2020-12</c:v>
                </c:pt>
                <c:pt idx="9">
                  <c:v>2021-01</c:v>
                </c:pt>
                <c:pt idx="10">
                  <c:v>2021-02</c:v>
                </c:pt>
                <c:pt idx="11">
                  <c:v>2021-03</c:v>
                </c:pt>
                <c:pt idx="12">
                  <c:v>2021-04</c:v>
                </c:pt>
                <c:pt idx="13">
                  <c:v>2021-05</c:v>
                </c:pt>
                <c:pt idx="14">
                  <c:v>2021-06</c:v>
                </c:pt>
              </c:strCache>
            </c:strRef>
          </c:cat>
          <c:val>
            <c:numRef>
              <c:f>Sheet1!$B$2:$B$16</c:f>
              <c:numCache>
                <c:formatCode>#,##0</c:formatCode>
                <c:ptCount val="15"/>
                <c:pt idx="0">
                  <c:v>58.0</c:v>
                </c:pt>
                <c:pt idx="1">
                  <c:v>47.0</c:v>
                </c:pt>
                <c:pt idx="2">
                  <c:v>22.0</c:v>
                </c:pt>
                <c:pt idx="3">
                  <c:v>21.0</c:v>
                </c:pt>
                <c:pt idx="4">
                  <c:v>14.0</c:v>
                </c:pt>
                <c:pt idx="5">
                  <c:v>10.0</c:v>
                </c:pt>
                <c:pt idx="6">
                  <c:v>34.0</c:v>
                </c:pt>
                <c:pt idx="7">
                  <c:v>34.0</c:v>
                </c:pt>
                <c:pt idx="8">
                  <c:v>30.0</c:v>
                </c:pt>
                <c:pt idx="9">
                  <c:v>26.0</c:v>
                </c:pt>
                <c:pt idx="10">
                  <c:v>20.0</c:v>
                </c:pt>
                <c:pt idx="11">
                  <c:v>26.0</c:v>
                </c:pt>
                <c:pt idx="12">
                  <c:v>36.0</c:v>
                </c:pt>
                <c:pt idx="13">
                  <c:v>33.0</c:v>
                </c:pt>
                <c:pt idx="14">
                  <c:v>26.0</c:v>
                </c:pt>
              </c:numCache>
            </c:numRef>
          </c:val>
          <c:extLst>
            <c:ext xmlns:c16="http://schemas.microsoft.com/office/drawing/2014/chart" uri="{C3380CC4-5D6E-409C-BE32-E72D297353CC}">
              <c16:uniqueId val="{00000000-756F-4C4D-94E3-D9B164CF59E7}"/>
            </c:ext>
          </c:extLst>
        </c:ser>
        <c:dLbls>
          <c:showLegendKey val="0"/>
          <c:showVal val="0"/>
          <c:showCatName val="0"/>
          <c:showSerName val="0"/>
          <c:showPercent val="0"/>
          <c:showBubbleSize val="0"/>
        </c:dLbls>
        <c:gapWidth val="219"/>
        <c:overlap val="-27"/>
        <c:axId val="258007040"/>
        <c:axId val="258008576"/>
      </c:barChart>
      <c:catAx>
        <c:axId val="258007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58008576"/>
        <c:crosses val="autoZero"/>
        <c:auto val="0"/>
        <c:lblAlgn val="ctr"/>
        <c:lblOffset val="100"/>
        <c:noMultiLvlLbl val="0"/>
      </c:catAx>
      <c:valAx>
        <c:axId val="2580085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580070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ENROLLEES </a:t>
            </a:r>
            <a:r>
              <a:rPr lang="en-US" b="1" baseline="0"/>
              <a:t>PER MONTH</a:t>
            </a:r>
            <a:endParaRPr lang="en-US" b="1"/>
          </a:p>
        </c:rich>
      </c:tx>
      <c:overlay val="0"/>
      <c:spPr>
        <a:noFill/>
        <a:ln>
          <a:noFill/>
        </a:ln>
        <a:effectLst/>
      </c:spPr>
    </c:title>
    <c:autoTitleDeleted val="0"/>
    <c:plotArea>
      <c:layout/>
      <c:barChart>
        <c:barDir val="col"/>
        <c:grouping val="clustered"/>
        <c:varyColors val="0"/>
        <c:ser>
          <c:idx val="0"/>
          <c:order val="0"/>
          <c:tx>
            <c:strRef>
              <c:f>Sheet1!$B$1</c:f>
              <c:strCache>
                <c:ptCount val="1"/>
                <c:pt idx="0">
                  <c:v>Enrollees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F84C-D445-AF85-CA1DD645EFB9}"/>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F84C-D445-AF85-CA1DD645EFB9}"/>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F84C-D445-AF85-CA1DD645EFB9}"/>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F84C-D445-AF85-CA1DD645EFB9}"/>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F84C-D445-AF85-CA1DD645EFB9}"/>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F84C-D445-AF85-CA1DD645EFB9}"/>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F84C-D445-AF85-CA1DD645EFB9}"/>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F84C-D445-AF85-CA1DD645EFB9}"/>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F84C-D445-AF85-CA1DD645EFB9}"/>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F84C-D445-AF85-CA1DD645EFB9}"/>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F84C-D445-AF85-CA1DD645EFB9}"/>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F84C-D445-AF85-CA1DD645EFB9}"/>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C-F84C-D445-AF85-CA1DD645EFB9}"/>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D-F84C-D445-AF85-CA1DD645EFB9}"/>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E-F84C-D445-AF85-CA1DD645EFB9}"/>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9DF5-435E-9BC1-1F0117D29B24}"/>
            </c:ext>
          </c:extLst>
        </c:ser>
        <c:dLbls>
          <c:showLegendKey val="0"/>
          <c:showVal val="0"/>
          <c:showCatName val="0"/>
          <c:showSerName val="0"/>
          <c:showPercent val="0"/>
          <c:showBubbleSize val="0"/>
        </c:dLbls>
        <c:gapWidth val="219"/>
        <c:overlap val="-27"/>
        <c:axId val="257990016"/>
        <c:axId val="258589440"/>
      </c:barChart>
      <c:catAx>
        <c:axId val="257990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58589440"/>
        <c:crosses val="autoZero"/>
        <c:auto val="0"/>
        <c:lblAlgn val="ctr"/>
        <c:lblOffset val="100"/>
        <c:noMultiLvlLbl val="0"/>
      </c:catAx>
      <c:valAx>
        <c:axId val="258589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57990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barChart>
        <c:barDir val="col"/>
        <c:grouping val="stacked"/>
        <c:varyColors val="0"/>
        <c:ser>
          <c:idx val="0"/>
          <c:order val="0"/>
          <c:tx>
            <c:strRef>
              <c:f>Sheet1!$B$1</c:f>
              <c:strCache>
                <c:ptCount val="1"/>
                <c:pt idx="0">
                  <c:v>Tobacco Cessation</c:v>
                </c:pt>
              </c:strCache>
            </c:strRef>
          </c:tx>
          <c:spPr>
            <a:solidFill>
              <a:srgbClr val="332288"/>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Sheet1!$B$2:$B$16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EFE7-4628-9736-99A4DEAD7C11}"/>
            </c:ext>
          </c:extLst>
        </c:ser>
        <c:ser>
          <c:idx val="1"/>
          <c:order val="1"/>
          <c:tx>
            <c:strRef>
              <c:f>Sheet1!$C$1</c:f>
              <c:strCache>
                <c:ptCount val="1"/>
                <c:pt idx="0">
                  <c:v>Scaleback</c:v>
                </c:pt>
              </c:strCache>
            </c:strRef>
          </c:tx>
          <c:spPr>
            <a:solidFill>
              <a:srgbClr val="117733"/>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Sheet1!$C$2:$C$16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1-EFE7-4628-9736-99A4DEAD7C11}"/>
            </c:ext>
          </c:extLst>
        </c:ser>
        <c:ser>
          <c:idx val="2"/>
          <c:order val="2"/>
          <c:tx>
            <c:strRef>
              <c:f>Sheet1!$D$1</c:f>
              <c:strCache>
                <c:ptCount val="1"/>
                <c:pt idx="0">
                  <c:v>Pregnancy Program</c:v>
                </c:pt>
              </c:strCache>
            </c:strRef>
          </c:tx>
          <c:spPr>
            <a:solidFill>
              <a:srgbClr val="CC6677"/>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Sheet1!$D$2:$D$16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2-EFE7-4628-9736-99A4DEAD7C11}"/>
            </c:ext>
          </c:extLst>
        </c:ser>
        <c:ser>
          <c:idx val="3"/>
          <c:order val="3"/>
          <c:tx>
            <c:strRef>
              <c:f>Sheet1!$E$1</c:f>
              <c:strCache>
                <c:ptCount val="1"/>
                <c:pt idx="0">
                  <c:v>Parenting Program</c:v>
                </c:pt>
              </c:strCache>
            </c:strRef>
          </c:tx>
          <c:spPr>
            <a:solidFill>
              <a:srgbClr val="AA440F"/>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Sheet1!$E$2:$E$16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3-EFE7-4628-9736-99A4DEAD7C11}"/>
            </c:ext>
          </c:extLst>
        </c:ser>
        <c:ser>
          <c:idx val="4"/>
          <c:order val="4"/>
          <c:tx>
            <c:strRef>
              <c:f>Sheet1!$F$1</c:f>
              <c:strCache>
                <c:ptCount val="1"/>
                <c:pt idx="0">
                  <c:v>Financial Well-being</c:v>
                </c:pt>
              </c:strCache>
            </c:strRef>
          </c:tx>
          <c:spPr>
            <a:solidFill>
              <a:srgbClr val="44AA99"/>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Sheet1!$F$2:$F$16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4-EFE7-4628-9736-99A4DEAD7C11}"/>
            </c:ext>
          </c:extLst>
        </c:ser>
        <c:ser>
          <c:idx val="5"/>
          <c:order val="5"/>
          <c:tx>
            <c:strRef>
              <c:f>Sheet1!$G$1</c:f>
              <c:strCache>
                <c:ptCount val="1"/>
                <c:pt idx="0">
                  <c:v>Fertility Program</c:v>
                </c:pt>
              </c:strCache>
            </c:strRef>
          </c:tx>
          <c:spPr>
            <a:solidFill>
              <a:srgbClr val="DDCC77"/>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Sheet1!$G$2:$G$16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5-EFE7-4628-9736-99A4DEAD7C11}"/>
            </c:ext>
          </c:extLst>
        </c:ser>
        <c:dLbls>
          <c:showLegendKey val="0"/>
          <c:showVal val="0"/>
          <c:showCatName val="0"/>
          <c:showSerName val="0"/>
          <c:showPercent val="0"/>
          <c:showBubbleSize val="0"/>
        </c:dLbls>
        <c:gapWidth val="50"/>
        <c:overlap val="100"/>
        <c:axId val="322006400"/>
        <c:axId val="326858624"/>
      </c:barChart>
      <c:catAx>
        <c:axId val="322006400"/>
        <c:scaling>
          <c:orientation val="minMax"/>
        </c:scaling>
        <c:delete val="0"/>
        <c:axPos val="b"/>
        <c:numFmt formatCode="General" sourceLinked="0"/>
        <c:majorTickMark val="out"/>
        <c:minorTickMark val="none"/>
        <c:tickLblPos val="nextTo"/>
        <c:txPr>
          <a:bodyPr/>
          <a:lstStyle/>
          <a:p>
            <a:pPr>
              <a:defRPr sz="1200"/>
            </a:pPr>
            <a:endParaRPr lang="en-US"/>
          </a:p>
        </c:txPr>
        <c:crossAx val="326858624"/>
        <c:crosses val="autoZero"/>
        <c:auto val="1"/>
        <c:lblAlgn val="ctr"/>
        <c:lblOffset val="100"/>
        <c:noMultiLvlLbl val="0"/>
      </c:catAx>
      <c:valAx>
        <c:axId val="326858624"/>
        <c:scaling>
          <c:orientation val="minMax"/>
        </c:scaling>
        <c:delete val="0"/>
        <c:axPos val="l"/>
        <c:numFmt formatCode="General" sourceLinked="1"/>
        <c:majorTickMark val="out"/>
        <c:minorTickMark val="none"/>
        <c:tickLblPos val="nextTo"/>
        <c:txPr>
          <a:bodyPr/>
          <a:lstStyle/>
          <a:p>
            <a:pPr>
              <a:defRPr sz="1200"/>
            </a:pPr>
            <a:endParaRPr lang="en-US"/>
          </a:p>
        </c:txPr>
        <c:crossAx val="322006400"/>
        <c:crosses val="autoZero"/>
        <c:crossBetween val="between"/>
      </c:valAx>
    </c:plotArea>
    <c:legend>
      <c:legendPos val="r"/>
      <c:overlay val="0"/>
      <c:txPr>
        <a:bodyPr/>
        <a:lstStyle/>
        <a:p>
          <a:pPr>
            <a:defRPr sz="1200"/>
          </a:pPr>
          <a:endParaRPr lang="en-US"/>
        </a:p>
      </c:txPr>
    </c:legend>
    <c:plotVisOnly val="1"/>
    <c:dispBlanksAs val="gap"/>
    <c:showDLblsOverMax val="1"/>
  </c:chart>
  <c:txPr>
    <a:bodyPr/>
    <a:lstStyle/>
    <a:p>
      <a:pPr>
        <a:defRPr sz="1800"/>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30534528"/>
        <c:axId val="234882944"/>
      </c:barChart>
      <c:catAx>
        <c:axId val="230534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4882944"/>
        <c:crosses val="autoZero"/>
        <c:auto val="0"/>
        <c:lblAlgn val="ctr"/>
        <c:lblOffset val="100"/>
        <c:noMultiLvlLbl val="0"/>
      </c:catAx>
      <c:valAx>
        <c:axId val="23488294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053452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b="1">
                <a:effectLst/>
              </a:rPr>
              <a:t>ENROLLED MEMBERS – AGE DISTRIBUTION</a:t>
            </a:r>
            <a:endParaRPr lang="en-US" sz="1000">
              <a:effectLst/>
            </a:endParaRP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83B7-1D42-811A-5FDC77AA4AD0}"/>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83B7-1D42-811A-5FDC77AA4AD0}"/>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83B7-1D42-811A-5FDC77AA4AD0}"/>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83B7-1D42-811A-5FDC77AA4AD0}"/>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83B7-1D42-811A-5FDC77AA4AD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Sheet1!$A$2:$A$6</c:f>
              <c:numCache>
                <c:formatCode>General</c:formatCode>
                <c:ptCount val="5"/>
              </c:numCache>
            </c:numRef>
          </c:cat>
          <c:val>
            <c:numRef>
              <c:f>Sheet1!$B$2:$B$6</c:f>
              <c:numCache>
                <c:formatCode>General</c:formatCode>
                <c:ptCount val="5"/>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70857344"/>
        <c:axId val="271314944"/>
      </c:barChart>
      <c:catAx>
        <c:axId val="270857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1314944"/>
        <c:crosses val="autoZero"/>
        <c:auto val="0"/>
        <c:lblAlgn val="ctr"/>
        <c:lblOffset val="100"/>
        <c:noMultiLvlLbl val="0"/>
      </c:catAx>
      <c:valAx>
        <c:axId val="271314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08573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00" b="1" i="0" u="none" strike="noStrike" kern="1200" spc="0" baseline="0">
                <a:solidFill>
                  <a:schemeClr val="bg2"/>
                </a:solidFill>
                <a:latin typeface="+mn-lt"/>
                <a:ea typeface="+mn-ea"/>
                <a:cs typeface="+mn-cs"/>
              </a:defRPr>
            </a:pPr>
            <a:r>
              <a:rPr lang="en-US" sz="1000" b="1"/>
              <a:t>ADDITIONS AND REMOVALS BY MONTH</a:t>
            </a:r>
            <a:r>
              <a:rPr lang="en-US" sz="1000" b="1" baseline="30000"/>
              <a:t>2,3</a:t>
            </a:r>
          </a:p>
        </c:rich>
      </c:tx>
      <c:layout>
        <c:manualLayout>
          <c:xMode val="edge"/>
          <c:yMode val="edge"/>
          <c:x val="0.33320528268814087"/>
          <c:y val="1.9522257149219513E-2"/>
        </c:manualLayout>
      </c:layout>
      <c:overlay val="0"/>
      <c:spPr>
        <a:noFill/>
        <a:ln>
          <a:noFill/>
        </a:ln>
        <a:effectLst/>
      </c:spPr>
      <c:txPr>
        <a:bodyPr rot="0" spcFirstLastPara="1" vertOverflow="ellipsis" vert="horz" wrap="square" anchor="ctr" anchorCtr="1"/>
        <a:lstStyle/>
        <a:p>
          <a:pPr>
            <a:defRPr sz="1000" b="1" i="0" u="none" strike="noStrike" kern="1200" spc="0" baseline="0">
              <a:solidFill>
                <a:schemeClr val="bg2"/>
              </a:solidFill>
              <a:latin typeface="+mn-lt"/>
              <a:ea typeface="+mn-ea"/>
              <a:cs typeface="+mn-cs"/>
            </a:defRPr>
          </a:pPr>
          <a:endParaRPr lang="en-US"/>
        </a:p>
      </c:txPr>
    </c:title>
    <c:autoTitleDeleted val="0"/>
    <c:plotArea>
      <c:layout>
        <c:manualLayout>
          <c:layoutTarget val="inner"/>
          <c:xMode val="edge"/>
          <c:yMode val="edge"/>
          <c:x val="7.8849256038665771E-2"/>
          <c:y val="0.15739580988883972"/>
          <c:w val="0.92115074396133423"/>
          <c:h val="0.62653607130050659"/>
        </c:manualLayout>
      </c:layout>
      <c:barChart>
        <c:barDir val="col"/>
        <c:grouping val="clustered"/>
        <c:varyColors val="0"/>
        <c:ser>
          <c:idx val="0"/>
          <c:order val="0"/>
          <c:tx>
            <c:strRef>
              <c:f>Sheet1!$B$1</c:f>
              <c:strCache>
                <c:ptCount val="1"/>
                <c:pt idx="0">
                  <c:v>Additions</c:v>
                </c:pt>
              </c:strCache>
            </c:strRef>
          </c:tx>
          <c:spPr>
            <a:solidFill>
              <a:schemeClr val="accent2"/>
            </a:solidFill>
            <a:ln>
              <a:noFill/>
            </a:ln>
            <a:effectLst/>
          </c:spPr>
          <c:invertIfNegative val="0"/>
          <c:cat>
            <c:strRef>
              <c:f>Sheet1!$A$2:$A$16</c:f>
              <c:strCache>
                <c:ptCount val="15"/>
                <c:pt idx="0">
                  <c:v>2020-04</c:v>
                </c:pt>
                <c:pt idx="1">
                  <c:v>2020-05</c:v>
                </c:pt>
                <c:pt idx="2">
                  <c:v>2020-06</c:v>
                </c:pt>
                <c:pt idx="3">
                  <c:v>2020-07</c:v>
                </c:pt>
                <c:pt idx="4">
                  <c:v>2020-08</c:v>
                </c:pt>
                <c:pt idx="5">
                  <c:v>2020-09</c:v>
                </c:pt>
                <c:pt idx="6">
                  <c:v>2020-10</c:v>
                </c:pt>
                <c:pt idx="7">
                  <c:v>2020-11</c:v>
                </c:pt>
                <c:pt idx="8">
                  <c:v>2020-12</c:v>
                </c:pt>
                <c:pt idx="9">
                  <c:v>2021-01</c:v>
                </c:pt>
                <c:pt idx="10">
                  <c:v>2021-02</c:v>
                </c:pt>
                <c:pt idx="11">
                  <c:v>2021-03</c:v>
                </c:pt>
                <c:pt idx="12">
                  <c:v>2021-04</c:v>
                </c:pt>
                <c:pt idx="13">
                  <c:v>2021-05</c:v>
                </c:pt>
                <c:pt idx="14">
                  <c:v>2021-06</c:v>
                </c:pt>
              </c:strCache>
            </c:strRef>
          </c:cat>
          <c:val>
            <c:numRef>
              <c:f>Sheet1!$B$2:$B$16</c:f>
              <c:numCache>
                <c:formatCode>#,##0</c:formatCode>
                <c:ptCount val="15"/>
                <c:pt idx="0">
                  <c:v>145.0</c:v>
                </c:pt>
                <c:pt idx="1">
                  <c:v>93.0</c:v>
                </c:pt>
                <c:pt idx="2">
                  <c:v>108.0</c:v>
                </c:pt>
                <c:pt idx="3">
                  <c:v>106.0</c:v>
                </c:pt>
                <c:pt idx="4">
                  <c:v>101.0</c:v>
                </c:pt>
                <c:pt idx="5">
                  <c:v>78.0</c:v>
                </c:pt>
                <c:pt idx="6">
                  <c:v>235.0</c:v>
                </c:pt>
                <c:pt idx="7">
                  <c:v>150.0</c:v>
                </c:pt>
                <c:pt idx="8">
                  <c:v>125.0</c:v>
                </c:pt>
                <c:pt idx="9">
                  <c:v>302.0</c:v>
                </c:pt>
                <c:pt idx="10">
                  <c:v>172.0</c:v>
                </c:pt>
                <c:pt idx="11">
                  <c:v>124.0</c:v>
                </c:pt>
                <c:pt idx="12">
                  <c:v>178.0</c:v>
                </c:pt>
                <c:pt idx="13">
                  <c:v>98.0</c:v>
                </c:pt>
                <c:pt idx="14">
                  <c:v>97.0</c:v>
                </c:pt>
              </c:numCache>
            </c:numRef>
          </c:val>
          <c:extLst>
            <c:ext xmlns:c16="http://schemas.microsoft.com/office/drawing/2014/chart" uri="{C3380CC4-5D6E-409C-BE32-E72D297353CC}">
              <c16:uniqueId val="{00000000-653A-4CF3-8441-CA31662E8FD1}"/>
            </c:ext>
          </c:extLst>
        </c:ser>
        <c:ser>
          <c:idx val="1"/>
          <c:order val="1"/>
          <c:tx>
            <c:strRef>
              <c:f>Sheet1!$C$1</c:f>
              <c:strCache>
                <c:ptCount val="1"/>
                <c:pt idx="0">
                  <c:v>Removals</c:v>
                </c:pt>
              </c:strCache>
            </c:strRef>
          </c:tx>
          <c:spPr>
            <a:solidFill>
              <a:schemeClr val="tx2"/>
            </a:solidFill>
            <a:ln>
              <a:noFill/>
            </a:ln>
            <a:effectLst/>
          </c:spPr>
          <c:invertIfNegative val="0"/>
          <c:cat>
            <c:strRef>
              <c:f>Sheet1!$A$2:$A$16</c:f>
              <c:strCache>
                <c:ptCount val="15"/>
                <c:pt idx="0">
                  <c:v>2020-04</c:v>
                </c:pt>
                <c:pt idx="1">
                  <c:v>2020-05</c:v>
                </c:pt>
                <c:pt idx="2">
                  <c:v>2020-06</c:v>
                </c:pt>
                <c:pt idx="3">
                  <c:v>2020-07</c:v>
                </c:pt>
                <c:pt idx="4">
                  <c:v>2020-08</c:v>
                </c:pt>
                <c:pt idx="5">
                  <c:v>2020-09</c:v>
                </c:pt>
                <c:pt idx="6">
                  <c:v>2020-10</c:v>
                </c:pt>
                <c:pt idx="7">
                  <c:v>2020-11</c:v>
                </c:pt>
                <c:pt idx="8">
                  <c:v>2020-12</c:v>
                </c:pt>
                <c:pt idx="9">
                  <c:v>2021-01</c:v>
                </c:pt>
                <c:pt idx="10">
                  <c:v>2021-02</c:v>
                </c:pt>
                <c:pt idx="11">
                  <c:v>2021-03</c:v>
                </c:pt>
                <c:pt idx="12">
                  <c:v>2021-04</c:v>
                </c:pt>
                <c:pt idx="13">
                  <c:v>2021-05</c:v>
                </c:pt>
                <c:pt idx="14">
                  <c:v>2021-06</c:v>
                </c:pt>
              </c:strCache>
            </c:strRef>
          </c:cat>
          <c:val>
            <c:numRef>
              <c:f>Sheet1!$C$2:$C$16</c:f>
              <c:numCache>
                <c:formatCode>#,##0</c:formatCode>
                <c:ptCount val="15"/>
                <c:pt idx="0">
                  <c:v>-130.0</c:v>
                </c:pt>
                <c:pt idx="1">
                  <c:v>-156.0</c:v>
                </c:pt>
                <c:pt idx="2">
                  <c:v>-51.0</c:v>
                </c:pt>
                <c:pt idx="3">
                  <c:v>-137.0</c:v>
                </c:pt>
                <c:pt idx="4">
                  <c:v>-100.0</c:v>
                </c:pt>
                <c:pt idx="5">
                  <c:v>-137.0</c:v>
                </c:pt>
                <c:pt idx="6">
                  <c:v>-192.0</c:v>
                </c:pt>
                <c:pt idx="7">
                  <c:v>-160.0</c:v>
                </c:pt>
                <c:pt idx="8">
                  <c:v>-133.0</c:v>
                </c:pt>
                <c:pt idx="9">
                  <c:v>-85.0</c:v>
                </c:pt>
                <c:pt idx="10">
                  <c:v>-258.0</c:v>
                </c:pt>
                <c:pt idx="11">
                  <c:v>-95.0</c:v>
                </c:pt>
                <c:pt idx="12">
                  <c:v>-113.0</c:v>
                </c:pt>
                <c:pt idx="13">
                  <c:v>-238.0</c:v>
                </c:pt>
                <c:pt idx="14">
                  <c:v>-170.0</c:v>
                </c:pt>
              </c:numCache>
            </c:numRef>
          </c:val>
          <c:extLst>
            <c:ext xmlns:c16="http://schemas.microsoft.com/office/drawing/2014/chart" uri="{C3380CC4-5D6E-409C-BE32-E72D297353CC}">
              <c16:uniqueId val="{00000001-653A-4CF3-8441-CA31662E8FD1}"/>
            </c:ext>
          </c:extLst>
        </c:ser>
        <c:dLbls>
          <c:showLegendKey val="0"/>
          <c:showVal val="0"/>
          <c:showCatName val="0"/>
          <c:showSerName val="0"/>
          <c:showPercent val="0"/>
          <c:showBubbleSize val="0"/>
        </c:dLbls>
        <c:gapWidth val="150"/>
        <c:axId val="42385792"/>
        <c:axId val="42387328"/>
      </c:barChart>
      <c:catAx>
        <c:axId val="42385792"/>
        <c:scaling>
          <c:orientation val="minMax"/>
        </c:scaling>
        <c:delete val="0"/>
        <c:axPos val="b"/>
        <c:numFmt formatCode="General" sourceLinked="1"/>
        <c:majorTickMark val="none"/>
        <c:minorTickMark val="none"/>
        <c:tickLblPos val="low"/>
        <c:spPr>
          <a:noFill/>
          <a:ln w="6350" cap="flat" cmpd="sng" algn="ctr">
            <a:solidFill>
              <a:schemeClr val="accent1"/>
            </a:solidFill>
            <a:round/>
          </a:ln>
          <a:effectLst/>
        </c:spPr>
        <c:txPr>
          <a:bodyPr rot="-60000000" spcFirstLastPara="1" vertOverflow="ellipsis" vert="horz" wrap="square" anchor="ctr" anchorCtr="1"/>
          <a:lstStyle/>
          <a:p>
            <a:pPr>
              <a:defRPr sz="800" b="0" i="0" u="none" strike="noStrike" kern="1200" baseline="0" smtId="4294967295">
                <a:solidFill>
                  <a:schemeClr val="bg2"/>
                </a:solidFill>
                <a:latin typeface="+mn-lt"/>
                <a:ea typeface="+mn-ea"/>
                <a:cs typeface="+mn-cs"/>
              </a:defRPr>
            </a:pPr>
            <a:endParaRPr lang="en-US"/>
          </a:p>
        </c:txPr>
        <c:crossAx val="42387328"/>
        <c:crosses val="autoZero"/>
        <c:auto val="0"/>
        <c:lblAlgn val="ctr"/>
        <c:lblOffset val="100"/>
        <c:noMultiLvlLbl val="0"/>
      </c:catAx>
      <c:valAx>
        <c:axId val="42387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2"/>
            </a:solidFill>
          </a:ln>
          <a:effectLst/>
        </c:spPr>
        <c:txPr>
          <a:bodyPr rot="-60000000" spcFirstLastPara="1" vertOverflow="ellipsis" vert="horz" wrap="square" anchor="ctr" anchorCtr="1"/>
          <a:lstStyle/>
          <a:p>
            <a:pPr>
              <a:defRPr sz="800" b="0" i="0" u="none" strike="noStrike" kern="1200" baseline="0" smtId="4294967295">
                <a:solidFill>
                  <a:schemeClr val="bg2"/>
                </a:solidFill>
                <a:latin typeface="+mn-lt"/>
                <a:ea typeface="+mn-ea"/>
                <a:cs typeface="+mn-cs"/>
              </a:defRPr>
            </a:pPr>
            <a:endParaRPr lang="en-US"/>
          </a:p>
        </c:txPr>
        <c:crossAx val="42385792"/>
        <c:crosses val="autoZero"/>
        <c:crossBetween val="between"/>
      </c:valAx>
      <c:dTable>
        <c:showHorzBorder val="1"/>
        <c:showVertBorder val="1"/>
        <c:showOutline val="1"/>
        <c:showKeys val="1"/>
        <c:spPr>
          <a:noFill/>
          <a:ln w="9525" cap="flat" cmpd="sng" algn="ctr">
            <a:solidFill>
              <a:srgbClr val="E7E6E6"/>
            </a:solidFill>
            <a:round/>
          </a:ln>
          <a:effectLst/>
        </c:spPr>
        <c:txPr>
          <a:bodyPr rot="0" spcFirstLastPara="1" vertOverflow="ellipsis" vert="horz" wrap="square" anchor="ctr" anchorCtr="1"/>
          <a:lstStyle/>
          <a:p>
            <a:pPr rtl="0">
              <a:defRPr sz="800" b="0" i="0" u="none" strike="noStrike" kern="1200" baseline="0" smtId="4294967295">
                <a:solidFill>
                  <a:schemeClr val="bg2"/>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smtId="4294967295">
          <a:solidFill>
            <a:schemeClr val="bg2"/>
          </a:solidFill>
          <a:latin typeface="+mn-lt"/>
        </a:defRPr>
      </a:pPr>
      <a:endParaRPr lang="en-US"/>
    </a:p>
  </c:txPr>
  <c:externalData r:id="rId4">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261291392"/>
        <c:axId val="261318912"/>
      </c:barChart>
      <c:catAx>
        <c:axId val="261291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61318912"/>
        <c:crosses val="autoZero"/>
        <c:auto val="0"/>
        <c:lblAlgn val="ctr"/>
        <c:lblOffset val="100"/>
        <c:noMultiLvlLbl val="0"/>
      </c:catAx>
      <c:valAx>
        <c:axId val="261318912"/>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6129139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#,##0</c:formatCode>
                <c:ptCount val="1"/>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c:f>
              <c:numCache>
                <c:formatCode>General</c:formatCode>
                <c:ptCount val="1"/>
              </c:numCache>
            </c:numRef>
          </c:cat>
          <c:val>
            <c:numRef>
              <c:f>Sheet1!$C$2</c:f>
              <c:numCache>
                <c:formatCode>#,##0</c:formatCode>
                <c:ptCount val="1"/>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71987072"/>
        <c:axId val="273019648"/>
      </c:barChart>
      <c:catAx>
        <c:axId val="271987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019648"/>
        <c:crosses val="autoZero"/>
        <c:auto val="0"/>
        <c:lblAlgn val="ctr"/>
        <c:lblOffset val="100"/>
        <c:noMultiLvlLbl val="0"/>
      </c:catAx>
      <c:valAx>
        <c:axId val="27301964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198707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a:t>AGE DISTRIBUTION (Enrolled)</a:t>
            </a:r>
          </a:p>
        </c:rich>
      </c:tx>
      <c:overlay val="0"/>
      <c:spPr>
        <a:noFill/>
        <a:ln>
          <a:noFill/>
        </a:ln>
        <a:effectLst/>
      </c:spPr>
    </c:title>
    <c:autoTitleDeleted val="0"/>
    <c:plotArea>
      <c:layout>
        <c:manualLayout>
          <c:layoutTarget val="inner"/>
          <c:xMode val="edge"/>
          <c:yMode val="edge"/>
          <c:x val="0.11483684285235629"/>
          <c:y val="0.17614810081615417"/>
          <c:w val="0.82653760325348746"/>
          <c:h val="0.75957478657780497"/>
        </c:manualLayout>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66D6-054E-A873-284AFB581C32}"/>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6D6-054E-A873-284AFB581C32}"/>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66D6-054E-A873-284AFB581C32}"/>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72544128"/>
        <c:axId val="272545664"/>
      </c:barChart>
      <c:catAx>
        <c:axId val="272544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2545664"/>
        <c:crosses val="autoZero"/>
        <c:auto val="0"/>
        <c:lblAlgn val="ctr"/>
        <c:lblOffset val="100"/>
        <c:noMultiLvlLbl val="0"/>
      </c:catAx>
      <c:valAx>
        <c:axId val="272545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25441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a:t>GESTATIONAL AGE DISTRIBUTION (In Months)</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9FDC-C243-ADF6-DB610734159F}"/>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9FDC-C243-ADF6-DB610734159F}"/>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9FDC-C243-ADF6-DB610734159F}"/>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9FDC-C243-ADF6-DB610734159F}"/>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Sheet1!$A$2:$A$5</c:f>
              <c:numCache>
                <c:formatCode>General</c:formatCode>
                <c:ptCount val="4"/>
              </c:numCache>
            </c:numRef>
          </c:cat>
          <c:val>
            <c:numRef>
              <c:f>Sheet1!$B$2:$B$5</c:f>
              <c:numCache>
                <c:formatCode>General</c:formatCode>
                <c:ptCount val="4"/>
              </c:numCache>
            </c:numRef>
          </c:val>
          <c:extLst>
            <c:ext xmlns:c16="http://schemas.microsoft.com/office/drawing/2014/chart" uri="{C3380CC4-5D6E-409C-BE32-E72D297353CC}">
              <c16:uniqueId val="{00000000-32B1-4B04-9F3A-7031F181D459}"/>
            </c:ext>
          </c:extLst>
        </c:ser>
        <c:dLbls>
          <c:showLegendKey val="0"/>
          <c:showVal val="0"/>
          <c:showCatName val="0"/>
          <c:showSerName val="0"/>
          <c:showPercent val="0"/>
          <c:showBubbleSize val="0"/>
        </c:dLbls>
        <c:gapWidth val="219"/>
        <c:overlap val="-27"/>
        <c:axId val="272986880"/>
        <c:axId val="272988416"/>
      </c:barChart>
      <c:catAx>
        <c:axId val="272986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2988416"/>
        <c:crosses val="autoZero"/>
        <c:auto val="0"/>
        <c:lblAlgn val="ctr"/>
        <c:lblOffset val="100"/>
        <c:noMultiLvlLbl val="0"/>
      </c:catAx>
      <c:valAx>
        <c:axId val="272988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2986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273090432"/>
        <c:axId val="273091968"/>
      </c:barChart>
      <c:catAx>
        <c:axId val="273090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091968"/>
        <c:crosses val="autoZero"/>
        <c:auto val="0"/>
        <c:lblAlgn val="ctr"/>
        <c:lblOffset val="100"/>
        <c:noMultiLvlLbl val="0"/>
      </c:catAx>
      <c:valAx>
        <c:axId val="273091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09043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ACTIVITY</a:t>
            </a:r>
            <a:r>
              <a:rPr lang="en-US" b="1" baseline="0"/>
              <a:t> TRENDS</a:t>
            </a:r>
            <a:endParaRPr lang="en-US" b="1"/>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Digital Coaching</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Module Enrollment</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73683200"/>
        <c:axId val="273684736"/>
      </c:barChart>
      <c:catAx>
        <c:axId val="273683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684736"/>
        <c:crosses val="autoZero"/>
        <c:auto val="0"/>
        <c:lblAlgn val="ctr"/>
        <c:lblOffset val="100"/>
        <c:noMultiLvlLbl val="0"/>
      </c:catAx>
      <c:valAx>
        <c:axId val="273684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68320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WEEKS</a:t>
            </a:r>
            <a:r>
              <a:rPr lang="en-US" b="1" baseline="0"/>
              <a:t> AT DELIVERY</a:t>
            </a:r>
            <a:endParaRPr lang="en-US" b="1"/>
          </a:p>
        </c:rich>
      </c:tx>
      <c:layout>
        <c:manualLayout>
          <c:xMode val="edge"/>
          <c:yMode val="edge"/>
          <c:x val="0.32332258087087951"/>
          <c:y val="3.7724919983068345E-2"/>
        </c:manualLayout>
      </c:layout>
      <c:overlay val="0"/>
      <c:spPr>
        <a:noFill/>
        <a:ln>
          <a:noFill/>
        </a:ln>
        <a:effectLst/>
      </c:spPr>
    </c:title>
    <c:autoTitleDeleted val="0"/>
    <c:plotArea>
      <c:layout>
        <c:manualLayout>
          <c:layoutTarget val="inner"/>
          <c:xMode val="edge"/>
          <c:yMode val="edge"/>
          <c:x val="0.28689482808113098"/>
          <c:y val="0.13799393177032471"/>
          <c:w val="0.40646225214004517"/>
          <c:h val="0.86200606822967529"/>
        </c:manualLayout>
      </c:layout>
      <c:pieChart>
        <c:varyColors val="1"/>
        <c:ser>
          <c:idx val="0"/>
          <c:order val="0"/>
          <c:tx>
            <c:strRef>
              <c:f>Sheet1!$B$1</c:f>
              <c:strCache>
                <c:ptCount val="1"/>
                <c:pt idx="0">
                  <c:v>% Members</c:v>
                </c:pt>
              </c:strCache>
            </c:strRef>
          </c:tx>
          <c:dPt>
            <c:idx val="0"/>
            <c:bubble3D val="0"/>
            <c:spPr>
              <a:solidFill>
                <a:schemeClr val="accent1">
                  <a:shade val="65000"/>
                </a:schemeClr>
              </a:solidFill>
              <a:ln>
                <a:noFill/>
              </a:ln>
            </c:spPr>
            <c:extLst>
              <c:ext xmlns:c16="http://schemas.microsoft.com/office/drawing/2014/chart" uri="{C3380CC4-5D6E-409C-BE32-E72D297353CC}">
                <c16:uniqueId val="{00000001-0B7E-402C-BC56-4BD14C8B359B}"/>
              </c:ext>
            </c:extLst>
          </c:dPt>
          <c:dPt>
            <c:idx val="1"/>
            <c:bubble3D val="0"/>
            <c:spPr>
              <a:solidFill>
                <a:schemeClr val="accent1"/>
              </a:solidFill>
              <a:ln>
                <a:noFill/>
              </a:ln>
            </c:spPr>
            <c:extLst>
              <c:ext xmlns:c16="http://schemas.microsoft.com/office/drawing/2014/chart" uri="{C3380CC4-5D6E-409C-BE32-E72D297353CC}">
                <c16:uniqueId val="{00000003-0B7E-402C-BC56-4BD14C8B359B}"/>
              </c:ext>
            </c:extLst>
          </c:dPt>
          <c:dPt>
            <c:idx val="2"/>
            <c:bubble3D val="0"/>
            <c:spPr>
              <a:solidFill>
                <a:schemeClr val="accent1">
                  <a:tint val="65000"/>
                </a:schemeClr>
              </a:solidFill>
              <a:ln>
                <a:noFill/>
              </a:ln>
            </c:spPr>
            <c:extLst>
              <c:ext xmlns:c16="http://schemas.microsoft.com/office/drawing/2014/chart" uri="{C3380CC4-5D6E-409C-BE32-E72D297353CC}">
                <c16:uniqueId val="{00000005-0B7E-402C-BC56-4BD14C8B359B}"/>
              </c:ext>
            </c:extLst>
          </c:dPt>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1-0B7E-402C-BC56-4BD14C8B359B}"/>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3-0B7E-402C-BC56-4BD14C8B359B}"/>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5-0B7E-402C-BC56-4BD14C8B359B}"/>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showLeaderLines val="1"/>
        </c:dLbls>
        <c:firstSliceAng val="9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DELIVERY TYPE</a:t>
            </a:r>
          </a:p>
        </c:rich>
      </c:tx>
      <c:overlay val="0"/>
      <c:spPr>
        <a:noFill/>
        <a:ln>
          <a:noFill/>
        </a:ln>
        <a:effectLst/>
      </c:spPr>
    </c:title>
    <c:autoTitleDeleted val="0"/>
    <c:plotArea>
      <c:layout>
        <c:manualLayout>
          <c:layoutTarget val="inner"/>
          <c:xMode val="edge"/>
          <c:yMode val="edge"/>
          <c:x val="0.28689482808113098"/>
          <c:y val="0.13799393177032471"/>
          <c:w val="0.40646225214004517"/>
          <c:h val="0.86200606822967529"/>
        </c:manualLayout>
      </c:layout>
      <c:pieChart>
        <c:varyColors val="1"/>
        <c:ser>
          <c:idx val="0"/>
          <c:order val="0"/>
          <c:tx>
            <c:strRef>
              <c:f>Sheet1!$B$1</c:f>
              <c:strCache>
                <c:ptCount val="1"/>
                <c:pt idx="0">
                  <c:v>% Members</c:v>
                </c:pt>
              </c:strCache>
            </c:strRef>
          </c:tx>
          <c:dPt>
            <c:idx val="0"/>
            <c:bubble3D val="0"/>
            <c:spPr>
              <a:solidFill>
                <a:schemeClr val="accent1">
                  <a:shade val="65000"/>
                </a:schemeClr>
              </a:solidFill>
              <a:ln>
                <a:noFill/>
              </a:ln>
            </c:spPr>
            <c:extLst>
              <c:ext xmlns:c16="http://schemas.microsoft.com/office/drawing/2014/chart" uri="{C3380CC4-5D6E-409C-BE32-E72D297353CC}">
                <c16:uniqueId val="{00000001-5366-4C2F-BC3E-D071AB1A956B}"/>
              </c:ext>
            </c:extLst>
          </c:dPt>
          <c:dPt>
            <c:idx val="1"/>
            <c:bubble3D val="0"/>
            <c:spPr>
              <a:solidFill>
                <a:schemeClr val="accent1"/>
              </a:solidFill>
              <a:ln>
                <a:noFill/>
              </a:ln>
            </c:spPr>
            <c:extLst>
              <c:ext xmlns:c16="http://schemas.microsoft.com/office/drawing/2014/chart" uri="{C3380CC4-5D6E-409C-BE32-E72D297353CC}">
                <c16:uniqueId val="{00000003-5366-4C2F-BC3E-D071AB1A956B}"/>
              </c:ext>
            </c:extLst>
          </c:dPt>
          <c:dPt>
            <c:idx val="2"/>
            <c:bubble3D val="0"/>
            <c:spPr>
              <a:solidFill>
                <a:schemeClr val="accent1">
                  <a:tint val="65000"/>
                </a:schemeClr>
              </a:solidFill>
              <a:ln>
                <a:noFill/>
              </a:ln>
            </c:spPr>
            <c:extLst>
              <c:ext xmlns:c16="http://schemas.microsoft.com/office/drawing/2014/chart" uri="{C3380CC4-5D6E-409C-BE32-E72D297353CC}">
                <c16:uniqueId val="{00000005-5366-4C2F-BC3E-D071AB1A956B}"/>
              </c:ext>
            </c:extLst>
          </c:dPt>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1-5366-4C2F-BC3E-D071AB1A956B}"/>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3-5366-4C2F-BC3E-D071AB1A956B}"/>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5-5366-4C2F-BC3E-D071AB1A956B}"/>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2-AFD3-4E2B-AB8F-9900EA878A79}"/>
            </c:ext>
          </c:extLst>
        </c:ser>
        <c:dLbls>
          <c:showLegendKey val="0"/>
          <c:showVal val="0"/>
          <c:showCatName val="0"/>
          <c:showSerName val="0"/>
          <c:showPercent val="0"/>
          <c:showBubbleSize val="0"/>
          <c:showLeaderLines val="1"/>
        </c:dLbls>
        <c:firstSliceAng val="9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78622208"/>
        <c:axId val="278623744"/>
      </c:barChart>
      <c:catAx>
        <c:axId val="278622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623744"/>
        <c:crosses val="autoZero"/>
        <c:auto val="0"/>
        <c:lblAlgn val="ctr"/>
        <c:lblOffset val="100"/>
        <c:noMultiLvlLbl val="0"/>
      </c:catAx>
      <c:valAx>
        <c:axId val="278623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62220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b="1">
                <a:effectLst/>
              </a:rPr>
              <a:t>ENROLLED MEMBERS – AGE DISTRIBUTION</a:t>
            </a:r>
            <a:endParaRPr lang="en-US" sz="1000">
              <a:effectLst/>
            </a:endParaRP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6362-584D-AC04-6C7B0409F53C}"/>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362-584D-AC04-6C7B0409F53C}"/>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6362-584D-AC04-6C7B0409F53C}"/>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6362-584D-AC04-6C7B0409F53C}"/>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6362-584D-AC04-6C7B0409F53C}"/>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Sheet1!$A$2:$A$6</c:f>
              <c:numCache>
                <c:formatCode>General</c:formatCode>
                <c:ptCount val="5"/>
              </c:numCache>
            </c:numRef>
          </c:cat>
          <c:val>
            <c:numRef>
              <c:f>Sheet1!$B$2:$B$6</c:f>
              <c:numCache>
                <c:formatCode>General</c:formatCode>
                <c:ptCount val="5"/>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78722432"/>
        <c:axId val="278723968"/>
      </c:barChart>
      <c:catAx>
        <c:axId val="278722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723968"/>
        <c:crosses val="autoZero"/>
        <c:auto val="0"/>
        <c:lblAlgn val="ctr"/>
        <c:lblOffset val="100"/>
        <c:noMultiLvlLbl val="0"/>
      </c:catAx>
      <c:valAx>
        <c:axId val="278723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7224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960" b="0" i="0" u="none" strike="noStrike" kern="1200" spc="0" baseline="0">
                <a:solidFill>
                  <a:schemeClr val="bg2"/>
                </a:solidFill>
                <a:latin typeface="+mn-lt"/>
                <a:ea typeface="+mn-ea"/>
                <a:cs typeface="+mn-cs"/>
              </a:defRPr>
            </a:pPr>
            <a:r>
              <a:rPr lang="en-US" sz="1000" b="1">
                <a:latin typeface="+mj-lt"/>
              </a:rPr>
              <a:t>ELIGIBLE MEMBERS BY AGE</a:t>
            </a:r>
            <a:r>
              <a:rPr lang="en-US" sz="1000" b="1" baseline="30000">
                <a:latin typeface="+mj-lt"/>
              </a:rPr>
              <a:t>1</a:t>
            </a:r>
          </a:p>
        </c:rich>
      </c:tx>
      <c:layout>
        <c:manualLayout>
          <c:xMode val="edge"/>
          <c:yMode val="edge"/>
          <c:x val="0.32804952048572589"/>
          <c:y val="2.1655663581255629E-2"/>
        </c:manualLayout>
      </c:layout>
      <c:overlay val="0"/>
      <c:spPr>
        <a:noFill/>
        <a:ln>
          <a:noFill/>
        </a:ln>
        <a:effectLst/>
      </c:spPr>
    </c:title>
    <c:autoTitleDeleted val="0"/>
    <c:plotArea>
      <c:layout/>
      <c:barChart>
        <c:barDir val="col"/>
        <c:grouping val="clustered"/>
        <c:varyColors val="0"/>
        <c:ser>
          <c:idx val="0"/>
          <c:order val="0"/>
          <c:tx>
            <c:strRef>
              <c:f>Sheet1!$B$1</c:f>
              <c:strCache>
                <c:ptCount val="1"/>
                <c:pt idx="0">
                  <c:v>Eligible Members</c:v>
                </c:pt>
              </c:strCache>
            </c:strRef>
          </c:tx>
          <c:spPr>
            <a:solidFill>
              <a:schemeClr val="accent2"/>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0-7998-714B-84C2-A4B2490E508D}"/>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1-7998-714B-84C2-A4B2490E508D}"/>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2-7998-714B-84C2-A4B2490E508D}"/>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3-7998-714B-84C2-A4B2490E508D}"/>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4-7998-714B-84C2-A4B2490E508D}"/>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5-7998-714B-84C2-A4B2490E508D}"/>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6-7998-714B-84C2-A4B2490E508D}"/>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strRef>
              <c:f>Sheet1!$A$2:$A$8</c:f>
              <c:strCache>
                <c:ptCount val="7"/>
                <c:pt idx="0">
                  <c:v>0-17</c:v>
                </c:pt>
                <c:pt idx="1">
                  <c:v>18-24</c:v>
                </c:pt>
                <c:pt idx="2">
                  <c:v>25-34</c:v>
                </c:pt>
                <c:pt idx="3">
                  <c:v>35-44</c:v>
                </c:pt>
                <c:pt idx="4">
                  <c:v>45-54</c:v>
                </c:pt>
                <c:pt idx="5">
                  <c:v>55-64</c:v>
                </c:pt>
                <c:pt idx="6">
                  <c:v>65+</c:v>
                </c:pt>
              </c:strCache>
            </c:strRef>
          </c:cat>
          <c:val>
            <c:numRef>
              <c:f>Sheet1!$B$2:$B$8</c:f>
              <c:numCache>
                <c:formatCode>0.0\%</c:formatCode>
                <c:ptCount val="7"/>
                <c:pt idx="0">
                  <c:v>0</c:v>
                </c:pt>
                <c:pt idx="1">
                  <c:v>8</c:v>
                </c:pt>
                <c:pt idx="2">
                  <c:v>27.2</c:v>
                </c:pt>
                <c:pt idx="3">
                  <c:v>23.7</c:v>
                </c:pt>
                <c:pt idx="4">
                  <c:v>22.8</c:v>
                </c:pt>
                <c:pt idx="5">
                  <c:v>15.9</c:v>
                </c:pt>
                <c:pt idx="6">
                  <c:v>2.3</c:v>
                </c:pt>
              </c:numCache>
            </c:numRef>
          </c:val>
          <c:extLst>
            <c:ext xmlns:c16="http://schemas.microsoft.com/office/drawing/2014/chart" uri="{C3380CC4-5D6E-409C-BE32-E72D297353CC}">
              <c16:uniqueId val="{00000000-DA54-4563-8F61-856DE3587949}"/>
            </c:ext>
          </c:extLst>
        </c:ser>
        <c:dLbls>
          <c:showLegendKey val="0"/>
          <c:showVal val="0"/>
          <c:showCatName val="0"/>
          <c:showSerName val="0"/>
          <c:showPercent val="0"/>
          <c:showBubbleSize val="0"/>
        </c:dLbls>
        <c:gapWidth val="75"/>
        <c:axId val="42413440"/>
        <c:axId val="42415232"/>
      </c:barChart>
      <c:catAx>
        <c:axId val="42413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800" b="0" i="0" u="none" strike="noStrike" kern="1200" baseline="0" smtId="4294967295">
                <a:solidFill>
                  <a:schemeClr val="bg2"/>
                </a:solidFill>
                <a:latin typeface="+mn-lt"/>
                <a:ea typeface="+mn-ea"/>
                <a:cs typeface="+mn-cs"/>
              </a:defRPr>
            </a:pPr>
            <a:endParaRPr lang="en-US"/>
          </a:p>
        </c:txPr>
        <c:crossAx val="42415232"/>
        <c:crosses val="autoZero"/>
        <c:auto val="0"/>
        <c:lblAlgn val="ctr"/>
        <c:lblOffset val="100"/>
        <c:noMultiLvlLbl val="0"/>
      </c:catAx>
      <c:valAx>
        <c:axId val="42415232"/>
        <c:scaling>
          <c:orientation val="minMax"/>
        </c:scaling>
        <c:delete val="0"/>
        <c:axPos val="l"/>
        <c:numFmt formatCode="0\%" sourceLinked="0"/>
        <c:majorTickMark val="none"/>
        <c:minorTickMark val="none"/>
        <c:tickLblPos val="nextTo"/>
        <c:spPr>
          <a:noFill/>
          <a:ln>
            <a:solidFill>
              <a:schemeClr val="tx2"/>
            </a:solidFill>
          </a:ln>
          <a:effectLst/>
        </c:spPr>
        <c:txPr>
          <a:bodyPr rot="-60000000" spcFirstLastPara="1" vertOverflow="ellipsis" vert="horz" wrap="square" anchor="ctr" anchorCtr="1"/>
          <a:lstStyle/>
          <a:p>
            <a:pPr>
              <a:defRPr sz="800" b="0" i="0" u="none" strike="noStrike" kern="1200" baseline="0" smtId="4294967295">
                <a:solidFill>
                  <a:schemeClr val="bg2"/>
                </a:solidFill>
                <a:latin typeface="+mn-lt"/>
                <a:ea typeface="+mn-ea"/>
                <a:cs typeface="+mn-cs"/>
              </a:defRPr>
            </a:pPr>
            <a:endParaRPr lang="en-US"/>
          </a:p>
        </c:txPr>
        <c:crossAx val="42413440"/>
        <c:crosses val="autoZero"/>
        <c:crossBetween val="between"/>
      </c:valAx>
      <c:spPr>
        <a:noFill/>
        <a:ln>
          <a:noFill/>
        </a:ln>
        <a:effectLst>
          <a:softEdge rad="0"/>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smtId="4294967295">
          <a:solidFill>
            <a:schemeClr val="bg2"/>
          </a:solidFill>
          <a:latin typeface="+mn-lt"/>
        </a:defRPr>
      </a:pPr>
      <a:endParaRPr lang="en-US"/>
    </a:p>
  </c:txPr>
  <c:externalData r:id="rId2">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strRef>
              <c:f>Sheet1!$A$2:$A$16</c:f>
              <c:strCache>
                <c:ptCount val="15"/>
                <c:pt idx="0">
                  <c:v>2019-10</c:v>
                </c:pt>
                <c:pt idx="1">
                  <c:v>2019-11</c:v>
                </c:pt>
                <c:pt idx="2">
                  <c:v>2019-12</c:v>
                </c:pt>
                <c:pt idx="3">
                  <c:v>2020-01</c:v>
                </c:pt>
                <c:pt idx="4">
                  <c:v>2020-02</c:v>
                </c:pt>
                <c:pt idx="5">
                  <c:v>2020-03</c:v>
                </c:pt>
                <c:pt idx="6">
                  <c:v>2020-04</c:v>
                </c:pt>
                <c:pt idx="7">
                  <c:v>2020-05</c:v>
                </c:pt>
                <c:pt idx="8">
                  <c:v>2020-06</c:v>
                </c:pt>
                <c:pt idx="9">
                  <c:v>2020-07</c:v>
                </c:pt>
                <c:pt idx="10">
                  <c:v>2020-08</c:v>
                </c:pt>
                <c:pt idx="11">
                  <c:v>2020-09</c:v>
                </c:pt>
                <c:pt idx="12">
                  <c:v>2020-10</c:v>
                </c:pt>
                <c:pt idx="13">
                  <c:v>2020-11</c:v>
                </c:pt>
                <c:pt idx="14">
                  <c:v>2020-12</c:v>
                </c:pt>
              </c:strCache>
            </c:str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strRef>
              <c:f>Sheet1!$A$2:$A$16</c:f>
              <c:strCache>
                <c:ptCount val="15"/>
                <c:pt idx="0">
                  <c:v>2019-10</c:v>
                </c:pt>
                <c:pt idx="1">
                  <c:v>2019-11</c:v>
                </c:pt>
                <c:pt idx="2">
                  <c:v>2019-12</c:v>
                </c:pt>
                <c:pt idx="3">
                  <c:v>2020-01</c:v>
                </c:pt>
                <c:pt idx="4">
                  <c:v>2020-02</c:v>
                </c:pt>
                <c:pt idx="5">
                  <c:v>2020-03</c:v>
                </c:pt>
                <c:pt idx="6">
                  <c:v>2020-04</c:v>
                </c:pt>
                <c:pt idx="7">
                  <c:v>2020-05</c:v>
                </c:pt>
                <c:pt idx="8">
                  <c:v>2020-06</c:v>
                </c:pt>
                <c:pt idx="9">
                  <c:v>2020-07</c:v>
                </c:pt>
                <c:pt idx="10">
                  <c:v>2020-08</c:v>
                </c:pt>
                <c:pt idx="11">
                  <c:v>2020-09</c:v>
                </c:pt>
                <c:pt idx="12">
                  <c:v>2020-10</c:v>
                </c:pt>
                <c:pt idx="13">
                  <c:v>2020-11</c:v>
                </c:pt>
                <c:pt idx="14">
                  <c:v>2020-12</c:v>
                </c:pt>
              </c:strCache>
            </c:str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strRef>
              <c:f>Sheet1!$A$2:$A$16</c:f>
              <c:strCache>
                <c:ptCount val="15"/>
                <c:pt idx="0">
                  <c:v>2019-10</c:v>
                </c:pt>
                <c:pt idx="1">
                  <c:v>2019-11</c:v>
                </c:pt>
                <c:pt idx="2">
                  <c:v>2019-12</c:v>
                </c:pt>
                <c:pt idx="3">
                  <c:v>2020-01</c:v>
                </c:pt>
                <c:pt idx="4">
                  <c:v>2020-02</c:v>
                </c:pt>
                <c:pt idx="5">
                  <c:v>2020-03</c:v>
                </c:pt>
                <c:pt idx="6">
                  <c:v>2020-04</c:v>
                </c:pt>
                <c:pt idx="7">
                  <c:v>2020-05</c:v>
                </c:pt>
                <c:pt idx="8">
                  <c:v>2020-06</c:v>
                </c:pt>
                <c:pt idx="9">
                  <c:v>2020-07</c:v>
                </c:pt>
                <c:pt idx="10">
                  <c:v>2020-08</c:v>
                </c:pt>
                <c:pt idx="11">
                  <c:v>2020-09</c:v>
                </c:pt>
                <c:pt idx="12">
                  <c:v>2020-10</c:v>
                </c:pt>
                <c:pt idx="13">
                  <c:v>2020-11</c:v>
                </c:pt>
                <c:pt idx="14">
                  <c:v>2020-12</c:v>
                </c:pt>
              </c:strCache>
            </c:str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278859136"/>
        <c:axId val="278860928"/>
      </c:barChart>
      <c:catAx>
        <c:axId val="278859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860928"/>
        <c:crosses val="autoZero"/>
        <c:auto val="0"/>
        <c:lblAlgn val="ctr"/>
        <c:lblOffset val="100"/>
        <c:noMultiLvlLbl val="0"/>
      </c:catAx>
      <c:valAx>
        <c:axId val="278860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85913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dirty="0"/>
              <a:t>PROGRAM ENROLLMENTS</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6571-4B68-80E5-736304CF33DA}"/>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Sheet1!$A$2:$A$13</c:f>
              <c:numCache>
                <c:formatCode>General</c:formatCode>
                <c:ptCount val="12"/>
              </c:numCache>
            </c:numRef>
          </c:cat>
          <c:val>
            <c:numRef>
              <c:f>Sheet1!$C$2:$C$13</c:f>
              <c:numCache>
                <c:formatCode>General</c:formatCode>
                <c:ptCount val="12"/>
              </c:numCache>
            </c:numRef>
          </c:val>
          <c:extLst>
            <c:ext xmlns:c16="http://schemas.microsoft.com/office/drawing/2014/chart" uri="{C3380CC4-5D6E-409C-BE32-E72D297353CC}">
              <c16:uniqueId val="{00000001-6571-4B68-80E5-736304CF33DA}"/>
            </c:ext>
          </c:extLst>
        </c:ser>
        <c:dLbls>
          <c:showLegendKey val="0"/>
          <c:showVal val="0"/>
          <c:showCatName val="0"/>
          <c:showSerName val="0"/>
          <c:showPercent val="0"/>
          <c:showBubbleSize val="0"/>
        </c:dLbls>
        <c:gapWidth val="150"/>
        <c:axId val="279226624"/>
        <c:axId val="279244800"/>
      </c:barChart>
      <c:catAx>
        <c:axId val="279226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9244800"/>
        <c:crosses val="autoZero"/>
        <c:auto val="0"/>
        <c:lblAlgn val="ctr"/>
        <c:lblOffset val="100"/>
        <c:noMultiLvlLbl val="0"/>
      </c:catAx>
      <c:valAx>
        <c:axId val="279244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922662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 MEMBERS – GENDER</a:t>
            </a:r>
            <a:r>
              <a:rPr lang="en-US" sz="1000" b="1" baseline="0"/>
              <a:t> DISTRIBUTION</a:t>
            </a:r>
            <a:endParaRPr lang="en-US" sz="1000" b="1"/>
          </a:p>
        </c:rich>
      </c:tx>
      <c:overlay val="0"/>
      <c:spPr>
        <a:noFill/>
        <a:ln>
          <a:noFill/>
        </a:ln>
        <a:effectLst/>
      </c:spPr>
    </c:title>
    <c:autoTitleDeleted val="0"/>
    <c:plotArea>
      <c:layout>
        <c:manualLayout>
          <c:layoutTarget val="inner"/>
          <c:xMode val="edge"/>
          <c:yMode val="edge"/>
          <c:x val="0.30776339925119983"/>
          <c:y val="0.22601887371969362"/>
          <c:w val="0.38516244943086159"/>
          <c:h val="0.7367753942759746"/>
        </c:manualLayout>
      </c:layout>
      <c:pieChart>
        <c:varyColors val="1"/>
        <c:ser>
          <c:idx val="0"/>
          <c:order val="0"/>
          <c:tx>
            <c:strRef>
              <c:f>Sheet1!$B$1</c:f>
              <c:strCache>
                <c:ptCount val="1"/>
                <c:pt idx="0">
                  <c:v>Members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44D-4812-A0CB-58CA38DCA4B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44D-4812-A0CB-58CA38DCA4B7}"/>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bg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Sheet1!$A$3:$A$4</c:f>
              <c:numCache>
                <c:formatCode>General</c:formatCode>
                <c:ptCount val="2"/>
              </c:numCache>
            </c:numRef>
          </c:cat>
          <c:val>
            <c:numRef>
              <c:f>Sheet1!$B$3:$B$4</c:f>
              <c:numCache>
                <c:formatCode>General</c:formatCode>
                <c:ptCount val="2"/>
              </c:numCache>
            </c:numRef>
          </c:val>
          <c:extLst>
            <c:ext xmlns:c16="http://schemas.microsoft.com/office/drawing/2014/chart" uri="{C3380CC4-5D6E-409C-BE32-E72D297353CC}">
              <c16:uniqueId val="{00000004-844D-4812-A0CB-58CA38DCA4B7}"/>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a:t>
            </a:r>
            <a:r>
              <a:rPr lang="en-US" sz="1000" b="1" baseline="0"/>
              <a:t> MEMBERS – AGE DISTRIBUTION</a:t>
            </a:r>
            <a:endParaRPr lang="en-US" sz="1000" b="1"/>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B5A3-F24D-9549-A2EFCD015D2C}"/>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B5A3-F24D-9549-A2EFCD015D2C}"/>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B5A3-F24D-9549-A2EFCD015D2C}"/>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B5A3-F24D-9549-A2EFCD015D2C}"/>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B5A3-F24D-9549-A2EFCD015D2C}"/>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B5A3-F24D-9549-A2EFCD015D2C}"/>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6-03EF-443D-8D98-7D21C7F997C7}"/>
            </c:ext>
          </c:extLst>
        </c:ser>
        <c:dLbls>
          <c:showLegendKey val="0"/>
          <c:showVal val="0"/>
          <c:showCatName val="0"/>
          <c:showSerName val="0"/>
          <c:showPercent val="0"/>
          <c:showBubbleSize val="0"/>
        </c:dLbls>
        <c:gapWidth val="219"/>
        <c:overlap val="-27"/>
        <c:axId val="279635456"/>
        <c:axId val="279636992"/>
      </c:barChart>
      <c:catAx>
        <c:axId val="279635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9636992"/>
        <c:crosses val="autoZero"/>
        <c:auto val="0"/>
        <c:lblAlgn val="ctr"/>
        <c:lblOffset val="100"/>
        <c:noMultiLvlLbl val="0"/>
      </c:catAx>
      <c:valAx>
        <c:axId val="279636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96354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baseline="0" dirty="0"/>
              <a:t>DIGITAL ENGAGEMENT</a:t>
            </a:r>
            <a:endParaRPr lang="en-US" sz="1000" b="1" dirty="0"/>
          </a:p>
        </c:rich>
      </c:tx>
      <c:overlay val="0"/>
      <c:spPr>
        <a:noFill/>
        <a:ln>
          <a:noFill/>
        </a:ln>
        <a:effectLst/>
      </c:sp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Sheet1!$A$2:$A$20</c:f>
              <c:numCache>
                <c:formatCode>General</c:formatCode>
                <c:ptCount val="19"/>
              </c:numCache>
            </c:numRef>
          </c:cat>
          <c:val>
            <c:numRef>
              <c:f>Sheet1!$B$2:$B$20</c:f>
              <c:numCache>
                <c:formatCode>General</c:formatCode>
                <c:ptCount val="19"/>
              </c:numCache>
            </c:numRef>
          </c:val>
          <c:extLst>
            <c:ext xmlns:c16="http://schemas.microsoft.com/office/drawing/2014/chart" uri="{C3380CC4-5D6E-409C-BE32-E72D297353CC}">
              <c16:uniqueId val="{00000000-A42B-4EAE-82A1-D375014C7077}"/>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Sheet1!$A$2:$A$20</c:f>
              <c:numCache>
                <c:formatCode>General</c:formatCode>
                <c:ptCount val="19"/>
              </c:numCache>
            </c:numRef>
          </c:cat>
          <c:val>
            <c:numRef>
              <c:f>Sheet1!$C$2:$C$20</c:f>
              <c:numCache>
                <c:formatCode>General</c:formatCode>
                <c:ptCount val="19"/>
              </c:numCache>
            </c:numRef>
          </c:val>
          <c:extLst>
            <c:ext xmlns:c16="http://schemas.microsoft.com/office/drawing/2014/chart" uri="{C3380CC4-5D6E-409C-BE32-E72D297353CC}">
              <c16:uniqueId val="{00000001-A42B-4EAE-82A1-D375014C7077}"/>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Sheet1!$A$2:$A$20</c:f>
              <c:numCache>
                <c:formatCode>General</c:formatCode>
                <c:ptCount val="19"/>
              </c:numCache>
            </c:numRef>
          </c:cat>
          <c:val>
            <c:numRef>
              <c:f>Sheet1!$D$2:$D$20</c:f>
              <c:numCache>
                <c:formatCode>General</c:formatCode>
                <c:ptCount val="19"/>
              </c:numCache>
            </c:numRef>
          </c:val>
          <c:extLst>
            <c:ext xmlns:c16="http://schemas.microsoft.com/office/drawing/2014/chart" uri="{C3380CC4-5D6E-409C-BE32-E72D297353CC}">
              <c16:uniqueId val="{00000002-A42B-4EAE-82A1-D375014C7077}"/>
            </c:ext>
          </c:extLst>
        </c:ser>
        <c:dLbls>
          <c:showLegendKey val="0"/>
          <c:showVal val="0"/>
          <c:showCatName val="0"/>
          <c:showSerName val="0"/>
          <c:showPercent val="0"/>
          <c:showBubbleSize val="0"/>
        </c:dLbls>
        <c:gapWidth val="150"/>
        <c:axId val="281109248"/>
        <c:axId val="281110784"/>
      </c:barChart>
      <c:catAx>
        <c:axId val="281109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110784"/>
        <c:crosses val="autoZero"/>
        <c:auto val="0"/>
        <c:lblAlgn val="ctr"/>
        <c:lblOffset val="100"/>
        <c:noMultiLvlLbl val="0"/>
      </c:catAx>
      <c:valAx>
        <c:axId val="281110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10924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 ENROLLMENTS</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52D0-440D-869D-9B6F1A1C5690}"/>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Sheet1!$A$2:$A$13</c:f>
              <c:numCache>
                <c:formatCode>General</c:formatCode>
                <c:ptCount val="12"/>
              </c:numCache>
            </c:numRef>
          </c:cat>
          <c:val>
            <c:numRef>
              <c:f>Sheet1!$C$2:$C$13</c:f>
              <c:numCache>
                <c:formatCode>General</c:formatCode>
                <c:ptCount val="12"/>
              </c:numCache>
            </c:numRef>
          </c:val>
          <c:extLst>
            <c:ext xmlns:c16="http://schemas.microsoft.com/office/drawing/2014/chart" uri="{C3380CC4-5D6E-409C-BE32-E72D297353CC}">
              <c16:uniqueId val="{00000001-52D0-440D-869D-9B6F1A1C5690}"/>
            </c:ext>
          </c:extLst>
        </c:ser>
        <c:dLbls>
          <c:showLegendKey val="0"/>
          <c:showVal val="0"/>
          <c:showCatName val="0"/>
          <c:showSerName val="0"/>
          <c:showPercent val="0"/>
          <c:showBubbleSize val="0"/>
        </c:dLbls>
        <c:gapWidth val="150"/>
        <c:axId val="281384832"/>
        <c:axId val="281386368"/>
      </c:barChart>
      <c:catAx>
        <c:axId val="281384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386368"/>
        <c:crosses val="autoZero"/>
        <c:auto val="0"/>
        <c:lblAlgn val="ctr"/>
        <c:lblOffset val="100"/>
        <c:noMultiLvlLbl val="0"/>
      </c:catAx>
      <c:valAx>
        <c:axId val="281386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38483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 MEMBERS – GENDER</a:t>
            </a:r>
            <a:r>
              <a:rPr lang="en-US" sz="1000" b="1" baseline="0"/>
              <a:t> DISTRIBUTION</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0776339925119983"/>
          <c:y val="0.22601887371969362"/>
          <c:w val="0.38516244943086159"/>
          <c:h val="0.7367753942759746"/>
        </c:manualLayout>
      </c:layout>
      <c:pieChart>
        <c:varyColors val="1"/>
        <c:ser>
          <c:idx val="0"/>
          <c:order val="0"/>
          <c:tx>
            <c:strRef>
              <c:f>Sheet1!$B$1</c:f>
              <c:strCache>
                <c:ptCount val="1"/>
                <c:pt idx="0">
                  <c:v>Members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CA4-4EF2-94D8-9980AB7CAF8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CA4-4EF2-94D8-9980AB7CAF84}"/>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bg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4-0CA4-4EF2-94D8-9980AB7CAF84}"/>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a:t>
            </a:r>
            <a:r>
              <a:rPr lang="en-US" sz="1000" b="1" baseline="0"/>
              <a:t> MEMBERS – AGE DISTRIBUTION</a:t>
            </a:r>
            <a:endParaRPr lang="en-US" sz="1000" b="1"/>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5B5F-184D-8BEE-646D6A20D5B0}"/>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5B5F-184D-8BEE-646D6A20D5B0}"/>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5B5F-184D-8BEE-646D6A20D5B0}"/>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5B5F-184D-8BEE-646D6A20D5B0}"/>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5B5F-184D-8BEE-646D6A20D5B0}"/>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5B5F-184D-8BEE-646D6A20D5B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6-849E-4C1E-B18D-098FB89FC444}"/>
            </c:ext>
          </c:extLst>
        </c:ser>
        <c:dLbls>
          <c:showLegendKey val="0"/>
          <c:showVal val="0"/>
          <c:showCatName val="0"/>
          <c:showSerName val="0"/>
          <c:showPercent val="0"/>
          <c:showBubbleSize val="0"/>
        </c:dLbls>
        <c:gapWidth val="219"/>
        <c:overlap val="-27"/>
        <c:axId val="281932928"/>
        <c:axId val="281934464"/>
      </c:barChart>
      <c:catAx>
        <c:axId val="281932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934464"/>
        <c:crosses val="autoZero"/>
        <c:auto val="0"/>
        <c:lblAlgn val="ctr"/>
        <c:lblOffset val="100"/>
        <c:noMultiLvlLbl val="0"/>
      </c:catAx>
      <c:valAx>
        <c:axId val="281934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932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Sheet1!$A$2:$A$8</c:f>
              <c:numCache>
                <c:formatCode>General</c:formatCode>
                <c:ptCount val="7"/>
              </c:numCache>
            </c:numRef>
          </c:cat>
          <c:val>
            <c:numRef>
              <c:f>Sheet1!$B$2:$B$8</c:f>
              <c:numCache>
                <c:formatCode>General</c:formatCode>
                <c:ptCount val="7"/>
              </c:numCache>
            </c:numRef>
          </c:val>
          <c:extLst>
            <c:ext xmlns:c16="http://schemas.microsoft.com/office/drawing/2014/chart" uri="{C3380CC4-5D6E-409C-BE32-E72D297353CC}">
              <c16:uniqueId val="{00000000-CDD0-4D78-AF84-7D018CEF3498}"/>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Sheet1!$A$2:$A$8</c:f>
              <c:numCache>
                <c:formatCode>General</c:formatCode>
                <c:ptCount val="7"/>
              </c:numCache>
            </c:numRef>
          </c:cat>
          <c:val>
            <c:numRef>
              <c:f>Sheet1!$C$2:$C$8</c:f>
              <c:numCache>
                <c:formatCode>General</c:formatCode>
                <c:ptCount val="7"/>
              </c:numCache>
            </c:numRef>
          </c:val>
          <c:extLst>
            <c:ext xmlns:c16="http://schemas.microsoft.com/office/drawing/2014/chart" uri="{C3380CC4-5D6E-409C-BE32-E72D297353CC}">
              <c16:uniqueId val="{00000001-CDD0-4D78-AF84-7D018CEF3498}"/>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Sheet1!$A$2:$A$8</c:f>
              <c:numCache>
                <c:formatCode>General</c:formatCode>
                <c:ptCount val="7"/>
              </c:numCache>
            </c:numRef>
          </c:cat>
          <c:val>
            <c:numRef>
              <c:f>Sheet1!$D$2:$D$8</c:f>
              <c:numCache>
                <c:formatCode>General</c:formatCode>
                <c:ptCount val="7"/>
              </c:numCache>
            </c:numRef>
          </c:val>
          <c:extLst>
            <c:ext xmlns:c16="http://schemas.microsoft.com/office/drawing/2014/chart" uri="{C3380CC4-5D6E-409C-BE32-E72D297353CC}">
              <c16:uniqueId val="{00000002-CDD0-4D78-AF84-7D018CEF3498}"/>
            </c:ext>
          </c:extLst>
        </c:ser>
        <c:dLbls>
          <c:showLegendKey val="0"/>
          <c:showVal val="0"/>
          <c:showCatName val="0"/>
          <c:showSerName val="0"/>
          <c:showPercent val="0"/>
          <c:showBubbleSize val="0"/>
        </c:dLbls>
        <c:gapWidth val="150"/>
        <c:axId val="282230784"/>
        <c:axId val="282232320"/>
      </c:barChart>
      <c:catAx>
        <c:axId val="282230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2232320"/>
        <c:crosses val="autoZero"/>
        <c:auto val="0"/>
        <c:lblAlgn val="ctr"/>
        <c:lblOffset val="100"/>
        <c:noMultiLvlLbl val="0"/>
      </c:catAx>
      <c:valAx>
        <c:axId val="282232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22307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sz="960" b="1" dirty="0"/>
              <a:t>ENROLLED MEMBERS</a:t>
            </a:r>
            <a:r>
              <a:rPr lang="en-US" sz="960" b="1" baseline="0" dirty="0"/>
              <a:t> – GENDER DISTRIBUTION</a:t>
            </a:r>
            <a:endParaRPr lang="en-US" sz="960" b="1" dirty="0"/>
          </a:p>
        </c:rich>
      </c:tx>
      <c:overlay val="0"/>
      <c:spPr>
        <a:noFill/>
        <a:ln>
          <a:noFill/>
        </a:ln>
        <a:effectLst/>
      </c:spPr>
      <c:txPr>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 Members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3-1DD2-45EC-A88E-AA80EE67253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2-1DD2-45EC-A88E-AA80EE672536}"/>
              </c:ext>
            </c:extLst>
          </c:dPt>
          <c:dLbls>
            <c:dLbl>
              <c:idx val="0"/>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DD2-45EC-A88E-AA80EE672536}"/>
                </c:ext>
              </c:extLst>
            </c:dLbl>
            <c:dLbl>
              <c:idx val="1"/>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DD2-45EC-A88E-AA80EE672536}"/>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Male</c:v>
                </c:pt>
                <c:pt idx="1">
                  <c:v>Female</c:v>
                </c:pt>
              </c:strCache>
            </c:strRef>
          </c:cat>
          <c:val>
            <c:numRef>
              <c:f>Sheet1!$B$2:$B$3</c:f>
              <c:numCache>
                <c:formatCode>General</c:formatCode>
                <c:ptCount val="2"/>
              </c:numCache>
            </c:numRef>
          </c:val>
          <c:extLst>
            <c:ext xmlns:c16="http://schemas.microsoft.com/office/drawing/2014/chart" uri="{C3380CC4-5D6E-409C-BE32-E72D297353CC}">
              <c16:uniqueId val="{00000000-1DD2-45EC-A88E-AA80EE67253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23625338077545166"/>
          <c:y val="0"/>
          <c:w val="0.55046373605728149"/>
          <c:h val="1"/>
        </c:manualLayout>
      </c:layout>
      <c:pieChart>
        <c:varyColors val="1"/>
        <c:ser>
          <c:idx val="0"/>
          <c:order val="0"/>
          <c:tx>
            <c:strRef>
              <c:f>Sheet1!$B$1</c:f>
              <c:strCache>
                <c:ptCount val="1"/>
                <c:pt idx="0">
                  <c:v>Members</c:v>
                </c:pt>
              </c:strCache>
            </c:strRef>
          </c:tx>
          <c:dPt>
            <c:idx val="0"/>
            <c:bubble3D val="0"/>
            <c:spPr>
              <a:solidFill>
                <a:schemeClr val="accent1">
                  <a:tint val="76000"/>
                </a:schemeClr>
              </a:solidFill>
              <a:ln w="19050">
                <a:solidFill>
                  <a:schemeClr val="lt1"/>
                </a:solidFill>
              </a:ln>
              <a:effectLst/>
            </c:spPr>
            <c:extLst>
              <c:ext xmlns:c16="http://schemas.microsoft.com/office/drawing/2014/chart" uri="{C3380CC4-5D6E-409C-BE32-E72D297353CC}">
                <c16:uniqueId val="{00000001-7153-4D61-B149-08BA0D6E2F20}"/>
              </c:ext>
            </c:extLst>
          </c:dPt>
          <c:dPt>
            <c:idx val="1"/>
            <c:bubble3D val="0"/>
            <c:spPr>
              <a:solidFill>
                <a:schemeClr val="accent1">
                  <a:shade val="77000"/>
                </a:schemeClr>
              </a:solidFill>
              <a:ln w="19050">
                <a:solidFill>
                  <a:schemeClr val="lt1"/>
                </a:solidFill>
              </a:ln>
              <a:effectLst/>
            </c:spPr>
            <c:extLst>
              <c:ext xmlns:c16="http://schemas.microsoft.com/office/drawing/2014/chart" uri="{C3380CC4-5D6E-409C-BE32-E72D297353CC}">
                <c16:uniqueId val="{00000003-7153-4D61-B149-08BA0D6E2F20}"/>
              </c:ext>
            </c:extLst>
          </c:dPt>
          <c:dLbls>
            <c:spPr>
              <a:noFill/>
              <a:ln>
                <a:noFill/>
              </a:ln>
              <a:effectLst/>
            </c:spPr>
            <c:txPr>
              <a:bodyPr rot="0" spcFirstLastPara="1" vertOverflow="ellipsis" vert="horz" wrap="square" anchor="ctr" anchorCtr="1"/>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Female</c:v>
                </c:pt>
                <c:pt idx="1">
                  <c:v>Male</c:v>
                </c:pt>
              </c:strCache>
            </c:strRef>
          </c:cat>
          <c:val>
            <c:numRef>
              <c:f>Sheet1!$B$2:$B$3</c:f>
              <c:numCache>
                <c:formatCode>0.0\%</c:formatCode>
                <c:ptCount val="2"/>
                <c:pt idx="0">
                  <c:v>44.36</c:v>
                </c:pt>
                <c:pt idx="1">
                  <c:v>55.64</c:v>
                </c:pt>
              </c:numCache>
            </c:numRef>
          </c:val>
          <c:extLst>
            <c:ext xmlns:c16="http://schemas.microsoft.com/office/drawing/2014/chart" uri="{C3380CC4-5D6E-409C-BE32-E72D297353CC}">
              <c16:uniqueId val="{00000000-6022-4788-9A18-B4E5017EB7E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960" b="1" dirty="0"/>
              <a:t>ENROLLED MEMBERS</a:t>
            </a:r>
            <a:r>
              <a:rPr lang="en-US" sz="960" b="1" baseline="0" dirty="0"/>
              <a:t> – </a:t>
            </a:r>
          </a:p>
          <a:p>
            <a:pPr>
              <a:defRPr sz="1000" b="1" i="0" u="none" strike="noStrike" kern="1200" spc="0" baseline="0">
                <a:solidFill>
                  <a:schemeClr val="tx1">
                    <a:lumMod val="65000"/>
                    <a:lumOff val="35000"/>
                  </a:schemeClr>
                </a:solidFill>
                <a:latin typeface="+mn-lt"/>
                <a:ea typeface="+mn-ea"/>
                <a:cs typeface="+mn-cs"/>
              </a:defRPr>
            </a:pPr>
            <a:r>
              <a:rPr lang="en-US" sz="960" b="1" baseline="0" dirty="0"/>
              <a:t>AGE DISTRIBUTION</a:t>
            </a:r>
            <a:endParaRPr lang="en-US" sz="960" b="1" dirty="0"/>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1063-4608-B6E7-095085D4A327}"/>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1063-4608-B6E7-095085D4A327}"/>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1063-4608-B6E7-095085D4A327}"/>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1063-4608-B6E7-095085D4A327}"/>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1063-4608-B6E7-095085D4A327}"/>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1063-4608-B6E7-095085D4A327}"/>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strRef>
              <c:f>Sheet1!$A$2:$A$7</c:f>
              <c:strCache>
                <c:ptCount val="6"/>
                <c:pt idx="0">
                  <c:v>18-24</c:v>
                </c:pt>
                <c:pt idx="1">
                  <c:v>25-34</c:v>
                </c:pt>
                <c:pt idx="2">
                  <c:v>35-44</c:v>
                </c:pt>
                <c:pt idx="3">
                  <c:v>45-54</c:v>
                </c:pt>
                <c:pt idx="4">
                  <c:v>55-64</c:v>
                </c:pt>
                <c:pt idx="5">
                  <c:v>65+</c:v>
                </c:pt>
              </c:strCache>
            </c:strRef>
          </c:cat>
          <c:val>
            <c:numRef>
              <c:f>Sheet1!$B$2:$B$7</c:f>
              <c:numCache>
                <c:formatCode>General</c:formatCode>
                <c:ptCount val="6"/>
              </c:numCache>
            </c:numRef>
          </c:val>
          <c:extLst>
            <c:ext xmlns:c16="http://schemas.microsoft.com/office/drawing/2014/chart" uri="{C3380CC4-5D6E-409C-BE32-E72D297353CC}">
              <c16:uniqueId val="{00000007-1063-4608-B6E7-095085D4A327}"/>
            </c:ext>
          </c:extLst>
        </c:ser>
        <c:dLbls>
          <c:showLegendKey val="0"/>
          <c:showVal val="0"/>
          <c:showCatName val="0"/>
          <c:showSerName val="0"/>
          <c:showPercent val="0"/>
          <c:showBubbleSize val="0"/>
        </c:dLbls>
        <c:gapWidth val="150"/>
        <c:overlap val="-27"/>
        <c:axId val="184724096"/>
        <c:axId val="184820096"/>
      </c:barChart>
      <c:catAx>
        <c:axId val="184724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4820096"/>
        <c:crosses val="autoZero"/>
        <c:auto val="0"/>
        <c:lblAlgn val="ctr"/>
        <c:lblOffset val="100"/>
        <c:noMultiLvlLbl val="0"/>
      </c:catAx>
      <c:valAx>
        <c:axId val="18482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47240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solidFill>
                  <a:srgbClr val="595959"/>
                </a:solidFill>
              </a:rPr>
              <a:t>PROGRAM</a:t>
            </a:r>
            <a:r>
              <a:rPr lang="en-US" baseline="0" dirty="0">
                <a:solidFill>
                  <a:srgbClr val="595959"/>
                </a:solidFill>
              </a:rPr>
              <a:t> ENROLLMENTS</a:t>
            </a:r>
            <a:endParaRPr lang="en-US" dirty="0">
              <a:solidFill>
                <a:srgbClr val="595959"/>
              </a:solidFill>
            </a:endParaRPr>
          </a:p>
        </c:rich>
      </c:tx>
      <c:overlay val="0"/>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strRef>
              <c:f>Sheet1!$A$2:$A$7</c:f>
              <c:strCache>
                <c:ptCount val="6"/>
                <c:pt idx="0">
                  <c:v>2021-01</c:v>
                </c:pt>
                <c:pt idx="1">
                  <c:v>2021-02</c:v>
                </c:pt>
                <c:pt idx="2">
                  <c:v>2021-03</c:v>
                </c:pt>
                <c:pt idx="3">
                  <c:v>2021-04</c:v>
                </c:pt>
                <c:pt idx="4">
                  <c:v>2021-05</c:v>
                </c:pt>
                <c:pt idx="5">
                  <c:v>2021-06</c:v>
                </c:pt>
              </c:strCache>
              <c:extLst/>
            </c:strRef>
          </c:cat>
          <c:val>
            <c:numRef>
              <c:f>Sheet1!$B$2:$B$7</c:f>
              <c:numCache>
                <c:formatCode>General</c:formatCode>
                <c:ptCount val="6"/>
              </c:numCache>
              <c:extLst/>
            </c:numRef>
          </c:val>
          <c:extLst>
            <c:ext xmlns:c16="http://schemas.microsoft.com/office/drawing/2014/chart" uri="{C3380CC4-5D6E-409C-BE32-E72D297353CC}">
              <c16:uniqueId val="{00000000-7B79-456B-B6EC-AB620CE5B034}"/>
            </c:ext>
          </c:extLst>
        </c:ser>
        <c:ser>
          <c:idx val="1"/>
          <c:order val="1"/>
          <c:tx>
            <c:strRef>
              <c:f>Sheet1!$C$1</c:f>
              <c:strCache>
                <c:ptCount val="1"/>
                <c:pt idx="0">
                  <c:v>Disenrollments</c:v>
                </c:pt>
              </c:strCache>
            </c:strRef>
          </c:tx>
          <c:spPr>
            <a:solidFill>
              <a:schemeClr val="accent3"/>
            </a:solidFill>
            <a:ln>
              <a:noFill/>
            </a:ln>
            <a:effectLst/>
          </c:spPr>
          <c:invertIfNegative val="0"/>
          <c:cat>
            <c:strRef>
              <c:f>Sheet1!$A$2:$A$7</c:f>
              <c:strCache>
                <c:ptCount val="6"/>
                <c:pt idx="0">
                  <c:v>2021-01</c:v>
                </c:pt>
                <c:pt idx="1">
                  <c:v>2021-02</c:v>
                </c:pt>
                <c:pt idx="2">
                  <c:v>2021-03</c:v>
                </c:pt>
                <c:pt idx="3">
                  <c:v>2021-04</c:v>
                </c:pt>
                <c:pt idx="4">
                  <c:v>2021-05</c:v>
                </c:pt>
                <c:pt idx="5">
                  <c:v>2021-06</c:v>
                </c:pt>
              </c:strCache>
              <c:extLst/>
            </c:strRef>
          </c:cat>
          <c:val>
            <c:numRef>
              <c:f>Sheet1!$C$2:$C$7</c:f>
              <c:numCache>
                <c:formatCode>General</c:formatCode>
                <c:ptCount val="6"/>
              </c:numCache>
              <c:extLst/>
            </c:numRef>
          </c:val>
          <c:extLst>
            <c:ext xmlns:c16="http://schemas.microsoft.com/office/drawing/2014/chart" uri="{C3380CC4-5D6E-409C-BE32-E72D297353CC}">
              <c16:uniqueId val="{00000001-7B79-456B-B6EC-AB620CE5B034}"/>
            </c:ext>
          </c:extLst>
        </c:ser>
        <c:dLbls>
          <c:showLegendKey val="0"/>
          <c:showVal val="0"/>
          <c:showCatName val="0"/>
          <c:showSerName val="0"/>
          <c:showPercent val="0"/>
          <c:showBubbleSize val="0"/>
        </c:dLbls>
        <c:gapWidth val="182"/>
        <c:axId val="225430528"/>
        <c:axId val="225981184"/>
        <c:extLst/>
      </c:barChart>
      <c:catAx>
        <c:axId val="225430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5981184"/>
        <c:crosses val="autoZero"/>
        <c:auto val="0"/>
        <c:lblAlgn val="ctr"/>
        <c:lblOffset val="100"/>
        <c:noMultiLvlLbl val="0"/>
      </c:catAx>
      <c:valAx>
        <c:axId val="225981184"/>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5430528"/>
        <c:crosses val="autoZero"/>
        <c:crossBetween val="between"/>
      </c:valAx>
      <c:dTable>
        <c:showHorzBorder val="1"/>
        <c:showVertBorder val="1"/>
        <c:showOutline val="1"/>
        <c:showKeys val="1"/>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solidFill>
                  <a:srgbClr val="595959"/>
                </a:solidFill>
              </a:rPr>
              <a:t>PROGRAM</a:t>
            </a:r>
            <a:r>
              <a:rPr lang="en-US" baseline="0" dirty="0">
                <a:solidFill>
                  <a:srgbClr val="595959"/>
                </a:solidFill>
              </a:rPr>
              <a:t> ENGAGEMENT</a:t>
            </a:r>
            <a:endParaRPr lang="en-US" dirty="0">
              <a:solidFill>
                <a:srgbClr val="595959"/>
              </a:solidFill>
            </a:endParaRPr>
          </a:p>
        </c:rich>
      </c:tx>
      <c:overlay val="0"/>
    </c:title>
    <c:autoTitleDeleted val="0"/>
    <c:plotArea>
      <c:layout/>
      <c:barChart>
        <c:barDir val="col"/>
        <c:grouping val="clustered"/>
        <c:varyColors val="0"/>
        <c:ser>
          <c:idx val="0"/>
          <c:order val="0"/>
          <c:tx>
            <c:strRef>
              <c:f>Sheet1!$B$1</c:f>
              <c:strCache>
                <c:ptCount val="1"/>
                <c:pt idx="0">
                  <c:v>Module Completions</c:v>
                </c:pt>
              </c:strCache>
            </c:strRef>
          </c:tx>
          <c:spPr>
            <a:solidFill>
              <a:schemeClr val="accent1"/>
            </a:solidFill>
            <a:ln>
              <a:noFill/>
            </a:ln>
            <a:effectLst/>
          </c:spPr>
          <c:invertIfNegative val="0"/>
          <c:cat>
            <c:strRef>
              <c:f>Sheet1!$A$2:$A$7</c:f>
              <c:strCache>
                <c:ptCount val="6"/>
                <c:pt idx="0">
                  <c:v>2021-01</c:v>
                </c:pt>
                <c:pt idx="1">
                  <c:v>2021-02</c:v>
                </c:pt>
                <c:pt idx="2">
                  <c:v>2021-03</c:v>
                </c:pt>
                <c:pt idx="3">
                  <c:v>2021-04</c:v>
                </c:pt>
                <c:pt idx="4">
                  <c:v>2021-05</c:v>
                </c:pt>
                <c:pt idx="5">
                  <c:v>2021-06</c:v>
                </c:pt>
              </c:strCache>
              <c:extLst/>
            </c:strRef>
          </c:cat>
          <c:val>
            <c:numRef>
              <c:f>Sheet1!$B$2:$B$7</c:f>
              <c:numCache>
                <c:formatCode>General</c:formatCode>
                <c:ptCount val="6"/>
              </c:numCache>
              <c:extLst/>
            </c:numRef>
          </c:val>
          <c:extLst>
            <c:ext xmlns:c16="http://schemas.microsoft.com/office/drawing/2014/chart" uri="{C3380CC4-5D6E-409C-BE32-E72D297353CC}">
              <c16:uniqueId val="{00000000-7B79-456B-B6EC-AB620CE5B034}"/>
            </c:ext>
          </c:extLst>
        </c:ser>
        <c:ser>
          <c:idx val="1"/>
          <c:order val="1"/>
          <c:tx>
            <c:strRef>
              <c:f>Sheet1!$C$1</c:f>
              <c:strCache>
                <c:ptCount val="1"/>
                <c:pt idx="0">
                  <c:v>Program Completions</c:v>
                </c:pt>
              </c:strCache>
            </c:strRef>
          </c:tx>
          <c:spPr>
            <a:solidFill>
              <a:schemeClr val="accent2"/>
            </a:solidFill>
            <a:ln>
              <a:noFill/>
            </a:ln>
            <a:effectLst/>
          </c:spPr>
          <c:invertIfNegative val="0"/>
          <c:cat>
            <c:strRef>
              <c:f>Sheet1!$A$2:$A$7</c:f>
              <c:strCache>
                <c:ptCount val="6"/>
                <c:pt idx="0">
                  <c:v>2021-01</c:v>
                </c:pt>
                <c:pt idx="1">
                  <c:v>2021-02</c:v>
                </c:pt>
                <c:pt idx="2">
                  <c:v>2021-03</c:v>
                </c:pt>
                <c:pt idx="3">
                  <c:v>2021-04</c:v>
                </c:pt>
                <c:pt idx="4">
                  <c:v>2021-05</c:v>
                </c:pt>
                <c:pt idx="5">
                  <c:v>2021-06</c:v>
                </c:pt>
              </c:strCache>
              <c:extLst/>
            </c:strRef>
          </c:cat>
          <c:val>
            <c:numRef>
              <c:f>Sheet1!$C$2:$C$7</c:f>
              <c:numCache>
                <c:formatCode>General</c:formatCode>
                <c:ptCount val="6"/>
              </c:numCache>
              <c:extLst/>
            </c:numRef>
          </c:val>
          <c:extLst>
            <c:ext xmlns:c16="http://schemas.microsoft.com/office/drawing/2014/chart" uri="{C3380CC4-5D6E-409C-BE32-E72D297353CC}">
              <c16:uniqueId val="{00000001-7B79-456B-B6EC-AB620CE5B034}"/>
            </c:ext>
          </c:extLst>
        </c:ser>
        <c:dLbls>
          <c:showLegendKey val="0"/>
          <c:showVal val="0"/>
          <c:showCatName val="0"/>
          <c:showSerName val="0"/>
          <c:showPercent val="0"/>
          <c:showBubbleSize val="0"/>
        </c:dLbls>
        <c:gapWidth val="182"/>
        <c:axId val="225430528"/>
        <c:axId val="225981184"/>
        <c:extLst/>
      </c:barChart>
      <c:catAx>
        <c:axId val="225430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5981184"/>
        <c:crosses val="autoZero"/>
        <c:auto val="0"/>
        <c:lblAlgn val="ctr"/>
        <c:lblOffset val="100"/>
        <c:noMultiLvlLbl val="0"/>
      </c:catAx>
      <c:valAx>
        <c:axId val="225981184"/>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5430528"/>
        <c:crosses val="autoZero"/>
        <c:crossBetween val="between"/>
      </c:valAx>
      <c:dTable>
        <c:showHorzBorder val="1"/>
        <c:showVertBorder val="1"/>
        <c:showOutline val="1"/>
        <c:showKeys val="1"/>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83295104"/>
        <c:axId val="283300992"/>
      </c:barChart>
      <c:catAx>
        <c:axId val="283295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3300992"/>
        <c:crosses val="autoZero"/>
        <c:auto val="0"/>
        <c:lblAlgn val="ctr"/>
        <c:lblOffset val="100"/>
        <c:noMultiLvlLbl val="0"/>
      </c:catAx>
      <c:valAx>
        <c:axId val="283300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329510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3.6329813301563263E-2"/>
          <c:y val="2.2298375144600868E-2"/>
          <c:w val="0.94133228063583374"/>
          <c:h val="0.97770160436630249"/>
        </c:manualLayout>
      </c:layout>
      <c:pieChart>
        <c:varyColors val="1"/>
        <c:ser>
          <c:idx val="0"/>
          <c:order val="0"/>
          <c:tx>
            <c:strRef>
              <c:f>Sheet1!$B$1</c:f>
              <c:strCache>
                <c:ptCount val="1"/>
                <c:pt idx="0">
                  <c:v>Members</c:v>
                </c:pt>
              </c:strCache>
            </c:strRef>
          </c:tx>
          <c:dPt>
            <c:idx val="0"/>
            <c:bubble3D val="0"/>
            <c:spPr>
              <a:solidFill>
                <a:schemeClr val="accent1">
                  <a:tint val="76000"/>
                </a:schemeClr>
              </a:solidFill>
              <a:ln w="19050">
                <a:solidFill>
                  <a:schemeClr val="lt1"/>
                </a:solidFill>
              </a:ln>
              <a:effectLst/>
            </c:spPr>
            <c:extLst>
              <c:ext xmlns:c16="http://schemas.microsoft.com/office/drawing/2014/chart" uri="{C3380CC4-5D6E-409C-BE32-E72D297353CC}">
                <c16:uniqueId val="{00000001-CA9B-4F58-8C88-1E2736390899}"/>
              </c:ext>
            </c:extLst>
          </c:dPt>
          <c:dPt>
            <c:idx val="1"/>
            <c:bubble3D val="0"/>
            <c:spPr>
              <a:solidFill>
                <a:schemeClr val="accent1">
                  <a:shade val="77000"/>
                </a:schemeClr>
              </a:solidFill>
              <a:ln w="19050">
                <a:solidFill>
                  <a:schemeClr val="lt1"/>
                </a:solidFill>
              </a:ln>
              <a:effectLst/>
            </c:spPr>
            <c:extLst>
              <c:ext xmlns:c16="http://schemas.microsoft.com/office/drawing/2014/chart" uri="{C3380CC4-5D6E-409C-BE32-E72D297353CC}">
                <c16:uniqueId val="{00000003-CA9B-4F58-8C88-1E2736390899}"/>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1C88-484F-8E58-19623DE4252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ENROLLMENTS BY AGE</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9980-E848-9611-D90D347FBC84}"/>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9980-E848-9611-D90D347FBC84}"/>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9980-E848-9611-D90D347FBC84}"/>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9980-E848-9611-D90D347FBC84}"/>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9980-E848-9611-D90D347FBC84}"/>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9980-E848-9611-D90D347FBC84}"/>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84203264"/>
        <c:axId val="292753408"/>
      </c:barChart>
      <c:catAx>
        <c:axId val="284203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2753408"/>
        <c:crosses val="autoZero"/>
        <c:auto val="0"/>
        <c:lblAlgn val="ctr"/>
        <c:lblOffset val="100"/>
        <c:noMultiLvlLbl val="0"/>
      </c:catAx>
      <c:valAx>
        <c:axId val="292753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42032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292825728"/>
        <c:axId val="292827520"/>
      </c:barChart>
      <c:catAx>
        <c:axId val="292825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2827520"/>
        <c:crosses val="autoZero"/>
        <c:auto val="0"/>
        <c:lblAlgn val="ctr"/>
        <c:lblOffset val="100"/>
        <c:noMultiLvlLbl val="0"/>
      </c:catAx>
      <c:valAx>
        <c:axId val="292827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282572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Sheet1!$A$2:$A$13</c:f>
              <c:numCache>
                <c:formatCode>General</c:formatCode>
                <c:ptCount val="12"/>
              </c:numCache>
            </c:numRef>
          </c:cat>
          <c:val>
            <c:numRef>
              <c:f>Sheet1!$C$2:$C$13</c:f>
              <c:numCache>
                <c:formatCode>General</c:formatCode>
                <c:ptCount val="12"/>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98596608"/>
        <c:axId val="298602496"/>
      </c:barChart>
      <c:catAx>
        <c:axId val="298596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8602496"/>
        <c:crosses val="autoZero"/>
        <c:auto val="0"/>
        <c:lblAlgn val="ctr"/>
        <c:lblOffset val="100"/>
        <c:noMultiLvlLbl val="0"/>
      </c:catAx>
      <c:valAx>
        <c:axId val="298602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859660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 BY</a:t>
            </a:r>
            <a:r>
              <a:rPr lang="en-US" b="1" baseline="0"/>
              <a:t> TYPE</a:t>
            </a:r>
            <a:endParaRPr lang="en-US" b="1"/>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Smoking</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B075-4449-B705-CF2A80CACF33}"/>
            </c:ext>
          </c:extLst>
        </c:ser>
        <c:ser>
          <c:idx val="1"/>
          <c:order val="1"/>
          <c:tx>
            <c:strRef>
              <c:f>Sheet1!$C$1</c:f>
              <c:strCache>
                <c:ptCount val="1"/>
                <c:pt idx="0">
                  <c:v>Vaping</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B075-4449-B705-CF2A80CACF33}"/>
            </c:ext>
          </c:extLst>
        </c:ser>
        <c:dLbls>
          <c:showLegendKey val="0"/>
          <c:showVal val="0"/>
          <c:showCatName val="0"/>
          <c:showSerName val="0"/>
          <c:showPercent val="0"/>
          <c:showBubbleSize val="0"/>
        </c:dLbls>
        <c:gapWidth val="150"/>
        <c:axId val="298630144"/>
        <c:axId val="298644224"/>
      </c:barChart>
      <c:catAx>
        <c:axId val="298630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8644224"/>
        <c:crosses val="autoZero"/>
        <c:auto val="0"/>
        <c:lblAlgn val="ctr"/>
        <c:lblOffset val="100"/>
        <c:noMultiLvlLbl val="0"/>
      </c:catAx>
      <c:valAx>
        <c:axId val="298644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863014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21202744543552399"/>
          <c:y val="0.16115193068981171"/>
          <c:w val="0.59340155124664307"/>
          <c:h val="0.8388480544090271"/>
        </c:manualLayout>
      </c:layout>
      <c:pieChart>
        <c:varyColors val="1"/>
        <c:ser>
          <c:idx val="0"/>
          <c:order val="0"/>
          <c:tx>
            <c:strRef>
              <c:f>Sheet1!$B$1</c:f>
              <c:strCache>
                <c:ptCount val="1"/>
                <c:pt idx="0">
                  <c:v>Members</c:v>
                </c:pt>
              </c:strCache>
            </c:strRef>
          </c:tx>
          <c:dPt>
            <c:idx val="0"/>
            <c:bubble3D val="0"/>
            <c:spPr>
              <a:solidFill>
                <a:schemeClr val="accent1">
                  <a:tint val="76000"/>
                </a:schemeClr>
              </a:solidFill>
              <a:ln w="19050">
                <a:solidFill>
                  <a:schemeClr val="lt1"/>
                </a:solidFill>
              </a:ln>
              <a:effectLst/>
            </c:spPr>
            <c:extLst>
              <c:ext xmlns:c16="http://schemas.microsoft.com/office/drawing/2014/chart" uri="{C3380CC4-5D6E-409C-BE32-E72D297353CC}">
                <c16:uniqueId val="{00000001-D520-4D77-88A2-62930C2B7AB7}"/>
              </c:ext>
            </c:extLst>
          </c:dPt>
          <c:dPt>
            <c:idx val="1"/>
            <c:bubble3D val="0"/>
            <c:spPr>
              <a:solidFill>
                <a:schemeClr val="accent1">
                  <a:shade val="77000"/>
                </a:schemeClr>
              </a:solidFill>
              <a:ln w="19050">
                <a:solidFill>
                  <a:schemeClr val="lt1"/>
                </a:solidFill>
              </a:ln>
              <a:effectLst/>
            </c:spPr>
            <c:extLst>
              <c:ext xmlns:c16="http://schemas.microsoft.com/office/drawing/2014/chart" uri="{C3380CC4-5D6E-409C-BE32-E72D297353CC}">
                <c16:uniqueId val="{00000003-D520-4D77-88A2-62930C2B7AB7}"/>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1C88-484F-8E58-19623DE4252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Sheet1!$B$1</c:f>
              <c:strCache>
                <c:ptCount val="1"/>
                <c:pt idx="0">
                  <c:v>Eligible Members</c:v>
                </c:pt>
              </c:strCache>
            </c:strRef>
          </c:tx>
          <c:spPr>
            <a:solidFill>
              <a:schemeClr val="accent2"/>
            </a:solidFill>
            <a:ln>
              <a:noFill/>
            </a:ln>
            <a:effectLst/>
          </c:spPr>
          <c:invertIfNegative val="0"/>
          <c:cat>
            <c:strRef>
              <c:f>Sheet1!$A$2:$A$16</c:f>
              <c:strCache>
                <c:ptCount val="15"/>
                <c:pt idx="0">
                  <c:v>2020-04</c:v>
                </c:pt>
                <c:pt idx="1">
                  <c:v>2020-05</c:v>
                </c:pt>
                <c:pt idx="2">
                  <c:v>2020-06</c:v>
                </c:pt>
                <c:pt idx="3">
                  <c:v>2020-07</c:v>
                </c:pt>
                <c:pt idx="4">
                  <c:v>2020-08</c:v>
                </c:pt>
                <c:pt idx="5">
                  <c:v>2020-09</c:v>
                </c:pt>
                <c:pt idx="6">
                  <c:v>2020-10</c:v>
                </c:pt>
                <c:pt idx="7">
                  <c:v>2020-11</c:v>
                </c:pt>
                <c:pt idx="8">
                  <c:v>2020-12</c:v>
                </c:pt>
                <c:pt idx="9">
                  <c:v>2021-01</c:v>
                </c:pt>
                <c:pt idx="10">
                  <c:v>2021-02</c:v>
                </c:pt>
                <c:pt idx="11">
                  <c:v>2021-03</c:v>
                </c:pt>
                <c:pt idx="12">
                  <c:v>2021-04</c:v>
                </c:pt>
                <c:pt idx="13">
                  <c:v>2021-05</c:v>
                </c:pt>
                <c:pt idx="14">
                  <c:v>2021-06</c:v>
                </c:pt>
              </c:strCache>
            </c:strRef>
          </c:cat>
          <c:val>
            <c:numRef>
              <c:f>Sheet1!$B$2:$B$16</c:f>
              <c:numCache>
                <c:formatCode>#,##0</c:formatCode>
                <c:ptCount val="15"/>
                <c:pt idx="0">
                  <c:v>4576</c:v>
                </c:pt>
                <c:pt idx="1">
                  <c:v>4513</c:v>
                </c:pt>
                <c:pt idx="2">
                  <c:v>4570</c:v>
                </c:pt>
                <c:pt idx="3">
                  <c:v>4539</c:v>
                </c:pt>
                <c:pt idx="4">
                  <c:v>4540</c:v>
                </c:pt>
                <c:pt idx="5">
                  <c:v>4481</c:v>
                </c:pt>
                <c:pt idx="6">
                  <c:v>4524</c:v>
                </c:pt>
                <c:pt idx="7">
                  <c:v>4514</c:v>
                </c:pt>
                <c:pt idx="8">
                  <c:v>4506</c:v>
                </c:pt>
                <c:pt idx="9">
                  <c:v>4723</c:v>
                </c:pt>
                <c:pt idx="10">
                  <c:v>4637</c:v>
                </c:pt>
                <c:pt idx="11">
                  <c:v>4666</c:v>
                </c:pt>
                <c:pt idx="12">
                  <c:v>4731</c:v>
                </c:pt>
                <c:pt idx="13">
                  <c:v>4591</c:v>
                </c:pt>
                <c:pt idx="14">
                  <c:v>4518</c:v>
                </c:pt>
              </c:numCache>
            </c:numRef>
          </c:val>
          <c:extLst>
            <c:ext xmlns:c16="http://schemas.microsoft.com/office/drawing/2014/chart" uri="{C3380CC4-5D6E-409C-BE32-E72D297353CC}">
              <c16:uniqueId val="{00000000-C2F2-4BB8-AC2A-5263786368C0}"/>
            </c:ext>
          </c:extLst>
        </c:ser>
        <c:dLbls>
          <c:showLegendKey val="0"/>
          <c:showVal val="0"/>
          <c:showCatName val="0"/>
          <c:showSerName val="0"/>
          <c:showPercent val="0"/>
          <c:showBubbleSize val="0"/>
        </c:dLbls>
        <c:gapWidth val="150"/>
        <c:axId val="42678528"/>
        <c:axId val="44597248"/>
      </c:barChart>
      <c:lineChart>
        <c:grouping val="standard"/>
        <c:varyColors val="0"/>
        <c:ser>
          <c:idx val="1"/>
          <c:order val="1"/>
          <c:tx>
            <c:strRef>
              <c:f>Sheet1!$C$1</c:f>
              <c:strCache>
                <c:ptCount val="1"/>
                <c:pt idx="0">
                  <c:v>Registration Rate</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Sheet1!$A$2:$A$16</c:f>
              <c:strCache>
                <c:ptCount val="15"/>
                <c:pt idx="0">
                  <c:v>2020-04</c:v>
                </c:pt>
                <c:pt idx="1">
                  <c:v>2020-05</c:v>
                </c:pt>
                <c:pt idx="2">
                  <c:v>2020-06</c:v>
                </c:pt>
                <c:pt idx="3">
                  <c:v>2020-07</c:v>
                </c:pt>
                <c:pt idx="4">
                  <c:v>2020-08</c:v>
                </c:pt>
                <c:pt idx="5">
                  <c:v>2020-09</c:v>
                </c:pt>
                <c:pt idx="6">
                  <c:v>2020-10</c:v>
                </c:pt>
                <c:pt idx="7">
                  <c:v>2020-11</c:v>
                </c:pt>
                <c:pt idx="8">
                  <c:v>2020-12</c:v>
                </c:pt>
                <c:pt idx="9">
                  <c:v>2021-01</c:v>
                </c:pt>
                <c:pt idx="10">
                  <c:v>2021-02</c:v>
                </c:pt>
                <c:pt idx="11">
                  <c:v>2021-03</c:v>
                </c:pt>
                <c:pt idx="12">
                  <c:v>2021-04</c:v>
                </c:pt>
                <c:pt idx="13">
                  <c:v>2021-05</c:v>
                </c:pt>
                <c:pt idx="14">
                  <c:v>2021-06</c:v>
                </c:pt>
              </c:strCache>
            </c:strRef>
          </c:cat>
          <c:val>
            <c:numRef>
              <c:f>Sheet1!$C$2:$C$16</c:f>
              <c:numCache>
                <c:formatCode>0.0\%</c:formatCode>
                <c:ptCount val="15"/>
                <c:pt idx="0">
                  <c:v>19.6</c:v>
                </c:pt>
                <c:pt idx="1">
                  <c:v>20.0</c:v>
                </c:pt>
                <c:pt idx="2">
                  <c:v>20.0</c:v>
                </c:pt>
                <c:pt idx="3">
                  <c:v>20.2</c:v>
                </c:pt>
                <c:pt idx="4">
                  <c:v>20.3</c:v>
                </c:pt>
                <c:pt idx="5">
                  <c:v>20.4</c:v>
                </c:pt>
                <c:pt idx="6">
                  <c:v>20.6</c:v>
                </c:pt>
                <c:pt idx="7">
                  <c:v>22.9</c:v>
                </c:pt>
                <c:pt idx="8">
                  <c:v>23.1</c:v>
                </c:pt>
                <c:pt idx="9">
                  <c:v>24.4</c:v>
                </c:pt>
                <c:pt idx="10">
                  <c:v>24.9</c:v>
                </c:pt>
                <c:pt idx="11">
                  <c:v>24.9</c:v>
                </c:pt>
                <c:pt idx="12">
                  <c:v>24.7</c:v>
                </c:pt>
                <c:pt idx="13">
                  <c:v>25.4</c:v>
                </c:pt>
                <c:pt idx="14">
                  <c:v>25.8</c:v>
                </c:pt>
              </c:numCache>
            </c:numRef>
          </c:val>
          <c:smooth val="0"/>
          <c:extLst>
            <c:ext xmlns:c16="http://schemas.microsoft.com/office/drawing/2014/chart" uri="{C3380CC4-5D6E-409C-BE32-E72D297353CC}">
              <c16:uniqueId val="{00000001-C2F2-4BB8-AC2A-5263786368C0}"/>
            </c:ext>
          </c:extLst>
        </c:ser>
        <c:ser>
          <c:idx val="2"/>
          <c:order val="2"/>
          <c:tx>
            <c:strRef>
              <c:f>Sheet1!$D$1</c:f>
              <c:strCache>
                <c:ptCount val="1"/>
                <c:pt idx="0">
                  <c:v>RAT Completion Rate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Sheet1!$A$2:$A$16</c:f>
              <c:strCache>
                <c:ptCount val="15"/>
                <c:pt idx="0">
                  <c:v>2020-04</c:v>
                </c:pt>
                <c:pt idx="1">
                  <c:v>2020-05</c:v>
                </c:pt>
                <c:pt idx="2">
                  <c:v>2020-06</c:v>
                </c:pt>
                <c:pt idx="3">
                  <c:v>2020-07</c:v>
                </c:pt>
                <c:pt idx="4">
                  <c:v>2020-08</c:v>
                </c:pt>
                <c:pt idx="5">
                  <c:v>2020-09</c:v>
                </c:pt>
                <c:pt idx="6">
                  <c:v>2020-10</c:v>
                </c:pt>
                <c:pt idx="7">
                  <c:v>2020-11</c:v>
                </c:pt>
                <c:pt idx="8">
                  <c:v>2020-12</c:v>
                </c:pt>
                <c:pt idx="9">
                  <c:v>2021-01</c:v>
                </c:pt>
                <c:pt idx="10">
                  <c:v>2021-02</c:v>
                </c:pt>
                <c:pt idx="11">
                  <c:v>2021-03</c:v>
                </c:pt>
                <c:pt idx="12">
                  <c:v>2021-04</c:v>
                </c:pt>
                <c:pt idx="13">
                  <c:v>2021-05</c:v>
                </c:pt>
                <c:pt idx="14">
                  <c:v>2021-06</c:v>
                </c:pt>
              </c:strCache>
            </c:strRef>
          </c:cat>
          <c:val>
            <c:numRef>
              <c:f>Sheet1!$D$2:$D$16</c:f>
              <c:numCache>
                <c:formatCode>0.0\%</c:formatCode>
                <c:ptCount val="15"/>
                <c:pt idx="0">
                  <c:v>4.2</c:v>
                </c:pt>
                <c:pt idx="1">
                  <c:v>3.6</c:v>
                </c:pt>
                <c:pt idx="2">
                  <c:v>2.4</c:v>
                </c:pt>
                <c:pt idx="3">
                  <c:v>2.0</c:v>
                </c:pt>
                <c:pt idx="4">
                  <c:v>1.0</c:v>
                </c:pt>
                <c:pt idx="5">
                  <c:v>2.5</c:v>
                </c:pt>
                <c:pt idx="6">
                  <c:v>17.8</c:v>
                </c:pt>
                <c:pt idx="7">
                  <c:v>11.0</c:v>
                </c:pt>
                <c:pt idx="8">
                  <c:v>3.6</c:v>
                </c:pt>
                <c:pt idx="9">
                  <c:v>7.3</c:v>
                </c:pt>
                <c:pt idx="10">
                  <c:v>4.8</c:v>
                </c:pt>
                <c:pt idx="11">
                  <c:v>2.7</c:v>
                </c:pt>
                <c:pt idx="12">
                  <c:v>2.7</c:v>
                </c:pt>
                <c:pt idx="13">
                  <c:v>3.4</c:v>
                </c:pt>
                <c:pt idx="14">
                  <c:v>3.0</c:v>
                </c:pt>
              </c:numCache>
            </c:numRef>
          </c:val>
          <c:smooth val="0"/>
          <c:extLst>
            <c:ext xmlns:c16="http://schemas.microsoft.com/office/drawing/2014/chart" uri="{C3380CC4-5D6E-409C-BE32-E72D297353CC}">
              <c16:uniqueId val="{00000002-C2F2-4BB8-AC2A-5263786368C0}"/>
            </c:ext>
          </c:extLst>
        </c:ser>
        <c:dLbls>
          <c:showLegendKey val="0"/>
          <c:showVal val="0"/>
          <c:showCatName val="0"/>
          <c:showSerName val="0"/>
          <c:showPercent val="0"/>
          <c:showBubbleSize val="0"/>
        </c:dLbls>
        <c:marker val="1"/>
        <c:smooth val="0"/>
        <c:axId val="44691456"/>
        <c:axId val="44598784"/>
      </c:lineChart>
      <c:catAx>
        <c:axId val="42678528"/>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vert="horz"/>
          <a:lstStyle/>
          <a:p>
            <a:pPr>
              <a:defRPr/>
            </a:pPr>
            <a:endParaRPr lang="en-US"/>
          </a:p>
        </c:txPr>
        <c:crossAx val="44597248"/>
        <c:crosses val="autoZero"/>
        <c:auto val="0"/>
        <c:lblAlgn val="ctr"/>
        <c:lblOffset val="100"/>
        <c:noMultiLvlLbl val="0"/>
      </c:catAx>
      <c:valAx>
        <c:axId val="445972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2"/>
            </a:solidFill>
          </a:ln>
          <a:effectLst/>
        </c:spPr>
        <c:txPr>
          <a:bodyPr rot="-60000000" vert="horz"/>
          <a:lstStyle/>
          <a:p>
            <a:pPr>
              <a:defRPr/>
            </a:pPr>
            <a:endParaRPr lang="en-US"/>
          </a:p>
        </c:txPr>
        <c:crossAx val="42678528"/>
        <c:crosses val="autoZero"/>
        <c:crossBetween val="between"/>
      </c:valAx>
      <c:valAx>
        <c:axId val="44598784"/>
        <c:scaling>
          <c:orientation val="minMax"/>
        </c:scaling>
        <c:delete val="0"/>
        <c:axPos val="r"/>
        <c:numFmt formatCode="General" sourceLinked="1"/>
        <c:majorTickMark val="out"/>
        <c:minorTickMark val="none"/>
        <c:tickLblPos val="nextTo"/>
        <c:spPr>
          <a:noFill/>
          <a:ln>
            <a:solidFill>
              <a:schemeClr val="tx2"/>
            </a:solidFill>
          </a:ln>
          <a:effectLst/>
        </c:spPr>
        <c:txPr>
          <a:bodyPr rot="-60000000" vert="horz"/>
          <a:lstStyle/>
          <a:p>
            <a:pPr>
              <a:defRPr/>
            </a:pPr>
            <a:endParaRPr lang="en-US"/>
          </a:p>
        </c:txPr>
        <c:crossAx val="44691456"/>
        <c:crosses val="max"/>
        <c:crossBetween val="between"/>
      </c:valAx>
      <c:catAx>
        <c:axId val="44691456"/>
        <c:scaling>
          <c:orientation val="minMax"/>
        </c:scaling>
        <c:delete val="1"/>
        <c:axPos val="b"/>
        <c:numFmt formatCode="General" sourceLinked="1"/>
        <c:majorTickMark val="out"/>
        <c:minorTickMark val="none"/>
        <c:tickLblPos val="nextTo"/>
        <c:crossAx val="44598784"/>
        <c:crosses val="autoZero"/>
        <c:auto val="0"/>
        <c:lblAlgn val="ctr"/>
        <c:lblOffset val="100"/>
        <c:noMultiLvlLbl val="0"/>
      </c:catAx>
      <c:dTable>
        <c:showHorzBorder val="1"/>
        <c:showVertBorder val="1"/>
        <c:showOutline val="1"/>
        <c:showKeys val="1"/>
        <c:spPr>
          <a:noFill/>
          <a:ln w="6350" cap="flat" cmpd="sng" algn="ctr">
            <a:solidFill>
              <a:srgbClr val="E7E6E6"/>
            </a:solidFill>
            <a:round/>
          </a:ln>
          <a:effectLst/>
        </c:sp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smtId="4294967295">
          <a:solidFill>
            <a:schemeClr val="bg2"/>
          </a:solidFill>
          <a:latin typeface="+mn-lt"/>
        </a:defRPr>
      </a:pPr>
      <a:endParaRPr lang="en-US"/>
    </a:p>
  </c:txPr>
  <c:externalData r:id="rId2">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88AD-004D-9504-55249957519D}"/>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88AD-004D-9504-55249957519D}"/>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88AD-004D-9504-55249957519D}"/>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88AD-004D-9504-55249957519D}"/>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88AD-004D-9504-55249957519D}"/>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88AD-004D-9504-55249957519D}"/>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99743104"/>
        <c:axId val="299744640"/>
      </c:barChart>
      <c:catAx>
        <c:axId val="299743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9744640"/>
        <c:crosses val="autoZero"/>
        <c:auto val="0"/>
        <c:lblAlgn val="ctr"/>
        <c:lblOffset val="100"/>
        <c:noMultiLvlLbl val="0"/>
      </c:catAx>
      <c:valAx>
        <c:axId val="2997446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97431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302857600"/>
        <c:axId val="302863488"/>
      </c:barChart>
      <c:catAx>
        <c:axId val="302857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2863488"/>
        <c:crosses val="autoZero"/>
        <c:auto val="0"/>
        <c:lblAlgn val="ctr"/>
        <c:lblOffset val="100"/>
        <c:noMultiLvlLbl val="0"/>
      </c:catAx>
      <c:valAx>
        <c:axId val="302863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285760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Community</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Tool Use</c:v>
                </c:pt>
              </c:strCache>
            </c:strRef>
          </c:tx>
          <c:spPr>
            <a:solidFill>
              <a:schemeClr val="accent2"/>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Digital Coaching</c:v>
                </c:pt>
              </c:strCache>
            </c:strRef>
          </c:tx>
          <c:spPr>
            <a:solidFill>
              <a:schemeClr val="accent3"/>
            </a:solidFill>
            <a:ln>
              <a:noFill/>
            </a:ln>
            <a:effectLst/>
          </c:spPr>
          <c:invertIfNegative val="0"/>
          <c:cat>
            <c:numRef>
              <c:f>Sheet1!$A$2:$A$11</c:f>
              <c:numCache>
                <c:formatCode>General</c:formatCode>
                <c:ptCount val="10"/>
              </c:numCache>
            </c:numRef>
          </c:cat>
          <c:val>
            <c:numRef>
              <c:f>Sheet1!$D$2:$D$11</c:f>
              <c:numCache>
                <c:formatCode>General</c:formatCode>
                <c:ptCount val="10"/>
              </c:numCache>
            </c:numRef>
          </c:val>
          <c:extLst>
            <c:ext xmlns:c16="http://schemas.microsoft.com/office/drawing/2014/chart" uri="{C3380CC4-5D6E-409C-BE32-E72D297353CC}">
              <c16:uniqueId val="{00000002-C8C9-45A1-A412-92A393A15A3A}"/>
            </c:ext>
          </c:extLst>
        </c:ser>
        <c:ser>
          <c:idx val="3"/>
          <c:order val="3"/>
          <c:tx>
            <c:strRef>
              <c:f>Sheet1!$E$1</c:f>
              <c:strCache>
                <c:ptCount val="1"/>
                <c:pt idx="0">
                  <c:v>Tracker Entries</c:v>
                </c:pt>
              </c:strCache>
            </c:strRef>
          </c:tx>
          <c:spPr>
            <a:solidFill>
              <a:schemeClr val="accent4"/>
            </a:solidFill>
            <a:ln>
              <a:noFill/>
            </a:ln>
            <a:effectLst/>
          </c:spPr>
          <c:invertIfNegative val="0"/>
          <c:cat>
            <c:numRef>
              <c:f>Sheet1!$A$2:$A$11</c:f>
              <c:numCache>
                <c:formatCode>General</c:formatCode>
                <c:ptCount val="10"/>
              </c:numCache>
            </c:numRef>
          </c:cat>
          <c:val>
            <c:numRef>
              <c:f>Sheet1!$E$2:$E$11</c:f>
              <c:numCache>
                <c:formatCode>General</c:formatCode>
                <c:ptCount val="10"/>
              </c:numCache>
            </c:numRef>
          </c:val>
          <c:extLst>
            <c:ext xmlns:c16="http://schemas.microsoft.com/office/drawing/2014/chart" uri="{C3380CC4-5D6E-409C-BE32-E72D297353CC}">
              <c16:uniqueId val="{00000001-19DD-409F-8E61-F790F9258F5F}"/>
            </c:ext>
          </c:extLst>
        </c:ser>
        <c:dLbls>
          <c:showLegendKey val="0"/>
          <c:showVal val="0"/>
          <c:showCatName val="0"/>
          <c:showSerName val="0"/>
          <c:showPercent val="0"/>
          <c:showBubbleSize val="0"/>
        </c:dLbls>
        <c:gapWidth val="150"/>
        <c:axId val="303259648"/>
        <c:axId val="303261184"/>
      </c:barChart>
      <c:catAx>
        <c:axId val="303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3261184"/>
        <c:crosses val="autoZero"/>
        <c:auto val="0"/>
        <c:lblAlgn val="ctr"/>
        <c:lblOffset val="100"/>
        <c:noMultiLvlLbl val="0"/>
      </c:catAx>
      <c:valAx>
        <c:axId val="303261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325964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 ENROLLMENTS</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304534656"/>
        <c:axId val="304536192"/>
      </c:barChart>
      <c:catAx>
        <c:axId val="304534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4536192"/>
        <c:crosses val="autoZero"/>
        <c:auto val="0"/>
        <c:lblAlgn val="ctr"/>
        <c:lblOffset val="100"/>
        <c:noMultiLvlLbl val="0"/>
      </c:catAx>
      <c:valAx>
        <c:axId val="304536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453465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 MEMBERS – GENDER</a:t>
            </a:r>
            <a:r>
              <a:rPr lang="en-US" sz="1000" b="1" baseline="0"/>
              <a:t> DISTRIBUTION</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9818981885910034"/>
          <c:y val="0.14871479570865631"/>
          <c:w val="0.40430963039398193"/>
          <c:h val="0.83805572986602783"/>
        </c:manualLayout>
      </c:layout>
      <c:pieChart>
        <c:varyColors val="1"/>
        <c:ser>
          <c:idx val="0"/>
          <c:order val="0"/>
          <c:tx>
            <c:strRef>
              <c:f>Sheet1!$B$1</c:f>
              <c:strCache>
                <c:ptCount val="1"/>
                <c:pt idx="0">
                  <c:v>Members</c:v>
                </c:pt>
              </c:strCache>
            </c:strRef>
          </c:tx>
          <c:dPt>
            <c:idx val="0"/>
            <c:bubble3D val="0"/>
            <c:spPr>
              <a:solidFill>
                <a:schemeClr val="accent1">
                  <a:tint val="76000"/>
                </a:schemeClr>
              </a:solidFill>
              <a:ln w="19050">
                <a:solidFill>
                  <a:schemeClr val="lt1"/>
                </a:solidFill>
              </a:ln>
              <a:effectLst/>
            </c:spPr>
            <c:extLst>
              <c:ext xmlns:c16="http://schemas.microsoft.com/office/drawing/2014/chart" uri="{C3380CC4-5D6E-409C-BE32-E72D297353CC}">
                <c16:uniqueId val="{00000001-6C16-4868-AC1E-068507F8D4D3}"/>
              </c:ext>
            </c:extLst>
          </c:dPt>
          <c:dPt>
            <c:idx val="1"/>
            <c:bubble3D val="0"/>
            <c:spPr>
              <a:solidFill>
                <a:schemeClr val="accent1">
                  <a:shade val="77000"/>
                </a:schemeClr>
              </a:solidFill>
              <a:ln w="19050">
                <a:solidFill>
                  <a:schemeClr val="lt1"/>
                </a:solidFill>
              </a:ln>
              <a:effectLst/>
            </c:spPr>
            <c:extLst>
              <c:ext xmlns:c16="http://schemas.microsoft.com/office/drawing/2014/chart" uri="{C3380CC4-5D6E-409C-BE32-E72D297353CC}">
                <c16:uniqueId val="{00000003-6C16-4868-AC1E-068507F8D4D3}"/>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1C88-484F-8E58-19623DE4252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a:t>
            </a:r>
            <a:r>
              <a:rPr lang="en-US" sz="1000" b="1" baseline="0"/>
              <a:t> MEMBERS – AGE DISTRIBUTION</a:t>
            </a:r>
            <a:endParaRPr lang="en-US" sz="1000" b="1"/>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5959-AB4D-9BF8-324D88674DB0}"/>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5959-AB4D-9BF8-324D88674DB0}"/>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5959-AB4D-9BF8-324D88674DB0}"/>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5959-AB4D-9BF8-324D88674DB0}"/>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5959-AB4D-9BF8-324D88674DB0}"/>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5959-AB4D-9BF8-324D88674DB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304992640"/>
        <c:axId val="304994176"/>
      </c:barChart>
      <c:catAx>
        <c:axId val="304992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4994176"/>
        <c:crosses val="autoZero"/>
        <c:auto val="0"/>
        <c:lblAlgn val="ctr"/>
        <c:lblOffset val="100"/>
        <c:noMultiLvlLbl val="0"/>
      </c:catAx>
      <c:valAx>
        <c:axId val="304994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49926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306209920"/>
        <c:axId val="306211456"/>
      </c:barChart>
      <c:catAx>
        <c:axId val="306209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6211456"/>
        <c:crosses val="autoZero"/>
        <c:auto val="0"/>
        <c:lblAlgn val="ctr"/>
        <c:lblOffset val="100"/>
        <c:noMultiLvlLbl val="0"/>
      </c:catAx>
      <c:valAx>
        <c:axId val="306211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620992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ACTIVITY TRENDS (Distinct Members per Month)</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Module Completion</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#,##0</c:formatCode>
                <c:ptCount val="1"/>
              </c:numCache>
            </c:numRef>
          </c:val>
          <c:extLst>
            <c:ext xmlns:c16="http://schemas.microsoft.com/office/drawing/2014/chart" uri="{C3380CC4-5D6E-409C-BE32-E72D297353CC}">
              <c16:uniqueId val="{00000000-873B-46AD-9A21-8B6BC02C5BD1}"/>
            </c:ext>
          </c:extLst>
        </c:ser>
        <c:ser>
          <c:idx val="1"/>
          <c:order val="1"/>
          <c:tx>
            <c:strRef>
              <c:f>Sheet1!$C$1</c:f>
              <c:strCache>
                <c:ptCount val="1"/>
                <c:pt idx="0">
                  <c:v>Tool Use</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#,##0</c:formatCode>
                <c:ptCount val="1"/>
              </c:numCache>
            </c:numRef>
          </c:val>
          <c:extLst>
            <c:ext xmlns:c16="http://schemas.microsoft.com/office/drawing/2014/chart" uri="{C3380CC4-5D6E-409C-BE32-E72D297353CC}">
              <c16:uniqueId val="{00000001-873B-46AD-9A21-8B6BC02C5BD1}"/>
            </c:ext>
          </c:extLst>
        </c:ser>
        <c:ser>
          <c:idx val="2"/>
          <c:order val="2"/>
          <c:tx>
            <c:strRef>
              <c:f>Sheet1!$D$1</c:f>
              <c:strCache>
                <c:ptCount val="1"/>
                <c:pt idx="0">
                  <c:v>Community</c:v>
                </c:pt>
              </c:strCache>
            </c:strRef>
          </c:tx>
          <c:spPr>
            <a:solidFill>
              <a:schemeClr val="accent3"/>
            </a:solidFill>
            <a:ln>
              <a:noFill/>
            </a:ln>
            <a:effectLst/>
          </c:spPr>
          <c:invertIfNegative val="0"/>
          <c:cat>
            <c:numRef>
              <c:f>Sheet1!$A$2</c:f>
              <c:numCache>
                <c:formatCode>General</c:formatCode>
                <c:ptCount val="1"/>
              </c:numCache>
            </c:numRef>
          </c:cat>
          <c:val>
            <c:numRef>
              <c:f>Sheet1!$D$2</c:f>
              <c:numCache>
                <c:formatCode>#,##0</c:formatCode>
                <c:ptCount val="1"/>
              </c:numCache>
            </c:numRef>
          </c:val>
          <c:extLst>
            <c:ext xmlns:c16="http://schemas.microsoft.com/office/drawing/2014/chart" uri="{C3380CC4-5D6E-409C-BE32-E72D297353CC}">
              <c16:uniqueId val="{00000002-873B-46AD-9A21-8B6BC02C5BD1}"/>
            </c:ext>
          </c:extLst>
        </c:ser>
        <c:dLbls>
          <c:showLegendKey val="0"/>
          <c:showVal val="0"/>
          <c:showCatName val="0"/>
          <c:showSerName val="0"/>
          <c:showPercent val="0"/>
          <c:showBubbleSize val="0"/>
        </c:dLbls>
        <c:gapWidth val="150"/>
        <c:axId val="306963584"/>
        <c:axId val="306965120"/>
      </c:barChart>
      <c:catAx>
        <c:axId val="306963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6965120"/>
        <c:crosses val="autoZero"/>
        <c:auto val="0"/>
        <c:lblAlgn val="ctr"/>
        <c:lblOffset val="100"/>
        <c:noMultiLvlLbl val="0"/>
      </c:catAx>
      <c:valAx>
        <c:axId val="30696512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6963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dirty="0"/>
              <a:t>GAD – 7</a:t>
            </a:r>
            <a:r>
              <a:rPr lang="en-US" sz="1000" b="1" i="0" u="none" strike="noStrike" baseline="30000" dirty="0">
                <a:effectLst/>
              </a:rPr>
              <a:t>1</a:t>
            </a:r>
            <a:r>
              <a:rPr lang="en-US" sz="1000" b="1" dirty="0"/>
              <a:t> DISTRIBUTION</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Initial Assessment</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536B-1E41-AF71-6E681FECE8B2}"/>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536B-1E41-AF71-6E681FECE8B2}"/>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536B-1E41-AF71-6E681FECE8B2}"/>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536B-1E41-AF71-6E681FECE8B2}"/>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Sheet1!$A$2:$A$5</c:f>
              <c:numCache>
                <c:formatCode>General</c:formatCode>
                <c:ptCount val="4"/>
              </c:numCache>
            </c:numRef>
          </c:cat>
          <c:val>
            <c:numRef>
              <c:f>Sheet1!$B$2:$B$5</c:f>
              <c:numCache>
                <c:formatCode>General</c:formatCode>
                <c:ptCount val="4"/>
              </c:numCache>
            </c:numRef>
          </c:val>
          <c:extLst>
            <c:ext xmlns:c16="http://schemas.microsoft.com/office/drawing/2014/chart" uri="{C3380CC4-5D6E-409C-BE32-E72D297353CC}">
              <c16:uniqueId val="{00000000-1709-4D6F-BAC9-E5E906877331}"/>
            </c:ext>
          </c:extLst>
        </c:ser>
        <c:ser>
          <c:idx val="1"/>
          <c:order val="1"/>
          <c:tx>
            <c:strRef>
              <c:f>Sheet1!$C$1</c:f>
              <c:strCache>
                <c:ptCount val="1"/>
                <c:pt idx="0">
                  <c:v>Last Assessment</c:v>
                </c:pt>
              </c:strCache>
            </c:strRef>
          </c:tx>
          <c:spPr>
            <a:solidFill>
              <a:schemeClr val="accent2"/>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536B-1E41-AF71-6E681FECE8B2}"/>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536B-1E41-AF71-6E681FECE8B2}"/>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536B-1E41-AF71-6E681FECE8B2}"/>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536B-1E41-AF71-6E681FECE8B2}"/>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Sheet1!$A$2:$A$5</c:f>
              <c:numCache>
                <c:formatCode>General</c:formatCode>
                <c:ptCount val="4"/>
              </c:numCache>
            </c:numRef>
          </c:cat>
          <c:val>
            <c:numRef>
              <c:f>Sheet1!$C$2:$C$5</c:f>
              <c:numCache>
                <c:formatCode>General</c:formatCode>
                <c:ptCount val="4"/>
              </c:numCache>
            </c:numRef>
          </c:val>
          <c:extLst>
            <c:ext xmlns:c16="http://schemas.microsoft.com/office/drawing/2014/chart" uri="{C3380CC4-5D6E-409C-BE32-E72D297353CC}">
              <c16:uniqueId val="{00000001-1709-4D6F-BAC9-E5E906877331}"/>
            </c:ext>
          </c:extLst>
        </c:ser>
        <c:dLbls>
          <c:showLegendKey val="0"/>
          <c:showVal val="0"/>
          <c:showCatName val="0"/>
          <c:showSerName val="0"/>
          <c:showPercent val="0"/>
          <c:showBubbleSize val="0"/>
        </c:dLbls>
        <c:gapWidth val="219"/>
        <c:overlap val="-27"/>
        <c:axId val="307165056"/>
        <c:axId val="307166592"/>
      </c:barChart>
      <c:catAx>
        <c:axId val="30716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7166592"/>
        <c:crosses val="autoZero"/>
        <c:auto val="0"/>
        <c:lblAlgn val="ctr"/>
        <c:lblOffset val="100"/>
        <c:noMultiLvlLbl val="0"/>
      </c:catAx>
      <c:valAx>
        <c:axId val="307166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71650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dirty="0"/>
              <a:t>GAD – 7</a:t>
            </a:r>
            <a:r>
              <a:rPr lang="en-US" sz="1000" b="1" i="0" u="none" strike="noStrike" baseline="30000" dirty="0">
                <a:effectLst/>
              </a:rPr>
              <a:t>1</a:t>
            </a:r>
            <a:r>
              <a:rPr lang="en-US" sz="1000" b="1" dirty="0"/>
              <a:t> IMPROVEMENT</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BF6D-6543-9896-DD52BF606B3D}"/>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BF6D-6543-9896-DD52BF606B3D}"/>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BF6D-6543-9896-DD52BF606B3D}"/>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BF6D-6543-9896-DD52BF606B3D}"/>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BF6D-6543-9896-DD52BF606B3D}"/>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BF6D-6543-9896-DD52BF606B3D}"/>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BF6D-6543-9896-DD52BF606B3D}"/>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Sheet1!$A$2:$A$8</c:f>
              <c:numCache>
                <c:formatCode>General</c:formatCode>
                <c:ptCount val="7"/>
              </c:numCache>
            </c:numRef>
          </c:cat>
          <c:val>
            <c:numRef>
              <c:f>Sheet1!$B$2:$B$8</c:f>
              <c:numCache>
                <c:formatCode>General</c:formatCode>
                <c:ptCount val="7"/>
              </c:numCache>
            </c:numRef>
          </c:val>
          <c:extLst>
            <c:ext xmlns:c16="http://schemas.microsoft.com/office/drawing/2014/chart" uri="{C3380CC4-5D6E-409C-BE32-E72D297353CC}">
              <c16:uniqueId val="{00000000-26C4-4DC5-AC1A-FDE0CE4F4111}"/>
            </c:ext>
          </c:extLst>
        </c:ser>
        <c:dLbls>
          <c:showLegendKey val="0"/>
          <c:showVal val="0"/>
          <c:showCatName val="0"/>
          <c:showSerName val="0"/>
          <c:showPercent val="0"/>
          <c:showBubbleSize val="0"/>
        </c:dLbls>
        <c:gapWidth val="219"/>
        <c:overlap val="-27"/>
        <c:axId val="308125056"/>
        <c:axId val="308135040"/>
      </c:barChart>
      <c:catAx>
        <c:axId val="30812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8135040"/>
        <c:crosses val="autoZero"/>
        <c:auto val="0"/>
        <c:lblAlgn val="ctr"/>
        <c:lblOffset val="100"/>
        <c:noMultiLvlLbl val="0"/>
      </c:catAx>
      <c:valAx>
        <c:axId val="3081350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81250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GENDER</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Eligible</c:v>
                </c:pt>
              </c:strCache>
            </c:strRef>
          </c:tx>
          <c:spPr>
            <a:solidFill>
              <a:schemeClr val="accent1"/>
            </a:solidFill>
            <a:ln>
              <a:noFill/>
            </a:ln>
            <a:effectLst/>
          </c:spPr>
          <c:invertIfNegative val="0"/>
          <c:cat>
            <c:strRef>
              <c:f>Sheet1!$A$2:$A$3</c:f>
              <c:strCache>
                <c:ptCount val="2"/>
                <c:pt idx="0">
                  <c:v>Female</c:v>
                </c:pt>
                <c:pt idx="1">
                  <c:v>Male</c:v>
                </c:pt>
              </c:strCache>
            </c:strRef>
          </c:cat>
          <c:val>
            <c:numRef>
              <c:f>Sheet1!$B$2:$B$3</c:f>
              <c:numCache>
                <c:formatCode>#,##0</c:formatCode>
                <c:ptCount val="2"/>
                <c:pt idx="0">
                  <c:v>2004.0</c:v>
                </c:pt>
                <c:pt idx="1">
                  <c:v>2514.0</c:v>
                </c:pt>
              </c:numCache>
            </c:numRef>
          </c:val>
          <c:extLst>
            <c:ext xmlns:c16="http://schemas.microsoft.com/office/drawing/2014/chart" uri="{C3380CC4-5D6E-409C-BE32-E72D297353CC}">
              <c16:uniqueId val="{00000000-330B-44B4-A071-8B9A270832EC}"/>
            </c:ext>
          </c:extLst>
        </c:ser>
        <c:dLbls>
          <c:showLegendKey val="0"/>
          <c:showVal val="0"/>
          <c:showCatName val="0"/>
          <c:showSerName val="0"/>
          <c:showPercent val="0"/>
          <c:showBubbleSize val="0"/>
        </c:dLbls>
        <c:gapWidth val="219"/>
        <c:overlap val="-27"/>
        <c:axId val="151868160"/>
        <c:axId val="151870080"/>
      </c:barChart>
      <c:lineChart>
        <c:grouping val="standard"/>
        <c:varyColors val="0"/>
        <c:ser>
          <c:idx val="1"/>
          <c:order val="1"/>
          <c:tx>
            <c:strRef>
              <c:f>Sheet1!$C$1</c:f>
              <c:strCache>
                <c:ptCount val="1"/>
                <c:pt idx="0">
                  <c:v>Registration Rate</c:v>
                </c:pt>
              </c:strCache>
            </c:strRef>
          </c:tx>
          <c:spPr>
            <a:ln w="28575" cap="rnd">
              <a:noFill/>
              <a:round/>
            </a:ln>
            <a:effectLst/>
          </c:spPr>
          <c:marker>
            <c:symbol val="diamond"/>
            <c:size val="5"/>
            <c:spPr>
              <a:solidFill>
                <a:schemeClr val="accent2"/>
              </a:solidFill>
              <a:ln w="9525">
                <a:solidFill>
                  <a:schemeClr val="accent2"/>
                </a:solidFill>
              </a:ln>
              <a:effectLst/>
            </c:spPr>
          </c:marker>
          <c:cat>
            <c:strRef>
              <c:f>Sheet1!$A$2:$A$3</c:f>
              <c:strCache>
                <c:ptCount val="2"/>
                <c:pt idx="0">
                  <c:v>Female</c:v>
                </c:pt>
                <c:pt idx="1">
                  <c:v>Male</c:v>
                </c:pt>
              </c:strCache>
            </c:strRef>
          </c:cat>
          <c:val>
            <c:numRef>
              <c:f>Sheet1!$C$2:$C$3</c:f>
              <c:numCache>
                <c:formatCode>0.0\%</c:formatCode>
                <c:ptCount val="2"/>
                <c:pt idx="0">
                  <c:v>32.73</c:v>
                </c:pt>
                <c:pt idx="1">
                  <c:v>20.33</c:v>
                </c:pt>
              </c:numCache>
            </c:numRef>
          </c:val>
          <c:smooth val="0"/>
          <c:extLst>
            <c:ext xmlns:c16="http://schemas.microsoft.com/office/drawing/2014/chart" uri="{C3380CC4-5D6E-409C-BE32-E72D297353CC}">
              <c16:uniqueId val="{00000001-330B-44B4-A071-8B9A270832EC}"/>
            </c:ext>
          </c:extLst>
        </c:ser>
        <c:ser>
          <c:idx val="2"/>
          <c:order val="2"/>
          <c:tx>
            <c:strRef>
              <c:f>Sheet1!$D$1</c:f>
              <c:strCache>
                <c:ptCount val="1"/>
                <c:pt idx="0">
                  <c:v>RAT Completion Rate</c:v>
                </c:pt>
              </c:strCache>
            </c:strRef>
          </c:tx>
          <c:spPr>
            <a:ln w="28575" cap="rnd">
              <a:noFill/>
              <a:round/>
            </a:ln>
            <a:effectLst/>
          </c:spPr>
          <c:marker>
            <c:symbol val="diamond"/>
            <c:size val="5"/>
            <c:spPr>
              <a:solidFill>
                <a:schemeClr val="accent3"/>
              </a:solidFill>
              <a:ln w="9525">
                <a:solidFill>
                  <a:schemeClr val="accent3"/>
                </a:solidFill>
              </a:ln>
              <a:effectLst/>
            </c:spPr>
          </c:marker>
          <c:cat>
            <c:strRef>
              <c:f>Sheet1!$A$2:$A$3</c:f>
              <c:strCache>
                <c:ptCount val="2"/>
                <c:pt idx="0">
                  <c:v>Female</c:v>
                </c:pt>
                <c:pt idx="1">
                  <c:v>Male</c:v>
                </c:pt>
              </c:strCache>
            </c:strRef>
          </c:cat>
          <c:val>
            <c:numRef>
              <c:f>Sheet1!$D$2:$D$3</c:f>
              <c:numCache>
                <c:formatCode>0.0\%</c:formatCode>
                <c:ptCount val="2"/>
                <c:pt idx="0">
                  <c:v>26.65</c:v>
                </c:pt>
                <c:pt idx="1">
                  <c:v>16.51</c:v>
                </c:pt>
              </c:numCache>
            </c:numRef>
          </c:val>
          <c:smooth val="0"/>
          <c:extLst>
            <c:ext xmlns:c16="http://schemas.microsoft.com/office/drawing/2014/chart" uri="{C3380CC4-5D6E-409C-BE32-E72D297353CC}">
              <c16:uniqueId val="{00000002-330B-44B4-A071-8B9A270832EC}"/>
            </c:ext>
          </c:extLst>
        </c:ser>
        <c:dLbls>
          <c:showLegendKey val="0"/>
          <c:showVal val="0"/>
          <c:showCatName val="0"/>
          <c:showSerName val="0"/>
          <c:showPercent val="0"/>
          <c:showBubbleSize val="0"/>
        </c:dLbls>
        <c:marker val="1"/>
        <c:smooth val="0"/>
        <c:axId val="151877504"/>
        <c:axId val="151875968"/>
      </c:lineChart>
      <c:catAx>
        <c:axId val="151868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1870080"/>
        <c:crosses val="autoZero"/>
        <c:auto val="0"/>
        <c:lblAlgn val="ctr"/>
        <c:lblOffset val="100"/>
        <c:noMultiLvlLbl val="0"/>
      </c:catAx>
      <c:valAx>
        <c:axId val="151870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1868160"/>
        <c:crosses val="autoZero"/>
        <c:crossBetween val="between"/>
      </c:valAx>
      <c:valAx>
        <c:axId val="15187596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1877504"/>
        <c:crosses val="max"/>
        <c:crossBetween val="between"/>
      </c:valAx>
      <c:catAx>
        <c:axId val="151877504"/>
        <c:scaling>
          <c:orientation val="minMax"/>
        </c:scaling>
        <c:delete val="1"/>
        <c:axPos val="b"/>
        <c:numFmt formatCode="General" sourceLinked="1"/>
        <c:majorTickMark val="out"/>
        <c:minorTickMark val="none"/>
        <c:tickLblPos val="nextTo"/>
        <c:crossAx val="151875968"/>
        <c:crosses val="autoZero"/>
        <c:auto val="0"/>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 ENROLLMENTS</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308251648"/>
        <c:axId val="308253440"/>
      </c:barChart>
      <c:catAx>
        <c:axId val="308251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8253440"/>
        <c:crosses val="autoZero"/>
        <c:auto val="0"/>
        <c:lblAlgn val="ctr"/>
        <c:lblOffset val="100"/>
        <c:noMultiLvlLbl val="0"/>
      </c:catAx>
      <c:valAx>
        <c:axId val="308253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825164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 MEMBERS – GENDER</a:t>
            </a:r>
            <a:r>
              <a:rPr lang="en-US" sz="1000" b="1" baseline="0"/>
              <a:t> DISTRIBUTION</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7904263138771057"/>
          <c:y val="0.15686757862567902"/>
          <c:w val="0.40111842751502991"/>
          <c:h val="0.83144104480743408"/>
        </c:manualLayout>
      </c:layout>
      <c:pieChart>
        <c:varyColors val="1"/>
        <c:ser>
          <c:idx val="0"/>
          <c:order val="0"/>
          <c:tx>
            <c:strRef>
              <c:f>Sheet1!$B$1</c:f>
              <c:strCache>
                <c:ptCount val="1"/>
                <c:pt idx="0">
                  <c:v>Members</c:v>
                </c:pt>
              </c:strCache>
            </c:strRef>
          </c:tx>
          <c:dPt>
            <c:idx val="0"/>
            <c:bubble3D val="0"/>
            <c:spPr>
              <a:solidFill>
                <a:schemeClr val="accent1">
                  <a:shade val="76000"/>
                </a:schemeClr>
              </a:solidFill>
              <a:ln w="19050">
                <a:solidFill>
                  <a:schemeClr val="lt1"/>
                </a:solidFill>
              </a:ln>
              <a:effectLst/>
            </c:spPr>
            <c:extLst>
              <c:ext xmlns:c16="http://schemas.microsoft.com/office/drawing/2014/chart" uri="{C3380CC4-5D6E-409C-BE32-E72D297353CC}">
                <c16:uniqueId val="{00000001-06C8-401D-95BF-6C9DCDC88F34}"/>
              </c:ext>
            </c:extLst>
          </c:dPt>
          <c:dPt>
            <c:idx val="1"/>
            <c:bubble3D val="0"/>
            <c:spPr>
              <a:solidFill>
                <a:schemeClr val="accent1">
                  <a:tint val="77000"/>
                </a:schemeClr>
              </a:solidFill>
              <a:ln w="19050">
                <a:solidFill>
                  <a:schemeClr val="lt1"/>
                </a:solidFill>
              </a:ln>
              <a:effectLst/>
            </c:spPr>
            <c:extLst>
              <c:ext xmlns:c16="http://schemas.microsoft.com/office/drawing/2014/chart" uri="{C3380CC4-5D6E-409C-BE32-E72D297353CC}">
                <c16:uniqueId val="{00000003-06C8-401D-95BF-6C9DCDC88F34}"/>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1C88-484F-8E58-19623DE4252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a:t>
            </a:r>
            <a:r>
              <a:rPr lang="en-US" sz="1000" b="1" baseline="0"/>
              <a:t> MEMBERS – AGE DISTRIBUTION</a:t>
            </a:r>
            <a:endParaRPr lang="en-US" sz="1000" b="1"/>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AC30-874B-B82C-CDC5FD238997}"/>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AC30-874B-B82C-CDC5FD238997}"/>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AC30-874B-B82C-CDC5FD238997}"/>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AC30-874B-B82C-CDC5FD238997}"/>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AC30-874B-B82C-CDC5FD238997}"/>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AC30-874B-B82C-CDC5FD238997}"/>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309405952"/>
        <c:axId val="309420032"/>
      </c:barChart>
      <c:catAx>
        <c:axId val="309405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420032"/>
        <c:crosses val="autoZero"/>
        <c:auto val="0"/>
        <c:lblAlgn val="ctr"/>
        <c:lblOffset val="100"/>
        <c:noMultiLvlLbl val="0"/>
      </c:catAx>
      <c:valAx>
        <c:axId val="309420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4059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Sheet1!$A$2:$A$15</c:f>
              <c:numCache>
                <c:formatCode>General</c:formatCode>
                <c:ptCount val="14"/>
              </c:numCache>
            </c:numRef>
          </c:cat>
          <c:val>
            <c:numRef>
              <c:f>Sheet1!$B$2:$B$15</c:f>
              <c:numCache>
                <c:formatCode>General</c:formatCode>
                <c:ptCount val="14"/>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Sheet1!$A$2:$A$15</c:f>
              <c:numCache>
                <c:formatCode>General</c:formatCode>
                <c:ptCount val="14"/>
              </c:numCache>
            </c:numRef>
          </c:cat>
          <c:val>
            <c:numRef>
              <c:f>Sheet1!$C$2:$C$15</c:f>
              <c:numCache>
                <c:formatCode>General</c:formatCode>
                <c:ptCount val="14"/>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Sheet1!$A$2:$A$15</c:f>
              <c:numCache>
                <c:formatCode>General</c:formatCode>
                <c:ptCount val="14"/>
              </c:numCache>
            </c:numRef>
          </c:cat>
          <c:val>
            <c:numRef>
              <c:f>Sheet1!$D$2:$D$15</c:f>
              <c:numCache>
                <c:formatCode>General</c:formatCode>
                <c:ptCount val="14"/>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309783552"/>
        <c:axId val="309789440"/>
      </c:barChart>
      <c:catAx>
        <c:axId val="309783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789440"/>
        <c:crosses val="autoZero"/>
        <c:auto val="0"/>
        <c:lblAlgn val="ctr"/>
        <c:lblOffset val="100"/>
        <c:noMultiLvlLbl val="0"/>
      </c:catAx>
      <c:valAx>
        <c:axId val="309789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78355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i="0" baseline="0">
                <a:effectLst/>
              </a:rPr>
              <a:t>ACTIVITY TRENDS (Distinct Members per Month)</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Digital Coaching</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Trackers</c:v>
                </c:pt>
              </c:strCache>
            </c:strRef>
          </c:tx>
          <c:spPr>
            <a:solidFill>
              <a:schemeClr val="accent2"/>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C8C9-45A1-A412-92A393A15A3A}"/>
            </c:ext>
          </c:extLst>
        </c:ser>
        <c:dLbls>
          <c:showLegendKey val="0"/>
          <c:showVal val="0"/>
          <c:showCatName val="0"/>
          <c:showSerName val="0"/>
          <c:showPercent val="0"/>
          <c:showBubbleSize val="0"/>
        </c:dLbls>
        <c:gapWidth val="150"/>
        <c:axId val="309953664"/>
        <c:axId val="309955200"/>
      </c:barChart>
      <c:catAx>
        <c:axId val="309953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955200"/>
        <c:crosses val="autoZero"/>
        <c:auto val="0"/>
        <c:lblAlgn val="ctr"/>
        <c:lblOffset val="100"/>
        <c:noMultiLvlLbl val="0"/>
      </c:catAx>
      <c:valAx>
        <c:axId val="309955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95366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T1 Risk Points</c:v>
                </c:pt>
              </c:strCache>
            </c:strRef>
          </c:tx>
          <c:spPr>
            <a:solidFill>
              <a:schemeClr val="accent1"/>
            </a:solidFill>
            <a:ln>
              <a:noFill/>
            </a:ln>
            <a:effectLst/>
          </c:spPr>
          <c:invertIfNegative val="0"/>
          <c:cat>
            <c:strRef>
              <c:f>Sheet1!$A$2:$A$13</c:f>
              <c:strCache>
                <c:ptCount val="12"/>
                <c:pt idx="0">
                  <c:v>Alcohol-Female</c:v>
                </c:pt>
                <c:pt idx="1">
                  <c:v>Alcohol-Male</c:v>
                </c:pt>
                <c:pt idx="2">
                  <c:v>Physical Activity</c:v>
                </c:pt>
                <c:pt idx="3">
                  <c:v>Self-Reported Health</c:v>
                </c:pt>
                <c:pt idx="4">
                  <c:v>Sitting</c:v>
                </c:pt>
                <c:pt idx="5">
                  <c:v>Sleep</c:v>
                </c:pt>
                <c:pt idx="6">
                  <c:v>Stress-Financial</c:v>
                </c:pt>
                <c:pt idx="7">
                  <c:v>Stress-Home-Work</c:v>
                </c:pt>
                <c:pt idx="8">
                  <c:v>Sugar-Sweetened Beverages</c:v>
                </c:pt>
                <c:pt idx="9">
                  <c:v>Tobacco</c:v>
                </c:pt>
                <c:pt idx="10">
                  <c:v>Weekly - Beans</c:v>
                </c:pt>
                <c:pt idx="11">
                  <c:v>Weekly - Nuts</c:v>
                </c:pt>
              </c:strCache>
            </c:strRef>
          </c:cat>
          <c:val>
            <c:numRef>
              <c:f>Sheet1!$B$2:$B$13</c:f>
              <c:numCache>
                <c:formatCode>#,##0.0</c:formatCode>
                <c:ptCount val="12"/>
                <c:pt idx="0">
                  <c:v>21.0</c:v>
                </c:pt>
                <c:pt idx="1">
                  <c:v>12.5</c:v>
                </c:pt>
                <c:pt idx="2">
                  <c:v>245.0</c:v>
                </c:pt>
                <c:pt idx="3">
                  <c:v>116.5</c:v>
                </c:pt>
                <c:pt idx="4">
                  <c:v>167.0</c:v>
                </c:pt>
                <c:pt idx="5">
                  <c:v>55.5</c:v>
                </c:pt>
                <c:pt idx="6">
                  <c:v>87.5</c:v>
                </c:pt>
                <c:pt idx="7">
                  <c:v>42.5</c:v>
                </c:pt>
                <c:pt idx="8">
                  <c:v>36.0</c:v>
                </c:pt>
                <c:pt idx="9">
                  <c:v>11.0</c:v>
                </c:pt>
                <c:pt idx="10">
                  <c:v>140.5</c:v>
                </c:pt>
                <c:pt idx="11">
                  <c:v>92.5</c:v>
                </c:pt>
              </c:numCache>
            </c:numRef>
          </c:val>
          <c:extLst>
            <c:ext xmlns:c16="http://schemas.microsoft.com/office/drawing/2014/chart" uri="{C3380CC4-5D6E-409C-BE32-E72D297353CC}">
              <c16:uniqueId val="{00000000-7B79-456B-B6EC-AB620CE5B034}"/>
            </c:ext>
          </c:extLst>
        </c:ser>
        <c:ser>
          <c:idx val="1"/>
          <c:order val="1"/>
          <c:tx>
            <c:strRef>
              <c:f>Sheet1!$C$1</c:f>
              <c:strCache>
                <c:ptCount val="1"/>
                <c:pt idx="0">
                  <c:v>Tx Risk Points</c:v>
                </c:pt>
              </c:strCache>
            </c:strRef>
          </c:tx>
          <c:spPr>
            <a:solidFill>
              <a:schemeClr val="accent2"/>
            </a:solidFill>
            <a:ln>
              <a:noFill/>
            </a:ln>
            <a:effectLst/>
          </c:spPr>
          <c:invertIfNegative val="0"/>
          <c:cat>
            <c:strRef>
              <c:f>Sheet1!$A$2:$A$13</c:f>
              <c:strCache>
                <c:ptCount val="12"/>
                <c:pt idx="0">
                  <c:v>Alcohol-Female</c:v>
                </c:pt>
                <c:pt idx="1">
                  <c:v>Alcohol-Male</c:v>
                </c:pt>
                <c:pt idx="2">
                  <c:v>Physical Activity</c:v>
                </c:pt>
                <c:pt idx="3">
                  <c:v>Self-Reported Health</c:v>
                </c:pt>
                <c:pt idx="4">
                  <c:v>Sitting</c:v>
                </c:pt>
                <c:pt idx="5">
                  <c:v>Sleep</c:v>
                </c:pt>
                <c:pt idx="6">
                  <c:v>Stress-Financial</c:v>
                </c:pt>
                <c:pt idx="7">
                  <c:v>Stress-Home-Work</c:v>
                </c:pt>
                <c:pt idx="8">
                  <c:v>Sugar-Sweetened Beverages</c:v>
                </c:pt>
                <c:pt idx="9">
                  <c:v>Tobacco</c:v>
                </c:pt>
                <c:pt idx="10">
                  <c:v>Weekly - Beans</c:v>
                </c:pt>
                <c:pt idx="11">
                  <c:v>Weekly - Nuts</c:v>
                </c:pt>
              </c:strCache>
            </c:strRef>
          </c:cat>
          <c:val>
            <c:numRef>
              <c:f>Sheet1!$C$2:$C$13</c:f>
              <c:numCache>
                <c:formatCode>#,##0.0</c:formatCode>
                <c:ptCount val="12"/>
                <c:pt idx="0">
                  <c:v>16.5</c:v>
                </c:pt>
                <c:pt idx="1">
                  <c:v>9.0</c:v>
                </c:pt>
                <c:pt idx="2">
                  <c:v>238.0</c:v>
                </c:pt>
                <c:pt idx="3">
                  <c:v>94.5</c:v>
                </c:pt>
                <c:pt idx="4">
                  <c:v>160.0</c:v>
                </c:pt>
                <c:pt idx="5">
                  <c:v>50.5</c:v>
                </c:pt>
                <c:pt idx="6">
                  <c:v>64.5</c:v>
                </c:pt>
                <c:pt idx="7">
                  <c:v>32.0</c:v>
                </c:pt>
                <c:pt idx="8">
                  <c:v>30.0</c:v>
                </c:pt>
                <c:pt idx="9">
                  <c:v>4.0</c:v>
                </c:pt>
                <c:pt idx="10">
                  <c:v>127.0</c:v>
                </c:pt>
                <c:pt idx="11">
                  <c:v>86.5</c:v>
                </c:pt>
              </c:numCache>
            </c:numRef>
          </c:val>
          <c:extLst>
            <c:ext xmlns:c16="http://schemas.microsoft.com/office/drawing/2014/chart" uri="{C3380CC4-5D6E-409C-BE32-E72D297353CC}">
              <c16:uniqueId val="{00000001-7B79-456B-B6EC-AB620CE5B034}"/>
            </c:ext>
          </c:extLst>
        </c:ser>
        <c:dLbls>
          <c:showLegendKey val="0"/>
          <c:showVal val="0"/>
          <c:showCatName val="0"/>
          <c:showSerName val="0"/>
          <c:showPercent val="0"/>
          <c:showBubbleSize val="0"/>
        </c:dLbls>
        <c:gapWidth val="182"/>
        <c:axId val="225430528"/>
        <c:axId val="225981184"/>
      </c:barChart>
      <c:lineChart>
        <c:grouping val="standard"/>
        <c:varyColors val="0"/>
        <c:ser>
          <c:idx val="2"/>
          <c:order val="2"/>
          <c:tx>
            <c:strRef>
              <c:f>Sheet1!$D$1</c:f>
              <c:strCache>
                <c:ptCount val="1"/>
                <c:pt idx="0">
                  <c:v>% Change</c:v>
                </c:pt>
              </c:strCache>
            </c:strRef>
          </c:tx>
          <c:spPr>
            <a:ln>
              <a:noFill/>
            </a:ln>
          </c:spPr>
          <c:marker>
            <c:symbol val="none"/>
          </c:marker>
          <c:cat>
            <c:strRef>
              <c:f>Sheet1!$A$2:$A$13</c:f>
              <c:strCache>
                <c:ptCount val="12"/>
                <c:pt idx="0">
                  <c:v>Alcohol-Female</c:v>
                </c:pt>
                <c:pt idx="1">
                  <c:v>Alcohol-Male</c:v>
                </c:pt>
                <c:pt idx="2">
                  <c:v>Physical Activity</c:v>
                </c:pt>
                <c:pt idx="3">
                  <c:v>Self-Reported Health</c:v>
                </c:pt>
                <c:pt idx="4">
                  <c:v>Sitting</c:v>
                </c:pt>
                <c:pt idx="5">
                  <c:v>Sleep</c:v>
                </c:pt>
                <c:pt idx="6">
                  <c:v>Stress-Financial</c:v>
                </c:pt>
                <c:pt idx="7">
                  <c:v>Stress-Home-Work</c:v>
                </c:pt>
                <c:pt idx="8">
                  <c:v>Sugar-Sweetened Beverages</c:v>
                </c:pt>
                <c:pt idx="9">
                  <c:v>Tobacco</c:v>
                </c:pt>
                <c:pt idx="10">
                  <c:v>Weekly - Beans</c:v>
                </c:pt>
                <c:pt idx="11">
                  <c:v>Weekly - Nuts</c:v>
                </c:pt>
              </c:strCache>
            </c:strRef>
          </c:cat>
          <c:val>
            <c:numRef>
              <c:f>Sheet1!$D$2:$D$13</c:f>
              <c:numCache>
                <c:formatCode>0.0\%</c:formatCode>
                <c:ptCount val="12"/>
                <c:pt idx="0">
                  <c:v>-21.4</c:v>
                </c:pt>
                <c:pt idx="1">
                  <c:v>-28</c:v>
                </c:pt>
                <c:pt idx="2">
                  <c:v>-2.9</c:v>
                </c:pt>
                <c:pt idx="3">
                  <c:v>-18.9</c:v>
                </c:pt>
                <c:pt idx="4">
                  <c:v>-4.2</c:v>
                </c:pt>
                <c:pt idx="5">
                  <c:v>-9</c:v>
                </c:pt>
                <c:pt idx="6">
                  <c:v>-26.3</c:v>
                </c:pt>
                <c:pt idx="7">
                  <c:v>-24.7</c:v>
                </c:pt>
                <c:pt idx="8">
                  <c:v>-16.7</c:v>
                </c:pt>
                <c:pt idx="9">
                  <c:v>-63.6</c:v>
                </c:pt>
                <c:pt idx="10">
                  <c:v>-9.6</c:v>
                </c:pt>
                <c:pt idx="11">
                  <c:v>-6.5</c:v>
                </c:pt>
              </c:numCache>
            </c:numRef>
          </c:val>
          <c:smooth val="0"/>
          <c:extLst>
            <c:ext xmlns:c16="http://schemas.microsoft.com/office/drawing/2014/chart" uri="{C3380CC4-5D6E-409C-BE32-E72D297353CC}">
              <c16:uniqueId val="{00000002-7B79-456B-B6EC-AB620CE5B034}"/>
            </c:ext>
          </c:extLst>
        </c:ser>
        <c:dLbls>
          <c:showLegendKey val="0"/>
          <c:showVal val="0"/>
          <c:showCatName val="0"/>
          <c:showSerName val="0"/>
          <c:showPercent val="0"/>
          <c:showBubbleSize val="0"/>
        </c:dLbls>
        <c:marker val="1"/>
        <c:smooth val="0"/>
        <c:axId val="225430528"/>
        <c:axId val="225981184"/>
      </c:lineChart>
      <c:catAx>
        <c:axId val="225430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5981184"/>
        <c:crosses val="autoZero"/>
        <c:auto val="0"/>
        <c:lblAlgn val="ctr"/>
        <c:lblOffset val="100"/>
        <c:noMultiLvlLbl val="0"/>
      </c:catAx>
      <c:valAx>
        <c:axId val="225981184"/>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5430528"/>
        <c:crosses val="autoZero"/>
        <c:crossBetween val="between"/>
      </c:valAx>
      <c:dTable>
        <c:showHorzBorder val="1"/>
        <c:showVertBorder val="1"/>
        <c:showOutline val="1"/>
        <c:showKeys val="1"/>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T1 Risk Points</c:v>
                </c:pt>
              </c:strCache>
            </c:strRef>
          </c:tx>
          <c:spPr>
            <a:solidFill>
              <a:schemeClr val="accent1"/>
            </a:solidFill>
            <a:ln>
              <a:noFill/>
            </a:ln>
            <a:effectLst/>
          </c:spPr>
          <c:invertIfNegative val="0"/>
          <c:cat>
            <c:strRef>
              <c:f>Sheet1!$A$2:$A$9</c:f>
              <c:strCache>
                <c:ptCount val="8"/>
                <c:pt idx="0">
                  <c:v>Asthma - FEV1 (Female)</c:v>
                </c:pt>
                <c:pt idx="1">
                  <c:v>Asthma - FEV1 (Male)</c:v>
                </c:pt>
                <c:pt idx="2">
                  <c:v>Asthma - Severity</c:v>
                </c:pt>
                <c:pt idx="3">
                  <c:v>BMI (High)</c:v>
                </c:pt>
                <c:pt idx="4">
                  <c:v>Blood Pressure (High)</c:v>
                </c:pt>
                <c:pt idx="5">
                  <c:v>HDL Cholesterol</c:v>
                </c:pt>
                <c:pt idx="6">
                  <c:v>PHQ2 - Depressed/Little Interest</c:v>
                </c:pt>
                <c:pt idx="7">
                  <c:v>Total Cholesterol</c:v>
                </c:pt>
              </c:strCache>
            </c:strRef>
          </c:cat>
          <c:val>
            <c:numRef>
              <c:f>Sheet1!$B$2:$B$9</c:f>
              <c:numCache>
                <c:formatCode>#,##0.0</c:formatCode>
                <c:ptCount val="8"/>
                <c:pt idx="0">
                  <c:v>8.0</c:v>
                </c:pt>
                <c:pt idx="1">
                  <c:v>4.0</c:v>
                </c:pt>
                <c:pt idx="2">
                  <c:v>3.0</c:v>
                </c:pt>
                <c:pt idx="3">
                  <c:v>114.5</c:v>
                </c:pt>
                <c:pt idx="4">
                  <c:v>35.0</c:v>
                </c:pt>
                <c:pt idx="5">
                  <c:v>13.0</c:v>
                </c:pt>
                <c:pt idx="6">
                  <c:v>24.0</c:v>
                </c:pt>
                <c:pt idx="7">
                  <c:v>4.5</c:v>
                </c:pt>
              </c:numCache>
            </c:numRef>
          </c:val>
          <c:extLst>
            <c:ext xmlns:c16="http://schemas.microsoft.com/office/drawing/2014/chart" uri="{C3380CC4-5D6E-409C-BE32-E72D297353CC}">
              <c16:uniqueId val="{00000000-7B79-456B-B6EC-AB620CE5B034}"/>
            </c:ext>
          </c:extLst>
        </c:ser>
        <c:ser>
          <c:idx val="1"/>
          <c:order val="1"/>
          <c:tx>
            <c:strRef>
              <c:f>Sheet1!$C$1</c:f>
              <c:strCache>
                <c:ptCount val="1"/>
                <c:pt idx="0">
                  <c:v>Tx Risk Points</c:v>
                </c:pt>
              </c:strCache>
            </c:strRef>
          </c:tx>
          <c:spPr>
            <a:solidFill>
              <a:schemeClr val="accent2"/>
            </a:solidFill>
            <a:ln>
              <a:noFill/>
            </a:ln>
            <a:effectLst/>
          </c:spPr>
          <c:invertIfNegative val="0"/>
          <c:cat>
            <c:strRef>
              <c:f>Sheet1!$A$2:$A$9</c:f>
              <c:strCache>
                <c:ptCount val="8"/>
                <c:pt idx="0">
                  <c:v>Asthma - FEV1 (Female)</c:v>
                </c:pt>
                <c:pt idx="1">
                  <c:v>Asthma - FEV1 (Male)</c:v>
                </c:pt>
                <c:pt idx="2">
                  <c:v>Asthma - Severity</c:v>
                </c:pt>
                <c:pt idx="3">
                  <c:v>BMI (High)</c:v>
                </c:pt>
                <c:pt idx="4">
                  <c:v>Blood Pressure (High)</c:v>
                </c:pt>
                <c:pt idx="5">
                  <c:v>HDL Cholesterol</c:v>
                </c:pt>
                <c:pt idx="6">
                  <c:v>PHQ2 - Depressed/Little Interest</c:v>
                </c:pt>
                <c:pt idx="7">
                  <c:v>Total Cholesterol</c:v>
                </c:pt>
              </c:strCache>
            </c:strRef>
          </c:cat>
          <c:val>
            <c:numRef>
              <c:f>Sheet1!$C$2:$C$9</c:f>
              <c:numCache>
                <c:formatCode>#,##0.0</c:formatCode>
                <c:ptCount val="8"/>
                <c:pt idx="0">
                  <c:v>8.5</c:v>
                </c:pt>
                <c:pt idx="1">
                  <c:v>4.5</c:v>
                </c:pt>
                <c:pt idx="2">
                  <c:v>2.5</c:v>
                </c:pt>
                <c:pt idx="3">
                  <c:v>117.5</c:v>
                </c:pt>
                <c:pt idx="4">
                  <c:v>33.0</c:v>
                </c:pt>
                <c:pt idx="5">
                  <c:v>11.5</c:v>
                </c:pt>
                <c:pt idx="6">
                  <c:v>18.0</c:v>
                </c:pt>
                <c:pt idx="7">
                  <c:v>2.5</c:v>
                </c:pt>
              </c:numCache>
            </c:numRef>
          </c:val>
          <c:extLst>
            <c:ext xmlns:c16="http://schemas.microsoft.com/office/drawing/2014/chart" uri="{C3380CC4-5D6E-409C-BE32-E72D297353CC}">
              <c16:uniqueId val="{00000001-7B79-456B-B6EC-AB620CE5B034}"/>
            </c:ext>
          </c:extLst>
        </c:ser>
        <c:dLbls>
          <c:showLegendKey val="0"/>
          <c:showVal val="0"/>
          <c:showCatName val="0"/>
          <c:showSerName val="0"/>
          <c:showPercent val="0"/>
          <c:showBubbleSize val="0"/>
        </c:dLbls>
        <c:gapWidth val="182"/>
        <c:axId val="225430528"/>
        <c:axId val="225981184"/>
      </c:barChart>
      <c:lineChart>
        <c:grouping val="standard"/>
        <c:varyColors val="0"/>
        <c:ser>
          <c:idx val="2"/>
          <c:order val="2"/>
          <c:tx>
            <c:strRef>
              <c:f>Sheet1!$D$1</c:f>
              <c:strCache>
                <c:ptCount val="1"/>
                <c:pt idx="0">
                  <c:v>% Change</c:v>
                </c:pt>
              </c:strCache>
            </c:strRef>
          </c:tx>
          <c:spPr>
            <a:ln>
              <a:noFill/>
            </a:ln>
          </c:spPr>
          <c:marker>
            <c:symbol val="none"/>
          </c:marker>
          <c:cat>
            <c:strRef>
              <c:f>Sheet1!$A$2:$A$9</c:f>
              <c:strCache>
                <c:ptCount val="8"/>
                <c:pt idx="0">
                  <c:v>Asthma - FEV1 (Female)</c:v>
                </c:pt>
                <c:pt idx="1">
                  <c:v>Asthma - FEV1 (Male)</c:v>
                </c:pt>
                <c:pt idx="2">
                  <c:v>Asthma - Severity</c:v>
                </c:pt>
                <c:pt idx="3">
                  <c:v>BMI (High)</c:v>
                </c:pt>
                <c:pt idx="4">
                  <c:v>Blood Pressure (High)</c:v>
                </c:pt>
                <c:pt idx="5">
                  <c:v>HDL Cholesterol</c:v>
                </c:pt>
                <c:pt idx="6">
                  <c:v>PHQ2 - Depressed/Little Interest</c:v>
                </c:pt>
                <c:pt idx="7">
                  <c:v>Total Cholesterol</c:v>
                </c:pt>
              </c:strCache>
            </c:strRef>
          </c:cat>
          <c:val>
            <c:numRef>
              <c:f>Sheet1!$D$2:$D$9</c:f>
              <c:numCache>
                <c:formatCode>0.0\%</c:formatCode>
                <c:ptCount val="8"/>
                <c:pt idx="0">
                  <c:v>6.3</c:v>
                </c:pt>
                <c:pt idx="1">
                  <c:v>12.5</c:v>
                </c:pt>
                <c:pt idx="2">
                  <c:v>-16.7</c:v>
                </c:pt>
                <c:pt idx="3">
                  <c:v>2.6</c:v>
                </c:pt>
                <c:pt idx="4">
                  <c:v>-5.7</c:v>
                </c:pt>
                <c:pt idx="5">
                  <c:v>-11.5</c:v>
                </c:pt>
                <c:pt idx="6">
                  <c:v>-25</c:v>
                </c:pt>
                <c:pt idx="7">
                  <c:v>-44.4</c:v>
                </c:pt>
              </c:numCache>
            </c:numRef>
          </c:val>
          <c:smooth val="0"/>
          <c:extLst>
            <c:ext xmlns:c16="http://schemas.microsoft.com/office/drawing/2014/chart" uri="{C3380CC4-5D6E-409C-BE32-E72D297353CC}">
              <c16:uniqueId val="{00000002-7B79-456B-B6EC-AB620CE5B034}"/>
            </c:ext>
          </c:extLst>
        </c:ser>
        <c:dLbls>
          <c:showLegendKey val="0"/>
          <c:showVal val="0"/>
          <c:showCatName val="0"/>
          <c:showSerName val="0"/>
          <c:showPercent val="0"/>
          <c:showBubbleSize val="0"/>
        </c:dLbls>
        <c:marker val="1"/>
        <c:smooth val="0"/>
        <c:axId val="225430528"/>
        <c:axId val="225981184"/>
      </c:lineChart>
      <c:catAx>
        <c:axId val="225430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5981184"/>
        <c:crosses val="autoZero"/>
        <c:auto val="0"/>
        <c:lblAlgn val="ctr"/>
        <c:lblOffset val="100"/>
        <c:noMultiLvlLbl val="0"/>
      </c:catAx>
      <c:valAx>
        <c:axId val="225981184"/>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5430528"/>
        <c:crosses val="autoZero"/>
        <c:crossBetween val="between"/>
      </c:valAx>
      <c:dTable>
        <c:showHorzBorder val="1"/>
        <c:showVertBorder val="1"/>
        <c:showOutline val="1"/>
        <c:showKeys val="1"/>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T1 Risk Points</c:v>
                </c:pt>
              </c:strCache>
            </c:strRef>
          </c:tx>
          <c:spPr>
            <a:solidFill>
              <a:schemeClr val="accent1"/>
            </a:solidFill>
            <a:ln>
              <a:noFill/>
            </a:ln>
            <a:effectLst/>
          </c:spPr>
          <c:invertIfNegative val="0"/>
          <c:cat>
            <c:strRef>
              <c:f>Sheet1!$A$2:$A$9</c:f>
              <c:strCache>
                <c:ptCount val="8"/>
                <c:pt idx="0">
                  <c:v>Adherence - Medical Appointment</c:v>
                </c:pt>
                <c:pt idx="1">
                  <c:v>Adherence - Medication</c:v>
                </c:pt>
                <c:pt idx="2">
                  <c:v>Breast Cancer Screen</c:v>
                </c:pt>
                <c:pt idx="3">
                  <c:v>Cervical Cancer Screen</c:v>
                </c:pt>
                <c:pt idx="4">
                  <c:v>Colon Cancer Screen</c:v>
                </c:pt>
                <c:pt idx="5">
                  <c:v>Dental Visit Screen</c:v>
                </c:pt>
                <c:pt idx="6">
                  <c:v>Flu Vaccine</c:v>
                </c:pt>
                <c:pt idx="7">
                  <c:v>Pneumonia Vaccine</c:v>
                </c:pt>
              </c:strCache>
            </c:strRef>
          </c:cat>
          <c:val>
            <c:numRef>
              <c:f>Sheet1!$B$2:$B$9</c:f>
              <c:numCache>
                <c:formatCode>#,##0.0</c:formatCode>
                <c:ptCount val="8"/>
                <c:pt idx="0">
                  <c:v>12.0</c:v>
                </c:pt>
                <c:pt idx="1">
                  <c:v>20.0</c:v>
                </c:pt>
                <c:pt idx="2">
                  <c:v>8.0</c:v>
                </c:pt>
                <c:pt idx="3">
                  <c:v>14.0</c:v>
                </c:pt>
                <c:pt idx="4">
                  <c:v>29.0</c:v>
                </c:pt>
                <c:pt idx="5">
                  <c:v>69.0</c:v>
                </c:pt>
                <c:pt idx="6">
                  <c:v>156.0</c:v>
                </c:pt>
                <c:pt idx="7">
                  <c:v>267.0</c:v>
                </c:pt>
              </c:numCache>
            </c:numRef>
          </c:val>
          <c:extLst>
            <c:ext xmlns:c16="http://schemas.microsoft.com/office/drawing/2014/chart" uri="{C3380CC4-5D6E-409C-BE32-E72D297353CC}">
              <c16:uniqueId val="{00000000-7B79-456B-B6EC-AB620CE5B034}"/>
            </c:ext>
          </c:extLst>
        </c:ser>
        <c:ser>
          <c:idx val="1"/>
          <c:order val="1"/>
          <c:tx>
            <c:strRef>
              <c:f>Sheet1!$C$1</c:f>
              <c:strCache>
                <c:ptCount val="1"/>
                <c:pt idx="0">
                  <c:v>Tx Risk Points</c:v>
                </c:pt>
              </c:strCache>
            </c:strRef>
          </c:tx>
          <c:spPr>
            <a:solidFill>
              <a:schemeClr val="accent2"/>
            </a:solidFill>
            <a:ln>
              <a:noFill/>
            </a:ln>
            <a:effectLst/>
          </c:spPr>
          <c:invertIfNegative val="0"/>
          <c:cat>
            <c:strRef>
              <c:f>Sheet1!$A$2:$A$9</c:f>
              <c:strCache>
                <c:ptCount val="8"/>
                <c:pt idx="0">
                  <c:v>Adherence - Medical Appointment</c:v>
                </c:pt>
                <c:pt idx="1">
                  <c:v>Adherence - Medication</c:v>
                </c:pt>
                <c:pt idx="2">
                  <c:v>Breast Cancer Screen</c:v>
                </c:pt>
                <c:pt idx="3">
                  <c:v>Cervical Cancer Screen</c:v>
                </c:pt>
                <c:pt idx="4">
                  <c:v>Colon Cancer Screen</c:v>
                </c:pt>
                <c:pt idx="5">
                  <c:v>Dental Visit Screen</c:v>
                </c:pt>
                <c:pt idx="6">
                  <c:v>Flu Vaccine</c:v>
                </c:pt>
                <c:pt idx="7">
                  <c:v>Pneumonia Vaccine</c:v>
                </c:pt>
              </c:strCache>
            </c:strRef>
          </c:cat>
          <c:val>
            <c:numRef>
              <c:f>Sheet1!$C$2:$C$9</c:f>
              <c:numCache>
                <c:formatCode>#,##0.0</c:formatCode>
                <c:ptCount val="8"/>
                <c:pt idx="0">
                  <c:v>8.0</c:v>
                </c:pt>
                <c:pt idx="1">
                  <c:v>18.0</c:v>
                </c:pt>
                <c:pt idx="2">
                  <c:v>6.0</c:v>
                </c:pt>
                <c:pt idx="3">
                  <c:v>16.0</c:v>
                </c:pt>
                <c:pt idx="4">
                  <c:v>21.0</c:v>
                </c:pt>
                <c:pt idx="5">
                  <c:v>57.0</c:v>
                </c:pt>
                <c:pt idx="6">
                  <c:v>126.0</c:v>
                </c:pt>
                <c:pt idx="7">
                  <c:v>252.0</c:v>
                </c:pt>
              </c:numCache>
            </c:numRef>
          </c:val>
          <c:extLst>
            <c:ext xmlns:c16="http://schemas.microsoft.com/office/drawing/2014/chart" uri="{C3380CC4-5D6E-409C-BE32-E72D297353CC}">
              <c16:uniqueId val="{00000001-7B79-456B-B6EC-AB620CE5B034}"/>
            </c:ext>
          </c:extLst>
        </c:ser>
        <c:dLbls>
          <c:showLegendKey val="0"/>
          <c:showVal val="0"/>
          <c:showCatName val="0"/>
          <c:showSerName val="0"/>
          <c:showPercent val="0"/>
          <c:showBubbleSize val="0"/>
        </c:dLbls>
        <c:gapWidth val="182"/>
        <c:axId val="225430528"/>
        <c:axId val="225981184"/>
      </c:barChart>
      <c:lineChart>
        <c:grouping val="standard"/>
        <c:varyColors val="0"/>
        <c:ser>
          <c:idx val="2"/>
          <c:order val="2"/>
          <c:tx>
            <c:strRef>
              <c:f>Sheet1!$D$1</c:f>
              <c:strCache>
                <c:ptCount val="1"/>
                <c:pt idx="0">
                  <c:v>% Change</c:v>
                </c:pt>
              </c:strCache>
            </c:strRef>
          </c:tx>
          <c:spPr>
            <a:ln>
              <a:noFill/>
            </a:ln>
          </c:spPr>
          <c:marker>
            <c:symbol val="none"/>
          </c:marker>
          <c:cat>
            <c:strRef>
              <c:f>Sheet1!$A$2:$A$9</c:f>
              <c:strCache>
                <c:ptCount val="8"/>
                <c:pt idx="0">
                  <c:v>Adherence - Medical Appointment</c:v>
                </c:pt>
                <c:pt idx="1">
                  <c:v>Adherence - Medication</c:v>
                </c:pt>
                <c:pt idx="2">
                  <c:v>Breast Cancer Screen</c:v>
                </c:pt>
                <c:pt idx="3">
                  <c:v>Cervical Cancer Screen</c:v>
                </c:pt>
                <c:pt idx="4">
                  <c:v>Colon Cancer Screen</c:v>
                </c:pt>
                <c:pt idx="5">
                  <c:v>Dental Visit Screen</c:v>
                </c:pt>
                <c:pt idx="6">
                  <c:v>Flu Vaccine</c:v>
                </c:pt>
                <c:pt idx="7">
                  <c:v>Pneumonia Vaccine</c:v>
                </c:pt>
              </c:strCache>
            </c:strRef>
          </c:cat>
          <c:val>
            <c:numRef>
              <c:f>Sheet1!$D$2:$D$9</c:f>
              <c:numCache>
                <c:formatCode>0.0\%</c:formatCode>
                <c:ptCount val="8"/>
                <c:pt idx="0">
                  <c:v>-33.3</c:v>
                </c:pt>
                <c:pt idx="1">
                  <c:v>-10</c:v>
                </c:pt>
                <c:pt idx="2">
                  <c:v>-25</c:v>
                </c:pt>
                <c:pt idx="3">
                  <c:v>14.3</c:v>
                </c:pt>
                <c:pt idx="4">
                  <c:v>-27.6</c:v>
                </c:pt>
                <c:pt idx="5">
                  <c:v>-17.4</c:v>
                </c:pt>
                <c:pt idx="6">
                  <c:v>-19.2</c:v>
                </c:pt>
                <c:pt idx="7">
                  <c:v>-5.6</c:v>
                </c:pt>
              </c:numCache>
            </c:numRef>
          </c:val>
          <c:smooth val="0"/>
          <c:extLst>
            <c:ext xmlns:c16="http://schemas.microsoft.com/office/drawing/2014/chart" uri="{C3380CC4-5D6E-409C-BE32-E72D297353CC}">
              <c16:uniqueId val="{00000002-7B79-456B-B6EC-AB620CE5B034}"/>
            </c:ext>
          </c:extLst>
        </c:ser>
        <c:dLbls>
          <c:showLegendKey val="0"/>
          <c:showVal val="0"/>
          <c:showCatName val="0"/>
          <c:showSerName val="0"/>
          <c:showPercent val="0"/>
          <c:showBubbleSize val="0"/>
        </c:dLbls>
        <c:marker val="1"/>
        <c:smooth val="0"/>
        <c:axId val="225430528"/>
        <c:axId val="225981184"/>
      </c:lineChart>
      <c:catAx>
        <c:axId val="225430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5981184"/>
        <c:crosses val="autoZero"/>
        <c:auto val="0"/>
        <c:lblAlgn val="ctr"/>
        <c:lblOffset val="100"/>
        <c:noMultiLvlLbl val="0"/>
      </c:catAx>
      <c:valAx>
        <c:axId val="225981184"/>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5430528"/>
        <c:crosses val="autoZero"/>
        <c:crossBetween val="between"/>
      </c:valAx>
      <c:dTable>
        <c:showHorzBorder val="1"/>
        <c:showVertBorder val="1"/>
        <c:showOutline val="1"/>
        <c:showKeys val="1"/>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dirty="0"/>
              <a:t>AGE</a:t>
            </a:r>
            <a:r>
              <a:rPr lang="en-US" sz="1000" b="1" baseline="0" dirty="0"/>
              <a:t> GROUP</a:t>
            </a:r>
            <a:endParaRPr lang="en-US" sz="1000" b="1" dirty="0"/>
          </a:p>
        </c:rich>
      </c:tx>
      <c:overlay val="0"/>
      <c:spPr>
        <a:noFill/>
        <a:ln>
          <a:noFill/>
        </a:ln>
        <a:effectLst/>
      </c:spPr>
    </c:title>
    <c:autoTitleDeleted val="0"/>
    <c:plotArea>
      <c:layout/>
      <c:barChart>
        <c:barDir val="col"/>
        <c:grouping val="clustered"/>
        <c:varyColors val="0"/>
        <c:ser>
          <c:idx val="0"/>
          <c:order val="0"/>
          <c:tx>
            <c:strRef>
              <c:f>Sheet1!$B$1</c:f>
              <c:strCache>
                <c:ptCount val="1"/>
                <c:pt idx="0">
                  <c:v>Eligible</c:v>
                </c:pt>
              </c:strCache>
            </c:strRef>
          </c:tx>
          <c:spPr>
            <a:solidFill>
              <a:schemeClr val="accent1"/>
            </a:solidFill>
            <a:ln>
              <a:noFill/>
            </a:ln>
            <a:effectLst/>
          </c:spPr>
          <c:invertIfNegative val="0"/>
          <c:cat>
            <c:strRef>
              <c:f>Sheet1!$A$2:$A$8</c:f>
              <c:strCache>
                <c:ptCount val="7"/>
                <c:pt idx="0">
                  <c:v>0-17</c:v>
                </c:pt>
                <c:pt idx="1">
                  <c:v>18-24</c:v>
                </c:pt>
                <c:pt idx="2">
                  <c:v>25-34</c:v>
                </c:pt>
                <c:pt idx="3">
                  <c:v>35-44</c:v>
                </c:pt>
                <c:pt idx="4">
                  <c:v>45-54</c:v>
                </c:pt>
                <c:pt idx="5">
                  <c:v>55-64</c:v>
                </c:pt>
                <c:pt idx="6">
                  <c:v>65+</c:v>
                </c:pt>
              </c:strCache>
            </c:strRef>
          </c:cat>
          <c:val>
            <c:numRef>
              <c:f>Sheet1!$B$2:$B$8</c:f>
              <c:numCache>
                <c:formatCode>#,##0</c:formatCode>
                <c:ptCount val="7"/>
                <c:pt idx="0">
                  <c:v>0.0</c:v>
                </c:pt>
                <c:pt idx="1">
                  <c:v>361.0</c:v>
                </c:pt>
                <c:pt idx="2">
                  <c:v>1228.0</c:v>
                </c:pt>
                <c:pt idx="3">
                  <c:v>1072.0</c:v>
                </c:pt>
                <c:pt idx="4">
                  <c:v>1032.0</c:v>
                </c:pt>
                <c:pt idx="5">
                  <c:v>720.0</c:v>
                </c:pt>
                <c:pt idx="6">
                  <c:v>105.0</c:v>
                </c:pt>
              </c:numCache>
            </c:numRef>
          </c:val>
          <c:extLst>
            <c:ext xmlns:c16="http://schemas.microsoft.com/office/drawing/2014/chart" uri="{C3380CC4-5D6E-409C-BE32-E72D297353CC}">
              <c16:uniqueId val="{00000000-5175-47F9-A826-0C2A412AD94A}"/>
            </c:ext>
          </c:extLst>
        </c:ser>
        <c:dLbls>
          <c:showLegendKey val="0"/>
          <c:showVal val="0"/>
          <c:showCatName val="0"/>
          <c:showSerName val="0"/>
          <c:showPercent val="0"/>
          <c:showBubbleSize val="0"/>
        </c:dLbls>
        <c:gapWidth val="219"/>
        <c:overlap val="-27"/>
        <c:axId val="155092480"/>
        <c:axId val="155094400"/>
      </c:barChart>
      <c:lineChart>
        <c:grouping val="standard"/>
        <c:varyColors val="0"/>
        <c:ser>
          <c:idx val="1"/>
          <c:order val="1"/>
          <c:tx>
            <c:strRef>
              <c:f>Sheet1!$C$1</c:f>
              <c:strCache>
                <c:ptCount val="1"/>
                <c:pt idx="0">
                  <c:v>Registration Rate</c:v>
                </c:pt>
              </c:strCache>
            </c:strRef>
          </c:tx>
          <c:spPr>
            <a:ln w="28575" cap="rnd">
              <a:noFill/>
              <a:round/>
            </a:ln>
            <a:effectLst/>
          </c:spPr>
          <c:marker>
            <c:symbol val="diamond"/>
            <c:size val="5"/>
            <c:spPr>
              <a:solidFill>
                <a:schemeClr val="accent2"/>
              </a:solidFill>
              <a:ln w="9525">
                <a:solidFill>
                  <a:schemeClr val="accent2"/>
                </a:solidFill>
              </a:ln>
              <a:effectLst/>
            </c:spPr>
          </c:marker>
          <c:cat>
            <c:strRef>
              <c:f>Sheet1!$A$2:$A$8</c:f>
              <c:strCache>
                <c:ptCount val="7"/>
                <c:pt idx="0">
                  <c:v>0-17</c:v>
                </c:pt>
                <c:pt idx="1">
                  <c:v>18-24</c:v>
                </c:pt>
                <c:pt idx="2">
                  <c:v>25-34</c:v>
                </c:pt>
                <c:pt idx="3">
                  <c:v>35-44</c:v>
                </c:pt>
                <c:pt idx="4">
                  <c:v>45-54</c:v>
                </c:pt>
                <c:pt idx="5">
                  <c:v>55-64</c:v>
                </c:pt>
                <c:pt idx="6">
                  <c:v>65+</c:v>
                </c:pt>
              </c:strCache>
            </c:strRef>
          </c:cat>
          <c:val>
            <c:numRef>
              <c:f>Sheet1!$C$2:$C$8</c:f>
              <c:numCache>
                <c:formatCode>0.0\%</c:formatCode>
                <c:ptCount val="7"/>
                <c:pt idx="0">
                  <c:v>0</c:v>
                </c:pt>
                <c:pt idx="1">
                  <c:v>4.43</c:v>
                </c:pt>
                <c:pt idx="2">
                  <c:v>23.13</c:v>
                </c:pt>
                <c:pt idx="3">
                  <c:v>29.29</c:v>
                </c:pt>
                <c:pt idx="4">
                  <c:v>31.3</c:v>
                </c:pt>
                <c:pt idx="5">
                  <c:v>28.33</c:v>
                </c:pt>
                <c:pt idx="6">
                  <c:v>24.76</c:v>
                </c:pt>
              </c:numCache>
            </c:numRef>
          </c:val>
          <c:smooth val="0"/>
          <c:extLst>
            <c:ext xmlns:c16="http://schemas.microsoft.com/office/drawing/2014/chart" uri="{C3380CC4-5D6E-409C-BE32-E72D297353CC}">
              <c16:uniqueId val="{00000001-5175-47F9-A826-0C2A412AD94A}"/>
            </c:ext>
          </c:extLst>
        </c:ser>
        <c:ser>
          <c:idx val="2"/>
          <c:order val="2"/>
          <c:tx>
            <c:strRef>
              <c:f>Sheet1!$D$1</c:f>
              <c:strCache>
                <c:ptCount val="1"/>
                <c:pt idx="0">
                  <c:v>RAT Completion Rate</c:v>
                </c:pt>
              </c:strCache>
            </c:strRef>
          </c:tx>
          <c:spPr>
            <a:ln w="28575" cap="rnd">
              <a:noFill/>
              <a:round/>
            </a:ln>
            <a:effectLst/>
          </c:spPr>
          <c:marker>
            <c:symbol val="diamond"/>
            <c:size val="5"/>
            <c:spPr>
              <a:solidFill>
                <a:schemeClr val="accent3"/>
              </a:solidFill>
              <a:ln w="9525">
                <a:solidFill>
                  <a:schemeClr val="accent3"/>
                </a:solidFill>
              </a:ln>
              <a:effectLst/>
            </c:spPr>
          </c:marker>
          <c:cat>
            <c:strRef>
              <c:f>Sheet1!$A$2:$A$8</c:f>
              <c:strCache>
                <c:ptCount val="7"/>
                <c:pt idx="0">
                  <c:v>0-17</c:v>
                </c:pt>
                <c:pt idx="1">
                  <c:v>18-24</c:v>
                </c:pt>
                <c:pt idx="2">
                  <c:v>25-34</c:v>
                </c:pt>
                <c:pt idx="3">
                  <c:v>35-44</c:v>
                </c:pt>
                <c:pt idx="4">
                  <c:v>45-54</c:v>
                </c:pt>
                <c:pt idx="5">
                  <c:v>55-64</c:v>
                </c:pt>
                <c:pt idx="6">
                  <c:v>65+</c:v>
                </c:pt>
              </c:strCache>
            </c:strRef>
          </c:cat>
          <c:val>
            <c:numRef>
              <c:f>Sheet1!$D$2:$D$8</c:f>
              <c:numCache>
                <c:formatCode>0.0\%</c:formatCode>
                <c:ptCount val="7"/>
                <c:pt idx="0">
                  <c:v>0</c:v>
                </c:pt>
                <c:pt idx="1">
                  <c:v>2.77</c:v>
                </c:pt>
                <c:pt idx="2">
                  <c:v>18.24</c:v>
                </c:pt>
                <c:pt idx="3">
                  <c:v>24.44</c:v>
                </c:pt>
                <c:pt idx="4">
                  <c:v>26.07</c:v>
                </c:pt>
                <c:pt idx="5">
                  <c:v>22.64</c:v>
                </c:pt>
                <c:pt idx="6">
                  <c:v>20</c:v>
                </c:pt>
              </c:numCache>
            </c:numRef>
          </c:val>
          <c:smooth val="0"/>
          <c:extLst>
            <c:ext xmlns:c16="http://schemas.microsoft.com/office/drawing/2014/chart" uri="{C3380CC4-5D6E-409C-BE32-E72D297353CC}">
              <c16:uniqueId val="{00000002-5175-47F9-A826-0C2A412AD94A}"/>
            </c:ext>
          </c:extLst>
        </c:ser>
        <c:dLbls>
          <c:showLegendKey val="0"/>
          <c:showVal val="0"/>
          <c:showCatName val="0"/>
          <c:showSerName val="0"/>
          <c:showPercent val="0"/>
          <c:showBubbleSize val="0"/>
        </c:dLbls>
        <c:marker val="1"/>
        <c:smooth val="0"/>
        <c:axId val="155331200"/>
        <c:axId val="155329664"/>
      </c:lineChart>
      <c:catAx>
        <c:axId val="155092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5094400"/>
        <c:crosses val="autoZero"/>
        <c:auto val="0"/>
        <c:lblAlgn val="ctr"/>
        <c:lblOffset val="100"/>
        <c:noMultiLvlLbl val="0"/>
      </c:catAx>
      <c:valAx>
        <c:axId val="155094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5092480"/>
        <c:crosses val="autoZero"/>
        <c:crossBetween val="between"/>
      </c:valAx>
      <c:valAx>
        <c:axId val="155329664"/>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5331200"/>
        <c:crosses val="max"/>
        <c:crossBetween val="between"/>
      </c:valAx>
      <c:catAx>
        <c:axId val="155331200"/>
        <c:scaling>
          <c:orientation val="minMax"/>
        </c:scaling>
        <c:delete val="1"/>
        <c:axPos val="b"/>
        <c:numFmt formatCode="General" sourceLinked="1"/>
        <c:majorTickMark val="out"/>
        <c:minorTickMark val="none"/>
        <c:tickLblPos val="nextTo"/>
        <c:crossAx val="155329664"/>
        <c:crosses val="autoZero"/>
        <c:auto val="0"/>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RELATIONSHIP</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Eligible</c:v>
                </c:pt>
              </c:strCache>
            </c:strRef>
          </c:tx>
          <c:spPr>
            <a:solidFill>
              <a:schemeClr val="accent1"/>
            </a:solidFill>
            <a:ln>
              <a:noFill/>
            </a:ln>
            <a:effectLst/>
          </c:spPr>
          <c:invertIfNegative val="0"/>
          <c:cat>
            <c:strRef>
              <c:f>Sheet1!$A$2:$A$4</c:f>
              <c:strCache>
                <c:ptCount val="3"/>
                <c:pt idx="0">
                  <c:v>Employee</c:v>
                </c:pt>
                <c:pt idx="1">
                  <c:v>Spouse</c:v>
                </c:pt>
                <c:pt idx="2">
                  <c:v>Other</c:v>
                </c:pt>
              </c:strCache>
            </c:strRef>
          </c:cat>
          <c:val>
            <c:numRef>
              <c:f>Sheet1!$B$2:$B$4</c:f>
              <c:numCache>
                <c:formatCode>#,##0</c:formatCode>
                <c:ptCount val="3"/>
                <c:pt idx="0">
                  <c:v>4448.0</c:v>
                </c:pt>
                <c:pt idx="1">
                  <c:v>72.0</c:v>
                </c:pt>
                <c:pt idx="2">
                  <c:v>0.0</c:v>
                </c:pt>
              </c:numCache>
            </c:numRef>
          </c:val>
          <c:extLst>
            <c:ext xmlns:c16="http://schemas.microsoft.com/office/drawing/2014/chart" uri="{C3380CC4-5D6E-409C-BE32-E72D297353CC}">
              <c16:uniqueId val="{00000000-2577-40CE-87C7-A7DB69457DE3}"/>
            </c:ext>
          </c:extLst>
        </c:ser>
        <c:dLbls>
          <c:showLegendKey val="0"/>
          <c:showVal val="0"/>
          <c:showCatName val="0"/>
          <c:showSerName val="0"/>
          <c:showPercent val="0"/>
          <c:showBubbleSize val="0"/>
        </c:dLbls>
        <c:gapWidth val="219"/>
        <c:overlap val="-27"/>
        <c:axId val="155359488"/>
        <c:axId val="171245952"/>
      </c:barChart>
      <c:lineChart>
        <c:grouping val="standard"/>
        <c:varyColors val="0"/>
        <c:ser>
          <c:idx val="1"/>
          <c:order val="1"/>
          <c:tx>
            <c:strRef>
              <c:f>Sheet1!$C$1</c:f>
              <c:strCache>
                <c:ptCount val="1"/>
                <c:pt idx="0">
                  <c:v>Reg Rate</c:v>
                </c:pt>
              </c:strCache>
            </c:strRef>
          </c:tx>
          <c:spPr>
            <a:ln w="28575" cap="rnd">
              <a:noFill/>
              <a:round/>
            </a:ln>
            <a:effectLst/>
          </c:spPr>
          <c:marker>
            <c:symbol val="diamond"/>
            <c:size val="5"/>
            <c:spPr>
              <a:solidFill>
                <a:schemeClr val="accent2"/>
              </a:solidFill>
              <a:ln w="9525">
                <a:solidFill>
                  <a:schemeClr val="accent2"/>
                </a:solidFill>
              </a:ln>
              <a:effectLst/>
            </c:spPr>
          </c:marker>
          <c:cat>
            <c:strRef>
              <c:f>Sheet1!$A$2:$A$4</c:f>
              <c:strCache>
                <c:ptCount val="3"/>
                <c:pt idx="0">
                  <c:v>Employee</c:v>
                </c:pt>
                <c:pt idx="1">
                  <c:v>Spouse</c:v>
                </c:pt>
                <c:pt idx="2">
                  <c:v>Other</c:v>
                </c:pt>
              </c:strCache>
            </c:strRef>
          </c:cat>
          <c:val>
            <c:numRef>
              <c:f>Sheet1!$C$2:$C$4</c:f>
              <c:numCache>
                <c:formatCode>0.0\%</c:formatCode>
                <c:ptCount val="3"/>
                <c:pt idx="0">
                  <c:v>26.15</c:v>
                </c:pt>
                <c:pt idx="1">
                  <c:v>5.56</c:v>
                </c:pt>
                <c:pt idx="2">
                  <c:v>0</c:v>
                </c:pt>
              </c:numCache>
            </c:numRef>
          </c:val>
          <c:smooth val="0"/>
          <c:extLst>
            <c:ext xmlns:c16="http://schemas.microsoft.com/office/drawing/2014/chart" uri="{C3380CC4-5D6E-409C-BE32-E72D297353CC}">
              <c16:uniqueId val="{00000001-2577-40CE-87C7-A7DB69457DE3}"/>
            </c:ext>
          </c:extLst>
        </c:ser>
        <c:ser>
          <c:idx val="2"/>
          <c:order val="2"/>
          <c:tx>
            <c:strRef>
              <c:f>Sheet1!$D$1</c:f>
              <c:strCache>
                <c:ptCount val="1"/>
                <c:pt idx="0">
                  <c:v>RAT Rate</c:v>
                </c:pt>
              </c:strCache>
            </c:strRef>
          </c:tx>
          <c:spPr>
            <a:ln w="28575" cap="rnd">
              <a:noFill/>
              <a:round/>
            </a:ln>
            <a:effectLst/>
          </c:spPr>
          <c:marker>
            <c:symbol val="diamond"/>
            <c:size val="5"/>
            <c:spPr>
              <a:solidFill>
                <a:schemeClr val="accent3"/>
              </a:solidFill>
              <a:ln w="9525">
                <a:solidFill>
                  <a:schemeClr val="accent3"/>
                </a:solidFill>
                <a:round/>
              </a:ln>
              <a:effectLst/>
            </c:spPr>
          </c:marker>
          <c:cat>
            <c:strRef>
              <c:f>Sheet1!$A$2:$A$4</c:f>
              <c:strCache>
                <c:ptCount val="3"/>
                <c:pt idx="0">
                  <c:v>Employee</c:v>
                </c:pt>
                <c:pt idx="1">
                  <c:v>Spouse</c:v>
                </c:pt>
                <c:pt idx="2">
                  <c:v>Other</c:v>
                </c:pt>
              </c:strCache>
            </c:strRef>
          </c:cat>
          <c:val>
            <c:numRef>
              <c:f>Sheet1!$D$2:$D$4</c:f>
              <c:numCache>
                <c:formatCode>0.0\%</c:formatCode>
                <c:ptCount val="3"/>
                <c:pt idx="0">
                  <c:v>21.31</c:v>
                </c:pt>
                <c:pt idx="1">
                  <c:v>4.17</c:v>
                </c:pt>
                <c:pt idx="2">
                  <c:v>0</c:v>
                </c:pt>
              </c:numCache>
            </c:numRef>
          </c:val>
          <c:smooth val="0"/>
          <c:extLst>
            <c:ext xmlns:c16="http://schemas.microsoft.com/office/drawing/2014/chart" uri="{C3380CC4-5D6E-409C-BE32-E72D297353CC}">
              <c16:uniqueId val="{00000002-2577-40CE-87C7-A7DB69457DE3}"/>
            </c:ext>
          </c:extLst>
        </c:ser>
        <c:dLbls>
          <c:showLegendKey val="0"/>
          <c:showVal val="0"/>
          <c:showCatName val="0"/>
          <c:showSerName val="0"/>
          <c:showPercent val="0"/>
          <c:showBubbleSize val="0"/>
        </c:dLbls>
        <c:marker val="1"/>
        <c:smooth val="0"/>
        <c:axId val="171249024"/>
        <c:axId val="171247488"/>
      </c:lineChart>
      <c:catAx>
        <c:axId val="155359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71245952"/>
        <c:crosses val="autoZero"/>
        <c:auto val="0"/>
        <c:lblAlgn val="ctr"/>
        <c:lblOffset val="100"/>
        <c:noMultiLvlLbl val="0"/>
      </c:catAx>
      <c:valAx>
        <c:axId val="17124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5359488"/>
        <c:crosses val="autoZero"/>
        <c:crossBetween val="between"/>
      </c:valAx>
      <c:valAx>
        <c:axId val="17124748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71249024"/>
        <c:crosses val="max"/>
        <c:crossBetween val="between"/>
      </c:valAx>
      <c:catAx>
        <c:axId val="171249024"/>
        <c:scaling>
          <c:orientation val="minMax"/>
        </c:scaling>
        <c:delete val="1"/>
        <c:axPos val="b"/>
        <c:numFmt formatCode="General" sourceLinked="1"/>
        <c:majorTickMark val="out"/>
        <c:minorTickMark val="none"/>
        <c:tickLblPos val="nextTo"/>
        <c:crossAx val="171247488"/>
        <c:crosses val="autoZero"/>
        <c:auto val="0"/>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withinLinearReversed" id="21">
  <a:schemeClr val="accent1"/>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withinLinearReversed" id="21">
  <a:schemeClr val="accent1"/>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withinLinearReversed" id="21">
  <a:schemeClr val="accent1"/>
</cs:colorStyle>
</file>

<file path=ppt/charts/colors3.xml><?xml version="1.0" encoding="utf-8"?>
<cs:colorStyle xmlns:cs="http://schemas.microsoft.com/office/drawing/2012/chartStyle" xmlns:a="http://schemas.openxmlformats.org/drawingml/2006/main" meth="withinLinearReversed" id="21">
  <a:schemeClr val="accent1"/>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withinLinear" id="14">
  <a:schemeClr val="accent1"/>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withinLinear" id="14">
  <a:schemeClr val="accent1"/>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7B870-847E-4FC9-A3D7-9E3FE7A62E1E}" type="datetimeFigureOut">
              <a:rPr lang="en-US" smtClean="0"/>
              <a:t>7/29/2021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5AD9E4-C9D1-4143-91FC-2E98EF7277FC}" type="slidenum">
              <a:rPr lang="en-US" smtClean="0"/>
              <a:t>‹#›</a:t>
            </a:fld>
            <a:endParaRPr lang="en-US"/>
          </a:p>
        </p:txBody>
      </p:sp>
    </p:spTree>
    <p:extLst>
      <p:ext uri="{BB962C8B-B14F-4D97-AF65-F5344CB8AC3E}">
        <p14:creationId xmlns:p14="http://schemas.microsoft.com/office/powerpoint/2010/main" val="3349476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2</a:t>
            </a:fld>
            <a:endParaRPr lang="en-US"/>
          </a:p>
        </p:txBody>
      </p:sp>
    </p:spTree>
    <p:extLst>
      <p:ext uri="{BB962C8B-B14F-4D97-AF65-F5344CB8AC3E}">
        <p14:creationId xmlns:p14="http://schemas.microsoft.com/office/powerpoint/2010/main" val="3489964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b="0" i="0" dirty="0">
              <a:solidFill>
                <a:srgbClr val="000000"/>
              </a:solidFill>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015AD9E4-C9D1-4143-91FC-2E98EF7277FC}" type="slidenum">
              <a:rPr lang="en-US" smtClean="0"/>
              <a:t>40</a:t>
            </a:fld>
            <a:endParaRPr lang="en-US"/>
          </a:p>
        </p:txBody>
      </p:sp>
    </p:spTree>
    <p:extLst>
      <p:ext uri="{BB962C8B-B14F-4D97-AF65-F5344CB8AC3E}">
        <p14:creationId xmlns:p14="http://schemas.microsoft.com/office/powerpoint/2010/main" val="1392532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b="0" i="0" dirty="0">
              <a:solidFill>
                <a:srgbClr val="000000"/>
              </a:solidFill>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015AD9E4-C9D1-4143-91FC-2E98EF7277FC}" type="slidenum">
              <a:rPr lang="en-US" smtClean="0"/>
              <a:t>54</a:t>
            </a:fld>
            <a:endParaRPr lang="en-US"/>
          </a:p>
        </p:txBody>
      </p:sp>
    </p:spTree>
    <p:extLst>
      <p:ext uri="{BB962C8B-B14F-4D97-AF65-F5344CB8AC3E}">
        <p14:creationId xmlns:p14="http://schemas.microsoft.com/office/powerpoint/2010/main" val="13925321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b="0" i="0" dirty="0">
              <a:solidFill>
                <a:srgbClr val="000000"/>
              </a:solidFill>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015AD9E4-C9D1-4143-91FC-2E98EF7277FC}" type="slidenum">
              <a:rPr lang="en-US" smtClean="0"/>
              <a:t>55</a:t>
            </a:fld>
            <a:endParaRPr lang="en-US"/>
          </a:p>
        </p:txBody>
      </p:sp>
    </p:spTree>
    <p:extLst>
      <p:ext uri="{BB962C8B-B14F-4D97-AF65-F5344CB8AC3E}">
        <p14:creationId xmlns:p14="http://schemas.microsoft.com/office/powerpoint/2010/main" val="3152716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b="0" i="0" dirty="0">
              <a:solidFill>
                <a:srgbClr val="000000"/>
              </a:solidFill>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015AD9E4-C9D1-4143-91FC-2E98EF7277FC}" type="slidenum">
              <a:rPr lang="en-US" smtClean="0"/>
              <a:t>56</a:t>
            </a:fld>
            <a:endParaRPr lang="en-US"/>
          </a:p>
        </p:txBody>
      </p:sp>
    </p:spTree>
    <p:extLst>
      <p:ext uri="{BB962C8B-B14F-4D97-AF65-F5344CB8AC3E}">
        <p14:creationId xmlns:p14="http://schemas.microsoft.com/office/powerpoint/2010/main" val="2243661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5</a:t>
            </a:fld>
            <a:endParaRPr lang="en-US"/>
          </a:p>
        </p:txBody>
      </p:sp>
    </p:spTree>
    <p:extLst>
      <p:ext uri="{BB962C8B-B14F-4D97-AF65-F5344CB8AC3E}">
        <p14:creationId xmlns:p14="http://schemas.microsoft.com/office/powerpoint/2010/main" val="2287077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AD9E4-C9D1-4143-91FC-2E98EF7277FC}" type="slidenum">
              <a:rPr lang="en-US" smtClean="0"/>
              <a:t>7</a:t>
            </a:fld>
            <a:endParaRPr lang="en-US"/>
          </a:p>
        </p:txBody>
      </p:sp>
    </p:spTree>
    <p:extLst>
      <p:ext uri="{BB962C8B-B14F-4D97-AF65-F5344CB8AC3E}">
        <p14:creationId xmlns:p14="http://schemas.microsoft.com/office/powerpoint/2010/main" val="3758647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9</a:t>
            </a:fld>
            <a:endParaRPr lang="en-US"/>
          </a:p>
        </p:txBody>
      </p:sp>
    </p:spTree>
    <p:extLst>
      <p:ext uri="{BB962C8B-B14F-4D97-AF65-F5344CB8AC3E}">
        <p14:creationId xmlns:p14="http://schemas.microsoft.com/office/powerpoint/2010/main" val="3536695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AD9E4-C9D1-4143-91FC-2E98EF7277FC}" type="slidenum">
              <a:rPr lang="en-US" smtClean="0"/>
              <a:t>13</a:t>
            </a:fld>
            <a:endParaRPr lang="en-US"/>
          </a:p>
        </p:txBody>
      </p:sp>
    </p:spTree>
    <p:extLst>
      <p:ext uri="{BB962C8B-B14F-4D97-AF65-F5344CB8AC3E}">
        <p14:creationId xmlns:p14="http://schemas.microsoft.com/office/powerpoint/2010/main" val="2607815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14</a:t>
            </a:fld>
            <a:endParaRPr lang="en-US"/>
          </a:p>
        </p:txBody>
      </p:sp>
    </p:spTree>
    <p:extLst>
      <p:ext uri="{BB962C8B-B14F-4D97-AF65-F5344CB8AC3E}">
        <p14:creationId xmlns:p14="http://schemas.microsoft.com/office/powerpoint/2010/main" val="4293008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b="0" i="0" dirty="0">
              <a:solidFill>
                <a:srgbClr val="000000"/>
              </a:solidFill>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015AD9E4-C9D1-4143-91FC-2E98EF7277FC}" type="slidenum">
              <a:rPr lang="en-US" smtClean="0"/>
              <a:t>21</a:t>
            </a:fld>
            <a:endParaRPr lang="en-US"/>
          </a:p>
        </p:txBody>
      </p:sp>
    </p:spTree>
    <p:extLst>
      <p:ext uri="{BB962C8B-B14F-4D97-AF65-F5344CB8AC3E}">
        <p14:creationId xmlns:p14="http://schemas.microsoft.com/office/powerpoint/2010/main" val="3185460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b="0" i="0" dirty="0">
              <a:solidFill>
                <a:srgbClr val="A9B7C6"/>
              </a:solidFill>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015AD9E4-C9D1-4143-91FC-2E98EF7277FC}" type="slidenum">
              <a:rPr lang="en-US" smtClean="0"/>
              <a:t>22</a:t>
            </a:fld>
            <a:endParaRPr lang="en-US"/>
          </a:p>
        </p:txBody>
      </p:sp>
    </p:spTree>
    <p:extLst>
      <p:ext uri="{BB962C8B-B14F-4D97-AF65-F5344CB8AC3E}">
        <p14:creationId xmlns:p14="http://schemas.microsoft.com/office/powerpoint/2010/main" val="3533795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b="0" i="0" dirty="0">
              <a:solidFill>
                <a:srgbClr val="000000"/>
              </a:solidFill>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015AD9E4-C9D1-4143-91FC-2E98EF7277FC}" type="slidenum">
              <a:rPr lang="en-US" smtClean="0"/>
              <a:t>39</a:t>
            </a:fld>
            <a:endParaRPr lang="en-US"/>
          </a:p>
        </p:txBody>
      </p:sp>
    </p:spTree>
    <p:extLst>
      <p:ext uri="{BB962C8B-B14F-4D97-AF65-F5344CB8AC3E}">
        <p14:creationId xmlns:p14="http://schemas.microsoft.com/office/powerpoint/2010/main" val="13925321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BR Title Slide">
    <p:spTree>
      <p:nvGrpSpPr>
        <p:cNvPr id="1" name=""/>
        <p:cNvGrpSpPr/>
        <p:nvPr/>
      </p:nvGrpSpPr>
      <p:grpSpPr>
        <a:xfrm>
          <a:off x="0" y="0"/>
          <a:ext cx="0" cy="0"/>
          <a:chOff x="0" y="0"/>
          <a:chExt cx="0" cy="0"/>
        </a:xfrm>
      </p:grpSpPr>
      <p:pic>
        <p:nvPicPr>
          <p:cNvPr id="7" name="Picture 6" descr="A person using a computer&#10;&#10;Description automatically generated">
            <a:extLst>
              <a:ext uri="{FF2B5EF4-FFF2-40B4-BE49-F238E27FC236}">
                <a16:creationId xmlns:a16="http://schemas.microsoft.com/office/drawing/2014/main" id="{DFA5EB6B-1217-4C0A-8B97-A8C388C0E18E}"/>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466270"/>
            <a:ext cx="12192000" cy="5391730"/>
          </a:xfrm>
          <a:prstGeom prst="rect">
            <a:avLst/>
          </a:prstGeom>
        </p:spPr>
      </p:pic>
      <p:pic>
        <p:nvPicPr>
          <p:cNvPr id="8" name="Picture 7">
            <a:extLst>
              <a:ext uri="{FF2B5EF4-FFF2-40B4-BE49-F238E27FC236}">
                <a16:creationId xmlns:a16="http://schemas.microsoft.com/office/drawing/2014/main" id="{09078110-8452-4E69-A71F-98FA398DD169}"/>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51932" y="307215"/>
            <a:ext cx="910565" cy="803738"/>
          </a:xfrm>
          <a:prstGeom prst="rect">
            <a:avLst/>
          </a:prstGeom>
        </p:spPr>
      </p:pic>
      <p:sp>
        <p:nvSpPr>
          <p:cNvPr id="13" name="Title Placeholder 1">
            <a:extLst>
              <a:ext uri="{FF2B5EF4-FFF2-40B4-BE49-F238E27FC236}">
                <a16:creationId xmlns:a16="http://schemas.microsoft.com/office/drawing/2014/main" id="{E8472A04-342A-4357-A3D7-8D6F360204C7}"/>
              </a:ext>
            </a:extLst>
          </p:cNvPr>
          <p:cNvSpPr>
            <a:spLocks noGrp="1"/>
          </p:cNvSpPr>
          <p:nvPr>
            <p:ph type="title" hasCustomPrompt="1"/>
          </p:nvPr>
        </p:nvSpPr>
        <p:spPr>
          <a:xfrm>
            <a:off x="3686175" y="312805"/>
            <a:ext cx="8253893" cy="572970"/>
          </a:xfrm>
          <a:prstGeom prst="rect">
            <a:avLst/>
          </a:prstGeom>
        </p:spPr>
        <p:txBody>
          <a:bodyPr vert="horz" lIns="91440" tIns="45720" rIns="91440" bIns="45720" rtlCol="0" anchor="ctr">
            <a:noAutofit/>
          </a:bodyPr>
          <a:lstStyle>
            <a:lvl1pPr>
              <a:defRPr sz="2800"/>
            </a:lvl1pPr>
          </a:lstStyle>
          <a:p>
            <a:r>
              <a:rPr lang="en-US"/>
              <a:t>Quarterly Business Review</a:t>
            </a:r>
          </a:p>
        </p:txBody>
      </p:sp>
      <p:sp>
        <p:nvSpPr>
          <p:cNvPr id="17" name="Picture Placeholder 16">
            <a:extLst>
              <a:ext uri="{FF2B5EF4-FFF2-40B4-BE49-F238E27FC236}">
                <a16:creationId xmlns:a16="http://schemas.microsoft.com/office/drawing/2014/main" id="{D389FD90-21F6-4FEA-8445-62F46BA5600E}"/>
              </a:ext>
            </a:extLst>
          </p:cNvPr>
          <p:cNvSpPr>
            <a:spLocks noGrp="1"/>
          </p:cNvSpPr>
          <p:nvPr>
            <p:ph type="pic" sz="quarter" idx="10" hasCustomPrompt="1"/>
          </p:nvPr>
        </p:nvSpPr>
        <p:spPr>
          <a:xfrm>
            <a:off x="1423988" y="926487"/>
            <a:ext cx="2262187" cy="441325"/>
          </a:xfrm>
        </p:spPr>
        <p:txBody>
          <a:bodyPr>
            <a:normAutofit/>
          </a:bodyPr>
          <a:lstStyle>
            <a:lvl1pPr>
              <a:defRPr sz="1800"/>
            </a:lvl1pPr>
          </a:lstStyle>
          <a:p>
            <a:r>
              <a:rPr lang="en-US"/>
              <a:t>QS Date</a:t>
            </a:r>
          </a:p>
        </p:txBody>
      </p:sp>
      <p:sp>
        <p:nvSpPr>
          <p:cNvPr id="19" name="Picture Placeholder 18">
            <a:extLst>
              <a:ext uri="{FF2B5EF4-FFF2-40B4-BE49-F238E27FC236}">
                <a16:creationId xmlns:a16="http://schemas.microsoft.com/office/drawing/2014/main" id="{DCD4D938-C3C2-44EA-AEAC-85F012DA6BF7}"/>
              </a:ext>
            </a:extLst>
          </p:cNvPr>
          <p:cNvSpPr>
            <a:spLocks noGrp="1"/>
          </p:cNvSpPr>
          <p:nvPr>
            <p:ph type="pic" sz="quarter" idx="11" hasCustomPrompt="1"/>
          </p:nvPr>
        </p:nvSpPr>
        <p:spPr>
          <a:xfrm>
            <a:off x="1423988" y="307975"/>
            <a:ext cx="2262187" cy="572970"/>
          </a:xfrm>
        </p:spPr>
        <p:txBody>
          <a:bodyPr/>
          <a:lstStyle>
            <a:lvl1pPr>
              <a:defRPr/>
            </a:lvl1pPr>
          </a:lstStyle>
          <a:p>
            <a:r>
              <a:rPr lang="en-US"/>
              <a:t>QS Client</a:t>
            </a:r>
          </a:p>
        </p:txBody>
      </p:sp>
    </p:spTree>
    <p:extLst>
      <p:ext uri="{BB962C8B-B14F-4D97-AF65-F5344CB8AC3E}">
        <p14:creationId xmlns:p14="http://schemas.microsoft.com/office/powerpoint/2010/main" val="251632863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perator Slide">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E1FAA458-D6FD-4A76-91A9-133FBEE84269}"/>
              </a:ext>
            </a:extLst>
          </p:cNvPr>
          <p:cNvGrpSpPr/>
          <p:nvPr userDrawn="1"/>
        </p:nvGrpSpPr>
        <p:grpSpPr>
          <a:xfrm>
            <a:off x="552370" y="4878186"/>
            <a:ext cx="1503596" cy="1192779"/>
            <a:chOff x="643810" y="4954386"/>
            <a:chExt cx="1503596" cy="1192779"/>
          </a:xfrm>
        </p:grpSpPr>
        <p:pic>
          <p:nvPicPr>
            <p:cNvPr id="28" name="Picture 27" descr="A picture containing drawing&#10;&#10;Description automatically generated">
              <a:extLst>
                <a:ext uri="{FF2B5EF4-FFF2-40B4-BE49-F238E27FC236}">
                  <a16:creationId xmlns:a16="http://schemas.microsoft.com/office/drawing/2014/main" id="{921CE9EB-1765-446D-8AF8-F8C179636B20}"/>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43810" y="4954386"/>
              <a:ext cx="1351312" cy="1192779"/>
            </a:xfrm>
            <a:prstGeom prst="rect">
              <a:avLst/>
            </a:prstGeom>
          </p:spPr>
        </p:pic>
        <p:cxnSp>
          <p:nvCxnSpPr>
            <p:cNvPr id="30" name="Straight Connector 29">
              <a:extLst>
                <a:ext uri="{FF2B5EF4-FFF2-40B4-BE49-F238E27FC236}">
                  <a16:creationId xmlns:a16="http://schemas.microsoft.com/office/drawing/2014/main" id="{370BFB20-0568-408C-932D-2DFBA7A4539E}"/>
                </a:ext>
              </a:extLst>
            </p:cNvPr>
            <p:cNvCxnSpPr/>
            <p:nvPr/>
          </p:nvCxnSpPr>
          <p:spPr>
            <a:xfrm flipH="1" flipV="1">
              <a:off x="2147406" y="4979325"/>
              <a:ext cx="0" cy="1134613"/>
            </a:xfrm>
            <a:prstGeom prst="line">
              <a:avLst/>
            </a:prstGeom>
            <a:noFill/>
            <a:ln w="50800" cap="flat">
              <a:solidFill>
                <a:srgbClr val="333333"/>
              </a:solidFill>
              <a:prstDash val="solid"/>
              <a:miter lim="400000"/>
            </a:ln>
            <a:effectLst/>
          </p:spPr>
        </p:cxnSp>
      </p:grpSp>
      <p:sp>
        <p:nvSpPr>
          <p:cNvPr id="2" name="Title 1">
            <a:extLst>
              <a:ext uri="{FF2B5EF4-FFF2-40B4-BE49-F238E27FC236}">
                <a16:creationId xmlns:a16="http://schemas.microsoft.com/office/drawing/2014/main" id="{0D291E66-CBA7-41FD-9E87-6FC5D6C4E811}"/>
              </a:ext>
            </a:extLst>
          </p:cNvPr>
          <p:cNvSpPr>
            <a:spLocks noGrp="1"/>
          </p:cNvSpPr>
          <p:nvPr>
            <p:ph type="title"/>
          </p:nvPr>
        </p:nvSpPr>
        <p:spPr>
          <a:xfrm>
            <a:off x="2362199" y="4878187"/>
            <a:ext cx="7210418" cy="1159552"/>
          </a:xfrm>
        </p:spPr>
        <p:txBody>
          <a:bodyPr>
            <a:noAutofit/>
          </a:bodyPr>
          <a:lstStyle>
            <a:lvl1pPr marL="0" marR="0" indent="0" algn="l" defTabSz="825500" rtl="0" eaLnBrk="1" fontAlgn="auto" latinLnBrk="0" hangingPunct="0">
              <a:lnSpc>
                <a:spcPts val="5400"/>
              </a:lnSpc>
              <a:spcBef>
                <a:spcPct val="0"/>
              </a:spcBef>
              <a:spcAft>
                <a:spcPct val="0"/>
              </a:spcAft>
              <a:buClrTx/>
              <a:buSzTx/>
              <a:buFontTx/>
              <a:buNone/>
              <a:defRPr sz="5400"/>
            </a:lvl1pPr>
          </a:lstStyle>
          <a:p>
            <a:pPr marL="0" marR="0" lvl="0" indent="0" algn="l" defTabSz="825500" rtl="0" eaLnBrk="1" fontAlgn="auto" latinLnBrk="0" hangingPunct="0">
              <a:lnSpc>
                <a:spcPts val="5400"/>
              </a:lnSpc>
              <a:spcBef>
                <a:spcPct val="0"/>
              </a:spcBef>
              <a:spcAft>
                <a:spcPct val="0"/>
              </a:spcAft>
              <a:buClrTx/>
              <a:buSzTx/>
              <a:buFontTx/>
              <a:buNone/>
              <a:defRPr/>
            </a:pPr>
            <a:endParaRPr kumimoji="0" lang="en-US" sz="5400" b="1" i="0" u="none" strike="noStrike" kern="0" cap="none" spc="0" normalizeH="0" baseline="0" noProof="0">
              <a:ln>
                <a:noFill/>
              </a:ln>
              <a:solidFill>
                <a:srgbClr val="19B99C"/>
              </a:solidFill>
              <a:effectLst/>
              <a:uLnTx/>
              <a:uFillTx/>
              <a:latin typeface="+mj-lt"/>
              <a:ea typeface="+mn-ea"/>
              <a:cs typeface="+mn-cs"/>
              <a:sym typeface="Proxima Nova"/>
            </a:endParaRPr>
          </a:p>
        </p:txBody>
      </p:sp>
    </p:spTree>
    <p:extLst>
      <p:ext uri="{BB962C8B-B14F-4D97-AF65-F5344CB8AC3E}">
        <p14:creationId xmlns:p14="http://schemas.microsoft.com/office/powerpoint/2010/main" val="118879543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BR Reporting Slid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2900" y="165100"/>
            <a:ext cx="11506200" cy="377825"/>
          </a:xfrm>
        </p:spPr>
        <p:txBody>
          <a:bodyPr/>
          <a:lstStyle>
            <a:lvl1pPr>
              <a:defRPr/>
            </a:lvl1pPr>
          </a:lstStyle>
          <a:p>
            <a:r>
              <a:rPr lang="en-US"/>
              <a:t>Click to edit Report Title</a:t>
            </a:r>
          </a:p>
        </p:txBody>
      </p:sp>
      <p:sp>
        <p:nvSpPr>
          <p:cNvPr id="7" name="Text Placeholder 6">
            <a:extLst>
              <a:ext uri="{FF2B5EF4-FFF2-40B4-BE49-F238E27FC236}">
                <a16:creationId xmlns:a16="http://schemas.microsoft.com/office/drawing/2014/main" id="{13206E20-010E-4D52-820B-60F68AE2BA7A}"/>
              </a:ext>
            </a:extLst>
          </p:cNvPr>
          <p:cNvSpPr>
            <a:spLocks noGrp="1"/>
          </p:cNvSpPr>
          <p:nvPr>
            <p:ph type="body" sz="quarter" idx="10" hasCustomPrompt="1"/>
          </p:nvPr>
        </p:nvSpPr>
        <p:spPr>
          <a:xfrm>
            <a:off x="342900" y="638175"/>
            <a:ext cx="3990975" cy="257175"/>
          </a:xfrm>
        </p:spPr>
        <p:txBody>
          <a:bodyPr>
            <a:noAutofit/>
          </a:bodyPr>
          <a:lstStyle>
            <a:lvl1pPr marL="0" indent="0">
              <a:buNone/>
              <a:defRPr sz="1400" b="1">
                <a:solidFill>
                  <a:schemeClr val="bg2">
                    <a:lumMod val="50000"/>
                  </a:schemeClr>
                </a:solidFill>
              </a:defRPr>
            </a:lvl1pPr>
          </a:lstStyle>
          <a:p>
            <a:pPr lvl="0"/>
            <a:r>
              <a:rPr lang="en-US"/>
              <a:t>Click to Sub Title</a:t>
            </a:r>
          </a:p>
        </p:txBody>
      </p:sp>
    </p:spTree>
    <p:extLst>
      <p:ext uri="{BB962C8B-B14F-4D97-AF65-F5344CB8AC3E}">
        <p14:creationId xmlns:p14="http://schemas.microsoft.com/office/powerpoint/2010/main" val="3559638954"/>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6D06D2B4-1ECB-4FA4-831B-EF5960ABEF74}"/>
              </a:ext>
            </a:extLst>
          </p:cNvPr>
          <p:cNvSpPr/>
          <p:nvPr userDrawn="1"/>
        </p:nvSpPr>
        <p:spPr>
          <a:xfrm>
            <a:off x="0" y="6749448"/>
            <a:ext cx="12192000" cy="108552"/>
          </a:xfrm>
          <a:prstGeom prst="rect">
            <a:avLst/>
          </a:prstGeom>
          <a:solidFill>
            <a:srgbClr val="00BFA5"/>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ct val="0"/>
              </a:spcBef>
              <a:spcAft>
                <a:spcPct val="0"/>
              </a:spcAft>
              <a:buClrTx/>
              <a:buSzTx/>
              <a:buFontTx/>
              <a:buNone/>
            </a:pPr>
            <a:endParaRPr kumimoji="0" lang="en-US"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8" name="Picture 7" descr="A close up of a sign&#10;&#10;Description automatically generated">
            <a:extLst>
              <a:ext uri="{FF2B5EF4-FFF2-40B4-BE49-F238E27FC236}">
                <a16:creationId xmlns:a16="http://schemas.microsoft.com/office/drawing/2014/main" id="{0CC546C0-D5AA-4B67-9045-09A10F7AF3B3}"/>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1066435" y="6492875"/>
            <a:ext cx="989215" cy="130976"/>
          </a:xfrm>
          <a:prstGeom prst="rect">
            <a:avLst/>
          </a:prstGeom>
        </p:spPr>
      </p:pic>
    </p:spTree>
    <p:extLst>
      <p:ext uri="{BB962C8B-B14F-4D97-AF65-F5344CB8AC3E}">
        <p14:creationId xmlns:p14="http://schemas.microsoft.com/office/powerpoint/2010/main" val="1731175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Lst>
  <p:transition/>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3.xml"/><Relationship Id="rId4" Type="http://schemas.openxmlformats.org/officeDocument/2006/relationships/chart" Target="../charts/char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chart" Target="../charts/chart12.xml"/></Relationships>
</file>

<file path=ppt/slides/_rels/slide15.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3.xml"/><Relationship Id="rId4" Type="http://schemas.openxmlformats.org/officeDocument/2006/relationships/chart" Target="../charts/chart17.xml"/></Relationships>
</file>

<file path=ppt/slides/_rels/slide18.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chart" Target="../charts/chart20.xml"/><Relationship Id="rId1" Type="http://schemas.openxmlformats.org/officeDocument/2006/relationships/slideLayout" Target="../slideLayouts/slideLayout3.xml"/><Relationship Id="rId4" Type="http://schemas.openxmlformats.org/officeDocument/2006/relationships/chart" Target="../charts/chart22.xml"/></Relationships>
</file>

<file path=ppt/slides/_rels/slide21.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hart" Target="../charts/chart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hart" Target="../charts/chart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chart" Target="../charts/chart29.xml"/><Relationship Id="rId2" Type="http://schemas.openxmlformats.org/officeDocument/2006/relationships/chart" Target="../charts/chart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chart" Target="../charts/chart3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32.xml"/><Relationship Id="rId2" Type="http://schemas.openxmlformats.org/officeDocument/2006/relationships/chart" Target="../charts/chart31.xml"/><Relationship Id="rId1" Type="http://schemas.openxmlformats.org/officeDocument/2006/relationships/slideLayout" Target="../slideLayouts/slideLayout3.xml"/><Relationship Id="rId4" Type="http://schemas.openxmlformats.org/officeDocument/2006/relationships/chart" Target="../charts/chart33.xml"/></Relationships>
</file>

<file path=ppt/slides/_rels/slide31.xml.rels><?xml version='1.0' encoding='UTF-8' standalone='yes'?>
<Relationships xmlns="http://schemas.openxmlformats.org/package/2006/relationships"><Relationship Id="rId2" Type="http://schemas.openxmlformats.org/officeDocument/2006/relationships/chart" Target="../charts/chart3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chart" Target="../charts/chart36.xml"/><Relationship Id="rId2" Type="http://schemas.openxmlformats.org/officeDocument/2006/relationships/chart" Target="../charts/chart35.xml"/><Relationship Id="rId1" Type="http://schemas.openxmlformats.org/officeDocument/2006/relationships/slideLayout" Target="../slideLayouts/slideLayout3.xml"/><Relationship Id="rId4" Type="http://schemas.openxmlformats.org/officeDocument/2006/relationships/chart" Target="../charts/chart37.xml"/></Relationships>
</file>

<file path=ppt/slides/_rels/slide33.xml.rels><?xml version='1.0' encoding='UTF-8' standalone='yes'?>
<Relationships xmlns="http://schemas.openxmlformats.org/package/2006/relationships"><Relationship Id="rId3" Type="http://schemas.openxmlformats.org/officeDocument/2006/relationships/chart" Target="../charts/chart39.xml"/><Relationship Id="rId2" Type="http://schemas.openxmlformats.org/officeDocument/2006/relationships/chart" Target="../charts/chart3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chart" Target="../charts/chart4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chart" Target="../charts/chart42.xml"/><Relationship Id="rId2" Type="http://schemas.openxmlformats.org/officeDocument/2006/relationships/chart" Target="../charts/chart41.xml"/><Relationship Id="rId1" Type="http://schemas.openxmlformats.org/officeDocument/2006/relationships/slideLayout" Target="../slideLayouts/slideLayout3.xml"/><Relationship Id="rId4" Type="http://schemas.openxmlformats.org/officeDocument/2006/relationships/chart" Target="../charts/chart43.xml"/></Relationships>
</file>

<file path=ppt/slides/_rels/slide36.xml.rels><?xml version='1.0' encoding='UTF-8' standalone='yes'?>
<Relationships xmlns="http://schemas.openxmlformats.org/package/2006/relationships"><Relationship Id="rId2" Type="http://schemas.openxmlformats.org/officeDocument/2006/relationships/chart" Target="../charts/chart4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chart" Target="../charts/chart46.xml"/><Relationship Id="rId2" Type="http://schemas.openxmlformats.org/officeDocument/2006/relationships/chart" Target="../charts/chart45.xml"/><Relationship Id="rId1" Type="http://schemas.openxmlformats.org/officeDocument/2006/relationships/slideLayout" Target="../slideLayouts/slideLayout3.xml"/><Relationship Id="rId4" Type="http://schemas.openxmlformats.org/officeDocument/2006/relationships/chart" Target="../charts/chart47.xml"/></Relationships>
</file>

<file path=ppt/slides/_rels/slide38.xml.rels><?xml version='1.0' encoding='UTF-8' standalone='yes'?>
<Relationships xmlns="http://schemas.openxmlformats.org/package/2006/relationships"><Relationship Id="rId2" Type="http://schemas.openxmlformats.org/officeDocument/2006/relationships/chart" Target="../charts/chart4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chart" Target="../charts/chart49.xm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chart" Target="../charts/chart51.xml"/><Relationship Id="rId4" Type="http://schemas.openxmlformats.org/officeDocument/2006/relationships/chart" Target="../charts/chart50.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40.xml.rels><?xml version='1.0' encoding='UTF-8' standalone='yes'?>
<Relationships xmlns="http://schemas.openxmlformats.org/package/2006/relationships"><Relationship Id="rId3" Type="http://schemas.openxmlformats.org/officeDocument/2006/relationships/chart" Target="../charts/chart52.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chart" Target="../charts/chart54.xml"/><Relationship Id="rId2" Type="http://schemas.openxmlformats.org/officeDocument/2006/relationships/chart" Target="../charts/chart53.xml"/><Relationship Id="rId1" Type="http://schemas.openxmlformats.org/officeDocument/2006/relationships/slideLayout" Target="../slideLayouts/slideLayout3.xml"/><Relationship Id="rId4" Type="http://schemas.openxmlformats.org/officeDocument/2006/relationships/chart" Target="../charts/chart55.xml"/></Relationships>
</file>

<file path=ppt/slides/_rels/slide42.xml.rels><?xml version='1.0' encoding='UTF-8' standalone='yes'?>
<Relationships xmlns="http://schemas.openxmlformats.org/package/2006/relationships"><Relationship Id="rId2" Type="http://schemas.openxmlformats.org/officeDocument/2006/relationships/chart" Target="../charts/chart5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chart" Target="../charts/chart58.xml"/><Relationship Id="rId2" Type="http://schemas.openxmlformats.org/officeDocument/2006/relationships/chart" Target="../charts/chart57.xml"/><Relationship Id="rId1" Type="http://schemas.openxmlformats.org/officeDocument/2006/relationships/slideLayout" Target="../slideLayouts/slideLayout3.xml"/><Relationship Id="rId5" Type="http://schemas.openxmlformats.org/officeDocument/2006/relationships/chart" Target="../charts/chart60.xml"/><Relationship Id="rId4" Type="http://schemas.openxmlformats.org/officeDocument/2006/relationships/chart" Target="../charts/chart59.xml"/></Relationships>
</file>

<file path=ppt/slides/_rels/slide44.xml.rels><?xml version='1.0' encoding='UTF-8' standalone='yes'?>
<Relationships xmlns="http://schemas.openxmlformats.org/package/2006/relationships"><Relationship Id="rId2" Type="http://schemas.openxmlformats.org/officeDocument/2006/relationships/chart" Target="../charts/chart6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chart" Target="../charts/chart6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chart" Target="../charts/chart64.xml"/><Relationship Id="rId2" Type="http://schemas.openxmlformats.org/officeDocument/2006/relationships/chart" Target="../charts/chart63.xml"/><Relationship Id="rId1" Type="http://schemas.openxmlformats.org/officeDocument/2006/relationships/slideLayout" Target="../slideLayouts/slideLayout3.xml"/><Relationship Id="rId4" Type="http://schemas.openxmlformats.org/officeDocument/2006/relationships/chart" Target="../charts/chart65.xml"/></Relationships>
</file>

<file path=ppt/slides/_rels/slide47.xml.rels><?xml version='1.0' encoding='UTF-8' standalone='yes'?>
<Relationships xmlns="http://schemas.openxmlformats.org/package/2006/relationships"><Relationship Id="rId2" Type="http://schemas.openxmlformats.org/officeDocument/2006/relationships/chart" Target="../charts/chart6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chart" Target="../charts/chart68.xml"/><Relationship Id="rId2" Type="http://schemas.openxmlformats.org/officeDocument/2006/relationships/chart" Target="../charts/chart67.xml"/><Relationship Id="rId1" Type="http://schemas.openxmlformats.org/officeDocument/2006/relationships/slideLayout" Target="../slideLayouts/slideLayout3.xml"/><Relationship Id="rId4" Type="http://schemas.openxmlformats.org/officeDocument/2006/relationships/chart" Target="../charts/chart69.xml"/></Relationships>
</file>

<file path=ppt/slides/_rels/slide49.xml.rels><?xml version='1.0' encoding='UTF-8' standalone='yes'?>
<Relationships xmlns="http://schemas.openxmlformats.org/package/2006/relationships"><Relationship Id="rId3" Type="http://schemas.openxmlformats.org/officeDocument/2006/relationships/chart" Target="../charts/chart71.xml"/><Relationship Id="rId2" Type="http://schemas.openxmlformats.org/officeDocument/2006/relationships/chart" Target="../charts/chart70.xml"/><Relationship Id="rId1" Type="http://schemas.openxmlformats.org/officeDocument/2006/relationships/slideLayout" Target="../slideLayouts/slideLayout3.xml"/><Relationship Id="rId4" Type="http://schemas.openxmlformats.org/officeDocument/2006/relationships/chart" Target="../charts/chart7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chart" Target="../charts/chart7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chart" Target="../charts/chart7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5.png"/><Relationship Id="rId4" Type="http://schemas.openxmlformats.org/officeDocument/2006/relationships/image" Target="../media/image19.png"/></Relationships>
</file>

<file path=ppt/slides/_rels/slide54.xml.rels><?xml version='1.0' encoding='UTF-8' standalone='yes'?>
<Relationships xmlns="http://schemas.openxmlformats.org/package/2006/relationships"><Relationship Id="rId3" Type="http://schemas.openxmlformats.org/officeDocument/2006/relationships/chart" Target="../charts/chart75.xm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chart" Target="../charts/chart76.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chart" Target="../charts/chart77.xm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390917" y="309094"/>
            <a:ext cx="10410825" cy="466724"/>
          </a:xfrm>
          <a:prstGeom prst="rect">
            <a:avLst/>
          </a:prstGeom>
          <a:noFill/>
        </p:spPr>
        <p:txBody>
          <a:bodyPr wrap="square">
            <a:spAutoFit/>
          </a:bodyPr>
          <a:lstStyle/>
          <a:p>
            <a:pPr algn="l">
              <a:defRPr sz="2000" b="1">
                <a:solidFill>
                  <a:srgbClr val="000000"/>
                </a:solidFill>
                <a:latin typeface="Calibri"/>
              </a:defRPr>
            </a:pPr>
            <a:r>
              <a:t>ABD - Quarterly Business Review</a:t>
            </a:r>
          </a:p>
        </p:txBody>
      </p:sp>
      <p:sp>
        <p:nvSpPr>
          <p:cNvPr id="8" name="TextBox 7"/>
          <p:cNvSpPr txBox="1"/>
          <p:nvPr/>
        </p:nvSpPr>
        <p:spPr>
          <a:xfrm>
            <a:off x="1390918" y="772733"/>
            <a:ext cx="1752600" cy="466724"/>
          </a:xfrm>
          <a:prstGeom prst="rect">
            <a:avLst/>
          </a:prstGeom>
          <a:noFill/>
        </p:spPr>
        <p:txBody>
          <a:bodyPr wrap="square">
            <a:spAutoFit/>
          </a:bodyPr>
          <a:lstStyle/>
          <a:p>
            <a:pPr algn="l">
              <a:defRPr sz="2000" b="1">
                <a:solidFill>
                  <a:srgbClr val="000000"/>
                </a:solidFill>
                <a:latin typeface="Calibri"/>
              </a:defRPr>
            </a:pPr>
            <a:r>
              <a:t>2021 Q2</a:t>
            </a:r>
          </a:p>
        </p:txBody>
      </p:sp>
    </p:spTree>
    <p:extLst>
      <p:ext uri="{BB962C8B-B14F-4D97-AF65-F5344CB8AC3E}">
        <p14:creationId xmlns:p14="http://schemas.microsoft.com/office/powerpoint/2010/main" val="191080902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DB769-174D-4379-B06E-1EDA105A7012}"/>
              </a:ext>
            </a:extLst>
          </p:cNvPr>
          <p:cNvSpPr>
            <a:spLocks noGrp="1"/>
          </p:cNvSpPr>
          <p:nvPr>
            <p:ph type="title"/>
          </p:nvPr>
        </p:nvSpPr>
        <p:spPr/>
        <p:txBody>
          <a:bodyPr>
            <a:normAutofit fontScale="90000"/>
          </a:bodyPr>
          <a:lstStyle/>
          <a:p>
            <a:r>
              <a:rPr lang="en-US"/>
              <a:t>Registration and RealAge Completion by Group</a:t>
            </a:r>
          </a:p>
        </p:txBody>
      </p:sp>
      <p:sp>
        <p:nvSpPr>
          <p:cNvPr id="3" name="Text Placeholder 2">
            <a:extLst>
              <a:ext uri="{FF2B5EF4-FFF2-40B4-BE49-F238E27FC236}">
                <a16:creationId xmlns:a16="http://schemas.microsoft.com/office/drawing/2014/main" id="{F08E27B6-751A-47A9-B92C-CA553A868458}"/>
              </a:ext>
            </a:extLst>
          </p:cNvPr>
          <p:cNvSpPr>
            <a:spLocks noGrp="1"/>
          </p:cNvSpPr>
          <p:nvPr>
            <p:ph type="body" sz="quarter" idx="10"/>
          </p:nvPr>
        </p:nvSpPr>
        <p:spPr/>
        <p:txBody>
          <a:bodyPr/>
          <a:lstStyle/>
          <a:p>
            <a:r>
              <a:rPr lang="en-US"/>
              <a:t>ELIGIBILITY AND REGISTRATION</a:t>
            </a:r>
          </a:p>
        </p:txBody>
      </p:sp>
      <p:graphicFrame>
        <p:nvGraphicFramePr>
          <p:cNvPr id="8" name="gender" descr="elig_and_reg_gender">
            <a:extLst>
              <a:ext uri="{FF2B5EF4-FFF2-40B4-BE49-F238E27FC236}">
                <a16:creationId xmlns:a16="http://schemas.microsoft.com/office/drawing/2014/main" id="{C2605B8A-4D30-4506-A622-9FB27AA67EA7}"/>
              </a:ext>
            </a:extLst>
          </p:cNvPr>
          <p:cNvGraphicFramePr/>
          <p:nvPr>
            <p:extLst>
              <p:ext uri="{D42A27DB-BD31-4B8C-83A1-F6EECF244321}">
                <p14:modId xmlns:p14="http://schemas.microsoft.com/office/powerpoint/2010/main" val="3329046381"/>
              </p:ext>
            </p:extLst>
          </p:nvPr>
        </p:nvGraphicFramePr>
        <p:xfrm>
          <a:off x="7544592" y="990601"/>
          <a:ext cx="4237430" cy="24383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age_groups" descr="elig_and_reg_age_groups">
            <a:extLst>
              <a:ext uri="{FF2B5EF4-FFF2-40B4-BE49-F238E27FC236}">
                <a16:creationId xmlns:a16="http://schemas.microsoft.com/office/drawing/2014/main" id="{2A9A940F-AC54-46D7-8C50-740D30AEDF6D}"/>
              </a:ext>
            </a:extLst>
          </p:cNvPr>
          <p:cNvGraphicFramePr/>
          <p:nvPr>
            <p:extLst>
              <p:ext uri="{D42A27DB-BD31-4B8C-83A1-F6EECF244321}">
                <p14:modId xmlns:p14="http://schemas.microsoft.com/office/powerpoint/2010/main" val="2391397223"/>
              </p:ext>
            </p:extLst>
          </p:nvPr>
        </p:nvGraphicFramePr>
        <p:xfrm>
          <a:off x="2858830" y="3636941"/>
          <a:ext cx="8923192" cy="2745661"/>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a:extLst>
              <a:ext uri="{FF2B5EF4-FFF2-40B4-BE49-F238E27FC236}">
                <a16:creationId xmlns:a16="http://schemas.microsoft.com/office/drawing/2014/main" id="{385BC041-8B6C-409A-BF53-FB467025B66E}"/>
              </a:ext>
            </a:extLst>
          </p:cNvPr>
          <p:cNvSpPr txBox="1"/>
          <p:nvPr/>
        </p:nvSpPr>
        <p:spPr>
          <a:xfrm>
            <a:off x="611907" y="990600"/>
            <a:ext cx="2002505" cy="2551090"/>
          </a:xfrm>
          <a:prstGeom prst="rect">
            <a:avLst/>
          </a:prstGeom>
          <a:noFill/>
          <a:ln w="12700" cap="flat">
            <a:noFill/>
            <a:miter lim="400000"/>
          </a:ln>
          <a:effectLst/>
        </p:spPr>
        <p:txBody>
          <a:bodyPr rot="0" spcFirstLastPara="1" vertOverflow="overflow" horzOverflow="overflow" vert="horz" wrap="square" lIns="50800" tIns="50800" rIns="50800" bIns="50800" numCol="1" spcCol="38100" rtlCol="0" anchor="ctr">
            <a:noAutofit/>
          </a:bodyPr>
          <a:lstStyle/>
          <a:p>
            <a:pPr marL="0" marR="0" lvl="0" indent="0" defTabSz="825500" eaLnBrk="1" fontAlgn="auto" latinLnBrk="0" hangingPunct="0">
              <a:lnSpc>
                <a:spcPct val="100000"/>
              </a:lnSpc>
              <a:spcBef>
                <a:spcPct val="0"/>
              </a:spcBef>
              <a:spcAft>
                <a:spcPct val="0"/>
              </a:spcAft>
              <a:buClrTx/>
              <a:buSzTx/>
              <a:buFontTx/>
              <a:buNone/>
              <a:defRPr/>
            </a:pPr>
            <a:endParaRPr kumimoji="0" lang="en-US" sz="1000" b="0" i="0" u="none" strike="noStrike" kern="0" cap="none" spc="0" normalizeH="0" baseline="0" noProof="0" dirty="0">
              <a:ln>
                <a:noFill/>
              </a:ln>
              <a:solidFill>
                <a:srgbClr val="666666"/>
              </a:solidFill>
              <a:effectLst/>
              <a:uLnTx/>
              <a:uFillTx/>
              <a:sym typeface="Helvetica Light"/>
            </a:endParaRPr>
          </a:p>
          <a:p>
            <a:pPr marL="0" marR="0" lvl="0" indent="0" defTabSz="825500" eaLnBrk="1" fontAlgn="auto" latinLnBrk="0" hangingPunct="0">
              <a:lnSpc>
                <a:spcPct val="100000"/>
              </a:lnSpc>
              <a:spcBef>
                <a:spcPct val="0"/>
              </a:spcBef>
              <a:spcAft>
                <a:spcPct val="0"/>
              </a:spcAft>
              <a:buClrTx/>
              <a:buSzTx/>
              <a:buFontTx/>
              <a:buNone/>
              <a:defRPr/>
            </a:pPr>
            <a:r>
              <a:rPr lang="en-US" sz="1000" kern="0" dirty="0">
                <a:solidFill>
                  <a:srgbClr val="666666"/>
                </a:solidFill>
                <a:sym typeface="Helvetica Light"/>
              </a:rPr>
              <a:t>Eligible members</a:t>
            </a:r>
          </a:p>
          <a:p>
            <a:pPr marL="0" marR="0" lvl="0" indent="0" defTabSz="825500" eaLnBrk="1" fontAlgn="auto" latinLnBrk="0" hangingPunct="0">
              <a:lnSpc>
                <a:spcPct val="100000"/>
              </a:lnSpc>
              <a:spcBef>
                <a:spcPct val="0"/>
              </a:spcBef>
              <a:spcAft>
                <a:spcPct val="0"/>
              </a:spcAft>
              <a:buClrTx/>
              <a:buSzTx/>
              <a:buFontTx/>
              <a:buNone/>
              <a:defRPr/>
            </a:pPr>
            <a:endParaRPr lang="en-US" sz="1000" kern="0" dirty="0">
              <a:solidFill>
                <a:srgbClr val="666666"/>
              </a:solidFill>
              <a:sym typeface="Helvetica Light"/>
            </a:endParaRPr>
          </a:p>
          <a:p>
            <a:pPr marL="0" marR="0" lvl="0" indent="0" defTabSz="825500" eaLnBrk="1" fontAlgn="auto" latinLnBrk="0" hangingPunct="0">
              <a:lnSpc>
                <a:spcPct val="100000"/>
              </a:lnSpc>
              <a:spcBef>
                <a:spcPct val="0"/>
              </a:spcBef>
              <a:spcAft>
                <a:spcPct val="0"/>
              </a:spcAft>
              <a:buClrTx/>
              <a:buSzTx/>
              <a:buFontTx/>
              <a:buNone/>
              <a:defRPr/>
            </a:pPr>
            <a:endParaRPr lang="en-US" sz="1000" kern="0" dirty="0">
              <a:solidFill>
                <a:srgbClr val="666666"/>
              </a:solidFill>
              <a:sym typeface="Helvetica Light"/>
            </a:endParaRPr>
          </a:p>
          <a:p>
            <a:pPr marL="0" marR="0" lvl="0" indent="0" defTabSz="825500" eaLnBrk="1" fontAlgn="auto" latinLnBrk="0" hangingPunct="0">
              <a:lnSpc>
                <a:spcPct val="100000"/>
              </a:lnSpc>
              <a:spcBef>
                <a:spcPct val="0"/>
              </a:spcBef>
              <a:spcAft>
                <a:spcPct val="0"/>
              </a:spcAft>
              <a:buClrTx/>
              <a:buSzTx/>
              <a:buFontTx/>
              <a:buNone/>
              <a:defRPr/>
            </a:pPr>
            <a:r>
              <a:rPr kumimoji="0" lang="en-US" sz="1000" b="0" i="0" u="none" strike="noStrike" kern="0" cap="none" spc="0" normalizeH="0" baseline="0" noProof="0" dirty="0">
                <a:ln>
                  <a:noFill/>
                </a:ln>
                <a:solidFill>
                  <a:srgbClr val="666666"/>
                </a:solidFill>
                <a:effectLst/>
                <a:uLnTx/>
                <a:uFillTx/>
                <a:sym typeface="Helvetica Light"/>
              </a:rPr>
              <a:t>Percentage of eligible members who were registered for the Sharecare platform as of the end of the period.</a:t>
            </a:r>
          </a:p>
          <a:p>
            <a:pPr marL="0" marR="0" lvl="0" indent="0" defTabSz="825500" eaLnBrk="1" fontAlgn="auto" latinLnBrk="0" hangingPunct="0">
              <a:lnSpc>
                <a:spcPct val="100000"/>
              </a:lnSpc>
              <a:spcBef>
                <a:spcPct val="0"/>
              </a:spcBef>
              <a:spcAft>
                <a:spcPct val="0"/>
              </a:spcAft>
              <a:buClrTx/>
              <a:buSzTx/>
              <a:buFontTx/>
              <a:buNone/>
              <a:defRPr/>
            </a:pPr>
            <a:endParaRPr kumimoji="0" lang="en-US" sz="1000" b="0" i="0" u="none" strike="noStrike" kern="0" cap="none" spc="0" normalizeH="0" baseline="0" noProof="0" dirty="0">
              <a:ln>
                <a:noFill/>
              </a:ln>
              <a:solidFill>
                <a:srgbClr val="666666"/>
              </a:solidFill>
              <a:effectLst/>
              <a:uLnTx/>
              <a:uFillTx/>
              <a:sym typeface="Helvetica Light"/>
            </a:endParaRPr>
          </a:p>
          <a:p>
            <a:pPr marL="0" marR="0" lvl="0" indent="0" defTabSz="825500" eaLnBrk="1" fontAlgn="auto" latinLnBrk="0" hangingPunct="0">
              <a:lnSpc>
                <a:spcPct val="100000"/>
              </a:lnSpc>
              <a:spcBef>
                <a:spcPct val="0"/>
              </a:spcBef>
              <a:spcAft>
                <a:spcPct val="0"/>
              </a:spcAft>
              <a:buClrTx/>
              <a:buSzTx/>
              <a:buFontTx/>
              <a:buNone/>
              <a:defRPr/>
            </a:pPr>
            <a:r>
              <a:rPr kumimoji="0" lang="en-US" sz="1000" b="0" i="0" u="none" strike="noStrike" kern="0" cap="none" spc="0" normalizeH="0" baseline="0" noProof="0" dirty="0">
                <a:ln>
                  <a:noFill/>
                </a:ln>
                <a:solidFill>
                  <a:srgbClr val="666666"/>
                </a:solidFill>
                <a:effectLst/>
                <a:uLnTx/>
                <a:uFillTx/>
                <a:sym typeface="Helvetica Light"/>
              </a:rPr>
              <a:t> </a:t>
            </a:r>
          </a:p>
          <a:p>
            <a:pPr marL="0" marR="0" lvl="0" indent="0" defTabSz="825500" eaLnBrk="1" fontAlgn="auto" latinLnBrk="0" hangingPunct="0">
              <a:lnSpc>
                <a:spcPct val="100000"/>
              </a:lnSpc>
              <a:spcBef>
                <a:spcPct val="0"/>
              </a:spcBef>
              <a:spcAft>
                <a:spcPct val="0"/>
              </a:spcAft>
              <a:buClrTx/>
              <a:buSzTx/>
              <a:buFontTx/>
              <a:buNone/>
              <a:defRPr/>
            </a:pPr>
            <a:r>
              <a:rPr kumimoji="0" lang="en-US" sz="1000" b="0" i="0" u="none" strike="noStrike" kern="0" cap="none" spc="0" normalizeH="0" baseline="0" noProof="0" dirty="0">
                <a:ln>
                  <a:noFill/>
                </a:ln>
                <a:solidFill>
                  <a:srgbClr val="666666"/>
                </a:solidFill>
                <a:effectLst/>
                <a:uLnTx/>
                <a:uFillTx/>
                <a:sym typeface="Helvetica Light"/>
              </a:rPr>
              <a:t>Percentage of eligible members who had completed the </a:t>
            </a:r>
            <a:r>
              <a:rPr kumimoji="0" lang="en-US" sz="1000" b="0" i="0" u="none" strike="noStrike" kern="0" cap="none" spc="0" normalizeH="0" baseline="0" noProof="0" dirty="0" err="1">
                <a:ln>
                  <a:noFill/>
                </a:ln>
                <a:solidFill>
                  <a:srgbClr val="666666"/>
                </a:solidFill>
                <a:effectLst/>
                <a:uLnTx/>
                <a:uFillTx/>
                <a:sym typeface="Helvetica Light"/>
              </a:rPr>
              <a:t>RealAge</a:t>
            </a:r>
            <a:r>
              <a:rPr kumimoji="0" lang="en-US" sz="1000" b="0" i="0" u="none" strike="noStrike" kern="0" cap="none" spc="0" normalizeH="0" baseline="0" noProof="0" dirty="0">
                <a:ln>
                  <a:noFill/>
                </a:ln>
                <a:solidFill>
                  <a:srgbClr val="666666"/>
                </a:solidFill>
                <a:effectLst/>
                <a:uLnTx/>
                <a:uFillTx/>
                <a:sym typeface="Helvetica Light"/>
              </a:rPr>
              <a:t> test at least once since program launch.</a:t>
            </a:r>
          </a:p>
        </p:txBody>
      </p:sp>
      <p:sp>
        <p:nvSpPr>
          <p:cNvPr id="12" name="TextBox 11">
            <a:extLst>
              <a:ext uri="{FF2B5EF4-FFF2-40B4-BE49-F238E27FC236}">
                <a16:creationId xmlns:a16="http://schemas.microsoft.com/office/drawing/2014/main" id="{CAC2584C-C961-412A-A2F9-9A7D285087E3}"/>
              </a:ext>
            </a:extLst>
          </p:cNvPr>
          <p:cNvSpPr txBox="1"/>
          <p:nvPr/>
        </p:nvSpPr>
        <p:spPr>
          <a:xfrm>
            <a:off x="273329" y="3589289"/>
            <a:ext cx="2341082" cy="2630535"/>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13" name="Rectangle 12">
            <a:extLst>
              <a:ext uri="{FF2B5EF4-FFF2-40B4-BE49-F238E27FC236}">
                <a16:creationId xmlns:a16="http://schemas.microsoft.com/office/drawing/2014/main" id="{EB1F4805-EEB7-4B9E-86C3-DA64C9F018CD}"/>
              </a:ext>
            </a:extLst>
          </p:cNvPr>
          <p:cNvSpPr/>
          <p:nvPr/>
        </p:nvSpPr>
        <p:spPr>
          <a:xfrm>
            <a:off x="273329" y="1395253"/>
            <a:ext cx="269006" cy="57793"/>
          </a:xfrm>
          <a:prstGeom prst="rect">
            <a:avLst/>
          </a:prstGeom>
          <a:solidFill>
            <a:srgbClr val="2C9ACC"/>
          </a:solidFill>
          <a:ln w="12700" cap="flat">
            <a:noFill/>
            <a:miter lim="400000"/>
          </a:ln>
          <a:effectLst/>
        </p:spPr>
        <p:txBody>
          <a:bodyPr rot="0" spcFirstLastPara="1" vertOverflow="overflow" horzOverflow="overflow" vert="horz" wrap="square" lIns="50800" tIns="50800" rIns="50800" bIns="50800" numCol="1" spcCol="38100" rtlCol="0" anchor="ctr">
            <a:noAutofit/>
          </a:bodyPr>
          <a:lstStyle/>
          <a:p>
            <a:pPr marL="0" marR="0" lvl="0" indent="0" algn="ctr" defTabSz="825500" eaLnBrk="1" fontAlgn="auto" latinLnBrk="0" hangingPunct="0">
              <a:lnSpc>
                <a:spcPct val="100000"/>
              </a:lnSpc>
              <a:spcBef>
                <a:spcPct val="0"/>
              </a:spcBef>
              <a:spcAft>
                <a:spcPct val="0"/>
              </a:spcAft>
              <a:buClrTx/>
              <a:buSzTx/>
              <a:buFontTx/>
              <a:buNone/>
              <a:defRPr/>
            </a:pPr>
            <a:endParaRPr kumimoji="0" lang="en-US" sz="3200" b="0" i="0" u="none" strike="noStrike" kern="0" cap="none" spc="0" normalizeH="0" baseline="0" noProof="0">
              <a:ln>
                <a:noFill/>
              </a:ln>
              <a:solidFill>
                <a:srgbClr val="FFFFFF"/>
              </a:solidFill>
              <a:effectLst/>
              <a:uLnTx/>
              <a:uFillTx/>
              <a:latin typeface="Helvetica Light"/>
              <a:ea typeface="Helvetica Light"/>
              <a:cs typeface="Helvetica Light"/>
              <a:sym typeface="Helvetica Light"/>
            </a:endParaRPr>
          </a:p>
        </p:txBody>
      </p:sp>
      <p:graphicFrame>
        <p:nvGraphicFramePr>
          <p:cNvPr id="18" name="relationship" descr="elig_and_reg_relationship">
            <a:extLst>
              <a:ext uri="{FF2B5EF4-FFF2-40B4-BE49-F238E27FC236}">
                <a16:creationId xmlns:a16="http://schemas.microsoft.com/office/drawing/2014/main" id="{E41A94C1-9731-41D1-9C34-8192377CA525}"/>
              </a:ext>
            </a:extLst>
          </p:cNvPr>
          <p:cNvGraphicFramePr/>
          <p:nvPr>
            <p:extLst>
              <p:ext uri="{D42A27DB-BD31-4B8C-83A1-F6EECF244321}">
                <p14:modId xmlns:p14="http://schemas.microsoft.com/office/powerpoint/2010/main" val="161688055"/>
              </p:ext>
            </p:extLst>
          </p:nvPr>
        </p:nvGraphicFramePr>
        <p:xfrm>
          <a:off x="2858830" y="990600"/>
          <a:ext cx="4237430" cy="2438399"/>
        </p:xfrm>
        <a:graphic>
          <a:graphicData uri="http://schemas.openxmlformats.org/drawingml/2006/chart">
            <c:chart xmlns:c="http://schemas.openxmlformats.org/drawingml/2006/chart" xmlns:r="http://schemas.openxmlformats.org/officeDocument/2006/relationships" r:id="rId4"/>
          </a:graphicData>
        </a:graphic>
      </p:graphicFrame>
      <p:sp>
        <p:nvSpPr>
          <p:cNvPr id="5" name="Diamond 4">
            <a:extLst>
              <a:ext uri="{FF2B5EF4-FFF2-40B4-BE49-F238E27FC236}">
                <a16:creationId xmlns:a16="http://schemas.microsoft.com/office/drawing/2014/main" id="{B24E3EC1-8FA3-46D5-8255-6C80E2250C90}"/>
              </a:ext>
            </a:extLst>
          </p:cNvPr>
          <p:cNvSpPr/>
          <p:nvPr/>
        </p:nvSpPr>
        <p:spPr>
          <a:xfrm>
            <a:off x="339507" y="2049977"/>
            <a:ext cx="91440" cy="91440"/>
          </a:xfrm>
          <a:prstGeom prst="diamond">
            <a:avLst/>
          </a:prstGeom>
          <a:solidFill>
            <a:srgbClr val="00205F"/>
          </a:solidFill>
          <a:ln>
            <a:solidFill>
              <a:srgbClr val="002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Diamond 19">
            <a:extLst>
              <a:ext uri="{FF2B5EF4-FFF2-40B4-BE49-F238E27FC236}">
                <a16:creationId xmlns:a16="http://schemas.microsoft.com/office/drawing/2014/main" id="{71BE1BED-3F26-4369-8176-B56B07DCC8B7}"/>
              </a:ext>
            </a:extLst>
          </p:cNvPr>
          <p:cNvSpPr/>
          <p:nvPr/>
        </p:nvSpPr>
        <p:spPr>
          <a:xfrm>
            <a:off x="339507" y="2897044"/>
            <a:ext cx="91440" cy="91440"/>
          </a:xfrm>
          <a:prstGeom prst="diamond">
            <a:avLst/>
          </a:prstGeom>
          <a:solidFill>
            <a:srgbClr val="DE4620"/>
          </a:solidFill>
          <a:ln>
            <a:solidFill>
              <a:srgbClr val="DE46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689805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4C4AD-142F-4A88-BE20-89CE58B3DC21}"/>
              </a:ext>
            </a:extLst>
          </p:cNvPr>
          <p:cNvSpPr>
            <a:spLocks noGrp="1"/>
          </p:cNvSpPr>
          <p:nvPr>
            <p:ph type="title"/>
          </p:nvPr>
        </p:nvSpPr>
        <p:spPr>
          <a:xfrm>
            <a:off x="2362199" y="4878187"/>
            <a:ext cx="5303521" cy="1159552"/>
          </a:xfrm>
          <a:solidFill>
            <a:schemeClr val="bg1"/>
          </a:solidFill>
        </p:spPr>
        <p:txBody>
          <a:bodyPr/>
          <a:lstStyle/>
          <a:p>
            <a:r>
              <a:rPr lang="en-US" sz="4800" b="1">
                <a:solidFill>
                  <a:srgbClr val="19B99C"/>
                </a:solidFill>
              </a:rPr>
              <a:t>HEALTH</a:t>
            </a:r>
            <a:r>
              <a:rPr lang="en-US" b="1">
                <a:solidFill>
                  <a:srgbClr val="19B99C"/>
                </a:solidFill>
              </a:rPr>
              <a:t> INSIGHTS</a:t>
            </a:r>
          </a:p>
        </p:txBody>
      </p:sp>
    </p:spTree>
    <p:extLst>
      <p:ext uri="{BB962C8B-B14F-4D97-AF65-F5344CB8AC3E}">
        <p14:creationId xmlns:p14="http://schemas.microsoft.com/office/powerpoint/2010/main" val="267785202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D02AA-2BD9-45D2-8683-8AF062162E04}"/>
              </a:ext>
            </a:extLst>
          </p:cNvPr>
          <p:cNvSpPr>
            <a:spLocks noGrp="1"/>
          </p:cNvSpPr>
          <p:nvPr>
            <p:ph type="title"/>
          </p:nvPr>
        </p:nvSpPr>
        <p:spPr/>
        <p:txBody>
          <a:bodyPr>
            <a:normAutofit fontScale="90000"/>
          </a:bodyPr>
          <a:lstStyle/>
          <a:p>
            <a:r>
              <a:rPr lang="en-US" err="1"/>
              <a:t>RealAge Results</a:t>
            </a:r>
          </a:p>
        </p:txBody>
      </p:sp>
      <p:sp>
        <p:nvSpPr>
          <p:cNvPr id="3" name="Text Placeholder 2">
            <a:extLst>
              <a:ext uri="{FF2B5EF4-FFF2-40B4-BE49-F238E27FC236}">
                <a16:creationId xmlns:a16="http://schemas.microsoft.com/office/drawing/2014/main" id="{1C99CACB-A6A4-4316-B2E4-212EC7C0A2A2}"/>
              </a:ext>
            </a:extLst>
          </p:cNvPr>
          <p:cNvSpPr>
            <a:spLocks noGrp="1"/>
          </p:cNvSpPr>
          <p:nvPr>
            <p:ph type="body" sz="quarter" idx="10"/>
          </p:nvPr>
        </p:nvSpPr>
        <p:spPr/>
        <p:txBody>
          <a:bodyPr/>
          <a:lstStyle/>
          <a:p>
            <a:r>
              <a:rPr lang="en-US"/>
              <a:t>HEALTH INSIGHTS</a:t>
            </a:r>
          </a:p>
        </p:txBody>
      </p:sp>
      <p:graphicFrame>
        <p:nvGraphicFramePr>
          <p:cNvPr id="6" name="Table 6">
            <a:extLst>
              <a:ext uri="{FF2B5EF4-FFF2-40B4-BE49-F238E27FC236}">
                <a16:creationId xmlns:a16="http://schemas.microsoft.com/office/drawing/2014/main" id="{5199B1CF-07C1-433D-BBB8-3BB0D02783DE}"/>
              </a:ext>
            </a:extLst>
          </p:cNvPr>
          <p:cNvGraphicFramePr>
            <a:graphicFrameLocks noGrp="1"/>
          </p:cNvGraphicFramePr>
          <p:nvPr>
            <p:extLst>
              <p:ext uri="{D42A27DB-BD31-4B8C-83A1-F6EECF244321}">
                <p14:modId xmlns:p14="http://schemas.microsoft.com/office/powerpoint/2010/main" val="3833540892"/>
              </p:ext>
            </p:extLst>
          </p:nvPr>
        </p:nvGraphicFramePr>
        <p:xfrm>
          <a:off x="342900" y="106775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REALAGE DELTA</a:t>
                      </a:r>
                      <a:r>
                        <a:rPr lang="en-US" sz="1000" baseline="30000">
                          <a:solidFill>
                            <a:schemeClr val="bg2">
                              <a:lumMod val="50000"/>
                            </a:schemeClr>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91461D7B-EBB7-42B6-AD29-5D90103A6435}"/>
              </a:ext>
            </a:extLst>
          </p:cNvPr>
          <p:cNvGraphicFramePr>
            <a:graphicFrameLocks noGrp="1"/>
          </p:cNvGraphicFramePr>
          <p:nvPr>
            <p:extLst>
              <p:ext uri="{D42A27DB-BD31-4B8C-83A1-F6EECF244321}">
                <p14:modId xmlns:p14="http://schemas.microsoft.com/office/powerpoint/2010/main" val="4285895912"/>
              </p:ext>
            </p:extLst>
          </p:nvPr>
        </p:nvGraphicFramePr>
        <p:xfrm>
          <a:off x="4798070" y="1067750"/>
          <a:ext cx="2595859" cy="257176"/>
        </p:xfrm>
        <a:graphic>
          <a:graphicData uri="http://schemas.openxmlformats.org/drawingml/2006/table">
            <a:tbl>
              <a:tblPr firstRow="1" bandRow="1">
                <a:tableStyleId>{5C22544A-7EE6-4342-B048-85BDC9FD1C3A}</a:tableStyleId>
              </a:tblPr>
              <a:tblGrid>
                <a:gridCol w="2595859">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MEMBERS WITH REALAGE DELTA &gt;1.0</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8" name="Table 6">
            <a:extLst>
              <a:ext uri="{FF2B5EF4-FFF2-40B4-BE49-F238E27FC236}">
                <a16:creationId xmlns:a16="http://schemas.microsoft.com/office/drawing/2014/main" id="{DCFECECB-9B1F-472F-A2E3-43CE72491015}"/>
              </a:ext>
            </a:extLst>
          </p:cNvPr>
          <p:cNvGraphicFramePr>
            <a:graphicFrameLocks noGrp="1"/>
          </p:cNvGraphicFramePr>
          <p:nvPr>
            <p:extLst>
              <p:ext uri="{D42A27DB-BD31-4B8C-83A1-F6EECF244321}">
                <p14:modId xmlns:p14="http://schemas.microsoft.com/office/powerpoint/2010/main" val="2409836882"/>
              </p:ext>
            </p:extLst>
          </p:nvPr>
        </p:nvGraphicFramePr>
        <p:xfrm>
          <a:off x="9053847" y="1067750"/>
          <a:ext cx="2795253" cy="257176"/>
        </p:xfrm>
        <a:graphic>
          <a:graphicData uri="http://schemas.openxmlformats.org/drawingml/2006/table">
            <a:tbl>
              <a:tblPr firstRow="1" bandRow="1">
                <a:tableStyleId>{5C22544A-7EE6-4342-B048-85BDC9FD1C3A}</a:tableStyleId>
              </a:tblPr>
              <a:tblGrid>
                <a:gridCol w="2795253">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DISTINCT REALAGE TEST COMPLETERS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1" name="TextBox 10">
            <a:extLst>
              <a:ext uri="{FF2B5EF4-FFF2-40B4-BE49-F238E27FC236}">
                <a16:creationId xmlns:a16="http://schemas.microsoft.com/office/drawing/2014/main" id="{D184A3B7-0847-4391-B28A-4CE72A7BD20B}"/>
              </a:ext>
            </a:extLst>
          </p:cNvPr>
          <p:cNvSpPr txBox="1"/>
          <p:nvPr/>
        </p:nvSpPr>
        <p:spPr>
          <a:xfrm>
            <a:off x="340520" y="2197343"/>
            <a:ext cx="2100255"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chemeClr val="tx1">
                    <a:lumMod val="65000"/>
                    <a:lumOff val="35000"/>
                  </a:schemeClr>
                </a:solidFill>
                <a:effectLst/>
                <a:uLnTx/>
                <a:uFillTx/>
              </a:rPr>
              <a:t>REALAGE DELTA DISTRIBUTION</a:t>
            </a:r>
            <a:r>
              <a:rPr kumimoji="0" lang="en-US" sz="1000" b="1" i="0" u="none" strike="noStrike" kern="1200" cap="none" spc="0" normalizeH="0" baseline="30000" noProof="0">
                <a:ln>
                  <a:noFill/>
                </a:ln>
                <a:solidFill>
                  <a:schemeClr val="tx1">
                    <a:lumMod val="65000"/>
                    <a:lumOff val="35000"/>
                  </a:schemeClr>
                </a:solidFill>
                <a:effectLst/>
                <a:uLnTx/>
                <a:uFillTx/>
              </a:rPr>
              <a:t>1</a:t>
            </a:r>
            <a:endParaRPr kumimoji="0" lang="en-US" sz="1000" b="1" i="0" u="none" strike="noStrike" kern="1200" cap="none" spc="0" normalizeH="0" baseline="0" noProof="0">
              <a:ln>
                <a:noFill/>
              </a:ln>
              <a:solidFill>
                <a:schemeClr val="tx1">
                  <a:lumMod val="65000"/>
                  <a:lumOff val="35000"/>
                </a:schemeClr>
              </a:solidFill>
              <a:effectLst/>
              <a:uLnTx/>
              <a:uFillTx/>
            </a:endParaRPr>
          </a:p>
        </p:txBody>
      </p:sp>
      <p:sp>
        <p:nvSpPr>
          <p:cNvPr id="13" name="TextBox 12">
            <a:extLst>
              <a:ext uri="{FF2B5EF4-FFF2-40B4-BE49-F238E27FC236}">
                <a16:creationId xmlns:a16="http://schemas.microsoft.com/office/drawing/2014/main" id="{29FA9242-D520-4C44-9875-1832C8C55E6D}"/>
              </a:ext>
            </a:extLst>
          </p:cNvPr>
          <p:cNvSpPr txBox="1"/>
          <p:nvPr/>
        </p:nvSpPr>
        <p:spPr>
          <a:xfrm>
            <a:off x="340520" y="6409749"/>
            <a:ext cx="10190520" cy="24109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28600" marR="0" lvl="0" indent="-228600" algn="l" defTabSz="825500" rtl="0" eaLnBrk="1" fontAlgn="auto" latinLnBrk="0" hangingPunct="0">
              <a:lnSpc>
                <a:spcPct val="100000"/>
              </a:lnSpc>
              <a:spcBef>
                <a:spcPct val="0"/>
              </a:spcBef>
              <a:spcAft>
                <a:spcPct val="0"/>
              </a:spcAft>
              <a:buClrTx/>
              <a:buSzTx/>
              <a:buFontTx/>
              <a:buAutoNum type="arabicPeriod"/>
              <a:defRPr/>
            </a:pPr>
            <a:r>
              <a:rPr kumimoji="0" lang="en-US" sz="900" b="0" i="0" u="none" strike="noStrike" kern="1200" cap="none" spc="0" normalizeH="0" baseline="0" noProof="0" err="1">
                <a:ln>
                  <a:noFill/>
                </a:ln>
                <a:solidFill>
                  <a:schemeClr val="bg2">
                    <a:lumMod val="25000"/>
                  </a:schemeClr>
                </a:solidFill>
                <a:effectLst/>
                <a:uLnTx/>
                <a:uFillTx/>
                <a:sym typeface="Helvetica Light"/>
              </a:rPr>
              <a:t>RealAge Delta is defined as the difference between a person’s RealAge and chronological age. Lower values are preferred and indicate a lower relative risk of mortality.</a:t>
            </a:r>
          </a:p>
        </p:txBody>
      </p:sp>
      <p:sp>
        <p:nvSpPr>
          <p:cNvPr id="18" name="TextBox 17"/>
          <p:cNvSpPr txBox="1"/>
          <p:nvPr/>
        </p:nvSpPr>
        <p:spPr>
          <a:xfrm>
            <a:off x="612648" y="1362456"/>
            <a:ext cx="1828800" cy="369332"/>
          </a:xfrm>
          <a:prstGeom prst="rect">
            <a:avLst/>
          </a:prstGeom>
          <a:noFill/>
        </p:spPr>
        <p:txBody>
          <a:bodyPr wrap="square">
            <a:spAutoFit/>
          </a:bodyPr>
          <a:lstStyle/>
          <a:p>
            <a:pPr algn="ctr">
              <a:defRPr sz="2800">
                <a:solidFill>
                  <a:srgbClr val="2C9ACC"/>
                </a:solidFill>
                <a:latin typeface="Calibri"/>
              </a:defRPr>
            </a:pPr>
            <a:r>
              <a:t>-2.7</a:t>
            </a:r>
          </a:p>
        </p:txBody>
      </p:sp>
      <p:sp>
        <p:nvSpPr>
          <p:cNvPr id="19" name="TextBox 18"/>
          <p:cNvSpPr txBox="1"/>
          <p:nvPr/>
        </p:nvSpPr>
        <p:spPr>
          <a:xfrm>
            <a:off x="5184648" y="1362456"/>
            <a:ext cx="1828800" cy="369332"/>
          </a:xfrm>
          <a:prstGeom prst="rect">
            <a:avLst/>
          </a:prstGeom>
          <a:noFill/>
        </p:spPr>
        <p:txBody>
          <a:bodyPr wrap="square">
            <a:spAutoFit/>
          </a:bodyPr>
          <a:lstStyle/>
          <a:p>
            <a:pPr algn="ctr">
              <a:defRPr sz="2800">
                <a:solidFill>
                  <a:srgbClr val="2C9ACC"/>
                </a:solidFill>
                <a:latin typeface="Calibri"/>
              </a:defRPr>
            </a:pPr>
            <a:r>
              <a:t>12.0%</a:t>
            </a:r>
          </a:p>
        </p:txBody>
      </p:sp>
      <p:sp>
        <p:nvSpPr>
          <p:cNvPr id="20" name="TextBox 19"/>
          <p:cNvSpPr txBox="1"/>
          <p:nvPr/>
        </p:nvSpPr>
        <p:spPr>
          <a:xfrm>
            <a:off x="9537073" y="1363514"/>
            <a:ext cx="1828800" cy="369332"/>
          </a:xfrm>
          <a:prstGeom prst="rect">
            <a:avLst/>
          </a:prstGeom>
          <a:noFill/>
        </p:spPr>
        <p:txBody>
          <a:bodyPr wrap="square">
            <a:spAutoFit/>
          </a:bodyPr>
          <a:lstStyle/>
          <a:p>
            <a:pPr algn="ctr">
              <a:defRPr sz="2800">
                <a:solidFill>
                  <a:srgbClr val="2C9ACC"/>
                </a:solidFill>
                <a:latin typeface="Calibri"/>
              </a:defRPr>
            </a:pPr>
            <a:r>
              <a:t>951</a:t>
            </a:r>
          </a:p>
        </p:txBody>
      </p:sp>
      <p:graphicFrame>
        <p:nvGraphicFramePr>
          <p:cNvPr id="14" name="realage_delta_dist"/>
          <p:cNvGraphicFramePr/>
          <p:nvPr>
            <p:extLst>
              <p:ext uri="{D42A27DB-BD31-4B8C-83A1-F6EECF244321}">
                <p14:modId xmlns:p14="http://schemas.microsoft.com/office/powerpoint/2010/main" val="2365744311"/>
              </p:ext>
            </p:extLst>
          </p:nvPr>
        </p:nvGraphicFramePr>
        <p:xfrm>
          <a:off x="450167" y="2443563"/>
          <a:ext cx="11398934" cy="36386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7493628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65321-A09D-415A-8383-E4757B733C12}"/>
              </a:ext>
            </a:extLst>
          </p:cNvPr>
          <p:cNvSpPr>
            <a:spLocks noGrp="1"/>
          </p:cNvSpPr>
          <p:nvPr>
            <p:ph type="title"/>
          </p:nvPr>
        </p:nvSpPr>
        <p:spPr/>
        <p:txBody>
          <a:bodyPr>
            <a:normAutofit fontScale="90000"/>
          </a:bodyPr>
          <a:lstStyle/>
          <a:p>
            <a:r>
              <a:rPr lang="en-US"/>
              <a:t>Risk Analysis Summary</a:t>
            </a:r>
            <a:r>
              <a:rPr lang="en-US" baseline="30000"/>
              <a:t>1</a:t>
            </a:r>
          </a:p>
        </p:txBody>
      </p:sp>
      <p:sp>
        <p:nvSpPr>
          <p:cNvPr id="3" name="Text Placeholder 2">
            <a:extLst>
              <a:ext uri="{FF2B5EF4-FFF2-40B4-BE49-F238E27FC236}">
                <a16:creationId xmlns:a16="http://schemas.microsoft.com/office/drawing/2014/main" id="{A3F63B4E-DF82-4219-9B77-A9AF1EEC93E4}"/>
              </a:ext>
            </a:extLst>
          </p:cNvPr>
          <p:cNvSpPr>
            <a:spLocks noGrp="1"/>
          </p:cNvSpPr>
          <p:nvPr>
            <p:ph type="body" sz="quarter" idx="10"/>
          </p:nvPr>
        </p:nvSpPr>
        <p:spPr/>
        <p:txBody>
          <a:bodyPr/>
          <a:lstStyle/>
          <a:p>
            <a:r>
              <a:rPr lang="en-US"/>
              <a:t>HEALTH INSIGHTS</a:t>
            </a:r>
          </a:p>
        </p:txBody>
      </p:sp>
      <p:graphicFrame>
        <p:nvGraphicFramePr>
          <p:cNvPr id="4" name="lifestyle_risk_table" descr="health_insights_lifestyle_risk_segmentation">
            <a:extLst>
              <a:ext uri="{FF2B5EF4-FFF2-40B4-BE49-F238E27FC236}">
                <a16:creationId xmlns:a16="http://schemas.microsoft.com/office/drawing/2014/main" id="{283ECDFD-4F15-443D-84C2-8F43DFF3DAA0}"/>
              </a:ext>
            </a:extLst>
          </p:cNvPr>
          <p:cNvGraphicFramePr>
            <a:graphicFrameLocks noGrp="1"/>
          </p:cNvGraphicFramePr>
          <p:nvPr>
            <p:extLst>
              <p:ext uri="{D42A27DB-BD31-4B8C-83A1-F6EECF244321}">
                <p14:modId xmlns:p14="http://schemas.microsoft.com/office/powerpoint/2010/main" val="583939785"/>
              </p:ext>
            </p:extLst>
          </p:nvPr>
        </p:nvGraphicFramePr>
        <p:xfrm>
          <a:off x="153032" y="2392029"/>
          <a:ext cx="3931920" cy="3429000"/>
        </p:xfrm>
        <a:graphic>
          <a:graphicData uri="http://schemas.openxmlformats.org/drawingml/2006/table">
            <a:tbl>
              <a:tblPr firstRow="1" bandRow="1">
                <a:tableStyleId>{6E25E649-3F16-4E02-A733-19D2CDBF48F0}</a:tableStyleId>
              </a:tblPr>
              <a:tblGrid>
                <a:gridCol w="2011680">
                  <a:extLst>
                    <a:ext uri="{9D8B030D-6E8A-4147-A177-3AD203B41FA5}">
                      <a16:colId xmlns:a16="http://schemas.microsoft.com/office/drawing/2014/main" val="816934110"/>
                    </a:ext>
                  </a:extLst>
                </a:gridCol>
                <a:gridCol w="1188720">
                  <a:extLst>
                    <a:ext uri="{9D8B030D-6E8A-4147-A177-3AD203B41FA5}">
                      <a16:colId xmlns:a16="http://schemas.microsoft.com/office/drawing/2014/main" val="3187511601"/>
                    </a:ext>
                  </a:extLst>
                </a:gridCol>
                <a:gridCol w="731520">
                  <a:extLst>
                    <a:ext uri="{9D8B030D-6E8A-4147-A177-3AD203B41FA5}">
                      <a16:colId xmlns:a16="http://schemas.microsoft.com/office/drawing/2014/main" val="1194178287"/>
                    </a:ext>
                  </a:extLst>
                </a:gridCol>
              </a:tblGrid>
              <a:tr h="0">
                <a:tc>
                  <a:txBody>
                    <a:bodyPr/>
                    <a:lstStyle/>
                    <a:p>
                      <a:r>
                        <a:rPr lang="en-US" sz="900"/>
                        <a:t>Lifestyle Risk</a:t>
                      </a:r>
                    </a:p>
                  </a:txBody>
                  <a:tcPr>
                    <a:lnR w="6350" cap="flat" cmpd="sng" algn="ctr">
                      <a:solidFill>
                        <a:schemeClr val="bg1"/>
                      </a:solidFill>
                      <a:prstDash val="solid"/>
                      <a:round/>
                      <a:headEnd type="none" w="med" len="med"/>
                      <a:tailEnd type="none" w="med" len="med"/>
                    </a:lnR>
                  </a:tcPr>
                </a:tc>
                <a:tc>
                  <a:txBody>
                    <a:bodyPr/>
                    <a:lstStyle/>
                    <a:p>
                      <a:pPr algn="ctr"/>
                      <a:r>
                        <a:rPr lang="en-US" sz="900"/>
                        <a:t>Book of Business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Client</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180764112"/>
                  </a:ext>
                </a:extLst>
              </a:tr>
              <a:tr h="0">
                <a:tc>
                  <a:txBody>
                    <a:bodyPr/>
                    <a:lstStyle/>
                    <a:p>
                      <a:r>
                        <a:rPr sz="800"/>
                        <a:t>Appointment Adherence</a:t>
                      </a:r>
                    </a:p>
                  </a:txBody>
                  <a:tcPr>
                    <a:lnR w="6350" cap="flat" cmpd="sng" algn="ctr">
                      <a:solidFill>
                        <a:schemeClr val="bg1"/>
                      </a:solidFill>
                      <a:prstDash val="solid"/>
                      <a:round/>
                      <a:headEnd type="none" w="med" len="med"/>
                      <a:tailEnd type="none" w="med" len="med"/>
                    </a:lnR>
                  </a:tcPr>
                </a:tc>
                <a:tc>
                  <a:txBody>
                    <a:bodyPr/>
                    <a:lstStyle/>
                    <a:p>
                      <a:pPr algn="ctr"/>
                      <a:r>
                        <a:rPr sz="800"/>
                        <a:t>1.5%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2.4%</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r>
                        <a:rPr sz="800"/>
                        <a:t>Binge Drinking</a:t>
                      </a:r>
                    </a:p>
                  </a:txBody>
                  <a:tcPr>
                    <a:lnR w="6350" cap="flat" cmpd="sng" algn="ctr">
                      <a:solidFill>
                        <a:schemeClr val="bg1"/>
                      </a:solidFill>
                      <a:prstDash val="solid"/>
                      <a:round/>
                      <a:headEnd type="none" w="med" len="med"/>
                      <a:tailEnd type="none" w="med" len="med"/>
                    </a:lnR>
                  </a:tcPr>
                </a:tc>
                <a:tc>
                  <a:txBody>
                    <a:bodyPr/>
                    <a:lstStyle/>
                    <a:p>
                      <a:pPr algn="ctr"/>
                      <a:r>
                        <a:rPr sz="800"/>
                        <a:t>3.0%</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5.2%</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r>
                        <a:rPr sz="800"/>
                        <a:t>Depression (PHQ-2)</a:t>
                      </a:r>
                    </a:p>
                  </a:txBody>
                  <a:tcPr>
                    <a:lnR w="6350" cap="flat" cmpd="sng" algn="ctr">
                      <a:solidFill>
                        <a:schemeClr val="bg1"/>
                      </a:solidFill>
                      <a:prstDash val="solid"/>
                      <a:round/>
                      <a:headEnd type="none" w="med" len="med"/>
                      <a:tailEnd type="none" w="med" len="med"/>
                    </a:lnR>
                  </a:tcPr>
                </a:tc>
                <a:tc>
                  <a:txBody>
                    <a:bodyPr/>
                    <a:lstStyle/>
                    <a:p>
                      <a:pPr algn="ctr"/>
                      <a:r>
                        <a:rPr sz="800"/>
                        <a:t>5.6%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6.9%</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r>
                        <a:rPr sz="800"/>
                        <a:t>Diet</a:t>
                      </a:r>
                    </a:p>
                  </a:txBody>
                  <a:tcPr>
                    <a:lnR w="6350" cap="flat" cmpd="sng" algn="ctr">
                      <a:solidFill>
                        <a:schemeClr val="bg1"/>
                      </a:solidFill>
                      <a:prstDash val="solid"/>
                      <a:round/>
                      <a:headEnd type="none" w="med" len="med"/>
                      <a:tailEnd type="none" w="med" len="med"/>
                    </a:lnR>
                  </a:tcPr>
                </a:tc>
                <a:tc>
                  <a:txBody>
                    <a:bodyPr/>
                    <a:lstStyle/>
                    <a:p>
                      <a:pPr algn="ctr"/>
                      <a:r>
                        <a:rPr sz="800"/>
                        <a:t>62.0%</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68.1%</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r>
                        <a:rPr sz="800"/>
                        <a:t>Excessive Drinking</a:t>
                      </a:r>
                    </a:p>
                  </a:txBody>
                  <a:tcPr>
                    <a:lnR w="6350" cap="flat" cmpd="sng" algn="ctr">
                      <a:solidFill>
                        <a:schemeClr val="bg1"/>
                      </a:solidFill>
                      <a:prstDash val="solid"/>
                      <a:round/>
                      <a:headEnd type="none" w="med" len="med"/>
                      <a:tailEnd type="none" w="med" len="med"/>
                    </a:lnR>
                  </a:tcPr>
                </a:tc>
                <a:tc>
                  <a:txBody>
                    <a:bodyPr/>
                    <a:lstStyle/>
                    <a:p>
                      <a:pPr algn="ctr"/>
                      <a:r>
                        <a:rPr sz="800"/>
                        <a:t>3.4%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2.5%</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r>
                        <a:rPr sz="800"/>
                        <a:t>Medication Adherence</a:t>
                      </a:r>
                    </a:p>
                  </a:txBody>
                  <a:tcPr>
                    <a:lnR w="6350" cap="flat" cmpd="sng" algn="ctr">
                      <a:solidFill>
                        <a:schemeClr val="bg1"/>
                      </a:solidFill>
                      <a:prstDash val="solid"/>
                      <a:round/>
                      <a:headEnd type="none" w="med" len="med"/>
                      <a:tailEnd type="none" w="med" len="med"/>
                    </a:lnR>
                  </a:tcPr>
                </a:tc>
                <a:tc>
                  <a:txBody>
                    <a:bodyPr/>
                    <a:lstStyle/>
                    <a:p>
                      <a:pPr algn="ctr"/>
                      <a:r>
                        <a:rPr sz="800"/>
                        <a:t>4.5%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4.7%</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0">
                <a:tc>
                  <a:txBody>
                    <a:bodyPr/>
                    <a:lstStyle/>
                    <a:p>
                      <a:r>
                        <a:rPr sz="800"/>
                        <a:t>Overweight</a:t>
                      </a:r>
                    </a:p>
                  </a:txBody>
                  <a:tcPr>
                    <a:lnR w="6350" cap="flat" cmpd="sng" algn="ctr">
                      <a:solidFill>
                        <a:schemeClr val="bg1"/>
                      </a:solidFill>
                      <a:prstDash val="solid"/>
                      <a:round/>
                      <a:headEnd type="none" w="med" len="med"/>
                      <a:tailEnd type="none" w="med" len="med"/>
                    </a:lnR>
                  </a:tcPr>
                </a:tc>
                <a:tc>
                  <a:txBody>
                    <a:bodyPr/>
                    <a:lstStyle/>
                    <a:p>
                      <a:pPr algn="ctr"/>
                      <a:r>
                        <a:rPr sz="800"/>
                        <a:t>33.3%</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35.2%</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0">
                <a:tc>
                  <a:txBody>
                    <a:bodyPr/>
                    <a:lstStyle/>
                    <a:p>
                      <a:r>
                        <a:rPr sz="800"/>
                        <a:t>Physical Activity</a:t>
                      </a:r>
                    </a:p>
                  </a:txBody>
                  <a:tcPr>
                    <a:lnR w="6350" cap="flat" cmpd="sng" algn="ctr">
                      <a:solidFill>
                        <a:schemeClr val="bg1"/>
                      </a:solidFill>
                      <a:prstDash val="solid"/>
                      <a:round/>
                      <a:headEnd type="none" w="med" len="med"/>
                      <a:tailEnd type="none" w="med" len="med"/>
                    </a:lnR>
                  </a:tcPr>
                </a:tc>
                <a:tc>
                  <a:txBody>
                    <a:bodyPr/>
                    <a:lstStyle/>
                    <a:p>
                      <a:pPr algn="ctr"/>
                      <a:r>
                        <a:rPr sz="800"/>
                        <a:t>73.5%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69.8%</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0">
                <a:tc>
                  <a:txBody>
                    <a:bodyPr/>
                    <a:lstStyle/>
                    <a:p>
                      <a:r>
                        <a:rPr sz="800"/>
                        <a:t>Preventive Care</a:t>
                      </a:r>
                    </a:p>
                  </a:txBody>
                  <a:tcPr>
                    <a:lnR w="6350" cap="flat" cmpd="sng" algn="ctr">
                      <a:solidFill>
                        <a:schemeClr val="bg1"/>
                      </a:solidFill>
                      <a:prstDash val="solid"/>
                      <a:round/>
                      <a:headEnd type="none" w="med" len="med"/>
                      <a:tailEnd type="none" w="med" len="med"/>
                    </a:lnR>
                  </a:tcPr>
                </a:tc>
                <a:tc>
                  <a:txBody>
                    <a:bodyPr/>
                    <a:lstStyle/>
                    <a:p>
                      <a:pPr algn="ctr"/>
                      <a:r>
                        <a:rPr sz="800"/>
                        <a:t>60.9%</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61.0%</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0">
                <a:tc>
                  <a:txBody>
                    <a:bodyPr/>
                    <a:lstStyle/>
                    <a:p>
                      <a:r>
                        <a:rPr sz="800"/>
                        <a:t>Sedentary Lifestyle</a:t>
                      </a:r>
                    </a:p>
                  </a:txBody>
                  <a:tcPr>
                    <a:lnR w="6350" cap="flat" cmpd="sng" algn="ctr">
                      <a:solidFill>
                        <a:schemeClr val="bg1"/>
                      </a:solidFill>
                      <a:prstDash val="solid"/>
                      <a:round/>
                      <a:headEnd type="none" w="med" len="med"/>
                      <a:tailEnd type="none" w="med" len="med"/>
                    </a:lnR>
                  </a:tcPr>
                </a:tc>
                <a:tc>
                  <a:txBody>
                    <a:bodyPr/>
                    <a:lstStyle/>
                    <a:p>
                      <a:pPr algn="ctr"/>
                      <a:r>
                        <a:rPr sz="800"/>
                        <a:t>58.3%</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59.3%</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0">
                <a:tc>
                  <a:txBody>
                    <a:bodyPr/>
                    <a:lstStyle/>
                    <a:p>
                      <a:r>
                        <a:rPr sz="800"/>
                        <a:t>Sleep</a:t>
                      </a:r>
                    </a:p>
                  </a:txBody>
                  <a:tcPr>
                    <a:lnR w="6350" cap="flat" cmpd="sng" algn="ctr">
                      <a:solidFill>
                        <a:schemeClr val="bg1"/>
                      </a:solidFill>
                      <a:prstDash val="solid"/>
                      <a:round/>
                      <a:headEnd type="none" w="med" len="med"/>
                      <a:tailEnd type="none" w="med" len="med"/>
                    </a:lnR>
                  </a:tcPr>
                </a:tc>
                <a:tc>
                  <a:txBody>
                    <a:bodyPr/>
                    <a:lstStyle/>
                    <a:p>
                      <a:pPr algn="ctr"/>
                      <a:r>
                        <a:rPr sz="800"/>
                        <a:t>7.4%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8.1%</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0">
                <a:tc>
                  <a:txBody>
                    <a:bodyPr/>
                    <a:lstStyle/>
                    <a:p>
                      <a:r>
                        <a:rPr sz="800"/>
                        <a:t>Stress</a:t>
                      </a:r>
                    </a:p>
                  </a:txBody>
                  <a:tcPr>
                    <a:lnR w="6350" cap="flat" cmpd="sng" algn="ctr">
                      <a:solidFill>
                        <a:schemeClr val="bg1"/>
                      </a:solidFill>
                      <a:prstDash val="solid"/>
                      <a:round/>
                      <a:headEnd type="none" w="med" len="med"/>
                      <a:tailEnd type="none" w="med" len="med"/>
                    </a:lnR>
                  </a:tcPr>
                </a:tc>
                <a:tc>
                  <a:txBody>
                    <a:bodyPr/>
                    <a:lstStyle/>
                    <a:p>
                      <a:pPr algn="ctr"/>
                      <a:r>
                        <a:rPr sz="800"/>
                        <a:t>10.4%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8.5%</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r h="0">
                <a:tc>
                  <a:txBody>
                    <a:bodyPr/>
                    <a:lstStyle/>
                    <a:p>
                      <a:r>
                        <a:rPr sz="800"/>
                        <a:t>Tobacco</a:t>
                      </a:r>
                    </a:p>
                  </a:txBody>
                  <a:tcPr>
                    <a:lnR w="6350" cap="flat" cmpd="sng" algn="ctr">
                      <a:solidFill>
                        <a:schemeClr val="bg1"/>
                      </a:solidFill>
                      <a:prstDash val="solid"/>
                      <a:round/>
                      <a:headEnd type="none" w="med" len="med"/>
                      <a:tailEnd type="none" w="med" len="med"/>
                    </a:lnR>
                  </a:tcPr>
                </a:tc>
                <a:tc>
                  <a:txBody>
                    <a:bodyPr/>
                    <a:lstStyle/>
                    <a:p>
                      <a:pPr algn="ctr"/>
                      <a:r>
                        <a:rPr sz="800"/>
                        <a:t>5.5%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4.6%</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3"/>
                  </a:ext>
                </a:extLst>
              </a:tr>
              <a:tr h="0">
                <a:tc>
                  <a:txBody>
                    <a:bodyPr/>
                    <a:lstStyle/>
                    <a:p>
                      <a:r>
                        <a:rPr sz="800"/>
                        <a:t>Weight Training</a:t>
                      </a:r>
                    </a:p>
                  </a:txBody>
                  <a:tcPr>
                    <a:lnR w="6350" cap="flat" cmpd="sng" algn="ctr">
                      <a:solidFill>
                        <a:schemeClr val="bg1"/>
                      </a:solidFill>
                      <a:prstDash val="solid"/>
                      <a:round/>
                      <a:headEnd type="none" w="med" len="med"/>
                      <a:tailEnd type="none" w="med" len="med"/>
                    </a:lnR>
                  </a:tcPr>
                </a:tc>
                <a:tc>
                  <a:txBody>
                    <a:bodyPr/>
                    <a:lstStyle/>
                    <a:p>
                      <a:pPr algn="ctr"/>
                      <a:r>
                        <a:rPr sz="800"/>
                        <a:t>47.0%</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42.9%</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4"/>
                  </a:ext>
                </a:extLst>
              </a:tr>
            </a:tbl>
          </a:graphicData>
        </a:graphic>
      </p:graphicFrame>
      <p:graphicFrame>
        <p:nvGraphicFramePr>
          <p:cNvPr id="6" name="precondition_risk" descr="health_insights_precondition_risk_segmentation">
            <a:extLst>
              <a:ext uri="{FF2B5EF4-FFF2-40B4-BE49-F238E27FC236}">
                <a16:creationId xmlns:a16="http://schemas.microsoft.com/office/drawing/2014/main" id="{A173DF2B-106A-47D2-9E61-CF10FC7F37F2}"/>
              </a:ext>
            </a:extLst>
          </p:cNvPr>
          <p:cNvGraphicFramePr>
            <a:graphicFrameLocks noGrp="1"/>
          </p:cNvGraphicFramePr>
          <p:nvPr>
            <p:extLst>
              <p:ext uri="{D42A27DB-BD31-4B8C-83A1-F6EECF244321}">
                <p14:modId xmlns:p14="http://schemas.microsoft.com/office/powerpoint/2010/main" val="60755713"/>
              </p:ext>
            </p:extLst>
          </p:nvPr>
        </p:nvGraphicFramePr>
        <p:xfrm>
          <a:off x="4127441" y="2392029"/>
          <a:ext cx="3931920" cy="1600200"/>
        </p:xfrm>
        <a:graphic>
          <a:graphicData uri="http://schemas.openxmlformats.org/drawingml/2006/table">
            <a:tbl>
              <a:tblPr firstRow="1" bandRow="1">
                <a:tableStyleId>{85BE263C-DBD7-4A20-BB59-AAB30ACAA65A}</a:tableStyleId>
              </a:tblPr>
              <a:tblGrid>
                <a:gridCol w="2011680">
                  <a:extLst>
                    <a:ext uri="{9D8B030D-6E8A-4147-A177-3AD203B41FA5}">
                      <a16:colId xmlns:a16="http://schemas.microsoft.com/office/drawing/2014/main" val="816934110"/>
                    </a:ext>
                  </a:extLst>
                </a:gridCol>
                <a:gridCol w="1188720">
                  <a:extLst>
                    <a:ext uri="{9D8B030D-6E8A-4147-A177-3AD203B41FA5}">
                      <a16:colId xmlns:a16="http://schemas.microsoft.com/office/drawing/2014/main" val="3187511601"/>
                    </a:ext>
                  </a:extLst>
                </a:gridCol>
                <a:gridCol w="731520">
                  <a:extLst>
                    <a:ext uri="{9D8B030D-6E8A-4147-A177-3AD203B41FA5}">
                      <a16:colId xmlns:a16="http://schemas.microsoft.com/office/drawing/2014/main" val="1194178287"/>
                    </a:ext>
                  </a:extLst>
                </a:gridCol>
              </a:tblGrid>
              <a:tr h="214411">
                <a:tc>
                  <a:txBody>
                    <a:bodyPr/>
                    <a:lstStyle/>
                    <a:p>
                      <a:r>
                        <a:rPr lang="en-US" sz="900" dirty="0" err="1"/>
                        <a:t>PreCondition</a:t>
                      </a:r>
                      <a:r>
                        <a:rPr lang="en-US" sz="900" dirty="0"/>
                        <a:t> Risk</a:t>
                      </a:r>
                    </a:p>
                  </a:txBody>
                  <a:tcPr/>
                </a:tc>
                <a:tc>
                  <a:txBody>
                    <a:bodyPr/>
                    <a:lstStyle/>
                    <a:p>
                      <a:pPr algn="ctr"/>
                      <a:r>
                        <a:rPr lang="en-US" sz="900"/>
                        <a:t>Book of Business</a:t>
                      </a:r>
                    </a:p>
                  </a:txBody>
                  <a:tcPr/>
                </a:tc>
                <a:tc>
                  <a:txBody>
                    <a:bodyPr/>
                    <a:lstStyle/>
                    <a:p>
                      <a:pPr algn="ctr"/>
                      <a:r>
                        <a:rPr lang="en-US" sz="900"/>
                        <a:t>Client</a:t>
                      </a:r>
                    </a:p>
                  </a:txBody>
                  <a:tcPr/>
                </a:tc>
                <a:extLst>
                  <a:ext uri="{0D108BD9-81ED-4DB2-BD59-A6C34878D82A}">
                    <a16:rowId xmlns:a16="http://schemas.microsoft.com/office/drawing/2014/main" val="1180764112"/>
                  </a:ext>
                </a:extLst>
              </a:tr>
              <a:tr h="214411">
                <a:tc>
                  <a:txBody>
                    <a:bodyPr/>
                    <a:lstStyle/>
                    <a:p>
                      <a:r>
                        <a:rPr sz="800"/>
                        <a:t>HDL Cholesterol</a:t>
                      </a:r>
                    </a:p>
                  </a:txBody>
                  <a:tcPr/>
                </a:tc>
                <a:tc>
                  <a:txBody>
                    <a:bodyPr/>
                    <a:lstStyle/>
                    <a:p>
                      <a:pPr algn="ctr"/>
                      <a:r>
                        <a:rPr sz="800"/>
                        <a:t>14.9%</a:t>
                      </a:r>
                    </a:p>
                  </a:txBody>
                  <a:tcPr/>
                </a:tc>
                <a:tc>
                  <a:txBody>
                    <a:bodyPr/>
                    <a:lstStyle/>
                    <a:p>
                      <a:pPr algn="ctr"/>
                      <a:r>
                        <a:rPr sz="800"/>
                        <a:t>8.3%</a:t>
                      </a:r>
                    </a:p>
                  </a:txBody>
                  <a:tcPr/>
                </a:tc>
                <a:extLst>
                  <a:ext uri="{0D108BD9-81ED-4DB2-BD59-A6C34878D82A}">
                    <a16:rowId xmlns:a16="http://schemas.microsoft.com/office/drawing/2014/main" val="10001"/>
                  </a:ext>
                </a:extLst>
              </a:tr>
              <a:tr h="214411">
                <a:tc>
                  <a:txBody>
                    <a:bodyPr/>
                    <a:lstStyle/>
                    <a:p>
                      <a:r>
                        <a:rPr sz="800"/>
                        <a:t>Metabolic Syndrome</a:t>
                      </a:r>
                    </a:p>
                  </a:txBody>
                  <a:tcPr/>
                </a:tc>
                <a:tc>
                  <a:txBody>
                    <a:bodyPr/>
                    <a:lstStyle/>
                    <a:p>
                      <a:pPr algn="ctr"/>
                      <a:r>
                        <a:rPr sz="800"/>
                        <a:t>2.7%</a:t>
                      </a:r>
                    </a:p>
                  </a:txBody>
                  <a:tcPr/>
                </a:tc>
                <a:tc>
                  <a:txBody>
                    <a:bodyPr/>
                    <a:lstStyle/>
                    <a:p>
                      <a:pPr algn="ctr"/>
                      <a:r>
                        <a:rPr sz="800"/>
                        <a:t>1.1%</a:t>
                      </a:r>
                    </a:p>
                  </a:txBody>
                  <a:tcPr/>
                </a:tc>
                <a:extLst>
                  <a:ext uri="{0D108BD9-81ED-4DB2-BD59-A6C34878D82A}">
                    <a16:rowId xmlns:a16="http://schemas.microsoft.com/office/drawing/2014/main" val="10002"/>
                  </a:ext>
                </a:extLst>
              </a:tr>
              <a:tr h="214411">
                <a:tc>
                  <a:txBody>
                    <a:bodyPr/>
                    <a:lstStyle/>
                    <a:p>
                      <a:r>
                        <a:rPr sz="800"/>
                        <a:t>Obesity</a:t>
                      </a:r>
                    </a:p>
                  </a:txBody>
                  <a:tcPr/>
                </a:tc>
                <a:tc>
                  <a:txBody>
                    <a:bodyPr/>
                    <a:lstStyle/>
                    <a:p>
                      <a:pPr algn="ctr"/>
                      <a:r>
                        <a:rPr sz="800"/>
                        <a:t>38.7%</a:t>
                      </a:r>
                    </a:p>
                  </a:txBody>
                  <a:tcPr/>
                </a:tc>
                <a:tc>
                  <a:txBody>
                    <a:bodyPr/>
                    <a:lstStyle/>
                    <a:p>
                      <a:pPr algn="ctr"/>
                      <a:r>
                        <a:rPr sz="800"/>
                        <a:t>34.2%</a:t>
                      </a:r>
                    </a:p>
                  </a:txBody>
                  <a:tcPr/>
                </a:tc>
                <a:extLst>
                  <a:ext uri="{0D108BD9-81ED-4DB2-BD59-A6C34878D82A}">
                    <a16:rowId xmlns:a16="http://schemas.microsoft.com/office/drawing/2014/main" val="10003"/>
                  </a:ext>
                </a:extLst>
              </a:tr>
              <a:tr h="214411">
                <a:tc>
                  <a:txBody>
                    <a:bodyPr/>
                    <a:lstStyle/>
                    <a:p>
                      <a:r>
                        <a:rPr sz="800"/>
                        <a:t>Total Cholesterol</a:t>
                      </a:r>
                    </a:p>
                  </a:txBody>
                  <a:tcPr/>
                </a:tc>
                <a:tc>
                  <a:txBody>
                    <a:bodyPr/>
                    <a:lstStyle/>
                    <a:p>
                      <a:pPr algn="ctr"/>
                      <a:r>
                        <a:rPr sz="800"/>
                        <a:t>2.2%</a:t>
                      </a:r>
                    </a:p>
                  </a:txBody>
                  <a:tcPr/>
                </a:tc>
                <a:tc>
                  <a:txBody>
                    <a:bodyPr/>
                    <a:lstStyle/>
                    <a:p>
                      <a:pPr algn="ctr"/>
                      <a:r>
                        <a:rPr sz="800"/>
                        <a:t>2.0%</a:t>
                      </a:r>
                    </a:p>
                  </a:txBody>
                  <a:tcPr/>
                </a:tc>
                <a:extLst>
                  <a:ext uri="{0D108BD9-81ED-4DB2-BD59-A6C34878D82A}">
                    <a16:rowId xmlns:a16="http://schemas.microsoft.com/office/drawing/2014/main" val="10004"/>
                  </a:ext>
                </a:extLst>
              </a:tr>
              <a:tr h="214411">
                <a:tc>
                  <a:txBody>
                    <a:bodyPr/>
                    <a:lstStyle/>
                    <a:p>
                      <a:r>
                        <a:rPr sz="800"/>
                        <a:t>Triglycerides</a:t>
                      </a:r>
                    </a:p>
                  </a:txBody>
                  <a:tcPr/>
                </a:tc>
                <a:tc>
                  <a:txBody>
                    <a:bodyPr/>
                    <a:lstStyle/>
                    <a:p>
                      <a:pPr algn="ctr"/>
                      <a:r>
                        <a:rPr sz="800"/>
                        <a:t>2.4%</a:t>
                      </a:r>
                    </a:p>
                  </a:txBody>
                  <a:tcPr/>
                </a:tc>
                <a:tc>
                  <a:txBody>
                    <a:bodyPr/>
                    <a:lstStyle/>
                    <a:p>
                      <a:pPr algn="ctr"/>
                      <a:r>
                        <a:rPr sz="800"/>
                        <a:t>1.3%</a:t>
                      </a:r>
                    </a:p>
                  </a:txBody>
                  <a:tcPr/>
                </a:tc>
                <a:extLst>
                  <a:ext uri="{0D108BD9-81ED-4DB2-BD59-A6C34878D82A}">
                    <a16:rowId xmlns:a16="http://schemas.microsoft.com/office/drawing/2014/main" val="10005"/>
                  </a:ext>
                </a:extLst>
              </a:tr>
              <a:tr h="214411">
                <a:tc>
                  <a:txBody>
                    <a:bodyPr/>
                    <a:lstStyle/>
                    <a:p>
                      <a:r>
                        <a:rPr sz="800"/>
                        <a:t>Waist Circumference</a:t>
                      </a:r>
                    </a:p>
                  </a:txBody>
                  <a:tcPr/>
                </a:tc>
                <a:tc>
                  <a:txBody>
                    <a:bodyPr/>
                    <a:lstStyle/>
                    <a:p>
                      <a:pPr algn="ctr"/>
                      <a:r>
                        <a:rPr sz="800"/>
                        <a:t>30.5%</a:t>
                      </a:r>
                    </a:p>
                  </a:txBody>
                  <a:tcPr/>
                </a:tc>
                <a:tc>
                  <a:txBody>
                    <a:bodyPr/>
                    <a:lstStyle/>
                    <a:p>
                      <a:pPr algn="ctr"/>
                      <a:r>
                        <a:rPr sz="800"/>
                        <a:t>24.8%</a:t>
                      </a:r>
                    </a:p>
                  </a:txBody>
                  <a:tcPr/>
                </a:tc>
                <a:extLst>
                  <a:ext uri="{0D108BD9-81ED-4DB2-BD59-A6C34878D82A}">
                    <a16:rowId xmlns:a16="http://schemas.microsoft.com/office/drawing/2014/main" val="10006"/>
                  </a:ext>
                </a:extLst>
              </a:tr>
            </a:tbl>
          </a:graphicData>
        </a:graphic>
      </p:graphicFrame>
      <p:graphicFrame>
        <p:nvGraphicFramePr>
          <p:cNvPr id="7" name="condition_risk" descr="health_insights_condition_risk_segmentation">
            <a:extLst>
              <a:ext uri="{FF2B5EF4-FFF2-40B4-BE49-F238E27FC236}">
                <a16:creationId xmlns:a16="http://schemas.microsoft.com/office/drawing/2014/main" id="{1E28E614-73AD-4BE2-AB98-0ECA68D5A98D}"/>
              </a:ext>
            </a:extLst>
          </p:cNvPr>
          <p:cNvGraphicFramePr>
            <a:graphicFrameLocks noGrp="1"/>
          </p:cNvGraphicFramePr>
          <p:nvPr>
            <p:extLst>
              <p:ext uri="{D42A27DB-BD31-4B8C-83A1-F6EECF244321}">
                <p14:modId xmlns:p14="http://schemas.microsoft.com/office/powerpoint/2010/main" val="421601102"/>
              </p:ext>
            </p:extLst>
          </p:nvPr>
        </p:nvGraphicFramePr>
        <p:xfrm>
          <a:off x="8101850" y="2392029"/>
          <a:ext cx="3931920" cy="3958025"/>
        </p:xfrm>
        <a:graphic>
          <a:graphicData uri="http://schemas.openxmlformats.org/drawingml/2006/table">
            <a:tbl>
              <a:tblPr firstRow="1" bandRow="1">
                <a:tableStyleId>{EB344D84-9AFB-497E-A393-DC336BA19D2E}</a:tableStyleId>
              </a:tblPr>
              <a:tblGrid>
                <a:gridCol w="2011680">
                  <a:extLst>
                    <a:ext uri="{9D8B030D-6E8A-4147-A177-3AD203B41FA5}">
                      <a16:colId xmlns:a16="http://schemas.microsoft.com/office/drawing/2014/main" val="816934110"/>
                    </a:ext>
                  </a:extLst>
                </a:gridCol>
                <a:gridCol w="1188720">
                  <a:extLst>
                    <a:ext uri="{9D8B030D-6E8A-4147-A177-3AD203B41FA5}">
                      <a16:colId xmlns:a16="http://schemas.microsoft.com/office/drawing/2014/main" val="3187511601"/>
                    </a:ext>
                  </a:extLst>
                </a:gridCol>
                <a:gridCol w="731520">
                  <a:extLst>
                    <a:ext uri="{9D8B030D-6E8A-4147-A177-3AD203B41FA5}">
                      <a16:colId xmlns:a16="http://schemas.microsoft.com/office/drawing/2014/main" val="1194178287"/>
                    </a:ext>
                  </a:extLst>
                </a:gridCol>
              </a:tblGrid>
              <a:tr h="232825">
                <a:tc>
                  <a:txBody>
                    <a:bodyPr/>
                    <a:lstStyle/>
                    <a:p>
                      <a:r>
                        <a:rPr lang="en-US" sz="900" dirty="0"/>
                        <a:t>Condition Risk</a:t>
                      </a:r>
                    </a:p>
                  </a:txBody>
                  <a:tcPr/>
                </a:tc>
                <a:tc>
                  <a:txBody>
                    <a:bodyPr/>
                    <a:lstStyle/>
                    <a:p>
                      <a:pPr algn="ctr"/>
                      <a:r>
                        <a:rPr lang="en-US" sz="900"/>
                        <a:t>Book of Business</a:t>
                      </a:r>
                    </a:p>
                  </a:txBody>
                  <a:tcPr/>
                </a:tc>
                <a:tc>
                  <a:txBody>
                    <a:bodyPr/>
                    <a:lstStyle/>
                    <a:p>
                      <a:pPr algn="ctr"/>
                      <a:r>
                        <a:rPr lang="en-US" sz="900"/>
                        <a:t>Client</a:t>
                      </a:r>
                    </a:p>
                  </a:txBody>
                  <a:tcPr/>
                </a:tc>
                <a:extLst>
                  <a:ext uri="{0D108BD9-81ED-4DB2-BD59-A6C34878D82A}">
                    <a16:rowId xmlns:a16="http://schemas.microsoft.com/office/drawing/2014/main" val="1180764112"/>
                  </a:ext>
                </a:extLst>
              </a:tr>
              <a:tr h="232825">
                <a:tc>
                  <a:txBody>
                    <a:bodyPr/>
                    <a:lstStyle/>
                    <a:p>
                      <a:r>
                        <a:rPr sz="800"/>
                        <a:t>Asthma</a:t>
                      </a:r>
                    </a:p>
                  </a:txBody>
                  <a:tcPr/>
                </a:tc>
                <a:tc>
                  <a:txBody>
                    <a:bodyPr/>
                    <a:lstStyle/>
                    <a:p>
                      <a:pPr algn="ctr"/>
                      <a:r>
                        <a:rPr sz="800"/>
                        <a:t>10.7%</a:t>
                      </a:r>
                    </a:p>
                  </a:txBody>
                  <a:tcPr/>
                </a:tc>
                <a:tc>
                  <a:txBody>
                    <a:bodyPr/>
                    <a:lstStyle/>
                    <a:p>
                      <a:pPr algn="ctr"/>
                      <a:r>
                        <a:rPr sz="800"/>
                        <a:t>8.8%</a:t>
                      </a:r>
                    </a:p>
                  </a:txBody>
                  <a:tcPr/>
                </a:tc>
                <a:extLst>
                  <a:ext uri="{0D108BD9-81ED-4DB2-BD59-A6C34878D82A}">
                    <a16:rowId xmlns:a16="http://schemas.microsoft.com/office/drawing/2014/main" val="10001"/>
                  </a:ext>
                </a:extLst>
              </a:tr>
              <a:tr h="232825">
                <a:tc>
                  <a:txBody>
                    <a:bodyPr/>
                    <a:lstStyle/>
                    <a:p>
                      <a:r>
                        <a:rPr sz="800"/>
                        <a:t>Atrial Fibrillation</a:t>
                      </a:r>
                    </a:p>
                  </a:txBody>
                  <a:tcPr/>
                </a:tc>
                <a:tc>
                  <a:txBody>
                    <a:bodyPr/>
                    <a:lstStyle/>
                    <a:p>
                      <a:pPr algn="ctr"/>
                      <a:r>
                        <a:rPr sz="800"/>
                        <a:t>2.0%</a:t>
                      </a:r>
                    </a:p>
                  </a:txBody>
                  <a:tcPr/>
                </a:tc>
                <a:tc>
                  <a:txBody>
                    <a:bodyPr/>
                    <a:lstStyle/>
                    <a:p>
                      <a:pPr algn="ctr"/>
                      <a:r>
                        <a:rPr sz="800"/>
                        <a:t>0.7%</a:t>
                      </a:r>
                    </a:p>
                  </a:txBody>
                  <a:tcPr/>
                </a:tc>
                <a:extLst>
                  <a:ext uri="{0D108BD9-81ED-4DB2-BD59-A6C34878D82A}">
                    <a16:rowId xmlns:a16="http://schemas.microsoft.com/office/drawing/2014/main" val="10002"/>
                  </a:ext>
                </a:extLst>
              </a:tr>
              <a:tr h="232825">
                <a:tc>
                  <a:txBody>
                    <a:bodyPr/>
                    <a:lstStyle/>
                    <a:p>
                      <a:r>
                        <a:rPr sz="800"/>
                        <a:t>Back Pain</a:t>
                      </a:r>
                    </a:p>
                  </a:txBody>
                  <a:tcPr/>
                </a:tc>
                <a:tc>
                  <a:txBody>
                    <a:bodyPr/>
                    <a:lstStyle/>
                    <a:p>
                      <a:pPr algn="ctr"/>
                      <a:r>
                        <a:rPr sz="800"/>
                        <a:t>16.3%</a:t>
                      </a:r>
                    </a:p>
                  </a:txBody>
                  <a:tcPr/>
                </a:tc>
                <a:tc>
                  <a:txBody>
                    <a:bodyPr/>
                    <a:lstStyle/>
                    <a:p>
                      <a:pPr algn="ctr"/>
                      <a:r>
                        <a:rPr sz="800"/>
                        <a:t>10.6%</a:t>
                      </a:r>
                    </a:p>
                  </a:txBody>
                  <a:tcPr/>
                </a:tc>
                <a:extLst>
                  <a:ext uri="{0D108BD9-81ED-4DB2-BD59-A6C34878D82A}">
                    <a16:rowId xmlns:a16="http://schemas.microsoft.com/office/drawing/2014/main" val="10003"/>
                  </a:ext>
                </a:extLst>
              </a:tr>
              <a:tr h="232825">
                <a:tc>
                  <a:txBody>
                    <a:bodyPr/>
                    <a:lstStyle/>
                    <a:p>
                      <a:r>
                        <a:rPr sz="800"/>
                        <a:t>Chronic Kidney Disease</a:t>
                      </a:r>
                    </a:p>
                  </a:txBody>
                  <a:tcPr/>
                </a:tc>
                <a:tc>
                  <a:txBody>
                    <a:bodyPr/>
                    <a:lstStyle/>
                    <a:p>
                      <a:pPr algn="ctr"/>
                      <a:r>
                        <a:rPr sz="800"/>
                        <a:t>2.8%</a:t>
                      </a:r>
                    </a:p>
                  </a:txBody>
                  <a:tcPr/>
                </a:tc>
                <a:tc>
                  <a:txBody>
                    <a:bodyPr/>
                    <a:lstStyle/>
                    <a:p>
                      <a:pPr algn="ctr"/>
                      <a:r>
                        <a:rPr sz="800"/>
                        <a:t>1.1%</a:t>
                      </a:r>
                    </a:p>
                  </a:txBody>
                  <a:tcPr/>
                </a:tc>
                <a:extLst>
                  <a:ext uri="{0D108BD9-81ED-4DB2-BD59-A6C34878D82A}">
                    <a16:rowId xmlns:a16="http://schemas.microsoft.com/office/drawing/2014/main" val="10004"/>
                  </a:ext>
                </a:extLst>
              </a:tr>
              <a:tr h="232825">
                <a:tc>
                  <a:txBody>
                    <a:bodyPr/>
                    <a:lstStyle/>
                    <a:p>
                      <a:r>
                        <a:rPr sz="800"/>
                        <a:t>COPD</a:t>
                      </a:r>
                    </a:p>
                  </a:txBody>
                  <a:tcPr/>
                </a:tc>
                <a:tc>
                  <a:txBody>
                    <a:bodyPr/>
                    <a:lstStyle/>
                    <a:p>
                      <a:pPr algn="ctr"/>
                      <a:r>
                        <a:rPr sz="800"/>
                        <a:t>1.7%</a:t>
                      </a:r>
                    </a:p>
                  </a:txBody>
                  <a:tcPr/>
                </a:tc>
                <a:tc>
                  <a:txBody>
                    <a:bodyPr/>
                    <a:lstStyle/>
                    <a:p>
                      <a:pPr algn="ctr"/>
                      <a:r>
                        <a:rPr sz="800"/>
                        <a:t>1.1%</a:t>
                      </a:r>
                    </a:p>
                  </a:txBody>
                  <a:tcPr/>
                </a:tc>
                <a:extLst>
                  <a:ext uri="{0D108BD9-81ED-4DB2-BD59-A6C34878D82A}">
                    <a16:rowId xmlns:a16="http://schemas.microsoft.com/office/drawing/2014/main" val="10005"/>
                  </a:ext>
                </a:extLst>
              </a:tr>
              <a:tr h="232825">
                <a:tc>
                  <a:txBody>
                    <a:bodyPr/>
                    <a:lstStyle/>
                    <a:p>
                      <a:r>
                        <a:rPr sz="800"/>
                        <a:t>Coronary Artery Disease</a:t>
                      </a:r>
                    </a:p>
                  </a:txBody>
                  <a:tcPr/>
                </a:tc>
                <a:tc>
                  <a:txBody>
                    <a:bodyPr/>
                    <a:lstStyle/>
                    <a:p>
                      <a:pPr algn="ctr"/>
                      <a:r>
                        <a:rPr sz="800"/>
                        <a:t>3.7%</a:t>
                      </a:r>
                    </a:p>
                  </a:txBody>
                  <a:tcPr/>
                </a:tc>
                <a:tc>
                  <a:txBody>
                    <a:bodyPr/>
                    <a:lstStyle/>
                    <a:p>
                      <a:pPr algn="ctr"/>
                      <a:r>
                        <a:rPr sz="800"/>
                        <a:t>1.7%</a:t>
                      </a:r>
                    </a:p>
                  </a:txBody>
                  <a:tcPr/>
                </a:tc>
                <a:extLst>
                  <a:ext uri="{0D108BD9-81ED-4DB2-BD59-A6C34878D82A}">
                    <a16:rowId xmlns:a16="http://schemas.microsoft.com/office/drawing/2014/main" val="10006"/>
                  </a:ext>
                </a:extLst>
              </a:tr>
              <a:tr h="232825">
                <a:tc>
                  <a:txBody>
                    <a:bodyPr/>
                    <a:lstStyle/>
                    <a:p>
                      <a:r>
                        <a:rPr sz="800"/>
                        <a:t>Depression</a:t>
                      </a:r>
                    </a:p>
                  </a:txBody>
                  <a:tcPr/>
                </a:tc>
                <a:tc>
                  <a:txBody>
                    <a:bodyPr/>
                    <a:lstStyle/>
                    <a:p>
                      <a:pPr algn="ctr"/>
                      <a:r>
                        <a:rPr sz="800"/>
                        <a:t>14.2%</a:t>
                      </a:r>
                    </a:p>
                  </a:txBody>
                  <a:tcPr/>
                </a:tc>
                <a:tc>
                  <a:txBody>
                    <a:bodyPr/>
                    <a:lstStyle/>
                    <a:p>
                      <a:pPr algn="ctr"/>
                      <a:r>
                        <a:rPr sz="800"/>
                        <a:t>8.8%</a:t>
                      </a:r>
                    </a:p>
                  </a:txBody>
                  <a:tcPr/>
                </a:tc>
                <a:extLst>
                  <a:ext uri="{0D108BD9-81ED-4DB2-BD59-A6C34878D82A}">
                    <a16:rowId xmlns:a16="http://schemas.microsoft.com/office/drawing/2014/main" val="10007"/>
                  </a:ext>
                </a:extLst>
              </a:tr>
              <a:tr h="232825">
                <a:tc>
                  <a:txBody>
                    <a:bodyPr/>
                    <a:lstStyle/>
                    <a:p>
                      <a:r>
                        <a:rPr sz="800"/>
                        <a:t>Diabetes</a:t>
                      </a:r>
                    </a:p>
                  </a:txBody>
                  <a:tcPr/>
                </a:tc>
                <a:tc>
                  <a:txBody>
                    <a:bodyPr/>
                    <a:lstStyle/>
                    <a:p>
                      <a:pPr algn="ctr"/>
                      <a:r>
                        <a:rPr sz="800"/>
                        <a:t>13.7%</a:t>
                      </a:r>
                    </a:p>
                  </a:txBody>
                  <a:tcPr/>
                </a:tc>
                <a:tc>
                  <a:txBody>
                    <a:bodyPr/>
                    <a:lstStyle/>
                    <a:p>
                      <a:pPr algn="ctr"/>
                      <a:r>
                        <a:rPr sz="800"/>
                        <a:t>8.6%</a:t>
                      </a:r>
                    </a:p>
                  </a:txBody>
                  <a:tcPr/>
                </a:tc>
                <a:extLst>
                  <a:ext uri="{0D108BD9-81ED-4DB2-BD59-A6C34878D82A}">
                    <a16:rowId xmlns:a16="http://schemas.microsoft.com/office/drawing/2014/main" val="10008"/>
                  </a:ext>
                </a:extLst>
              </a:tr>
              <a:tr h="232825">
                <a:tc>
                  <a:txBody>
                    <a:bodyPr/>
                    <a:lstStyle/>
                    <a:p>
                      <a:r>
                        <a:rPr sz="800"/>
                        <a:t>Fibromyalgia</a:t>
                      </a:r>
                    </a:p>
                  </a:txBody>
                  <a:tcPr/>
                </a:tc>
                <a:tc>
                  <a:txBody>
                    <a:bodyPr/>
                    <a:lstStyle/>
                    <a:p>
                      <a:pPr algn="ctr"/>
                      <a:r>
                        <a:rPr sz="800"/>
                        <a:t>1.5%</a:t>
                      </a:r>
                    </a:p>
                  </a:txBody>
                  <a:tcPr/>
                </a:tc>
                <a:tc>
                  <a:txBody>
                    <a:bodyPr/>
                    <a:lstStyle/>
                    <a:p>
                      <a:pPr algn="ctr"/>
                      <a:r>
                        <a:rPr sz="800"/>
                        <a:t>0.5%</a:t>
                      </a:r>
                    </a:p>
                  </a:txBody>
                  <a:tcPr/>
                </a:tc>
                <a:extLst>
                  <a:ext uri="{0D108BD9-81ED-4DB2-BD59-A6C34878D82A}">
                    <a16:rowId xmlns:a16="http://schemas.microsoft.com/office/drawing/2014/main" val="10009"/>
                  </a:ext>
                </a:extLst>
              </a:tr>
              <a:tr h="232825">
                <a:tc>
                  <a:txBody>
                    <a:bodyPr/>
                    <a:lstStyle/>
                    <a:p>
                      <a:r>
                        <a:rPr sz="800"/>
                        <a:t>GERD</a:t>
                      </a:r>
                    </a:p>
                  </a:txBody>
                  <a:tcPr/>
                </a:tc>
                <a:tc>
                  <a:txBody>
                    <a:bodyPr/>
                    <a:lstStyle/>
                    <a:p>
                      <a:pPr algn="ctr"/>
                      <a:r>
                        <a:rPr sz="800"/>
                        <a:t>9.4%</a:t>
                      </a:r>
                    </a:p>
                  </a:txBody>
                  <a:tcPr/>
                </a:tc>
                <a:tc>
                  <a:txBody>
                    <a:bodyPr/>
                    <a:lstStyle/>
                    <a:p>
                      <a:pPr algn="ctr"/>
                      <a:r>
                        <a:rPr sz="800"/>
                        <a:t>4.7%</a:t>
                      </a:r>
                    </a:p>
                  </a:txBody>
                  <a:tcPr/>
                </a:tc>
                <a:extLst>
                  <a:ext uri="{0D108BD9-81ED-4DB2-BD59-A6C34878D82A}">
                    <a16:rowId xmlns:a16="http://schemas.microsoft.com/office/drawing/2014/main" val="10010"/>
                  </a:ext>
                </a:extLst>
              </a:tr>
              <a:tr h="232825">
                <a:tc>
                  <a:txBody>
                    <a:bodyPr/>
                    <a:lstStyle/>
                    <a:p>
                      <a:r>
                        <a:rPr sz="800"/>
                        <a:t>Hepatitis C</a:t>
                      </a:r>
                    </a:p>
                  </a:txBody>
                  <a:tcPr/>
                </a:tc>
                <a:tc>
                  <a:txBody>
                    <a:bodyPr/>
                    <a:lstStyle/>
                    <a:p>
                      <a:pPr algn="ctr"/>
                      <a:r>
                        <a:rPr sz="800"/>
                        <a:t>0.1%</a:t>
                      </a:r>
                    </a:p>
                  </a:txBody>
                  <a:tcPr/>
                </a:tc>
                <a:tc>
                  <a:txBody>
                    <a:bodyPr/>
                    <a:lstStyle/>
                    <a:p>
                      <a:pPr algn="ctr"/>
                      <a:r>
                        <a:rPr sz="800"/>
                        <a:t>0.1%</a:t>
                      </a:r>
                    </a:p>
                  </a:txBody>
                  <a:tcPr/>
                </a:tc>
                <a:extLst>
                  <a:ext uri="{0D108BD9-81ED-4DB2-BD59-A6C34878D82A}">
                    <a16:rowId xmlns:a16="http://schemas.microsoft.com/office/drawing/2014/main" val="10011"/>
                  </a:ext>
                </a:extLst>
              </a:tr>
              <a:tr h="232825">
                <a:tc>
                  <a:txBody>
                    <a:bodyPr/>
                    <a:lstStyle/>
                    <a:p>
                      <a:r>
                        <a:rPr sz="800"/>
                        <a:t>Hypertension</a:t>
                      </a:r>
                    </a:p>
                  </a:txBody>
                  <a:tcPr/>
                </a:tc>
                <a:tc>
                  <a:txBody>
                    <a:bodyPr/>
                    <a:lstStyle/>
                    <a:p>
                      <a:pPr algn="ctr"/>
                      <a:r>
                        <a:rPr sz="800"/>
                        <a:t>17.4%</a:t>
                      </a:r>
                    </a:p>
                  </a:txBody>
                  <a:tcPr/>
                </a:tc>
                <a:tc>
                  <a:txBody>
                    <a:bodyPr/>
                    <a:lstStyle/>
                    <a:p>
                      <a:pPr algn="ctr"/>
                      <a:r>
                        <a:rPr sz="800"/>
                        <a:t>11.7%</a:t>
                      </a:r>
                    </a:p>
                  </a:txBody>
                  <a:tcPr/>
                </a:tc>
                <a:extLst>
                  <a:ext uri="{0D108BD9-81ED-4DB2-BD59-A6C34878D82A}">
                    <a16:rowId xmlns:a16="http://schemas.microsoft.com/office/drawing/2014/main" val="10012"/>
                  </a:ext>
                </a:extLst>
              </a:tr>
              <a:tr h="232825">
                <a:tc>
                  <a:txBody>
                    <a:bodyPr/>
                    <a:lstStyle/>
                    <a:p>
                      <a:r>
                        <a:rPr sz="800"/>
                        <a:t>Inflammatory Bowel Disease</a:t>
                      </a:r>
                    </a:p>
                  </a:txBody>
                  <a:tcPr/>
                </a:tc>
                <a:tc>
                  <a:txBody>
                    <a:bodyPr/>
                    <a:lstStyle/>
                    <a:p>
                      <a:pPr algn="ctr"/>
                      <a:r>
                        <a:rPr sz="800"/>
                        <a:t>1.5%</a:t>
                      </a:r>
                    </a:p>
                  </a:txBody>
                  <a:tcPr/>
                </a:tc>
                <a:tc>
                  <a:txBody>
                    <a:bodyPr/>
                    <a:lstStyle/>
                    <a:p>
                      <a:pPr algn="ctr"/>
                      <a:r>
                        <a:rPr sz="800"/>
                        <a:t>0.4%</a:t>
                      </a:r>
                    </a:p>
                  </a:txBody>
                  <a:tcPr/>
                </a:tc>
                <a:extLst>
                  <a:ext uri="{0D108BD9-81ED-4DB2-BD59-A6C34878D82A}">
                    <a16:rowId xmlns:a16="http://schemas.microsoft.com/office/drawing/2014/main" val="10013"/>
                  </a:ext>
                </a:extLst>
              </a:tr>
              <a:tr h="232825">
                <a:tc>
                  <a:txBody>
                    <a:bodyPr/>
                    <a:lstStyle/>
                    <a:p>
                      <a:r>
                        <a:rPr sz="800"/>
                        <a:t>Irritable Bowel Syndrome</a:t>
                      </a:r>
                    </a:p>
                  </a:txBody>
                  <a:tcPr/>
                </a:tc>
                <a:tc>
                  <a:txBody>
                    <a:bodyPr/>
                    <a:lstStyle/>
                    <a:p>
                      <a:pPr algn="ctr"/>
                      <a:r>
                        <a:rPr sz="800"/>
                        <a:t>4.3%</a:t>
                      </a:r>
                    </a:p>
                  </a:txBody>
                  <a:tcPr/>
                </a:tc>
                <a:tc>
                  <a:txBody>
                    <a:bodyPr/>
                    <a:lstStyle/>
                    <a:p>
                      <a:pPr algn="ctr"/>
                      <a:r>
                        <a:rPr sz="800"/>
                        <a:t>2.8%</a:t>
                      </a:r>
                    </a:p>
                  </a:txBody>
                  <a:tcPr/>
                </a:tc>
                <a:extLst>
                  <a:ext uri="{0D108BD9-81ED-4DB2-BD59-A6C34878D82A}">
                    <a16:rowId xmlns:a16="http://schemas.microsoft.com/office/drawing/2014/main" val="10014"/>
                  </a:ext>
                </a:extLst>
              </a:tr>
              <a:tr h="232825">
                <a:tc>
                  <a:txBody>
                    <a:bodyPr/>
                    <a:lstStyle/>
                    <a:p>
                      <a:r>
                        <a:rPr sz="800"/>
                        <a:t>Osteoarthritis</a:t>
                      </a:r>
                    </a:p>
                  </a:txBody>
                  <a:tcPr/>
                </a:tc>
                <a:tc>
                  <a:txBody>
                    <a:bodyPr/>
                    <a:lstStyle/>
                    <a:p>
                      <a:pPr algn="ctr"/>
                      <a:r>
                        <a:rPr sz="800"/>
                        <a:t>15.9%</a:t>
                      </a:r>
                    </a:p>
                  </a:txBody>
                  <a:tcPr/>
                </a:tc>
                <a:tc>
                  <a:txBody>
                    <a:bodyPr/>
                    <a:lstStyle/>
                    <a:p>
                      <a:pPr algn="ctr"/>
                      <a:r>
                        <a:rPr sz="800"/>
                        <a:t>6.8%</a:t>
                      </a:r>
                    </a:p>
                  </a:txBody>
                  <a:tcPr/>
                </a:tc>
                <a:extLst>
                  <a:ext uri="{0D108BD9-81ED-4DB2-BD59-A6C34878D82A}">
                    <a16:rowId xmlns:a16="http://schemas.microsoft.com/office/drawing/2014/main" val="10015"/>
                  </a:ext>
                </a:extLst>
              </a:tr>
              <a:tr h="232825">
                <a:tc>
                  <a:txBody>
                    <a:bodyPr/>
                    <a:lstStyle/>
                    <a:p>
                      <a:r>
                        <a:rPr sz="800"/>
                        <a:t>Osteoporosis</a:t>
                      </a:r>
                    </a:p>
                  </a:txBody>
                  <a:tcPr/>
                </a:tc>
                <a:tc>
                  <a:txBody>
                    <a:bodyPr/>
                    <a:lstStyle/>
                    <a:p>
                      <a:pPr algn="ctr"/>
                      <a:r>
                        <a:rPr sz="800"/>
                        <a:t>2.3%</a:t>
                      </a:r>
                    </a:p>
                  </a:txBody>
                  <a:tcPr/>
                </a:tc>
                <a:tc>
                  <a:txBody>
                    <a:bodyPr/>
                    <a:lstStyle/>
                    <a:p>
                      <a:pPr algn="ctr"/>
                      <a:r>
                        <a:rPr sz="800"/>
                        <a:t>1.2%</a:t>
                      </a:r>
                    </a:p>
                  </a:txBody>
                  <a:tcPr/>
                </a:tc>
                <a:extLst>
                  <a:ext uri="{0D108BD9-81ED-4DB2-BD59-A6C34878D82A}">
                    <a16:rowId xmlns:a16="http://schemas.microsoft.com/office/drawing/2014/main" val="10016"/>
                  </a:ext>
                </a:extLst>
              </a:tr>
            </a:tbl>
          </a:graphicData>
        </a:graphic>
      </p:graphicFrame>
      <p:graphicFrame>
        <p:nvGraphicFramePr>
          <p:cNvPr id="8" name="overall_risk_segmentation" descr="health_insights_overall_risk_segmentation">
            <a:extLst>
              <a:ext uri="{FF2B5EF4-FFF2-40B4-BE49-F238E27FC236}">
                <a16:creationId xmlns:a16="http://schemas.microsoft.com/office/drawing/2014/main" id="{19FB3331-7550-4142-97D7-B1D57C441A2F}"/>
              </a:ext>
            </a:extLst>
          </p:cNvPr>
          <p:cNvGraphicFramePr>
            <a:graphicFrameLocks noGrp="1"/>
          </p:cNvGraphicFramePr>
          <p:nvPr>
            <p:extLst>
              <p:ext uri="{D42A27DB-BD31-4B8C-83A1-F6EECF244321}">
                <p14:modId xmlns:p14="http://schemas.microsoft.com/office/powerpoint/2010/main" val="3006177222"/>
              </p:ext>
            </p:extLst>
          </p:nvPr>
        </p:nvGraphicFramePr>
        <p:xfrm>
          <a:off x="8101850" y="887254"/>
          <a:ext cx="3931920" cy="1143000"/>
        </p:xfrm>
        <a:graphic>
          <a:graphicData uri="http://schemas.openxmlformats.org/drawingml/2006/table">
            <a:tbl>
              <a:tblPr firstRow="1" bandRow="1">
                <a:tableStyleId>{9D7B26C5-4107-4FEC-AEDC-1716B250A1EF}</a:tableStyleId>
              </a:tblPr>
              <a:tblGrid>
                <a:gridCol w="2011680">
                  <a:extLst>
                    <a:ext uri="{9D8B030D-6E8A-4147-A177-3AD203B41FA5}">
                      <a16:colId xmlns:a16="http://schemas.microsoft.com/office/drawing/2014/main" val="816934110"/>
                    </a:ext>
                  </a:extLst>
                </a:gridCol>
                <a:gridCol w="1188720">
                  <a:extLst>
                    <a:ext uri="{9D8B030D-6E8A-4147-A177-3AD203B41FA5}">
                      <a16:colId xmlns:a16="http://schemas.microsoft.com/office/drawing/2014/main" val="3187511601"/>
                    </a:ext>
                  </a:extLst>
                </a:gridCol>
                <a:gridCol w="731520">
                  <a:extLst>
                    <a:ext uri="{9D8B030D-6E8A-4147-A177-3AD203B41FA5}">
                      <a16:colId xmlns:a16="http://schemas.microsoft.com/office/drawing/2014/main" val="1194178287"/>
                    </a:ext>
                  </a:extLst>
                </a:gridCol>
              </a:tblGrid>
              <a:tr h="0">
                <a:tc>
                  <a:txBody>
                    <a:bodyPr/>
                    <a:lstStyle/>
                    <a:p>
                      <a:r>
                        <a:rPr lang="en-US" sz="900" dirty="0"/>
                        <a:t>Overall Risk</a:t>
                      </a:r>
                    </a:p>
                  </a:txBody>
                  <a:tcPr>
                    <a:lnR w="6350" cap="flat" cmpd="sng" algn="ctr">
                      <a:solidFill>
                        <a:schemeClr val="bg1"/>
                      </a:solidFill>
                      <a:prstDash val="solid"/>
                      <a:round/>
                      <a:headEnd type="none" w="med" len="med"/>
                      <a:tailEnd type="none" w="med" len="med"/>
                    </a:lnR>
                    <a:solidFill>
                      <a:schemeClr val="bg1"/>
                    </a:solidFill>
                  </a:tcPr>
                </a:tc>
                <a:tc>
                  <a:txBody>
                    <a:bodyPr/>
                    <a:lstStyle/>
                    <a:p>
                      <a:pPr algn="ctr"/>
                      <a:r>
                        <a:rPr lang="en-US" sz="900" dirty="0"/>
                        <a:t>Book of Business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solidFill>
                      <a:schemeClr val="bg1"/>
                    </a:solidFill>
                  </a:tcPr>
                </a:tc>
                <a:tc>
                  <a:txBody>
                    <a:bodyPr/>
                    <a:lstStyle/>
                    <a:p>
                      <a:pPr algn="ctr"/>
                      <a:r>
                        <a:rPr lang="en-US" sz="900" dirty="0"/>
                        <a:t>Client</a:t>
                      </a:r>
                    </a:p>
                  </a:txBody>
                  <a:tcPr>
                    <a:lnL w="6350" cap="flat" cmpd="sng" algn="ctr">
                      <a:solidFill>
                        <a:schemeClr val="bg1"/>
                      </a:solidFill>
                      <a:prstDash val="solid"/>
                      <a:round/>
                      <a:headEnd type="none" w="med" len="med"/>
                      <a:tailEnd type="none" w="med" len="med"/>
                    </a:lnL>
                    <a:solidFill>
                      <a:schemeClr val="bg1"/>
                    </a:solidFill>
                  </a:tcPr>
                </a:tc>
                <a:extLst>
                  <a:ext uri="{0D108BD9-81ED-4DB2-BD59-A6C34878D82A}">
                    <a16:rowId xmlns:a16="http://schemas.microsoft.com/office/drawing/2014/main" val="1180764112"/>
                  </a:ext>
                </a:extLst>
              </a:tr>
              <a:tr h="0">
                <a:tc>
                  <a:txBody>
                    <a:bodyPr/>
                    <a:lstStyle/>
                    <a:p>
                      <a:r>
                        <a:rPr sz="800"/>
                        <a:t>1 - No Risk</a:t>
                      </a:r>
                    </a:p>
                  </a:txBody>
                  <a:tcPr>
                    <a:lnR w="6350" cap="flat" cmpd="sng" algn="ctr">
                      <a:solidFill>
                        <a:schemeClr val="bg1"/>
                      </a:solidFill>
                      <a:prstDash val="solid"/>
                      <a:round/>
                      <a:headEnd type="none" w="med" len="med"/>
                      <a:tailEnd type="none" w="med" len="med"/>
                    </a:lnR>
                  </a:tcPr>
                </a:tc>
                <a:tc>
                  <a:txBody>
                    <a:bodyPr/>
                    <a:lstStyle/>
                    <a:p>
                      <a:pPr algn="ctr"/>
                      <a:r>
                        <a:rPr sz="800"/>
                        <a:t>0.6%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0.5%</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r>
                        <a:rPr sz="800"/>
                        <a:t>2 - Lifestyle Risk</a:t>
                      </a:r>
                    </a:p>
                  </a:txBody>
                  <a:tcPr>
                    <a:lnR w="6350" cap="flat" cmpd="sng" algn="ctr">
                      <a:solidFill>
                        <a:schemeClr val="bg1"/>
                      </a:solidFill>
                      <a:prstDash val="solid"/>
                      <a:round/>
                      <a:headEnd type="none" w="med" len="med"/>
                      <a:tailEnd type="none" w="med" len="med"/>
                    </a:lnR>
                  </a:tcPr>
                </a:tc>
                <a:tc>
                  <a:txBody>
                    <a:bodyPr/>
                    <a:lstStyle/>
                    <a:p>
                      <a:pPr algn="ctr"/>
                      <a:r>
                        <a:rPr sz="800"/>
                        <a:t>18.6%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27.5%</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r>
                        <a:rPr sz="800"/>
                        <a:t>3 - Precondition Risk</a:t>
                      </a:r>
                    </a:p>
                  </a:txBody>
                  <a:tcPr>
                    <a:lnR w="6350" cap="flat" cmpd="sng" algn="ctr">
                      <a:solidFill>
                        <a:schemeClr val="bg1"/>
                      </a:solidFill>
                      <a:prstDash val="solid"/>
                      <a:round/>
                      <a:headEnd type="none" w="med" len="med"/>
                      <a:tailEnd type="none" w="med" len="med"/>
                    </a:lnR>
                  </a:tcPr>
                </a:tc>
                <a:tc>
                  <a:txBody>
                    <a:bodyPr/>
                    <a:lstStyle/>
                    <a:p>
                      <a:pPr algn="ctr"/>
                      <a:r>
                        <a:rPr sz="800"/>
                        <a:t>24.0%</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30.4%</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r>
                        <a:rPr sz="800"/>
                        <a:t>4 - Condition Risk</a:t>
                      </a:r>
                    </a:p>
                  </a:txBody>
                  <a:tcPr>
                    <a:lnR w="6350" cap="flat" cmpd="sng" algn="ctr">
                      <a:solidFill>
                        <a:schemeClr val="bg1"/>
                      </a:solidFill>
                      <a:prstDash val="solid"/>
                      <a:round/>
                      <a:headEnd type="none" w="med" len="med"/>
                      <a:tailEnd type="none" w="med" len="med"/>
                    </a:lnR>
                  </a:tcPr>
                </a:tc>
                <a:tc>
                  <a:txBody>
                    <a:bodyPr/>
                    <a:lstStyle/>
                    <a:p>
                      <a:pPr algn="ctr"/>
                      <a:r>
                        <a:rPr sz="800"/>
                        <a:t>56.8%</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41.6%</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9" name="TextBox 8">
            <a:extLst>
              <a:ext uri="{FF2B5EF4-FFF2-40B4-BE49-F238E27FC236}">
                <a16:creationId xmlns:a16="http://schemas.microsoft.com/office/drawing/2014/main" id="{E498C61C-5582-400B-B70B-E5C5E41423C0}"/>
              </a:ext>
            </a:extLst>
          </p:cNvPr>
          <p:cNvSpPr txBox="1"/>
          <p:nvPr/>
        </p:nvSpPr>
        <p:spPr>
          <a:xfrm>
            <a:off x="8101850" y="649129"/>
            <a:ext cx="2720303" cy="246221"/>
          </a:xfrm>
          <a:prstGeom prst="rect">
            <a:avLst/>
          </a:prstGeom>
          <a:noFill/>
        </p:spPr>
        <p:txBody>
          <a:bodyPr wrap="square" lIns="0" rIns="0" rtlCol="0" anchor="t">
            <a:spAutoFit/>
          </a:bodyPr>
          <a:lstStyle/>
          <a:p>
            <a:pPr marL="7938" lvl="0" algn="l" defTabSz="914400" hangingPunct="1">
              <a:spcBef>
                <a:spcPct val="0"/>
              </a:spcBef>
              <a:spcAft>
                <a:spcPct val="0"/>
              </a:spcAft>
              <a:defRPr/>
            </a:pPr>
            <a:r>
              <a:rPr lang="en-US" sz="1000" b="1" kern="1200">
                <a:solidFill>
                  <a:schemeClr val="tx1">
                    <a:lumMod val="65000"/>
                    <a:lumOff val="35000"/>
                  </a:schemeClr>
                </a:solidFill>
              </a:rPr>
              <a:t>OVERALL RISK SEGMENTATION</a:t>
            </a:r>
            <a:r>
              <a:rPr lang="en-US" sz="1000" b="1" kern="1200" baseline="30000">
                <a:solidFill>
                  <a:schemeClr val="tx1">
                    <a:lumMod val="65000"/>
                    <a:lumOff val="35000"/>
                  </a:schemeClr>
                </a:solidFill>
              </a:rPr>
              <a:t>2</a:t>
            </a:r>
          </a:p>
        </p:txBody>
      </p:sp>
      <p:sp>
        <p:nvSpPr>
          <p:cNvPr id="10" name="TextBox 9">
            <a:extLst>
              <a:ext uri="{FF2B5EF4-FFF2-40B4-BE49-F238E27FC236}">
                <a16:creationId xmlns:a16="http://schemas.microsoft.com/office/drawing/2014/main" id="{F48DB84B-3C4E-492E-8205-002156D47E12}"/>
              </a:ext>
            </a:extLst>
          </p:cNvPr>
          <p:cNvSpPr txBox="1"/>
          <p:nvPr/>
        </p:nvSpPr>
        <p:spPr>
          <a:xfrm>
            <a:off x="337705" y="6470650"/>
            <a:ext cx="6624834" cy="2571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115888" lvl="0" indent="-115888" algn="l" defTabSz="825500">
              <a:buFontTx/>
              <a:buAutoNum type="arabicPeriod"/>
              <a:defRPr/>
            </a:pPr>
            <a:r>
              <a:rPr lang="en-US" sz="800">
                <a:solidFill>
                  <a:schemeClr val="bg2">
                    <a:lumMod val="25000"/>
                  </a:schemeClr>
                </a:solidFill>
              </a:rPr>
              <a:t>Risks are calculated via RealAge and Sharecare Health Profile data.</a:t>
            </a:r>
          </a:p>
          <a:p>
            <a:pPr marL="115888" lvl="0" indent="-115888" algn="l" defTabSz="825500">
              <a:buFontTx/>
              <a:buAutoNum type="arabicPeriod"/>
              <a:defRPr/>
            </a:pPr>
            <a:r>
              <a:rPr lang="en-US" sz="800">
                <a:solidFill>
                  <a:schemeClr val="bg2">
                    <a:lumMod val="25000"/>
                  </a:schemeClr>
                </a:solidFill>
              </a:rPr>
              <a:t>Members are assigned to their most serious risk category.</a:t>
            </a:r>
          </a:p>
        </p:txBody>
      </p:sp>
    </p:spTree>
    <p:extLst>
      <p:ext uri="{BB962C8B-B14F-4D97-AF65-F5344CB8AC3E}">
        <p14:creationId xmlns:p14="http://schemas.microsoft.com/office/powerpoint/2010/main" val="24238204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D5C0-4D9D-4AC6-B2F7-75F724D00699}"/>
              </a:ext>
            </a:extLst>
          </p:cNvPr>
          <p:cNvSpPr>
            <a:spLocks noGrp="1"/>
          </p:cNvSpPr>
          <p:nvPr>
            <p:ph type="title"/>
          </p:nvPr>
        </p:nvSpPr>
        <p:spPr/>
        <p:txBody>
          <a:bodyPr>
            <a:normAutofit fontScale="90000"/>
          </a:bodyPr>
          <a:lstStyle/>
          <a:p>
            <a:r>
              <a:rPr lang="en-US" dirty="0"/>
              <a:t>Biometric/Clinical Screening Participation</a:t>
            </a:r>
          </a:p>
        </p:txBody>
      </p:sp>
      <p:sp>
        <p:nvSpPr>
          <p:cNvPr id="3" name="Text Placeholder 2">
            <a:extLst>
              <a:ext uri="{FF2B5EF4-FFF2-40B4-BE49-F238E27FC236}">
                <a16:creationId xmlns:a16="http://schemas.microsoft.com/office/drawing/2014/main" id="{AED6676C-C736-4206-8B67-902031C08709}"/>
              </a:ext>
            </a:extLst>
          </p:cNvPr>
          <p:cNvSpPr>
            <a:spLocks noGrp="1"/>
          </p:cNvSpPr>
          <p:nvPr>
            <p:ph type="body" sz="quarter" idx="10"/>
          </p:nvPr>
        </p:nvSpPr>
        <p:spPr/>
        <p:txBody>
          <a:bodyPr/>
          <a:lstStyle/>
          <a:p>
            <a:r>
              <a:rPr lang="en-US"/>
              <a:t>HEALTH INSIGHTS</a:t>
            </a:r>
          </a:p>
        </p:txBody>
      </p:sp>
      <p:graphicFrame>
        <p:nvGraphicFramePr>
          <p:cNvPr id="4" name="Table 3">
            <a:extLst>
              <a:ext uri="{FF2B5EF4-FFF2-40B4-BE49-F238E27FC236}">
                <a16:creationId xmlns:a16="http://schemas.microsoft.com/office/drawing/2014/main" id="{B856CA62-ADBD-4198-9540-C6CCAADA2E63}"/>
              </a:ext>
            </a:extLst>
          </p:cNvPr>
          <p:cNvGraphicFramePr>
            <a:graphicFrameLocks noGrp="1"/>
          </p:cNvGraphicFramePr>
          <p:nvPr>
            <p:extLst>
              <p:ext uri="{D42A27DB-BD31-4B8C-83A1-F6EECF244321}">
                <p14:modId xmlns:p14="http://schemas.microsoft.com/office/powerpoint/2010/main" val="1994798849"/>
              </p:ext>
            </p:extLst>
          </p:nvPr>
        </p:nvGraphicFramePr>
        <p:xfrm>
          <a:off x="342899"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4">
            <a:extLst>
              <a:ext uri="{FF2B5EF4-FFF2-40B4-BE49-F238E27FC236}">
                <a16:creationId xmlns:a16="http://schemas.microsoft.com/office/drawing/2014/main" id="{A12D72B6-5C73-478D-B446-460835856EA3}"/>
              </a:ext>
            </a:extLst>
          </p:cNvPr>
          <p:cNvGraphicFramePr>
            <a:graphicFrameLocks noGrp="1"/>
          </p:cNvGraphicFramePr>
          <p:nvPr>
            <p:extLst>
              <p:ext uri="{D42A27DB-BD31-4B8C-83A1-F6EECF244321}">
                <p14:modId xmlns:p14="http://schemas.microsoft.com/office/powerpoint/2010/main" val="920746671"/>
              </p:ext>
            </p:extLst>
          </p:nvPr>
        </p:nvGraphicFramePr>
        <p:xfrm>
          <a:off x="3433255"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SCREENING PARTICIPANTS</a:t>
                      </a:r>
                      <a:r>
                        <a:rPr lang="en-US" sz="1000" baseline="30000" dirty="0">
                          <a:solidFill>
                            <a:schemeClr val="bg2">
                              <a:lumMod val="50000"/>
                            </a:schemeClr>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5">
            <a:extLst>
              <a:ext uri="{FF2B5EF4-FFF2-40B4-BE49-F238E27FC236}">
                <a16:creationId xmlns:a16="http://schemas.microsoft.com/office/drawing/2014/main" id="{0131394F-722B-4520-B313-92B9F39E58C5}"/>
              </a:ext>
            </a:extLst>
          </p:cNvPr>
          <p:cNvGraphicFramePr>
            <a:graphicFrameLocks noGrp="1"/>
          </p:cNvGraphicFramePr>
          <p:nvPr>
            <p:extLst>
              <p:ext uri="{D42A27DB-BD31-4B8C-83A1-F6EECF244321}">
                <p14:modId xmlns:p14="http://schemas.microsoft.com/office/powerpoint/2010/main" val="3742135323"/>
              </p:ext>
            </p:extLst>
          </p:nvPr>
        </p:nvGraphicFramePr>
        <p:xfrm>
          <a:off x="6391794"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PARTICIPATION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F87D1729-586D-451C-A9B9-C762FB65FBE7}"/>
              </a:ext>
            </a:extLst>
          </p:cNvPr>
          <p:cNvGraphicFramePr>
            <a:graphicFrameLocks noGrp="1"/>
          </p:cNvGraphicFramePr>
          <p:nvPr>
            <p:extLst>
              <p:ext uri="{D42A27DB-BD31-4B8C-83A1-F6EECF244321}">
                <p14:modId xmlns:p14="http://schemas.microsoft.com/office/powerpoint/2010/main" val="4069545539"/>
              </p:ext>
            </p:extLst>
          </p:nvPr>
        </p:nvGraphicFramePr>
        <p:xfrm>
          <a:off x="9482149"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PARTICIPANTS BY GENDER</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21" name="TextBox 20">
            <a:extLst>
              <a:ext uri="{FF2B5EF4-FFF2-40B4-BE49-F238E27FC236}">
                <a16:creationId xmlns:a16="http://schemas.microsoft.com/office/drawing/2014/main" id="{FF5F8640-704F-41A1-8195-92EBA1F634C4}"/>
              </a:ext>
            </a:extLst>
          </p:cNvPr>
          <p:cNvSpPr txBox="1"/>
          <p:nvPr/>
        </p:nvSpPr>
        <p:spPr>
          <a:xfrm>
            <a:off x="342900" y="5959495"/>
            <a:ext cx="9139250" cy="74403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noAutofit/>
          </a:bodyPr>
          <a:lstStyle/>
          <a:p>
            <a:pPr lvl="0" algn="l" defTabSz="825500">
              <a:defRPr/>
            </a:pPr>
            <a:r>
              <a:rPr lang="en-US" sz="800" dirty="0">
                <a:solidFill>
                  <a:schemeClr val="bg2">
                    <a:lumMod val="25000"/>
                  </a:schemeClr>
                </a:solidFill>
              </a:rPr>
              <a:t>"Prior Year" data in this chart is limited to those members who were eligible as of end of year.</a:t>
            </a:r>
            <a:br>
              <a:rPr lang="en-US" sz="800" dirty="0">
                <a:solidFill>
                  <a:schemeClr val="bg2">
                    <a:lumMod val="25000"/>
                  </a:schemeClr>
                </a:solidFill>
              </a:rPr>
            </a:br>
            <a:r>
              <a:rPr lang="en-US" sz="800" dirty="0">
                <a:solidFill>
                  <a:schemeClr val="bg2">
                    <a:lumMod val="25000"/>
                  </a:schemeClr>
                </a:solidFill>
              </a:rPr>
              <a:t>"Current Year" data in this chart is limited to those members who were eligible as of current quarter end.</a:t>
            </a:r>
          </a:p>
          <a:p>
            <a:pPr lvl="0" algn="l" defTabSz="825500">
              <a:defRPr/>
            </a:pPr>
            <a:endParaRPr lang="en-US" sz="800" dirty="0">
              <a:solidFill>
                <a:schemeClr val="bg2">
                  <a:lumMod val="25000"/>
                </a:schemeClr>
              </a:solidFill>
            </a:endParaRPr>
          </a:p>
          <a:p>
            <a:pPr marL="228600" indent="-228600" defTabSz="825500">
              <a:buFont typeface="+mj-lt"/>
              <a:buAutoNum type="arabicPeriod"/>
              <a:defRPr/>
            </a:pPr>
            <a:r>
              <a:rPr lang="en-US" sz="800" b="0" i="0" dirty="0">
                <a:effectLst/>
                <a:latin typeface="Segoe UI" panose="020B0502040204020203" pitchFamily="34" charset="0"/>
              </a:rPr>
              <a:t>The top KPI reflects the number of currently-eligible members who have a biometric/clinical screening. However, to be shown in the chart, a member must have had eligibility during the same year of the screening. Since biometrics allows for lookback periods outside of eligibility, the chart data may not exactly reflect the KPI.</a:t>
            </a:r>
            <a:endParaRPr lang="en-US" sz="800" dirty="0">
              <a:solidFill>
                <a:schemeClr val="bg2">
                  <a:lumMod val="25000"/>
                </a:schemeClr>
              </a:solidFill>
            </a:endParaRPr>
          </a:p>
        </p:txBody>
      </p:sp>
      <p:sp>
        <p:nvSpPr>
          <p:cNvPr id="22" name="TextBox 21">
            <a:extLst>
              <a:ext uri="{FF2B5EF4-FFF2-40B4-BE49-F238E27FC236}">
                <a16:creationId xmlns:a16="http://schemas.microsoft.com/office/drawing/2014/main" id="{97C968C8-53CF-4A61-B6F4-D4CDDCA5429C}"/>
              </a:ext>
            </a:extLst>
          </p:cNvPr>
          <p:cNvSpPr txBox="1"/>
          <p:nvPr/>
        </p:nvSpPr>
        <p:spPr>
          <a:xfrm>
            <a:off x="9508018" y="4114800"/>
            <a:ext cx="2341082" cy="2286000"/>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graphicFrame>
        <p:nvGraphicFramePr>
          <p:cNvPr id="16" name="cumulative_biometric_completion_by_month" descr="health_insights_cumulative_biometric_completions_by_month">
            <a:extLst>
              <a:ext uri="{FF2B5EF4-FFF2-40B4-BE49-F238E27FC236}">
                <a16:creationId xmlns:a16="http://schemas.microsoft.com/office/drawing/2014/main" id="{C2198B55-1BA2-4061-9DB6-AE8446EAA51C}"/>
              </a:ext>
            </a:extLst>
          </p:cNvPr>
          <p:cNvGraphicFramePr/>
          <p:nvPr>
            <p:extLst>
              <p:ext uri="{D42A27DB-BD31-4B8C-83A1-F6EECF244321}">
                <p14:modId xmlns:p14="http://schemas.microsoft.com/office/powerpoint/2010/main" val="1312931551"/>
              </p:ext>
            </p:extLst>
          </p:nvPr>
        </p:nvGraphicFramePr>
        <p:xfrm>
          <a:off x="342900" y="2280863"/>
          <a:ext cx="8415846" cy="367863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3" name="ptpn_by_gender_bio" descr="health_insights_participants_by_gender">
            <a:extLst>
              <a:ext uri="{FF2B5EF4-FFF2-40B4-BE49-F238E27FC236}">
                <a16:creationId xmlns:a16="http://schemas.microsoft.com/office/drawing/2014/main" id="{E6E09D5D-B5F0-4A24-8914-CD49FDD7AF4B}"/>
              </a:ext>
            </a:extLst>
          </p:cNvPr>
          <p:cNvGraphicFramePr/>
          <p:nvPr>
            <p:extLst>
              <p:ext uri="{D42A27DB-BD31-4B8C-83A1-F6EECF244321}">
                <p14:modId xmlns:p14="http://schemas.microsoft.com/office/powerpoint/2010/main" val="175763285"/>
              </p:ext>
            </p:extLst>
          </p:nvPr>
        </p:nvGraphicFramePr>
        <p:xfrm>
          <a:off x="9619414" y="1447255"/>
          <a:ext cx="2286000" cy="2286000"/>
        </p:xfrm>
        <a:graphic>
          <a:graphicData uri="http://schemas.openxmlformats.org/drawingml/2006/chart">
            <c:chart xmlns:c="http://schemas.openxmlformats.org/drawingml/2006/chart" xmlns:r="http://schemas.openxmlformats.org/officeDocument/2006/relationships" r:id="rId4"/>
          </a:graphicData>
        </a:graphic>
      </p:graphicFrame>
      <p:sp>
        <p:nvSpPr>
          <p:cNvPr id="25" name="TextBox 24"/>
          <p:cNvSpPr txBox="1"/>
          <p:nvPr/>
        </p:nvSpPr>
        <p:spPr>
          <a:xfrm>
            <a:off x="610104" y="1444296"/>
            <a:ext cx="1828800" cy="369332"/>
          </a:xfrm>
          <a:prstGeom prst="rect">
            <a:avLst/>
          </a:prstGeom>
          <a:noFill/>
        </p:spPr>
        <p:txBody>
          <a:bodyPr wrap="square">
            <a:spAutoFit/>
          </a:bodyPr>
          <a:lstStyle/>
          <a:p>
            <a:pPr algn="ctr">
              <a:defRPr sz="2800">
                <a:solidFill>
                  <a:srgbClr val="2C9ACC"/>
                </a:solidFill>
                <a:latin typeface="Calibri"/>
              </a:defRPr>
            </a:pPr>
            <a:r>
              <a:t>4,518</a:t>
            </a:r>
          </a:p>
        </p:txBody>
      </p:sp>
      <p:sp>
        <p:nvSpPr>
          <p:cNvPr id="26" name="TextBox 25"/>
          <p:cNvSpPr txBox="1"/>
          <p:nvPr/>
        </p:nvSpPr>
        <p:spPr>
          <a:xfrm>
            <a:off x="3703320" y="1444296"/>
            <a:ext cx="1828800" cy="369332"/>
          </a:xfrm>
          <a:prstGeom prst="rect">
            <a:avLst/>
          </a:prstGeom>
          <a:noFill/>
        </p:spPr>
        <p:txBody>
          <a:bodyPr wrap="square">
            <a:spAutoFit/>
          </a:bodyPr>
          <a:lstStyle/>
          <a:p>
            <a:pPr algn="ctr">
              <a:defRPr sz="2800">
                <a:solidFill>
                  <a:srgbClr val="2C9ACC"/>
                </a:solidFill>
                <a:latin typeface="Calibri"/>
              </a:defRPr>
            </a:pPr>
            <a:r>
              <a:t>246</a:t>
            </a:r>
          </a:p>
        </p:txBody>
      </p:sp>
      <p:sp>
        <p:nvSpPr>
          <p:cNvPr id="27" name="TextBox 26"/>
          <p:cNvSpPr txBox="1"/>
          <p:nvPr/>
        </p:nvSpPr>
        <p:spPr>
          <a:xfrm>
            <a:off x="6659882" y="1444296"/>
            <a:ext cx="1828800" cy="369332"/>
          </a:xfrm>
          <a:prstGeom prst="rect">
            <a:avLst/>
          </a:prstGeom>
          <a:noFill/>
        </p:spPr>
        <p:txBody>
          <a:bodyPr wrap="square">
            <a:spAutoFit/>
          </a:bodyPr>
          <a:lstStyle/>
          <a:p>
            <a:pPr algn="ctr">
              <a:defRPr sz="2800">
                <a:solidFill>
                  <a:srgbClr val="2C9ACC"/>
                </a:solidFill>
                <a:latin typeface="Calibri"/>
              </a:defRPr>
            </a:pPr>
            <a:r>
              <a:t>5.4%</a:t>
            </a:r>
          </a:p>
        </p:txBody>
      </p:sp>
    </p:spTree>
    <p:extLst>
      <p:ext uri="{BB962C8B-B14F-4D97-AF65-F5344CB8AC3E}">
        <p14:creationId xmlns:p14="http://schemas.microsoft.com/office/powerpoint/2010/main" val="210415340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8456-8712-4FE3-95AD-98641F9C8954}"/>
              </a:ext>
            </a:extLst>
          </p:cNvPr>
          <p:cNvSpPr>
            <a:spLocks noGrp="1"/>
          </p:cNvSpPr>
          <p:nvPr>
            <p:ph type="title"/>
          </p:nvPr>
        </p:nvSpPr>
        <p:spPr/>
        <p:txBody>
          <a:bodyPr>
            <a:normAutofit fontScale="90000"/>
          </a:bodyPr>
          <a:lstStyle/>
          <a:p>
            <a:r>
              <a:rPr lang="en-US" dirty="0"/>
              <a:t>Biometric/Clinical Screening Results</a:t>
            </a:r>
          </a:p>
        </p:txBody>
      </p:sp>
      <p:sp>
        <p:nvSpPr>
          <p:cNvPr id="3" name="Text Placeholder 2">
            <a:extLst>
              <a:ext uri="{FF2B5EF4-FFF2-40B4-BE49-F238E27FC236}">
                <a16:creationId xmlns:a16="http://schemas.microsoft.com/office/drawing/2014/main" id="{02B64660-77FA-4692-BF26-A3BB0EA62840}"/>
              </a:ext>
            </a:extLst>
          </p:cNvPr>
          <p:cNvSpPr>
            <a:spLocks noGrp="1"/>
          </p:cNvSpPr>
          <p:nvPr>
            <p:ph type="body" sz="quarter" idx="10"/>
          </p:nvPr>
        </p:nvSpPr>
        <p:spPr/>
        <p:txBody>
          <a:bodyPr/>
          <a:lstStyle/>
          <a:p>
            <a:r>
              <a:rPr lang="en-US"/>
              <a:t>HEALTH INSIGHTS</a:t>
            </a:r>
          </a:p>
        </p:txBody>
      </p:sp>
      <p:graphicFrame>
        <p:nvGraphicFramePr>
          <p:cNvPr id="4" name="Table 3">
            <a:extLst>
              <a:ext uri="{FF2B5EF4-FFF2-40B4-BE49-F238E27FC236}">
                <a16:creationId xmlns:a16="http://schemas.microsoft.com/office/drawing/2014/main" id="{951D3FB3-E648-4319-9C79-5E24D8528EC4}"/>
              </a:ext>
            </a:extLst>
          </p:cNvPr>
          <p:cNvGraphicFramePr>
            <a:graphicFrameLocks noGrp="1"/>
          </p:cNvGraphicFramePr>
          <p:nvPr>
            <p:extLst>
              <p:ext uri="{D42A27DB-BD31-4B8C-83A1-F6EECF244321}">
                <p14:modId xmlns:p14="http://schemas.microsoft.com/office/powerpoint/2010/main" val="551384550"/>
              </p:ext>
            </p:extLst>
          </p:nvPr>
        </p:nvGraphicFramePr>
        <p:xfrm>
          <a:off x="374704" y="1147354"/>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MEMBERS WITH 1+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601AB1C3-4C09-4C72-84C6-013929F0AB5C}"/>
              </a:ext>
            </a:extLst>
          </p:cNvPr>
          <p:cNvGraphicFramePr>
            <a:graphicFrameLocks noGrp="1"/>
          </p:cNvGraphicFramePr>
          <p:nvPr>
            <p:extLst>
              <p:ext uri="{D42A27DB-BD31-4B8C-83A1-F6EECF244321}">
                <p14:modId xmlns:p14="http://schemas.microsoft.com/office/powerpoint/2010/main" val="236286220"/>
              </p:ext>
            </p:extLst>
          </p:nvPr>
        </p:nvGraphicFramePr>
        <p:xfrm>
          <a:off x="374703" y="2553788"/>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MEMBERS WITH 3+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2" name="TextBox 11">
            <a:extLst>
              <a:ext uri="{FF2B5EF4-FFF2-40B4-BE49-F238E27FC236}">
                <a16:creationId xmlns:a16="http://schemas.microsoft.com/office/drawing/2014/main" id="{47D84C87-98AC-42C4-9EA4-BCDCE27D80BE}"/>
              </a:ext>
            </a:extLst>
          </p:cNvPr>
          <p:cNvSpPr txBox="1"/>
          <p:nvPr/>
        </p:nvSpPr>
        <p:spPr>
          <a:xfrm>
            <a:off x="6885953" y="1006214"/>
            <a:ext cx="2655611" cy="246221"/>
          </a:xfrm>
          <a:prstGeom prst="rect">
            <a:avLst/>
          </a:prstGeom>
          <a:noFill/>
        </p:spPr>
        <p:txBody>
          <a:bodyPr wrap="square" lIns="0" rIns="0" rtlCol="0" anchor="t">
            <a:spAutoFit/>
          </a:bodyPr>
          <a:lstStyle/>
          <a:p>
            <a:pPr marL="7938" lvl="0" algn="l" defTabSz="914400" hangingPunct="1">
              <a:spcBef>
                <a:spcPct val="0"/>
              </a:spcBef>
              <a:spcAft>
                <a:spcPct val="0"/>
              </a:spcAft>
              <a:defRPr/>
            </a:pPr>
            <a:r>
              <a:rPr lang="en-US" sz="1000" b="1" kern="1200" dirty="0">
                <a:solidFill>
                  <a:schemeClr val="tx1">
                    <a:lumMod val="65000"/>
                    <a:lumOff val="35000"/>
                  </a:schemeClr>
                </a:solidFill>
              </a:rPr>
              <a:t>BIOMETRIC/CLINICAL RISK FACTORS</a:t>
            </a:r>
            <a:endParaRPr lang="en-US" sz="1000" b="1" kern="1200" baseline="30000" dirty="0">
              <a:solidFill>
                <a:schemeClr val="tx1">
                  <a:lumMod val="65000"/>
                  <a:lumOff val="35000"/>
                </a:schemeClr>
              </a:solidFill>
            </a:endParaRPr>
          </a:p>
        </p:txBody>
      </p:sp>
      <p:graphicFrame>
        <p:nvGraphicFramePr>
          <p:cNvPr id="15" name="risks_per_members" descr="health_insights_risks_per_member">
            <a:extLst>
              <a:ext uri="{FF2B5EF4-FFF2-40B4-BE49-F238E27FC236}">
                <a16:creationId xmlns:a16="http://schemas.microsoft.com/office/drawing/2014/main" id="{BE0F8506-90FD-4052-8B88-A97E1E269EB4}"/>
              </a:ext>
            </a:extLst>
          </p:cNvPr>
          <p:cNvGraphicFramePr/>
          <p:nvPr>
            <p:extLst>
              <p:ext uri="{D42A27DB-BD31-4B8C-83A1-F6EECF244321}">
                <p14:modId xmlns:p14="http://schemas.microsoft.com/office/powerpoint/2010/main" val="632199870"/>
              </p:ext>
            </p:extLst>
          </p:nvPr>
        </p:nvGraphicFramePr>
        <p:xfrm>
          <a:off x="3670662" y="4193177"/>
          <a:ext cx="8178437" cy="223293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a:extLst>
              <a:ext uri="{FF2B5EF4-FFF2-40B4-BE49-F238E27FC236}">
                <a16:creationId xmlns:a16="http://schemas.microsoft.com/office/drawing/2014/main" id="{E2238455-186E-4D6F-BAAF-623F5E2FCE3B}"/>
              </a:ext>
            </a:extLst>
          </p:cNvPr>
          <p:cNvSpPr txBox="1"/>
          <p:nvPr/>
        </p:nvSpPr>
        <p:spPr>
          <a:xfrm>
            <a:off x="368767" y="3960221"/>
            <a:ext cx="2366951" cy="2465887"/>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17" name="TextBox 16"/>
          <p:cNvSpPr txBox="1"/>
          <p:nvPr/>
        </p:nvSpPr>
        <p:spPr>
          <a:xfrm>
            <a:off x="644111" y="1428206"/>
            <a:ext cx="1828800" cy="369332"/>
          </a:xfrm>
          <a:prstGeom prst="rect">
            <a:avLst/>
          </a:prstGeom>
          <a:noFill/>
        </p:spPr>
        <p:txBody>
          <a:bodyPr wrap="square">
            <a:spAutoFit/>
          </a:bodyPr>
          <a:lstStyle/>
          <a:p>
            <a:pPr algn="ctr">
              <a:defRPr sz="2800">
                <a:solidFill>
                  <a:srgbClr val="2C9ACC"/>
                </a:solidFill>
                <a:latin typeface="Calibri"/>
              </a:defRPr>
            </a:pPr>
            <a:r>
              <a:t>72.4%</a:t>
            </a:r>
          </a:p>
        </p:txBody>
      </p:sp>
      <p:sp>
        <p:nvSpPr>
          <p:cNvPr id="18" name="TextBox 17"/>
          <p:cNvSpPr txBox="1"/>
          <p:nvPr/>
        </p:nvSpPr>
        <p:spPr>
          <a:xfrm>
            <a:off x="603856" y="2834640"/>
            <a:ext cx="1828800" cy="369332"/>
          </a:xfrm>
          <a:prstGeom prst="rect">
            <a:avLst/>
          </a:prstGeom>
          <a:noFill/>
        </p:spPr>
        <p:txBody>
          <a:bodyPr wrap="square">
            <a:spAutoFit/>
          </a:bodyPr>
          <a:lstStyle/>
          <a:p>
            <a:pPr algn="ctr">
              <a:defRPr sz="2800">
                <a:solidFill>
                  <a:srgbClr val="2C9ACC"/>
                </a:solidFill>
                <a:latin typeface="Calibri"/>
              </a:defRPr>
            </a:pPr>
            <a:r>
              <a:t>28.5%</a:t>
            </a:r>
          </a:p>
        </p:txBody>
      </p:sp>
      <p:graphicFrame>
        <p:nvGraphicFramePr>
          <p:cNvPr id="5" name="biometric_risk_factors"/>
          <p:cNvGraphicFramePr/>
          <p:nvPr>
            <p:extLst>
              <p:ext uri="{D42A27DB-BD31-4B8C-83A1-F6EECF244321}">
                <p14:modId xmlns:p14="http://schemas.microsoft.com/office/powerpoint/2010/main" val="3584125863"/>
              </p:ext>
            </p:extLst>
          </p:nvPr>
        </p:nvGraphicFramePr>
        <p:xfrm>
          <a:off x="4173415" y="1144973"/>
          <a:ext cx="7650465" cy="28152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8811403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EABA3-3AEB-47B3-80E7-ED39BA132730}"/>
              </a:ext>
            </a:extLst>
          </p:cNvPr>
          <p:cNvSpPr>
            <a:spLocks noGrp="1"/>
          </p:cNvSpPr>
          <p:nvPr>
            <p:ph type="title"/>
          </p:nvPr>
        </p:nvSpPr>
        <p:spPr>
          <a:xfrm>
            <a:off x="2362199" y="4878187"/>
            <a:ext cx="6734909" cy="1159552"/>
          </a:xfrm>
        </p:spPr>
        <p:txBody>
          <a:bodyPr/>
          <a:lstStyle/>
          <a:p>
            <a:r>
              <a:rPr lang="en-US" sz="4800" b="1">
                <a:solidFill>
                  <a:srgbClr val="19B99C"/>
                </a:solidFill>
              </a:rPr>
              <a:t>DIGITAL ENGAGEMENT</a:t>
            </a:r>
          </a:p>
        </p:txBody>
      </p:sp>
    </p:spTree>
    <p:extLst>
      <p:ext uri="{BB962C8B-B14F-4D97-AF65-F5344CB8AC3E}">
        <p14:creationId xmlns:p14="http://schemas.microsoft.com/office/powerpoint/2010/main" val="150444698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846F6-7D3B-434E-96C9-3CBF29360B76}"/>
              </a:ext>
            </a:extLst>
          </p:cNvPr>
          <p:cNvSpPr>
            <a:spLocks noGrp="1"/>
          </p:cNvSpPr>
          <p:nvPr>
            <p:ph type="title"/>
          </p:nvPr>
        </p:nvSpPr>
        <p:spPr>
          <a:xfrm>
            <a:off x="342900" y="175374"/>
            <a:ext cx="11506200" cy="377825"/>
          </a:xfrm>
        </p:spPr>
        <p:txBody>
          <a:bodyPr>
            <a:normAutofit fontScale="90000"/>
          </a:bodyPr>
          <a:lstStyle/>
          <a:p>
            <a:r>
              <a:rPr lang="en-US" dirty="0"/>
              <a:t>Overall Platform Activity</a:t>
            </a:r>
          </a:p>
        </p:txBody>
      </p:sp>
      <p:sp>
        <p:nvSpPr>
          <p:cNvPr id="3" name="Text Placeholder 2">
            <a:extLst>
              <a:ext uri="{FF2B5EF4-FFF2-40B4-BE49-F238E27FC236}">
                <a16:creationId xmlns:a16="http://schemas.microsoft.com/office/drawing/2014/main" id="{F6E6BF34-D4CA-4939-BE6F-77CE0B37E45B}"/>
              </a:ext>
            </a:extLst>
          </p:cNvPr>
          <p:cNvSpPr>
            <a:spLocks noGrp="1"/>
          </p:cNvSpPr>
          <p:nvPr>
            <p:ph type="body" sz="quarter" idx="10"/>
          </p:nvPr>
        </p:nvSpPr>
        <p:spPr/>
        <p:txBody>
          <a:bodyPr/>
          <a:lstStyle/>
          <a:p>
            <a:r>
              <a:rPr lang="en-US"/>
              <a:t>DIGITAL ENGAGEMENT</a:t>
            </a:r>
          </a:p>
        </p:txBody>
      </p:sp>
      <p:graphicFrame>
        <p:nvGraphicFramePr>
          <p:cNvPr id="4" name="Table 6">
            <a:extLst>
              <a:ext uri="{FF2B5EF4-FFF2-40B4-BE49-F238E27FC236}">
                <a16:creationId xmlns:a16="http://schemas.microsoft.com/office/drawing/2014/main" id="{C50ECAEC-A591-44EA-ADBB-880F29DEBDFF}"/>
              </a:ext>
            </a:extLst>
          </p:cNvPr>
          <p:cNvGraphicFramePr>
            <a:graphicFrameLocks noGrp="1"/>
          </p:cNvGraphicFramePr>
          <p:nvPr>
            <p:extLst>
              <p:ext uri="{D42A27DB-BD31-4B8C-83A1-F6EECF244321}">
                <p14:modId xmlns:p14="http://schemas.microsoft.com/office/powerpoint/2010/main" val="2962303242"/>
              </p:ext>
            </p:extLst>
          </p:nvPr>
        </p:nvGraphicFramePr>
        <p:xfrm>
          <a:off x="342900" y="1087582"/>
          <a:ext cx="3633354" cy="257176"/>
        </p:xfrm>
        <a:graphic>
          <a:graphicData uri="http://schemas.openxmlformats.org/drawingml/2006/table">
            <a:tbl>
              <a:tblPr firstRow="1" bandRow="1">
                <a:tableStyleId>{5C22544A-7EE6-4342-B048-85BDC9FD1C3A}</a:tableStyleId>
              </a:tblPr>
              <a:tblGrid>
                <a:gridCol w="3633354">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ACTIVE USERS (Site Only</a:t>
                      </a:r>
                      <a:r>
                        <a:rPr lang="en-US" sz="1000" baseline="30000">
                          <a:solidFill>
                            <a:schemeClr val="bg2">
                              <a:lumMod val="50000"/>
                            </a:schemeClr>
                          </a:solidFill>
                        </a:rPr>
                        <a:t>1</a:t>
                      </a:r>
                      <a:r>
                        <a:rPr lang="en-US" sz="1000">
                          <a:solidFill>
                            <a:schemeClr val="bg2">
                              <a:lumMod val="50000"/>
                            </a:schemeClr>
                          </a:solidFill>
                        </a:rPr>
                        <a:t>)</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CF2D1D2C-37EF-4F20-8716-D4734C966356}"/>
              </a:ext>
            </a:extLst>
          </p:cNvPr>
          <p:cNvGraphicFramePr>
            <a:graphicFrameLocks noGrp="1"/>
          </p:cNvGraphicFramePr>
          <p:nvPr>
            <p:extLst>
              <p:ext uri="{D42A27DB-BD31-4B8C-83A1-F6EECF244321}">
                <p14:modId xmlns:p14="http://schemas.microsoft.com/office/powerpoint/2010/main" val="894346025"/>
              </p:ext>
            </p:extLst>
          </p:nvPr>
        </p:nvGraphicFramePr>
        <p:xfrm>
          <a:off x="342898" y="2149268"/>
          <a:ext cx="3633357" cy="257176"/>
        </p:xfrm>
        <a:graphic>
          <a:graphicData uri="http://schemas.openxmlformats.org/drawingml/2006/table">
            <a:tbl>
              <a:tblPr firstRow="1" bandRow="1">
                <a:tableStyleId>{5C22544A-7EE6-4342-B048-85BDC9FD1C3A}</a:tableStyleId>
              </a:tblPr>
              <a:tblGrid>
                <a:gridCol w="3633357">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ACTIVE USERS (Site+Email</a:t>
                      </a:r>
                      <a:r>
                        <a:rPr lang="en-US" sz="1000" baseline="30000">
                          <a:solidFill>
                            <a:schemeClr val="bg2">
                              <a:lumMod val="50000"/>
                            </a:schemeClr>
                          </a:solidFill>
                        </a:rPr>
                        <a:t>2</a:t>
                      </a:r>
                      <a:r>
                        <a:rPr lang="en-US" sz="1000">
                          <a:solidFill>
                            <a:schemeClr val="bg2">
                              <a:lumMod val="50000"/>
                            </a:schemeClr>
                          </a:solidFill>
                        </a:rPr>
                        <a:t>)</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680ABF7D-2143-4BB0-85C5-DED737B88355}"/>
              </a:ext>
            </a:extLst>
          </p:cNvPr>
          <p:cNvGraphicFramePr>
            <a:graphicFrameLocks noGrp="1"/>
          </p:cNvGraphicFramePr>
          <p:nvPr>
            <p:extLst>
              <p:ext uri="{D42A27DB-BD31-4B8C-83A1-F6EECF244321}">
                <p14:modId xmlns:p14="http://schemas.microsoft.com/office/powerpoint/2010/main" val="1577181112"/>
              </p:ext>
            </p:extLst>
          </p:nvPr>
        </p:nvGraphicFramePr>
        <p:xfrm>
          <a:off x="342897" y="3184585"/>
          <a:ext cx="3633357" cy="257176"/>
        </p:xfrm>
        <a:graphic>
          <a:graphicData uri="http://schemas.openxmlformats.org/drawingml/2006/table">
            <a:tbl>
              <a:tblPr firstRow="1" bandRow="1">
                <a:tableStyleId>{5C22544A-7EE6-4342-B048-85BDC9FD1C3A}</a:tableStyleId>
              </a:tblPr>
              <a:tblGrid>
                <a:gridCol w="3633357">
                  <a:extLst>
                    <a:ext uri="{9D8B030D-6E8A-4147-A177-3AD203B41FA5}">
                      <a16:colId xmlns:a16="http://schemas.microsoft.com/office/drawing/2014/main" val="4065735592"/>
                    </a:ext>
                  </a:extLst>
                </a:gridCol>
              </a:tblGrid>
              <a:tr h="257176">
                <a:tc>
                  <a:txBody>
                    <a:bodyPr/>
                    <a:lstStyle/>
                    <a:p>
                      <a:pPr algn="ctr"/>
                      <a:r>
                        <a:rPr lang="en-US" sz="1000" baseline="0" dirty="0">
                          <a:solidFill>
                            <a:schemeClr val="bg2">
                              <a:lumMod val="50000"/>
                            </a:schemeClr>
                          </a:solidFill>
                        </a:rPr>
                        <a:t>CURRENT QUARTER ENGAGEMENT </a:t>
                      </a:r>
                      <a:r>
                        <a:rPr lang="en-US" sz="1000" dirty="0">
                          <a:solidFill>
                            <a:schemeClr val="bg2">
                              <a:lumMod val="50000"/>
                            </a:schemeClr>
                          </a:solidFill>
                        </a:rPr>
                        <a:t>(Site Only</a:t>
                      </a:r>
                      <a:r>
                        <a:rPr lang="en-US" sz="1000" baseline="30000" dirty="0">
                          <a:solidFill>
                            <a:schemeClr val="bg2">
                              <a:lumMod val="50000"/>
                            </a:schemeClr>
                          </a:solidFill>
                        </a:rPr>
                        <a:t>3</a:t>
                      </a:r>
                      <a:r>
                        <a:rPr lang="en-US" sz="1000" dirty="0">
                          <a:solidFill>
                            <a:schemeClr val="bg2">
                              <a:lumMod val="50000"/>
                            </a:schemeClr>
                          </a:solidFill>
                        </a:rPr>
                        <a:t>)</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device_usage" descr="digital_engagement_device_usage_breakdown_by_visits&#10;">
            <a:extLst>
              <a:ext uri="{FF2B5EF4-FFF2-40B4-BE49-F238E27FC236}">
                <a16:creationId xmlns:a16="http://schemas.microsoft.com/office/drawing/2014/main" id="{8278441E-9519-4127-9603-8068798B29DF}"/>
              </a:ext>
            </a:extLst>
          </p:cNvPr>
          <p:cNvGraphicFramePr/>
          <p:nvPr>
            <p:extLst>
              <p:ext uri="{D42A27DB-BD31-4B8C-83A1-F6EECF244321}">
                <p14:modId xmlns:p14="http://schemas.microsoft.com/office/powerpoint/2010/main" val="1831990966"/>
              </p:ext>
            </p:extLst>
          </p:nvPr>
        </p:nvGraphicFramePr>
        <p:xfrm>
          <a:off x="342898" y="4529817"/>
          <a:ext cx="3633356" cy="16063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Table 6">
            <a:extLst>
              <a:ext uri="{FF2B5EF4-FFF2-40B4-BE49-F238E27FC236}">
                <a16:creationId xmlns:a16="http://schemas.microsoft.com/office/drawing/2014/main" id="{409C5907-A537-4EBA-B5BF-2E975E68F8ED}"/>
              </a:ext>
            </a:extLst>
          </p:cNvPr>
          <p:cNvGraphicFramePr>
            <a:graphicFrameLocks noGrp="1"/>
          </p:cNvGraphicFramePr>
          <p:nvPr>
            <p:extLst>
              <p:ext uri="{D42A27DB-BD31-4B8C-83A1-F6EECF244321}">
                <p14:modId xmlns:p14="http://schemas.microsoft.com/office/powerpoint/2010/main" val="3851776930"/>
              </p:ext>
            </p:extLst>
          </p:nvPr>
        </p:nvGraphicFramePr>
        <p:xfrm>
          <a:off x="342897" y="4272640"/>
          <a:ext cx="3687043" cy="257176"/>
        </p:xfrm>
        <a:graphic>
          <a:graphicData uri="http://schemas.openxmlformats.org/drawingml/2006/table">
            <a:tbl>
              <a:tblPr firstRow="1" bandRow="1">
                <a:tableStyleId>{5C22544A-7EE6-4342-B048-85BDC9FD1C3A}</a:tableStyleId>
              </a:tblPr>
              <a:tblGrid>
                <a:gridCol w="3687043">
                  <a:extLst>
                    <a:ext uri="{9D8B030D-6E8A-4147-A177-3AD203B41FA5}">
                      <a16:colId xmlns:a16="http://schemas.microsoft.com/office/drawing/2014/main" val="4065735592"/>
                    </a:ext>
                  </a:extLst>
                </a:gridCol>
              </a:tblGrid>
              <a:tr h="257176">
                <a:tc>
                  <a:txBody>
                    <a:bodyPr/>
                    <a:lstStyle/>
                    <a:p>
                      <a:pPr algn="ctr"/>
                      <a:r>
                        <a:rPr lang="en-US" sz="1000" baseline="0" dirty="0">
                          <a:solidFill>
                            <a:schemeClr val="bg2">
                              <a:lumMod val="50000"/>
                            </a:schemeClr>
                          </a:solidFill>
                        </a:rPr>
                        <a:t>DEVICE USAGE (Breakdown by Visits)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1" name="monthly_active_users" descr="monthly_active_users_site_only1">
            <a:extLst>
              <a:ext uri="{FF2B5EF4-FFF2-40B4-BE49-F238E27FC236}">
                <a16:creationId xmlns:a16="http://schemas.microsoft.com/office/drawing/2014/main" id="{18769C81-7E9B-49E2-BD6A-4B71F5C309AF}"/>
              </a:ext>
            </a:extLst>
          </p:cNvPr>
          <p:cNvGraphicFramePr/>
          <p:nvPr>
            <p:extLst>
              <p:ext uri="{D42A27DB-BD31-4B8C-83A1-F6EECF244321}">
                <p14:modId xmlns:p14="http://schemas.microsoft.com/office/powerpoint/2010/main" val="694965935"/>
              </p:ext>
            </p:extLst>
          </p:nvPr>
        </p:nvGraphicFramePr>
        <p:xfrm>
          <a:off x="4333875" y="1087582"/>
          <a:ext cx="7515225" cy="238054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active_users_post_regn" descr="digital_engagement_active_users_post_registration_site_only1">
            <a:extLst>
              <a:ext uri="{FF2B5EF4-FFF2-40B4-BE49-F238E27FC236}">
                <a16:creationId xmlns:a16="http://schemas.microsoft.com/office/drawing/2014/main" id="{839B7AF0-9E93-4B96-A818-F3AD44A5CFE5}"/>
              </a:ext>
            </a:extLst>
          </p:cNvPr>
          <p:cNvGraphicFramePr/>
          <p:nvPr>
            <p:extLst>
              <p:ext uri="{D42A27DB-BD31-4B8C-83A1-F6EECF244321}">
                <p14:modId xmlns:p14="http://schemas.microsoft.com/office/powerpoint/2010/main" val="2446508188"/>
              </p:ext>
            </p:extLst>
          </p:nvPr>
        </p:nvGraphicFramePr>
        <p:xfrm>
          <a:off x="4333875" y="3755611"/>
          <a:ext cx="7515225" cy="2380548"/>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Box 18">
            <a:extLst>
              <a:ext uri="{FF2B5EF4-FFF2-40B4-BE49-F238E27FC236}">
                <a16:creationId xmlns:a16="http://schemas.microsoft.com/office/drawing/2014/main" id="{72D36A2A-A427-462A-8D2B-146CE5842CAF}"/>
              </a:ext>
            </a:extLst>
          </p:cNvPr>
          <p:cNvSpPr txBox="1"/>
          <p:nvPr/>
        </p:nvSpPr>
        <p:spPr>
          <a:xfrm>
            <a:off x="342897" y="6219825"/>
            <a:ext cx="4873211" cy="51488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115888" lvl="0" indent="-115888" algn="l" defTabSz="825500">
              <a:buFontTx/>
              <a:buAutoNum type="arabicPeriod"/>
              <a:defRPr/>
            </a:pPr>
            <a:r>
              <a:rPr lang="en-US" sz="1000">
                <a:solidFill>
                  <a:schemeClr val="bg2">
                    <a:lumMod val="25000"/>
                  </a:schemeClr>
                </a:solidFill>
              </a:rPr>
              <a:t>Activity is defined as at least one site interaction per period.</a:t>
            </a:r>
          </a:p>
          <a:p>
            <a:pPr marL="115888" lvl="0" indent="-115888" algn="l" defTabSz="825500">
              <a:buFontTx/>
              <a:buAutoNum type="arabicPeriod"/>
              <a:defRPr/>
            </a:pPr>
            <a:r>
              <a:rPr lang="en-US" sz="1000">
                <a:solidFill>
                  <a:schemeClr val="bg2">
                    <a:lumMod val="25000"/>
                  </a:schemeClr>
                </a:solidFill>
              </a:rPr>
              <a:t>Activity is defined as at least one site interaction or email open per period.</a:t>
            </a:r>
          </a:p>
          <a:p>
            <a:pPr marL="115888" lvl="0" indent="-115888" algn="l" defTabSz="825500">
              <a:buFontTx/>
              <a:buAutoNum type="arabicPeriod"/>
              <a:defRPr/>
            </a:pPr>
            <a:r>
              <a:rPr lang="en-US" sz="1000">
                <a:solidFill>
                  <a:schemeClr val="bg2">
                    <a:lumMod val="25000"/>
                  </a:schemeClr>
                </a:solidFill>
              </a:rPr>
              <a:t>Weighted average site activity of the current quarter.</a:t>
            </a:r>
          </a:p>
        </p:txBody>
      </p:sp>
      <p:sp>
        <p:nvSpPr>
          <p:cNvPr id="22" name="TextBox 21"/>
          <p:cNvSpPr txBox="1"/>
          <p:nvPr/>
        </p:nvSpPr>
        <p:spPr>
          <a:xfrm>
            <a:off x="1271177" y="1412061"/>
            <a:ext cx="1828800" cy="369332"/>
          </a:xfrm>
          <a:prstGeom prst="rect">
            <a:avLst/>
          </a:prstGeom>
          <a:noFill/>
        </p:spPr>
        <p:txBody>
          <a:bodyPr wrap="square">
            <a:spAutoFit/>
          </a:bodyPr>
          <a:lstStyle/>
          <a:p>
            <a:pPr algn="ctr">
              <a:defRPr sz="2800">
                <a:solidFill>
                  <a:srgbClr val="2C9ACC"/>
                </a:solidFill>
                <a:latin typeface="Calibri"/>
              </a:defRPr>
            </a:pPr>
            <a:r>
              <a:t>25.1%</a:t>
            </a:r>
          </a:p>
        </p:txBody>
      </p:sp>
      <p:sp>
        <p:nvSpPr>
          <p:cNvPr id="23" name="TextBox 22"/>
          <p:cNvSpPr txBox="1"/>
          <p:nvPr/>
        </p:nvSpPr>
        <p:spPr>
          <a:xfrm>
            <a:off x="1243584" y="2494827"/>
            <a:ext cx="1828800" cy="369332"/>
          </a:xfrm>
          <a:prstGeom prst="rect">
            <a:avLst/>
          </a:prstGeom>
          <a:noFill/>
        </p:spPr>
        <p:txBody>
          <a:bodyPr wrap="square">
            <a:spAutoFit/>
          </a:bodyPr>
          <a:lstStyle/>
          <a:p>
            <a:pPr algn="ctr">
              <a:defRPr sz="2800">
                <a:solidFill>
                  <a:srgbClr val="2C9ACC"/>
                </a:solidFill>
                <a:latin typeface="Calibri"/>
              </a:defRPr>
            </a:pPr>
            <a:r>
              <a:t>40.0%</a:t>
            </a:r>
          </a:p>
        </p:txBody>
      </p:sp>
      <p:sp>
        <p:nvSpPr>
          <p:cNvPr id="24" name="TextBox 23"/>
          <p:cNvSpPr txBox="1"/>
          <p:nvPr/>
        </p:nvSpPr>
        <p:spPr>
          <a:xfrm>
            <a:off x="1243584" y="3520882"/>
            <a:ext cx="1828800" cy="369332"/>
          </a:xfrm>
          <a:prstGeom prst="rect">
            <a:avLst/>
          </a:prstGeom>
          <a:noFill/>
        </p:spPr>
        <p:txBody>
          <a:bodyPr wrap="square">
            <a:spAutoFit/>
          </a:bodyPr>
          <a:lstStyle/>
          <a:p>
            <a:pPr algn="ctr">
              <a:defRPr sz="2800">
                <a:solidFill>
                  <a:srgbClr val="2C9ACC"/>
                </a:solidFill>
                <a:latin typeface="Calibri"/>
              </a:defRPr>
            </a:pPr>
            <a:r>
              <a:t>22.0%</a:t>
            </a:r>
          </a:p>
        </p:txBody>
      </p:sp>
    </p:spTree>
    <p:extLst>
      <p:ext uri="{BB962C8B-B14F-4D97-AF65-F5344CB8AC3E}">
        <p14:creationId xmlns:p14="http://schemas.microsoft.com/office/powerpoint/2010/main" val="410322633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BD11-92C7-447E-BDB2-E6645139DDE4}"/>
              </a:ext>
            </a:extLst>
          </p:cNvPr>
          <p:cNvSpPr>
            <a:spLocks noGrp="1"/>
          </p:cNvSpPr>
          <p:nvPr>
            <p:ph type="title"/>
          </p:nvPr>
        </p:nvSpPr>
        <p:spPr/>
        <p:txBody>
          <a:bodyPr>
            <a:normAutofit fontScale="90000"/>
          </a:bodyPr>
          <a:lstStyle/>
          <a:p>
            <a:r>
              <a:rPr lang="en-US" dirty="0"/>
              <a:t>Feature Utilization</a:t>
            </a:r>
            <a:endParaRPr lang="en-US" baseline="30000" dirty="0"/>
          </a:p>
        </p:txBody>
      </p:sp>
      <p:sp>
        <p:nvSpPr>
          <p:cNvPr id="10" name="Text Placeholder 2">
            <a:extLst>
              <a:ext uri="{FF2B5EF4-FFF2-40B4-BE49-F238E27FC236}">
                <a16:creationId xmlns:a16="http://schemas.microsoft.com/office/drawing/2014/main" id="{80981570-5231-4277-9C14-F14EB3281E92}"/>
              </a:ext>
            </a:extLst>
          </p:cNvPr>
          <p:cNvSpPr>
            <a:spLocks noGrp="1"/>
          </p:cNvSpPr>
          <p:nvPr>
            <p:ph type="body" sz="quarter" idx="10"/>
          </p:nvPr>
        </p:nvSpPr>
        <p:spPr>
          <a:xfrm>
            <a:off x="342900" y="557791"/>
            <a:ext cx="3990975" cy="257175"/>
          </a:xfrm>
        </p:spPr>
        <p:txBody>
          <a:bodyPr/>
          <a:lstStyle/>
          <a:p>
            <a:r>
              <a:rPr lang="en-US" dirty="0"/>
              <a:t>DIGITAL ENGAGEMENT</a:t>
            </a:r>
          </a:p>
        </p:txBody>
      </p:sp>
      <p:graphicFrame>
        <p:nvGraphicFramePr>
          <p:cNvPr id="11" name="digital_engagement_table" descr="digital_engagement_feature_utilization_platform_feature&#10;">
            <a:extLst>
              <a:ext uri="{FF2B5EF4-FFF2-40B4-BE49-F238E27FC236}">
                <a16:creationId xmlns:a16="http://schemas.microsoft.com/office/drawing/2014/main" id="{3FD33A3C-6FC8-4B5D-859E-C58588D3A879}"/>
              </a:ext>
            </a:extLst>
          </p:cNvPr>
          <p:cNvGraphicFramePr>
            <a:graphicFrameLocks noGrp="1"/>
          </p:cNvGraphicFramePr>
          <p:nvPr>
            <p:extLst>
              <p:ext uri="{D42A27DB-BD31-4B8C-83A1-F6EECF244321}">
                <p14:modId xmlns:p14="http://schemas.microsoft.com/office/powerpoint/2010/main" val="1361755641"/>
              </p:ext>
            </p:extLst>
          </p:nvPr>
        </p:nvGraphicFramePr>
        <p:xfrm>
          <a:off x="502425" y="3422783"/>
          <a:ext cx="5215088" cy="2926080"/>
        </p:xfrm>
        <a:graphic>
          <a:graphicData uri="http://schemas.openxmlformats.org/drawingml/2006/table">
            <a:tbl>
              <a:tblPr firstRow="1" bandRow="1">
                <a:tableStyleId>{6E25E649-3F16-4E02-A733-19D2CDBF48F0}</a:tableStyleId>
              </a:tblPr>
              <a:tblGrid>
                <a:gridCol w="1836841">
                  <a:extLst>
                    <a:ext uri="{9D8B030D-6E8A-4147-A177-3AD203B41FA5}">
                      <a16:colId xmlns:a16="http://schemas.microsoft.com/office/drawing/2014/main" val="404079162"/>
                    </a:ext>
                  </a:extLst>
                </a:gridCol>
                <a:gridCol w="667703">
                  <a:extLst>
                    <a:ext uri="{9D8B030D-6E8A-4147-A177-3AD203B41FA5}">
                      <a16:colId xmlns:a16="http://schemas.microsoft.com/office/drawing/2014/main" val="222383252"/>
                    </a:ext>
                  </a:extLst>
                </a:gridCol>
                <a:gridCol w="737057">
                  <a:extLst>
                    <a:ext uri="{9D8B030D-6E8A-4147-A177-3AD203B41FA5}">
                      <a16:colId xmlns:a16="http://schemas.microsoft.com/office/drawing/2014/main" val="542410081"/>
                    </a:ext>
                  </a:extLst>
                </a:gridCol>
                <a:gridCol w="883894">
                  <a:extLst>
                    <a:ext uri="{9D8B030D-6E8A-4147-A177-3AD203B41FA5}">
                      <a16:colId xmlns:a16="http://schemas.microsoft.com/office/drawing/2014/main" val="3066218944"/>
                    </a:ext>
                  </a:extLst>
                </a:gridCol>
                <a:gridCol w="1089593">
                  <a:extLst>
                    <a:ext uri="{9D8B030D-6E8A-4147-A177-3AD203B41FA5}">
                      <a16:colId xmlns:a16="http://schemas.microsoft.com/office/drawing/2014/main" val="2816481934"/>
                    </a:ext>
                  </a:extLst>
                </a:gridCol>
              </a:tblGrid>
              <a:tr h="163750">
                <a:tc>
                  <a:txBody>
                    <a:bodyPr/>
                    <a:lstStyle/>
                    <a:p>
                      <a:r>
                        <a:rPr lang="en-US" sz="900" dirty="0"/>
                        <a:t>Platform Feature</a:t>
                      </a:r>
                    </a:p>
                  </a:txBody>
                  <a:tcPr>
                    <a:lnR w="6350" cap="flat" cmpd="sng" algn="ctr">
                      <a:solidFill>
                        <a:schemeClr val="bg1"/>
                      </a:solidFill>
                      <a:prstDash val="solid"/>
                      <a:round/>
                      <a:headEnd type="none" w="med" len="med"/>
                      <a:tailEnd type="none" w="med" len="med"/>
                    </a:lnR>
                  </a:tcPr>
                </a:tc>
                <a:tc>
                  <a:txBody>
                    <a:bodyPr/>
                    <a:lstStyle/>
                    <a:p>
                      <a:pPr algn="ctr"/>
                      <a:r>
                        <a:rPr lang="en-US" sz="900" dirty="0"/>
                        <a:t>Total Visits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Unique Visitors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Page Views Per Visit</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Average Time Spent (Minutes)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068343180"/>
                  </a:ext>
                </a:extLst>
              </a:tr>
              <a:tr h="163750">
                <a:tc>
                  <a:txBody>
                    <a:bodyPr/>
                    <a:lstStyle/>
                    <a:p>
                      <a:r>
                        <a:rPr sz="800"/>
                        <a:t>Green Day</a:t>
                      </a:r>
                    </a:p>
                  </a:txBody>
                  <a:tcPr>
                    <a:lnR w="6350" cap="flat" cmpd="sng" algn="ctr">
                      <a:solidFill>
                        <a:schemeClr val="bg1"/>
                      </a:solidFill>
                      <a:prstDash val="solid"/>
                      <a:round/>
                      <a:headEnd type="none" w="med" len="med"/>
                      <a:tailEnd type="none" w="med" len="med"/>
                    </a:lnR>
                  </a:tcPr>
                </a:tc>
                <a:tc>
                  <a:txBody>
                    <a:bodyPr/>
                    <a:lstStyle/>
                    <a:p>
                      <a:pPr algn="ctr"/>
                      <a:r>
                        <a:rPr sz="800"/>
                        <a:t>31,788</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728</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8.3</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1.2</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63750">
                <a:tc>
                  <a:txBody>
                    <a:bodyPr/>
                    <a:lstStyle/>
                    <a:p>
                      <a:r>
                        <a:rPr sz="800"/>
                        <a:t>Health Profile</a:t>
                      </a:r>
                    </a:p>
                  </a:txBody>
                  <a:tcPr>
                    <a:lnR w="6350" cap="flat" cmpd="sng" algn="ctr">
                      <a:solidFill>
                        <a:schemeClr val="bg1"/>
                      </a:solidFill>
                      <a:prstDash val="solid"/>
                      <a:round/>
                      <a:headEnd type="none" w="med" len="med"/>
                      <a:tailEnd type="none" w="med" len="med"/>
                    </a:lnR>
                  </a:tcPr>
                </a:tc>
                <a:tc>
                  <a:txBody>
                    <a:bodyPr/>
                    <a:lstStyle/>
                    <a:p>
                      <a:pPr algn="ctr"/>
                      <a:r>
                        <a:rPr sz="800"/>
                        <a:t>4,718</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594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5.6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1.3</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63750">
                <a:tc>
                  <a:txBody>
                    <a:bodyPr/>
                    <a:lstStyle/>
                    <a:p>
                      <a:r>
                        <a:rPr sz="800"/>
                        <a:t>Challenge</a:t>
                      </a:r>
                    </a:p>
                  </a:txBody>
                  <a:tcPr>
                    <a:lnR w="6350" cap="flat" cmpd="sng" algn="ctr">
                      <a:solidFill>
                        <a:schemeClr val="bg1"/>
                      </a:solidFill>
                      <a:prstDash val="solid"/>
                      <a:round/>
                      <a:headEnd type="none" w="med" len="med"/>
                      <a:tailEnd type="none" w="med" len="med"/>
                    </a:lnR>
                  </a:tcPr>
                </a:tc>
                <a:tc>
                  <a:txBody>
                    <a:bodyPr/>
                    <a:lstStyle/>
                    <a:p>
                      <a:pPr algn="ctr"/>
                      <a:r>
                        <a:rPr sz="800"/>
                        <a:t>21,163</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572</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3.9</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1.0</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63750">
                <a:tc>
                  <a:txBody>
                    <a:bodyPr/>
                    <a:lstStyle/>
                    <a:p>
                      <a:r>
                        <a:rPr sz="800"/>
                        <a:t>Incentive</a:t>
                      </a:r>
                    </a:p>
                  </a:txBody>
                  <a:tcPr>
                    <a:lnR w="6350" cap="flat" cmpd="sng" algn="ctr">
                      <a:solidFill>
                        <a:schemeClr val="bg1"/>
                      </a:solidFill>
                      <a:prstDash val="solid"/>
                      <a:round/>
                      <a:headEnd type="none" w="med" len="med"/>
                      <a:tailEnd type="none" w="med" len="med"/>
                    </a:lnR>
                  </a:tcPr>
                </a:tc>
                <a:tc>
                  <a:txBody>
                    <a:bodyPr/>
                    <a:lstStyle/>
                    <a:p>
                      <a:pPr algn="ctr"/>
                      <a:r>
                        <a:rPr sz="800"/>
                        <a:t>8,544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536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3.5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1.6</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63750">
                <a:tc>
                  <a:txBody>
                    <a:bodyPr/>
                    <a:lstStyle/>
                    <a:p>
                      <a:r>
                        <a:rPr sz="800"/>
                        <a:t>Settings</a:t>
                      </a:r>
                    </a:p>
                  </a:txBody>
                  <a:tcPr>
                    <a:lnR w="6350" cap="flat" cmpd="sng" algn="ctr">
                      <a:solidFill>
                        <a:schemeClr val="bg1"/>
                      </a:solidFill>
                      <a:prstDash val="solid"/>
                      <a:round/>
                      <a:headEnd type="none" w="med" len="med"/>
                      <a:tailEnd type="none" w="med" len="med"/>
                    </a:lnR>
                  </a:tcPr>
                </a:tc>
                <a:tc>
                  <a:txBody>
                    <a:bodyPr/>
                    <a:lstStyle/>
                    <a:p>
                      <a:pPr algn="ctr"/>
                      <a:r>
                        <a:rPr sz="800"/>
                        <a:t>952</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251</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1.9</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0.9</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63750">
                <a:tc>
                  <a:txBody>
                    <a:bodyPr/>
                    <a:lstStyle/>
                    <a:p>
                      <a:r>
                        <a:rPr sz="800"/>
                        <a:t>Medications</a:t>
                      </a:r>
                    </a:p>
                  </a:txBody>
                  <a:tcPr>
                    <a:lnR w="6350" cap="flat" cmpd="sng" algn="ctr">
                      <a:solidFill>
                        <a:schemeClr val="bg1"/>
                      </a:solidFill>
                      <a:prstDash val="solid"/>
                      <a:round/>
                      <a:headEnd type="none" w="med" len="med"/>
                      <a:tailEnd type="none" w="med" len="med"/>
                    </a:lnR>
                  </a:tcPr>
                </a:tc>
                <a:tc>
                  <a:txBody>
                    <a:bodyPr/>
                    <a:lstStyle/>
                    <a:p>
                      <a:pPr algn="ctr"/>
                      <a:r>
                        <a:rPr sz="800"/>
                        <a:t>444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226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3.2</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0.7</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163750">
                <a:tc>
                  <a:txBody>
                    <a:bodyPr/>
                    <a:lstStyle/>
                    <a:p>
                      <a:r>
                        <a:rPr sz="800"/>
                        <a:t>Benefits</a:t>
                      </a:r>
                    </a:p>
                  </a:txBody>
                  <a:tcPr>
                    <a:lnR w="6350" cap="flat" cmpd="sng" algn="ctr">
                      <a:solidFill>
                        <a:schemeClr val="bg1"/>
                      </a:solidFill>
                      <a:prstDash val="solid"/>
                      <a:round/>
                      <a:headEnd type="none" w="med" len="med"/>
                      <a:tailEnd type="none" w="med" len="med"/>
                    </a:lnR>
                  </a:tcPr>
                </a:tc>
                <a:tc>
                  <a:txBody>
                    <a:bodyPr/>
                    <a:lstStyle/>
                    <a:p>
                      <a:pPr algn="ctr"/>
                      <a:r>
                        <a:rPr sz="800"/>
                        <a:t>379</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175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0.5</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163750">
                <a:tc>
                  <a:txBody>
                    <a:bodyPr/>
                    <a:lstStyle/>
                    <a:p>
                      <a:r>
                        <a:rPr sz="800"/>
                        <a:t>Realage Tips</a:t>
                      </a:r>
                    </a:p>
                  </a:txBody>
                  <a:tcPr>
                    <a:lnR w="6350" cap="flat" cmpd="sng" algn="ctr">
                      <a:solidFill>
                        <a:schemeClr val="bg1"/>
                      </a:solidFill>
                      <a:prstDash val="solid"/>
                      <a:round/>
                      <a:headEnd type="none" w="med" len="med"/>
                      <a:tailEnd type="none" w="med" len="med"/>
                    </a:lnR>
                  </a:tcPr>
                </a:tc>
                <a:tc>
                  <a:txBody>
                    <a:bodyPr/>
                    <a:lstStyle/>
                    <a:p>
                      <a:pPr algn="ctr"/>
                      <a:r>
                        <a:rPr sz="800"/>
                        <a:t>105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76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0.5</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163750">
                <a:tc>
                  <a:txBody>
                    <a:bodyPr/>
                    <a:lstStyle/>
                    <a:p>
                      <a:r>
                        <a:rPr sz="800"/>
                        <a:t>Covid-19 Care Center</a:t>
                      </a:r>
                    </a:p>
                  </a:txBody>
                  <a:tcPr>
                    <a:lnR w="6350" cap="flat" cmpd="sng" algn="ctr">
                      <a:solidFill>
                        <a:schemeClr val="bg1"/>
                      </a:solidFill>
                      <a:prstDash val="solid"/>
                      <a:round/>
                      <a:headEnd type="none" w="med" len="med"/>
                      <a:tailEnd type="none" w="med" len="med"/>
                    </a:lnR>
                  </a:tcPr>
                </a:tc>
                <a:tc>
                  <a:txBody>
                    <a:bodyPr/>
                    <a:lstStyle/>
                    <a:p>
                      <a:pPr algn="ctr"/>
                      <a:r>
                        <a:rPr sz="800"/>
                        <a:t>84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49</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0.8</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163750">
                <a:tc>
                  <a:txBody>
                    <a:bodyPr/>
                    <a:lstStyle/>
                    <a:p>
                      <a:r>
                        <a:rPr sz="800"/>
                        <a:t>Inspirations</a:t>
                      </a:r>
                    </a:p>
                  </a:txBody>
                  <a:tcPr>
                    <a:lnR w="6350" cap="flat" cmpd="sng" algn="ctr">
                      <a:solidFill>
                        <a:schemeClr val="bg1"/>
                      </a:solidFill>
                      <a:prstDash val="solid"/>
                      <a:round/>
                      <a:headEnd type="none" w="med" len="med"/>
                      <a:tailEnd type="none" w="med" len="med"/>
                    </a:lnR>
                  </a:tcPr>
                </a:tc>
                <a:tc>
                  <a:txBody>
                    <a:bodyPr/>
                    <a:lstStyle/>
                    <a:p>
                      <a:pPr algn="ctr"/>
                      <a:r>
                        <a:rPr sz="800"/>
                        <a:t>67</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39</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2.9</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1.2</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163750">
                <a:tc>
                  <a:txBody>
                    <a:bodyPr/>
                    <a:lstStyle/>
                    <a:p>
                      <a:r>
                        <a:rPr sz="800"/>
                        <a:t>AskMD</a:t>
                      </a:r>
                    </a:p>
                  </a:txBody>
                  <a:tcPr>
                    <a:lnR w="6350" cap="flat" cmpd="sng" algn="ctr">
                      <a:solidFill>
                        <a:schemeClr val="bg1"/>
                      </a:solidFill>
                      <a:prstDash val="solid"/>
                      <a:round/>
                      <a:headEnd type="none" w="med" len="med"/>
                      <a:tailEnd type="none" w="med" len="med"/>
                    </a:lnR>
                  </a:tcPr>
                </a:tc>
                <a:tc>
                  <a:txBody>
                    <a:bodyPr/>
                    <a:lstStyle/>
                    <a:p>
                      <a:pPr algn="ctr"/>
                      <a:r>
                        <a:rPr sz="800"/>
                        <a:t>25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21</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8.6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2.0</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163750">
                <a:tc>
                  <a:txBody>
                    <a:bodyPr/>
                    <a:lstStyle/>
                    <a:p>
                      <a:r>
                        <a:rPr sz="800"/>
                        <a:t>Medication Prices</a:t>
                      </a:r>
                    </a:p>
                  </a:txBody>
                  <a:tcPr>
                    <a:lnR w="6350" cap="flat" cmpd="sng" algn="ctr">
                      <a:solidFill>
                        <a:schemeClr val="bg1"/>
                      </a:solidFill>
                      <a:prstDash val="solid"/>
                      <a:round/>
                      <a:headEnd type="none" w="med" len="med"/>
                      <a:tailEnd type="none" w="med" len="med"/>
                    </a:lnR>
                  </a:tcPr>
                </a:tc>
                <a:tc>
                  <a:txBody>
                    <a:bodyPr/>
                    <a:lstStyle/>
                    <a:p>
                      <a:pPr algn="ctr"/>
                      <a:r>
                        <a:rPr sz="800"/>
                        <a:t>15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13</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1.0</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0.1</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bl>
          </a:graphicData>
        </a:graphic>
      </p:graphicFrame>
      <p:graphicFrame>
        <p:nvGraphicFramePr>
          <p:cNvPr id="12" name="unique_visitors" descr="digital_engagement_unique_visitors_by_platform_feature&#10;">
            <a:extLst>
              <a:ext uri="{FF2B5EF4-FFF2-40B4-BE49-F238E27FC236}">
                <a16:creationId xmlns:a16="http://schemas.microsoft.com/office/drawing/2014/main" id="{C13F7D26-0745-4BAA-8C64-9D115311F2BC}"/>
              </a:ext>
            </a:extLst>
          </p:cNvPr>
          <p:cNvGraphicFramePr/>
          <p:nvPr>
            <p:extLst>
              <p:ext uri="{D42A27DB-BD31-4B8C-83A1-F6EECF244321}">
                <p14:modId xmlns:p14="http://schemas.microsoft.com/office/powerpoint/2010/main" val="2427289526"/>
              </p:ext>
            </p:extLst>
          </p:nvPr>
        </p:nvGraphicFramePr>
        <p:xfrm>
          <a:off x="342900" y="1202075"/>
          <a:ext cx="5607957" cy="21216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urrent_qtr_unique_visitors" descr="digital_engagement_unique_visitors_by_platform_feature&#10;">
            <a:extLst>
              <a:ext uri="{FF2B5EF4-FFF2-40B4-BE49-F238E27FC236}">
                <a16:creationId xmlns:a16="http://schemas.microsoft.com/office/drawing/2014/main" id="{3FAFC218-6F4E-47BE-90FF-2C6FCED34C15}"/>
              </a:ext>
            </a:extLst>
          </p:cNvPr>
          <p:cNvGraphicFramePr/>
          <p:nvPr>
            <p:extLst>
              <p:ext uri="{D42A27DB-BD31-4B8C-83A1-F6EECF244321}">
                <p14:modId xmlns:p14="http://schemas.microsoft.com/office/powerpoint/2010/main" val="997557226"/>
              </p:ext>
            </p:extLst>
          </p:nvPr>
        </p:nvGraphicFramePr>
        <p:xfrm>
          <a:off x="6299201" y="1202075"/>
          <a:ext cx="5559536" cy="2078154"/>
        </p:xfrm>
        <a:graphic>
          <a:graphicData uri="http://schemas.openxmlformats.org/drawingml/2006/chart">
            <c:chart xmlns:c="http://schemas.openxmlformats.org/drawingml/2006/chart" xmlns:r="http://schemas.openxmlformats.org/officeDocument/2006/relationships" r:id="rId3"/>
          </a:graphicData>
        </a:graphic>
      </p:graphicFrame>
      <p:sp>
        <p:nvSpPr>
          <p:cNvPr id="14" name="Text Placeholder 2">
            <a:extLst>
              <a:ext uri="{FF2B5EF4-FFF2-40B4-BE49-F238E27FC236}">
                <a16:creationId xmlns:a16="http://schemas.microsoft.com/office/drawing/2014/main" id="{D69080F7-8FAE-4260-A6DC-5638436D25D2}"/>
              </a:ext>
            </a:extLst>
          </p:cNvPr>
          <p:cNvSpPr txBox="1">
            <a:spLocks/>
          </p:cNvSpPr>
          <p:nvPr/>
        </p:nvSpPr>
        <p:spPr>
          <a:xfrm>
            <a:off x="6513436" y="855665"/>
            <a:ext cx="5215087" cy="25717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b="0" dirty="0"/>
              <a:t>CURRENT QUARTER FEATURE UTILIZATION (Top 12)</a:t>
            </a:r>
          </a:p>
        </p:txBody>
      </p:sp>
      <p:sp>
        <p:nvSpPr>
          <p:cNvPr id="15" name="Text Placeholder 2">
            <a:extLst>
              <a:ext uri="{FF2B5EF4-FFF2-40B4-BE49-F238E27FC236}">
                <a16:creationId xmlns:a16="http://schemas.microsoft.com/office/drawing/2014/main" id="{9A35CA54-9D80-4BF0-A9D3-26B0FAB73488}"/>
              </a:ext>
            </a:extLst>
          </p:cNvPr>
          <p:cNvSpPr txBox="1">
            <a:spLocks/>
          </p:cNvSpPr>
          <p:nvPr/>
        </p:nvSpPr>
        <p:spPr>
          <a:xfrm>
            <a:off x="502425" y="859536"/>
            <a:ext cx="5215088" cy="25717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b="0" dirty="0"/>
              <a:t>ALL-TIME FEATURE UTILIZATION (Top 12)</a:t>
            </a:r>
          </a:p>
        </p:txBody>
      </p:sp>
      <p:graphicFrame>
        <p:nvGraphicFramePr>
          <p:cNvPr id="16" name="curr_qtr_digital_engagement_table" descr="digital_engagement_feature_utilization_platform_feature&#10;">
            <a:extLst>
              <a:ext uri="{FF2B5EF4-FFF2-40B4-BE49-F238E27FC236}">
                <a16:creationId xmlns:a16="http://schemas.microsoft.com/office/drawing/2014/main" id="{B90B9E98-4698-4DC3-9AC1-62BEF9219398}"/>
              </a:ext>
            </a:extLst>
          </p:cNvPr>
          <p:cNvGraphicFramePr>
            <a:graphicFrameLocks noGrp="1"/>
          </p:cNvGraphicFramePr>
          <p:nvPr>
            <p:extLst>
              <p:ext uri="{D42A27DB-BD31-4B8C-83A1-F6EECF244321}">
                <p14:modId xmlns:p14="http://schemas.microsoft.com/office/powerpoint/2010/main" val="2005626365"/>
              </p:ext>
            </p:extLst>
          </p:nvPr>
        </p:nvGraphicFramePr>
        <p:xfrm>
          <a:off x="6513436" y="3422783"/>
          <a:ext cx="5215088" cy="2926080"/>
        </p:xfrm>
        <a:graphic>
          <a:graphicData uri="http://schemas.openxmlformats.org/drawingml/2006/table">
            <a:tbl>
              <a:tblPr firstRow="1" bandRow="1">
                <a:tableStyleId>{6E25E649-3F16-4E02-A733-19D2CDBF48F0}</a:tableStyleId>
              </a:tblPr>
              <a:tblGrid>
                <a:gridCol w="1836841">
                  <a:extLst>
                    <a:ext uri="{9D8B030D-6E8A-4147-A177-3AD203B41FA5}">
                      <a16:colId xmlns:a16="http://schemas.microsoft.com/office/drawing/2014/main" val="404079162"/>
                    </a:ext>
                  </a:extLst>
                </a:gridCol>
                <a:gridCol w="670812">
                  <a:extLst>
                    <a:ext uri="{9D8B030D-6E8A-4147-A177-3AD203B41FA5}">
                      <a16:colId xmlns:a16="http://schemas.microsoft.com/office/drawing/2014/main" val="222383252"/>
                    </a:ext>
                  </a:extLst>
                </a:gridCol>
                <a:gridCol w="733948">
                  <a:extLst>
                    <a:ext uri="{9D8B030D-6E8A-4147-A177-3AD203B41FA5}">
                      <a16:colId xmlns:a16="http://schemas.microsoft.com/office/drawing/2014/main" val="542410081"/>
                    </a:ext>
                  </a:extLst>
                </a:gridCol>
                <a:gridCol w="883894">
                  <a:extLst>
                    <a:ext uri="{9D8B030D-6E8A-4147-A177-3AD203B41FA5}">
                      <a16:colId xmlns:a16="http://schemas.microsoft.com/office/drawing/2014/main" val="3066218944"/>
                    </a:ext>
                  </a:extLst>
                </a:gridCol>
                <a:gridCol w="1089593">
                  <a:extLst>
                    <a:ext uri="{9D8B030D-6E8A-4147-A177-3AD203B41FA5}">
                      <a16:colId xmlns:a16="http://schemas.microsoft.com/office/drawing/2014/main" val="2816481934"/>
                    </a:ext>
                  </a:extLst>
                </a:gridCol>
              </a:tblGrid>
              <a:tr h="163750">
                <a:tc>
                  <a:txBody>
                    <a:bodyPr/>
                    <a:lstStyle/>
                    <a:p>
                      <a:r>
                        <a:rPr lang="en-US" sz="900" dirty="0"/>
                        <a:t>Platform Feature</a:t>
                      </a:r>
                    </a:p>
                  </a:txBody>
                  <a:tcPr>
                    <a:lnR w="6350" cap="flat" cmpd="sng" algn="ctr">
                      <a:solidFill>
                        <a:schemeClr val="bg1"/>
                      </a:solidFill>
                      <a:prstDash val="solid"/>
                      <a:round/>
                      <a:headEnd type="none" w="med" len="med"/>
                      <a:tailEnd type="none" w="med" len="med"/>
                    </a:lnR>
                  </a:tcPr>
                </a:tc>
                <a:tc>
                  <a:txBody>
                    <a:bodyPr/>
                    <a:lstStyle/>
                    <a:p>
                      <a:pPr algn="ctr"/>
                      <a:r>
                        <a:rPr lang="en-US" sz="900" dirty="0"/>
                        <a:t>Total Visits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Unique Visitors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Page Views Per Visit</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Average Time Spent (Minutes)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068343180"/>
                  </a:ext>
                </a:extLst>
              </a:tr>
              <a:tr h="163750">
                <a:tc>
                  <a:txBody>
                    <a:bodyPr/>
                    <a:lstStyle/>
                    <a:p>
                      <a:r>
                        <a:rPr sz="800"/>
                        <a:t>Green Day</a:t>
                      </a:r>
                    </a:p>
                  </a:txBody>
                  <a:tcPr>
                    <a:lnR w="6350" cap="flat" cmpd="sng" algn="ctr">
                      <a:solidFill>
                        <a:schemeClr val="bg1"/>
                      </a:solidFill>
                      <a:prstDash val="solid"/>
                      <a:round/>
                      <a:headEnd type="none" w="med" len="med"/>
                      <a:tailEnd type="none" w="med" len="med"/>
                    </a:lnR>
                  </a:tcPr>
                </a:tc>
                <a:tc>
                  <a:txBody>
                    <a:bodyPr/>
                    <a:lstStyle/>
                    <a:p>
                      <a:pPr algn="ctr"/>
                      <a:r>
                        <a:rPr sz="800"/>
                        <a:t>5,005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268</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5.4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1.3</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63750">
                <a:tc>
                  <a:txBody>
                    <a:bodyPr/>
                    <a:lstStyle/>
                    <a:p>
                      <a:r>
                        <a:rPr sz="800"/>
                        <a:t>Challenge</a:t>
                      </a:r>
                    </a:p>
                  </a:txBody>
                  <a:tcPr>
                    <a:lnR w="6350" cap="flat" cmpd="sng" algn="ctr">
                      <a:solidFill>
                        <a:schemeClr val="bg1"/>
                      </a:solidFill>
                      <a:prstDash val="solid"/>
                      <a:round/>
                      <a:headEnd type="none" w="med" len="med"/>
                      <a:tailEnd type="none" w="med" len="med"/>
                    </a:lnR>
                  </a:tcPr>
                </a:tc>
                <a:tc>
                  <a:txBody>
                    <a:bodyPr/>
                    <a:lstStyle/>
                    <a:p>
                      <a:pPr algn="ctr"/>
                      <a:r>
                        <a:rPr sz="800"/>
                        <a:t>3,440</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229</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3.7</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1.0</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63750">
                <a:tc>
                  <a:txBody>
                    <a:bodyPr/>
                    <a:lstStyle/>
                    <a:p>
                      <a:r>
                        <a:rPr sz="800"/>
                        <a:t>Incentive</a:t>
                      </a:r>
                    </a:p>
                  </a:txBody>
                  <a:tcPr>
                    <a:lnR w="6350" cap="flat" cmpd="sng" algn="ctr">
                      <a:solidFill>
                        <a:schemeClr val="bg1"/>
                      </a:solidFill>
                      <a:prstDash val="solid"/>
                      <a:round/>
                      <a:headEnd type="none" w="med" len="med"/>
                      <a:tailEnd type="none" w="med" len="med"/>
                    </a:lnR>
                  </a:tcPr>
                </a:tc>
                <a:tc>
                  <a:txBody>
                    <a:bodyPr/>
                    <a:lstStyle/>
                    <a:p>
                      <a:pPr algn="ctr"/>
                      <a:r>
                        <a:rPr sz="800"/>
                        <a:t>1,081</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199</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3.3</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1.8</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63750">
                <a:tc>
                  <a:txBody>
                    <a:bodyPr/>
                    <a:lstStyle/>
                    <a:p>
                      <a:r>
                        <a:rPr sz="800"/>
                        <a:t>Health Profile</a:t>
                      </a:r>
                    </a:p>
                  </a:txBody>
                  <a:tcPr>
                    <a:lnR w="6350" cap="flat" cmpd="sng" algn="ctr">
                      <a:solidFill>
                        <a:schemeClr val="bg1"/>
                      </a:solidFill>
                      <a:prstDash val="solid"/>
                      <a:round/>
                      <a:headEnd type="none" w="med" len="med"/>
                      <a:tailEnd type="none" w="med" len="med"/>
                    </a:lnR>
                  </a:tcPr>
                </a:tc>
                <a:tc>
                  <a:txBody>
                    <a:bodyPr/>
                    <a:lstStyle/>
                    <a:p>
                      <a:pPr algn="ctr"/>
                      <a:r>
                        <a:rPr sz="800"/>
                        <a:t>386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162</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6.6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1.0</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63750">
                <a:tc>
                  <a:txBody>
                    <a:bodyPr/>
                    <a:lstStyle/>
                    <a:p>
                      <a:r>
                        <a:rPr sz="800"/>
                        <a:t>Benefits</a:t>
                      </a:r>
                    </a:p>
                  </a:txBody>
                  <a:tcPr>
                    <a:lnR w="6350" cap="flat" cmpd="sng" algn="ctr">
                      <a:solidFill>
                        <a:schemeClr val="bg1"/>
                      </a:solidFill>
                      <a:prstDash val="solid"/>
                      <a:round/>
                      <a:headEnd type="none" w="med" len="med"/>
                      <a:tailEnd type="none" w="med" len="med"/>
                    </a:lnR>
                  </a:tcPr>
                </a:tc>
                <a:tc>
                  <a:txBody>
                    <a:bodyPr/>
                    <a:lstStyle/>
                    <a:p>
                      <a:pPr algn="ctr"/>
                      <a:r>
                        <a:rPr sz="800"/>
                        <a:t>123</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61</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0.4</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63750">
                <a:tc>
                  <a:txBody>
                    <a:bodyPr/>
                    <a:lstStyle/>
                    <a:p>
                      <a:r>
                        <a:rPr sz="800"/>
                        <a:t>Settings</a:t>
                      </a:r>
                    </a:p>
                  </a:txBody>
                  <a:tcPr>
                    <a:lnR w="6350" cap="flat" cmpd="sng" algn="ctr">
                      <a:solidFill>
                        <a:schemeClr val="bg1"/>
                      </a:solidFill>
                      <a:prstDash val="solid"/>
                      <a:round/>
                      <a:headEnd type="none" w="med" len="med"/>
                      <a:tailEnd type="none" w="med" len="med"/>
                    </a:lnR>
                  </a:tcPr>
                </a:tc>
                <a:tc>
                  <a:txBody>
                    <a:bodyPr/>
                    <a:lstStyle/>
                    <a:p>
                      <a:pPr algn="ctr"/>
                      <a:r>
                        <a:rPr sz="800"/>
                        <a:t>124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34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0.3</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163750">
                <a:tc>
                  <a:txBody>
                    <a:bodyPr/>
                    <a:lstStyle/>
                    <a:p>
                      <a:r>
                        <a:rPr sz="800"/>
                        <a:t>Covid-19 Care Center</a:t>
                      </a:r>
                    </a:p>
                  </a:txBody>
                  <a:tcPr>
                    <a:lnR w="6350" cap="flat" cmpd="sng" algn="ctr">
                      <a:solidFill>
                        <a:schemeClr val="bg1"/>
                      </a:solidFill>
                      <a:prstDash val="solid"/>
                      <a:round/>
                      <a:headEnd type="none" w="med" len="med"/>
                      <a:tailEnd type="none" w="med" len="med"/>
                    </a:lnR>
                  </a:tcPr>
                </a:tc>
                <a:tc>
                  <a:txBody>
                    <a:bodyPr/>
                    <a:lstStyle/>
                    <a:p>
                      <a:pPr algn="ctr"/>
                      <a:r>
                        <a:rPr sz="800"/>
                        <a:t>30</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21</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0.5</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163750">
                <a:tc>
                  <a:txBody>
                    <a:bodyPr/>
                    <a:lstStyle/>
                    <a:p>
                      <a:r>
                        <a:rPr sz="800"/>
                        <a:t>Inspirations</a:t>
                      </a:r>
                    </a:p>
                  </a:txBody>
                  <a:tcPr>
                    <a:lnR w="6350" cap="flat" cmpd="sng" algn="ctr">
                      <a:solidFill>
                        <a:schemeClr val="bg1"/>
                      </a:solidFill>
                      <a:prstDash val="solid"/>
                      <a:round/>
                      <a:headEnd type="none" w="med" len="med"/>
                      <a:tailEnd type="none" w="med" len="med"/>
                    </a:lnR>
                  </a:tcPr>
                </a:tc>
                <a:tc>
                  <a:txBody>
                    <a:bodyPr/>
                    <a:lstStyle/>
                    <a:p>
                      <a:pPr algn="ctr"/>
                      <a:r>
                        <a:rPr sz="800"/>
                        <a:t>9</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9</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3.1</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163750">
                <a:tc>
                  <a:txBody>
                    <a:bodyPr/>
                    <a:lstStyle/>
                    <a:p>
                      <a:r>
                        <a:rPr sz="800"/>
                        <a:t>Realage Tips</a:t>
                      </a:r>
                    </a:p>
                  </a:txBody>
                  <a:tcPr>
                    <a:lnR w="6350" cap="flat" cmpd="sng" algn="ctr">
                      <a:solidFill>
                        <a:schemeClr val="bg1"/>
                      </a:solidFill>
                      <a:prstDash val="solid"/>
                      <a:round/>
                      <a:headEnd type="none" w="med" len="med"/>
                      <a:tailEnd type="none" w="med" len="med"/>
                    </a:lnR>
                  </a:tcPr>
                </a:tc>
                <a:tc>
                  <a:txBody>
                    <a:bodyPr/>
                    <a:lstStyle/>
                    <a:p>
                      <a:pPr algn="ctr"/>
                      <a:r>
                        <a:rPr sz="800"/>
                        <a:t>16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9</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0.3</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163750">
                <a:tc>
                  <a:txBody>
                    <a:bodyPr/>
                    <a:lstStyle/>
                    <a:p>
                      <a:r>
                        <a:rPr sz="800"/>
                        <a:t>AskMD</a:t>
                      </a:r>
                    </a:p>
                  </a:txBody>
                  <a:tcPr>
                    <a:lnR w="6350" cap="flat" cmpd="sng" algn="ctr">
                      <a:solidFill>
                        <a:schemeClr val="bg1"/>
                      </a:solidFill>
                      <a:prstDash val="solid"/>
                      <a:round/>
                      <a:headEnd type="none" w="med" len="med"/>
                      <a:tailEnd type="none" w="med" len="med"/>
                    </a:lnR>
                  </a:tcPr>
                </a:tc>
                <a:tc>
                  <a:txBody>
                    <a:bodyPr/>
                    <a:lstStyle/>
                    <a:p>
                      <a:pPr algn="ctr"/>
                      <a:r>
                        <a:rPr sz="800"/>
                        <a:t>2</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0.4</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163750">
                <a:tc>
                  <a:txBody>
                    <a:bodyPr/>
                    <a:lstStyle/>
                    <a:p>
                      <a:r>
                        <a:rPr sz="800"/>
                        <a:t>Wallet</a:t>
                      </a:r>
                    </a:p>
                  </a:txBody>
                  <a:tcPr>
                    <a:lnR w="6350" cap="flat" cmpd="sng" algn="ctr">
                      <a:solidFill>
                        <a:schemeClr val="bg1"/>
                      </a:solidFill>
                      <a:prstDash val="solid"/>
                      <a:round/>
                      <a:headEnd type="none" w="med" len="med"/>
                      <a:tailEnd type="none" w="med" len="med"/>
                    </a:lnR>
                  </a:tcPr>
                </a:tc>
                <a:tc>
                  <a:txBody>
                    <a:bodyPr/>
                    <a:lstStyle/>
                    <a:p>
                      <a:pPr algn="ctr"/>
                      <a:r>
                        <a:rPr sz="800"/>
                        <a:t>1</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4.0</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0.3</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427995599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1FF8-79C7-4E2B-BED5-B22ECE2545C8}"/>
              </a:ext>
            </a:extLst>
          </p:cNvPr>
          <p:cNvSpPr>
            <a:spLocks noGrp="1"/>
          </p:cNvSpPr>
          <p:nvPr>
            <p:ph type="title"/>
          </p:nvPr>
        </p:nvSpPr>
        <p:spPr/>
        <p:txBody>
          <a:bodyPr>
            <a:normAutofit fontScale="90000"/>
          </a:bodyPr>
          <a:lstStyle/>
          <a:p>
            <a:r>
              <a:rPr lang="en-US"/>
              <a:t>Content Consumption</a:t>
            </a:r>
            <a:r>
              <a:rPr lang="en-US" baseline="30000"/>
              <a:t>1</a:t>
            </a:r>
          </a:p>
        </p:txBody>
      </p:sp>
      <p:sp>
        <p:nvSpPr>
          <p:cNvPr id="3" name="Text Placeholder 2">
            <a:extLst>
              <a:ext uri="{FF2B5EF4-FFF2-40B4-BE49-F238E27FC236}">
                <a16:creationId xmlns:a16="http://schemas.microsoft.com/office/drawing/2014/main" id="{7BBD259B-3F1B-4C8B-BEEE-D4680BD7930E}"/>
              </a:ext>
            </a:extLst>
          </p:cNvPr>
          <p:cNvSpPr>
            <a:spLocks noGrp="1"/>
          </p:cNvSpPr>
          <p:nvPr>
            <p:ph type="body" sz="quarter" idx="10"/>
          </p:nvPr>
        </p:nvSpPr>
        <p:spPr/>
        <p:txBody>
          <a:bodyPr/>
          <a:lstStyle/>
          <a:p>
            <a:r>
              <a:rPr lang="en-US"/>
              <a:t>DIGITAL ENGAGEMENT</a:t>
            </a:r>
          </a:p>
        </p:txBody>
      </p:sp>
      <p:graphicFrame>
        <p:nvGraphicFramePr>
          <p:cNvPr id="4" name="Table 6">
            <a:extLst>
              <a:ext uri="{FF2B5EF4-FFF2-40B4-BE49-F238E27FC236}">
                <a16:creationId xmlns:a16="http://schemas.microsoft.com/office/drawing/2014/main" id="{D24485E8-58C1-496A-BD80-C313D1E1DEDA}"/>
              </a:ext>
            </a:extLst>
          </p:cNvPr>
          <p:cNvGraphicFramePr>
            <a:graphicFrameLocks noGrp="1"/>
          </p:cNvGraphicFramePr>
          <p:nvPr>
            <p:extLst>
              <p:ext uri="{D42A27DB-BD31-4B8C-83A1-F6EECF244321}">
                <p14:modId xmlns:p14="http://schemas.microsoft.com/office/powerpoint/2010/main" val="2169144167"/>
              </p:ext>
            </p:extLst>
          </p:nvPr>
        </p:nvGraphicFramePr>
        <p:xfrm>
          <a:off x="342900" y="1247776"/>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CONTENT VISITS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C072F857-6594-4976-8013-2FB039A14A07}"/>
              </a:ext>
            </a:extLst>
          </p:cNvPr>
          <p:cNvGraphicFramePr>
            <a:graphicFrameLocks noGrp="1"/>
          </p:cNvGraphicFramePr>
          <p:nvPr>
            <p:extLst>
              <p:ext uri="{D42A27DB-BD31-4B8C-83A1-F6EECF244321}">
                <p14:modId xmlns:p14="http://schemas.microsoft.com/office/powerpoint/2010/main" val="3732933844"/>
              </p:ext>
            </p:extLst>
          </p:nvPr>
        </p:nvGraphicFramePr>
        <p:xfrm>
          <a:off x="3729048" y="1247776"/>
          <a:ext cx="2774494" cy="257176"/>
        </p:xfrm>
        <a:graphic>
          <a:graphicData uri="http://schemas.openxmlformats.org/drawingml/2006/table">
            <a:tbl>
              <a:tblPr firstRow="1" bandRow="1">
                <a:tableStyleId>{5C22544A-7EE6-4342-B048-85BDC9FD1C3A}</a:tableStyleId>
              </a:tblPr>
              <a:tblGrid>
                <a:gridCol w="2774494">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CONTENT VISITS PER CONTENT VISITOR</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1" name="content_details_table" descr="digital_engagement_content_type&#10;">
            <a:extLst>
              <a:ext uri="{FF2B5EF4-FFF2-40B4-BE49-F238E27FC236}">
                <a16:creationId xmlns:a16="http://schemas.microsoft.com/office/drawing/2014/main" id="{0D1B57FC-09AB-48F2-9839-E4559579B430}"/>
              </a:ext>
            </a:extLst>
          </p:cNvPr>
          <p:cNvGraphicFramePr>
            <a:graphicFrameLocks noGrp="1"/>
          </p:cNvGraphicFramePr>
          <p:nvPr>
            <p:extLst>
              <p:ext uri="{D42A27DB-BD31-4B8C-83A1-F6EECF244321}">
                <p14:modId xmlns:p14="http://schemas.microsoft.com/office/powerpoint/2010/main" val="1458356094"/>
              </p:ext>
            </p:extLst>
          </p:nvPr>
        </p:nvGraphicFramePr>
        <p:xfrm>
          <a:off x="342900" y="2431877"/>
          <a:ext cx="9765079" cy="3657600"/>
        </p:xfrm>
        <a:graphic>
          <a:graphicData uri="http://schemas.openxmlformats.org/drawingml/2006/table">
            <a:tbl>
              <a:tblPr firstRow="1" bandRow="1">
                <a:tableStyleId>{6E25E649-3F16-4E02-A733-19D2CDBF48F0}</a:tableStyleId>
              </a:tblPr>
              <a:tblGrid>
                <a:gridCol w="5010152">
                  <a:extLst>
                    <a:ext uri="{9D8B030D-6E8A-4147-A177-3AD203B41FA5}">
                      <a16:colId xmlns:a16="http://schemas.microsoft.com/office/drawing/2014/main" val="1643526650"/>
                    </a:ext>
                  </a:extLst>
                </a:gridCol>
                <a:gridCol w="2427364">
                  <a:extLst>
                    <a:ext uri="{9D8B030D-6E8A-4147-A177-3AD203B41FA5}">
                      <a16:colId xmlns:a16="http://schemas.microsoft.com/office/drawing/2014/main" val="1485735742"/>
                    </a:ext>
                  </a:extLst>
                </a:gridCol>
                <a:gridCol w="2327563">
                  <a:extLst>
                    <a:ext uri="{9D8B030D-6E8A-4147-A177-3AD203B41FA5}">
                      <a16:colId xmlns:a16="http://schemas.microsoft.com/office/drawing/2014/main" val="4190785719"/>
                    </a:ext>
                  </a:extLst>
                </a:gridCol>
              </a:tblGrid>
              <a:tr h="0">
                <a:tc>
                  <a:txBody>
                    <a:bodyPr/>
                    <a:lstStyle/>
                    <a:p>
                      <a:r>
                        <a:rPr lang="fr-FR" sz="900" dirty="0"/>
                        <a:t>Content Type</a:t>
                      </a:r>
                    </a:p>
                  </a:txBody>
                  <a:tcPr>
                    <a:lnR w="6350" cap="flat" cmpd="sng" algn="ctr">
                      <a:solidFill>
                        <a:schemeClr val="bg1"/>
                      </a:solidFill>
                      <a:prstDash val="solid"/>
                      <a:round/>
                      <a:headEnd type="none" w="med" len="med"/>
                      <a:tailEnd type="none" w="med" len="med"/>
                    </a:lnR>
                  </a:tcPr>
                </a:tc>
                <a:tc>
                  <a:txBody>
                    <a:bodyPr/>
                    <a:lstStyle/>
                    <a:p>
                      <a:pPr algn="ctr"/>
                      <a:r>
                        <a:rPr lang="en-US" sz="900"/>
                        <a:t>Content Visits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Content Visits % of Total</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64870294"/>
                  </a:ext>
                </a:extLst>
              </a:tr>
              <a:tr h="0">
                <a:tc>
                  <a:txBody>
                    <a:bodyPr/>
                    <a:lstStyle/>
                    <a:p>
                      <a:r>
                        <a:rPr sz="800"/>
                        <a:t>Challenges</a:t>
                      </a:r>
                    </a:p>
                  </a:txBody>
                  <a:tcPr>
                    <a:lnR w="6350" cap="flat" cmpd="sng" algn="ctr">
                      <a:solidFill>
                        <a:schemeClr val="bg1"/>
                      </a:solidFill>
                      <a:prstDash val="solid"/>
                      <a:round/>
                      <a:headEnd type="none" w="med" len="med"/>
                      <a:tailEnd type="none" w="med" len="med"/>
                    </a:lnR>
                  </a:tcPr>
                </a:tc>
                <a:tc>
                  <a:txBody>
                    <a:bodyPr/>
                    <a:lstStyle/>
                    <a:p>
                      <a:pPr algn="ctr"/>
                      <a:r>
                        <a:rPr sz="800"/>
                        <a:t>24,421</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72.2%</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r>
                        <a:rPr sz="800"/>
                        <a:t>Report</a:t>
                      </a:r>
                    </a:p>
                  </a:txBody>
                  <a:tcPr>
                    <a:lnR w="6350" cap="flat" cmpd="sng" algn="ctr">
                      <a:solidFill>
                        <a:schemeClr val="bg1"/>
                      </a:solidFill>
                      <a:prstDash val="solid"/>
                      <a:round/>
                      <a:headEnd type="none" w="med" len="med"/>
                      <a:tailEnd type="none" w="med" len="med"/>
                    </a:lnR>
                  </a:tcPr>
                </a:tc>
                <a:tc>
                  <a:txBody>
                    <a:bodyPr/>
                    <a:lstStyle/>
                    <a:p>
                      <a:pPr algn="ctr"/>
                      <a:r>
                        <a:rPr sz="800"/>
                        <a:t>3,008</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8.9%</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r>
                        <a:rPr sz="800"/>
                        <a:t>Template</a:t>
                      </a:r>
                    </a:p>
                  </a:txBody>
                  <a:tcPr>
                    <a:lnR w="6350" cap="flat" cmpd="sng" algn="ctr">
                      <a:solidFill>
                        <a:schemeClr val="bg1"/>
                      </a:solidFill>
                      <a:prstDash val="solid"/>
                      <a:round/>
                      <a:headEnd type="none" w="med" len="med"/>
                      <a:tailEnd type="none" w="med" len="med"/>
                    </a:lnR>
                  </a:tcPr>
                </a:tc>
                <a:tc>
                  <a:txBody>
                    <a:bodyPr/>
                    <a:lstStyle/>
                    <a:p>
                      <a:pPr algn="ctr"/>
                      <a:r>
                        <a:rPr sz="800"/>
                        <a:t>1,423</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4.2%</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r>
                        <a:rPr sz="800"/>
                        <a:t>Article</a:t>
                      </a:r>
                    </a:p>
                  </a:txBody>
                  <a:tcPr>
                    <a:lnR w="6350" cap="flat" cmpd="sng" algn="ctr">
                      <a:solidFill>
                        <a:schemeClr val="bg1"/>
                      </a:solidFill>
                      <a:prstDash val="solid"/>
                      <a:round/>
                      <a:headEnd type="none" w="med" len="med"/>
                      <a:tailEnd type="none" w="med" len="med"/>
                    </a:lnR>
                  </a:tcPr>
                </a:tc>
                <a:tc>
                  <a:txBody>
                    <a:bodyPr/>
                    <a:lstStyle/>
                    <a:p>
                      <a:pPr algn="ctr"/>
                      <a:r>
                        <a:rPr sz="800"/>
                        <a:t>1,259</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3.7%</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r>
                        <a:rPr sz="800"/>
                        <a:t>Announcement</a:t>
                      </a:r>
                    </a:p>
                  </a:txBody>
                  <a:tcPr>
                    <a:lnR w="6350" cap="flat" cmpd="sng" algn="ctr">
                      <a:solidFill>
                        <a:schemeClr val="bg1"/>
                      </a:solidFill>
                      <a:prstDash val="solid"/>
                      <a:round/>
                      <a:headEnd type="none" w="med" len="med"/>
                      <a:tailEnd type="none" w="med" len="med"/>
                    </a:lnR>
                  </a:tcPr>
                </a:tc>
                <a:tc>
                  <a:txBody>
                    <a:bodyPr/>
                    <a:lstStyle/>
                    <a:p>
                      <a:pPr algn="ctr"/>
                      <a:r>
                        <a:rPr sz="800"/>
                        <a:t>1,129</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3.3%</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r>
                        <a:rPr sz="800"/>
                        <a:t>Video</a:t>
                      </a:r>
                    </a:p>
                  </a:txBody>
                  <a:tcPr>
                    <a:lnR w="6350" cap="flat" cmpd="sng" algn="ctr">
                      <a:solidFill>
                        <a:schemeClr val="bg1"/>
                      </a:solidFill>
                      <a:prstDash val="solid"/>
                      <a:round/>
                      <a:headEnd type="none" w="med" len="med"/>
                      <a:tailEnd type="none" w="med" len="med"/>
                    </a:lnR>
                  </a:tcPr>
                </a:tc>
                <a:tc>
                  <a:txBody>
                    <a:bodyPr/>
                    <a:lstStyle/>
                    <a:p>
                      <a:pPr algn="ctr"/>
                      <a:r>
                        <a:rPr sz="800"/>
                        <a:t>861</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2.5%</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0">
                <a:tc>
                  <a:txBody>
                    <a:bodyPr/>
                    <a:lstStyle/>
                    <a:p>
                      <a:r>
                        <a:rPr sz="800"/>
                        <a:t>Slideshow</a:t>
                      </a:r>
                    </a:p>
                  </a:txBody>
                  <a:tcPr>
                    <a:lnR w="6350" cap="flat" cmpd="sng" algn="ctr">
                      <a:solidFill>
                        <a:schemeClr val="bg1"/>
                      </a:solidFill>
                      <a:prstDash val="solid"/>
                      <a:round/>
                      <a:headEnd type="none" w="med" len="med"/>
                      <a:tailEnd type="none" w="med" len="med"/>
                    </a:lnR>
                  </a:tcPr>
                </a:tc>
                <a:tc>
                  <a:txBody>
                    <a:bodyPr/>
                    <a:lstStyle/>
                    <a:p>
                      <a:pPr algn="ctr"/>
                      <a:r>
                        <a:rPr sz="800"/>
                        <a:t>636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1.9%</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0">
                <a:tc>
                  <a:txBody>
                    <a:bodyPr/>
                    <a:lstStyle/>
                    <a:p>
                      <a:r>
                        <a:rPr sz="800"/>
                        <a:t>Recommended (Deprecated 2019)</a:t>
                      </a:r>
                    </a:p>
                  </a:txBody>
                  <a:tcPr>
                    <a:lnR w="6350" cap="flat" cmpd="sng" algn="ctr">
                      <a:solidFill>
                        <a:schemeClr val="bg1"/>
                      </a:solidFill>
                      <a:prstDash val="solid"/>
                      <a:round/>
                      <a:headEnd type="none" w="med" len="med"/>
                      <a:tailEnd type="none" w="med" len="med"/>
                    </a:lnR>
                  </a:tcPr>
                </a:tc>
                <a:tc>
                  <a:txBody>
                    <a:bodyPr/>
                    <a:lstStyle/>
                    <a:p>
                      <a:pPr algn="ctr"/>
                      <a:r>
                        <a:rPr sz="800"/>
                        <a:t>462</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1.4%</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0">
                <a:tc>
                  <a:txBody>
                    <a:bodyPr/>
                    <a:lstStyle/>
                    <a:p>
                      <a:r>
                        <a:rPr sz="800"/>
                        <a:t>Question</a:t>
                      </a:r>
                    </a:p>
                  </a:txBody>
                  <a:tcPr>
                    <a:lnR w="6350" cap="flat" cmpd="sng" algn="ctr">
                      <a:solidFill>
                        <a:schemeClr val="bg1"/>
                      </a:solidFill>
                      <a:prstDash val="solid"/>
                      <a:round/>
                      <a:headEnd type="none" w="med" len="med"/>
                      <a:tailEnd type="none" w="med" len="med"/>
                    </a:lnR>
                  </a:tcPr>
                </a:tc>
                <a:tc>
                  <a:txBody>
                    <a:bodyPr/>
                    <a:lstStyle/>
                    <a:p>
                      <a:pPr algn="ctr"/>
                      <a:r>
                        <a:rPr sz="800"/>
                        <a:t>346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1.0%</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0">
                <a:tc>
                  <a:txBody>
                    <a:bodyPr/>
                    <a:lstStyle/>
                    <a:p>
                      <a:r>
                        <a:rPr sz="800"/>
                        <a:t>Insight Wizard</a:t>
                      </a:r>
                    </a:p>
                  </a:txBody>
                  <a:tcPr>
                    <a:lnR w="6350" cap="flat" cmpd="sng" algn="ctr">
                      <a:solidFill>
                        <a:schemeClr val="bg1"/>
                      </a:solidFill>
                      <a:prstDash val="solid"/>
                      <a:round/>
                      <a:headEnd type="none" w="med" len="med"/>
                      <a:tailEnd type="none" w="med" len="med"/>
                    </a:lnR>
                  </a:tcPr>
                </a:tc>
                <a:tc>
                  <a:txBody>
                    <a:bodyPr/>
                    <a:lstStyle/>
                    <a:p>
                      <a:pPr algn="ctr"/>
                      <a:r>
                        <a:rPr sz="800"/>
                        <a:t>166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0.5%</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0">
                <a:tc>
                  <a:txBody>
                    <a:bodyPr/>
                    <a:lstStyle/>
                    <a:p>
                      <a:r>
                        <a:rPr sz="800"/>
                        <a:t>Topic Card</a:t>
                      </a:r>
                    </a:p>
                  </a:txBody>
                  <a:tcPr>
                    <a:lnR w="6350" cap="flat" cmpd="sng" algn="ctr">
                      <a:solidFill>
                        <a:schemeClr val="bg1"/>
                      </a:solidFill>
                      <a:prstDash val="solid"/>
                      <a:round/>
                      <a:headEnd type="none" w="med" len="med"/>
                      <a:tailEnd type="none" w="med" len="med"/>
                    </a:lnR>
                  </a:tcPr>
                </a:tc>
                <a:tc>
                  <a:txBody>
                    <a:bodyPr/>
                    <a:lstStyle/>
                    <a:p>
                      <a:pPr algn="ctr"/>
                      <a:r>
                        <a:rPr sz="800"/>
                        <a:t>93</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0.3%</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0">
                <a:tc>
                  <a:txBody>
                    <a:bodyPr/>
                    <a:lstStyle/>
                    <a:p>
                      <a:r>
                        <a:rPr sz="800"/>
                        <a:t>Financial Health - Green</a:t>
                      </a:r>
                    </a:p>
                  </a:txBody>
                  <a:tcPr>
                    <a:lnR w="6350" cap="flat" cmpd="sng" algn="ctr">
                      <a:solidFill>
                        <a:schemeClr val="bg1"/>
                      </a:solidFill>
                      <a:prstDash val="solid"/>
                      <a:round/>
                      <a:headEnd type="none" w="med" len="med"/>
                      <a:tailEnd type="none" w="med" len="med"/>
                    </a:lnR>
                  </a:tcPr>
                </a:tc>
                <a:tc>
                  <a:txBody>
                    <a:bodyPr/>
                    <a:lstStyle/>
                    <a:p>
                      <a:pPr algn="ctr"/>
                      <a:r>
                        <a:rPr sz="800"/>
                        <a:t>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0.0%</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r h="0">
                <a:tc>
                  <a:txBody>
                    <a:bodyPr/>
                    <a:lstStyle/>
                    <a:p>
                      <a:r>
                        <a:rPr sz="800"/>
                        <a:t>Financial Health - Yellow</a:t>
                      </a:r>
                    </a:p>
                  </a:txBody>
                  <a:tcPr>
                    <a:lnR w="6350" cap="flat" cmpd="sng" algn="ctr">
                      <a:solidFill>
                        <a:schemeClr val="bg1"/>
                      </a:solidFill>
                      <a:prstDash val="solid"/>
                      <a:round/>
                      <a:headEnd type="none" w="med" len="med"/>
                      <a:tailEnd type="none" w="med" len="med"/>
                    </a:lnR>
                  </a:tcPr>
                </a:tc>
                <a:tc>
                  <a:txBody>
                    <a:bodyPr/>
                    <a:lstStyle/>
                    <a:p>
                      <a:pPr algn="ctr"/>
                      <a:r>
                        <a:rPr sz="800"/>
                        <a:t>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0.0%</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3"/>
                  </a:ext>
                </a:extLst>
              </a:tr>
            </a:tbl>
          </a:graphicData>
        </a:graphic>
      </p:graphicFrame>
      <p:sp>
        <p:nvSpPr>
          <p:cNvPr id="9" name="TextBox 8">
            <a:extLst>
              <a:ext uri="{FF2B5EF4-FFF2-40B4-BE49-F238E27FC236}">
                <a16:creationId xmlns:a16="http://schemas.microsoft.com/office/drawing/2014/main" id="{559163C3-4738-44E2-B72B-BF6A0F6712B0}"/>
              </a:ext>
            </a:extLst>
          </p:cNvPr>
          <p:cNvSpPr txBox="1"/>
          <p:nvPr/>
        </p:nvSpPr>
        <p:spPr>
          <a:xfrm>
            <a:off x="126424" y="6408737"/>
            <a:ext cx="10693976" cy="228600"/>
          </a:xfrm>
          <a:prstGeom prst="rect">
            <a:avLst/>
          </a:prstGeom>
          <a:noFill/>
        </p:spPr>
        <p:txBody>
          <a:bodyPr wrap="square" numCol="1" rtlCol="0">
            <a:noAutofit/>
          </a:bodyPr>
          <a:lstStyle/>
          <a:p>
            <a:pPr marL="228600" indent="-228600">
              <a:spcBef>
                <a:spcPct val="0"/>
              </a:spcBef>
              <a:spcAft>
                <a:spcPct val="0"/>
              </a:spcAft>
              <a:buFontTx/>
              <a:buAutoNum type="arabicPeriod"/>
              <a:defRPr/>
            </a:pPr>
            <a:r>
              <a:rPr lang="en-US" sz="1000" b="0" i="0">
                <a:solidFill>
                  <a:schemeClr val="tx1">
                    <a:lumMod val="85000"/>
                    <a:lumOff val="15000"/>
                  </a:schemeClr>
                </a:solidFill>
                <a:effectLst/>
              </a:rPr>
              <a:t>All data on this slide is since client launch.</a:t>
            </a:r>
          </a:p>
        </p:txBody>
      </p:sp>
      <p:sp>
        <p:nvSpPr>
          <p:cNvPr id="14" name="TextBox 13"/>
          <p:cNvSpPr txBox="1"/>
          <p:nvPr/>
        </p:nvSpPr>
        <p:spPr>
          <a:xfrm>
            <a:off x="611975" y="1504915"/>
            <a:ext cx="1828800" cy="369332"/>
          </a:xfrm>
          <a:prstGeom prst="rect">
            <a:avLst/>
          </a:prstGeom>
          <a:noFill/>
        </p:spPr>
        <p:txBody>
          <a:bodyPr wrap="square">
            <a:spAutoFit/>
          </a:bodyPr>
          <a:lstStyle/>
          <a:p>
            <a:pPr algn="ctr">
              <a:defRPr sz="2800">
                <a:solidFill>
                  <a:srgbClr val="2C9ACC"/>
                </a:solidFill>
                <a:latin typeface="Calibri"/>
              </a:defRPr>
            </a:pPr>
            <a:r>
              <a:t>33,812</a:t>
            </a:r>
          </a:p>
        </p:txBody>
      </p:sp>
      <p:sp>
        <p:nvSpPr>
          <p:cNvPr id="15" name="TextBox 14"/>
          <p:cNvSpPr txBox="1"/>
          <p:nvPr/>
        </p:nvSpPr>
        <p:spPr>
          <a:xfrm>
            <a:off x="4201895" y="1504952"/>
            <a:ext cx="1828800" cy="369332"/>
          </a:xfrm>
          <a:prstGeom prst="rect">
            <a:avLst/>
          </a:prstGeom>
          <a:noFill/>
        </p:spPr>
        <p:txBody>
          <a:bodyPr wrap="square">
            <a:spAutoFit/>
          </a:bodyPr>
          <a:lstStyle/>
          <a:p>
            <a:pPr algn="ctr">
              <a:defRPr sz="2800">
                <a:solidFill>
                  <a:srgbClr val="2C9ACC"/>
                </a:solidFill>
                <a:latin typeface="Calibri"/>
              </a:defRPr>
            </a:pPr>
            <a:r>
              <a:t>54.5</a:t>
            </a:r>
          </a:p>
        </p:txBody>
      </p:sp>
    </p:spTree>
    <p:extLst>
      <p:ext uri="{BB962C8B-B14F-4D97-AF65-F5344CB8AC3E}">
        <p14:creationId xmlns:p14="http://schemas.microsoft.com/office/powerpoint/2010/main" val="61450334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00141-6592-444D-B697-AE4ADEF5962F}"/>
              </a:ext>
            </a:extLst>
          </p:cNvPr>
          <p:cNvSpPr>
            <a:spLocks noGrp="1"/>
          </p:cNvSpPr>
          <p:nvPr>
            <p:ph type="title"/>
          </p:nvPr>
        </p:nvSpPr>
        <p:spPr/>
        <p:txBody>
          <a:bodyPr>
            <a:normAutofit fontScale="90000"/>
          </a:bodyPr>
          <a:lstStyle/>
          <a:p>
            <a:r>
              <a:rPr lang="en-US" dirty="0"/>
              <a:t>Table of Contents</a:t>
            </a:r>
          </a:p>
        </p:txBody>
      </p:sp>
      <p:sp>
        <p:nvSpPr>
          <p:cNvPr id="3" name="TextBox 2"/>
          <p:cNvSpPr txBox="1"/>
          <p:nvPr/>
        </p:nvSpPr>
        <p:spPr>
          <a:xfrm>
            <a:off x="365760" y="822960"/>
            <a:ext cx="4114800" cy="457200"/>
          </a:xfrm>
          <a:prstGeom prst="rect">
            <a:avLst/>
          </a:prstGeom>
          <a:noFill/>
        </p:spPr>
        <p:txBody>
          <a:bodyPr wrap="none">
            <a:spAutoFit/>
          </a:bodyPr>
          <a:lstStyle/>
          <a:p/>
          <a:p>
            <a:pPr>
              <a:lnSpc>
                <a:spcPts val="1500"/>
              </a:lnSpc>
              <a:defRPr sz="1400" b="1">
                <a:solidFill>
                  <a:srgbClr val="000000"/>
                </a:solidFill>
              </a:defRPr>
            </a:pPr>
            <a:r>
              <a:t>1.  Executive Summary</a:t>
            </a:r>
          </a:p>
        </p:txBody>
      </p:sp>
      <p:sp>
        <p:nvSpPr>
          <p:cNvPr id="4" name="TextBox 3"/>
          <p:cNvSpPr txBox="1"/>
          <p:nvPr/>
        </p:nvSpPr>
        <p:spPr>
          <a:xfrm>
            <a:off x="365760" y="1097280"/>
            <a:ext cx="4114800" cy="457200"/>
          </a:xfrm>
          <a:prstGeom prst="rect">
            <a:avLst/>
          </a:prstGeom>
          <a:noFill/>
        </p:spPr>
        <p:txBody>
          <a:bodyPr wrap="none">
            <a:spAutoFit/>
          </a:bodyPr>
          <a:lstStyle/>
          <a:p/>
          <a:p>
            <a:pPr>
              <a:lnSpc>
                <a:spcPts val="1500"/>
              </a:lnSpc>
              <a:defRPr sz="1200" b="0">
                <a:solidFill>
                  <a:srgbClr val="000000"/>
                </a:solidFill>
              </a:defRPr>
            </a:pPr>
            <a:r>
              <a:t>    -  Program Overview</a:t>
            </a:r>
          </a:p>
        </p:txBody>
      </p:sp>
      <p:sp>
        <p:nvSpPr>
          <p:cNvPr id="5" name="TextBox 4"/>
          <p:cNvSpPr txBox="1"/>
          <p:nvPr/>
        </p:nvSpPr>
        <p:spPr>
          <a:xfrm>
            <a:off x="365760" y="1645919"/>
            <a:ext cx="4114800" cy="457200"/>
          </a:xfrm>
          <a:prstGeom prst="rect">
            <a:avLst/>
          </a:prstGeom>
          <a:noFill/>
        </p:spPr>
        <p:txBody>
          <a:bodyPr wrap="none">
            <a:spAutoFit/>
          </a:bodyPr>
          <a:lstStyle/>
          <a:p/>
          <a:p>
            <a:pPr>
              <a:lnSpc>
                <a:spcPts val="1500"/>
              </a:lnSpc>
              <a:defRPr sz="1400" b="1">
                <a:solidFill>
                  <a:srgbClr val="000000"/>
                </a:solidFill>
              </a:defRPr>
            </a:pPr>
            <a:r>
              <a:t>2.  Eligibility and Registration</a:t>
            </a:r>
          </a:p>
        </p:txBody>
      </p:sp>
      <p:sp>
        <p:nvSpPr>
          <p:cNvPr id="6" name="TextBox 5"/>
          <p:cNvSpPr txBox="1"/>
          <p:nvPr/>
        </p:nvSpPr>
        <p:spPr>
          <a:xfrm>
            <a:off x="365760" y="1920239"/>
            <a:ext cx="4114800" cy="457200"/>
          </a:xfrm>
          <a:prstGeom prst="rect">
            <a:avLst/>
          </a:prstGeom>
          <a:noFill/>
        </p:spPr>
        <p:txBody>
          <a:bodyPr wrap="none">
            <a:spAutoFit/>
          </a:bodyPr>
          <a:lstStyle/>
          <a:p/>
          <a:p>
            <a:pPr>
              <a:lnSpc>
                <a:spcPts val="1500"/>
              </a:lnSpc>
              <a:defRPr sz="1200" b="0">
                <a:solidFill>
                  <a:srgbClr val="000000"/>
                </a:solidFill>
              </a:defRPr>
            </a:pPr>
            <a:r>
              <a:t>    -  Eligibility Trends</a:t>
            </a:r>
          </a:p>
        </p:txBody>
      </p:sp>
      <p:sp>
        <p:nvSpPr>
          <p:cNvPr id="7" name="TextBox 6"/>
          <p:cNvSpPr txBox="1"/>
          <p:nvPr/>
        </p:nvSpPr>
        <p:spPr>
          <a:xfrm>
            <a:off x="365760" y="2194559"/>
            <a:ext cx="4114800" cy="457200"/>
          </a:xfrm>
          <a:prstGeom prst="rect">
            <a:avLst/>
          </a:prstGeom>
          <a:noFill/>
        </p:spPr>
        <p:txBody>
          <a:bodyPr wrap="none">
            <a:spAutoFit/>
          </a:bodyPr>
          <a:lstStyle/>
          <a:p/>
          <a:p>
            <a:pPr>
              <a:lnSpc>
                <a:spcPts val="1500"/>
              </a:lnSpc>
              <a:defRPr sz="1200" b="0">
                <a:solidFill>
                  <a:srgbClr val="000000"/>
                </a:solidFill>
              </a:defRPr>
            </a:pPr>
            <a:r>
              <a:t>    -  Demographics and Data Quality</a:t>
            </a:r>
          </a:p>
        </p:txBody>
      </p:sp>
      <p:sp>
        <p:nvSpPr>
          <p:cNvPr id="8" name="TextBox 7"/>
          <p:cNvSpPr txBox="1"/>
          <p:nvPr/>
        </p:nvSpPr>
        <p:spPr>
          <a:xfrm>
            <a:off x="365760" y="2468879"/>
            <a:ext cx="4114800" cy="457200"/>
          </a:xfrm>
          <a:prstGeom prst="rect">
            <a:avLst/>
          </a:prstGeom>
          <a:noFill/>
        </p:spPr>
        <p:txBody>
          <a:bodyPr wrap="none">
            <a:spAutoFit/>
          </a:bodyPr>
          <a:lstStyle/>
          <a:p/>
          <a:p>
            <a:pPr>
              <a:lnSpc>
                <a:spcPts val="1500"/>
              </a:lnSpc>
              <a:defRPr sz="1200" b="0">
                <a:solidFill>
                  <a:srgbClr val="000000"/>
                </a:solidFill>
              </a:defRPr>
            </a:pPr>
            <a:r>
              <a:t>    -  Registration and RealAge Completion</a:t>
            </a:r>
          </a:p>
        </p:txBody>
      </p:sp>
      <p:sp>
        <p:nvSpPr>
          <p:cNvPr id="9" name="TextBox 8"/>
          <p:cNvSpPr txBox="1"/>
          <p:nvPr/>
        </p:nvSpPr>
        <p:spPr>
          <a:xfrm>
            <a:off x="365760" y="2743199"/>
            <a:ext cx="4114800" cy="457200"/>
          </a:xfrm>
          <a:prstGeom prst="rect">
            <a:avLst/>
          </a:prstGeom>
          <a:noFill/>
        </p:spPr>
        <p:txBody>
          <a:bodyPr wrap="none">
            <a:spAutoFit/>
          </a:bodyPr>
          <a:lstStyle/>
          <a:p/>
          <a:p>
            <a:pPr>
              <a:lnSpc>
                <a:spcPts val="1500"/>
              </a:lnSpc>
              <a:defRPr sz="1200" b="0">
                <a:solidFill>
                  <a:srgbClr val="000000"/>
                </a:solidFill>
              </a:defRPr>
            </a:pPr>
            <a:r>
              <a:t>    -  Registration and RealAge Completion by Group</a:t>
            </a:r>
          </a:p>
        </p:txBody>
      </p:sp>
      <p:sp>
        <p:nvSpPr>
          <p:cNvPr id="10" name="TextBox 9"/>
          <p:cNvSpPr txBox="1"/>
          <p:nvPr/>
        </p:nvSpPr>
        <p:spPr>
          <a:xfrm>
            <a:off x="365760" y="3291839"/>
            <a:ext cx="4114800" cy="457200"/>
          </a:xfrm>
          <a:prstGeom prst="rect">
            <a:avLst/>
          </a:prstGeom>
          <a:noFill/>
        </p:spPr>
        <p:txBody>
          <a:bodyPr wrap="none">
            <a:spAutoFit/>
          </a:bodyPr>
          <a:lstStyle/>
          <a:p/>
          <a:p>
            <a:pPr>
              <a:lnSpc>
                <a:spcPts val="1500"/>
              </a:lnSpc>
              <a:defRPr sz="1400" b="1">
                <a:solidFill>
                  <a:srgbClr val="000000"/>
                </a:solidFill>
              </a:defRPr>
            </a:pPr>
            <a:r>
              <a:t>3.  Health Insights</a:t>
            </a:r>
          </a:p>
        </p:txBody>
      </p:sp>
      <p:sp>
        <p:nvSpPr>
          <p:cNvPr id="11" name="TextBox 10"/>
          <p:cNvSpPr txBox="1"/>
          <p:nvPr/>
        </p:nvSpPr>
        <p:spPr>
          <a:xfrm>
            <a:off x="365760" y="3566159"/>
            <a:ext cx="4114800" cy="457200"/>
          </a:xfrm>
          <a:prstGeom prst="rect">
            <a:avLst/>
          </a:prstGeom>
          <a:noFill/>
        </p:spPr>
        <p:txBody>
          <a:bodyPr wrap="none">
            <a:spAutoFit/>
          </a:bodyPr>
          <a:lstStyle/>
          <a:p/>
          <a:p>
            <a:pPr>
              <a:lnSpc>
                <a:spcPts val="1500"/>
              </a:lnSpc>
              <a:defRPr sz="1200" b="0">
                <a:solidFill>
                  <a:srgbClr val="000000"/>
                </a:solidFill>
              </a:defRPr>
            </a:pPr>
            <a:r>
              <a:t>    -  RealAge Results</a:t>
            </a:r>
          </a:p>
        </p:txBody>
      </p:sp>
      <p:sp>
        <p:nvSpPr>
          <p:cNvPr id="12" name="TextBox 11"/>
          <p:cNvSpPr txBox="1"/>
          <p:nvPr/>
        </p:nvSpPr>
        <p:spPr>
          <a:xfrm>
            <a:off x="365760" y="3840479"/>
            <a:ext cx="4114800" cy="457200"/>
          </a:xfrm>
          <a:prstGeom prst="rect">
            <a:avLst/>
          </a:prstGeom>
          <a:noFill/>
        </p:spPr>
        <p:txBody>
          <a:bodyPr wrap="none">
            <a:spAutoFit/>
          </a:bodyPr>
          <a:lstStyle/>
          <a:p/>
          <a:p>
            <a:pPr>
              <a:lnSpc>
                <a:spcPts val="1500"/>
              </a:lnSpc>
              <a:defRPr sz="1200" b="0">
                <a:solidFill>
                  <a:srgbClr val="000000"/>
                </a:solidFill>
              </a:defRPr>
            </a:pPr>
            <a:r>
              <a:t>    -  Risk Analysis Summary</a:t>
            </a:r>
          </a:p>
        </p:txBody>
      </p:sp>
      <p:sp>
        <p:nvSpPr>
          <p:cNvPr id="13" name="TextBox 12"/>
          <p:cNvSpPr txBox="1"/>
          <p:nvPr/>
        </p:nvSpPr>
        <p:spPr>
          <a:xfrm>
            <a:off x="365760" y="4114799"/>
            <a:ext cx="4114800" cy="457200"/>
          </a:xfrm>
          <a:prstGeom prst="rect">
            <a:avLst/>
          </a:prstGeom>
          <a:noFill/>
        </p:spPr>
        <p:txBody>
          <a:bodyPr wrap="none">
            <a:spAutoFit/>
          </a:bodyPr>
          <a:lstStyle/>
          <a:p/>
          <a:p>
            <a:pPr>
              <a:lnSpc>
                <a:spcPts val="1500"/>
              </a:lnSpc>
              <a:defRPr sz="1200" b="0">
                <a:solidFill>
                  <a:srgbClr val="000000"/>
                </a:solidFill>
              </a:defRPr>
            </a:pPr>
            <a:r>
              <a:t>    -  Biometric/Clinical Screening Participation</a:t>
            </a:r>
          </a:p>
        </p:txBody>
      </p:sp>
      <p:sp>
        <p:nvSpPr>
          <p:cNvPr id="14" name="TextBox 13"/>
          <p:cNvSpPr txBox="1"/>
          <p:nvPr/>
        </p:nvSpPr>
        <p:spPr>
          <a:xfrm>
            <a:off x="365760" y="4389119"/>
            <a:ext cx="4114800" cy="457200"/>
          </a:xfrm>
          <a:prstGeom prst="rect">
            <a:avLst/>
          </a:prstGeom>
          <a:noFill/>
        </p:spPr>
        <p:txBody>
          <a:bodyPr wrap="none">
            <a:spAutoFit/>
          </a:bodyPr>
          <a:lstStyle/>
          <a:p/>
          <a:p>
            <a:pPr>
              <a:lnSpc>
                <a:spcPts val="1500"/>
              </a:lnSpc>
              <a:defRPr sz="1200" b="0">
                <a:solidFill>
                  <a:srgbClr val="000000"/>
                </a:solidFill>
              </a:defRPr>
            </a:pPr>
            <a:r>
              <a:t>    -  Biometric/Clinical Screening Results</a:t>
            </a:r>
          </a:p>
        </p:txBody>
      </p:sp>
      <p:sp>
        <p:nvSpPr>
          <p:cNvPr id="15" name="TextBox 14"/>
          <p:cNvSpPr txBox="1"/>
          <p:nvPr/>
        </p:nvSpPr>
        <p:spPr>
          <a:xfrm>
            <a:off x="4297680" y="822960"/>
            <a:ext cx="4114800" cy="457200"/>
          </a:xfrm>
          <a:prstGeom prst="rect">
            <a:avLst/>
          </a:prstGeom>
          <a:noFill/>
        </p:spPr>
        <p:txBody>
          <a:bodyPr wrap="none">
            <a:spAutoFit/>
          </a:bodyPr>
          <a:lstStyle/>
          <a:p/>
          <a:p>
            <a:pPr>
              <a:lnSpc>
                <a:spcPts val="1500"/>
              </a:lnSpc>
              <a:defRPr sz="1400" b="1">
                <a:solidFill>
                  <a:srgbClr val="000000"/>
                </a:solidFill>
              </a:defRPr>
            </a:pPr>
            <a:r>
              <a:t>4.  Digital Engagement</a:t>
            </a:r>
          </a:p>
        </p:txBody>
      </p:sp>
      <p:sp>
        <p:nvSpPr>
          <p:cNvPr id="16" name="TextBox 15"/>
          <p:cNvSpPr txBox="1"/>
          <p:nvPr/>
        </p:nvSpPr>
        <p:spPr>
          <a:xfrm>
            <a:off x="4297680" y="1097280"/>
            <a:ext cx="4114800" cy="457200"/>
          </a:xfrm>
          <a:prstGeom prst="rect">
            <a:avLst/>
          </a:prstGeom>
          <a:noFill/>
        </p:spPr>
        <p:txBody>
          <a:bodyPr wrap="none">
            <a:spAutoFit/>
          </a:bodyPr>
          <a:lstStyle/>
          <a:p/>
          <a:p>
            <a:pPr>
              <a:lnSpc>
                <a:spcPts val="1500"/>
              </a:lnSpc>
              <a:defRPr sz="1200" b="0">
                <a:solidFill>
                  <a:srgbClr val="000000"/>
                </a:solidFill>
              </a:defRPr>
            </a:pPr>
            <a:r>
              <a:t>    -  Overall Platform Activity</a:t>
            </a:r>
          </a:p>
        </p:txBody>
      </p:sp>
      <p:sp>
        <p:nvSpPr>
          <p:cNvPr id="17" name="TextBox 16"/>
          <p:cNvSpPr txBox="1"/>
          <p:nvPr/>
        </p:nvSpPr>
        <p:spPr>
          <a:xfrm>
            <a:off x="4297680" y="1371600"/>
            <a:ext cx="4114800" cy="457200"/>
          </a:xfrm>
          <a:prstGeom prst="rect">
            <a:avLst/>
          </a:prstGeom>
          <a:noFill/>
        </p:spPr>
        <p:txBody>
          <a:bodyPr wrap="none">
            <a:spAutoFit/>
          </a:bodyPr>
          <a:lstStyle/>
          <a:p/>
          <a:p>
            <a:pPr>
              <a:lnSpc>
                <a:spcPts val="1500"/>
              </a:lnSpc>
              <a:defRPr sz="1200" b="0">
                <a:solidFill>
                  <a:srgbClr val="000000"/>
                </a:solidFill>
              </a:defRPr>
            </a:pPr>
            <a:r>
              <a:t>    -  Feature Utilization</a:t>
            </a:r>
          </a:p>
        </p:txBody>
      </p:sp>
      <p:sp>
        <p:nvSpPr>
          <p:cNvPr id="18" name="TextBox 17"/>
          <p:cNvSpPr txBox="1"/>
          <p:nvPr/>
        </p:nvSpPr>
        <p:spPr>
          <a:xfrm>
            <a:off x="4297680" y="1645920"/>
            <a:ext cx="4114800" cy="457200"/>
          </a:xfrm>
          <a:prstGeom prst="rect">
            <a:avLst/>
          </a:prstGeom>
          <a:noFill/>
        </p:spPr>
        <p:txBody>
          <a:bodyPr wrap="none">
            <a:spAutoFit/>
          </a:bodyPr>
          <a:lstStyle/>
          <a:p/>
          <a:p>
            <a:pPr>
              <a:lnSpc>
                <a:spcPts val="1500"/>
              </a:lnSpc>
              <a:defRPr sz="1200" b="0">
                <a:solidFill>
                  <a:srgbClr val="000000"/>
                </a:solidFill>
              </a:defRPr>
            </a:pPr>
            <a:r>
              <a:t>    -  Content Consumption</a:t>
            </a:r>
          </a:p>
        </p:txBody>
      </p:sp>
      <p:sp>
        <p:nvSpPr>
          <p:cNvPr id="19" name="TextBox 18"/>
          <p:cNvSpPr txBox="1"/>
          <p:nvPr/>
        </p:nvSpPr>
        <p:spPr>
          <a:xfrm>
            <a:off x="4297680" y="1920240"/>
            <a:ext cx="4114800" cy="457200"/>
          </a:xfrm>
          <a:prstGeom prst="rect">
            <a:avLst/>
          </a:prstGeom>
          <a:noFill/>
        </p:spPr>
        <p:txBody>
          <a:bodyPr wrap="none">
            <a:spAutoFit/>
          </a:bodyPr>
          <a:lstStyle/>
          <a:p/>
          <a:p>
            <a:pPr>
              <a:lnSpc>
                <a:spcPts val="1500"/>
              </a:lnSpc>
              <a:defRPr sz="1200" b="0">
                <a:solidFill>
                  <a:srgbClr val="000000"/>
                </a:solidFill>
              </a:defRPr>
            </a:pPr>
            <a:r>
              <a:t>    -  Green Day Tracking</a:t>
            </a:r>
          </a:p>
        </p:txBody>
      </p:sp>
      <p:sp>
        <p:nvSpPr>
          <p:cNvPr id="20" name="TextBox 19"/>
          <p:cNvSpPr txBox="1"/>
          <p:nvPr/>
        </p:nvSpPr>
        <p:spPr>
          <a:xfrm>
            <a:off x="4297680" y="2194560"/>
            <a:ext cx="4114800" cy="457200"/>
          </a:xfrm>
          <a:prstGeom prst="rect">
            <a:avLst/>
          </a:prstGeom>
          <a:noFill/>
        </p:spPr>
        <p:txBody>
          <a:bodyPr wrap="none">
            <a:spAutoFit/>
          </a:bodyPr>
          <a:lstStyle/>
          <a:p/>
          <a:p>
            <a:pPr>
              <a:lnSpc>
                <a:spcPts val="1500"/>
              </a:lnSpc>
              <a:defRPr sz="1200" b="0">
                <a:solidFill>
                  <a:srgbClr val="000000"/>
                </a:solidFill>
              </a:defRPr>
            </a:pPr>
            <a:r>
              <a:t>    -  Challenge Participation - Sponsor Initiated</a:t>
            </a:r>
          </a:p>
        </p:txBody>
      </p:sp>
      <p:sp>
        <p:nvSpPr>
          <p:cNvPr id="21" name="TextBox 20"/>
          <p:cNvSpPr txBox="1"/>
          <p:nvPr/>
        </p:nvSpPr>
        <p:spPr>
          <a:xfrm>
            <a:off x="4297680" y="2468879"/>
            <a:ext cx="4114800" cy="457200"/>
          </a:xfrm>
          <a:prstGeom prst="rect">
            <a:avLst/>
          </a:prstGeom>
          <a:noFill/>
        </p:spPr>
        <p:txBody>
          <a:bodyPr wrap="none">
            <a:spAutoFit/>
          </a:bodyPr>
          <a:lstStyle/>
          <a:p/>
          <a:p>
            <a:pPr>
              <a:lnSpc>
                <a:spcPts val="1500"/>
              </a:lnSpc>
              <a:defRPr sz="1200" b="0">
                <a:solidFill>
                  <a:srgbClr val="000000"/>
                </a:solidFill>
              </a:defRPr>
            </a:pPr>
            <a:r>
              <a:t>    -  Challenge Details - Sponsor Initiated</a:t>
            </a:r>
          </a:p>
        </p:txBody>
      </p:sp>
      <p:sp>
        <p:nvSpPr>
          <p:cNvPr id="22" name="TextBox 21"/>
          <p:cNvSpPr txBox="1"/>
          <p:nvPr/>
        </p:nvSpPr>
        <p:spPr>
          <a:xfrm>
            <a:off x="4297680" y="2743199"/>
            <a:ext cx="4114800" cy="457200"/>
          </a:xfrm>
          <a:prstGeom prst="rect">
            <a:avLst/>
          </a:prstGeom>
          <a:noFill/>
        </p:spPr>
        <p:txBody>
          <a:bodyPr wrap="none">
            <a:spAutoFit/>
          </a:bodyPr>
          <a:lstStyle/>
          <a:p/>
          <a:p>
            <a:pPr>
              <a:lnSpc>
                <a:spcPts val="1500"/>
              </a:lnSpc>
              <a:defRPr sz="1200" b="0">
                <a:solidFill>
                  <a:srgbClr val="000000"/>
                </a:solidFill>
              </a:defRPr>
            </a:pPr>
            <a:r>
              <a:t>    -  Incentive Earning</a:t>
            </a:r>
          </a:p>
        </p:txBody>
      </p:sp>
      <p:sp>
        <p:nvSpPr>
          <p:cNvPr id="23" name="TextBox 22"/>
          <p:cNvSpPr txBox="1"/>
          <p:nvPr/>
        </p:nvSpPr>
        <p:spPr>
          <a:xfrm>
            <a:off x="4297680" y="3291839"/>
            <a:ext cx="4114800" cy="457200"/>
          </a:xfrm>
          <a:prstGeom prst="rect">
            <a:avLst/>
          </a:prstGeom>
          <a:noFill/>
        </p:spPr>
        <p:txBody>
          <a:bodyPr wrap="none">
            <a:spAutoFit/>
          </a:bodyPr>
          <a:lstStyle/>
          <a:p/>
          <a:p>
            <a:pPr>
              <a:lnSpc>
                <a:spcPts val="1500"/>
              </a:lnSpc>
              <a:defRPr sz="1400" b="1">
                <a:solidFill>
                  <a:srgbClr val="000000"/>
                </a:solidFill>
              </a:defRPr>
            </a:pPr>
            <a:r>
              <a:t>5.  Program Engagement</a:t>
            </a:r>
          </a:p>
        </p:txBody>
      </p:sp>
      <p:sp>
        <p:nvSpPr>
          <p:cNvPr id="24" name="TextBox 23"/>
          <p:cNvSpPr txBox="1"/>
          <p:nvPr/>
        </p:nvSpPr>
        <p:spPr>
          <a:xfrm>
            <a:off x="4297680" y="3566159"/>
            <a:ext cx="4114800" cy="457200"/>
          </a:xfrm>
          <a:prstGeom prst="rect">
            <a:avLst/>
          </a:prstGeom>
          <a:noFill/>
        </p:spPr>
        <p:txBody>
          <a:bodyPr wrap="none">
            <a:spAutoFit/>
          </a:bodyPr>
          <a:lstStyle/>
          <a:p/>
          <a:p>
            <a:pPr>
              <a:lnSpc>
                <a:spcPts val="1500"/>
              </a:lnSpc>
              <a:defRPr sz="1200" b="0">
                <a:solidFill>
                  <a:srgbClr val="000000"/>
                </a:solidFill>
              </a:defRPr>
            </a:pPr>
            <a:r>
              <a:t>    -  High-Touch Lifestyle Management Participation</a:t>
            </a:r>
          </a:p>
        </p:txBody>
      </p:sp>
      <p:sp>
        <p:nvSpPr>
          <p:cNvPr id="25" name="TextBox 24"/>
          <p:cNvSpPr txBox="1"/>
          <p:nvPr/>
        </p:nvSpPr>
        <p:spPr>
          <a:xfrm>
            <a:off x="4297680" y="4114799"/>
            <a:ext cx="4114800" cy="457200"/>
          </a:xfrm>
          <a:prstGeom prst="rect">
            <a:avLst/>
          </a:prstGeom>
          <a:noFill/>
        </p:spPr>
        <p:txBody>
          <a:bodyPr wrap="none">
            <a:spAutoFit/>
          </a:bodyPr>
          <a:lstStyle/>
          <a:p/>
          <a:p>
            <a:pPr>
              <a:lnSpc>
                <a:spcPts val="1500"/>
              </a:lnSpc>
              <a:defRPr sz="1400" b="1">
                <a:solidFill>
                  <a:srgbClr val="000000"/>
                </a:solidFill>
              </a:defRPr>
            </a:pPr>
            <a:r>
              <a:t>6.  Outcomes</a:t>
            </a:r>
          </a:p>
        </p:txBody>
      </p:sp>
      <p:sp>
        <p:nvSpPr>
          <p:cNvPr id="26" name="TextBox 25"/>
          <p:cNvSpPr txBox="1"/>
          <p:nvPr/>
        </p:nvSpPr>
        <p:spPr>
          <a:xfrm>
            <a:off x="4297680" y="4389119"/>
            <a:ext cx="4114800" cy="457200"/>
          </a:xfrm>
          <a:prstGeom prst="rect">
            <a:avLst/>
          </a:prstGeom>
          <a:noFill/>
        </p:spPr>
        <p:txBody>
          <a:bodyPr wrap="none">
            <a:spAutoFit/>
          </a:bodyPr>
          <a:lstStyle/>
          <a:p/>
          <a:p>
            <a:pPr>
              <a:lnSpc>
                <a:spcPts val="1500"/>
              </a:lnSpc>
              <a:defRPr sz="1200" b="0">
                <a:solidFill>
                  <a:srgbClr val="000000"/>
                </a:solidFill>
              </a:defRPr>
            </a:pPr>
            <a:r>
              <a:t>    -  Behavior Change and Health Impact</a:t>
            </a:r>
          </a:p>
        </p:txBody>
      </p:sp>
      <p:sp>
        <p:nvSpPr>
          <p:cNvPr id="27" name="TextBox 26"/>
          <p:cNvSpPr txBox="1"/>
          <p:nvPr/>
        </p:nvSpPr>
        <p:spPr>
          <a:xfrm>
            <a:off x="4297680" y="4663439"/>
            <a:ext cx="4114800" cy="457200"/>
          </a:xfrm>
          <a:prstGeom prst="rect">
            <a:avLst/>
          </a:prstGeom>
          <a:noFill/>
        </p:spPr>
        <p:txBody>
          <a:bodyPr wrap="none">
            <a:spAutoFit/>
          </a:bodyPr>
          <a:lstStyle/>
          <a:p/>
          <a:p>
            <a:pPr>
              <a:lnSpc>
                <a:spcPts val="1500"/>
              </a:lnSpc>
              <a:defRPr sz="1200" b="0">
                <a:solidFill>
                  <a:srgbClr val="000000"/>
                </a:solidFill>
              </a:defRPr>
            </a:pPr>
            <a:r>
              <a:t>    -  Risk Change - Lifestyle Risk</a:t>
            </a:r>
          </a:p>
        </p:txBody>
      </p:sp>
      <p:sp>
        <p:nvSpPr>
          <p:cNvPr id="28" name="TextBox 27"/>
          <p:cNvSpPr txBox="1"/>
          <p:nvPr/>
        </p:nvSpPr>
        <p:spPr>
          <a:xfrm>
            <a:off x="4297680" y="4937759"/>
            <a:ext cx="4114800" cy="457200"/>
          </a:xfrm>
          <a:prstGeom prst="rect">
            <a:avLst/>
          </a:prstGeom>
          <a:noFill/>
        </p:spPr>
        <p:txBody>
          <a:bodyPr wrap="none">
            <a:spAutoFit/>
          </a:bodyPr>
          <a:lstStyle/>
          <a:p/>
          <a:p>
            <a:pPr>
              <a:lnSpc>
                <a:spcPts val="1500"/>
              </a:lnSpc>
              <a:defRPr sz="1200" b="0">
                <a:solidFill>
                  <a:srgbClr val="000000"/>
                </a:solidFill>
              </a:defRPr>
            </a:pPr>
            <a:r>
              <a:t>    -  Risk Change - Biometric/Clinical Risk</a:t>
            </a:r>
          </a:p>
        </p:txBody>
      </p:sp>
      <p:sp>
        <p:nvSpPr>
          <p:cNvPr id="29" name="TextBox 28"/>
          <p:cNvSpPr txBox="1"/>
          <p:nvPr/>
        </p:nvSpPr>
        <p:spPr>
          <a:xfrm>
            <a:off x="4297680" y="5212079"/>
            <a:ext cx="4114800" cy="457200"/>
          </a:xfrm>
          <a:prstGeom prst="rect">
            <a:avLst/>
          </a:prstGeom>
          <a:noFill/>
        </p:spPr>
        <p:txBody>
          <a:bodyPr wrap="none">
            <a:spAutoFit/>
          </a:bodyPr>
          <a:lstStyle/>
          <a:p/>
          <a:p>
            <a:pPr>
              <a:lnSpc>
                <a:spcPts val="1500"/>
              </a:lnSpc>
              <a:defRPr sz="1200" b="0">
                <a:solidFill>
                  <a:srgbClr val="000000"/>
                </a:solidFill>
              </a:defRPr>
            </a:pPr>
            <a:r>
              <a:t>    -  Risk Change - Preventive Risk</a:t>
            </a:r>
          </a:p>
        </p:txBody>
      </p:sp>
    </p:spTree>
    <p:extLst>
      <p:ext uri="{BB962C8B-B14F-4D97-AF65-F5344CB8AC3E}">
        <p14:creationId xmlns:p14="http://schemas.microsoft.com/office/powerpoint/2010/main" val="176484642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423F2-3E51-4C85-AFFF-44A573AD512B}"/>
              </a:ext>
            </a:extLst>
          </p:cNvPr>
          <p:cNvSpPr>
            <a:spLocks noGrp="1"/>
          </p:cNvSpPr>
          <p:nvPr>
            <p:ph type="title"/>
          </p:nvPr>
        </p:nvSpPr>
        <p:spPr/>
        <p:txBody>
          <a:bodyPr>
            <a:normAutofit fontScale="90000"/>
          </a:bodyPr>
          <a:lstStyle/>
          <a:p>
            <a:r>
              <a:rPr lang="en-US"/>
              <a:t>Green Day Tracking</a:t>
            </a:r>
          </a:p>
        </p:txBody>
      </p:sp>
      <p:sp>
        <p:nvSpPr>
          <p:cNvPr id="3" name="Text Placeholder 2">
            <a:extLst>
              <a:ext uri="{FF2B5EF4-FFF2-40B4-BE49-F238E27FC236}">
                <a16:creationId xmlns:a16="http://schemas.microsoft.com/office/drawing/2014/main" id="{079E2509-8FF6-4877-B852-3DB3F4481C3C}"/>
              </a:ext>
            </a:extLst>
          </p:cNvPr>
          <p:cNvSpPr>
            <a:spLocks noGrp="1"/>
          </p:cNvSpPr>
          <p:nvPr>
            <p:ph type="body" sz="quarter" idx="10"/>
          </p:nvPr>
        </p:nvSpPr>
        <p:spPr/>
        <p:txBody>
          <a:bodyPr/>
          <a:lstStyle/>
          <a:p>
            <a:r>
              <a:rPr lang="en-US"/>
              <a:t>DIGITAL ENGAGEMENT</a:t>
            </a:r>
          </a:p>
        </p:txBody>
      </p:sp>
      <p:graphicFrame>
        <p:nvGraphicFramePr>
          <p:cNvPr id="4" name="Table 6">
            <a:extLst>
              <a:ext uri="{FF2B5EF4-FFF2-40B4-BE49-F238E27FC236}">
                <a16:creationId xmlns:a16="http://schemas.microsoft.com/office/drawing/2014/main" id="{3406923C-F96B-4AC9-9225-B9B9E9B1ECE0}"/>
              </a:ext>
            </a:extLst>
          </p:cNvPr>
          <p:cNvGraphicFramePr>
            <a:graphicFrameLocks noGrp="1"/>
          </p:cNvGraphicFramePr>
          <p:nvPr/>
        </p:nvGraphicFramePr>
        <p:xfrm>
          <a:off x="342900" y="990600"/>
          <a:ext cx="2635825" cy="257176"/>
        </p:xfrm>
        <a:graphic>
          <a:graphicData uri="http://schemas.openxmlformats.org/drawingml/2006/table">
            <a:tbl>
              <a:tblPr firstRow="1" bandRow="1">
                <a:tableStyleId>{5C22544A-7EE6-4342-B048-85BDC9FD1C3A}</a:tableStyleId>
              </a:tblPr>
              <a:tblGrid>
                <a:gridCol w="26358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GREEN DAYS EARNED</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9D66223E-52F9-404C-A8BD-06BD6C47162C}"/>
              </a:ext>
            </a:extLst>
          </p:cNvPr>
          <p:cNvGraphicFramePr>
            <a:graphicFrameLocks noGrp="1"/>
          </p:cNvGraphicFramePr>
          <p:nvPr/>
        </p:nvGraphicFramePr>
        <p:xfrm>
          <a:off x="4504458" y="990600"/>
          <a:ext cx="2635826" cy="257176"/>
        </p:xfrm>
        <a:graphic>
          <a:graphicData uri="http://schemas.openxmlformats.org/drawingml/2006/table">
            <a:tbl>
              <a:tblPr firstRow="1" bandRow="1">
                <a:tableStyleId>{5C22544A-7EE6-4342-B048-85BDC9FD1C3A}</a:tableStyleId>
              </a:tblPr>
              <a:tblGrid>
                <a:gridCol w="26358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MEMBERS WITH 1+ GREEN DAYS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C0E0C613-9B2E-4C49-9224-AEDCC27125F8}"/>
              </a:ext>
            </a:extLst>
          </p:cNvPr>
          <p:cNvGraphicFramePr>
            <a:graphicFrameLocks noGrp="1"/>
          </p:cNvGraphicFramePr>
          <p:nvPr/>
        </p:nvGraphicFramePr>
        <p:xfrm>
          <a:off x="8666017" y="1009651"/>
          <a:ext cx="2635826" cy="257176"/>
        </p:xfrm>
        <a:graphic>
          <a:graphicData uri="http://schemas.openxmlformats.org/drawingml/2006/table">
            <a:tbl>
              <a:tblPr firstRow="1" bandRow="1">
                <a:tableStyleId>{5C22544A-7EE6-4342-B048-85BDC9FD1C3A}</a:tableStyleId>
              </a:tblPr>
              <a:tblGrid>
                <a:gridCol w="26358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GREEN DAYS PER MEMBER</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greendays_earned_chart" descr="digital_engagement_green_days_earned_monthly&#10;&#10;&#10;">
            <a:extLst>
              <a:ext uri="{FF2B5EF4-FFF2-40B4-BE49-F238E27FC236}">
                <a16:creationId xmlns:a16="http://schemas.microsoft.com/office/drawing/2014/main" id="{E3F54F2A-4BFA-4289-AFD8-36BE98296A83}"/>
              </a:ext>
            </a:extLst>
          </p:cNvPr>
          <p:cNvGraphicFramePr/>
          <p:nvPr>
            <p:extLst>
              <p:ext uri="{D42A27DB-BD31-4B8C-83A1-F6EECF244321}">
                <p14:modId xmlns:p14="http://schemas.microsoft.com/office/powerpoint/2010/main" val="243094060"/>
              </p:ext>
            </p:extLst>
          </p:nvPr>
        </p:nvGraphicFramePr>
        <p:xfrm>
          <a:off x="342901" y="2105892"/>
          <a:ext cx="7471064" cy="42806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greendays_per_member" descr="digital_engagement_green_days_per_member&#10;">
            <a:extLst>
              <a:ext uri="{FF2B5EF4-FFF2-40B4-BE49-F238E27FC236}">
                <a16:creationId xmlns:a16="http://schemas.microsoft.com/office/drawing/2014/main" id="{C75CC0FA-EAA2-4983-88F1-10DD1215C59C}"/>
              </a:ext>
            </a:extLst>
          </p:cNvPr>
          <p:cNvGraphicFramePr/>
          <p:nvPr/>
        </p:nvGraphicFramePr>
        <p:xfrm>
          <a:off x="8118763" y="1266827"/>
          <a:ext cx="3730335" cy="2060861"/>
        </p:xfrm>
        <a:graphic>
          <a:graphicData uri="http://schemas.openxmlformats.org/drawingml/2006/chart">
            <c:chart xmlns:c="http://schemas.openxmlformats.org/drawingml/2006/chart" xmlns:r="http://schemas.openxmlformats.org/officeDocument/2006/relationships" r:id="rId3"/>
          </a:graphicData>
        </a:graphic>
      </p:graphicFrame>
      <p:sp>
        <p:nvSpPr>
          <p:cNvPr id="20" name="TextBox 19"/>
          <p:cNvSpPr txBox="1"/>
          <p:nvPr/>
        </p:nvSpPr>
        <p:spPr>
          <a:xfrm>
            <a:off x="746412" y="1266827"/>
            <a:ext cx="1828800" cy="685800"/>
          </a:xfrm>
          <a:prstGeom prst="rect">
            <a:avLst/>
          </a:prstGeom>
          <a:noFill/>
        </p:spPr>
        <p:txBody>
          <a:bodyPr wrap="square">
            <a:spAutoFit/>
          </a:bodyPr>
          <a:lstStyle/>
          <a:p>
            <a:pPr algn="ctr">
              <a:defRPr sz="2800">
                <a:solidFill>
                  <a:srgbClr val="2C9ACC"/>
                </a:solidFill>
                <a:latin typeface="Calibri"/>
              </a:defRPr>
            </a:pPr>
            <a:r>
              <a:t>29,579</a:t>
            </a:r>
          </a:p>
        </p:txBody>
      </p:sp>
      <p:sp>
        <p:nvSpPr>
          <p:cNvPr id="21" name="TextBox 20"/>
          <p:cNvSpPr txBox="1"/>
          <p:nvPr/>
        </p:nvSpPr>
        <p:spPr>
          <a:xfrm>
            <a:off x="4908374" y="1266827"/>
            <a:ext cx="1828800" cy="685800"/>
          </a:xfrm>
          <a:prstGeom prst="rect">
            <a:avLst/>
          </a:prstGeom>
          <a:noFill/>
        </p:spPr>
        <p:txBody>
          <a:bodyPr wrap="square">
            <a:spAutoFit/>
          </a:bodyPr>
          <a:lstStyle/>
          <a:p>
            <a:pPr algn="ctr">
              <a:defRPr sz="2800">
                <a:solidFill>
                  <a:srgbClr val="2C9ACC"/>
                </a:solidFill>
                <a:latin typeface="Calibri"/>
              </a:defRPr>
            </a:pPr>
            <a:r>
              <a:t>374</a:t>
            </a:r>
          </a:p>
        </p:txBody>
      </p:sp>
      <p:graphicFrame>
        <p:nvGraphicFramePr>
          <p:cNvPr id="15" name="entries_by_tracker"/>
          <p:cNvGraphicFramePr/>
          <p:nvPr>
            <p:extLst>
              <p:ext uri="{D42A27DB-BD31-4B8C-83A1-F6EECF244321}">
                <p14:modId xmlns:p14="http://schemas.microsoft.com/office/powerpoint/2010/main" val="4183732571"/>
              </p:ext>
            </p:extLst>
          </p:nvPr>
        </p:nvGraphicFramePr>
        <p:xfrm>
          <a:off x="8197918" y="3464962"/>
          <a:ext cx="3730752" cy="279806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0572434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c_title">
            <a:extLst>
              <a:ext uri="{FF2B5EF4-FFF2-40B4-BE49-F238E27FC236}">
                <a16:creationId xmlns:a16="http://schemas.microsoft.com/office/drawing/2014/main" id="{7B7F6382-0660-4925-BCF5-EA1D10A02244}"/>
              </a:ext>
            </a:extLst>
          </p:cNvPr>
          <p:cNvSpPr>
            <a:spLocks noGrp="1"/>
          </p:cNvSpPr>
          <p:nvPr>
            <p:ph type="title"/>
          </p:nvPr>
        </p:nvSpPr>
        <p:spPr/>
        <p:txBody>
          <a:bodyPr>
            <a:normAutofit fontScale="90000"/>
          </a:bodyPr>
          <a:lstStyle/>
          <a:p>
            <a:r>
              <a:rPr lang="en-US" dirty="0"/>
              <a:t>Challenge Participation – Sponsor Initiated</a:t>
            </a:r>
          </a:p>
        </p:txBody>
      </p:sp>
      <p:sp>
        <p:nvSpPr>
          <p:cNvPr id="3" name="Text Placeholder 2">
            <a:extLst>
              <a:ext uri="{FF2B5EF4-FFF2-40B4-BE49-F238E27FC236}">
                <a16:creationId xmlns:a16="http://schemas.microsoft.com/office/drawing/2014/main" id="{30642140-915B-40DB-A711-58889E41D364}"/>
              </a:ext>
            </a:extLst>
          </p:cNvPr>
          <p:cNvSpPr>
            <a:spLocks noGrp="1"/>
          </p:cNvSpPr>
          <p:nvPr>
            <p:ph type="body" sz="quarter" idx="10"/>
          </p:nvPr>
        </p:nvSpPr>
        <p:spPr/>
        <p:txBody>
          <a:bodyPr/>
          <a:lstStyle/>
          <a:p>
            <a:r>
              <a:rPr lang="en-US"/>
              <a:t>DIGITAL ENGAGEMENT</a:t>
            </a:r>
          </a:p>
        </p:txBody>
      </p:sp>
      <p:graphicFrame>
        <p:nvGraphicFramePr>
          <p:cNvPr id="4" name="Table 6">
            <a:extLst>
              <a:ext uri="{FF2B5EF4-FFF2-40B4-BE49-F238E27FC236}">
                <a16:creationId xmlns:a16="http://schemas.microsoft.com/office/drawing/2014/main" id="{3E976D1E-9A70-4778-A4C9-1D818EBC8772}"/>
              </a:ext>
            </a:extLst>
          </p:cNvPr>
          <p:cNvGraphicFramePr>
            <a:graphicFrameLocks noGrp="1"/>
          </p:cNvGraphicFramePr>
          <p:nvPr/>
        </p:nvGraphicFramePr>
        <p:xfrm>
          <a:off x="360245" y="99060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CHALLENGE PARTICIPANT RATE</a:t>
                      </a:r>
                      <a:r>
                        <a:rPr lang="en-US" sz="1000" baseline="30000" dirty="0">
                          <a:solidFill>
                            <a:schemeClr val="bg2">
                              <a:lumMod val="50000"/>
                            </a:schemeClr>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4D23606-30B6-4197-B3AE-788504828D6E}"/>
              </a:ext>
            </a:extLst>
          </p:cNvPr>
          <p:cNvGraphicFramePr>
            <a:graphicFrameLocks noGrp="1"/>
          </p:cNvGraphicFramePr>
          <p:nvPr/>
        </p:nvGraphicFramePr>
        <p:xfrm>
          <a:off x="3395098" y="99060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CHALLENGE PARTICIPATIONS</a:t>
                      </a:r>
                      <a:r>
                        <a:rPr lang="en-US" sz="1000" baseline="30000" dirty="0">
                          <a:solidFill>
                            <a:schemeClr val="bg2">
                              <a:lumMod val="50000"/>
                            </a:schemeClr>
                          </a:solidFill>
                        </a:rPr>
                        <a:t>2</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9B90900C-7A2F-467A-87AA-78CF5CFC35CB}"/>
              </a:ext>
            </a:extLst>
          </p:cNvPr>
          <p:cNvGraphicFramePr>
            <a:graphicFrameLocks noGrp="1"/>
          </p:cNvGraphicFramePr>
          <p:nvPr/>
        </p:nvGraphicFramePr>
        <p:xfrm>
          <a:off x="6447296" y="99060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CHALLENGE COMPLETES</a:t>
                      </a:r>
                      <a:r>
                        <a:rPr lang="en-US" sz="1000" baseline="30000" dirty="0">
                          <a:solidFill>
                            <a:schemeClr val="bg2">
                              <a:lumMod val="50000"/>
                            </a:schemeClr>
                          </a:solidFill>
                        </a:rPr>
                        <a:t>3</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A89FA167-5A6A-40A4-8F52-4B2D7428FE34}"/>
              </a:ext>
            </a:extLst>
          </p:cNvPr>
          <p:cNvGraphicFramePr>
            <a:graphicFrameLocks noGrp="1"/>
          </p:cNvGraphicFramePr>
          <p:nvPr/>
        </p:nvGraphicFramePr>
        <p:xfrm>
          <a:off x="9464803" y="1006502"/>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CHALLENGE COMPLETION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sc_challenge_ptpn_by_month" descr="digital_engagement_challenge_participation_by_month&#10;">
            <a:extLst>
              <a:ext uri="{FF2B5EF4-FFF2-40B4-BE49-F238E27FC236}">
                <a16:creationId xmlns:a16="http://schemas.microsoft.com/office/drawing/2014/main" id="{A1389F44-18BF-48A5-87C2-6FB20539FB85}"/>
              </a:ext>
            </a:extLst>
          </p:cNvPr>
          <p:cNvGraphicFramePr/>
          <p:nvPr/>
        </p:nvGraphicFramePr>
        <p:xfrm>
          <a:off x="342900" y="2068269"/>
          <a:ext cx="7268513" cy="396303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sc_challenge_ptpn_by_type" descr="digital_engagement_challenge_participation_by_typetop7&#10;">
            <a:extLst>
              <a:ext uri="{FF2B5EF4-FFF2-40B4-BE49-F238E27FC236}">
                <a16:creationId xmlns:a16="http://schemas.microsoft.com/office/drawing/2014/main" id="{5DAA1389-E6C2-4D60-956E-6672CAC11FE1}"/>
              </a:ext>
            </a:extLst>
          </p:cNvPr>
          <p:cNvGraphicFramePr>
            <a:graphicFrameLocks noGrp="1"/>
          </p:cNvGraphicFramePr>
          <p:nvPr/>
        </p:nvGraphicFramePr>
        <p:xfrm>
          <a:off x="7890757" y="2049515"/>
          <a:ext cx="4071856" cy="929640"/>
        </p:xfrm>
        <a:graphic>
          <a:graphicData uri="http://schemas.openxmlformats.org/drawingml/2006/table">
            <a:tbl>
              <a:tblPr firstRow="1" bandRow="1">
                <a:tableStyleId>{6E25E649-3F16-4E02-A733-19D2CDBF48F0}</a:tableStyleId>
              </a:tblPr>
              <a:tblGrid>
                <a:gridCol w="1196682">
                  <a:extLst>
                    <a:ext uri="{9D8B030D-6E8A-4147-A177-3AD203B41FA5}">
                      <a16:colId xmlns:a16="http://schemas.microsoft.com/office/drawing/2014/main" val="449611923"/>
                    </a:ext>
                  </a:extLst>
                </a:gridCol>
                <a:gridCol w="1112363">
                  <a:extLst>
                    <a:ext uri="{9D8B030D-6E8A-4147-A177-3AD203B41FA5}">
                      <a16:colId xmlns:a16="http://schemas.microsoft.com/office/drawing/2014/main" val="2835139007"/>
                    </a:ext>
                  </a:extLst>
                </a:gridCol>
                <a:gridCol w="822189">
                  <a:extLst>
                    <a:ext uri="{9D8B030D-6E8A-4147-A177-3AD203B41FA5}">
                      <a16:colId xmlns:a16="http://schemas.microsoft.com/office/drawing/2014/main" val="2174430935"/>
                    </a:ext>
                  </a:extLst>
                </a:gridCol>
                <a:gridCol w="940622">
                  <a:extLst>
                    <a:ext uri="{9D8B030D-6E8A-4147-A177-3AD203B41FA5}">
                      <a16:colId xmlns:a16="http://schemas.microsoft.com/office/drawing/2014/main" val="4293995943"/>
                    </a:ext>
                  </a:extLst>
                </a:gridCol>
              </a:tblGrid>
              <a:tr h="236487">
                <a:tc>
                  <a:txBody>
                    <a:bodyPr/>
                    <a:lstStyle/>
                    <a:p>
                      <a:r>
                        <a:rPr lang="en-US" sz="900" dirty="0"/>
                        <a:t>Challenge Type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Challenge Participations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Completes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Completion Rate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159962447"/>
                  </a:ext>
                </a:extLst>
              </a:tr>
              <a:tr h="0">
                <a:tc>
                  <a:txBody>
                    <a:bodyPr/>
                    <a:lstStyle/>
                    <a:p>
                      <a:r>
                        <a:rPr sz="800"/>
                        <a:t>Individual</a:t>
                      </a:r>
                    </a:p>
                  </a:txBody>
                  <a:tcPr anchor="ctr">
                    <a:lnR w="6350" cap="flat" cmpd="sng" algn="ctr">
                      <a:solidFill>
                        <a:schemeClr val="bg1"/>
                      </a:solidFill>
                      <a:prstDash val="solid"/>
                      <a:round/>
                      <a:headEnd type="none" w="med" len="med"/>
                      <a:tailEnd type="none" w="med" len="med"/>
                    </a:lnR>
                  </a:tcPr>
                </a:tc>
                <a:tc>
                  <a:txBody>
                    <a:bodyPr/>
                    <a:lstStyle/>
                    <a:p>
                      <a:pPr algn="ctr"/>
                      <a:r>
                        <a:rPr sz="800"/>
                        <a:t>2,377</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1,385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58.3%</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bl>
          </a:graphicData>
        </a:graphic>
      </p:graphicFrame>
      <p:sp>
        <p:nvSpPr>
          <p:cNvPr id="20" name="TextBox 19">
            <a:extLst>
              <a:ext uri="{FF2B5EF4-FFF2-40B4-BE49-F238E27FC236}">
                <a16:creationId xmlns:a16="http://schemas.microsoft.com/office/drawing/2014/main" id="{AF6B7FF8-83B9-49A1-B99F-B44E7AD3ACA5}"/>
              </a:ext>
            </a:extLst>
          </p:cNvPr>
          <p:cNvSpPr txBox="1"/>
          <p:nvPr/>
        </p:nvSpPr>
        <p:spPr>
          <a:xfrm>
            <a:off x="7890755" y="1803294"/>
            <a:ext cx="3958343" cy="246221"/>
          </a:xfrm>
          <a:prstGeom prst="rect">
            <a:avLst/>
          </a:prstGeom>
          <a:noFill/>
        </p:spPr>
        <p:txBody>
          <a:bodyPr wrap="square" lIns="0" rIns="0" rtlCol="0" anchor="t">
            <a:spAutoFit/>
          </a:bodyPr>
          <a:lstStyle/>
          <a:p>
            <a:pPr marL="7938" lvl="0" algn="l" defTabSz="914400" hangingPunct="1">
              <a:spcBef>
                <a:spcPct val="0"/>
              </a:spcBef>
              <a:spcAft>
                <a:spcPct val="0"/>
              </a:spcAft>
              <a:defRPr/>
            </a:pPr>
            <a:r>
              <a:rPr lang="en-US" sz="1000" b="1" kern="1200" dirty="0">
                <a:solidFill>
                  <a:schemeClr val="tx1">
                    <a:lumMod val="65000"/>
                    <a:lumOff val="35000"/>
                  </a:schemeClr>
                </a:solidFill>
              </a:rPr>
              <a:t>CHALLENGE PARTICIPATION BY TYPE</a:t>
            </a:r>
          </a:p>
        </p:txBody>
      </p:sp>
      <p:sp>
        <p:nvSpPr>
          <p:cNvPr id="16" name="TextBox 15">
            <a:extLst>
              <a:ext uri="{FF2B5EF4-FFF2-40B4-BE49-F238E27FC236}">
                <a16:creationId xmlns:a16="http://schemas.microsoft.com/office/drawing/2014/main" id="{9BE22D07-DE5F-46A8-8D77-A6DA0DFA85BA}"/>
              </a:ext>
            </a:extLst>
          </p:cNvPr>
          <p:cNvSpPr txBox="1"/>
          <p:nvPr/>
        </p:nvSpPr>
        <p:spPr>
          <a:xfrm>
            <a:off x="342900" y="6031303"/>
            <a:ext cx="6104396" cy="6565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7663" lvl="0" indent="-223838">
              <a:buFont typeface="+mj-lt"/>
              <a:buAutoNum type="arabicPeriod"/>
              <a:defRPr/>
            </a:pPr>
            <a:r>
              <a:rPr lang="en-US" sz="900" dirty="0">
                <a:solidFill>
                  <a:schemeClr val="bg2">
                    <a:lumMod val="25000"/>
                  </a:schemeClr>
                </a:solidFill>
              </a:rPr>
              <a:t>Percentage of registered members who participated in at least one challenge since program launch.</a:t>
            </a:r>
          </a:p>
          <a:p>
            <a:pPr marL="347663" indent="-223838">
              <a:buFont typeface="+mj-lt"/>
              <a:buAutoNum type="arabicPeriod"/>
              <a:defRPr/>
            </a:pPr>
            <a:r>
              <a:rPr lang="en-US" sz="900" dirty="0">
                <a:solidFill>
                  <a:schemeClr val="bg2">
                    <a:lumMod val="25000"/>
                  </a:schemeClr>
                </a:solidFill>
              </a:rPr>
              <a:t>Count of non-unique challenge participants. A single member can have multiple challenge participations.</a:t>
            </a:r>
          </a:p>
          <a:p>
            <a:pPr marL="347663" indent="-223838">
              <a:buFont typeface="+mj-lt"/>
              <a:buAutoNum type="arabicPeriod"/>
              <a:defRPr/>
            </a:pPr>
            <a:r>
              <a:rPr lang="en-US" sz="900" dirty="0">
                <a:solidFill>
                  <a:schemeClr val="bg2">
                    <a:lumMod val="25000"/>
                  </a:schemeClr>
                </a:solidFill>
              </a:rPr>
              <a:t>Number of participations in which the challenge goal was met within the required timeframe. A single member can have multiple challenge completions.</a:t>
            </a:r>
          </a:p>
        </p:txBody>
      </p:sp>
      <p:sp>
        <p:nvSpPr>
          <p:cNvPr id="30" name="TextBox 29"/>
          <p:cNvSpPr txBox="1"/>
          <p:nvPr/>
        </p:nvSpPr>
        <p:spPr>
          <a:xfrm>
            <a:off x="629320" y="1282333"/>
            <a:ext cx="1828800" cy="523220"/>
          </a:xfrm>
          <a:prstGeom prst="rect">
            <a:avLst/>
          </a:prstGeom>
          <a:noFill/>
        </p:spPr>
        <p:txBody>
          <a:bodyPr wrap="square">
            <a:spAutoFit/>
          </a:bodyPr>
          <a:lstStyle/>
          <a:p>
            <a:pPr algn="ctr">
              <a:defRPr sz="2800">
                <a:solidFill>
                  <a:srgbClr val="2C9ACC"/>
                </a:solidFill>
                <a:latin typeface="Calibri"/>
              </a:defRPr>
            </a:pPr>
            <a:r>
              <a:t>33.8%</a:t>
            </a:r>
          </a:p>
        </p:txBody>
      </p:sp>
      <p:sp>
        <p:nvSpPr>
          <p:cNvPr id="31" name="TextBox 30"/>
          <p:cNvSpPr txBox="1"/>
          <p:nvPr/>
        </p:nvSpPr>
        <p:spPr>
          <a:xfrm>
            <a:off x="3664172" y="1280074"/>
            <a:ext cx="1828800" cy="523220"/>
          </a:xfrm>
          <a:prstGeom prst="rect">
            <a:avLst/>
          </a:prstGeom>
          <a:noFill/>
        </p:spPr>
        <p:txBody>
          <a:bodyPr wrap="square">
            <a:spAutoFit/>
          </a:bodyPr>
          <a:lstStyle/>
          <a:p>
            <a:pPr algn="ctr">
              <a:defRPr sz="2800">
                <a:solidFill>
                  <a:srgbClr val="2C9ACC"/>
                </a:solidFill>
                <a:latin typeface="Calibri"/>
              </a:defRPr>
            </a:pPr>
            <a:r>
              <a:t>2,377</a:t>
            </a:r>
          </a:p>
        </p:txBody>
      </p:sp>
      <p:sp>
        <p:nvSpPr>
          <p:cNvPr id="32" name="TextBox 31"/>
          <p:cNvSpPr txBox="1"/>
          <p:nvPr/>
        </p:nvSpPr>
        <p:spPr>
          <a:xfrm>
            <a:off x="6716371" y="1280074"/>
            <a:ext cx="1828800" cy="523220"/>
          </a:xfrm>
          <a:prstGeom prst="rect">
            <a:avLst/>
          </a:prstGeom>
          <a:noFill/>
        </p:spPr>
        <p:txBody>
          <a:bodyPr wrap="square">
            <a:spAutoFit/>
          </a:bodyPr>
          <a:lstStyle/>
          <a:p>
            <a:pPr algn="ctr">
              <a:defRPr sz="2800">
                <a:solidFill>
                  <a:srgbClr val="2C9ACC"/>
                </a:solidFill>
                <a:latin typeface="Calibri"/>
              </a:defRPr>
            </a:pPr>
            <a:r>
              <a:t>1,385</a:t>
            </a:r>
          </a:p>
        </p:txBody>
      </p:sp>
      <p:sp>
        <p:nvSpPr>
          <p:cNvPr id="33" name="TextBox 32"/>
          <p:cNvSpPr txBox="1"/>
          <p:nvPr/>
        </p:nvSpPr>
        <p:spPr>
          <a:xfrm>
            <a:off x="9742670" y="1282333"/>
            <a:ext cx="1828800" cy="523220"/>
          </a:xfrm>
          <a:prstGeom prst="rect">
            <a:avLst/>
          </a:prstGeom>
          <a:noFill/>
        </p:spPr>
        <p:txBody>
          <a:bodyPr wrap="square">
            <a:spAutoFit/>
          </a:bodyPr>
          <a:lstStyle/>
          <a:p>
            <a:pPr algn="ctr">
              <a:defRPr sz="2800">
                <a:solidFill>
                  <a:srgbClr val="2C9ACC"/>
                </a:solidFill>
                <a:latin typeface="Calibri"/>
              </a:defRPr>
            </a:pPr>
            <a:r>
              <a:t>58.3%</a:t>
            </a:r>
          </a:p>
        </p:txBody>
      </p:sp>
      <p:graphicFrame>
        <p:nvGraphicFramePr>
          <p:cNvPr id="21" name="sc_challenge_ptpn_by_goal" descr="digital_engagement_challenge_participation_by_typetop7&#10;">
            <a:extLst>
              <a:ext uri="{FF2B5EF4-FFF2-40B4-BE49-F238E27FC236}">
                <a16:creationId xmlns:a16="http://schemas.microsoft.com/office/drawing/2014/main" id="{0E8E244B-C9E6-40D6-BE24-EB5E19A1F14B}"/>
              </a:ext>
            </a:extLst>
          </p:cNvPr>
          <p:cNvGraphicFramePr>
            <a:graphicFrameLocks noGrp="1"/>
          </p:cNvGraphicFramePr>
          <p:nvPr/>
        </p:nvGraphicFramePr>
        <p:xfrm>
          <a:off x="7890757" y="4376856"/>
          <a:ext cx="4071856" cy="1996440"/>
        </p:xfrm>
        <a:graphic>
          <a:graphicData uri="http://schemas.openxmlformats.org/drawingml/2006/table">
            <a:tbl>
              <a:tblPr firstRow="1" bandRow="1">
                <a:tableStyleId>{6E25E649-3F16-4E02-A733-19D2CDBF48F0}</a:tableStyleId>
              </a:tblPr>
              <a:tblGrid>
                <a:gridCol w="1358298">
                  <a:extLst>
                    <a:ext uri="{9D8B030D-6E8A-4147-A177-3AD203B41FA5}">
                      <a16:colId xmlns:a16="http://schemas.microsoft.com/office/drawing/2014/main" val="449611923"/>
                    </a:ext>
                  </a:extLst>
                </a:gridCol>
                <a:gridCol w="943660">
                  <a:extLst>
                    <a:ext uri="{9D8B030D-6E8A-4147-A177-3AD203B41FA5}">
                      <a16:colId xmlns:a16="http://schemas.microsoft.com/office/drawing/2014/main" val="2835139007"/>
                    </a:ext>
                  </a:extLst>
                </a:gridCol>
                <a:gridCol w="829276">
                  <a:extLst>
                    <a:ext uri="{9D8B030D-6E8A-4147-A177-3AD203B41FA5}">
                      <a16:colId xmlns:a16="http://schemas.microsoft.com/office/drawing/2014/main" val="2174430935"/>
                    </a:ext>
                  </a:extLst>
                </a:gridCol>
                <a:gridCol w="940622">
                  <a:extLst>
                    <a:ext uri="{9D8B030D-6E8A-4147-A177-3AD203B41FA5}">
                      <a16:colId xmlns:a16="http://schemas.microsoft.com/office/drawing/2014/main" val="4293995943"/>
                    </a:ext>
                  </a:extLst>
                </a:gridCol>
              </a:tblGrid>
              <a:tr h="0">
                <a:tc>
                  <a:txBody>
                    <a:bodyPr/>
                    <a:lstStyle/>
                    <a:p>
                      <a:r>
                        <a:rPr lang="en-US" sz="900" dirty="0"/>
                        <a:t>Challenge Goal Type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Challenge Participations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Completes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Challenge Completion Rate</a:t>
                      </a: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159962447"/>
                  </a:ext>
                </a:extLst>
              </a:tr>
              <a:tr h="0">
                <a:tc>
                  <a:txBody>
                    <a:bodyPr/>
                    <a:lstStyle/>
                    <a:p>
                      <a:r>
                        <a:rPr sz="800"/>
                        <a:t>Steps</a:t>
                      </a:r>
                    </a:p>
                  </a:txBody>
                  <a:tcPr anchor="ctr">
                    <a:lnR w="6350" cap="flat" cmpd="sng" algn="ctr">
                      <a:solidFill>
                        <a:schemeClr val="bg1"/>
                      </a:solidFill>
                      <a:prstDash val="solid"/>
                      <a:round/>
                      <a:headEnd type="none" w="med" len="med"/>
                      <a:tailEnd type="none" w="med" len="med"/>
                    </a:lnR>
                  </a:tcPr>
                </a:tc>
                <a:tc>
                  <a:txBody>
                    <a:bodyPr/>
                    <a:lstStyle/>
                    <a:p>
                      <a:pPr algn="ctr"/>
                      <a:r>
                        <a:rPr sz="800"/>
                        <a:t>654</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439</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67.1%</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r>
                        <a:rPr sz="800"/>
                        <a:t>Green Days</a:t>
                      </a:r>
                    </a:p>
                  </a:txBody>
                  <a:tcPr anchor="ctr">
                    <a:lnR w="6350" cap="flat" cmpd="sng" algn="ctr">
                      <a:solidFill>
                        <a:schemeClr val="bg1"/>
                      </a:solidFill>
                      <a:prstDash val="solid"/>
                      <a:round/>
                      <a:headEnd type="none" w="med" len="med"/>
                      <a:tailEnd type="none" w="med" len="med"/>
                    </a:lnR>
                  </a:tcPr>
                </a:tc>
                <a:tc>
                  <a:txBody>
                    <a:bodyPr/>
                    <a:lstStyle/>
                    <a:p>
                      <a:pPr algn="ctr"/>
                      <a:r>
                        <a:rPr sz="800"/>
                        <a:t>649</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370</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57.0%</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r>
                        <a:rPr sz="800"/>
                        <a:t>Diet</a:t>
                      </a:r>
                    </a:p>
                  </a:txBody>
                  <a:tcPr anchor="ctr">
                    <a:lnR w="6350" cap="flat" cmpd="sng" algn="ctr">
                      <a:solidFill>
                        <a:schemeClr val="bg1"/>
                      </a:solidFill>
                      <a:prstDash val="solid"/>
                      <a:round/>
                      <a:headEnd type="none" w="med" len="med"/>
                      <a:tailEnd type="none" w="med" len="med"/>
                    </a:lnR>
                  </a:tcPr>
                </a:tc>
                <a:tc>
                  <a:txBody>
                    <a:bodyPr/>
                    <a:lstStyle/>
                    <a:p>
                      <a:pPr algn="ctr"/>
                      <a:r>
                        <a:rPr sz="800"/>
                        <a:t>458</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238</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52.0%</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r>
                        <a:rPr sz="800"/>
                        <a:t>Sleep</a:t>
                      </a:r>
                    </a:p>
                  </a:txBody>
                  <a:tcPr anchor="ctr">
                    <a:lnR w="6350" cap="flat" cmpd="sng" algn="ctr">
                      <a:solidFill>
                        <a:schemeClr val="bg1"/>
                      </a:solidFill>
                      <a:prstDash val="solid"/>
                      <a:round/>
                      <a:headEnd type="none" w="med" len="med"/>
                      <a:tailEnd type="none" w="med" len="med"/>
                    </a:lnR>
                  </a:tcPr>
                </a:tc>
                <a:tc>
                  <a:txBody>
                    <a:bodyPr/>
                    <a:lstStyle/>
                    <a:p>
                      <a:pPr algn="ctr"/>
                      <a:r>
                        <a:rPr sz="800"/>
                        <a:t>336</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186</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55.4%</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r>
                        <a:rPr sz="800"/>
                        <a:t>Stress</a:t>
                      </a:r>
                    </a:p>
                  </a:txBody>
                  <a:tcPr anchor="ctr">
                    <a:lnR w="6350" cap="flat" cmpd="sng" algn="ctr">
                      <a:solidFill>
                        <a:schemeClr val="bg1"/>
                      </a:solidFill>
                      <a:prstDash val="solid"/>
                      <a:round/>
                      <a:headEnd type="none" w="med" len="med"/>
                      <a:tailEnd type="none" w="med" len="med"/>
                    </a:lnR>
                  </a:tcPr>
                </a:tc>
                <a:tc>
                  <a:txBody>
                    <a:bodyPr/>
                    <a:lstStyle/>
                    <a:p>
                      <a:pPr algn="ctr"/>
                      <a:r>
                        <a:rPr sz="800"/>
                        <a:t>280</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152</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54.3%</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22" name="TextBox 21">
            <a:extLst>
              <a:ext uri="{FF2B5EF4-FFF2-40B4-BE49-F238E27FC236}">
                <a16:creationId xmlns:a16="http://schemas.microsoft.com/office/drawing/2014/main" id="{A6109E66-290B-458D-B99A-68BB72FF8BCE}"/>
              </a:ext>
            </a:extLst>
          </p:cNvPr>
          <p:cNvSpPr txBox="1"/>
          <p:nvPr/>
        </p:nvSpPr>
        <p:spPr>
          <a:xfrm>
            <a:off x="7890755" y="4130635"/>
            <a:ext cx="3958343" cy="246221"/>
          </a:xfrm>
          <a:prstGeom prst="rect">
            <a:avLst/>
          </a:prstGeom>
          <a:noFill/>
        </p:spPr>
        <p:txBody>
          <a:bodyPr wrap="square" lIns="0" rIns="0" rtlCol="0" anchor="t">
            <a:spAutoFit/>
          </a:bodyPr>
          <a:lstStyle/>
          <a:p>
            <a:pPr marL="7938" lvl="0" algn="l" defTabSz="914400" hangingPunct="1">
              <a:spcBef>
                <a:spcPct val="0"/>
              </a:spcBef>
              <a:spcAft>
                <a:spcPct val="0"/>
              </a:spcAft>
              <a:defRPr/>
            </a:pPr>
            <a:r>
              <a:rPr lang="en-US" sz="1000" b="1" kern="1200" dirty="0">
                <a:solidFill>
                  <a:schemeClr val="tx1">
                    <a:lumMod val="65000"/>
                    <a:lumOff val="35000"/>
                  </a:schemeClr>
                </a:solidFill>
              </a:rPr>
              <a:t>CHALLENGE PARTICIPATION BY </a:t>
            </a:r>
            <a:r>
              <a:rPr lang="en-US" sz="1000" b="1" dirty="0">
                <a:solidFill>
                  <a:schemeClr val="tx1">
                    <a:lumMod val="65000"/>
                    <a:lumOff val="35000"/>
                  </a:schemeClr>
                </a:solidFill>
              </a:rPr>
              <a:t>GOAL </a:t>
            </a:r>
            <a:r>
              <a:rPr lang="en-US" sz="1000" b="1" kern="1200" dirty="0">
                <a:solidFill>
                  <a:schemeClr val="tx1">
                    <a:lumMod val="65000"/>
                    <a:lumOff val="35000"/>
                  </a:schemeClr>
                </a:solidFill>
              </a:rPr>
              <a:t>TYPE (Top 7)</a:t>
            </a:r>
          </a:p>
        </p:txBody>
      </p:sp>
    </p:spTree>
    <p:extLst>
      <p:ext uri="{BB962C8B-B14F-4D97-AF65-F5344CB8AC3E}">
        <p14:creationId xmlns:p14="http://schemas.microsoft.com/office/powerpoint/2010/main" val="111472663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c_title">
            <a:extLst>
              <a:ext uri="{FF2B5EF4-FFF2-40B4-BE49-F238E27FC236}">
                <a16:creationId xmlns:a16="http://schemas.microsoft.com/office/drawing/2014/main" id="{0FBDD5D3-1540-47AB-B87D-32EEAD36201C}"/>
              </a:ext>
            </a:extLst>
          </p:cNvPr>
          <p:cNvSpPr>
            <a:spLocks noGrp="1"/>
          </p:cNvSpPr>
          <p:nvPr>
            <p:ph type="title"/>
          </p:nvPr>
        </p:nvSpPr>
        <p:spPr>
          <a:xfrm>
            <a:off x="342900" y="144780"/>
            <a:ext cx="11506200" cy="377825"/>
          </a:xfrm>
        </p:spPr>
        <p:txBody>
          <a:bodyPr>
            <a:normAutofit fontScale="90000"/>
          </a:bodyPr>
          <a:lstStyle/>
          <a:p>
            <a:r>
              <a:rPr lang="en-US" dirty="0"/>
              <a:t>Challenge Details – Sponsor Initiated</a:t>
            </a:r>
          </a:p>
        </p:txBody>
      </p:sp>
      <p:sp>
        <p:nvSpPr>
          <p:cNvPr id="3" name="Text Placeholder 2">
            <a:extLst>
              <a:ext uri="{FF2B5EF4-FFF2-40B4-BE49-F238E27FC236}">
                <a16:creationId xmlns:a16="http://schemas.microsoft.com/office/drawing/2014/main" id="{20238839-FD2B-43F2-8345-BEBC1C69882C}"/>
              </a:ext>
            </a:extLst>
          </p:cNvPr>
          <p:cNvSpPr>
            <a:spLocks noGrp="1"/>
          </p:cNvSpPr>
          <p:nvPr>
            <p:ph type="body" sz="quarter" idx="10"/>
          </p:nvPr>
        </p:nvSpPr>
        <p:spPr/>
        <p:txBody>
          <a:bodyPr/>
          <a:lstStyle/>
          <a:p>
            <a:r>
              <a:rPr lang="en-US" dirty="0"/>
              <a:t>DIGITAL ENGAGEMENT</a:t>
            </a:r>
          </a:p>
        </p:txBody>
      </p:sp>
      <p:graphicFrame>
        <p:nvGraphicFramePr>
          <p:cNvPr id="5" name="sc_top_challenges_count" descr="digital_engagement_top_challenge_by_completed_count_top_10&#10;">
            <a:extLst>
              <a:ext uri="{FF2B5EF4-FFF2-40B4-BE49-F238E27FC236}">
                <a16:creationId xmlns:a16="http://schemas.microsoft.com/office/drawing/2014/main" id="{B9C18D5F-43DA-404A-B96C-21F6DBAF7E16}"/>
              </a:ext>
            </a:extLst>
          </p:cNvPr>
          <p:cNvGraphicFramePr>
            <a:graphicFrameLocks noGrp="1"/>
          </p:cNvGraphicFramePr>
          <p:nvPr>
            <p:extLst>
              <p:ext uri="{D42A27DB-BD31-4B8C-83A1-F6EECF244321}">
                <p14:modId xmlns:p14="http://schemas.microsoft.com/office/powerpoint/2010/main" val="1514656109"/>
              </p:ext>
            </p:extLst>
          </p:nvPr>
        </p:nvGraphicFramePr>
        <p:xfrm>
          <a:off x="284343" y="1323147"/>
          <a:ext cx="11713464" cy="2743200"/>
        </p:xfrm>
        <a:graphic>
          <a:graphicData uri="http://schemas.openxmlformats.org/drawingml/2006/table">
            <a:tbl>
              <a:tblPr firstRow="1" bandRow="1">
                <a:tableStyleId>{6E25E649-3F16-4E02-A733-19D2CDBF48F0}</a:tableStyleId>
              </a:tblPr>
              <a:tblGrid>
                <a:gridCol w="2112264">
                  <a:extLst>
                    <a:ext uri="{9D8B030D-6E8A-4147-A177-3AD203B41FA5}">
                      <a16:colId xmlns:a16="http://schemas.microsoft.com/office/drawing/2014/main" val="1147033280"/>
                    </a:ext>
                  </a:extLst>
                </a:gridCol>
                <a:gridCol w="1453896">
                  <a:extLst>
                    <a:ext uri="{9D8B030D-6E8A-4147-A177-3AD203B41FA5}">
                      <a16:colId xmlns:a16="http://schemas.microsoft.com/office/drawing/2014/main" val="3894799027"/>
                    </a:ext>
                  </a:extLst>
                </a:gridCol>
                <a:gridCol w="2468880">
                  <a:extLst>
                    <a:ext uri="{9D8B030D-6E8A-4147-A177-3AD203B41FA5}">
                      <a16:colId xmlns:a16="http://schemas.microsoft.com/office/drawing/2014/main" val="3140760263"/>
                    </a:ext>
                  </a:extLst>
                </a:gridCol>
                <a:gridCol w="1170432">
                  <a:extLst>
                    <a:ext uri="{9D8B030D-6E8A-4147-A177-3AD203B41FA5}">
                      <a16:colId xmlns:a16="http://schemas.microsoft.com/office/drawing/2014/main" val="1841248495"/>
                    </a:ext>
                  </a:extLst>
                </a:gridCol>
                <a:gridCol w="1097280">
                  <a:extLst>
                    <a:ext uri="{9D8B030D-6E8A-4147-A177-3AD203B41FA5}">
                      <a16:colId xmlns:a16="http://schemas.microsoft.com/office/drawing/2014/main" val="2461650469"/>
                    </a:ext>
                  </a:extLst>
                </a:gridCol>
                <a:gridCol w="1024128">
                  <a:extLst>
                    <a:ext uri="{9D8B030D-6E8A-4147-A177-3AD203B41FA5}">
                      <a16:colId xmlns:a16="http://schemas.microsoft.com/office/drawing/2014/main" val="441987451"/>
                    </a:ext>
                  </a:extLst>
                </a:gridCol>
                <a:gridCol w="1188720">
                  <a:extLst>
                    <a:ext uri="{9D8B030D-6E8A-4147-A177-3AD203B41FA5}">
                      <a16:colId xmlns:a16="http://schemas.microsoft.com/office/drawing/2014/main" val="1651714621"/>
                    </a:ext>
                  </a:extLst>
                </a:gridCol>
                <a:gridCol w="1197864">
                  <a:extLst>
                    <a:ext uri="{9D8B030D-6E8A-4147-A177-3AD203B41FA5}">
                      <a16:colId xmlns:a16="http://schemas.microsoft.com/office/drawing/2014/main" val="3360898638"/>
                    </a:ext>
                  </a:extLst>
                </a:gridCol>
              </a:tblGrid>
              <a:tr h="457200">
                <a:tc>
                  <a:txBody>
                    <a:bodyPr/>
                    <a:lstStyle/>
                    <a:p>
                      <a:r>
                        <a:rPr lang="en-US" sz="900" dirty="0"/>
                        <a:t>Challenge Name</a:t>
                      </a:r>
                    </a:p>
                  </a:txBody>
                  <a:tcPr anchor="ctr">
                    <a:lnR w="6350" cap="flat" cmpd="sng" algn="ctr">
                      <a:solidFill>
                        <a:schemeClr val="bg1"/>
                      </a:solidFill>
                      <a:prstDash val="solid"/>
                      <a:round/>
                      <a:headEnd type="none" w="med" len="med"/>
                      <a:tailEnd type="none" w="med" len="med"/>
                    </a:lnR>
                  </a:tcPr>
                </a:tc>
                <a:tc>
                  <a:txBody>
                    <a:bodyPr/>
                    <a:lstStyle/>
                    <a:p>
                      <a:r>
                        <a:rPr lang="en-US" sz="900" dirty="0"/>
                        <a:t>Challenge Type</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l"/>
                      <a:r>
                        <a:rPr lang="en-US" sz="900" dirty="0"/>
                        <a:t>Challenge Unit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Goal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Start Date</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Participants</a:t>
                      </a:r>
                      <a:r>
                        <a:rPr lang="en-US" sz="900" baseline="30000" dirty="0">
                          <a:solidFill>
                            <a:schemeClr val="bg1"/>
                          </a:solidFill>
                        </a:rPr>
                        <a:t>1</a:t>
                      </a:r>
                      <a:endParaRPr lang="en-US" sz="900"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Completion Rate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003319962"/>
                  </a:ext>
                </a:extLst>
              </a:tr>
              <a:tr h="142407">
                <a:tc>
                  <a:txBody>
                    <a:bodyPr/>
                    <a:lstStyle/>
                    <a:p>
                      <a:r>
                        <a:rPr sz="800"/>
                        <a:t>Walk Your Way to a Healthier Heart</a:t>
                      </a:r>
                    </a:p>
                  </a:txBody>
                  <a:tcPr anchor="ctr">
                    <a:lnR w="6350" cap="flat" cmpd="sng" algn="ctr">
                      <a:solidFill>
                        <a:schemeClr val="bg1"/>
                      </a:solidFill>
                      <a:prstDash val="solid"/>
                      <a:round/>
                      <a:headEnd type="none" w="med" len="med"/>
                      <a:tailEnd type="none" w="med" len="med"/>
                    </a:lnR>
                  </a:tcPr>
                </a:tc>
                <a:tc>
                  <a:txBody>
                    <a:bodyPr/>
                    <a:lstStyle/>
                    <a:p>
                      <a:r>
                        <a:rPr sz="800"/>
                        <a:t>Individual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r>
                        <a:rPr sz="800"/>
                        <a:t>Steps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150,000</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2021-02-01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163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104</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63.8%</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42407">
                <a:tc>
                  <a:txBody>
                    <a:bodyPr/>
                    <a:lstStyle/>
                    <a:p>
                      <a:r>
                        <a:rPr sz="800"/>
                        <a:t>Start Your New Year's Goals Off Right</a:t>
                      </a:r>
                    </a:p>
                  </a:txBody>
                  <a:tcPr anchor="ctr">
                    <a:lnR w="6350" cap="flat" cmpd="sng" algn="ctr">
                      <a:solidFill>
                        <a:schemeClr val="bg1"/>
                      </a:solidFill>
                      <a:prstDash val="solid"/>
                      <a:round/>
                      <a:headEnd type="none" w="med" len="med"/>
                      <a:tailEnd type="none" w="med" len="med"/>
                    </a:lnR>
                  </a:tcPr>
                </a:tc>
                <a:tc>
                  <a:txBody>
                    <a:bodyPr/>
                    <a:lstStyle/>
                    <a:p>
                      <a:r>
                        <a:rPr sz="800"/>
                        <a:t>Individual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r>
                        <a:rPr sz="800"/>
                        <a:t>Green Days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2021-01-01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161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76</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47.2%</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42407">
                <a:tc>
                  <a:txBody>
                    <a:bodyPr/>
                    <a:lstStyle/>
                    <a:p>
                      <a:r>
                        <a:rPr sz="800"/>
                        <a:t>Eat in the Green</a:t>
                      </a:r>
                    </a:p>
                  </a:txBody>
                  <a:tcPr anchor="ctr">
                    <a:lnR w="6350" cap="flat" cmpd="sng" algn="ctr">
                      <a:solidFill>
                        <a:schemeClr val="bg1"/>
                      </a:solidFill>
                      <a:prstDash val="solid"/>
                      <a:round/>
                      <a:headEnd type="none" w="med" len="med"/>
                      <a:tailEnd type="none" w="med" len="med"/>
                    </a:lnR>
                  </a:tcPr>
                </a:tc>
                <a:tc>
                  <a:txBody>
                    <a:bodyPr/>
                    <a:lstStyle/>
                    <a:p>
                      <a:r>
                        <a:rPr sz="800"/>
                        <a:t>Individual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r>
                        <a:rPr sz="800"/>
                        <a:t>Days "In The Green"</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2021-03-01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157</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77</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49.0%</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42407">
                <a:tc>
                  <a:txBody>
                    <a:bodyPr/>
                    <a:lstStyle/>
                    <a:p>
                      <a:r>
                        <a:rPr sz="800"/>
                        <a:t>Manage Your Stress for a Healthier You</a:t>
                      </a:r>
                    </a:p>
                  </a:txBody>
                  <a:tcPr anchor="ctr">
                    <a:lnR w="6350" cap="flat" cmpd="sng" algn="ctr">
                      <a:solidFill>
                        <a:schemeClr val="bg1"/>
                      </a:solidFill>
                      <a:prstDash val="solid"/>
                      <a:round/>
                      <a:headEnd type="none" w="med" len="med"/>
                      <a:tailEnd type="none" w="med" len="med"/>
                    </a:lnR>
                  </a:tcPr>
                </a:tc>
                <a:tc>
                  <a:txBody>
                    <a:bodyPr/>
                    <a:lstStyle/>
                    <a:p>
                      <a:r>
                        <a:rPr sz="800"/>
                        <a:t>Individual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r>
                        <a:rPr sz="800"/>
                        <a:t>Days "In The Green"</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2021-04-01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128</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66</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51.6%</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42407">
                <a:tc>
                  <a:txBody>
                    <a:bodyPr/>
                    <a:lstStyle/>
                    <a:p>
                      <a:r>
                        <a:rPr sz="800"/>
                        <a:t>May Steps Challenge</a:t>
                      </a:r>
                    </a:p>
                  </a:txBody>
                  <a:tcPr anchor="ctr">
                    <a:lnR w="6350" cap="flat" cmpd="sng" algn="ctr">
                      <a:solidFill>
                        <a:schemeClr val="bg1"/>
                      </a:solidFill>
                      <a:prstDash val="solid"/>
                      <a:round/>
                      <a:headEnd type="none" w="med" len="med"/>
                      <a:tailEnd type="none" w="med" len="med"/>
                    </a:lnR>
                  </a:tcPr>
                </a:tc>
                <a:tc>
                  <a:txBody>
                    <a:bodyPr/>
                    <a:lstStyle/>
                    <a:p>
                      <a:r>
                        <a:rPr sz="800"/>
                        <a:t>Individual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r>
                        <a:rPr sz="800"/>
                        <a:t>Steps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150,000</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2020-05-01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103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75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72.8%</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42407">
                <a:tc>
                  <a:txBody>
                    <a:bodyPr/>
                    <a:lstStyle/>
                    <a:p>
                      <a:r>
                        <a:rPr sz="800"/>
                        <a:t>February Stress Challenge</a:t>
                      </a:r>
                    </a:p>
                  </a:txBody>
                  <a:tcPr anchor="ctr">
                    <a:lnR w="6350" cap="flat" cmpd="sng" algn="ctr">
                      <a:solidFill>
                        <a:schemeClr val="bg1"/>
                      </a:solidFill>
                      <a:prstDash val="solid"/>
                      <a:round/>
                      <a:headEnd type="none" w="med" len="med"/>
                      <a:tailEnd type="none" w="med" len="med"/>
                    </a:lnR>
                  </a:tcPr>
                </a:tc>
                <a:tc>
                  <a:txBody>
                    <a:bodyPr/>
                    <a:lstStyle/>
                    <a:p>
                      <a:r>
                        <a:rPr sz="800"/>
                        <a:t>Individual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r>
                        <a:rPr sz="800"/>
                        <a:t>Days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2020-02-01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100</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61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61.0%</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142407">
                <a:tc>
                  <a:txBody>
                    <a:bodyPr/>
                    <a:lstStyle/>
                    <a:p>
                      <a:r>
                        <a:rPr sz="800"/>
                        <a:t>April Green Day Challenge</a:t>
                      </a:r>
                    </a:p>
                  </a:txBody>
                  <a:tcPr anchor="ctr">
                    <a:lnR w="6350" cap="flat" cmpd="sng" algn="ctr">
                      <a:solidFill>
                        <a:schemeClr val="bg1"/>
                      </a:solidFill>
                      <a:prstDash val="solid"/>
                      <a:round/>
                      <a:headEnd type="none" w="med" len="med"/>
                      <a:tailEnd type="none" w="med" len="med"/>
                    </a:lnR>
                  </a:tcPr>
                </a:tc>
                <a:tc>
                  <a:txBody>
                    <a:bodyPr/>
                    <a:lstStyle/>
                    <a:p>
                      <a:r>
                        <a:rPr sz="800"/>
                        <a:t>Individual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r>
                        <a:rPr sz="800"/>
                        <a:t>Days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2020-04-01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97</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67</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69.1%</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142407">
                <a:tc>
                  <a:txBody>
                    <a:bodyPr/>
                    <a:lstStyle/>
                    <a:p>
                      <a:r>
                        <a:rPr sz="800"/>
                        <a:t>March Sleep Challenge</a:t>
                      </a:r>
                    </a:p>
                  </a:txBody>
                  <a:tcPr anchor="ctr">
                    <a:lnR w="6350" cap="flat" cmpd="sng" algn="ctr">
                      <a:solidFill>
                        <a:schemeClr val="bg1"/>
                      </a:solidFill>
                      <a:prstDash val="solid"/>
                      <a:round/>
                      <a:headEnd type="none" w="med" len="med"/>
                      <a:tailEnd type="none" w="med" len="med"/>
                    </a:lnR>
                  </a:tcPr>
                </a:tc>
                <a:tc>
                  <a:txBody>
                    <a:bodyPr/>
                    <a:lstStyle/>
                    <a:p>
                      <a:r>
                        <a:rPr sz="800"/>
                        <a:t>Individual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r>
                        <a:rPr sz="800"/>
                        <a:t>Days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2020-03-01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94</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67</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71.3%</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142407">
                <a:tc>
                  <a:txBody>
                    <a:bodyPr/>
                    <a:lstStyle/>
                    <a:p>
                      <a:r>
                        <a:rPr sz="800"/>
                        <a:t>June Steps Challenge</a:t>
                      </a:r>
                    </a:p>
                  </a:txBody>
                  <a:tcPr anchor="ctr">
                    <a:lnR w="6350" cap="flat" cmpd="sng" algn="ctr">
                      <a:solidFill>
                        <a:schemeClr val="bg1"/>
                      </a:solidFill>
                      <a:prstDash val="solid"/>
                      <a:round/>
                      <a:headEnd type="none" w="med" len="med"/>
                      <a:tailEnd type="none" w="med" len="med"/>
                    </a:lnR>
                  </a:tcPr>
                </a:tc>
                <a:tc>
                  <a:txBody>
                    <a:bodyPr/>
                    <a:lstStyle/>
                    <a:p>
                      <a:r>
                        <a:rPr sz="800"/>
                        <a:t>Individual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r>
                        <a:rPr sz="800"/>
                        <a:t>Steps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150,000</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2020-06-01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92</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70</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76.1%</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142407">
                <a:tc>
                  <a:txBody>
                    <a:bodyPr/>
                    <a:lstStyle/>
                    <a:p>
                      <a:r>
                        <a:rPr sz="800"/>
                        <a:t>April Steps Challenge</a:t>
                      </a:r>
                    </a:p>
                  </a:txBody>
                  <a:tcPr anchor="ctr">
                    <a:lnR w="6350" cap="flat" cmpd="sng" algn="ctr">
                      <a:solidFill>
                        <a:schemeClr val="bg1"/>
                      </a:solidFill>
                      <a:prstDash val="solid"/>
                      <a:round/>
                      <a:headEnd type="none" w="med" len="med"/>
                      <a:tailEnd type="none" w="med" len="med"/>
                    </a:lnR>
                  </a:tcPr>
                </a:tc>
                <a:tc>
                  <a:txBody>
                    <a:bodyPr/>
                    <a:lstStyle/>
                    <a:p>
                      <a:r>
                        <a:rPr sz="800"/>
                        <a:t>Individual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r>
                        <a:rPr sz="800"/>
                        <a:t>Steps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150,000</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2020-04-01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88</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67</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76.1%</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bl>
          </a:graphicData>
        </a:graphic>
      </p:graphicFrame>
      <p:graphicFrame>
        <p:nvGraphicFramePr>
          <p:cNvPr id="7" name="sc_challenges_in_progress" descr="digital_engagement_challenges_in_progress_top_5&#10;">
            <a:extLst>
              <a:ext uri="{FF2B5EF4-FFF2-40B4-BE49-F238E27FC236}">
                <a16:creationId xmlns:a16="http://schemas.microsoft.com/office/drawing/2014/main" id="{2824E3FA-7C8F-4017-8FFD-CA52AEECC6A8}"/>
              </a:ext>
            </a:extLst>
          </p:cNvPr>
          <p:cNvGraphicFramePr>
            <a:graphicFrameLocks noGrp="1"/>
          </p:cNvGraphicFramePr>
          <p:nvPr>
            <p:extLst>
              <p:ext uri="{D42A27DB-BD31-4B8C-83A1-F6EECF244321}">
                <p14:modId xmlns:p14="http://schemas.microsoft.com/office/powerpoint/2010/main" val="1633287682"/>
              </p:ext>
            </p:extLst>
          </p:nvPr>
        </p:nvGraphicFramePr>
        <p:xfrm>
          <a:off x="288155" y="4550713"/>
          <a:ext cx="11713464" cy="1508760"/>
        </p:xfrm>
        <a:graphic>
          <a:graphicData uri="http://schemas.openxmlformats.org/drawingml/2006/table">
            <a:tbl>
              <a:tblPr firstRow="1" bandRow="1">
                <a:tableStyleId>{6E25E649-3F16-4E02-A733-19D2CDBF48F0}</a:tableStyleId>
              </a:tblPr>
              <a:tblGrid>
                <a:gridCol w="2112264">
                  <a:extLst>
                    <a:ext uri="{9D8B030D-6E8A-4147-A177-3AD203B41FA5}">
                      <a16:colId xmlns:a16="http://schemas.microsoft.com/office/drawing/2014/main" val="2246846431"/>
                    </a:ext>
                  </a:extLst>
                </a:gridCol>
                <a:gridCol w="1453896">
                  <a:extLst>
                    <a:ext uri="{9D8B030D-6E8A-4147-A177-3AD203B41FA5}">
                      <a16:colId xmlns:a16="http://schemas.microsoft.com/office/drawing/2014/main" val="880075736"/>
                    </a:ext>
                  </a:extLst>
                </a:gridCol>
                <a:gridCol w="2468880">
                  <a:extLst>
                    <a:ext uri="{9D8B030D-6E8A-4147-A177-3AD203B41FA5}">
                      <a16:colId xmlns:a16="http://schemas.microsoft.com/office/drawing/2014/main" val="413106509"/>
                    </a:ext>
                  </a:extLst>
                </a:gridCol>
                <a:gridCol w="1170432">
                  <a:extLst>
                    <a:ext uri="{9D8B030D-6E8A-4147-A177-3AD203B41FA5}">
                      <a16:colId xmlns:a16="http://schemas.microsoft.com/office/drawing/2014/main" val="3197741079"/>
                    </a:ext>
                  </a:extLst>
                </a:gridCol>
                <a:gridCol w="1097280">
                  <a:extLst>
                    <a:ext uri="{9D8B030D-6E8A-4147-A177-3AD203B41FA5}">
                      <a16:colId xmlns:a16="http://schemas.microsoft.com/office/drawing/2014/main" val="335043783"/>
                    </a:ext>
                  </a:extLst>
                </a:gridCol>
                <a:gridCol w="1024128">
                  <a:extLst>
                    <a:ext uri="{9D8B030D-6E8A-4147-A177-3AD203B41FA5}">
                      <a16:colId xmlns:a16="http://schemas.microsoft.com/office/drawing/2014/main" val="758455920"/>
                    </a:ext>
                  </a:extLst>
                </a:gridCol>
                <a:gridCol w="1188720">
                  <a:extLst>
                    <a:ext uri="{9D8B030D-6E8A-4147-A177-3AD203B41FA5}">
                      <a16:colId xmlns:a16="http://schemas.microsoft.com/office/drawing/2014/main" val="2703100220"/>
                    </a:ext>
                  </a:extLst>
                </a:gridCol>
                <a:gridCol w="1197864">
                  <a:extLst>
                    <a:ext uri="{9D8B030D-6E8A-4147-A177-3AD203B41FA5}">
                      <a16:colId xmlns:a16="http://schemas.microsoft.com/office/drawing/2014/main" val="4062909859"/>
                    </a:ext>
                  </a:extLst>
                </a:gridCol>
              </a:tblGrid>
              <a:tr h="228600">
                <a:tc>
                  <a:txBody>
                    <a:bodyPr/>
                    <a:lstStyle/>
                    <a:p>
                      <a:pPr algn="l"/>
                      <a:r>
                        <a:rPr lang="en-US" sz="900" dirty="0"/>
                        <a:t>Challenge Name</a:t>
                      </a:r>
                    </a:p>
                  </a:txBody>
                  <a:tcPr anchor="ctr">
                    <a:lnR w="635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Challenge Type</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l"/>
                      <a:r>
                        <a:rPr lang="en-US" sz="900" dirty="0"/>
                        <a:t>Challenge Unit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Goal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Start Date</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Participants</a:t>
                      </a:r>
                      <a:r>
                        <a:rPr lang="en-US" sz="900" baseline="30000" dirty="0">
                          <a:solidFill>
                            <a:schemeClr val="bg1"/>
                          </a:solidFill>
                        </a:rPr>
                        <a:t>1</a:t>
                      </a: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Completion Rate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284450642"/>
                  </a:ext>
                </a:extLst>
              </a:tr>
              <a:tr h="228600">
                <a:tc>
                  <a:txBody>
                    <a:bodyPr/>
                    <a:lstStyle/>
                    <a:p>
                      <a:r>
                        <a:t>-</a:t>
                      </a:r>
                    </a:p>
                  </a:txBody>
                  <a:tcPr anchor="ctr">
                    <a:lnR w="6350" cap="flat" cmpd="sng" algn="ctr">
                      <a:solidFill>
                        <a:schemeClr val="bg1"/>
                      </a:solidFill>
                      <a:prstDash val="solid"/>
                      <a:round/>
                      <a:headEnd type="none" w="med" len="med"/>
                      <a:tailEnd type="none" w="med" len="med"/>
                    </a:lnR>
                  </a:tcPr>
                </a:tc>
                <a:tc>
                  <a:txBody>
                    <a:bodyPr/>
                    <a:lstStyle/>
                    <a:p>
                      <a:r>
                        <a: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r>
                        <a: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r>
                        <a: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r>
                        <a: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r>
                        <a: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r>
                        <a: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r>
                        <a:t>-</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8" name="Rectangle 7">
            <a:extLst>
              <a:ext uri="{FF2B5EF4-FFF2-40B4-BE49-F238E27FC236}">
                <a16:creationId xmlns:a16="http://schemas.microsoft.com/office/drawing/2014/main" id="{B04AB535-51ED-499C-B951-440F4B429405}"/>
              </a:ext>
            </a:extLst>
          </p:cNvPr>
          <p:cNvSpPr/>
          <p:nvPr/>
        </p:nvSpPr>
        <p:spPr>
          <a:xfrm>
            <a:off x="284346" y="1104065"/>
            <a:ext cx="11506197" cy="246221"/>
          </a:xfrm>
          <a:prstGeom prst="rect">
            <a:avLst/>
          </a:prstGeom>
        </p:spPr>
        <p:txBody>
          <a:bodyPr wrap="square">
            <a:spAutoFit/>
          </a:bodyPr>
          <a:lstStyle/>
          <a:p>
            <a:pPr lvl="0">
              <a:spcBef>
                <a:spcPct val="0"/>
              </a:spcBef>
              <a:spcAft>
                <a:spcPct val="0"/>
              </a:spcAft>
              <a:defRPr/>
            </a:pPr>
            <a:r>
              <a:rPr lang="en-US" sz="1000" b="1" dirty="0">
                <a:solidFill>
                  <a:schemeClr val="bg2">
                    <a:lumMod val="50000"/>
                  </a:schemeClr>
                </a:solidFill>
              </a:rPr>
              <a:t>TOP CHALLENGES BY COMPLETED COUNT (Top 10)</a:t>
            </a:r>
          </a:p>
        </p:txBody>
      </p:sp>
      <p:sp>
        <p:nvSpPr>
          <p:cNvPr id="10" name="Rectangle 9">
            <a:extLst>
              <a:ext uri="{FF2B5EF4-FFF2-40B4-BE49-F238E27FC236}">
                <a16:creationId xmlns:a16="http://schemas.microsoft.com/office/drawing/2014/main" id="{E4F0940B-7C07-4E83-81A0-1F0238DD43C4}"/>
              </a:ext>
            </a:extLst>
          </p:cNvPr>
          <p:cNvSpPr/>
          <p:nvPr/>
        </p:nvSpPr>
        <p:spPr>
          <a:xfrm>
            <a:off x="284343" y="4304492"/>
            <a:ext cx="11506200" cy="246221"/>
          </a:xfrm>
          <a:prstGeom prst="rect">
            <a:avLst/>
          </a:prstGeom>
        </p:spPr>
        <p:txBody>
          <a:bodyPr wrap="square">
            <a:spAutoFit/>
          </a:bodyPr>
          <a:lstStyle/>
          <a:p>
            <a:pPr lvl="0">
              <a:spcBef>
                <a:spcPct val="0"/>
              </a:spcBef>
              <a:spcAft>
                <a:spcPct val="0"/>
              </a:spcAft>
              <a:defRPr/>
            </a:pPr>
            <a:r>
              <a:rPr lang="en-US" sz="1000" b="1">
                <a:solidFill>
                  <a:schemeClr val="bg2">
                    <a:lumMod val="50000"/>
                  </a:schemeClr>
                </a:solidFill>
              </a:rPr>
              <a:t>CHALLENGES IN PROGRESS (Top 5)</a:t>
            </a:r>
          </a:p>
        </p:txBody>
      </p:sp>
      <p:sp>
        <p:nvSpPr>
          <p:cNvPr id="9" name="TextBox 8">
            <a:extLst>
              <a:ext uri="{FF2B5EF4-FFF2-40B4-BE49-F238E27FC236}">
                <a16:creationId xmlns:a16="http://schemas.microsoft.com/office/drawing/2014/main" id="{0F82C6CB-D270-4768-A9F2-A010C9801AD5}"/>
              </a:ext>
            </a:extLst>
          </p:cNvPr>
          <p:cNvSpPr txBox="1"/>
          <p:nvPr/>
        </p:nvSpPr>
        <p:spPr>
          <a:xfrm>
            <a:off x="342900" y="6449121"/>
            <a:ext cx="6104396" cy="24109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7663" lvl="0" indent="-223838">
              <a:buFont typeface="+mj-lt"/>
              <a:buAutoNum type="arabicPeriod"/>
              <a:defRPr/>
            </a:pPr>
            <a:r>
              <a:rPr lang="en-US" sz="900" dirty="0">
                <a:solidFill>
                  <a:schemeClr val="bg2">
                    <a:lumMod val="25000"/>
                  </a:schemeClr>
                </a:solidFill>
              </a:rPr>
              <a:t>Challenge Participants is defined as member has tracked &gt;= 1 day.</a:t>
            </a:r>
          </a:p>
        </p:txBody>
      </p:sp>
    </p:spTree>
    <p:extLst>
      <p:ext uri="{BB962C8B-B14F-4D97-AF65-F5344CB8AC3E}">
        <p14:creationId xmlns:p14="http://schemas.microsoft.com/office/powerpoint/2010/main" val="218561797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incentive_earners_per_month" descr="digital_engagement_incentive_earners_per_month&#10;">
            <a:extLst>
              <a:ext uri="{FF2B5EF4-FFF2-40B4-BE49-F238E27FC236}">
                <a16:creationId xmlns:a16="http://schemas.microsoft.com/office/drawing/2014/main" id="{E1BF6950-8ACB-48E1-92A7-B912F3D84EEF}"/>
              </a:ext>
            </a:extLst>
          </p:cNvPr>
          <p:cNvGraphicFramePr/>
          <p:nvPr>
            <p:extLst>
              <p:ext uri="{D42A27DB-BD31-4B8C-83A1-F6EECF244321}">
                <p14:modId xmlns:p14="http://schemas.microsoft.com/office/powerpoint/2010/main" val="2225180000"/>
              </p:ext>
            </p:extLst>
          </p:nvPr>
        </p:nvGraphicFramePr>
        <p:xfrm>
          <a:off x="342900" y="2076995"/>
          <a:ext cx="5522323" cy="401029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FE2DC520-8320-4AC5-8384-E2767B05BF51}"/>
              </a:ext>
            </a:extLst>
          </p:cNvPr>
          <p:cNvSpPr>
            <a:spLocks noGrp="1"/>
          </p:cNvSpPr>
          <p:nvPr>
            <p:ph type="title"/>
          </p:nvPr>
        </p:nvSpPr>
        <p:spPr/>
        <p:txBody>
          <a:bodyPr>
            <a:normAutofit fontScale="90000"/>
          </a:bodyPr>
          <a:lstStyle/>
          <a:p>
            <a:r>
              <a:rPr lang="en-US"/>
              <a:t>Incentive Earning (Current Year)</a:t>
            </a:r>
          </a:p>
        </p:txBody>
      </p:sp>
      <p:sp>
        <p:nvSpPr>
          <p:cNvPr id="3" name="Text Placeholder 2">
            <a:extLst>
              <a:ext uri="{FF2B5EF4-FFF2-40B4-BE49-F238E27FC236}">
                <a16:creationId xmlns:a16="http://schemas.microsoft.com/office/drawing/2014/main" id="{991B4308-4D30-4D46-B1CC-3AD6C7FB346E}"/>
              </a:ext>
            </a:extLst>
          </p:cNvPr>
          <p:cNvSpPr>
            <a:spLocks noGrp="1"/>
          </p:cNvSpPr>
          <p:nvPr>
            <p:ph type="body" sz="quarter" idx="10"/>
          </p:nvPr>
        </p:nvSpPr>
        <p:spPr/>
        <p:txBody>
          <a:bodyPr/>
          <a:lstStyle/>
          <a:p>
            <a:r>
              <a:rPr lang="en-US"/>
              <a:t>DIGITAL ENGAGEMENT</a:t>
            </a:r>
          </a:p>
        </p:txBody>
      </p:sp>
      <p:graphicFrame>
        <p:nvGraphicFramePr>
          <p:cNvPr id="4" name="Table 3">
            <a:extLst>
              <a:ext uri="{FF2B5EF4-FFF2-40B4-BE49-F238E27FC236}">
                <a16:creationId xmlns:a16="http://schemas.microsoft.com/office/drawing/2014/main" id="{A0F0F9AD-B516-4900-95E0-5787EDB382F5}"/>
              </a:ext>
            </a:extLst>
          </p:cNvPr>
          <p:cNvGraphicFramePr>
            <a:graphicFrameLocks noGrp="1"/>
          </p:cNvGraphicFramePr>
          <p:nvPr/>
        </p:nvGraphicFramePr>
        <p:xfrm>
          <a:off x="342900"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INCENTIVE ELIGIBLE MEMBERS</a:t>
                      </a:r>
                      <a:r>
                        <a:rPr lang="en-US" sz="1000" baseline="30000">
                          <a:solidFill>
                            <a:schemeClr val="bg2">
                              <a:lumMod val="50000"/>
                            </a:schemeClr>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4">
            <a:extLst>
              <a:ext uri="{FF2B5EF4-FFF2-40B4-BE49-F238E27FC236}">
                <a16:creationId xmlns:a16="http://schemas.microsoft.com/office/drawing/2014/main" id="{72E83245-E730-4FB7-A56D-9421310A240A}"/>
              </a:ext>
            </a:extLst>
          </p:cNvPr>
          <p:cNvGraphicFramePr>
            <a:graphicFrameLocks noGrp="1"/>
          </p:cNvGraphicFramePr>
          <p:nvPr/>
        </p:nvGraphicFramePr>
        <p:xfrm>
          <a:off x="4912524"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UNIQUE INCENTIVE EARNERS</a:t>
                      </a:r>
                      <a:r>
                        <a:rPr lang="en-US" sz="1000" baseline="30000">
                          <a:solidFill>
                            <a:schemeClr val="bg2">
                              <a:lumMod val="50000"/>
                            </a:schemeClr>
                          </a:solidFill>
                        </a:rPr>
                        <a:t>2</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5">
            <a:extLst>
              <a:ext uri="{FF2B5EF4-FFF2-40B4-BE49-F238E27FC236}">
                <a16:creationId xmlns:a16="http://schemas.microsoft.com/office/drawing/2014/main" id="{F160E829-632E-4346-92C9-EF62DD46A337}"/>
              </a:ext>
            </a:extLst>
          </p:cNvPr>
          <p:cNvGraphicFramePr>
            <a:graphicFrameLocks noGrp="1"/>
          </p:cNvGraphicFramePr>
          <p:nvPr/>
        </p:nvGraphicFramePr>
        <p:xfrm>
          <a:off x="9482149"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INCENTIVE PARTICIPATION RATE</a:t>
                      </a:r>
                      <a:r>
                        <a:rPr lang="en-US" sz="1000" baseline="30000">
                          <a:solidFill>
                            <a:schemeClr val="bg2">
                              <a:lumMod val="50000"/>
                            </a:schemeClr>
                          </a:solidFill>
                        </a:rPr>
                        <a:t>3</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top_5_incentive_groups" descr="digital_engagement_top_5_incentive_groups_earners_top_3_activites_in_each_groups&#10;">
            <a:extLst>
              <a:ext uri="{FF2B5EF4-FFF2-40B4-BE49-F238E27FC236}">
                <a16:creationId xmlns:a16="http://schemas.microsoft.com/office/drawing/2014/main" id="{2D076850-6364-4834-8BF0-58B2FFDEABB8}"/>
              </a:ext>
            </a:extLst>
          </p:cNvPr>
          <p:cNvGraphicFramePr>
            <a:graphicFrameLocks noGrp="1"/>
          </p:cNvGraphicFramePr>
          <p:nvPr>
            <p:extLst>
              <p:ext uri="{D42A27DB-BD31-4B8C-83A1-F6EECF244321}">
                <p14:modId xmlns:p14="http://schemas.microsoft.com/office/powerpoint/2010/main" val="3954476174"/>
              </p:ext>
            </p:extLst>
          </p:nvPr>
        </p:nvGraphicFramePr>
        <p:xfrm>
          <a:off x="6096000" y="2345991"/>
          <a:ext cx="5753100" cy="3657600"/>
        </p:xfrm>
        <a:graphic>
          <a:graphicData uri="http://schemas.openxmlformats.org/drawingml/2006/table">
            <a:tbl>
              <a:tblPr firstRow="1" bandRow="1">
                <a:tableStyleId>{6E25E649-3F16-4E02-A733-19D2CDBF48F0}</a:tableStyleId>
              </a:tblPr>
              <a:tblGrid>
                <a:gridCol w="2282185">
                  <a:extLst>
                    <a:ext uri="{9D8B030D-6E8A-4147-A177-3AD203B41FA5}">
                      <a16:colId xmlns:a16="http://schemas.microsoft.com/office/drawing/2014/main" val="1755652668"/>
                    </a:ext>
                  </a:extLst>
                </a:gridCol>
                <a:gridCol w="2164311">
                  <a:extLst>
                    <a:ext uri="{9D8B030D-6E8A-4147-A177-3AD203B41FA5}">
                      <a16:colId xmlns:a16="http://schemas.microsoft.com/office/drawing/2014/main" val="836394459"/>
                    </a:ext>
                  </a:extLst>
                </a:gridCol>
                <a:gridCol w="1306604">
                  <a:extLst>
                    <a:ext uri="{9D8B030D-6E8A-4147-A177-3AD203B41FA5}">
                      <a16:colId xmlns:a16="http://schemas.microsoft.com/office/drawing/2014/main" val="1371941127"/>
                    </a:ext>
                  </a:extLst>
                </a:gridCol>
              </a:tblGrid>
              <a:tr h="139050">
                <a:tc>
                  <a:txBody>
                    <a:bodyPr/>
                    <a:lstStyle/>
                    <a:p>
                      <a:r>
                        <a:rPr lang="en-US" sz="900" dirty="0"/>
                        <a:t>Top Incentive Groups</a:t>
                      </a:r>
                    </a:p>
                  </a:txBody>
                  <a:tcPr anchor="ctr">
                    <a:lnR w="6350" cap="flat" cmpd="sng" algn="ctr">
                      <a:solidFill>
                        <a:schemeClr val="bg1"/>
                      </a:solidFill>
                      <a:prstDash val="solid"/>
                      <a:round/>
                      <a:headEnd type="none" w="med" len="med"/>
                      <a:tailEnd type="none" w="med" len="med"/>
                    </a:lnR>
                  </a:tcPr>
                </a:tc>
                <a:tc>
                  <a:txBody>
                    <a:bodyPr/>
                    <a:lstStyle/>
                    <a:p>
                      <a:pPr algn="l"/>
                      <a:r>
                        <a:rPr lang="en-US" sz="900" dirty="0"/>
                        <a:t>Top Incentive Description</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Incentive Earners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887032245"/>
                  </a:ext>
                </a:extLst>
              </a:tr>
              <a:tr h="139050">
                <a:tc>
                  <a:txBody>
                    <a:bodyPr/>
                    <a:lstStyle/>
                    <a:p>
                      <a:r>
                        <a:rPr sz="800"/>
                        <a:t>Available Activities</a:t>
                      </a:r>
                    </a:p>
                  </a:txBody>
                  <a:tcPr anchor="ctr">
                    <a:lnR w="6350" cap="flat" cmpd="sng" algn="ctr">
                      <a:solidFill>
                        <a:schemeClr val="bg1"/>
                      </a:solidFill>
                      <a:prstDash val="solid"/>
                      <a:round/>
                      <a:headEnd type="none" w="med" len="med"/>
                      <a:tailEnd type="none" w="med" len="med"/>
                    </a:lnR>
                  </a:tcPr>
                </a:tc>
                <a:tc>
                  <a:txBody>
                    <a:bodyPr/>
                    <a:lstStyle/>
                    <a:p>
                      <a:r>
                        <a:rPr sz="800"/>
                        <a:t>Complete 1 Annual Wellness Exam</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588</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39050">
                <a:tc>
                  <a:txBody>
                    <a:bodyPr/>
                    <a:lstStyle/>
                    <a:p>
                      <a:r>
                        <a:rPr sz="800"/>
                        <a:t>Available Activities</a:t>
                      </a:r>
                    </a:p>
                  </a:txBody>
                  <a:tcPr anchor="ctr">
                    <a:lnR w="6350" cap="flat" cmpd="sng" algn="ctr">
                      <a:solidFill>
                        <a:schemeClr val="bg1"/>
                      </a:solidFill>
                      <a:prstDash val="solid"/>
                      <a:round/>
                      <a:headEnd type="none" w="med" len="med"/>
                      <a:tailEnd type="none" w="med" len="med"/>
                    </a:lnR>
                  </a:tcPr>
                </a:tc>
                <a:tc>
                  <a:txBody>
                    <a:bodyPr/>
                    <a:lstStyle/>
                    <a:p>
                      <a:r>
                        <a:rPr sz="800"/>
                        <a:t>Complete 1 Preventive Screening</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320</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39050">
                <a:tc>
                  <a:txBody>
                    <a:bodyPr/>
                    <a:lstStyle/>
                    <a:p>
                      <a:r>
                        <a:rPr sz="800"/>
                        <a:t>Available Activities</a:t>
                      </a:r>
                    </a:p>
                  </a:txBody>
                  <a:tcPr anchor="ctr">
                    <a:lnR w="6350" cap="flat" cmpd="sng" algn="ctr">
                      <a:solidFill>
                        <a:schemeClr val="bg1"/>
                      </a:solidFill>
                      <a:prstDash val="solid"/>
                      <a:round/>
                      <a:headEnd type="none" w="med" len="med"/>
                      <a:tailEnd type="none" w="med" len="med"/>
                    </a:lnR>
                  </a:tcPr>
                </a:tc>
                <a:tc>
                  <a:txBody>
                    <a:bodyPr/>
                    <a:lstStyle/>
                    <a:p>
                      <a:r>
                        <a:rPr sz="800"/>
                        <a:t>Complete RealAge Test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199</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39050">
                <a:tc>
                  <a:txBody>
                    <a:bodyPr/>
                    <a:lstStyle/>
                    <a:p>
                      <a:r>
                        <a:rPr sz="800"/>
                        <a:t>Tobacco Cessation Program</a:t>
                      </a:r>
                    </a:p>
                  </a:txBody>
                  <a:tcPr anchor="ctr">
                    <a:lnR w="6350" cap="flat" cmpd="sng" algn="ctr">
                      <a:solidFill>
                        <a:schemeClr val="bg1"/>
                      </a:solidFill>
                      <a:prstDash val="solid"/>
                      <a:round/>
                      <a:headEnd type="none" w="med" len="med"/>
                      <a:tailEnd type="none" w="med" len="med"/>
                    </a:lnR>
                  </a:tcPr>
                </a:tc>
                <a:tc>
                  <a:txBody>
                    <a:bodyPr/>
                    <a:lstStyle/>
                    <a:p>
                      <a:r>
                        <a:rPr sz="800"/>
                        <a:t>Complete Tobacco Cessation Program</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6</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13" name="TextBox 12">
            <a:extLst>
              <a:ext uri="{FF2B5EF4-FFF2-40B4-BE49-F238E27FC236}">
                <a16:creationId xmlns:a16="http://schemas.microsoft.com/office/drawing/2014/main" id="{754794AD-5374-4F25-A76A-21CC47ADBADF}"/>
              </a:ext>
            </a:extLst>
          </p:cNvPr>
          <p:cNvSpPr txBox="1"/>
          <p:nvPr/>
        </p:nvSpPr>
        <p:spPr>
          <a:xfrm>
            <a:off x="6095999" y="2076994"/>
            <a:ext cx="4969820"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TOP 5 INCENTIVE GROUPS EARNERS (TO</a:t>
            </a:r>
            <a:r>
              <a:rPr lang="en-US" sz="1000" b="1">
                <a:solidFill>
                  <a:srgbClr val="000000">
                    <a:lumMod val="75000"/>
                    <a:lumOff val="25000"/>
                  </a:srgbClr>
                </a:solidFill>
              </a:rPr>
              <a:t>P 3 ACTIVITIES IN EACH GROUP)</a:t>
            </a:r>
            <a:endParaRPr kumimoji="0" lang="en-US" sz="1000" b="1" i="0" u="none" strike="noStrike" kern="1200" cap="none" spc="0" normalizeH="0" baseline="0" noProof="0">
              <a:ln>
                <a:noFill/>
              </a:ln>
              <a:solidFill>
                <a:srgbClr val="000000">
                  <a:lumMod val="75000"/>
                  <a:lumOff val="25000"/>
                </a:srgbClr>
              </a:solidFill>
              <a:effectLst/>
              <a:uLnTx/>
              <a:uFillTx/>
            </a:endParaRPr>
          </a:p>
        </p:txBody>
      </p:sp>
      <p:sp>
        <p:nvSpPr>
          <p:cNvPr id="14" name="TextBox 13">
            <a:extLst>
              <a:ext uri="{FF2B5EF4-FFF2-40B4-BE49-F238E27FC236}">
                <a16:creationId xmlns:a16="http://schemas.microsoft.com/office/drawing/2014/main" id="{0574E249-3356-4924-8E2D-6FF4B405BED0}"/>
              </a:ext>
            </a:extLst>
          </p:cNvPr>
          <p:cNvSpPr txBox="1"/>
          <p:nvPr/>
        </p:nvSpPr>
        <p:spPr>
          <a:xfrm>
            <a:off x="342900" y="6171052"/>
            <a:ext cx="11376512" cy="5180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228600" indent="-228600" defTabSz="825500" hangingPunct="0">
              <a:spcBef>
                <a:spcPct val="0"/>
              </a:spcBef>
              <a:spcAft>
                <a:spcPct val="0"/>
              </a:spcAft>
              <a:buFontTx/>
              <a:buAutoNum type="arabicPeriod"/>
              <a:defRPr/>
            </a:pPr>
            <a:r>
              <a:rPr lang="en-US" sz="900" b="0" i="0">
                <a:solidFill>
                  <a:schemeClr val="tx1">
                    <a:lumMod val="85000"/>
                    <a:lumOff val="15000"/>
                  </a:schemeClr>
                </a:solidFill>
                <a:effectLst/>
              </a:rPr>
              <a:t>"Incentive Eligible" on this slide refers to any member who was eligible for incentives at any point in the calendar year. As such, this count may be higher than the eligible members as of the end of the reporting period.</a:t>
            </a:r>
          </a:p>
          <a:p>
            <a:pPr marL="228600" indent="-228600" defTabSz="825500" hangingPunct="0">
              <a:spcBef>
                <a:spcPct val="0"/>
              </a:spcBef>
              <a:spcAft>
                <a:spcPct val="0"/>
              </a:spcAft>
              <a:buFontTx/>
              <a:buAutoNum type="arabicPeriod"/>
              <a:defRPr/>
            </a:pPr>
            <a:r>
              <a:rPr lang="en-US" sz="900" b="0" i="0">
                <a:solidFill>
                  <a:schemeClr val="tx1">
                    <a:lumMod val="85000"/>
                    <a:lumOff val="15000"/>
                  </a:schemeClr>
                </a:solidFill>
                <a:effectLst/>
              </a:rPr>
              <a:t>Unique number of members who have earned at least one incentive during the calendar year.</a:t>
            </a:r>
          </a:p>
          <a:p>
            <a:pPr marL="228600" indent="-228600" defTabSz="825500" hangingPunct="0">
              <a:spcBef>
                <a:spcPct val="0"/>
              </a:spcBef>
              <a:spcAft>
                <a:spcPct val="0"/>
              </a:spcAft>
              <a:buFontTx/>
              <a:buAutoNum type="arabicPeriod"/>
              <a:defRPr/>
            </a:pPr>
            <a:r>
              <a:rPr kumimoji="0" lang="en-US" sz="900" b="0" i="0" u="none" strike="noStrike" kern="1200" cap="none" spc="0" normalizeH="0" baseline="0" noProof="0">
                <a:ln>
                  <a:noFill/>
                </a:ln>
                <a:solidFill>
                  <a:schemeClr val="tx1">
                    <a:lumMod val="85000"/>
                    <a:lumOff val="15000"/>
                  </a:schemeClr>
                </a:solidFill>
                <a:effectLst/>
                <a:uLnTx/>
                <a:uFillTx/>
                <a:sym typeface="Helvetica Light"/>
              </a:rPr>
              <a:t>Unique incentive earners as a percentage of incentive eligible members.</a:t>
            </a:r>
          </a:p>
        </p:txBody>
      </p:sp>
      <p:sp>
        <p:nvSpPr>
          <p:cNvPr id="23" name="TextBox 22"/>
          <p:cNvSpPr txBox="1"/>
          <p:nvPr/>
        </p:nvSpPr>
        <p:spPr>
          <a:xfrm>
            <a:off x="611976" y="1254118"/>
            <a:ext cx="1828800" cy="369332"/>
          </a:xfrm>
          <a:prstGeom prst="rect">
            <a:avLst/>
          </a:prstGeom>
          <a:noFill/>
        </p:spPr>
        <p:txBody>
          <a:bodyPr wrap="square">
            <a:spAutoFit/>
          </a:bodyPr>
          <a:lstStyle/>
          <a:p>
            <a:pPr algn="ctr">
              <a:defRPr sz="2800">
                <a:solidFill>
                  <a:srgbClr val="2C9ACC"/>
                </a:solidFill>
                <a:latin typeface="Calibri"/>
              </a:defRPr>
            </a:pPr>
            <a:r>
              <a:t>4,193</a:t>
            </a:r>
          </a:p>
        </p:txBody>
      </p:sp>
      <p:sp>
        <p:nvSpPr>
          <p:cNvPr id="24" name="TextBox 23"/>
          <p:cNvSpPr txBox="1"/>
          <p:nvPr/>
        </p:nvSpPr>
        <p:spPr>
          <a:xfrm>
            <a:off x="5185835" y="1254118"/>
            <a:ext cx="1828800" cy="369332"/>
          </a:xfrm>
          <a:prstGeom prst="rect">
            <a:avLst/>
          </a:prstGeom>
          <a:noFill/>
        </p:spPr>
        <p:txBody>
          <a:bodyPr wrap="square">
            <a:spAutoFit/>
          </a:bodyPr>
          <a:lstStyle/>
          <a:p>
            <a:pPr algn="ctr">
              <a:defRPr sz="2800">
                <a:solidFill>
                  <a:srgbClr val="2C9ACC"/>
                </a:solidFill>
                <a:latin typeface="Calibri"/>
              </a:defRPr>
            </a:pPr>
            <a:r>
              <a:t>1,130</a:t>
            </a:r>
          </a:p>
        </p:txBody>
      </p:sp>
      <p:sp>
        <p:nvSpPr>
          <p:cNvPr id="25" name="TextBox 24"/>
          <p:cNvSpPr txBox="1"/>
          <p:nvPr/>
        </p:nvSpPr>
        <p:spPr>
          <a:xfrm>
            <a:off x="9751224" y="1254118"/>
            <a:ext cx="1828800" cy="369332"/>
          </a:xfrm>
          <a:prstGeom prst="rect">
            <a:avLst/>
          </a:prstGeom>
          <a:noFill/>
        </p:spPr>
        <p:txBody>
          <a:bodyPr wrap="square">
            <a:spAutoFit/>
          </a:bodyPr>
          <a:lstStyle/>
          <a:p>
            <a:pPr algn="ctr">
              <a:defRPr sz="2800">
                <a:solidFill>
                  <a:srgbClr val="2C9ACC"/>
                </a:solidFill>
                <a:latin typeface="Calibri"/>
              </a:defRPr>
            </a:pPr>
            <a:r>
              <a:t>26.9%</a:t>
            </a:r>
          </a:p>
        </p:txBody>
      </p:sp>
    </p:spTree>
    <p:extLst>
      <p:ext uri="{BB962C8B-B14F-4D97-AF65-F5344CB8AC3E}">
        <p14:creationId xmlns:p14="http://schemas.microsoft.com/office/powerpoint/2010/main" val="108936086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25FD3-2A81-4E5C-9AF1-BC6EF48A6DDB}"/>
              </a:ext>
            </a:extLst>
          </p:cNvPr>
          <p:cNvSpPr>
            <a:spLocks noGrp="1"/>
          </p:cNvSpPr>
          <p:nvPr>
            <p:ph type="title"/>
          </p:nvPr>
        </p:nvSpPr>
        <p:spPr/>
        <p:txBody>
          <a:bodyPr/>
          <a:lstStyle/>
          <a:p>
            <a:r>
              <a:rPr lang="en-US" sz="4800" b="1">
                <a:solidFill>
                  <a:srgbClr val="19B99C"/>
                </a:solidFill>
              </a:rPr>
              <a:t>PROGRAM ENGAGEMENT</a:t>
            </a:r>
          </a:p>
        </p:txBody>
      </p:sp>
    </p:spTree>
    <p:extLst>
      <p:ext uri="{BB962C8B-B14F-4D97-AF65-F5344CB8AC3E}">
        <p14:creationId xmlns:p14="http://schemas.microsoft.com/office/powerpoint/2010/main" val="372624370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C321-FD15-42ED-831E-223AC6A7E0F2}"/>
              </a:ext>
            </a:extLst>
          </p:cNvPr>
          <p:cNvSpPr>
            <a:spLocks noGrp="1"/>
          </p:cNvSpPr>
          <p:nvPr>
            <p:ph type="title"/>
          </p:nvPr>
        </p:nvSpPr>
        <p:spPr/>
        <p:txBody>
          <a:bodyPr>
            <a:normAutofit fontScale="90000"/>
          </a:bodyPr>
          <a:lstStyle/>
          <a:p>
            <a:r>
              <a:rPr lang="en-US" dirty="0"/>
              <a:t>High-Touch Lifestyle Management Participation</a:t>
            </a:r>
          </a:p>
        </p:txBody>
      </p:sp>
      <p:sp>
        <p:nvSpPr>
          <p:cNvPr id="3" name="Text Placeholder 2">
            <a:extLst>
              <a:ext uri="{FF2B5EF4-FFF2-40B4-BE49-F238E27FC236}">
                <a16:creationId xmlns:a16="http://schemas.microsoft.com/office/drawing/2014/main" id="{ED60981D-70A1-476C-BB05-365549576999}"/>
              </a:ext>
            </a:extLst>
          </p:cNvPr>
          <p:cNvSpPr>
            <a:spLocks noGrp="1"/>
          </p:cNvSpPr>
          <p:nvPr>
            <p:ph type="body" sz="quarter" idx="10"/>
          </p:nvPr>
        </p:nvSpPr>
        <p:spPr/>
        <p:txBody>
          <a:bodyPr/>
          <a:lstStyle/>
          <a:p>
            <a:r>
              <a:rPr lang="en-US"/>
              <a:t>PROGRAM ENGAGEMENT</a:t>
            </a:r>
          </a:p>
        </p:txBody>
      </p:sp>
      <p:graphicFrame>
        <p:nvGraphicFramePr>
          <p:cNvPr id="4" name="Table 3">
            <a:extLst>
              <a:ext uri="{FF2B5EF4-FFF2-40B4-BE49-F238E27FC236}">
                <a16:creationId xmlns:a16="http://schemas.microsoft.com/office/drawing/2014/main" id="{5385D6A7-79AC-4CA0-B139-3B35F5AE70B9}"/>
              </a:ext>
            </a:extLst>
          </p:cNvPr>
          <p:cNvGraphicFramePr>
            <a:graphicFrameLocks noGrp="1"/>
          </p:cNvGraphicFramePr>
          <p:nvPr>
            <p:extLst>
              <p:ext uri="{D42A27DB-BD31-4B8C-83A1-F6EECF244321}">
                <p14:modId xmlns:p14="http://schemas.microsoft.com/office/powerpoint/2010/main" val="26928001"/>
              </p:ext>
            </p:extLst>
          </p:nvPr>
        </p:nvGraphicFramePr>
        <p:xfrm>
          <a:off x="342900"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TARGETED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4">
            <a:extLst>
              <a:ext uri="{FF2B5EF4-FFF2-40B4-BE49-F238E27FC236}">
                <a16:creationId xmlns:a16="http://schemas.microsoft.com/office/drawing/2014/main" id="{432B2676-556A-4C32-8AEC-255C7CE149BB}"/>
              </a:ext>
            </a:extLst>
          </p:cNvPr>
          <p:cNvGraphicFramePr>
            <a:graphicFrameLocks noGrp="1"/>
          </p:cNvGraphicFramePr>
          <p:nvPr>
            <p:extLst>
              <p:ext uri="{D42A27DB-BD31-4B8C-83A1-F6EECF244321}">
                <p14:modId xmlns:p14="http://schemas.microsoft.com/office/powerpoint/2010/main" val="1032991819"/>
              </p:ext>
            </p:extLst>
          </p:nvPr>
        </p:nvGraphicFramePr>
        <p:xfrm>
          <a:off x="3313166"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5">
            <a:extLst>
              <a:ext uri="{FF2B5EF4-FFF2-40B4-BE49-F238E27FC236}">
                <a16:creationId xmlns:a16="http://schemas.microsoft.com/office/drawing/2014/main" id="{E382C41F-CD8F-4F2E-95D9-17CE8773C3AD}"/>
              </a:ext>
            </a:extLst>
          </p:cNvPr>
          <p:cNvGraphicFramePr>
            <a:graphicFrameLocks noGrp="1"/>
          </p:cNvGraphicFramePr>
          <p:nvPr>
            <p:extLst>
              <p:ext uri="{D42A27DB-BD31-4B8C-83A1-F6EECF244321}">
                <p14:modId xmlns:p14="http://schemas.microsoft.com/office/powerpoint/2010/main" val="1780025181"/>
              </p:ext>
            </p:extLst>
          </p:nvPr>
        </p:nvGraphicFramePr>
        <p:xfrm>
          <a:off x="6160671"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0">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1939EB8C-F659-4CC5-8D95-306A8C08B8CA}"/>
              </a:ext>
            </a:extLst>
          </p:cNvPr>
          <p:cNvGraphicFramePr>
            <a:graphicFrameLocks noGrp="1"/>
          </p:cNvGraphicFramePr>
          <p:nvPr>
            <p:extLst>
              <p:ext uri="{D42A27DB-BD31-4B8C-83A1-F6EECF244321}">
                <p14:modId xmlns:p14="http://schemas.microsoft.com/office/powerpoint/2010/main" val="935249334"/>
              </p:ext>
            </p:extLst>
          </p:nvPr>
        </p:nvGraphicFramePr>
        <p:xfrm>
          <a:off x="9130937" y="990600"/>
          <a:ext cx="2718163" cy="243840"/>
        </p:xfrm>
        <a:graphic>
          <a:graphicData uri="http://schemas.openxmlformats.org/drawingml/2006/table">
            <a:tbl>
              <a:tblPr firstRow="1" bandRow="1">
                <a:tableStyleId>{5C22544A-7EE6-4342-B048-85BDC9FD1C3A}</a:tableStyleId>
              </a:tblPr>
              <a:tblGrid>
                <a:gridCol w="2718163">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ENCOUNTERS PER ENROLLED MEMBER</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enrollees_per_month" descr="program_engagement_enrollees_per_month_lm&#10;">
            <a:extLst>
              <a:ext uri="{FF2B5EF4-FFF2-40B4-BE49-F238E27FC236}">
                <a16:creationId xmlns:a16="http://schemas.microsoft.com/office/drawing/2014/main" id="{83C6158D-1EC7-44D5-9880-1ED56C0AEBF8}"/>
              </a:ext>
            </a:extLst>
          </p:cNvPr>
          <p:cNvGraphicFramePr/>
          <p:nvPr>
            <p:extLst>
              <p:ext uri="{D42A27DB-BD31-4B8C-83A1-F6EECF244321}">
                <p14:modId xmlns:p14="http://schemas.microsoft.com/office/powerpoint/2010/main" val="1810775124"/>
              </p:ext>
            </p:extLst>
          </p:nvPr>
        </p:nvGraphicFramePr>
        <p:xfrm>
          <a:off x="342900" y="2207623"/>
          <a:ext cx="6797488" cy="4153988"/>
        </p:xfrm>
        <a:graphic>
          <a:graphicData uri="http://schemas.openxmlformats.org/drawingml/2006/chart">
            <c:chart xmlns:c="http://schemas.openxmlformats.org/drawingml/2006/chart" xmlns:r="http://schemas.openxmlformats.org/officeDocument/2006/relationships" r:id="rId2"/>
          </a:graphicData>
        </a:graphic>
      </p:graphicFrame>
      <p:sp>
        <p:nvSpPr>
          <p:cNvPr id="22" name="TextBox 21">
            <a:extLst>
              <a:ext uri="{FF2B5EF4-FFF2-40B4-BE49-F238E27FC236}">
                <a16:creationId xmlns:a16="http://schemas.microsoft.com/office/drawing/2014/main" id="{9572A3B9-149F-421B-A88E-0E76E4CCB795}"/>
              </a:ext>
            </a:extLst>
          </p:cNvPr>
          <p:cNvSpPr txBox="1"/>
          <p:nvPr/>
        </p:nvSpPr>
        <p:spPr>
          <a:xfrm>
            <a:off x="7344146" y="2233749"/>
            <a:ext cx="1828800" cy="243840"/>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PARTICIPATION FUNNEL</a:t>
            </a:r>
          </a:p>
        </p:txBody>
      </p:sp>
      <p:sp>
        <p:nvSpPr>
          <p:cNvPr id="17" name="TextBox 16">
            <a:extLst>
              <a:ext uri="{FF2B5EF4-FFF2-40B4-BE49-F238E27FC236}">
                <a16:creationId xmlns:a16="http://schemas.microsoft.com/office/drawing/2014/main" id="{7D224F65-F395-4710-85C6-59C155E82C81}"/>
              </a:ext>
            </a:extLst>
          </p:cNvPr>
          <p:cNvSpPr txBox="1"/>
          <p:nvPr/>
        </p:nvSpPr>
        <p:spPr>
          <a:xfrm>
            <a:off x="7344146" y="5329649"/>
            <a:ext cx="4504954" cy="1031963"/>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28" name="TextBox 27"/>
          <p:cNvSpPr txBox="1"/>
          <p:nvPr/>
        </p:nvSpPr>
        <p:spPr>
          <a:xfrm>
            <a:off x="611975" y="1251857"/>
            <a:ext cx="1828800" cy="369332"/>
          </a:xfrm>
          <a:prstGeom prst="rect">
            <a:avLst/>
          </a:prstGeom>
          <a:noFill/>
        </p:spPr>
        <p:txBody>
          <a:bodyPr wrap="square">
            <a:spAutoFit/>
          </a:bodyPr>
          <a:lstStyle/>
          <a:p>
            <a:pPr algn="ctr">
              <a:defRPr sz="2800">
                <a:solidFill>
                  <a:srgbClr val="2C9ACC"/>
                </a:solidFill>
                <a:latin typeface="Calibri"/>
              </a:defRPr>
            </a:pPr>
            <a:r>
              <a:t>797</a:t>
            </a:r>
          </a:p>
        </p:txBody>
      </p:sp>
      <p:sp>
        <p:nvSpPr>
          <p:cNvPr id="29" name="TextBox 28"/>
          <p:cNvSpPr txBox="1"/>
          <p:nvPr/>
        </p:nvSpPr>
        <p:spPr>
          <a:xfrm>
            <a:off x="6429746" y="1250093"/>
            <a:ext cx="1828800" cy="369332"/>
          </a:xfrm>
          <a:prstGeom prst="rect">
            <a:avLst/>
          </a:prstGeom>
          <a:noFill/>
        </p:spPr>
        <p:txBody>
          <a:bodyPr wrap="square">
            <a:spAutoFit/>
          </a:bodyPr>
          <a:lstStyle/>
          <a:p>
            <a:pPr algn="ctr">
              <a:defRPr sz="2800">
                <a:solidFill>
                  <a:srgbClr val="2C9ACC"/>
                </a:solidFill>
                <a:latin typeface="Calibri"/>
              </a:defRPr>
            </a:pPr>
            <a:r>
              <a:t>21.0%</a:t>
            </a:r>
          </a:p>
        </p:txBody>
      </p:sp>
      <p:sp>
        <p:nvSpPr>
          <p:cNvPr id="30" name="TextBox 29"/>
          <p:cNvSpPr txBox="1"/>
          <p:nvPr/>
        </p:nvSpPr>
        <p:spPr>
          <a:xfrm>
            <a:off x="3591033" y="1251857"/>
            <a:ext cx="1828800" cy="369332"/>
          </a:xfrm>
          <a:prstGeom prst="rect">
            <a:avLst/>
          </a:prstGeom>
          <a:noFill/>
        </p:spPr>
        <p:txBody>
          <a:bodyPr wrap="square">
            <a:spAutoFit/>
          </a:bodyPr>
          <a:lstStyle/>
          <a:p>
            <a:pPr algn="ctr">
              <a:defRPr sz="2800">
                <a:solidFill>
                  <a:srgbClr val="2C9ACC"/>
                </a:solidFill>
                <a:latin typeface="Calibri"/>
              </a:defRPr>
            </a:pPr>
            <a:r>
              <a:t>167</a:t>
            </a:r>
          </a:p>
        </p:txBody>
      </p:sp>
      <p:sp>
        <p:nvSpPr>
          <p:cNvPr id="31" name="TextBox 30"/>
          <p:cNvSpPr txBox="1"/>
          <p:nvPr/>
        </p:nvSpPr>
        <p:spPr>
          <a:xfrm>
            <a:off x="9575618" y="1251857"/>
            <a:ext cx="1828800" cy="369332"/>
          </a:xfrm>
          <a:prstGeom prst="rect">
            <a:avLst/>
          </a:prstGeom>
          <a:noFill/>
        </p:spPr>
        <p:txBody>
          <a:bodyPr wrap="square">
            <a:spAutoFit/>
          </a:bodyPr>
          <a:lstStyle/>
          <a:p>
            <a:pPr algn="ctr">
              <a:defRPr sz="2800">
                <a:solidFill>
                  <a:srgbClr val="2C9ACC"/>
                </a:solidFill>
                <a:latin typeface="Calibri"/>
              </a:defRPr>
            </a:pPr>
            <a:r>
              <a:t>4.0</a:t>
            </a:r>
          </a:p>
        </p:txBody>
      </p:sp>
      <p:pic>
        <p:nvPicPr>
          <p:cNvPr id="24" name="ptpn_funnel_high_touch"/>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819" y="2477589"/>
            <a:ext cx="3848100" cy="2752725"/>
          </a:xfrm>
          <a:prstGeom prst="rect">
            <a:avLst/>
          </a:prstGeom>
        </p:spPr>
      </p:pic>
      <p:sp>
        <p:nvSpPr>
          <p:cNvPr id="32" name="TextBox 31"/>
          <p:cNvSpPr txBox="1"/>
          <p:nvPr/>
        </p:nvSpPr>
        <p:spPr>
          <a:xfrm>
            <a:off x="8563539" y="2819372"/>
            <a:ext cx="1167973" cy="276999"/>
          </a:xfrm>
          <a:prstGeom prst="rect">
            <a:avLst/>
          </a:prstGeom>
          <a:noFill/>
        </p:spPr>
        <p:txBody>
          <a:bodyPr wrap="square">
            <a:spAutoFit/>
          </a:bodyPr>
          <a:lstStyle/>
          <a:p>
            <a:pPr algn="ctr">
              <a:defRPr sz="1000" b="1">
                <a:solidFill>
                  <a:srgbClr val="FFFFFF"/>
                </a:solidFill>
                <a:latin typeface="Consolas"/>
              </a:defRPr>
            </a:pPr>
            <a:r>
              <a:t>797</a:t>
            </a:r>
          </a:p>
        </p:txBody>
      </p:sp>
      <p:sp>
        <p:nvSpPr>
          <p:cNvPr id="33" name="TextBox 32"/>
          <p:cNvSpPr txBox="1"/>
          <p:nvPr/>
        </p:nvSpPr>
        <p:spPr>
          <a:xfrm>
            <a:off x="8561923" y="3416609"/>
            <a:ext cx="1167973" cy="276999"/>
          </a:xfrm>
          <a:prstGeom prst="rect">
            <a:avLst/>
          </a:prstGeom>
          <a:noFill/>
        </p:spPr>
        <p:txBody>
          <a:bodyPr wrap="square">
            <a:spAutoFit/>
          </a:bodyPr>
          <a:lstStyle/>
          <a:p>
            <a:pPr algn="ctr">
              <a:defRPr sz="1000" b="1">
                <a:solidFill>
                  <a:srgbClr val="FFFFFF"/>
                </a:solidFill>
                <a:latin typeface="Consolas"/>
              </a:defRPr>
            </a:pPr>
            <a:r>
              <a:t>786</a:t>
            </a:r>
          </a:p>
        </p:txBody>
      </p:sp>
      <p:sp>
        <p:nvSpPr>
          <p:cNvPr id="34" name="TextBox 33"/>
          <p:cNvSpPr txBox="1"/>
          <p:nvPr/>
        </p:nvSpPr>
        <p:spPr>
          <a:xfrm>
            <a:off x="8625624" y="4015859"/>
            <a:ext cx="1034623" cy="276999"/>
          </a:xfrm>
          <a:prstGeom prst="rect">
            <a:avLst/>
          </a:prstGeom>
          <a:noFill/>
        </p:spPr>
        <p:txBody>
          <a:bodyPr wrap="square">
            <a:spAutoFit/>
          </a:bodyPr>
          <a:lstStyle/>
          <a:p>
            <a:pPr algn="ctr">
              <a:defRPr sz="1000" b="1">
                <a:solidFill>
                  <a:srgbClr val="FFFFFF"/>
                </a:solidFill>
                <a:latin typeface="Consolas"/>
              </a:defRPr>
            </a:pPr>
            <a:r>
              <a:t>768</a:t>
            </a:r>
          </a:p>
        </p:txBody>
      </p:sp>
      <p:sp>
        <p:nvSpPr>
          <p:cNvPr id="35" name="TextBox 34"/>
          <p:cNvSpPr txBox="1"/>
          <p:nvPr/>
        </p:nvSpPr>
        <p:spPr>
          <a:xfrm>
            <a:off x="8783708" y="4592486"/>
            <a:ext cx="705527" cy="276999"/>
          </a:xfrm>
          <a:prstGeom prst="rect">
            <a:avLst/>
          </a:prstGeom>
          <a:noFill/>
        </p:spPr>
        <p:txBody>
          <a:bodyPr wrap="square">
            <a:spAutoFit/>
          </a:bodyPr>
          <a:lstStyle/>
          <a:p>
            <a:pPr algn="ctr">
              <a:defRPr sz="1000" b="1">
                <a:solidFill>
                  <a:srgbClr val="FFFFFF"/>
                </a:solidFill>
                <a:latin typeface="Consolas"/>
              </a:defRPr>
            </a:pPr>
            <a:r>
              <a:t>167</a:t>
            </a:r>
          </a:p>
        </p:txBody>
      </p:sp>
    </p:spTree>
    <p:extLst>
      <p:ext uri="{BB962C8B-B14F-4D97-AF65-F5344CB8AC3E}">
        <p14:creationId xmlns:p14="http://schemas.microsoft.com/office/powerpoint/2010/main" val="20976963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B4FFC-7BD7-4247-AE00-B17BE8DC934E}"/>
              </a:ext>
            </a:extLst>
          </p:cNvPr>
          <p:cNvSpPr>
            <a:spLocks noGrp="1"/>
          </p:cNvSpPr>
          <p:nvPr>
            <p:ph type="title"/>
          </p:nvPr>
        </p:nvSpPr>
        <p:spPr/>
        <p:txBody>
          <a:bodyPr>
            <a:normAutofit fontScale="90000"/>
          </a:bodyPr>
          <a:lstStyle/>
          <a:p>
            <a:r>
              <a:rPr lang="en-US" dirty="0"/>
              <a:t>High-Touch Disease Management Participation</a:t>
            </a:r>
          </a:p>
        </p:txBody>
      </p:sp>
      <p:sp>
        <p:nvSpPr>
          <p:cNvPr id="3" name="Text Placeholder 2">
            <a:extLst>
              <a:ext uri="{FF2B5EF4-FFF2-40B4-BE49-F238E27FC236}">
                <a16:creationId xmlns:a16="http://schemas.microsoft.com/office/drawing/2014/main" id="{A2BCCA83-85AF-4A00-A0B6-7BDF39145A98}"/>
              </a:ext>
            </a:extLst>
          </p:cNvPr>
          <p:cNvSpPr>
            <a:spLocks noGrp="1"/>
          </p:cNvSpPr>
          <p:nvPr>
            <p:ph type="body" sz="quarter" idx="10"/>
          </p:nvPr>
        </p:nvSpPr>
        <p:spPr/>
        <p:txBody>
          <a:bodyPr/>
          <a:lstStyle/>
          <a:p>
            <a:r>
              <a:rPr lang="en-US"/>
              <a:t>PROGRAM ENGAGEMENT</a:t>
            </a:r>
          </a:p>
        </p:txBody>
      </p:sp>
      <p:graphicFrame>
        <p:nvGraphicFramePr>
          <p:cNvPr id="4" name="Table 3">
            <a:extLst>
              <a:ext uri="{FF2B5EF4-FFF2-40B4-BE49-F238E27FC236}">
                <a16:creationId xmlns:a16="http://schemas.microsoft.com/office/drawing/2014/main" id="{B2760897-837D-436C-9C9D-A4B033D553FD}"/>
              </a:ext>
            </a:extLst>
          </p:cNvPr>
          <p:cNvGraphicFramePr>
            <a:graphicFrameLocks noGrp="1"/>
          </p:cNvGraphicFramePr>
          <p:nvPr>
            <p:extLst>
              <p:ext uri="{D42A27DB-BD31-4B8C-83A1-F6EECF244321}">
                <p14:modId xmlns:p14="http://schemas.microsoft.com/office/powerpoint/2010/main" val="4137714986"/>
              </p:ext>
            </p:extLst>
          </p:nvPr>
        </p:nvGraphicFramePr>
        <p:xfrm>
          <a:off x="342900"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TARGETED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4">
            <a:extLst>
              <a:ext uri="{FF2B5EF4-FFF2-40B4-BE49-F238E27FC236}">
                <a16:creationId xmlns:a16="http://schemas.microsoft.com/office/drawing/2014/main" id="{50F9E808-A452-4995-9E66-58B6BAD79AA1}"/>
              </a:ext>
            </a:extLst>
          </p:cNvPr>
          <p:cNvGraphicFramePr>
            <a:graphicFrameLocks noGrp="1"/>
          </p:cNvGraphicFramePr>
          <p:nvPr>
            <p:extLst>
              <p:ext uri="{D42A27DB-BD31-4B8C-83A1-F6EECF244321}">
                <p14:modId xmlns:p14="http://schemas.microsoft.com/office/powerpoint/2010/main" val="3981191143"/>
              </p:ext>
            </p:extLst>
          </p:nvPr>
        </p:nvGraphicFramePr>
        <p:xfrm>
          <a:off x="3313166"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5">
            <a:extLst>
              <a:ext uri="{FF2B5EF4-FFF2-40B4-BE49-F238E27FC236}">
                <a16:creationId xmlns:a16="http://schemas.microsoft.com/office/drawing/2014/main" id="{70285275-F2F9-405E-A191-22079E938205}"/>
              </a:ext>
            </a:extLst>
          </p:cNvPr>
          <p:cNvGraphicFramePr>
            <a:graphicFrameLocks noGrp="1"/>
          </p:cNvGraphicFramePr>
          <p:nvPr>
            <p:extLst>
              <p:ext uri="{D42A27DB-BD31-4B8C-83A1-F6EECF244321}">
                <p14:modId xmlns:p14="http://schemas.microsoft.com/office/powerpoint/2010/main" val="2206855446"/>
              </p:ext>
            </p:extLst>
          </p:nvPr>
        </p:nvGraphicFramePr>
        <p:xfrm>
          <a:off x="6160671"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0">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E5D9216-A0CA-4C36-980D-44EB81E0577D}"/>
              </a:ext>
            </a:extLst>
          </p:cNvPr>
          <p:cNvGraphicFramePr>
            <a:graphicFrameLocks noGrp="1"/>
          </p:cNvGraphicFramePr>
          <p:nvPr>
            <p:extLst>
              <p:ext uri="{D42A27DB-BD31-4B8C-83A1-F6EECF244321}">
                <p14:modId xmlns:p14="http://schemas.microsoft.com/office/powerpoint/2010/main" val="3953587876"/>
              </p:ext>
            </p:extLst>
          </p:nvPr>
        </p:nvGraphicFramePr>
        <p:xfrm>
          <a:off x="9130937" y="990600"/>
          <a:ext cx="2718163" cy="243840"/>
        </p:xfrm>
        <a:graphic>
          <a:graphicData uri="http://schemas.openxmlformats.org/drawingml/2006/table">
            <a:tbl>
              <a:tblPr firstRow="1" bandRow="1">
                <a:tableStyleId>{5C22544A-7EE6-4342-B048-85BDC9FD1C3A}</a:tableStyleId>
              </a:tblPr>
              <a:tblGrid>
                <a:gridCol w="2718163">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ENCOUNTERS PER ENROLLED MEMBER</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enrollees_per_month_disease" descr="program_engagement_enrollees_per_month_dm&#10;">
            <a:extLst>
              <a:ext uri="{FF2B5EF4-FFF2-40B4-BE49-F238E27FC236}">
                <a16:creationId xmlns:a16="http://schemas.microsoft.com/office/drawing/2014/main" id="{72F75AC7-70CA-452F-A9CE-D3E8DCC5CA5F}"/>
              </a:ext>
            </a:extLst>
          </p:cNvPr>
          <p:cNvGraphicFramePr/>
          <p:nvPr>
            <p:extLst>
              <p:ext uri="{D42A27DB-BD31-4B8C-83A1-F6EECF244321}">
                <p14:modId xmlns:p14="http://schemas.microsoft.com/office/powerpoint/2010/main" val="3995154845"/>
              </p:ext>
            </p:extLst>
          </p:nvPr>
        </p:nvGraphicFramePr>
        <p:xfrm>
          <a:off x="342900" y="2207623"/>
          <a:ext cx="6797488" cy="4153988"/>
        </p:xfrm>
        <a:graphic>
          <a:graphicData uri="http://schemas.openxmlformats.org/drawingml/2006/chart">
            <c:chart xmlns:c="http://schemas.openxmlformats.org/drawingml/2006/chart" xmlns:r="http://schemas.openxmlformats.org/officeDocument/2006/relationships" r:id="rId2"/>
          </a:graphicData>
        </a:graphic>
      </p:graphicFrame>
      <p:sp>
        <p:nvSpPr>
          <p:cNvPr id="19" name="TextBox 18">
            <a:extLst>
              <a:ext uri="{FF2B5EF4-FFF2-40B4-BE49-F238E27FC236}">
                <a16:creationId xmlns:a16="http://schemas.microsoft.com/office/drawing/2014/main" id="{1B47B886-AC19-4B6F-9008-02BD47B7B172}"/>
              </a:ext>
            </a:extLst>
          </p:cNvPr>
          <p:cNvSpPr txBox="1"/>
          <p:nvPr/>
        </p:nvSpPr>
        <p:spPr>
          <a:xfrm>
            <a:off x="7342094" y="2207623"/>
            <a:ext cx="1828800" cy="243840"/>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PARTICIPATION FUNNEL</a:t>
            </a:r>
          </a:p>
        </p:txBody>
      </p:sp>
      <p:sp>
        <p:nvSpPr>
          <p:cNvPr id="17" name="TextBox 16">
            <a:extLst>
              <a:ext uri="{FF2B5EF4-FFF2-40B4-BE49-F238E27FC236}">
                <a16:creationId xmlns:a16="http://schemas.microsoft.com/office/drawing/2014/main" id="{CF0F860B-959D-41B1-A715-80D50C4A3F68}"/>
              </a:ext>
            </a:extLst>
          </p:cNvPr>
          <p:cNvSpPr txBox="1"/>
          <p:nvPr/>
        </p:nvSpPr>
        <p:spPr>
          <a:xfrm>
            <a:off x="7344146" y="5351418"/>
            <a:ext cx="4504954" cy="1031963"/>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20" name="targeted_members_disease" descr="program_engagement_targeted_members_dm&#10;&#10;&#10;&#10;&#10;&#10;">
            <a:extLst>
              <a:ext uri="{FF2B5EF4-FFF2-40B4-BE49-F238E27FC236}">
                <a16:creationId xmlns:a16="http://schemas.microsoft.com/office/drawing/2014/main" id="{DC398EA2-2985-48F3-A1D5-AB4B1D0E32BB}"/>
              </a:ext>
            </a:extLst>
          </p:cNvPr>
          <p:cNvSpPr txBox="1"/>
          <p:nvPr/>
        </p:nvSpPr>
        <p:spPr>
          <a:xfrm>
            <a:off x="611975" y="1248047"/>
            <a:ext cx="1828800" cy="369332"/>
          </a:xfrm>
          <a:prstGeom prst="rect">
            <a:avLst/>
          </a:prstGeom>
          <a:noFill/>
        </p:spPr>
        <p:txBody>
          <a:bodyPr wrap="square" rtlCol="0">
            <a:spAutoFit/>
          </a:bodyPr>
          <a:lstStyle/>
          <a:p>
            <a:pPr algn="ctr"/>
            <a:endParaRPr lang="en-US" dirty="0"/>
          </a:p>
        </p:txBody>
      </p:sp>
      <p:sp>
        <p:nvSpPr>
          <p:cNvPr id="21" name="enrolled_members_disease" descr="program_engagement_enrolled_members_dm&#10;&#10;&#10;&#10;&#10;">
            <a:extLst>
              <a:ext uri="{FF2B5EF4-FFF2-40B4-BE49-F238E27FC236}">
                <a16:creationId xmlns:a16="http://schemas.microsoft.com/office/drawing/2014/main" id="{F9883450-05CB-4A53-A0B0-547FB868719B}"/>
              </a:ext>
            </a:extLst>
          </p:cNvPr>
          <p:cNvSpPr txBox="1"/>
          <p:nvPr/>
        </p:nvSpPr>
        <p:spPr>
          <a:xfrm>
            <a:off x="3582241" y="1248047"/>
            <a:ext cx="1828800" cy="369332"/>
          </a:xfrm>
          <a:prstGeom prst="rect">
            <a:avLst/>
          </a:prstGeom>
          <a:noFill/>
        </p:spPr>
        <p:txBody>
          <a:bodyPr wrap="square" rtlCol="0">
            <a:spAutoFit/>
          </a:bodyPr>
          <a:lstStyle/>
          <a:p>
            <a:pPr algn="ctr"/>
            <a:endParaRPr lang="en-US" dirty="0"/>
          </a:p>
        </p:txBody>
      </p:sp>
      <p:sp>
        <p:nvSpPr>
          <p:cNvPr id="22" name="enrollment_rate_disease" descr="program_engagement_enrollment_rate_dm&#10;&#10;&#10;&#10;&#10;">
            <a:extLst>
              <a:ext uri="{FF2B5EF4-FFF2-40B4-BE49-F238E27FC236}">
                <a16:creationId xmlns:a16="http://schemas.microsoft.com/office/drawing/2014/main" id="{815E7FD2-0874-4B2D-A5FD-3757A49098AC}"/>
              </a:ext>
            </a:extLst>
          </p:cNvPr>
          <p:cNvSpPr txBox="1"/>
          <p:nvPr/>
        </p:nvSpPr>
        <p:spPr>
          <a:xfrm>
            <a:off x="6427694" y="1244160"/>
            <a:ext cx="1828800" cy="369332"/>
          </a:xfrm>
          <a:prstGeom prst="rect">
            <a:avLst/>
          </a:prstGeom>
          <a:noFill/>
        </p:spPr>
        <p:txBody>
          <a:bodyPr wrap="square" rtlCol="0">
            <a:spAutoFit/>
          </a:bodyPr>
          <a:lstStyle/>
          <a:p>
            <a:pPr algn="ctr"/>
            <a:endParaRPr lang="en-US" dirty="0"/>
          </a:p>
        </p:txBody>
      </p:sp>
      <p:sp>
        <p:nvSpPr>
          <p:cNvPr id="23" name="encounters_per_enrolled_members_disease" descr="program_engagement_encouters_per_enrolled_member_dm&#10;&#10;&#10;&#10;&#10;">
            <a:extLst>
              <a:ext uri="{FF2B5EF4-FFF2-40B4-BE49-F238E27FC236}">
                <a16:creationId xmlns:a16="http://schemas.microsoft.com/office/drawing/2014/main" id="{5F5A7BF1-2497-4A4C-8355-6A5224D48BCD}"/>
              </a:ext>
            </a:extLst>
          </p:cNvPr>
          <p:cNvSpPr txBox="1"/>
          <p:nvPr/>
        </p:nvSpPr>
        <p:spPr>
          <a:xfrm>
            <a:off x="9575618" y="1248047"/>
            <a:ext cx="1828800" cy="369332"/>
          </a:xfrm>
          <a:prstGeom prst="rect">
            <a:avLst/>
          </a:prstGeom>
          <a:noFill/>
        </p:spPr>
        <p:txBody>
          <a:bodyPr wrap="square" rtlCol="0">
            <a:spAutoFit/>
          </a:bodyPr>
          <a:lstStyle/>
          <a:p>
            <a:pPr algn="ctr"/>
            <a:endParaRPr lang="en-US" dirty="0"/>
          </a:p>
        </p:txBody>
      </p:sp>
      <p:pic>
        <p:nvPicPr>
          <p:cNvPr id="8" name="ptpn_funnel_diseas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2094" y="2451463"/>
            <a:ext cx="3848100" cy="2752725"/>
          </a:xfrm>
          <a:prstGeom prst="rect">
            <a:avLst/>
          </a:prstGeom>
        </p:spPr>
      </p:pic>
      <p:sp>
        <p:nvSpPr>
          <p:cNvPr id="9" name="Targeted2"/>
          <p:cNvSpPr txBox="1"/>
          <p:nvPr/>
        </p:nvSpPr>
        <p:spPr>
          <a:xfrm>
            <a:off x="8535159" y="2798856"/>
            <a:ext cx="1006049" cy="276999"/>
          </a:xfrm>
          <a:prstGeom prst="rect">
            <a:avLst/>
          </a:prstGeom>
          <a:noFill/>
        </p:spPr>
        <p:txBody>
          <a:bodyPr wrap="square" rtlCol="0">
            <a:spAutoFit/>
          </a:bodyPr>
          <a:lstStyle/>
          <a:p>
            <a:pPr algn="ctr"/>
            <a:r>
              <a:rPr lang="en-US" sz="1200" dirty="0"/>
              <a:t> </a:t>
            </a:r>
          </a:p>
        </p:txBody>
      </p:sp>
      <p:sp>
        <p:nvSpPr>
          <p:cNvPr id="24" name="Callable2"/>
          <p:cNvSpPr txBox="1"/>
          <p:nvPr/>
        </p:nvSpPr>
        <p:spPr>
          <a:xfrm>
            <a:off x="8510467" y="3389694"/>
            <a:ext cx="1082248" cy="276999"/>
          </a:xfrm>
          <a:prstGeom prst="rect">
            <a:avLst/>
          </a:prstGeom>
          <a:noFill/>
        </p:spPr>
        <p:txBody>
          <a:bodyPr wrap="square" rtlCol="0">
            <a:spAutoFit/>
          </a:bodyPr>
          <a:lstStyle/>
          <a:p>
            <a:pPr algn="ctr"/>
            <a:r>
              <a:rPr lang="en-US" sz="1200" dirty="0"/>
              <a:t> </a:t>
            </a:r>
          </a:p>
        </p:txBody>
      </p:sp>
      <p:sp>
        <p:nvSpPr>
          <p:cNvPr id="25" name="Attempted2"/>
          <p:cNvSpPr txBox="1"/>
          <p:nvPr/>
        </p:nvSpPr>
        <p:spPr>
          <a:xfrm>
            <a:off x="8612026" y="3986120"/>
            <a:ext cx="885215" cy="276999"/>
          </a:xfrm>
          <a:prstGeom prst="rect">
            <a:avLst/>
          </a:prstGeom>
          <a:noFill/>
        </p:spPr>
        <p:txBody>
          <a:bodyPr wrap="square" rtlCol="0">
            <a:spAutoFit/>
          </a:bodyPr>
          <a:lstStyle/>
          <a:p>
            <a:pPr algn="ctr"/>
            <a:r>
              <a:rPr lang="en-US" sz="1200" dirty="0"/>
              <a:t> </a:t>
            </a:r>
          </a:p>
        </p:txBody>
      </p:sp>
      <p:sp>
        <p:nvSpPr>
          <p:cNvPr id="27" name="Enrolled2">
            <a:extLst>
              <a:ext uri="{FF2B5EF4-FFF2-40B4-BE49-F238E27FC236}">
                <a16:creationId xmlns:a16="http://schemas.microsoft.com/office/drawing/2014/main" id="{E5E1D7D5-C419-4909-94E7-DA7B7E7121BC}"/>
              </a:ext>
            </a:extLst>
          </p:cNvPr>
          <p:cNvSpPr txBox="1"/>
          <p:nvPr/>
        </p:nvSpPr>
        <p:spPr>
          <a:xfrm>
            <a:off x="8703607" y="4595154"/>
            <a:ext cx="705527" cy="276999"/>
          </a:xfrm>
          <a:prstGeom prst="rect">
            <a:avLst/>
          </a:prstGeom>
          <a:noFill/>
        </p:spPr>
        <p:txBody>
          <a:bodyPr wrap="square" rtlCol="0">
            <a:spAutoFit/>
          </a:bodyPr>
          <a:lstStyle/>
          <a:p>
            <a:pPr algn="ctr"/>
            <a:r>
              <a:rPr lang="en-US" sz="1200" dirty="0"/>
              <a:t> </a:t>
            </a:r>
          </a:p>
        </p:txBody>
      </p:sp>
    </p:spTree>
    <p:extLst>
      <p:ext uri="{BB962C8B-B14F-4D97-AF65-F5344CB8AC3E}">
        <p14:creationId xmlns:p14="http://schemas.microsoft.com/office/powerpoint/2010/main" val="94693300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Marketplace</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33160058"/>
              </p:ext>
            </p:extLst>
          </p:nvPr>
        </p:nvGraphicFramePr>
        <p:xfrm>
          <a:off x="342900" y="1688587"/>
          <a:ext cx="2425700" cy="396240"/>
        </p:xfrm>
        <a:graphic>
          <a:graphicData uri="http://schemas.openxmlformats.org/drawingml/2006/table">
            <a:tbl>
              <a:tblPr firstRow="1" bandRow="1">
                <a:tableStyleId>{5C22544A-7EE6-4342-B048-85BDC9FD1C3A}</a:tableStyleId>
              </a:tblPr>
              <a:tblGrid>
                <a:gridCol w="2425700">
                  <a:extLst>
                    <a:ext uri="{9D8B030D-6E8A-4147-A177-3AD203B41FA5}">
                      <a16:colId xmlns:a16="http://schemas.microsoft.com/office/drawing/2014/main" val="4065735592"/>
                    </a:ext>
                  </a:extLst>
                </a:gridCol>
              </a:tblGrid>
              <a:tr h="257176">
                <a:tc>
                  <a:txBody>
                    <a:bodyPr/>
                    <a:lstStyle/>
                    <a:p>
                      <a:pPr algn="ctr"/>
                      <a:r>
                        <a:rPr lang="en-US" sz="1000" b="1" dirty="0">
                          <a:solidFill>
                            <a:schemeClr val="bg2">
                              <a:lumMod val="50000"/>
                            </a:schemeClr>
                          </a:solidFill>
                          <a:latin typeface="+mn-lt"/>
                          <a:cs typeface="Helvetica" panose="020B0604020202020204" pitchFamily="34" charset="0"/>
                        </a:rPr>
                        <a:t>CURRENT ENROLLMENTS IN MARKETPLACE PROGRAMS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4265551343"/>
              </p:ext>
            </p:extLst>
          </p:nvPr>
        </p:nvGraphicFramePr>
        <p:xfrm>
          <a:off x="422310" y="3239171"/>
          <a:ext cx="2425700" cy="396240"/>
        </p:xfrm>
        <a:graphic>
          <a:graphicData uri="http://schemas.openxmlformats.org/drawingml/2006/table">
            <a:tbl>
              <a:tblPr firstRow="1" bandRow="1">
                <a:tableStyleId>{5C22544A-7EE6-4342-B048-85BDC9FD1C3A}</a:tableStyleId>
              </a:tblPr>
              <a:tblGrid>
                <a:gridCol w="2425700">
                  <a:extLst>
                    <a:ext uri="{9D8B030D-6E8A-4147-A177-3AD203B41FA5}">
                      <a16:colId xmlns:a16="http://schemas.microsoft.com/office/drawing/2014/main" val="4065735592"/>
                    </a:ext>
                  </a:extLst>
                </a:gridCol>
              </a:tblGrid>
              <a:tr h="257176">
                <a:tc>
                  <a:txBody>
                    <a:bodyPr/>
                    <a:lstStyle/>
                    <a:p>
                      <a:pPr algn="ctr"/>
                      <a:r>
                        <a:rPr lang="en-US" sz="1000" b="1" dirty="0">
                          <a:solidFill>
                            <a:schemeClr val="bg2">
                              <a:lumMod val="50000"/>
                            </a:schemeClr>
                          </a:solidFill>
                          <a:latin typeface="+mn-lt"/>
                          <a:cs typeface="Helvetica" panose="020B0604020202020204" pitchFamily="34" charset="0"/>
                        </a:rPr>
                        <a:t>MEMBERS ENROLLING IN 1+ PROGRAMS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3165231" y="3855201"/>
            <a:ext cx="1665841" cy="246221"/>
          </a:xfrm>
          <a:prstGeom prst="rect">
            <a:avLst/>
          </a:prstGeom>
        </p:spPr>
        <p:txBody>
          <a:bodyPr wrap="non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a:t>PARTICIPANT ACTIVITY</a:t>
            </a:r>
          </a:p>
        </p:txBody>
      </p:sp>
      <p:graphicFrame>
        <p:nvGraphicFramePr>
          <p:cNvPr id="11" name="participant_activity_marketplace" descr="program_engagement_participant_activity&#10;">
            <a:extLst>
              <a:ext uri="{FF2B5EF4-FFF2-40B4-BE49-F238E27FC236}">
                <a16:creationId xmlns:a16="http://schemas.microsoft.com/office/drawing/2014/main" id="{A930E6F9-427C-49A8-92BA-6B07F5F76BAC}"/>
              </a:ext>
            </a:extLst>
          </p:cNvPr>
          <p:cNvGraphicFramePr>
            <a:graphicFrameLocks noGrp="1"/>
          </p:cNvGraphicFramePr>
          <p:nvPr>
            <p:extLst>
              <p:ext uri="{D42A27DB-BD31-4B8C-83A1-F6EECF244321}">
                <p14:modId xmlns:p14="http://schemas.microsoft.com/office/powerpoint/2010/main" val="712497637"/>
              </p:ext>
            </p:extLst>
          </p:nvPr>
        </p:nvGraphicFramePr>
        <p:xfrm>
          <a:off x="3165231" y="4081466"/>
          <a:ext cx="8683869" cy="2226467"/>
        </p:xfrm>
        <a:graphic>
          <a:graphicData uri="http://schemas.openxmlformats.org/drawingml/2006/table">
            <a:tbl>
              <a:tblPr firstRow="1" bandRow="1">
                <a:tableStyleId>{6E25E649-3F16-4E02-A733-19D2CDBF48F0}</a:tableStyleId>
              </a:tblPr>
              <a:tblGrid>
                <a:gridCol w="2149050">
                  <a:extLst>
                    <a:ext uri="{9D8B030D-6E8A-4147-A177-3AD203B41FA5}">
                      <a16:colId xmlns:a16="http://schemas.microsoft.com/office/drawing/2014/main" val="3932382360"/>
                    </a:ext>
                  </a:extLst>
                </a:gridCol>
                <a:gridCol w="1033765">
                  <a:extLst>
                    <a:ext uri="{9D8B030D-6E8A-4147-A177-3AD203B41FA5}">
                      <a16:colId xmlns:a16="http://schemas.microsoft.com/office/drawing/2014/main" val="3704357894"/>
                    </a:ext>
                  </a:extLst>
                </a:gridCol>
                <a:gridCol w="1019908">
                  <a:extLst>
                    <a:ext uri="{9D8B030D-6E8A-4147-A177-3AD203B41FA5}">
                      <a16:colId xmlns:a16="http://schemas.microsoft.com/office/drawing/2014/main" val="4052037328"/>
                    </a:ext>
                  </a:extLst>
                </a:gridCol>
                <a:gridCol w="1266092">
                  <a:extLst>
                    <a:ext uri="{9D8B030D-6E8A-4147-A177-3AD203B41FA5}">
                      <a16:colId xmlns:a16="http://schemas.microsoft.com/office/drawing/2014/main" val="2460474754"/>
                    </a:ext>
                  </a:extLst>
                </a:gridCol>
                <a:gridCol w="1125416">
                  <a:extLst>
                    <a:ext uri="{9D8B030D-6E8A-4147-A177-3AD203B41FA5}">
                      <a16:colId xmlns:a16="http://schemas.microsoft.com/office/drawing/2014/main" val="2868434403"/>
                    </a:ext>
                  </a:extLst>
                </a:gridCol>
                <a:gridCol w="1072661">
                  <a:extLst>
                    <a:ext uri="{9D8B030D-6E8A-4147-A177-3AD203B41FA5}">
                      <a16:colId xmlns:a16="http://schemas.microsoft.com/office/drawing/2014/main" val="1444446284"/>
                    </a:ext>
                  </a:extLst>
                </a:gridCol>
                <a:gridCol w="1016977">
                  <a:extLst>
                    <a:ext uri="{9D8B030D-6E8A-4147-A177-3AD203B41FA5}">
                      <a16:colId xmlns:a16="http://schemas.microsoft.com/office/drawing/2014/main" val="1955801962"/>
                    </a:ext>
                  </a:extLst>
                </a:gridCol>
              </a:tblGrid>
              <a:tr h="246221">
                <a:tc>
                  <a:txBody>
                    <a:bodyPr/>
                    <a:lstStyle/>
                    <a:p>
                      <a:pPr algn="l"/>
                      <a:r>
                        <a:rPr lang="en-US" sz="900" dirty="0"/>
                        <a:t>Program Name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Eligible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Eligible and Registered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Assessment Starts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Qualified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Enrolled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Enrollment Rate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68387134"/>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246221">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bl>
          </a:graphicData>
        </a:graphic>
      </p:graphicFrame>
      <p:sp>
        <p:nvSpPr>
          <p:cNvPr id="12" name="Rectangle 11">
            <a:extLst>
              <a:ext uri="{FF2B5EF4-FFF2-40B4-BE49-F238E27FC236}">
                <a16:creationId xmlns:a16="http://schemas.microsoft.com/office/drawing/2014/main" id="{4077CB2E-745C-465C-B8CD-48F3BB53757E}"/>
              </a:ext>
            </a:extLst>
          </p:cNvPr>
          <p:cNvSpPr/>
          <p:nvPr/>
        </p:nvSpPr>
        <p:spPr>
          <a:xfrm>
            <a:off x="3165231" y="965789"/>
            <a:ext cx="1808508" cy="246221"/>
          </a:xfrm>
          <a:prstGeom prst="rect">
            <a:avLst/>
          </a:prstGeom>
        </p:spPr>
        <p:txBody>
          <a:bodyPr wrap="non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a:t>PROGRAM ENGAGEMENT</a:t>
            </a:r>
          </a:p>
        </p:txBody>
      </p:sp>
      <p:sp>
        <p:nvSpPr>
          <p:cNvPr id="6" name="TextBox 5"/>
          <p:cNvSpPr txBox="1"/>
          <p:nvPr/>
        </p:nvSpPr>
        <p:spPr>
          <a:xfrm>
            <a:off x="3423138" y="1418492"/>
            <a:ext cx="7971693" cy="369332"/>
          </a:xfrm>
          <a:prstGeom prst="rect">
            <a:avLst/>
          </a:prstGeom>
          <a:noFill/>
        </p:spPr>
        <p:txBody>
          <a:bodyPr wrap="square" rtlCol="0">
            <a:spAutoFit/>
          </a:bodyPr>
          <a:lstStyle/>
          <a:p>
            <a:endParaRPr lang="en-US" dirty="0"/>
          </a:p>
        </p:txBody>
      </p:sp>
      <p:sp>
        <p:nvSpPr>
          <p:cNvPr id="14" name="membes_1+_program" descr="program_engagement_current_enrollments_in_marketplace&#10;&#10;&#10;&#10;&#10;">
            <a:extLst>
              <a:ext uri="{FF2B5EF4-FFF2-40B4-BE49-F238E27FC236}">
                <a16:creationId xmlns:a16="http://schemas.microsoft.com/office/drawing/2014/main" id="{4672A01C-3189-4120-A6D0-0E3BC0A873D1}"/>
              </a:ext>
            </a:extLst>
          </p:cNvPr>
          <p:cNvSpPr txBox="1"/>
          <p:nvPr/>
        </p:nvSpPr>
        <p:spPr>
          <a:xfrm>
            <a:off x="646112" y="3721465"/>
            <a:ext cx="1828800" cy="369332"/>
          </a:xfrm>
          <a:prstGeom prst="rect">
            <a:avLst/>
          </a:prstGeom>
          <a:noFill/>
        </p:spPr>
        <p:txBody>
          <a:bodyPr wrap="square" rtlCol="0">
            <a:spAutoFit/>
          </a:bodyPr>
          <a:lstStyle/>
          <a:p>
            <a:pPr algn="ctr"/>
            <a:endParaRPr lang="en-US" dirty="0"/>
          </a:p>
        </p:txBody>
      </p:sp>
      <p:sp>
        <p:nvSpPr>
          <p:cNvPr id="16" name="current_enrollment" descr="program_engagement_current_enrollments_in_marketplace&#10;&#10;&#10;&#10;&#10;">
            <a:extLst>
              <a:ext uri="{FF2B5EF4-FFF2-40B4-BE49-F238E27FC236}">
                <a16:creationId xmlns:a16="http://schemas.microsoft.com/office/drawing/2014/main" id="{075DBE32-7738-4FB8-B13A-8CB86A9D58C7}"/>
              </a:ext>
            </a:extLst>
          </p:cNvPr>
          <p:cNvSpPr txBox="1"/>
          <p:nvPr/>
        </p:nvSpPr>
        <p:spPr>
          <a:xfrm>
            <a:off x="638237" y="2165693"/>
            <a:ext cx="1828800" cy="369332"/>
          </a:xfrm>
          <a:prstGeom prst="rect">
            <a:avLst/>
          </a:prstGeom>
          <a:noFill/>
        </p:spPr>
        <p:txBody>
          <a:bodyPr wrap="square" rtlCol="0">
            <a:spAutoFit/>
          </a:bodyPr>
          <a:lstStyle/>
          <a:p>
            <a:pPr algn="ctr"/>
            <a:endParaRPr lang="en-US" dirty="0"/>
          </a:p>
        </p:txBody>
      </p:sp>
      <p:graphicFrame>
        <p:nvGraphicFramePr>
          <p:cNvPr id="15" name="program_engagement_marketplace"/>
          <p:cNvGraphicFramePr>
            <a:graphicFrameLocks noGrp="1"/>
          </p:cNvGraphicFramePr>
          <p:nvPr>
            <p:extLst>
              <p:ext uri="{D42A27DB-BD31-4B8C-83A1-F6EECF244321}">
                <p14:modId xmlns:p14="http://schemas.microsoft.com/office/powerpoint/2010/main" val="726858852"/>
              </p:ext>
            </p:extLst>
          </p:nvPr>
        </p:nvGraphicFramePr>
        <p:xfrm>
          <a:off x="3163824" y="1216152"/>
          <a:ext cx="8686800" cy="25420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5393702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Fertility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rollment_fertility" descr="fertility_program_engagement_program_enrollments&#10;">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2327113910"/>
              </p:ext>
            </p:extLst>
          </p:nvPr>
        </p:nvGraphicFramePr>
        <p:xfrm>
          <a:off x="342899" y="2083118"/>
          <a:ext cx="7224091" cy="41656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enrolled_members_age_dist" descr="fertility_program_engagement_enrollment_members_age_distribution&#10;">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384289696"/>
              </p:ext>
            </p:extLst>
          </p:nvPr>
        </p:nvGraphicFramePr>
        <p:xfrm>
          <a:off x="7752523" y="2083119"/>
          <a:ext cx="4212876" cy="21271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 name="assessment_results" descr="fertility_program_engagement_assessments_results">
            <a:extLst>
              <a:ext uri="{FF2B5EF4-FFF2-40B4-BE49-F238E27FC236}">
                <a16:creationId xmlns:a16="http://schemas.microsoft.com/office/drawing/2014/main" id="{7CF740BF-50DF-47D9-8907-E914C1757A30}"/>
              </a:ext>
            </a:extLst>
          </p:cNvPr>
          <p:cNvGraphicFramePr>
            <a:graphicFrameLocks noGrp="1"/>
          </p:cNvGraphicFramePr>
          <p:nvPr>
            <p:extLst>
              <p:ext uri="{D42A27DB-BD31-4B8C-83A1-F6EECF244321}">
                <p14:modId xmlns:p14="http://schemas.microsoft.com/office/powerpoint/2010/main" val="1121811672"/>
              </p:ext>
            </p:extLst>
          </p:nvPr>
        </p:nvGraphicFramePr>
        <p:xfrm>
          <a:off x="7752522" y="4576709"/>
          <a:ext cx="4096577" cy="1828800"/>
        </p:xfrm>
        <a:graphic>
          <a:graphicData uri="http://schemas.openxmlformats.org/drawingml/2006/table">
            <a:tbl>
              <a:tblPr firstRow="1" bandRow="1">
                <a:tableStyleId>{6E25E649-3F16-4E02-A733-19D2CDBF48F0}</a:tableStyleId>
              </a:tblPr>
              <a:tblGrid>
                <a:gridCol w="2932338">
                  <a:extLst>
                    <a:ext uri="{9D8B030D-6E8A-4147-A177-3AD203B41FA5}">
                      <a16:colId xmlns:a16="http://schemas.microsoft.com/office/drawing/2014/main" val="3207489004"/>
                    </a:ext>
                  </a:extLst>
                </a:gridCol>
                <a:gridCol w="1164239">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37821466"/>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28" name="TextBox 27">
            <a:extLst>
              <a:ext uri="{FF2B5EF4-FFF2-40B4-BE49-F238E27FC236}">
                <a16:creationId xmlns:a16="http://schemas.microsoft.com/office/drawing/2014/main" id="{9CBBF9A2-7357-4120-83B9-4399529BE14E}"/>
              </a:ext>
            </a:extLst>
          </p:cNvPr>
          <p:cNvSpPr txBox="1"/>
          <p:nvPr/>
        </p:nvSpPr>
        <p:spPr>
          <a:xfrm>
            <a:off x="7752523" y="4330488"/>
            <a:ext cx="3092445"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ASSESSMENT RESULTS</a:t>
            </a:r>
          </a:p>
        </p:txBody>
      </p:sp>
      <p:sp>
        <p:nvSpPr>
          <p:cNvPr id="20" name="program_eligible_members_fert" descr="fertility_program_engagement_program_eligible_members">
            <a:extLst>
              <a:ext uri="{FF2B5EF4-FFF2-40B4-BE49-F238E27FC236}">
                <a16:creationId xmlns:a16="http://schemas.microsoft.com/office/drawing/2014/main" id="{AC7BB56E-9017-42C6-A184-D5238C85F0F9}"/>
              </a:ext>
            </a:extLst>
          </p:cNvPr>
          <p:cNvSpPr txBox="1"/>
          <p:nvPr/>
        </p:nvSpPr>
        <p:spPr>
          <a:xfrm>
            <a:off x="611977" y="1357225"/>
            <a:ext cx="1828800" cy="369332"/>
          </a:xfrm>
          <a:prstGeom prst="rect">
            <a:avLst/>
          </a:prstGeom>
          <a:noFill/>
        </p:spPr>
        <p:txBody>
          <a:bodyPr wrap="square" rtlCol="0">
            <a:spAutoFit/>
          </a:bodyPr>
          <a:lstStyle/>
          <a:p>
            <a:pPr algn="ctr"/>
            <a:endParaRPr lang="en-US" dirty="0"/>
          </a:p>
        </p:txBody>
      </p:sp>
      <p:sp>
        <p:nvSpPr>
          <p:cNvPr id="22" name="program_eligible_regd_members" descr="fertility_program_engagement_program_eligible_and_registered_members">
            <a:extLst>
              <a:ext uri="{FF2B5EF4-FFF2-40B4-BE49-F238E27FC236}">
                <a16:creationId xmlns:a16="http://schemas.microsoft.com/office/drawing/2014/main" id="{8ED8D640-CBA0-438C-A9E4-223CDE670E06}"/>
              </a:ext>
            </a:extLst>
          </p:cNvPr>
          <p:cNvSpPr txBox="1"/>
          <p:nvPr/>
        </p:nvSpPr>
        <p:spPr>
          <a:xfrm>
            <a:off x="3710611" y="1353484"/>
            <a:ext cx="1828800" cy="369332"/>
          </a:xfrm>
          <a:prstGeom prst="rect">
            <a:avLst/>
          </a:prstGeom>
          <a:noFill/>
        </p:spPr>
        <p:txBody>
          <a:bodyPr wrap="square" rtlCol="0">
            <a:spAutoFit/>
          </a:bodyPr>
          <a:lstStyle/>
          <a:p>
            <a:pPr algn="ctr"/>
            <a:endParaRPr lang="en-US" dirty="0"/>
          </a:p>
        </p:txBody>
      </p:sp>
      <p:sp>
        <p:nvSpPr>
          <p:cNvPr id="23" name="enrolled_members_fertility" descr="fertiliy_program_engagement_enrolled_members&#10;">
            <a:extLst>
              <a:ext uri="{FF2B5EF4-FFF2-40B4-BE49-F238E27FC236}">
                <a16:creationId xmlns:a16="http://schemas.microsoft.com/office/drawing/2014/main" id="{889654C5-2545-44CE-8BE5-4DF9F41D3887}"/>
              </a:ext>
            </a:extLst>
          </p:cNvPr>
          <p:cNvSpPr txBox="1"/>
          <p:nvPr/>
        </p:nvSpPr>
        <p:spPr>
          <a:xfrm>
            <a:off x="6652590" y="1355342"/>
            <a:ext cx="1828800" cy="369332"/>
          </a:xfrm>
          <a:prstGeom prst="rect">
            <a:avLst/>
          </a:prstGeom>
          <a:noFill/>
        </p:spPr>
        <p:txBody>
          <a:bodyPr wrap="square" rtlCol="0">
            <a:spAutoFit/>
          </a:bodyPr>
          <a:lstStyle/>
          <a:p>
            <a:pPr algn="ctr"/>
            <a:endParaRPr lang="en-US" dirty="0"/>
          </a:p>
        </p:txBody>
      </p:sp>
      <p:sp>
        <p:nvSpPr>
          <p:cNvPr id="24" name="enrollment_rate_fert" descr="fertility_program_engagement_enrollment_rate&#10;">
            <a:extLst>
              <a:ext uri="{FF2B5EF4-FFF2-40B4-BE49-F238E27FC236}">
                <a16:creationId xmlns:a16="http://schemas.microsoft.com/office/drawing/2014/main" id="{63F1DE57-F1B5-455F-992F-21F89FD4DCD4}"/>
              </a:ext>
            </a:extLst>
          </p:cNvPr>
          <p:cNvSpPr txBox="1"/>
          <p:nvPr/>
        </p:nvSpPr>
        <p:spPr>
          <a:xfrm>
            <a:off x="9751223" y="1353484"/>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69564783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dirty="0"/>
              <a:t>Fertility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dirty="0"/>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res_fertility" descr="fertility_program_engagement&#10;">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3186159435"/>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articipant_activity_fertility" descr="fertility_program_engagement_participant_activitytop_5&#10;">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1970712644"/>
              </p:ext>
            </p:extLst>
          </p:nvPr>
        </p:nvGraphicFramePr>
        <p:xfrm>
          <a:off x="7709094" y="2567974"/>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806806058"/>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669820" y="2321754"/>
            <a:ext cx="4140005"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5)</a:t>
            </a:r>
          </a:p>
        </p:txBody>
      </p:sp>
      <p:graphicFrame>
        <p:nvGraphicFramePr>
          <p:cNvPr id="19" name="clinical_program" descr="fertility_program_engagement_clinical_program_top_5&#10;">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3619678674"/>
              </p:ext>
            </p:extLst>
          </p:nvPr>
        </p:nvGraphicFramePr>
        <p:xfrm>
          <a:off x="7709094" y="4445451"/>
          <a:ext cx="4140006" cy="13716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dirty="0"/>
                        <a:t>Clinical Program</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8272454"/>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9094" y="4199230"/>
            <a:ext cx="4149971"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CLINICAL PROGRAM (Top 5)</a:t>
            </a:r>
          </a:p>
        </p:txBody>
      </p:sp>
      <p:sp>
        <p:nvSpPr>
          <p:cNvPr id="21" name="total_sessions" descr="fertility_program_engagement_total_sessions&#10;">
            <a:extLst>
              <a:ext uri="{FF2B5EF4-FFF2-40B4-BE49-F238E27FC236}">
                <a16:creationId xmlns:a16="http://schemas.microsoft.com/office/drawing/2014/main" id="{0CE4F55D-26E4-4E66-A643-6ADFDB78D73B}"/>
              </a:ext>
            </a:extLst>
          </p:cNvPr>
          <p:cNvSpPr txBox="1"/>
          <p:nvPr/>
        </p:nvSpPr>
        <p:spPr>
          <a:xfrm>
            <a:off x="740600" y="1402875"/>
            <a:ext cx="1828800" cy="369332"/>
          </a:xfrm>
          <a:prstGeom prst="rect">
            <a:avLst/>
          </a:prstGeom>
          <a:noFill/>
        </p:spPr>
        <p:txBody>
          <a:bodyPr wrap="square" rtlCol="0">
            <a:spAutoFit/>
          </a:bodyPr>
          <a:lstStyle/>
          <a:p>
            <a:pPr algn="ctr"/>
            <a:endParaRPr lang="en-US" dirty="0"/>
          </a:p>
        </p:txBody>
      </p:sp>
      <p:sp>
        <p:nvSpPr>
          <p:cNvPr id="22" name="enrolled_members_1+_members" descr="fertility_program_engagement_enrolled_members_with_1plus_app_launches&#10;">
            <a:extLst>
              <a:ext uri="{FF2B5EF4-FFF2-40B4-BE49-F238E27FC236}">
                <a16:creationId xmlns:a16="http://schemas.microsoft.com/office/drawing/2014/main" id="{6552237D-EA82-4C62-98C9-DD9E968B81F9}"/>
              </a:ext>
            </a:extLst>
          </p:cNvPr>
          <p:cNvSpPr txBox="1"/>
          <p:nvPr/>
        </p:nvSpPr>
        <p:spPr>
          <a:xfrm>
            <a:off x="5181599" y="1402875"/>
            <a:ext cx="1828800" cy="369332"/>
          </a:xfrm>
          <a:prstGeom prst="rect">
            <a:avLst/>
          </a:prstGeom>
          <a:noFill/>
        </p:spPr>
        <p:txBody>
          <a:bodyPr wrap="square" rtlCol="0">
            <a:spAutoFit/>
          </a:bodyPr>
          <a:lstStyle/>
          <a:p>
            <a:pPr algn="ctr"/>
            <a:endParaRPr lang="en-US" dirty="0"/>
          </a:p>
        </p:txBody>
      </p:sp>
      <p:sp>
        <p:nvSpPr>
          <p:cNvPr id="23" name="avg_monthly_sessions" descr="fertility_program_engagement_average_monthly_sessions_per_members_with_1plus_app_launches&#10;">
            <a:extLst>
              <a:ext uri="{FF2B5EF4-FFF2-40B4-BE49-F238E27FC236}">
                <a16:creationId xmlns:a16="http://schemas.microsoft.com/office/drawing/2014/main" id="{DBF6F805-2AE5-45C0-9AF8-988EB7908952}"/>
              </a:ext>
            </a:extLst>
          </p:cNvPr>
          <p:cNvSpPr txBox="1"/>
          <p:nvPr/>
        </p:nvSpPr>
        <p:spPr>
          <a:xfrm>
            <a:off x="9640184" y="1402875"/>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259297265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14C98-E55F-4F54-A313-75E336199814}"/>
              </a:ext>
            </a:extLst>
          </p:cNvPr>
          <p:cNvSpPr>
            <a:spLocks noGrp="1"/>
          </p:cNvSpPr>
          <p:nvPr>
            <p:ph type="title"/>
          </p:nvPr>
        </p:nvSpPr>
        <p:spPr>
          <a:xfrm>
            <a:off x="2362199" y="4878187"/>
            <a:ext cx="6324601" cy="1159552"/>
          </a:xfrm>
        </p:spPr>
        <p:txBody>
          <a:bodyPr/>
          <a:lstStyle/>
          <a:p>
            <a:r>
              <a:rPr lang="en-US" sz="4800" b="1">
                <a:solidFill>
                  <a:srgbClr val="19B99C"/>
                </a:solidFill>
              </a:rPr>
              <a:t>EXECUTIVE SUMMARY</a:t>
            </a:r>
          </a:p>
        </p:txBody>
      </p:sp>
    </p:spTree>
    <p:extLst>
      <p:ext uri="{BB962C8B-B14F-4D97-AF65-F5344CB8AC3E}">
        <p14:creationId xmlns:p14="http://schemas.microsoft.com/office/powerpoint/2010/main" val="139650390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a:xfrm>
            <a:off x="342900" y="119380"/>
            <a:ext cx="11506200" cy="377825"/>
          </a:xfrm>
        </p:spPr>
        <p:txBody>
          <a:bodyPr>
            <a:normAutofit fontScale="90000"/>
          </a:bodyPr>
          <a:lstStyle/>
          <a:p>
            <a:r>
              <a:rPr lang="en-US" dirty="0"/>
              <a:t>Pregnancy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a:xfrm>
            <a:off x="342900" y="557230"/>
            <a:ext cx="3990975" cy="257175"/>
          </a:xfrm>
        </p:spPr>
        <p:txBody>
          <a:bodyPr/>
          <a:lstStyle/>
          <a:p>
            <a:r>
              <a:rPr lang="en-US" dirty="0"/>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extLst>
              <p:ext uri="{D42A27DB-BD31-4B8C-83A1-F6EECF244321}">
                <p14:modId xmlns:p14="http://schemas.microsoft.com/office/powerpoint/2010/main" val="2066082749"/>
              </p:ext>
            </p:extLst>
          </p:nvPr>
        </p:nvGraphicFramePr>
        <p:xfrm>
          <a:off x="342900" y="904644"/>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extLst>
              <p:ext uri="{D42A27DB-BD31-4B8C-83A1-F6EECF244321}">
                <p14:modId xmlns:p14="http://schemas.microsoft.com/office/powerpoint/2010/main" val="1115892338"/>
              </p:ext>
            </p:extLst>
          </p:nvPr>
        </p:nvGraphicFramePr>
        <p:xfrm>
          <a:off x="3435346" y="763448"/>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4253627808"/>
              </p:ext>
            </p:extLst>
          </p:nvPr>
        </p:nvGraphicFramePr>
        <p:xfrm>
          <a:off x="6389705" y="902512"/>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extLst>
              <p:ext uri="{D42A27DB-BD31-4B8C-83A1-F6EECF244321}">
                <p14:modId xmlns:p14="http://schemas.microsoft.com/office/powerpoint/2010/main" val="255628877"/>
              </p:ext>
            </p:extLst>
          </p:nvPr>
        </p:nvGraphicFramePr>
        <p:xfrm>
          <a:off x="9482149" y="902512"/>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rollments_pregnancy" descr="pregnancy_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4096819045"/>
              </p:ext>
            </p:extLst>
          </p:nvPr>
        </p:nvGraphicFramePr>
        <p:xfrm>
          <a:off x="359604" y="1994950"/>
          <a:ext cx="5753100" cy="41159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pregnency_age_dist" descr="pregnancy_enrollment_members_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3864092972"/>
              </p:ext>
            </p:extLst>
          </p:nvPr>
        </p:nvGraphicFramePr>
        <p:xfrm>
          <a:off x="6389704" y="1994950"/>
          <a:ext cx="2599549" cy="223793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 name="assessment_results_preg" descr="pregnancy_assessments_results">
            <a:extLst>
              <a:ext uri="{FF2B5EF4-FFF2-40B4-BE49-F238E27FC236}">
                <a16:creationId xmlns:a16="http://schemas.microsoft.com/office/drawing/2014/main" id="{7CF740BF-50DF-47D9-8907-E914C1757A30}"/>
              </a:ext>
            </a:extLst>
          </p:cNvPr>
          <p:cNvGraphicFramePr>
            <a:graphicFrameLocks noGrp="1"/>
          </p:cNvGraphicFramePr>
          <p:nvPr>
            <p:extLst>
              <p:ext uri="{D42A27DB-BD31-4B8C-83A1-F6EECF244321}">
                <p14:modId xmlns:p14="http://schemas.microsoft.com/office/powerpoint/2010/main" val="1501638310"/>
              </p:ext>
            </p:extLst>
          </p:nvPr>
        </p:nvGraphicFramePr>
        <p:xfrm>
          <a:off x="6389705" y="4551437"/>
          <a:ext cx="5459396" cy="1828800"/>
        </p:xfrm>
        <a:graphic>
          <a:graphicData uri="http://schemas.openxmlformats.org/drawingml/2006/table">
            <a:tbl>
              <a:tblPr firstRow="1" bandRow="1">
                <a:tableStyleId>{6E25E649-3F16-4E02-A733-19D2CDBF48F0}</a:tableStyleId>
              </a:tblPr>
              <a:tblGrid>
                <a:gridCol w="3907846">
                  <a:extLst>
                    <a:ext uri="{9D8B030D-6E8A-4147-A177-3AD203B41FA5}">
                      <a16:colId xmlns:a16="http://schemas.microsoft.com/office/drawing/2014/main" val="3207489004"/>
                    </a:ext>
                  </a:extLst>
                </a:gridCol>
                <a:gridCol w="1551550">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58963727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28" name="TextBox 27">
            <a:extLst>
              <a:ext uri="{FF2B5EF4-FFF2-40B4-BE49-F238E27FC236}">
                <a16:creationId xmlns:a16="http://schemas.microsoft.com/office/drawing/2014/main" id="{9CBBF9A2-7357-4120-83B9-4399529BE14E}"/>
              </a:ext>
            </a:extLst>
          </p:cNvPr>
          <p:cNvSpPr txBox="1"/>
          <p:nvPr/>
        </p:nvSpPr>
        <p:spPr>
          <a:xfrm>
            <a:off x="6389704" y="4305216"/>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ASSESSMENT RESULTS</a:t>
            </a:r>
          </a:p>
        </p:txBody>
      </p:sp>
      <p:graphicFrame>
        <p:nvGraphicFramePr>
          <p:cNvPr id="29" name="gestational_age_dist" descr="gestational_age_distribution_in_months">
            <a:extLst>
              <a:ext uri="{FF2B5EF4-FFF2-40B4-BE49-F238E27FC236}">
                <a16:creationId xmlns:a16="http://schemas.microsoft.com/office/drawing/2014/main" id="{54529094-AC8B-4515-8750-FCC10AEE1873}"/>
              </a:ext>
            </a:extLst>
          </p:cNvPr>
          <p:cNvGraphicFramePr/>
          <p:nvPr>
            <p:extLst>
              <p:ext uri="{D42A27DB-BD31-4B8C-83A1-F6EECF244321}">
                <p14:modId xmlns:p14="http://schemas.microsoft.com/office/powerpoint/2010/main" val="1314941057"/>
              </p:ext>
            </p:extLst>
          </p:nvPr>
        </p:nvGraphicFramePr>
        <p:xfrm>
          <a:off x="9249551" y="1994950"/>
          <a:ext cx="2599549" cy="2237935"/>
        </p:xfrm>
        <a:graphic>
          <a:graphicData uri="http://schemas.openxmlformats.org/drawingml/2006/chart">
            <c:chart xmlns:c="http://schemas.openxmlformats.org/drawingml/2006/chart" xmlns:r="http://schemas.openxmlformats.org/officeDocument/2006/relationships" r:id="rId4"/>
          </a:graphicData>
        </a:graphic>
      </p:graphicFrame>
      <p:sp>
        <p:nvSpPr>
          <p:cNvPr id="19" name="program_eligible_members" descr="pregnancy_program_eligible_members">
            <a:extLst>
              <a:ext uri="{FF2B5EF4-FFF2-40B4-BE49-F238E27FC236}">
                <a16:creationId xmlns:a16="http://schemas.microsoft.com/office/drawing/2014/main" id="{66DDB17E-1F03-4C23-A900-BF4873A8FE35}"/>
              </a:ext>
            </a:extLst>
          </p:cNvPr>
          <p:cNvSpPr txBox="1"/>
          <p:nvPr/>
        </p:nvSpPr>
        <p:spPr>
          <a:xfrm>
            <a:off x="578979" y="1198153"/>
            <a:ext cx="1828800" cy="685800"/>
          </a:xfrm>
          <a:prstGeom prst="rect">
            <a:avLst/>
          </a:prstGeom>
          <a:noFill/>
        </p:spPr>
        <p:txBody>
          <a:bodyPr wrap="square" rtlCol="0">
            <a:spAutoFit/>
          </a:bodyPr>
          <a:lstStyle/>
          <a:p>
            <a:endParaRPr lang="en-US"/>
          </a:p>
        </p:txBody>
      </p:sp>
      <p:sp>
        <p:nvSpPr>
          <p:cNvPr id="20" name="program_eligible_regd_members_preg" descr="pregnancy_program_eligible_and_registered_members">
            <a:extLst>
              <a:ext uri="{FF2B5EF4-FFF2-40B4-BE49-F238E27FC236}">
                <a16:creationId xmlns:a16="http://schemas.microsoft.com/office/drawing/2014/main" id="{3F8AF6CC-7B5E-4164-9CE3-9EDF78CE7A19}"/>
              </a:ext>
            </a:extLst>
          </p:cNvPr>
          <p:cNvSpPr txBox="1"/>
          <p:nvPr/>
        </p:nvSpPr>
        <p:spPr>
          <a:xfrm>
            <a:off x="3704421" y="1204775"/>
            <a:ext cx="1828800" cy="685800"/>
          </a:xfrm>
          <a:prstGeom prst="rect">
            <a:avLst/>
          </a:prstGeom>
          <a:noFill/>
        </p:spPr>
        <p:txBody>
          <a:bodyPr wrap="square" rtlCol="0">
            <a:spAutoFit/>
          </a:bodyPr>
          <a:lstStyle/>
          <a:p>
            <a:endParaRPr lang="en-US"/>
          </a:p>
        </p:txBody>
      </p:sp>
      <p:sp>
        <p:nvSpPr>
          <p:cNvPr id="22" name="enrolled_members_pregnancy" descr="pregnancy_enrolled_members">
            <a:extLst>
              <a:ext uri="{FF2B5EF4-FFF2-40B4-BE49-F238E27FC236}">
                <a16:creationId xmlns:a16="http://schemas.microsoft.com/office/drawing/2014/main" id="{FB9F0964-C942-455A-ACC7-44EC3284E497}"/>
              </a:ext>
            </a:extLst>
          </p:cNvPr>
          <p:cNvSpPr txBox="1"/>
          <p:nvPr/>
        </p:nvSpPr>
        <p:spPr>
          <a:xfrm>
            <a:off x="6684895" y="1201365"/>
            <a:ext cx="1828800" cy="685800"/>
          </a:xfrm>
          <a:prstGeom prst="rect">
            <a:avLst/>
          </a:prstGeom>
          <a:noFill/>
        </p:spPr>
        <p:txBody>
          <a:bodyPr wrap="square" rtlCol="0">
            <a:spAutoFit/>
          </a:bodyPr>
          <a:lstStyle/>
          <a:p>
            <a:endParaRPr lang="en-US"/>
          </a:p>
        </p:txBody>
      </p:sp>
      <p:sp>
        <p:nvSpPr>
          <p:cNvPr id="23" name="enrollment_rate_pregnancy" descr="pregnancy_enrollment_rate">
            <a:extLst>
              <a:ext uri="{FF2B5EF4-FFF2-40B4-BE49-F238E27FC236}">
                <a16:creationId xmlns:a16="http://schemas.microsoft.com/office/drawing/2014/main" id="{21717D40-3F8C-4DB8-B10B-32FB6BDC84A7}"/>
              </a:ext>
            </a:extLst>
          </p:cNvPr>
          <p:cNvSpPr txBox="1"/>
          <p:nvPr/>
        </p:nvSpPr>
        <p:spPr>
          <a:xfrm>
            <a:off x="9784221" y="1198153"/>
            <a:ext cx="1828800" cy="685800"/>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209442211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a:xfrm>
            <a:off x="342900" y="95526"/>
            <a:ext cx="11506200" cy="377825"/>
          </a:xfrm>
        </p:spPr>
        <p:txBody>
          <a:bodyPr>
            <a:normAutofit fontScale="90000"/>
          </a:bodyPr>
          <a:lstStyle/>
          <a:p>
            <a:r>
              <a:rPr lang="en-US" dirty="0"/>
              <a:t>Pregnancy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res_pregnancy" descr="pregnancy_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2342296364"/>
              </p:ext>
            </p:extLst>
          </p:nvPr>
        </p:nvGraphicFramePr>
        <p:xfrm>
          <a:off x="342900" y="2103361"/>
          <a:ext cx="7056412" cy="411646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pregnancy" descr="pregnancy_participant_activitytop_5">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2818770494"/>
              </p:ext>
            </p:extLst>
          </p:nvPr>
        </p:nvGraphicFramePr>
        <p:xfrm>
          <a:off x="7699129" y="2367285"/>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699129" y="2103443"/>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5)</a:t>
            </a:r>
          </a:p>
        </p:txBody>
      </p:sp>
      <p:graphicFrame>
        <p:nvGraphicFramePr>
          <p:cNvPr id="19" name="clinical_program_preg" descr="pregnancy_clinical_program_top_5">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699610472"/>
              </p:ext>
            </p:extLst>
          </p:nvPr>
        </p:nvGraphicFramePr>
        <p:xfrm>
          <a:off x="7699129" y="4512594"/>
          <a:ext cx="4140006" cy="13716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dirty="0"/>
                        <a:t>Clinical Program</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699129" y="4266373"/>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CLINICAL PROGRAM (Top 5)</a:t>
            </a:r>
          </a:p>
        </p:txBody>
      </p:sp>
      <p:sp>
        <p:nvSpPr>
          <p:cNvPr id="17" name="total_sessions_preg" descr="pregnancy_total_sessions">
            <a:extLst>
              <a:ext uri="{FF2B5EF4-FFF2-40B4-BE49-F238E27FC236}">
                <a16:creationId xmlns:a16="http://schemas.microsoft.com/office/drawing/2014/main" id="{F7354FFE-B9C3-4758-AB35-13BEB7DE821B}"/>
              </a:ext>
            </a:extLst>
          </p:cNvPr>
          <p:cNvSpPr txBox="1"/>
          <p:nvPr/>
        </p:nvSpPr>
        <p:spPr>
          <a:xfrm>
            <a:off x="750470" y="1415389"/>
            <a:ext cx="1828800" cy="685800"/>
          </a:xfrm>
          <a:prstGeom prst="rect">
            <a:avLst/>
          </a:prstGeom>
          <a:noFill/>
        </p:spPr>
        <p:txBody>
          <a:bodyPr wrap="square" rtlCol="0">
            <a:spAutoFit/>
          </a:bodyPr>
          <a:lstStyle/>
          <a:p>
            <a:endParaRPr lang="en-US"/>
          </a:p>
        </p:txBody>
      </p:sp>
      <p:sp>
        <p:nvSpPr>
          <p:cNvPr id="22" name="enrolled_members_1+_app" descr="pregnancy_enrolled_members_with_1plus_app_launches">
            <a:extLst>
              <a:ext uri="{FF2B5EF4-FFF2-40B4-BE49-F238E27FC236}">
                <a16:creationId xmlns:a16="http://schemas.microsoft.com/office/drawing/2014/main" id="{F1C70345-2BA5-4ACF-804A-3D41E3797151}"/>
              </a:ext>
            </a:extLst>
          </p:cNvPr>
          <p:cNvSpPr txBox="1"/>
          <p:nvPr/>
        </p:nvSpPr>
        <p:spPr>
          <a:xfrm>
            <a:off x="5200261" y="1416208"/>
            <a:ext cx="1828800" cy="685800"/>
          </a:xfrm>
          <a:prstGeom prst="rect">
            <a:avLst/>
          </a:prstGeom>
          <a:noFill/>
        </p:spPr>
        <p:txBody>
          <a:bodyPr wrap="square" rtlCol="0">
            <a:spAutoFit/>
          </a:bodyPr>
          <a:lstStyle/>
          <a:p>
            <a:endParaRPr lang="en-US"/>
          </a:p>
        </p:txBody>
      </p:sp>
      <p:sp>
        <p:nvSpPr>
          <p:cNvPr id="23" name="avg_monthly_sessions_preg" descr="pregnancy_average_monthly_sessions_per_members_with_1plus_app_launches">
            <a:extLst>
              <a:ext uri="{FF2B5EF4-FFF2-40B4-BE49-F238E27FC236}">
                <a16:creationId xmlns:a16="http://schemas.microsoft.com/office/drawing/2014/main" id="{C0A200DB-AF2B-4F5A-AB26-980176806B55}"/>
              </a:ext>
            </a:extLst>
          </p:cNvPr>
          <p:cNvSpPr txBox="1"/>
          <p:nvPr/>
        </p:nvSpPr>
        <p:spPr>
          <a:xfrm>
            <a:off x="9631392" y="1425460"/>
            <a:ext cx="1828800" cy="685800"/>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38432361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Pregnancy – Engagement and Results</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extLst>
              <p:ext uri="{D42A27DB-BD31-4B8C-83A1-F6EECF244321}">
                <p14:modId xmlns:p14="http://schemas.microsoft.com/office/powerpoint/2010/main" val="3676392615"/>
              </p:ext>
            </p:extLst>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HIGH RISK</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extLst>
              <p:ext uri="{D42A27DB-BD31-4B8C-83A1-F6EECF244321}">
                <p14:modId xmlns:p14="http://schemas.microsoft.com/office/powerpoint/2010/main" val="1768478615"/>
              </p:ext>
            </p:extLst>
          </p:nvPr>
        </p:nvGraphicFramePr>
        <p:xfrm>
          <a:off x="343534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BIRTHS REPORTED</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1204406478"/>
              </p:ext>
            </p:extLst>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C-SECTION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extLst>
              <p:ext uri="{D42A27DB-BD31-4B8C-83A1-F6EECF244321}">
                <p14:modId xmlns:p14="http://schemas.microsoft.com/office/powerpoint/2010/main" val="2641639587"/>
              </p:ext>
            </p:extLst>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PRETERM DELIVERY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activity_trends_pregnancy" descr="pregnancy_activity_trend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2181152232"/>
              </p:ext>
            </p:extLst>
          </p:nvPr>
        </p:nvGraphicFramePr>
        <p:xfrm>
          <a:off x="342899" y="2208628"/>
          <a:ext cx="7352129" cy="41159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weeks_at_delivery" descr="pregnancy_weeks_at_delivery">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3638475487"/>
              </p:ext>
            </p:extLst>
          </p:nvPr>
        </p:nvGraphicFramePr>
        <p:xfrm>
          <a:off x="7990448" y="2208628"/>
          <a:ext cx="3858651" cy="20198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delivery_type" descr="pregnancy_delivery_type">
            <a:extLst>
              <a:ext uri="{FF2B5EF4-FFF2-40B4-BE49-F238E27FC236}">
                <a16:creationId xmlns:a16="http://schemas.microsoft.com/office/drawing/2014/main" id="{D32C165E-A034-4192-87AA-1ADA260BCCA5}"/>
              </a:ext>
            </a:extLst>
          </p:cNvPr>
          <p:cNvGraphicFramePr/>
          <p:nvPr>
            <p:extLst>
              <p:ext uri="{D42A27DB-BD31-4B8C-83A1-F6EECF244321}">
                <p14:modId xmlns:p14="http://schemas.microsoft.com/office/powerpoint/2010/main" val="3434421355"/>
              </p:ext>
            </p:extLst>
          </p:nvPr>
        </p:nvGraphicFramePr>
        <p:xfrm>
          <a:off x="7990447" y="4266614"/>
          <a:ext cx="3858651" cy="2019886"/>
        </p:xfrm>
        <a:graphic>
          <a:graphicData uri="http://schemas.openxmlformats.org/drawingml/2006/chart">
            <c:chart xmlns:c="http://schemas.openxmlformats.org/drawingml/2006/chart" xmlns:r="http://schemas.openxmlformats.org/officeDocument/2006/relationships" r:id="rId4"/>
          </a:graphicData>
        </a:graphic>
      </p:graphicFrame>
      <p:sp>
        <p:nvSpPr>
          <p:cNvPr id="16" name="high_risk_preg" descr="pregnancy_high_risk">
            <a:extLst>
              <a:ext uri="{FF2B5EF4-FFF2-40B4-BE49-F238E27FC236}">
                <a16:creationId xmlns:a16="http://schemas.microsoft.com/office/drawing/2014/main" id="{7008D382-5DDB-4DDD-A0BF-007C0E352E6F}"/>
              </a:ext>
            </a:extLst>
          </p:cNvPr>
          <p:cNvSpPr txBox="1"/>
          <p:nvPr/>
        </p:nvSpPr>
        <p:spPr>
          <a:xfrm>
            <a:off x="655760" y="1363380"/>
            <a:ext cx="1828800" cy="369332"/>
          </a:xfrm>
          <a:prstGeom prst="rect">
            <a:avLst/>
          </a:prstGeom>
          <a:noFill/>
        </p:spPr>
        <p:txBody>
          <a:bodyPr wrap="square" rtlCol="0">
            <a:spAutoFit/>
          </a:bodyPr>
          <a:lstStyle/>
          <a:p>
            <a:pPr algn="ctr"/>
            <a:endParaRPr lang="en-US" dirty="0"/>
          </a:p>
        </p:txBody>
      </p:sp>
      <p:sp>
        <p:nvSpPr>
          <p:cNvPr id="17" name="births_reported" descr="pregnancy_births_reported">
            <a:extLst>
              <a:ext uri="{FF2B5EF4-FFF2-40B4-BE49-F238E27FC236}">
                <a16:creationId xmlns:a16="http://schemas.microsoft.com/office/drawing/2014/main" id="{B5EFA5FB-7D3B-44FB-A738-136CDF6A769B}"/>
              </a:ext>
            </a:extLst>
          </p:cNvPr>
          <p:cNvSpPr txBox="1"/>
          <p:nvPr/>
        </p:nvSpPr>
        <p:spPr>
          <a:xfrm>
            <a:off x="3704419" y="1363380"/>
            <a:ext cx="1828800" cy="369332"/>
          </a:xfrm>
          <a:prstGeom prst="rect">
            <a:avLst/>
          </a:prstGeom>
          <a:noFill/>
        </p:spPr>
        <p:txBody>
          <a:bodyPr wrap="square" rtlCol="0">
            <a:spAutoFit/>
          </a:bodyPr>
          <a:lstStyle/>
          <a:p>
            <a:pPr algn="ctr"/>
            <a:endParaRPr lang="en-US" dirty="0"/>
          </a:p>
        </p:txBody>
      </p:sp>
      <p:sp>
        <p:nvSpPr>
          <p:cNvPr id="20" name="c_section_rate" descr="pregnancy_csection_rate">
            <a:extLst>
              <a:ext uri="{FF2B5EF4-FFF2-40B4-BE49-F238E27FC236}">
                <a16:creationId xmlns:a16="http://schemas.microsoft.com/office/drawing/2014/main" id="{EFEB7E8A-F546-4F46-B1C9-E3EE803BBF09}"/>
              </a:ext>
            </a:extLst>
          </p:cNvPr>
          <p:cNvSpPr txBox="1"/>
          <p:nvPr/>
        </p:nvSpPr>
        <p:spPr>
          <a:xfrm>
            <a:off x="6658783" y="1363380"/>
            <a:ext cx="1828800" cy="369332"/>
          </a:xfrm>
          <a:prstGeom prst="rect">
            <a:avLst/>
          </a:prstGeom>
          <a:noFill/>
        </p:spPr>
        <p:txBody>
          <a:bodyPr wrap="square" rtlCol="0">
            <a:spAutoFit/>
          </a:bodyPr>
          <a:lstStyle/>
          <a:p>
            <a:pPr algn="ctr"/>
            <a:endParaRPr lang="en-US" dirty="0"/>
          </a:p>
        </p:txBody>
      </p:sp>
      <p:sp>
        <p:nvSpPr>
          <p:cNvPr id="21" name="preterm_delivery_rate" descr="pregnancy_preterm_delivery">
            <a:extLst>
              <a:ext uri="{FF2B5EF4-FFF2-40B4-BE49-F238E27FC236}">
                <a16:creationId xmlns:a16="http://schemas.microsoft.com/office/drawing/2014/main" id="{AF045AF9-714C-4DE9-A6C9-456690EB66E4}"/>
              </a:ext>
            </a:extLst>
          </p:cNvPr>
          <p:cNvSpPr txBox="1"/>
          <p:nvPr/>
        </p:nvSpPr>
        <p:spPr>
          <a:xfrm>
            <a:off x="9760016" y="1363665"/>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211779465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Parenting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_enrollment_parenting" descr="parenting_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902917106"/>
              </p:ext>
            </p:extLst>
          </p:nvPr>
        </p:nvGraphicFramePr>
        <p:xfrm>
          <a:off x="342899" y="2031339"/>
          <a:ext cx="7224091" cy="41656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age_dist_parenting" descr="parenting_enrollment_members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082317443"/>
              </p:ext>
            </p:extLst>
          </p:nvPr>
        </p:nvGraphicFramePr>
        <p:xfrm>
          <a:off x="7752523" y="2031340"/>
          <a:ext cx="4212876" cy="21271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 name="assesment_parenting" descr="parenting_assessments_results">
            <a:extLst>
              <a:ext uri="{FF2B5EF4-FFF2-40B4-BE49-F238E27FC236}">
                <a16:creationId xmlns:a16="http://schemas.microsoft.com/office/drawing/2014/main" id="{7CF740BF-50DF-47D9-8907-E914C1757A30}"/>
              </a:ext>
            </a:extLst>
          </p:cNvPr>
          <p:cNvGraphicFramePr>
            <a:graphicFrameLocks noGrp="1"/>
          </p:cNvGraphicFramePr>
          <p:nvPr>
            <p:extLst>
              <p:ext uri="{D42A27DB-BD31-4B8C-83A1-F6EECF244321}">
                <p14:modId xmlns:p14="http://schemas.microsoft.com/office/powerpoint/2010/main" val="3028023683"/>
              </p:ext>
            </p:extLst>
          </p:nvPr>
        </p:nvGraphicFramePr>
        <p:xfrm>
          <a:off x="7752522" y="4526028"/>
          <a:ext cx="4096577" cy="1828800"/>
        </p:xfrm>
        <a:graphic>
          <a:graphicData uri="http://schemas.openxmlformats.org/drawingml/2006/table">
            <a:tbl>
              <a:tblPr firstRow="1" bandRow="1">
                <a:tableStyleId>{6E25E649-3F16-4E02-A733-19D2CDBF48F0}</a:tableStyleId>
              </a:tblPr>
              <a:tblGrid>
                <a:gridCol w="2932338">
                  <a:extLst>
                    <a:ext uri="{9D8B030D-6E8A-4147-A177-3AD203B41FA5}">
                      <a16:colId xmlns:a16="http://schemas.microsoft.com/office/drawing/2014/main" val="3207489004"/>
                    </a:ext>
                  </a:extLst>
                </a:gridCol>
                <a:gridCol w="1164239">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21244967"/>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28" name="TextBox 27">
            <a:extLst>
              <a:ext uri="{FF2B5EF4-FFF2-40B4-BE49-F238E27FC236}">
                <a16:creationId xmlns:a16="http://schemas.microsoft.com/office/drawing/2014/main" id="{9CBBF9A2-7357-4120-83B9-4399529BE14E}"/>
              </a:ext>
            </a:extLst>
          </p:cNvPr>
          <p:cNvSpPr txBox="1"/>
          <p:nvPr/>
        </p:nvSpPr>
        <p:spPr>
          <a:xfrm>
            <a:off x="7752523" y="4279807"/>
            <a:ext cx="3092445"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ASSESSMENT RESULTS</a:t>
            </a:r>
          </a:p>
        </p:txBody>
      </p:sp>
      <p:sp>
        <p:nvSpPr>
          <p:cNvPr id="16" name="program_eligible_parenting" descr="parenting_program_eligible_members">
            <a:extLst>
              <a:ext uri="{FF2B5EF4-FFF2-40B4-BE49-F238E27FC236}">
                <a16:creationId xmlns:a16="http://schemas.microsoft.com/office/drawing/2014/main" id="{C975FE9B-F090-469C-AFD3-F169DFCB7A6A}"/>
              </a:ext>
            </a:extLst>
          </p:cNvPr>
          <p:cNvSpPr txBox="1"/>
          <p:nvPr/>
        </p:nvSpPr>
        <p:spPr>
          <a:xfrm>
            <a:off x="611975" y="1365790"/>
            <a:ext cx="1828800" cy="369332"/>
          </a:xfrm>
          <a:prstGeom prst="rect">
            <a:avLst/>
          </a:prstGeom>
          <a:noFill/>
        </p:spPr>
        <p:txBody>
          <a:bodyPr wrap="square" rtlCol="0">
            <a:spAutoFit/>
          </a:bodyPr>
          <a:lstStyle/>
          <a:p>
            <a:pPr algn="ctr"/>
            <a:endParaRPr lang="en-US" dirty="0"/>
          </a:p>
        </p:txBody>
      </p:sp>
      <p:sp>
        <p:nvSpPr>
          <p:cNvPr id="17" name="program _regd_parenting" descr="parenting_program_eligible_and_registered_members">
            <a:extLst>
              <a:ext uri="{FF2B5EF4-FFF2-40B4-BE49-F238E27FC236}">
                <a16:creationId xmlns:a16="http://schemas.microsoft.com/office/drawing/2014/main" id="{861B45F8-7815-4D82-AF54-042A29A6717F}"/>
              </a:ext>
            </a:extLst>
          </p:cNvPr>
          <p:cNvSpPr txBox="1"/>
          <p:nvPr/>
        </p:nvSpPr>
        <p:spPr>
          <a:xfrm>
            <a:off x="3704421" y="1365568"/>
            <a:ext cx="1828800" cy="369332"/>
          </a:xfrm>
          <a:prstGeom prst="rect">
            <a:avLst/>
          </a:prstGeom>
          <a:noFill/>
        </p:spPr>
        <p:txBody>
          <a:bodyPr wrap="square" rtlCol="0">
            <a:spAutoFit/>
          </a:bodyPr>
          <a:lstStyle/>
          <a:p>
            <a:pPr algn="ctr"/>
            <a:endParaRPr lang="en-US" dirty="0"/>
          </a:p>
        </p:txBody>
      </p:sp>
      <p:sp>
        <p:nvSpPr>
          <p:cNvPr id="20" name="enrolled_parenting" descr="parenting_enrolled_members">
            <a:extLst>
              <a:ext uri="{FF2B5EF4-FFF2-40B4-BE49-F238E27FC236}">
                <a16:creationId xmlns:a16="http://schemas.microsoft.com/office/drawing/2014/main" id="{7730F60F-6B31-46C3-A7FC-2AAC09E9198D}"/>
              </a:ext>
            </a:extLst>
          </p:cNvPr>
          <p:cNvSpPr txBox="1"/>
          <p:nvPr/>
        </p:nvSpPr>
        <p:spPr>
          <a:xfrm>
            <a:off x="6658781" y="1363278"/>
            <a:ext cx="1828800" cy="369332"/>
          </a:xfrm>
          <a:prstGeom prst="rect">
            <a:avLst/>
          </a:prstGeom>
          <a:noFill/>
        </p:spPr>
        <p:txBody>
          <a:bodyPr wrap="square" rtlCol="0">
            <a:spAutoFit/>
          </a:bodyPr>
          <a:lstStyle/>
          <a:p>
            <a:pPr algn="ctr"/>
            <a:endParaRPr lang="en-US" dirty="0"/>
          </a:p>
        </p:txBody>
      </p:sp>
      <p:sp>
        <p:nvSpPr>
          <p:cNvPr id="21" name="enrollment_parenting" descr="parenting_enrollment_rate">
            <a:extLst>
              <a:ext uri="{FF2B5EF4-FFF2-40B4-BE49-F238E27FC236}">
                <a16:creationId xmlns:a16="http://schemas.microsoft.com/office/drawing/2014/main" id="{21188D53-D25F-416A-A9B2-17EFD4C59B32}"/>
              </a:ext>
            </a:extLst>
          </p:cNvPr>
          <p:cNvSpPr txBox="1"/>
          <p:nvPr/>
        </p:nvSpPr>
        <p:spPr>
          <a:xfrm>
            <a:off x="9765085" y="1363278"/>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5683555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Parenting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445878250"/>
              </p:ext>
            </p:extLst>
          </p:nvPr>
        </p:nvGraphicFramePr>
        <p:xfrm>
          <a:off x="342900" y="1113762"/>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SESSIONS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extLst>
              <p:ext uri="{D42A27DB-BD31-4B8C-83A1-F6EECF244321}">
                <p14:modId xmlns:p14="http://schemas.microsoft.com/office/powerpoint/2010/main" val="1016225301"/>
              </p:ext>
            </p:extLst>
          </p:nvPr>
        </p:nvGraphicFramePr>
        <p:xfrm>
          <a:off x="9242474" y="978215"/>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MONTHLY SESSIONS PER MEMBER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parenting" descr="parenting_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3500240589"/>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parenting" descr="parenting_participant_activity_top_5">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2494528122"/>
              </p:ext>
            </p:extLst>
          </p:nvPr>
        </p:nvGraphicFramePr>
        <p:xfrm>
          <a:off x="7709094" y="2567974"/>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699128" y="2321753"/>
            <a:ext cx="4149971"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5)</a:t>
            </a:r>
          </a:p>
        </p:txBody>
      </p:sp>
      <p:graphicFrame>
        <p:nvGraphicFramePr>
          <p:cNvPr id="19" name="clinical_program_parenting" descr="parenting_clinical_program_top_5">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819637184"/>
              </p:ext>
            </p:extLst>
          </p:nvPr>
        </p:nvGraphicFramePr>
        <p:xfrm>
          <a:off x="7709094" y="4492283"/>
          <a:ext cx="4140005" cy="1371600"/>
        </p:xfrm>
        <a:graphic>
          <a:graphicData uri="http://schemas.openxmlformats.org/drawingml/2006/table">
            <a:tbl>
              <a:tblPr firstRow="1" bandRow="1">
                <a:tableStyleId>{6E25E649-3F16-4E02-A733-19D2CDBF48F0}</a:tableStyleId>
              </a:tblPr>
              <a:tblGrid>
                <a:gridCol w="2672170">
                  <a:extLst>
                    <a:ext uri="{9D8B030D-6E8A-4147-A177-3AD203B41FA5}">
                      <a16:colId xmlns:a16="http://schemas.microsoft.com/office/drawing/2014/main" val="2773434663"/>
                    </a:ext>
                  </a:extLst>
                </a:gridCol>
                <a:gridCol w="1467835">
                  <a:extLst>
                    <a:ext uri="{9D8B030D-6E8A-4147-A177-3AD203B41FA5}">
                      <a16:colId xmlns:a16="http://schemas.microsoft.com/office/drawing/2014/main" val="870110210"/>
                    </a:ext>
                  </a:extLst>
                </a:gridCol>
              </a:tblGrid>
              <a:tr h="118695">
                <a:tc>
                  <a:txBody>
                    <a:bodyPr/>
                    <a:lstStyle/>
                    <a:p>
                      <a:r>
                        <a:rPr lang="en-US" sz="900" dirty="0"/>
                        <a:t>Clinical Program</a:t>
                      </a:r>
                    </a:p>
                  </a:txBody>
                  <a:tcPr>
                    <a:lnR w="6350" cap="flat" cmpd="sng" algn="ctr">
                      <a:solidFill>
                        <a:schemeClr val="bg1"/>
                      </a:solidFill>
                      <a:prstDash val="solid"/>
                      <a:round/>
                      <a:headEnd type="none" w="med" len="med"/>
                      <a:tailEnd type="none" w="med" len="med"/>
                    </a:lnR>
                  </a:tcPr>
                </a:tc>
                <a:tc>
                  <a:txBody>
                    <a:bodyPr/>
                    <a:lstStyle/>
                    <a:p>
                      <a:pPr algn="ctr"/>
                      <a:r>
                        <a:rPr lang="en-US" sz="900" dirty="0"/>
                        <a:t>Lifetime Views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449880386"/>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415096778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606067882"/>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699128" y="4223691"/>
            <a:ext cx="4140005"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CLINICAL PROGRAM (Top 5)</a:t>
            </a:r>
          </a:p>
        </p:txBody>
      </p:sp>
      <p:sp>
        <p:nvSpPr>
          <p:cNvPr id="17" name="total_sessions_parenting" descr="parenting_total_sessions">
            <a:extLst>
              <a:ext uri="{FF2B5EF4-FFF2-40B4-BE49-F238E27FC236}">
                <a16:creationId xmlns:a16="http://schemas.microsoft.com/office/drawing/2014/main" id="{CF3DFC88-E517-498E-94AD-67397F2406B0}"/>
              </a:ext>
            </a:extLst>
          </p:cNvPr>
          <p:cNvSpPr txBox="1"/>
          <p:nvPr/>
        </p:nvSpPr>
        <p:spPr>
          <a:xfrm>
            <a:off x="731812" y="1401386"/>
            <a:ext cx="1828800" cy="369332"/>
          </a:xfrm>
          <a:prstGeom prst="rect">
            <a:avLst/>
          </a:prstGeom>
          <a:noFill/>
        </p:spPr>
        <p:txBody>
          <a:bodyPr wrap="square" rtlCol="0">
            <a:spAutoFit/>
          </a:bodyPr>
          <a:lstStyle/>
          <a:p>
            <a:pPr algn="ctr"/>
            <a:endParaRPr lang="en-US" dirty="0"/>
          </a:p>
        </p:txBody>
      </p:sp>
      <p:sp>
        <p:nvSpPr>
          <p:cNvPr id="21" name="enrolled_members_1+_app_parenting" descr="parenting_enrolled_members_with_1plus_app_launches">
            <a:extLst>
              <a:ext uri="{FF2B5EF4-FFF2-40B4-BE49-F238E27FC236}">
                <a16:creationId xmlns:a16="http://schemas.microsoft.com/office/drawing/2014/main" id="{E7BA92B7-40CC-4426-9B37-B00994C82A3C}"/>
              </a:ext>
            </a:extLst>
          </p:cNvPr>
          <p:cNvSpPr txBox="1"/>
          <p:nvPr/>
        </p:nvSpPr>
        <p:spPr>
          <a:xfrm>
            <a:off x="5181599" y="1416497"/>
            <a:ext cx="1828800" cy="369332"/>
          </a:xfrm>
          <a:prstGeom prst="rect">
            <a:avLst/>
          </a:prstGeom>
          <a:noFill/>
        </p:spPr>
        <p:txBody>
          <a:bodyPr wrap="square" rtlCol="0">
            <a:spAutoFit/>
          </a:bodyPr>
          <a:lstStyle/>
          <a:p>
            <a:pPr algn="ctr"/>
            <a:endParaRPr lang="en-US" dirty="0"/>
          </a:p>
        </p:txBody>
      </p:sp>
      <p:sp>
        <p:nvSpPr>
          <p:cNvPr id="22" name="avg_monthly_sessions_parenting" descr="parenting_average_monthly_sessions_per_members_with_1plus_app_launches">
            <a:extLst>
              <a:ext uri="{FF2B5EF4-FFF2-40B4-BE49-F238E27FC236}">
                <a16:creationId xmlns:a16="http://schemas.microsoft.com/office/drawing/2014/main" id="{23E92F6A-836E-4648-9D11-B607CC6D4A22}"/>
              </a:ext>
            </a:extLst>
          </p:cNvPr>
          <p:cNvSpPr txBox="1"/>
          <p:nvPr/>
        </p:nvSpPr>
        <p:spPr>
          <a:xfrm>
            <a:off x="9631387" y="1401386"/>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251809849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2F0DBCE0-3B16-4519-BC12-1FA036C009D5}"/>
              </a:ext>
            </a:extLst>
          </p:cNvPr>
          <p:cNvSpPr>
            <a:spLocks noGrp="1"/>
          </p:cNvSpPr>
          <p:nvPr>
            <p:ph type="title"/>
          </p:nvPr>
        </p:nvSpPr>
        <p:spPr>
          <a:xfrm>
            <a:off x="342900" y="165100"/>
            <a:ext cx="11506200" cy="377825"/>
          </a:xfrm>
        </p:spPr>
        <p:txBody>
          <a:bodyPr>
            <a:normAutofit fontScale="90000"/>
          </a:bodyPr>
          <a:lstStyle/>
          <a:p>
            <a:r>
              <a:rPr lang="en-US" dirty="0"/>
              <a:t>Muscle/Joint Health – Enrollment</a:t>
            </a:r>
          </a:p>
        </p:txBody>
      </p:sp>
      <p:sp>
        <p:nvSpPr>
          <p:cNvPr id="26" name="Text Placeholder 2">
            <a:extLst>
              <a:ext uri="{FF2B5EF4-FFF2-40B4-BE49-F238E27FC236}">
                <a16:creationId xmlns:a16="http://schemas.microsoft.com/office/drawing/2014/main" id="{AAB72FD1-9828-4B04-8669-17B52526FF89}"/>
              </a:ext>
            </a:extLst>
          </p:cNvPr>
          <p:cNvSpPr>
            <a:spLocks noGrp="1"/>
          </p:cNvSpPr>
          <p:nvPr>
            <p:ph type="body" sz="quarter" idx="10"/>
          </p:nvPr>
        </p:nvSpPr>
        <p:spPr>
          <a:xfrm>
            <a:off x="342900" y="638175"/>
            <a:ext cx="3990975" cy="257175"/>
          </a:xfrm>
        </p:spPr>
        <p:txBody>
          <a:bodyPr/>
          <a:lstStyle/>
          <a:p>
            <a:r>
              <a:rPr lang="en-US" dirty="0"/>
              <a:t>PARTNER PROGRAMS</a:t>
            </a:r>
          </a:p>
        </p:txBody>
      </p:sp>
      <p:graphicFrame>
        <p:nvGraphicFramePr>
          <p:cNvPr id="29" name="Table 6">
            <a:extLst>
              <a:ext uri="{FF2B5EF4-FFF2-40B4-BE49-F238E27FC236}">
                <a16:creationId xmlns:a16="http://schemas.microsoft.com/office/drawing/2014/main" id="{B2D72A0B-7E62-4CBE-B4EC-2E3FA55C9432}"/>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0" name="Table 6">
            <a:extLst>
              <a:ext uri="{FF2B5EF4-FFF2-40B4-BE49-F238E27FC236}">
                <a16:creationId xmlns:a16="http://schemas.microsoft.com/office/drawing/2014/main" id="{2FD66202-DF15-492F-BEC8-B966E1256021}"/>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AND REGISTERED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1" name="Table 6">
            <a:extLst>
              <a:ext uri="{FF2B5EF4-FFF2-40B4-BE49-F238E27FC236}">
                <a16:creationId xmlns:a16="http://schemas.microsoft.com/office/drawing/2014/main" id="{4262A6FE-D338-4C92-839E-F063CC815DB0}"/>
              </a:ext>
            </a:extLst>
          </p:cNvPr>
          <p:cNvGraphicFramePr>
            <a:graphicFrameLocks noGrp="1"/>
          </p:cNvGraphicFramePr>
          <p:nvPr/>
        </p:nvGraphicFramePr>
        <p:xfrm>
          <a:off x="6389705" y="933608"/>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CURRENTLY 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2" name="Table 31">
            <a:extLst>
              <a:ext uri="{FF2B5EF4-FFF2-40B4-BE49-F238E27FC236}">
                <a16:creationId xmlns:a16="http://schemas.microsoft.com/office/drawing/2014/main" id="{AD175380-CAB6-46E7-A1D2-DE8E88C39671}"/>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ENROLLMENT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3" name="msk_program_enrollment">
            <a:extLst>
              <a:ext uri="{FF2B5EF4-FFF2-40B4-BE49-F238E27FC236}">
                <a16:creationId xmlns:a16="http://schemas.microsoft.com/office/drawing/2014/main" id="{7D205C28-1F09-4B20-BB55-5C054ED7ADD0}"/>
              </a:ext>
            </a:extLst>
          </p:cNvPr>
          <p:cNvGraphicFramePr/>
          <p:nvPr/>
        </p:nvGraphicFramePr>
        <p:xfrm>
          <a:off x="219331" y="2035631"/>
          <a:ext cx="6582631" cy="19999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4" name="msk_enrolled_members_gender_dist">
            <a:extLst>
              <a:ext uri="{FF2B5EF4-FFF2-40B4-BE49-F238E27FC236}">
                <a16:creationId xmlns:a16="http://schemas.microsoft.com/office/drawing/2014/main" id="{2BA23E9F-3420-4FB2-AA5C-5F4BB7DE9394}"/>
              </a:ext>
            </a:extLst>
          </p:cNvPr>
          <p:cNvGraphicFramePr/>
          <p:nvPr/>
        </p:nvGraphicFramePr>
        <p:xfrm>
          <a:off x="3842158" y="4223617"/>
          <a:ext cx="2571841" cy="19254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5" name="msk_enrolled_members_age_dist">
            <a:extLst>
              <a:ext uri="{FF2B5EF4-FFF2-40B4-BE49-F238E27FC236}">
                <a16:creationId xmlns:a16="http://schemas.microsoft.com/office/drawing/2014/main" id="{209AF91D-11A9-4F59-A921-ED61249F1472}"/>
              </a:ext>
            </a:extLst>
          </p:cNvPr>
          <p:cNvGraphicFramePr/>
          <p:nvPr/>
        </p:nvGraphicFramePr>
        <p:xfrm>
          <a:off x="1065990" y="4202643"/>
          <a:ext cx="3245928" cy="194645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0" name="msk_assessment_results">
            <a:extLst>
              <a:ext uri="{FF2B5EF4-FFF2-40B4-BE49-F238E27FC236}">
                <a16:creationId xmlns:a16="http://schemas.microsoft.com/office/drawing/2014/main" id="{F4C380F4-A29B-45D2-BC9F-45108A4D7F36}"/>
              </a:ext>
            </a:extLst>
          </p:cNvPr>
          <p:cNvGraphicFramePr>
            <a:graphicFrameLocks noGrp="1"/>
          </p:cNvGraphicFramePr>
          <p:nvPr>
            <p:extLst>
              <p:ext uri="{D42A27DB-BD31-4B8C-83A1-F6EECF244321}">
                <p14:modId xmlns:p14="http://schemas.microsoft.com/office/powerpoint/2010/main" val="2734702384"/>
              </p:ext>
            </p:extLst>
          </p:nvPr>
        </p:nvGraphicFramePr>
        <p:xfrm>
          <a:off x="7306404" y="2394817"/>
          <a:ext cx="4477881" cy="1828800"/>
        </p:xfrm>
        <a:graphic>
          <a:graphicData uri="http://schemas.openxmlformats.org/drawingml/2006/table">
            <a:tbl>
              <a:tblPr firstRow="1" bandRow="1">
                <a:tableStyleId>{6E25E649-3F16-4E02-A733-19D2CDBF48F0}</a:tableStyleId>
              </a:tblPr>
              <a:tblGrid>
                <a:gridCol w="2969810">
                  <a:extLst>
                    <a:ext uri="{9D8B030D-6E8A-4147-A177-3AD203B41FA5}">
                      <a16:colId xmlns:a16="http://schemas.microsoft.com/office/drawing/2014/main" val="3207489004"/>
                    </a:ext>
                  </a:extLst>
                </a:gridCol>
                <a:gridCol w="1508071">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28661535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41" name="TextBox 40">
            <a:extLst>
              <a:ext uri="{FF2B5EF4-FFF2-40B4-BE49-F238E27FC236}">
                <a16:creationId xmlns:a16="http://schemas.microsoft.com/office/drawing/2014/main" id="{B5AC8E23-181C-4ACA-BDB6-8AE5943C7326}"/>
              </a:ext>
            </a:extLst>
          </p:cNvPr>
          <p:cNvSpPr txBox="1"/>
          <p:nvPr/>
        </p:nvSpPr>
        <p:spPr>
          <a:xfrm>
            <a:off x="7306404" y="2078197"/>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dirty="0">
                <a:ln>
                  <a:noFill/>
                </a:ln>
                <a:solidFill>
                  <a:srgbClr val="000000">
                    <a:lumMod val="75000"/>
                    <a:lumOff val="25000"/>
                  </a:srgbClr>
                </a:solidFill>
                <a:effectLst/>
                <a:uLnTx/>
                <a:uFillTx/>
              </a:rPr>
              <a:t>ASSESSMENT RESULTS</a:t>
            </a:r>
          </a:p>
        </p:txBody>
      </p:sp>
      <p:sp>
        <p:nvSpPr>
          <p:cNvPr id="42" name="TextBox 41">
            <a:extLst>
              <a:ext uri="{FF2B5EF4-FFF2-40B4-BE49-F238E27FC236}">
                <a16:creationId xmlns:a16="http://schemas.microsoft.com/office/drawing/2014/main" id="{0E93C981-5AE0-47B8-8F1C-1E1A683C6707}"/>
              </a:ext>
            </a:extLst>
          </p:cNvPr>
          <p:cNvSpPr txBox="1"/>
          <p:nvPr/>
        </p:nvSpPr>
        <p:spPr>
          <a:xfrm>
            <a:off x="78679" y="6431290"/>
            <a:ext cx="5381601" cy="261610"/>
          </a:xfrm>
          <a:prstGeom prst="rect">
            <a:avLst/>
          </a:prstGeom>
          <a:noFill/>
        </p:spPr>
        <p:txBody>
          <a:bodyPr wrap="none" rtlCol="0">
            <a:spAutoFit/>
          </a:bodyPr>
          <a:lstStyle/>
          <a:p>
            <a:pPr marL="228600" indent="-228600">
              <a:buAutoNum type="arabicPeriod"/>
            </a:pPr>
            <a:r>
              <a:rPr lang="en-US" sz="1100" dirty="0"/>
              <a:t>Requires completion of Movement Health Questionnaire (MHQ) and app launch</a:t>
            </a:r>
          </a:p>
        </p:txBody>
      </p:sp>
      <p:graphicFrame>
        <p:nvGraphicFramePr>
          <p:cNvPr id="43" name="msk_enrolled_members_risk_stratification">
            <a:extLst>
              <a:ext uri="{FF2B5EF4-FFF2-40B4-BE49-F238E27FC236}">
                <a16:creationId xmlns:a16="http://schemas.microsoft.com/office/drawing/2014/main" id="{A99A581A-114E-4347-95E9-A99F66DAB240}"/>
              </a:ext>
            </a:extLst>
          </p:cNvPr>
          <p:cNvGraphicFramePr>
            <a:graphicFrameLocks noGrp="1"/>
          </p:cNvGraphicFramePr>
          <p:nvPr>
            <p:extLst>
              <p:ext uri="{D42A27DB-BD31-4B8C-83A1-F6EECF244321}">
                <p14:modId xmlns:p14="http://schemas.microsoft.com/office/powerpoint/2010/main" val="592158356"/>
              </p:ext>
            </p:extLst>
          </p:nvPr>
        </p:nvGraphicFramePr>
        <p:xfrm>
          <a:off x="7306404" y="4876942"/>
          <a:ext cx="4477881" cy="1371600"/>
        </p:xfrm>
        <a:graphic>
          <a:graphicData uri="http://schemas.openxmlformats.org/drawingml/2006/table">
            <a:tbl>
              <a:tblPr firstRow="1" bandRow="1">
                <a:tableStyleId>{6E25E649-3F16-4E02-A733-19D2CDBF48F0}</a:tableStyleId>
              </a:tblPr>
              <a:tblGrid>
                <a:gridCol w="2969810">
                  <a:extLst>
                    <a:ext uri="{9D8B030D-6E8A-4147-A177-3AD203B41FA5}">
                      <a16:colId xmlns:a16="http://schemas.microsoft.com/office/drawing/2014/main" val="3207489004"/>
                    </a:ext>
                  </a:extLst>
                </a:gridCol>
                <a:gridCol w="1508071">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379999631"/>
                  </a:ext>
                </a:extLst>
              </a:tr>
              <a:tr h="151471">
                <a:tc>
                  <a:txBody>
                    <a:bodyPr/>
                    <a:lstStyle/>
                    <a:p>
                      <a:endParaRPr lang="en-US" sz="900" i="1" dirty="0"/>
                    </a:p>
                  </a:txBody>
                  <a:tcPr anchor="ctr">
                    <a:lnR w="6350" cap="flat" cmpd="sng" algn="ctr">
                      <a:solidFill>
                        <a:schemeClr val="bg1"/>
                      </a:solidFill>
                      <a:prstDash val="solid"/>
                      <a:round/>
                      <a:headEnd type="none" w="med" len="med"/>
                      <a:tailEnd type="none" w="med" len="med"/>
                    </a:lnR>
                  </a:tcPr>
                </a:tc>
                <a:tc>
                  <a:txBody>
                    <a:bodyPr/>
                    <a:lstStyle/>
                    <a:p>
                      <a:endParaRPr lang="en-US" sz="900" i="1"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44" name="TextBox 43">
            <a:extLst>
              <a:ext uri="{FF2B5EF4-FFF2-40B4-BE49-F238E27FC236}">
                <a16:creationId xmlns:a16="http://schemas.microsoft.com/office/drawing/2014/main" id="{020F0713-0620-49F5-BFB2-05055B4B9894}"/>
              </a:ext>
            </a:extLst>
          </p:cNvPr>
          <p:cNvSpPr txBox="1"/>
          <p:nvPr/>
        </p:nvSpPr>
        <p:spPr>
          <a:xfrm>
            <a:off x="7306403" y="4567354"/>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dirty="0">
                <a:ln>
                  <a:noFill/>
                </a:ln>
                <a:solidFill>
                  <a:srgbClr val="000000">
                    <a:lumMod val="75000"/>
                    <a:lumOff val="25000"/>
                  </a:srgbClr>
                </a:solidFill>
                <a:effectLst/>
                <a:uLnTx/>
                <a:uFillTx/>
              </a:rPr>
              <a:t>ENROLLED MEMBER RISK STRATIFICATION</a:t>
            </a:r>
          </a:p>
        </p:txBody>
      </p:sp>
      <p:sp>
        <p:nvSpPr>
          <p:cNvPr id="16" name="msk_enrolled_members" descr="fertility_program_engagement_total_sessions&#10;">
            <a:extLst>
              <a:ext uri="{FF2B5EF4-FFF2-40B4-BE49-F238E27FC236}">
                <a16:creationId xmlns:a16="http://schemas.microsoft.com/office/drawing/2014/main" id="{C8912B14-F423-4056-8FF5-44881382E284}"/>
              </a:ext>
            </a:extLst>
          </p:cNvPr>
          <p:cNvSpPr txBox="1"/>
          <p:nvPr/>
        </p:nvSpPr>
        <p:spPr>
          <a:xfrm>
            <a:off x="6658844" y="1387289"/>
            <a:ext cx="1828800" cy="369332"/>
          </a:xfrm>
          <a:prstGeom prst="rect">
            <a:avLst/>
          </a:prstGeom>
          <a:noFill/>
        </p:spPr>
        <p:txBody>
          <a:bodyPr wrap="square" rtlCol="0">
            <a:spAutoFit/>
          </a:bodyPr>
          <a:lstStyle/>
          <a:p>
            <a:pPr algn="ctr"/>
            <a:r>
              <a:rPr lang="en-US" dirty="0"/>
              <a:t> </a:t>
            </a:r>
          </a:p>
        </p:txBody>
      </p:sp>
      <p:sp>
        <p:nvSpPr>
          <p:cNvPr id="17" name="msk_program_eligible_regd_members" descr="fertility_program_engagement_total_sessions&#10;">
            <a:extLst>
              <a:ext uri="{FF2B5EF4-FFF2-40B4-BE49-F238E27FC236}">
                <a16:creationId xmlns:a16="http://schemas.microsoft.com/office/drawing/2014/main" id="{C4627CD4-6D89-4CA7-BEF9-02E407E8C85E}"/>
              </a:ext>
            </a:extLst>
          </p:cNvPr>
          <p:cNvSpPr txBox="1"/>
          <p:nvPr/>
        </p:nvSpPr>
        <p:spPr>
          <a:xfrm>
            <a:off x="3722847" y="1389888"/>
            <a:ext cx="1828800" cy="369332"/>
          </a:xfrm>
          <a:prstGeom prst="rect">
            <a:avLst/>
          </a:prstGeom>
          <a:noFill/>
        </p:spPr>
        <p:txBody>
          <a:bodyPr wrap="square" rtlCol="0">
            <a:spAutoFit/>
          </a:bodyPr>
          <a:lstStyle/>
          <a:p>
            <a:pPr algn="ctr"/>
            <a:r>
              <a:rPr lang="en-US" dirty="0"/>
              <a:t> </a:t>
            </a:r>
          </a:p>
        </p:txBody>
      </p:sp>
      <p:sp>
        <p:nvSpPr>
          <p:cNvPr id="18" name="msk_program_eligible_members" descr="fertility_program_engagement_total_sessions&#10;">
            <a:extLst>
              <a:ext uri="{FF2B5EF4-FFF2-40B4-BE49-F238E27FC236}">
                <a16:creationId xmlns:a16="http://schemas.microsoft.com/office/drawing/2014/main" id="{FE2F75FE-8B54-4FCF-9E35-EA43272F5310}"/>
              </a:ext>
            </a:extLst>
          </p:cNvPr>
          <p:cNvSpPr txBox="1"/>
          <p:nvPr/>
        </p:nvSpPr>
        <p:spPr>
          <a:xfrm>
            <a:off x="600208" y="1387289"/>
            <a:ext cx="1828800" cy="369332"/>
          </a:xfrm>
          <a:prstGeom prst="rect">
            <a:avLst/>
          </a:prstGeom>
          <a:noFill/>
        </p:spPr>
        <p:txBody>
          <a:bodyPr wrap="square" rtlCol="0">
            <a:spAutoFit/>
          </a:bodyPr>
          <a:lstStyle/>
          <a:p>
            <a:pPr algn="ctr"/>
            <a:r>
              <a:rPr lang="en-US" dirty="0"/>
              <a:t> </a:t>
            </a:r>
          </a:p>
        </p:txBody>
      </p:sp>
      <p:sp>
        <p:nvSpPr>
          <p:cNvPr id="19" name="msk_enrollment_rate" descr="fertility_program_engagement_total_sessions&#10;">
            <a:extLst>
              <a:ext uri="{FF2B5EF4-FFF2-40B4-BE49-F238E27FC236}">
                <a16:creationId xmlns:a16="http://schemas.microsoft.com/office/drawing/2014/main" id="{34C6774B-5E5B-4114-B81E-EA9DACC7ED55}"/>
              </a:ext>
            </a:extLst>
          </p:cNvPr>
          <p:cNvSpPr txBox="1"/>
          <p:nvPr/>
        </p:nvSpPr>
        <p:spPr>
          <a:xfrm>
            <a:off x="9780161" y="1387779"/>
            <a:ext cx="1828800" cy="369332"/>
          </a:xfrm>
          <a:prstGeom prst="rect">
            <a:avLst/>
          </a:prstGeom>
          <a:noFill/>
        </p:spPr>
        <p:txBody>
          <a:bodyPr wrap="square" rtlCol="0">
            <a:spAutoFit/>
          </a:bodyPr>
          <a:lstStyle/>
          <a:p>
            <a:pPr algn="ctr"/>
            <a:r>
              <a:rPr lang="en-US" dirty="0"/>
              <a:t> </a:t>
            </a:r>
          </a:p>
        </p:txBody>
      </p:sp>
    </p:spTree>
    <p:extLst>
      <p:ext uri="{BB962C8B-B14F-4D97-AF65-F5344CB8AC3E}">
        <p14:creationId xmlns:p14="http://schemas.microsoft.com/office/powerpoint/2010/main" val="4019985410"/>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872FDD1E-25ED-4987-BB0B-6BC84AABE4BC}"/>
              </a:ext>
            </a:extLst>
          </p:cNvPr>
          <p:cNvSpPr>
            <a:spLocks noGrp="1"/>
          </p:cNvSpPr>
          <p:nvPr>
            <p:ph type="title"/>
          </p:nvPr>
        </p:nvSpPr>
        <p:spPr>
          <a:xfrm>
            <a:off x="342900" y="165100"/>
            <a:ext cx="11506200" cy="377825"/>
          </a:xfrm>
        </p:spPr>
        <p:txBody>
          <a:bodyPr>
            <a:normAutofit fontScale="90000"/>
          </a:bodyPr>
          <a:lstStyle/>
          <a:p>
            <a:r>
              <a:rPr lang="en-US" dirty="0"/>
              <a:t>Muscle/Joint Health – Engagement and Results</a:t>
            </a:r>
          </a:p>
        </p:txBody>
      </p:sp>
      <p:sp>
        <p:nvSpPr>
          <p:cNvPr id="25" name="Text Placeholder 2">
            <a:extLst>
              <a:ext uri="{FF2B5EF4-FFF2-40B4-BE49-F238E27FC236}">
                <a16:creationId xmlns:a16="http://schemas.microsoft.com/office/drawing/2014/main" id="{DB9689CB-8D65-4164-8033-FD1A5C3251AE}"/>
              </a:ext>
            </a:extLst>
          </p:cNvPr>
          <p:cNvSpPr>
            <a:spLocks noGrp="1"/>
          </p:cNvSpPr>
          <p:nvPr>
            <p:ph type="body" sz="quarter" idx="10"/>
          </p:nvPr>
        </p:nvSpPr>
        <p:spPr>
          <a:xfrm>
            <a:off x="342900" y="638175"/>
            <a:ext cx="3990975" cy="257175"/>
          </a:xfrm>
        </p:spPr>
        <p:txBody>
          <a:bodyPr/>
          <a:lstStyle/>
          <a:p>
            <a:r>
              <a:rPr lang="en-US"/>
              <a:t>PARTNER PROGRAMS</a:t>
            </a:r>
          </a:p>
        </p:txBody>
      </p:sp>
      <p:graphicFrame>
        <p:nvGraphicFramePr>
          <p:cNvPr id="26" name="Table 6">
            <a:extLst>
              <a:ext uri="{FF2B5EF4-FFF2-40B4-BE49-F238E27FC236}">
                <a16:creationId xmlns:a16="http://schemas.microsoft.com/office/drawing/2014/main" id="{BBB1A3E1-DA20-4345-99C3-ADD5CC4E86AA}"/>
              </a:ext>
            </a:extLst>
          </p:cNvPr>
          <p:cNvGraphicFramePr>
            <a:graphicFrameLocks noGrp="1"/>
          </p:cNvGraphicFramePr>
          <p:nvPr/>
        </p:nvGraphicFramePr>
        <p:xfrm>
          <a:off x="1133734"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DIGITAL SESSIONS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7" name="Table 6">
            <a:extLst>
              <a:ext uri="{FF2B5EF4-FFF2-40B4-BE49-F238E27FC236}">
                <a16:creationId xmlns:a16="http://schemas.microsoft.com/office/drawing/2014/main" id="{6FCF0E23-48A0-402B-B65A-0ADB4E3DBC2C}"/>
              </a:ext>
            </a:extLst>
          </p:cNvPr>
          <p:cNvGraphicFramePr>
            <a:graphicFrameLocks noGrp="1"/>
          </p:cNvGraphicFramePr>
          <p:nvPr/>
        </p:nvGraphicFramePr>
        <p:xfrm>
          <a:off x="4497462"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MONTHLY SESSIONS PER MEMBER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9" name="msk_participant_activity">
            <a:extLst>
              <a:ext uri="{FF2B5EF4-FFF2-40B4-BE49-F238E27FC236}">
                <a16:creationId xmlns:a16="http://schemas.microsoft.com/office/drawing/2014/main" id="{06D35A07-1837-4DAA-A133-3FAC91D98B05}"/>
              </a:ext>
            </a:extLst>
          </p:cNvPr>
          <p:cNvGraphicFramePr>
            <a:graphicFrameLocks noGrp="1"/>
          </p:cNvGraphicFramePr>
          <p:nvPr>
            <p:extLst>
              <p:ext uri="{D42A27DB-BD31-4B8C-83A1-F6EECF244321}">
                <p14:modId xmlns:p14="http://schemas.microsoft.com/office/powerpoint/2010/main" val="3334765188"/>
              </p:ext>
            </p:extLst>
          </p:nvPr>
        </p:nvGraphicFramePr>
        <p:xfrm>
          <a:off x="7751029" y="1921598"/>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Lifetime Count</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01432078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344012131"/>
                  </a:ext>
                </a:extLst>
              </a:tr>
              <a:tr h="1524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666673557"/>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023654709"/>
                  </a:ext>
                </a:extLst>
              </a:tr>
            </a:tbl>
          </a:graphicData>
        </a:graphic>
      </p:graphicFrame>
      <p:sp>
        <p:nvSpPr>
          <p:cNvPr id="30" name="Rectangle 29">
            <a:extLst>
              <a:ext uri="{FF2B5EF4-FFF2-40B4-BE49-F238E27FC236}">
                <a16:creationId xmlns:a16="http://schemas.microsoft.com/office/drawing/2014/main" id="{312A3F0F-C48A-483F-B333-1841AD4F34F1}"/>
              </a:ext>
            </a:extLst>
          </p:cNvPr>
          <p:cNvSpPr/>
          <p:nvPr/>
        </p:nvSpPr>
        <p:spPr>
          <a:xfrm>
            <a:off x="7751029" y="1601951"/>
            <a:ext cx="2377709" cy="246221"/>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sz="1000" b="1" i="0" u="none" strike="noStrike" kern="1200" spc="0" baseline="0">
                <a:solidFill>
                  <a:prstClr val="black">
                    <a:lumMod val="65000"/>
                    <a:lumOff val="35000"/>
                  </a:prstClr>
                </a:solidFill>
                <a:latin typeface="+mn-lt"/>
                <a:ea typeface="+mn-ea"/>
                <a:cs typeface="+mn-cs"/>
              </a:defRPr>
            </a:pPr>
            <a:r>
              <a:rPr kumimoji="0" lang="en-US" sz="1000" b="1" i="0" u="none" strike="noStrike" kern="1200" cap="none" spc="0" normalizeH="0" baseline="0" noProof="0" dirty="0">
                <a:ln>
                  <a:noFill/>
                </a:ln>
                <a:solidFill>
                  <a:prstClr val="black">
                    <a:lumMod val="65000"/>
                    <a:lumOff val="35000"/>
                  </a:prstClr>
                </a:solidFill>
                <a:effectLst/>
                <a:uLnTx/>
                <a:uFillTx/>
                <a:latin typeface="Arial"/>
                <a:cs typeface="Arial"/>
              </a:rPr>
              <a:t>PARTICIPANT ACTIVITY (Top 5)</a:t>
            </a:r>
          </a:p>
        </p:txBody>
      </p:sp>
      <p:graphicFrame>
        <p:nvGraphicFramePr>
          <p:cNvPr id="33" name="msk_top_programs">
            <a:extLst>
              <a:ext uri="{FF2B5EF4-FFF2-40B4-BE49-F238E27FC236}">
                <a16:creationId xmlns:a16="http://schemas.microsoft.com/office/drawing/2014/main" id="{C8D63981-C77E-4A20-97C7-4A3B1DE472B6}"/>
              </a:ext>
            </a:extLst>
          </p:cNvPr>
          <p:cNvGraphicFramePr>
            <a:graphicFrameLocks noGrp="1"/>
          </p:cNvGraphicFramePr>
          <p:nvPr>
            <p:extLst>
              <p:ext uri="{D42A27DB-BD31-4B8C-83A1-F6EECF244321}">
                <p14:modId xmlns:p14="http://schemas.microsoft.com/office/powerpoint/2010/main" val="1074550051"/>
              </p:ext>
            </p:extLst>
          </p:nvPr>
        </p:nvGraphicFramePr>
        <p:xfrm>
          <a:off x="7754116" y="4539995"/>
          <a:ext cx="4094983" cy="1280160"/>
        </p:xfrm>
        <a:graphic>
          <a:graphicData uri="http://schemas.openxmlformats.org/drawingml/2006/table">
            <a:tbl>
              <a:tblPr firstRow="1" bandRow="1">
                <a:tableStyleId>{6E25E649-3F16-4E02-A733-19D2CDBF48F0}</a:tableStyleId>
              </a:tblPr>
              <a:tblGrid>
                <a:gridCol w="2690989">
                  <a:extLst>
                    <a:ext uri="{9D8B030D-6E8A-4147-A177-3AD203B41FA5}">
                      <a16:colId xmlns:a16="http://schemas.microsoft.com/office/drawing/2014/main" val="3506233130"/>
                    </a:ext>
                  </a:extLst>
                </a:gridCol>
                <a:gridCol w="1403994">
                  <a:extLst>
                    <a:ext uri="{9D8B030D-6E8A-4147-A177-3AD203B41FA5}">
                      <a16:colId xmlns:a16="http://schemas.microsoft.com/office/drawing/2014/main" val="3363182288"/>
                    </a:ext>
                  </a:extLst>
                </a:gridCol>
              </a:tblGrid>
              <a:tr h="152489">
                <a:tc>
                  <a:txBody>
                    <a:bodyPr/>
                    <a:lstStyle/>
                    <a:p>
                      <a:pPr algn="l"/>
                      <a:r>
                        <a:rPr lang="en-US" sz="800" dirty="0"/>
                        <a:t>Programs</a:t>
                      </a:r>
                    </a:p>
                  </a:txBody>
                  <a:tcPr anchor="ctr">
                    <a:lnR w="6350" cap="flat" cmpd="sng" algn="ctr">
                      <a:solidFill>
                        <a:schemeClr val="bg1"/>
                      </a:solidFill>
                      <a:prstDash val="solid"/>
                      <a:round/>
                      <a:headEnd type="none" w="med" len="med"/>
                      <a:tailEnd type="none" w="med" len="med"/>
                    </a:lnR>
                  </a:tcPr>
                </a:tc>
                <a:tc>
                  <a:txBody>
                    <a:bodyPr/>
                    <a:lstStyle/>
                    <a:p>
                      <a:pPr algn="ctr"/>
                      <a:r>
                        <a:rPr lang="en-US" sz="800" dirty="0"/>
                        <a:t>Lifetime Count</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327593316"/>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842405846"/>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681079996"/>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586841115"/>
                  </a:ext>
                </a:extLst>
              </a:tr>
            </a:tbl>
          </a:graphicData>
        </a:graphic>
      </p:graphicFrame>
      <p:sp>
        <p:nvSpPr>
          <p:cNvPr id="34" name="Rectangle 33">
            <a:extLst>
              <a:ext uri="{FF2B5EF4-FFF2-40B4-BE49-F238E27FC236}">
                <a16:creationId xmlns:a16="http://schemas.microsoft.com/office/drawing/2014/main" id="{626BECC0-CFBC-4497-92B5-90C01D74756D}"/>
              </a:ext>
            </a:extLst>
          </p:cNvPr>
          <p:cNvSpPr/>
          <p:nvPr/>
        </p:nvSpPr>
        <p:spPr>
          <a:xfrm>
            <a:off x="7751029" y="4220934"/>
            <a:ext cx="1902925" cy="246221"/>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sz="1000" b="1" i="0" u="none" strike="noStrike" kern="1200" spc="0" baseline="0">
                <a:solidFill>
                  <a:prstClr val="black">
                    <a:lumMod val="65000"/>
                    <a:lumOff val="35000"/>
                  </a:prstClr>
                </a:solidFill>
                <a:latin typeface="+mn-lt"/>
                <a:ea typeface="+mn-ea"/>
                <a:cs typeface="+mn-cs"/>
              </a:defRPr>
            </a:pPr>
            <a:r>
              <a:rPr kumimoji="0" lang="en-US" sz="1000" b="1" i="0" u="none" strike="noStrike" kern="1200" cap="none" spc="0" normalizeH="0" baseline="0" noProof="0" dirty="0">
                <a:ln>
                  <a:noFill/>
                </a:ln>
                <a:solidFill>
                  <a:prstClr val="black">
                    <a:lumMod val="65000"/>
                    <a:lumOff val="35000"/>
                  </a:prstClr>
                </a:solidFill>
                <a:effectLst/>
                <a:uLnTx/>
                <a:uFillTx/>
                <a:latin typeface="Arial"/>
                <a:cs typeface="Arial"/>
              </a:rPr>
              <a:t>TOP PROGRAMS (Top 5)</a:t>
            </a:r>
          </a:p>
        </p:txBody>
      </p:sp>
      <p:sp>
        <p:nvSpPr>
          <p:cNvPr id="13" name="msk_total_sessions" descr="fertility_program_engagement_total_sessions&#10;">
            <a:extLst>
              <a:ext uri="{FF2B5EF4-FFF2-40B4-BE49-F238E27FC236}">
                <a16:creationId xmlns:a16="http://schemas.microsoft.com/office/drawing/2014/main" id="{3697BAE1-1B4A-4CB2-A44E-EE94489D025C}"/>
              </a:ext>
            </a:extLst>
          </p:cNvPr>
          <p:cNvSpPr txBox="1"/>
          <p:nvPr/>
        </p:nvSpPr>
        <p:spPr>
          <a:xfrm>
            <a:off x="1514611" y="1464408"/>
            <a:ext cx="1828800" cy="369332"/>
          </a:xfrm>
          <a:prstGeom prst="rect">
            <a:avLst/>
          </a:prstGeom>
          <a:noFill/>
        </p:spPr>
        <p:txBody>
          <a:bodyPr wrap="square" rtlCol="0">
            <a:spAutoFit/>
          </a:bodyPr>
          <a:lstStyle/>
          <a:p>
            <a:pPr algn="ctr"/>
            <a:r>
              <a:rPr lang="en-US" dirty="0"/>
              <a:t> </a:t>
            </a:r>
          </a:p>
        </p:txBody>
      </p:sp>
      <p:sp>
        <p:nvSpPr>
          <p:cNvPr id="14" name="msk_enrolled_members_1+_app" descr="fertility_program_engagement_total_sessions&#10;">
            <a:extLst>
              <a:ext uri="{FF2B5EF4-FFF2-40B4-BE49-F238E27FC236}">
                <a16:creationId xmlns:a16="http://schemas.microsoft.com/office/drawing/2014/main" id="{BEB8A0D9-40D9-4DDA-9A4D-7CB2574F53CF}"/>
              </a:ext>
            </a:extLst>
          </p:cNvPr>
          <p:cNvSpPr txBox="1"/>
          <p:nvPr/>
        </p:nvSpPr>
        <p:spPr>
          <a:xfrm>
            <a:off x="4886375" y="1464408"/>
            <a:ext cx="1828800" cy="369332"/>
          </a:xfrm>
          <a:prstGeom prst="rect">
            <a:avLst/>
          </a:prstGeom>
          <a:noFill/>
        </p:spPr>
        <p:txBody>
          <a:bodyPr wrap="square" rtlCol="0">
            <a:spAutoFit/>
          </a:bodyPr>
          <a:lstStyle/>
          <a:p>
            <a:pPr algn="ctr"/>
            <a:r>
              <a:rPr lang="en-US" dirty="0"/>
              <a:t> </a:t>
            </a:r>
          </a:p>
        </p:txBody>
      </p:sp>
      <p:graphicFrame>
        <p:nvGraphicFramePr>
          <p:cNvPr id="15" name="msk_prog_engagement" descr="parenting_program_engagement">
            <a:extLst>
              <a:ext uri="{FF2B5EF4-FFF2-40B4-BE49-F238E27FC236}">
                <a16:creationId xmlns:a16="http://schemas.microsoft.com/office/drawing/2014/main" id="{1A9869BC-7C01-42CD-AF19-C60F7B10A364}"/>
              </a:ext>
            </a:extLst>
          </p:cNvPr>
          <p:cNvGraphicFramePr/>
          <p:nvPr>
            <p:extLst>
              <p:ext uri="{D42A27DB-BD31-4B8C-83A1-F6EECF244321}">
                <p14:modId xmlns:p14="http://schemas.microsoft.com/office/powerpoint/2010/main" val="2719988820"/>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4191007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43B886C7-378D-47E4-A46E-84DAC09C92F9}"/>
              </a:ext>
            </a:extLst>
          </p:cNvPr>
          <p:cNvSpPr>
            <a:spLocks noGrp="1"/>
          </p:cNvSpPr>
          <p:nvPr>
            <p:ph type="title"/>
          </p:nvPr>
        </p:nvSpPr>
        <p:spPr>
          <a:xfrm>
            <a:off x="342900" y="165100"/>
            <a:ext cx="11506200" cy="377825"/>
          </a:xfrm>
        </p:spPr>
        <p:txBody>
          <a:bodyPr>
            <a:normAutofit fontScale="90000"/>
          </a:bodyPr>
          <a:lstStyle/>
          <a:p>
            <a:r>
              <a:rPr lang="en-US" dirty="0"/>
              <a:t>Manage Diabetes – Enrollment</a:t>
            </a:r>
          </a:p>
        </p:txBody>
      </p:sp>
      <p:sp>
        <p:nvSpPr>
          <p:cNvPr id="24" name="Text Placeholder 2">
            <a:extLst>
              <a:ext uri="{FF2B5EF4-FFF2-40B4-BE49-F238E27FC236}">
                <a16:creationId xmlns:a16="http://schemas.microsoft.com/office/drawing/2014/main" id="{EC07595F-4BC8-4902-BCE3-F39B3BBD1D55}"/>
              </a:ext>
            </a:extLst>
          </p:cNvPr>
          <p:cNvSpPr>
            <a:spLocks noGrp="1"/>
          </p:cNvSpPr>
          <p:nvPr>
            <p:ph type="body" sz="quarter" idx="10"/>
          </p:nvPr>
        </p:nvSpPr>
        <p:spPr>
          <a:xfrm>
            <a:off x="342900" y="638175"/>
            <a:ext cx="3990975" cy="257175"/>
          </a:xfrm>
        </p:spPr>
        <p:txBody>
          <a:bodyPr/>
          <a:lstStyle/>
          <a:p>
            <a:r>
              <a:rPr lang="en-US"/>
              <a:t>PROGRAM ENGAGEMENT</a:t>
            </a:r>
          </a:p>
        </p:txBody>
      </p:sp>
      <p:graphicFrame>
        <p:nvGraphicFramePr>
          <p:cNvPr id="26" name="Table 6">
            <a:extLst>
              <a:ext uri="{FF2B5EF4-FFF2-40B4-BE49-F238E27FC236}">
                <a16:creationId xmlns:a16="http://schemas.microsoft.com/office/drawing/2014/main" id="{988DA176-C1B5-41FC-A3DC-308CECA89F8A}"/>
              </a:ext>
            </a:extLst>
          </p:cNvPr>
          <p:cNvGraphicFramePr>
            <a:graphicFrameLocks noGrp="1"/>
          </p:cNvGraphicFramePr>
          <p:nvPr>
            <p:extLst>
              <p:ext uri="{D42A27DB-BD31-4B8C-83A1-F6EECF244321}">
                <p14:modId xmlns:p14="http://schemas.microsoft.com/office/powerpoint/2010/main" val="338744228"/>
              </p:ext>
            </p:extLst>
          </p:nvPr>
        </p:nvGraphicFramePr>
        <p:xfrm>
          <a:off x="577093" y="990461"/>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0" name="Table 6">
            <a:extLst>
              <a:ext uri="{FF2B5EF4-FFF2-40B4-BE49-F238E27FC236}">
                <a16:creationId xmlns:a16="http://schemas.microsoft.com/office/drawing/2014/main" id="{E99832E2-1695-4A87-A6E6-35D7B3CE5BF1}"/>
              </a:ext>
            </a:extLst>
          </p:cNvPr>
          <p:cNvGraphicFramePr>
            <a:graphicFrameLocks noGrp="1"/>
          </p:cNvGraphicFramePr>
          <p:nvPr>
            <p:extLst>
              <p:ext uri="{D42A27DB-BD31-4B8C-83A1-F6EECF244321}">
                <p14:modId xmlns:p14="http://schemas.microsoft.com/office/powerpoint/2010/main" val="4113124623"/>
              </p:ext>
            </p:extLst>
          </p:nvPr>
        </p:nvGraphicFramePr>
        <p:xfrm>
          <a:off x="3435346" y="828986"/>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AND REGISTERED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1" name="Table 6">
            <a:extLst>
              <a:ext uri="{FF2B5EF4-FFF2-40B4-BE49-F238E27FC236}">
                <a16:creationId xmlns:a16="http://schemas.microsoft.com/office/drawing/2014/main" id="{8E479D3A-A6BF-4147-B588-0FF3CB490715}"/>
              </a:ext>
            </a:extLst>
          </p:cNvPr>
          <p:cNvGraphicFramePr>
            <a:graphicFrameLocks noGrp="1"/>
          </p:cNvGraphicFramePr>
          <p:nvPr>
            <p:extLst>
              <p:ext uri="{D42A27DB-BD31-4B8C-83A1-F6EECF244321}">
                <p14:modId xmlns:p14="http://schemas.microsoft.com/office/powerpoint/2010/main" val="3638310005"/>
              </p:ext>
            </p:extLst>
          </p:nvPr>
        </p:nvGraphicFramePr>
        <p:xfrm>
          <a:off x="6389703" y="96719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2" name="Table 31">
            <a:extLst>
              <a:ext uri="{FF2B5EF4-FFF2-40B4-BE49-F238E27FC236}">
                <a16:creationId xmlns:a16="http://schemas.microsoft.com/office/drawing/2014/main" id="{DECB818C-7F7C-4FE5-B331-59467F4A7F1A}"/>
              </a:ext>
            </a:extLst>
          </p:cNvPr>
          <p:cNvGraphicFramePr>
            <a:graphicFrameLocks noGrp="1"/>
          </p:cNvGraphicFramePr>
          <p:nvPr>
            <p:extLst>
              <p:ext uri="{D42A27DB-BD31-4B8C-83A1-F6EECF244321}">
                <p14:modId xmlns:p14="http://schemas.microsoft.com/office/powerpoint/2010/main" val="1392337192"/>
              </p:ext>
            </p:extLst>
          </p:nvPr>
        </p:nvGraphicFramePr>
        <p:xfrm>
          <a:off x="9482149" y="964031"/>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ENROLLMENT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3" name="duo_program_enrollment">
            <a:extLst>
              <a:ext uri="{FF2B5EF4-FFF2-40B4-BE49-F238E27FC236}">
                <a16:creationId xmlns:a16="http://schemas.microsoft.com/office/drawing/2014/main" id="{5F88545E-00E5-42BD-9904-ACE26F5162F2}"/>
              </a:ext>
            </a:extLst>
          </p:cNvPr>
          <p:cNvGraphicFramePr/>
          <p:nvPr/>
        </p:nvGraphicFramePr>
        <p:xfrm>
          <a:off x="113828" y="2035630"/>
          <a:ext cx="6049584" cy="40568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4" name="duo_enrolled_members_gender_dist">
            <a:extLst>
              <a:ext uri="{FF2B5EF4-FFF2-40B4-BE49-F238E27FC236}">
                <a16:creationId xmlns:a16="http://schemas.microsoft.com/office/drawing/2014/main" id="{AF3961B1-8C7E-40C3-B1D2-80B364DAC1C3}"/>
              </a:ext>
            </a:extLst>
          </p:cNvPr>
          <p:cNvGraphicFramePr/>
          <p:nvPr/>
        </p:nvGraphicFramePr>
        <p:xfrm>
          <a:off x="9859250" y="4441082"/>
          <a:ext cx="2257936" cy="19254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5" name="duo_enrolled_members_age_dist">
            <a:extLst>
              <a:ext uri="{FF2B5EF4-FFF2-40B4-BE49-F238E27FC236}">
                <a16:creationId xmlns:a16="http://schemas.microsoft.com/office/drawing/2014/main" id="{D1C6090C-1126-4443-909B-20F1336D27C2}"/>
              </a:ext>
            </a:extLst>
          </p:cNvPr>
          <p:cNvGraphicFramePr/>
          <p:nvPr/>
        </p:nvGraphicFramePr>
        <p:xfrm>
          <a:off x="6335967" y="4387463"/>
          <a:ext cx="3245928" cy="194645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0" name="duo_assessment_results">
            <a:extLst>
              <a:ext uri="{FF2B5EF4-FFF2-40B4-BE49-F238E27FC236}">
                <a16:creationId xmlns:a16="http://schemas.microsoft.com/office/drawing/2014/main" id="{2A0488AE-7C1A-487F-B526-5D160D4301B9}"/>
              </a:ext>
            </a:extLst>
          </p:cNvPr>
          <p:cNvGraphicFramePr>
            <a:graphicFrameLocks noGrp="1"/>
          </p:cNvGraphicFramePr>
          <p:nvPr>
            <p:extLst>
              <p:ext uri="{D42A27DB-BD31-4B8C-83A1-F6EECF244321}">
                <p14:modId xmlns:p14="http://schemas.microsoft.com/office/powerpoint/2010/main" val="2805816129"/>
              </p:ext>
            </p:extLst>
          </p:nvPr>
        </p:nvGraphicFramePr>
        <p:xfrm>
          <a:off x="7306404" y="2394817"/>
          <a:ext cx="4477881" cy="1828800"/>
        </p:xfrm>
        <a:graphic>
          <a:graphicData uri="http://schemas.openxmlformats.org/drawingml/2006/table">
            <a:tbl>
              <a:tblPr firstRow="1" bandRow="1">
                <a:tableStyleId>{6E25E649-3F16-4E02-A733-19D2CDBF48F0}</a:tableStyleId>
              </a:tblPr>
              <a:tblGrid>
                <a:gridCol w="2969810">
                  <a:extLst>
                    <a:ext uri="{9D8B030D-6E8A-4147-A177-3AD203B41FA5}">
                      <a16:colId xmlns:a16="http://schemas.microsoft.com/office/drawing/2014/main" val="3207489004"/>
                    </a:ext>
                  </a:extLst>
                </a:gridCol>
                <a:gridCol w="1508071">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28661535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41" name="TextBox 40">
            <a:extLst>
              <a:ext uri="{FF2B5EF4-FFF2-40B4-BE49-F238E27FC236}">
                <a16:creationId xmlns:a16="http://schemas.microsoft.com/office/drawing/2014/main" id="{AC9C4058-6D6B-4D4F-AC29-E2F75FD5D02B}"/>
              </a:ext>
            </a:extLst>
          </p:cNvPr>
          <p:cNvSpPr txBox="1"/>
          <p:nvPr/>
        </p:nvSpPr>
        <p:spPr>
          <a:xfrm>
            <a:off x="7193590" y="2078197"/>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dirty="0">
                <a:ln>
                  <a:noFill/>
                </a:ln>
                <a:solidFill>
                  <a:srgbClr val="000000">
                    <a:lumMod val="75000"/>
                    <a:lumOff val="25000"/>
                  </a:srgbClr>
                </a:solidFill>
                <a:effectLst/>
                <a:uLnTx/>
                <a:uFillTx/>
              </a:rPr>
              <a:t>ASSESSMENT RESULTS</a:t>
            </a:r>
          </a:p>
        </p:txBody>
      </p:sp>
      <p:sp>
        <p:nvSpPr>
          <p:cNvPr id="13" name="duo_program_eligible_members" descr="fertility_program_engagement_total_sessions&#10;">
            <a:extLst>
              <a:ext uri="{FF2B5EF4-FFF2-40B4-BE49-F238E27FC236}">
                <a16:creationId xmlns:a16="http://schemas.microsoft.com/office/drawing/2014/main" id="{47367149-C06E-448A-A4F1-0C1B02EAFAE6}"/>
              </a:ext>
            </a:extLst>
          </p:cNvPr>
          <p:cNvSpPr txBox="1"/>
          <p:nvPr/>
        </p:nvSpPr>
        <p:spPr>
          <a:xfrm>
            <a:off x="591308" y="1375421"/>
            <a:ext cx="1828800" cy="369332"/>
          </a:xfrm>
          <a:prstGeom prst="rect">
            <a:avLst/>
          </a:prstGeom>
          <a:noFill/>
        </p:spPr>
        <p:txBody>
          <a:bodyPr wrap="square" rtlCol="0">
            <a:spAutoFit/>
          </a:bodyPr>
          <a:lstStyle/>
          <a:p>
            <a:pPr algn="ctr"/>
            <a:r>
              <a:rPr lang="en-US" dirty="0"/>
              <a:t> </a:t>
            </a:r>
          </a:p>
        </p:txBody>
      </p:sp>
      <p:sp>
        <p:nvSpPr>
          <p:cNvPr id="14" name="duo_program_eligible_regd_members" descr="fertility_program_engagement_total_sessions&#10;">
            <a:extLst>
              <a:ext uri="{FF2B5EF4-FFF2-40B4-BE49-F238E27FC236}">
                <a16:creationId xmlns:a16="http://schemas.microsoft.com/office/drawing/2014/main" id="{A1186F1C-AC14-4D53-88B4-1A8A272911B2}"/>
              </a:ext>
            </a:extLst>
          </p:cNvPr>
          <p:cNvSpPr txBox="1"/>
          <p:nvPr/>
        </p:nvSpPr>
        <p:spPr>
          <a:xfrm>
            <a:off x="3729504" y="1369198"/>
            <a:ext cx="1828800" cy="369332"/>
          </a:xfrm>
          <a:prstGeom prst="rect">
            <a:avLst/>
          </a:prstGeom>
          <a:noFill/>
        </p:spPr>
        <p:txBody>
          <a:bodyPr wrap="square" rtlCol="0">
            <a:spAutoFit/>
          </a:bodyPr>
          <a:lstStyle/>
          <a:p>
            <a:pPr algn="ctr"/>
            <a:r>
              <a:rPr lang="en-US" dirty="0"/>
              <a:t> </a:t>
            </a:r>
          </a:p>
        </p:txBody>
      </p:sp>
      <p:sp>
        <p:nvSpPr>
          <p:cNvPr id="15" name="duo_enrolled_members" descr="fertility_program_engagement_total_sessions&#10;">
            <a:extLst>
              <a:ext uri="{FF2B5EF4-FFF2-40B4-BE49-F238E27FC236}">
                <a16:creationId xmlns:a16="http://schemas.microsoft.com/office/drawing/2014/main" id="{BC22341B-00CD-4746-BF42-816A51755868}"/>
              </a:ext>
            </a:extLst>
          </p:cNvPr>
          <p:cNvSpPr txBox="1"/>
          <p:nvPr/>
        </p:nvSpPr>
        <p:spPr>
          <a:xfrm>
            <a:off x="6686866" y="1372276"/>
            <a:ext cx="1828800" cy="369332"/>
          </a:xfrm>
          <a:prstGeom prst="rect">
            <a:avLst/>
          </a:prstGeom>
          <a:noFill/>
        </p:spPr>
        <p:txBody>
          <a:bodyPr wrap="square" rtlCol="0">
            <a:spAutoFit/>
          </a:bodyPr>
          <a:lstStyle/>
          <a:p>
            <a:pPr algn="ctr"/>
            <a:r>
              <a:rPr lang="en-US" dirty="0"/>
              <a:t> </a:t>
            </a:r>
          </a:p>
        </p:txBody>
      </p:sp>
      <p:sp>
        <p:nvSpPr>
          <p:cNvPr id="16" name="duo_enrollment_rate" descr="fertility_program_engagement_total_sessions&#10;">
            <a:extLst>
              <a:ext uri="{FF2B5EF4-FFF2-40B4-BE49-F238E27FC236}">
                <a16:creationId xmlns:a16="http://schemas.microsoft.com/office/drawing/2014/main" id="{16B360C8-067A-467A-95CE-003064A914C8}"/>
              </a:ext>
            </a:extLst>
          </p:cNvPr>
          <p:cNvSpPr txBox="1"/>
          <p:nvPr/>
        </p:nvSpPr>
        <p:spPr>
          <a:xfrm>
            <a:off x="9787743" y="1322631"/>
            <a:ext cx="1828800" cy="369332"/>
          </a:xfrm>
          <a:prstGeom prst="rect">
            <a:avLst/>
          </a:prstGeom>
          <a:noFill/>
        </p:spPr>
        <p:txBody>
          <a:bodyPr wrap="square" rtlCol="0">
            <a:spAutoFit/>
          </a:bodyPr>
          <a:lstStyle/>
          <a:p>
            <a:pPr algn="ctr"/>
            <a:r>
              <a:rPr lang="en-US" dirty="0"/>
              <a:t> </a:t>
            </a:r>
          </a:p>
        </p:txBody>
      </p:sp>
      <p:sp>
        <p:nvSpPr>
          <p:cNvPr id="20" name="duo_program_eligible_members" descr="fertility_program_engagement_total_sessions&#10;">
            <a:extLst>
              <a:ext uri="{FF2B5EF4-FFF2-40B4-BE49-F238E27FC236}">
                <a16:creationId xmlns:a16="http://schemas.microsoft.com/office/drawing/2014/main" id="{3520008F-9B65-4688-86BF-31BD3E2AC91A}"/>
              </a:ext>
            </a:extLst>
          </p:cNvPr>
          <p:cNvSpPr txBox="1"/>
          <p:nvPr/>
        </p:nvSpPr>
        <p:spPr>
          <a:xfrm>
            <a:off x="661646" y="1333012"/>
            <a:ext cx="1828800" cy="369332"/>
          </a:xfrm>
          <a:prstGeom prst="rect">
            <a:avLst/>
          </a:prstGeom>
          <a:noFill/>
        </p:spPr>
        <p:txBody>
          <a:bodyPr wrap="square" rtlCol="0">
            <a:spAutoFit/>
          </a:bodyPr>
          <a:lstStyle/>
          <a:p>
            <a:pPr algn="ctr"/>
            <a:r>
              <a:rPr lang="en-US" dirty="0"/>
              <a:t> </a:t>
            </a:r>
          </a:p>
        </p:txBody>
      </p:sp>
      <p:sp>
        <p:nvSpPr>
          <p:cNvPr id="22" name="duo_program_eligible_regd_members" descr="fertility_program_engagement_total_sessions&#10;">
            <a:extLst>
              <a:ext uri="{FF2B5EF4-FFF2-40B4-BE49-F238E27FC236}">
                <a16:creationId xmlns:a16="http://schemas.microsoft.com/office/drawing/2014/main" id="{F8DB8AFA-1938-42B2-A9E9-16CB0028CEE7}"/>
              </a:ext>
            </a:extLst>
          </p:cNvPr>
          <p:cNvSpPr txBox="1"/>
          <p:nvPr/>
        </p:nvSpPr>
        <p:spPr>
          <a:xfrm>
            <a:off x="3799842" y="1326789"/>
            <a:ext cx="1828800" cy="369332"/>
          </a:xfrm>
          <a:prstGeom prst="rect">
            <a:avLst/>
          </a:prstGeom>
          <a:noFill/>
        </p:spPr>
        <p:txBody>
          <a:bodyPr wrap="square" rtlCol="0">
            <a:spAutoFit/>
          </a:bodyPr>
          <a:lstStyle/>
          <a:p>
            <a:pPr algn="ctr"/>
            <a:r>
              <a:rPr lang="en-US" dirty="0"/>
              <a:t> </a:t>
            </a:r>
          </a:p>
        </p:txBody>
      </p:sp>
      <p:sp>
        <p:nvSpPr>
          <p:cNvPr id="23" name="duo_enrolled_members" descr="fertility_program_engagement_total_sessions&#10;">
            <a:extLst>
              <a:ext uri="{FF2B5EF4-FFF2-40B4-BE49-F238E27FC236}">
                <a16:creationId xmlns:a16="http://schemas.microsoft.com/office/drawing/2014/main" id="{C75477E9-51B6-4252-941D-325724D67553}"/>
              </a:ext>
            </a:extLst>
          </p:cNvPr>
          <p:cNvSpPr txBox="1"/>
          <p:nvPr/>
        </p:nvSpPr>
        <p:spPr>
          <a:xfrm>
            <a:off x="6757204" y="1329867"/>
            <a:ext cx="1828800" cy="369332"/>
          </a:xfrm>
          <a:prstGeom prst="rect">
            <a:avLst/>
          </a:prstGeom>
          <a:noFill/>
        </p:spPr>
        <p:txBody>
          <a:bodyPr wrap="square" rtlCol="0">
            <a:spAutoFit/>
          </a:bodyPr>
          <a:lstStyle/>
          <a:p>
            <a:pPr algn="ctr"/>
            <a:r>
              <a:rPr lang="en-US" dirty="0"/>
              <a:t> </a:t>
            </a:r>
          </a:p>
        </p:txBody>
      </p:sp>
    </p:spTree>
    <p:extLst>
      <p:ext uri="{BB962C8B-B14F-4D97-AF65-F5344CB8AC3E}">
        <p14:creationId xmlns:p14="http://schemas.microsoft.com/office/powerpoint/2010/main" val="384366796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FF23196-BBEE-4ACE-B7ED-D7EFE585B45C}"/>
              </a:ext>
            </a:extLst>
          </p:cNvPr>
          <p:cNvSpPr>
            <a:spLocks noGrp="1"/>
          </p:cNvSpPr>
          <p:nvPr>
            <p:ph type="title"/>
          </p:nvPr>
        </p:nvSpPr>
        <p:spPr>
          <a:xfrm>
            <a:off x="342900" y="165100"/>
            <a:ext cx="11506200" cy="377825"/>
          </a:xfrm>
        </p:spPr>
        <p:txBody>
          <a:bodyPr>
            <a:normAutofit fontScale="90000"/>
          </a:bodyPr>
          <a:lstStyle/>
          <a:p>
            <a:r>
              <a:rPr lang="en-US" dirty="0"/>
              <a:t>Manage Diabetes – Engagement and Results</a:t>
            </a:r>
          </a:p>
        </p:txBody>
      </p:sp>
      <p:sp>
        <p:nvSpPr>
          <p:cNvPr id="5" name="Text Placeholder 2">
            <a:extLst>
              <a:ext uri="{FF2B5EF4-FFF2-40B4-BE49-F238E27FC236}">
                <a16:creationId xmlns:a16="http://schemas.microsoft.com/office/drawing/2014/main" id="{37FF4C71-8040-4223-ABBE-78A56A3A15C0}"/>
              </a:ext>
            </a:extLst>
          </p:cNvPr>
          <p:cNvSpPr>
            <a:spLocks noGrp="1"/>
          </p:cNvSpPr>
          <p:nvPr>
            <p:ph type="body" sz="quarter" idx="10"/>
          </p:nvPr>
        </p:nvSpPr>
        <p:spPr>
          <a:xfrm>
            <a:off x="342900" y="638175"/>
            <a:ext cx="3990975" cy="257175"/>
          </a:xfrm>
        </p:spPr>
        <p:txBody>
          <a:bodyPr/>
          <a:lstStyle/>
          <a:p>
            <a:r>
              <a:rPr lang="en-US"/>
              <a:t>PROGRAM ENGAGEMENT</a:t>
            </a:r>
          </a:p>
        </p:txBody>
      </p:sp>
      <p:graphicFrame>
        <p:nvGraphicFramePr>
          <p:cNvPr id="6" name="Table 6">
            <a:extLst>
              <a:ext uri="{FF2B5EF4-FFF2-40B4-BE49-F238E27FC236}">
                <a16:creationId xmlns:a16="http://schemas.microsoft.com/office/drawing/2014/main" id="{D3FFE888-95A9-4A2D-8E1C-E623BF536C59}"/>
              </a:ext>
            </a:extLst>
          </p:cNvPr>
          <p:cNvGraphicFramePr>
            <a:graphicFrameLocks noGrp="1"/>
          </p:cNvGraphicFramePr>
          <p:nvPr/>
        </p:nvGraphicFramePr>
        <p:xfrm>
          <a:off x="849676" y="1138995"/>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SESSIONS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2A88F45D-764C-468A-9E95-323783EB232E}"/>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8" name="Table 6">
            <a:extLst>
              <a:ext uri="{FF2B5EF4-FFF2-40B4-BE49-F238E27FC236}">
                <a16:creationId xmlns:a16="http://schemas.microsoft.com/office/drawing/2014/main" id="{2D297568-F165-45FC-A55B-FAE05B6698AF}"/>
              </a:ext>
            </a:extLst>
          </p:cNvPr>
          <p:cNvGraphicFramePr>
            <a:graphicFrameLocks noGrp="1"/>
          </p:cNvGraphicFramePr>
          <p:nvPr/>
        </p:nvGraphicFramePr>
        <p:xfrm>
          <a:off x="8900947"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MONTHLY SESSIONS PER MEMBER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9" name="duo_prog_engagement">
            <a:extLst>
              <a:ext uri="{FF2B5EF4-FFF2-40B4-BE49-F238E27FC236}">
                <a16:creationId xmlns:a16="http://schemas.microsoft.com/office/drawing/2014/main" id="{5135952B-C870-4286-9525-C721C7759069}"/>
              </a:ext>
            </a:extLst>
          </p:cNvPr>
          <p:cNvGraphicFramePr/>
          <p:nvPr/>
        </p:nvGraphicFramePr>
        <p:xfrm>
          <a:off x="342900" y="2321753"/>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duo_participant_activity">
            <a:extLst>
              <a:ext uri="{FF2B5EF4-FFF2-40B4-BE49-F238E27FC236}">
                <a16:creationId xmlns:a16="http://schemas.microsoft.com/office/drawing/2014/main" id="{FD858A48-893B-422C-8D74-64E1B0DF0F2E}"/>
              </a:ext>
            </a:extLst>
          </p:cNvPr>
          <p:cNvGraphicFramePr>
            <a:graphicFrameLocks noGrp="1"/>
          </p:cNvGraphicFramePr>
          <p:nvPr>
            <p:extLst>
              <p:ext uri="{D42A27DB-BD31-4B8C-83A1-F6EECF244321}">
                <p14:modId xmlns:p14="http://schemas.microsoft.com/office/powerpoint/2010/main" val="2166068816"/>
              </p:ext>
            </p:extLst>
          </p:nvPr>
        </p:nvGraphicFramePr>
        <p:xfrm>
          <a:off x="7709094" y="2312794"/>
          <a:ext cx="3964746" cy="777240"/>
        </p:xfrm>
        <a:graphic>
          <a:graphicData uri="http://schemas.openxmlformats.org/drawingml/2006/table">
            <a:tbl>
              <a:tblPr firstRow="1" bandRow="1">
                <a:tableStyleId>{6E25E649-3F16-4E02-A733-19D2CDBF48F0}</a:tableStyleId>
              </a:tblPr>
              <a:tblGrid>
                <a:gridCol w="2505823">
                  <a:extLst>
                    <a:ext uri="{9D8B030D-6E8A-4147-A177-3AD203B41FA5}">
                      <a16:colId xmlns:a16="http://schemas.microsoft.com/office/drawing/2014/main" val="3506233130"/>
                    </a:ext>
                  </a:extLst>
                </a:gridCol>
                <a:gridCol w="1458923">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Lifetime Count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908807381"/>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algn="ctr" fontAlgn="b"/>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algn="ctr" fontAlgn="b"/>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499150925"/>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b" latinLnBrk="0" hangingPunct="1">
                        <a:lnSpc>
                          <a:spcPct val="100000"/>
                        </a:lnSpc>
                        <a:spcBef>
                          <a:spcPts val="0"/>
                        </a:spcBef>
                        <a:spcAft>
                          <a:spcPts val="0"/>
                        </a:spcAft>
                        <a:buClrTx/>
                        <a:buSzTx/>
                        <a:buFontTx/>
                        <a:buNone/>
                        <a:tabLst/>
                        <a:defRPr/>
                      </a:pPr>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11" name="Rectangle 10">
            <a:extLst>
              <a:ext uri="{FF2B5EF4-FFF2-40B4-BE49-F238E27FC236}">
                <a16:creationId xmlns:a16="http://schemas.microsoft.com/office/drawing/2014/main" id="{5AE69BB3-E43E-4C4A-ABE8-0A046673ED6D}"/>
              </a:ext>
            </a:extLst>
          </p:cNvPr>
          <p:cNvSpPr/>
          <p:nvPr/>
        </p:nvSpPr>
        <p:spPr>
          <a:xfrm>
            <a:off x="7703323" y="2060872"/>
            <a:ext cx="2263638" cy="246221"/>
          </a:xfrm>
          <a:prstGeom prst="rect">
            <a:avLst/>
          </a:prstGeom>
        </p:spPr>
        <p:txBody>
          <a:bodyPr wrap="squar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dirty="0"/>
              <a:t>PARTICIPANT ACTIVITY (Top 3)</a:t>
            </a:r>
          </a:p>
        </p:txBody>
      </p:sp>
      <p:graphicFrame>
        <p:nvGraphicFramePr>
          <p:cNvPr id="12" name="duo_top_trackers">
            <a:extLst>
              <a:ext uri="{FF2B5EF4-FFF2-40B4-BE49-F238E27FC236}">
                <a16:creationId xmlns:a16="http://schemas.microsoft.com/office/drawing/2014/main" id="{EF543F27-BE58-4D94-A4C9-FE308DF5E30E}"/>
              </a:ext>
            </a:extLst>
          </p:cNvPr>
          <p:cNvGraphicFramePr>
            <a:graphicFrameLocks noGrp="1"/>
          </p:cNvGraphicFramePr>
          <p:nvPr>
            <p:extLst>
              <p:ext uri="{D42A27DB-BD31-4B8C-83A1-F6EECF244321}">
                <p14:modId xmlns:p14="http://schemas.microsoft.com/office/powerpoint/2010/main" val="2816849503"/>
              </p:ext>
            </p:extLst>
          </p:nvPr>
        </p:nvGraphicFramePr>
        <p:xfrm>
          <a:off x="7703323" y="5257603"/>
          <a:ext cx="3964744" cy="777240"/>
        </p:xfrm>
        <a:graphic>
          <a:graphicData uri="http://schemas.openxmlformats.org/drawingml/2006/table">
            <a:tbl>
              <a:tblPr firstRow="1" bandRow="1">
                <a:tableStyleId>{6E25E649-3F16-4E02-A733-19D2CDBF48F0}</a:tableStyleId>
              </a:tblPr>
              <a:tblGrid>
                <a:gridCol w="2519293">
                  <a:extLst>
                    <a:ext uri="{9D8B030D-6E8A-4147-A177-3AD203B41FA5}">
                      <a16:colId xmlns:a16="http://schemas.microsoft.com/office/drawing/2014/main" val="2773434663"/>
                    </a:ext>
                  </a:extLst>
                </a:gridCol>
                <a:gridCol w="1445451">
                  <a:extLst>
                    <a:ext uri="{9D8B030D-6E8A-4147-A177-3AD203B41FA5}">
                      <a16:colId xmlns:a16="http://schemas.microsoft.com/office/drawing/2014/main" val="870110210"/>
                    </a:ext>
                  </a:extLst>
                </a:gridCol>
              </a:tblGrid>
              <a:tr h="118695">
                <a:tc>
                  <a:txBody>
                    <a:bodyPr/>
                    <a:lstStyle/>
                    <a:p>
                      <a:r>
                        <a:rPr lang="en-US" sz="900" dirty="0"/>
                        <a:t>Tracker</a:t>
                      </a:r>
                    </a:p>
                  </a:txBody>
                  <a:tcPr>
                    <a:lnR w="6350" cap="flat" cmpd="sng" algn="ctr">
                      <a:solidFill>
                        <a:schemeClr val="bg1"/>
                      </a:solidFill>
                      <a:prstDash val="solid"/>
                      <a:round/>
                      <a:headEnd type="none" w="med" len="med"/>
                      <a:tailEnd type="none" w="med" len="med"/>
                    </a:lnR>
                  </a:tcPr>
                </a:tc>
                <a:tc>
                  <a:txBody>
                    <a:bodyPr/>
                    <a:lstStyle/>
                    <a:p>
                      <a:pPr algn="ctr"/>
                      <a:r>
                        <a:rPr lang="en-US" sz="900"/>
                        <a:t>Lifetime Entries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413086529"/>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algn="ctr" fontAlgn="b"/>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algn="ctr" fontAlgn="b"/>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302104361"/>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b" latinLnBrk="0" hangingPunct="1">
                        <a:lnSpc>
                          <a:spcPct val="100000"/>
                        </a:lnSpc>
                        <a:spcBef>
                          <a:spcPts val="0"/>
                        </a:spcBef>
                        <a:spcAft>
                          <a:spcPts val="0"/>
                        </a:spcAft>
                        <a:buClrTx/>
                        <a:buSzTx/>
                        <a:buFontTx/>
                        <a:buNone/>
                        <a:tabLst/>
                        <a:defRPr/>
                      </a:pPr>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sp>
        <p:nvSpPr>
          <p:cNvPr id="13" name="Rectangle 12">
            <a:extLst>
              <a:ext uri="{FF2B5EF4-FFF2-40B4-BE49-F238E27FC236}">
                <a16:creationId xmlns:a16="http://schemas.microsoft.com/office/drawing/2014/main" id="{D3ADF016-CB6A-4D21-962D-089234C6E40D}"/>
              </a:ext>
            </a:extLst>
          </p:cNvPr>
          <p:cNvSpPr/>
          <p:nvPr/>
        </p:nvSpPr>
        <p:spPr>
          <a:xfrm>
            <a:off x="7749878" y="5011382"/>
            <a:ext cx="1833737"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TOP TRACKERS (Top 3)</a:t>
            </a:r>
          </a:p>
        </p:txBody>
      </p:sp>
      <p:graphicFrame>
        <p:nvGraphicFramePr>
          <p:cNvPr id="14" name="duo_top_modules">
            <a:extLst>
              <a:ext uri="{FF2B5EF4-FFF2-40B4-BE49-F238E27FC236}">
                <a16:creationId xmlns:a16="http://schemas.microsoft.com/office/drawing/2014/main" id="{9C916B40-8C9B-4652-8BAE-61577C5852FA}"/>
              </a:ext>
            </a:extLst>
          </p:cNvPr>
          <p:cNvGraphicFramePr>
            <a:graphicFrameLocks noGrp="1"/>
          </p:cNvGraphicFramePr>
          <p:nvPr>
            <p:extLst>
              <p:ext uri="{D42A27DB-BD31-4B8C-83A1-F6EECF244321}">
                <p14:modId xmlns:p14="http://schemas.microsoft.com/office/powerpoint/2010/main" val="1328601681"/>
              </p:ext>
            </p:extLst>
          </p:nvPr>
        </p:nvGraphicFramePr>
        <p:xfrm>
          <a:off x="7703322" y="3816476"/>
          <a:ext cx="3964745" cy="777240"/>
        </p:xfrm>
        <a:graphic>
          <a:graphicData uri="http://schemas.openxmlformats.org/drawingml/2006/table">
            <a:tbl>
              <a:tblPr firstRow="1" bandRow="1">
                <a:tableStyleId>{6E25E649-3F16-4E02-A733-19D2CDBF48F0}</a:tableStyleId>
              </a:tblPr>
              <a:tblGrid>
                <a:gridCol w="2505822">
                  <a:extLst>
                    <a:ext uri="{9D8B030D-6E8A-4147-A177-3AD203B41FA5}">
                      <a16:colId xmlns:a16="http://schemas.microsoft.com/office/drawing/2014/main" val="3506233130"/>
                    </a:ext>
                  </a:extLst>
                </a:gridCol>
                <a:gridCol w="1458923">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Completions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908807381"/>
                  </a:ext>
                </a:extLst>
              </a:tr>
              <a:tr h="182880">
                <a:tc>
                  <a:txBody>
                    <a:bodyPr/>
                    <a:lstStyle/>
                    <a:p>
                      <a:pPr algn="l" fontAlgn="b"/>
                      <a:endParaRPr lang="en-US" sz="1000" b="0" i="0" u="none" strike="noStrike" dirty="0">
                        <a:solidFill>
                          <a:schemeClr val="tx1"/>
                        </a:solidFill>
                        <a:effectLst/>
                        <a:latin typeface="Proxima Nova Rg" panose="02000506030000020004" pitchFamily="2" charset="77"/>
                      </a:endParaRPr>
                    </a:p>
                  </a:txBody>
                  <a:tcPr marL="9525" marR="9525" marT="9525"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ctr"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chemeClr val="tx1"/>
                        </a:solidFill>
                        <a:effectLst/>
                        <a:uLnTx/>
                        <a:uFillTx/>
                        <a:latin typeface="Proxima Nova Rg" panose="02000506030000020004" pitchFamily="2" charset="77"/>
                        <a:sym typeface="Helvetica Light"/>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182880">
                <a:tc>
                  <a:txBody>
                    <a:bodyPr/>
                    <a:lstStyle/>
                    <a:p>
                      <a:pPr algn="l" fontAlgn="b"/>
                      <a:endParaRPr lang="en-US" sz="1000" b="0" i="0" u="none" strike="noStrike" dirty="0">
                        <a:solidFill>
                          <a:schemeClr val="tx1"/>
                        </a:solidFill>
                        <a:effectLst/>
                        <a:latin typeface="Proxima Nova Rg" panose="02000506030000020004" pitchFamily="2" charset="77"/>
                      </a:endParaRPr>
                    </a:p>
                  </a:txBody>
                  <a:tcPr marL="9525" marR="9525" marT="9525"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ctr"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chemeClr val="tx1"/>
                        </a:solidFill>
                        <a:effectLst/>
                        <a:uLnTx/>
                        <a:uFillTx/>
                        <a:latin typeface="Proxima Nova Rg" panose="02000506030000020004" pitchFamily="2" charset="77"/>
                        <a:sym typeface="Helvetica Light"/>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499150925"/>
                  </a:ext>
                </a:extLst>
              </a:tr>
              <a:tr h="182880">
                <a:tc>
                  <a:txBody>
                    <a:bodyPr/>
                    <a:lstStyle/>
                    <a:p>
                      <a:pPr algn="l" fontAlgn="b"/>
                      <a:endParaRPr lang="en-US" sz="1000" b="0" i="0" u="none" strike="noStrike" dirty="0">
                        <a:solidFill>
                          <a:schemeClr val="tx1"/>
                        </a:solidFill>
                        <a:effectLst/>
                        <a:latin typeface="Proxima Nova Rg" panose="02000506030000020004" pitchFamily="2" charset="77"/>
                      </a:endParaRPr>
                    </a:p>
                  </a:txBody>
                  <a:tcPr marL="9525" marR="9525" marT="9525"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ctr"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chemeClr val="tx1"/>
                        </a:solidFill>
                        <a:effectLst/>
                        <a:uLnTx/>
                        <a:uFillTx/>
                        <a:latin typeface="Proxima Nova Rg" panose="02000506030000020004" pitchFamily="2" charset="77"/>
                        <a:sym typeface="Helvetica Light"/>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15" name="Rectangle 14">
            <a:extLst>
              <a:ext uri="{FF2B5EF4-FFF2-40B4-BE49-F238E27FC236}">
                <a16:creationId xmlns:a16="http://schemas.microsoft.com/office/drawing/2014/main" id="{B810754D-431C-47AD-B5BD-BFF5E18047DF}"/>
              </a:ext>
            </a:extLst>
          </p:cNvPr>
          <p:cNvSpPr/>
          <p:nvPr/>
        </p:nvSpPr>
        <p:spPr>
          <a:xfrm>
            <a:off x="7720038" y="3579066"/>
            <a:ext cx="1863577"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TOP MODULES (Top 3) </a:t>
            </a:r>
          </a:p>
        </p:txBody>
      </p:sp>
      <p:sp>
        <p:nvSpPr>
          <p:cNvPr id="19" name="TextBox 18">
            <a:extLst>
              <a:ext uri="{FF2B5EF4-FFF2-40B4-BE49-F238E27FC236}">
                <a16:creationId xmlns:a16="http://schemas.microsoft.com/office/drawing/2014/main" id="{ADEE23D9-DF07-4F27-94D0-5547D8D7CC5D}"/>
              </a:ext>
            </a:extLst>
          </p:cNvPr>
          <p:cNvSpPr txBox="1"/>
          <p:nvPr/>
        </p:nvSpPr>
        <p:spPr>
          <a:xfrm>
            <a:off x="179188" y="6421083"/>
            <a:ext cx="3134191" cy="253916"/>
          </a:xfrm>
          <a:prstGeom prst="rect">
            <a:avLst/>
          </a:prstGeom>
          <a:noFill/>
        </p:spPr>
        <p:txBody>
          <a:bodyPr wrap="none" rtlCol="0">
            <a:spAutoFit/>
          </a:bodyPr>
          <a:lstStyle/>
          <a:p>
            <a:r>
              <a:rPr lang="en-US" sz="1050" baseline="30000">
                <a:solidFill>
                  <a:schemeClr val="bg2">
                    <a:lumMod val="50000"/>
                  </a:schemeClr>
                </a:solidFill>
                <a:latin typeface="+mj-lt"/>
              </a:rPr>
              <a:t>1</a:t>
            </a:r>
            <a:r>
              <a:rPr lang="en-US" sz="1050">
                <a:solidFill>
                  <a:schemeClr val="bg2">
                    <a:lumMod val="50000"/>
                  </a:schemeClr>
                </a:solidFill>
                <a:latin typeface="+mj-lt"/>
              </a:rPr>
              <a:t>User defined as a member with 1+ app launches</a:t>
            </a:r>
          </a:p>
        </p:txBody>
      </p:sp>
      <p:sp>
        <p:nvSpPr>
          <p:cNvPr id="16" name="duo_total_sessions" descr="fertility_program_engagement_total_sessions&#10;">
            <a:extLst>
              <a:ext uri="{FF2B5EF4-FFF2-40B4-BE49-F238E27FC236}">
                <a16:creationId xmlns:a16="http://schemas.microsoft.com/office/drawing/2014/main" id="{2C81C25E-B6E6-4DDB-B865-9518D7437FF2}"/>
              </a:ext>
            </a:extLst>
          </p:cNvPr>
          <p:cNvSpPr txBox="1"/>
          <p:nvPr/>
        </p:nvSpPr>
        <p:spPr>
          <a:xfrm>
            <a:off x="1162069" y="1453391"/>
            <a:ext cx="1828800" cy="369332"/>
          </a:xfrm>
          <a:prstGeom prst="rect">
            <a:avLst/>
          </a:prstGeom>
          <a:noFill/>
        </p:spPr>
        <p:txBody>
          <a:bodyPr wrap="square" rtlCol="0">
            <a:spAutoFit/>
          </a:bodyPr>
          <a:lstStyle/>
          <a:p>
            <a:pPr algn="ctr"/>
            <a:r>
              <a:rPr lang="en-US" dirty="0"/>
              <a:t> </a:t>
            </a:r>
          </a:p>
        </p:txBody>
      </p:sp>
      <p:sp>
        <p:nvSpPr>
          <p:cNvPr id="17" name="duo_enrolled_members_1+_app" descr="fertility_program_engagement_total_sessions&#10;">
            <a:extLst>
              <a:ext uri="{FF2B5EF4-FFF2-40B4-BE49-F238E27FC236}">
                <a16:creationId xmlns:a16="http://schemas.microsoft.com/office/drawing/2014/main" id="{7E0DAE7A-6243-4157-AA01-04DC6F73F8FA}"/>
              </a:ext>
            </a:extLst>
          </p:cNvPr>
          <p:cNvSpPr txBox="1"/>
          <p:nvPr/>
        </p:nvSpPr>
        <p:spPr>
          <a:xfrm>
            <a:off x="5181600" y="1453391"/>
            <a:ext cx="1828800" cy="369332"/>
          </a:xfrm>
          <a:prstGeom prst="rect">
            <a:avLst/>
          </a:prstGeom>
          <a:noFill/>
        </p:spPr>
        <p:txBody>
          <a:bodyPr wrap="square" rtlCol="0">
            <a:spAutoFit/>
          </a:bodyPr>
          <a:lstStyle/>
          <a:p>
            <a:pPr algn="ctr"/>
            <a:r>
              <a:rPr lang="en-US" dirty="0"/>
              <a:t> </a:t>
            </a:r>
          </a:p>
        </p:txBody>
      </p:sp>
      <p:sp>
        <p:nvSpPr>
          <p:cNvPr id="18" name="duo_average_sessions_1+_app" descr="fertility_program_engagement_total_sessions&#10;">
            <a:extLst>
              <a:ext uri="{FF2B5EF4-FFF2-40B4-BE49-F238E27FC236}">
                <a16:creationId xmlns:a16="http://schemas.microsoft.com/office/drawing/2014/main" id="{5DB757B7-A279-4158-81D2-843173049247}"/>
              </a:ext>
            </a:extLst>
          </p:cNvPr>
          <p:cNvSpPr txBox="1"/>
          <p:nvPr/>
        </p:nvSpPr>
        <p:spPr>
          <a:xfrm>
            <a:off x="9289630" y="1454130"/>
            <a:ext cx="1828800" cy="369332"/>
          </a:xfrm>
          <a:prstGeom prst="rect">
            <a:avLst/>
          </a:prstGeom>
          <a:noFill/>
        </p:spPr>
        <p:txBody>
          <a:bodyPr wrap="square" rtlCol="0">
            <a:spAutoFit/>
          </a:bodyPr>
          <a:lstStyle/>
          <a:p>
            <a:pPr algn="ctr"/>
            <a:r>
              <a:rPr lang="en-US" dirty="0"/>
              <a:t> </a:t>
            </a:r>
          </a:p>
        </p:txBody>
      </p:sp>
    </p:spTree>
    <p:extLst>
      <p:ext uri="{BB962C8B-B14F-4D97-AF65-F5344CB8AC3E}">
        <p14:creationId xmlns:p14="http://schemas.microsoft.com/office/powerpoint/2010/main" val="387510431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sc_enrolled_gender_chart">
            <a:extLst>
              <a:ext uri="{FF2B5EF4-FFF2-40B4-BE49-F238E27FC236}">
                <a16:creationId xmlns:a16="http://schemas.microsoft.com/office/drawing/2014/main" id="{4ECD0FB2-579D-4C32-B9D1-5D47B60232D1}"/>
              </a:ext>
            </a:extLst>
          </p:cNvPr>
          <p:cNvGraphicFramePr/>
          <p:nvPr/>
        </p:nvGraphicFramePr>
        <p:xfrm>
          <a:off x="9639192" y="4480381"/>
          <a:ext cx="2483373" cy="16793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sc_enrolled_age_chart" descr="gad7_improvement">
            <a:extLst>
              <a:ext uri="{FF2B5EF4-FFF2-40B4-BE49-F238E27FC236}">
                <a16:creationId xmlns:a16="http://schemas.microsoft.com/office/drawing/2014/main" id="{8C1EE97C-57C6-42D3-9446-3316C98C87FA}"/>
              </a:ext>
            </a:extLst>
          </p:cNvPr>
          <p:cNvGraphicFramePr/>
          <p:nvPr/>
        </p:nvGraphicFramePr>
        <p:xfrm>
          <a:off x="7351879" y="4458992"/>
          <a:ext cx="2695091" cy="170073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 name="sc_diabetes_assessment_table" descr="participant_activitytop_3">
            <a:extLst>
              <a:ext uri="{FF2B5EF4-FFF2-40B4-BE49-F238E27FC236}">
                <a16:creationId xmlns:a16="http://schemas.microsoft.com/office/drawing/2014/main" id="{4930658C-C2C4-4F66-B97C-BCED0859D5C7}"/>
              </a:ext>
            </a:extLst>
          </p:cNvPr>
          <p:cNvGraphicFramePr>
            <a:graphicFrameLocks noGrp="1"/>
          </p:cNvGraphicFramePr>
          <p:nvPr/>
        </p:nvGraphicFramePr>
        <p:xfrm>
          <a:off x="8069580" y="2513143"/>
          <a:ext cx="3677759" cy="1722120"/>
        </p:xfrm>
        <a:graphic>
          <a:graphicData uri="http://schemas.openxmlformats.org/drawingml/2006/table">
            <a:tbl>
              <a:tblPr firstRow="1" bandRow="1">
                <a:tableStyleId>{6E25E649-3F16-4E02-A733-19D2CDBF48F0}</a:tableStyleId>
              </a:tblPr>
              <a:tblGrid>
                <a:gridCol w="2324440">
                  <a:extLst>
                    <a:ext uri="{9D8B030D-6E8A-4147-A177-3AD203B41FA5}">
                      <a16:colId xmlns:a16="http://schemas.microsoft.com/office/drawing/2014/main" val="3506233130"/>
                    </a:ext>
                  </a:extLst>
                </a:gridCol>
                <a:gridCol w="1353319">
                  <a:extLst>
                    <a:ext uri="{9D8B030D-6E8A-4147-A177-3AD203B41FA5}">
                      <a16:colId xmlns:a16="http://schemas.microsoft.com/office/drawing/2014/main" val="3363182288"/>
                    </a:ext>
                  </a:extLst>
                </a:gridCol>
              </a:tblGrid>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0">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86690">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108206608"/>
                  </a:ext>
                </a:extLst>
              </a:tr>
              <a:tr h="160020">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1242352"/>
                  </a:ext>
                </a:extLst>
              </a:tr>
              <a:tr h="133350">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811274155"/>
                  </a:ext>
                </a:extLst>
              </a:tr>
              <a:tr h="0">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74910165"/>
                  </a:ext>
                </a:extLst>
              </a:tr>
              <a:tr h="0">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174185034"/>
                  </a:ext>
                </a:extLst>
              </a:tr>
              <a:tr h="0">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160430513"/>
                  </a:ext>
                </a:extLst>
              </a:tr>
            </a:tbl>
          </a:graphicData>
        </a:graphic>
      </p:graphicFrame>
      <p:sp>
        <p:nvSpPr>
          <p:cNvPr id="17" name="Rectangle 16">
            <a:extLst>
              <a:ext uri="{FF2B5EF4-FFF2-40B4-BE49-F238E27FC236}">
                <a16:creationId xmlns:a16="http://schemas.microsoft.com/office/drawing/2014/main" id="{E688C6DB-CC03-4BC1-86BF-A08A602FBBAA}"/>
              </a:ext>
            </a:extLst>
          </p:cNvPr>
          <p:cNvSpPr/>
          <p:nvPr/>
        </p:nvSpPr>
        <p:spPr>
          <a:xfrm>
            <a:off x="8069580" y="2256184"/>
            <a:ext cx="2927404" cy="240066"/>
          </a:xfrm>
          <a:prstGeom prst="rect">
            <a:avLst/>
          </a:prstGeom>
        </p:spPr>
        <p:txBody>
          <a:bodyPr wrap="none">
            <a:spAutoFit/>
          </a:bodyPr>
          <a:lstStyle/>
          <a:p>
            <a:pPr>
              <a:defRPr sz="1000" b="1" i="0" u="none" strike="noStrike" kern="1200" spc="0" baseline="0">
                <a:solidFill>
                  <a:prstClr val="black">
                    <a:lumMod val="65000"/>
                    <a:lumOff val="35000"/>
                  </a:prstClr>
                </a:solidFill>
                <a:latin typeface="+mn-lt"/>
                <a:ea typeface="+mn-ea"/>
                <a:cs typeface="+mn-cs"/>
              </a:defRPr>
            </a:pPr>
            <a:r>
              <a:rPr lang="en-US" sz="960" b="1" dirty="0">
                <a:solidFill>
                  <a:srgbClr val="595959"/>
                </a:solidFill>
              </a:rPr>
              <a:t>QUALIFICATION AND ASSESSMENT RESULTS</a:t>
            </a:r>
          </a:p>
        </p:txBody>
      </p:sp>
      <p:graphicFrame>
        <p:nvGraphicFramePr>
          <p:cNvPr id="16" name="sc_diabetes_enrollment_chart" descr="tx_risk_points_vs_t1_risk_points">
            <a:extLst>
              <a:ext uri="{FF2B5EF4-FFF2-40B4-BE49-F238E27FC236}">
                <a16:creationId xmlns:a16="http://schemas.microsoft.com/office/drawing/2014/main" id="{11F8606E-A20A-4AA1-9EC0-B5611387D871}"/>
              </a:ext>
            </a:extLst>
          </p:cNvPr>
          <p:cNvGraphicFramePr/>
          <p:nvPr/>
        </p:nvGraphicFramePr>
        <p:xfrm>
          <a:off x="69434" y="2256184"/>
          <a:ext cx="7257196" cy="3574774"/>
        </p:xfrm>
        <a:graphic>
          <a:graphicData uri="http://schemas.openxmlformats.org/drawingml/2006/chart">
            <c:chart xmlns:c="http://schemas.openxmlformats.org/drawingml/2006/chart" xmlns:r="http://schemas.openxmlformats.org/officeDocument/2006/relationships" r:id="rId5"/>
          </a:graphicData>
        </a:graphic>
      </p:graphicFrame>
      <p:sp>
        <p:nvSpPr>
          <p:cNvPr id="20" name="sc_diabetes_enrollment_rate">
            <a:extLst>
              <a:ext uri="{FF2B5EF4-FFF2-40B4-BE49-F238E27FC236}">
                <a16:creationId xmlns:a16="http://schemas.microsoft.com/office/drawing/2014/main" id="{DEC5A772-B372-4970-BB3D-6649D27FE441}"/>
              </a:ext>
            </a:extLst>
          </p:cNvPr>
          <p:cNvSpPr txBox="1"/>
          <p:nvPr/>
        </p:nvSpPr>
        <p:spPr>
          <a:xfrm>
            <a:off x="9365215" y="1460857"/>
            <a:ext cx="2008307" cy="523220"/>
          </a:xfrm>
          <a:prstGeom prst="rect">
            <a:avLst/>
          </a:prstGeom>
          <a:noFill/>
        </p:spPr>
        <p:txBody>
          <a:bodyPr wrap="square">
            <a:spAutoFit/>
          </a:bodyPr>
          <a:lstStyle/>
          <a:p>
            <a:pPr algn="ctr">
              <a:defRPr sz="2800">
                <a:solidFill>
                  <a:srgbClr val="2C9ACC"/>
                </a:solidFill>
                <a:latin typeface="Calibri"/>
              </a:defRPr>
            </a:pPr>
            <a:endParaRPr dirty="0"/>
          </a:p>
        </p:txBody>
      </p:sp>
      <p:graphicFrame>
        <p:nvGraphicFramePr>
          <p:cNvPr id="19" name="Table 6">
            <a:extLst>
              <a:ext uri="{FF2B5EF4-FFF2-40B4-BE49-F238E27FC236}">
                <a16:creationId xmlns:a16="http://schemas.microsoft.com/office/drawing/2014/main" id="{406E2334-291E-49B6-A162-4C3BEAF5BB96}"/>
              </a:ext>
            </a:extLst>
          </p:cNvPr>
          <p:cNvGraphicFramePr>
            <a:graphicFrameLocks noGrp="1"/>
          </p:cNvGraphicFramePr>
          <p:nvPr/>
        </p:nvGraphicFramePr>
        <p:xfrm>
          <a:off x="9066057" y="1071988"/>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ENROLLMENT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5" name="sc_diabetes_enrolled_members">
            <a:extLst>
              <a:ext uri="{FF2B5EF4-FFF2-40B4-BE49-F238E27FC236}">
                <a16:creationId xmlns:a16="http://schemas.microsoft.com/office/drawing/2014/main" id="{5D8FC610-7F0E-4DEB-9F04-8BC856A2761A}"/>
              </a:ext>
            </a:extLst>
          </p:cNvPr>
          <p:cNvSpPr txBox="1"/>
          <p:nvPr/>
        </p:nvSpPr>
        <p:spPr>
          <a:xfrm>
            <a:off x="6585259" y="1460857"/>
            <a:ext cx="2008307" cy="523220"/>
          </a:xfrm>
          <a:prstGeom prst="rect">
            <a:avLst/>
          </a:prstGeom>
          <a:noFill/>
        </p:spPr>
        <p:txBody>
          <a:bodyPr wrap="square">
            <a:spAutoFit/>
          </a:bodyPr>
          <a:lstStyle/>
          <a:p>
            <a:pPr algn="ctr">
              <a:defRPr sz="2800">
                <a:solidFill>
                  <a:srgbClr val="2C9ACC"/>
                </a:solidFill>
                <a:latin typeface="Calibri"/>
              </a:defRPr>
            </a:pPr>
            <a:endParaRPr dirty="0"/>
          </a:p>
        </p:txBody>
      </p:sp>
      <p:graphicFrame>
        <p:nvGraphicFramePr>
          <p:cNvPr id="25" name="Table 6">
            <a:extLst>
              <a:ext uri="{FF2B5EF4-FFF2-40B4-BE49-F238E27FC236}">
                <a16:creationId xmlns:a16="http://schemas.microsoft.com/office/drawing/2014/main" id="{C82075B5-9254-4703-995B-C1ADC3DA7E7B}"/>
              </a:ext>
            </a:extLst>
          </p:cNvPr>
          <p:cNvGraphicFramePr>
            <a:graphicFrameLocks noGrp="1"/>
          </p:cNvGraphicFramePr>
          <p:nvPr/>
        </p:nvGraphicFramePr>
        <p:xfrm>
          <a:off x="6286101" y="1071989"/>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2" name="sc_diabetes_elig_reg_members">
            <a:extLst>
              <a:ext uri="{FF2B5EF4-FFF2-40B4-BE49-F238E27FC236}">
                <a16:creationId xmlns:a16="http://schemas.microsoft.com/office/drawing/2014/main" id="{947AFE63-2101-47C6-8D96-1D2F9DF3801F}"/>
              </a:ext>
            </a:extLst>
          </p:cNvPr>
          <p:cNvSpPr txBox="1"/>
          <p:nvPr/>
        </p:nvSpPr>
        <p:spPr>
          <a:xfrm>
            <a:off x="3799912" y="1460857"/>
            <a:ext cx="2008307" cy="523220"/>
          </a:xfrm>
          <a:prstGeom prst="rect">
            <a:avLst/>
          </a:prstGeom>
          <a:noFill/>
        </p:spPr>
        <p:txBody>
          <a:bodyPr wrap="square">
            <a:spAutoFit/>
          </a:bodyPr>
          <a:lstStyle/>
          <a:p>
            <a:pPr algn="ctr">
              <a:defRPr sz="2800">
                <a:solidFill>
                  <a:srgbClr val="2C9ACC"/>
                </a:solidFill>
                <a:latin typeface="Calibri"/>
              </a:defRPr>
            </a:pPr>
            <a:endParaRPr dirty="0"/>
          </a:p>
        </p:txBody>
      </p:sp>
      <p:graphicFrame>
        <p:nvGraphicFramePr>
          <p:cNvPr id="11" name="Table 6">
            <a:extLst>
              <a:ext uri="{FF2B5EF4-FFF2-40B4-BE49-F238E27FC236}">
                <a16:creationId xmlns:a16="http://schemas.microsoft.com/office/drawing/2014/main" id="{B0B2E80F-13E0-4708-9C03-2DB000AB10F0}"/>
              </a:ext>
            </a:extLst>
          </p:cNvPr>
          <p:cNvGraphicFramePr>
            <a:graphicFrameLocks noGrp="1"/>
          </p:cNvGraphicFramePr>
          <p:nvPr/>
        </p:nvGraphicFramePr>
        <p:xfrm>
          <a:off x="3506145" y="932924"/>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AND REGISTERED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3" name="sc_diabetes_elig_members">
            <a:extLst>
              <a:ext uri="{FF2B5EF4-FFF2-40B4-BE49-F238E27FC236}">
                <a16:creationId xmlns:a16="http://schemas.microsoft.com/office/drawing/2014/main" id="{F702AFDF-9715-4C9B-B116-E08BE7B3DF47}"/>
              </a:ext>
            </a:extLst>
          </p:cNvPr>
          <p:cNvSpPr txBox="1"/>
          <p:nvPr/>
        </p:nvSpPr>
        <p:spPr>
          <a:xfrm>
            <a:off x="1014568" y="1460858"/>
            <a:ext cx="2008307" cy="523220"/>
          </a:xfrm>
          <a:prstGeom prst="rect">
            <a:avLst/>
          </a:prstGeom>
          <a:noFill/>
        </p:spPr>
        <p:txBody>
          <a:bodyPr wrap="square">
            <a:spAutoFit/>
          </a:bodyPr>
          <a:lstStyle/>
          <a:p>
            <a:pPr algn="ctr">
              <a:defRPr sz="2800">
                <a:solidFill>
                  <a:srgbClr val="2C9ACC"/>
                </a:solidFill>
                <a:latin typeface="Calibri"/>
              </a:defRPr>
            </a:pPr>
            <a:endParaRPr dirty="0"/>
          </a:p>
        </p:txBody>
      </p:sp>
      <p:graphicFrame>
        <p:nvGraphicFramePr>
          <p:cNvPr id="14" name="Table 6">
            <a:extLst>
              <a:ext uri="{FF2B5EF4-FFF2-40B4-BE49-F238E27FC236}">
                <a16:creationId xmlns:a16="http://schemas.microsoft.com/office/drawing/2014/main" id="{A5D7FFDA-EAE6-41F6-8A83-AD7DBC82F996}"/>
              </a:ext>
            </a:extLst>
          </p:cNvPr>
          <p:cNvGraphicFramePr>
            <a:graphicFrameLocks noGrp="1"/>
          </p:cNvGraphicFramePr>
          <p:nvPr/>
        </p:nvGraphicFramePr>
        <p:xfrm>
          <a:off x="715410" y="1071989"/>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3" name="Text Placeholder 2">
            <a:extLst>
              <a:ext uri="{FF2B5EF4-FFF2-40B4-BE49-F238E27FC236}">
                <a16:creationId xmlns:a16="http://schemas.microsoft.com/office/drawing/2014/main" id="{207219D2-2CC9-4C66-98C4-C29259B59A9B}"/>
              </a:ext>
            </a:extLst>
          </p:cNvPr>
          <p:cNvSpPr>
            <a:spLocks noGrp="1"/>
          </p:cNvSpPr>
          <p:nvPr>
            <p:ph type="body" sz="quarter" idx="10"/>
          </p:nvPr>
        </p:nvSpPr>
        <p:spPr/>
        <p:txBody>
          <a:bodyPr/>
          <a:lstStyle/>
          <a:p>
            <a:r>
              <a:rPr lang="en-US" dirty="0"/>
              <a:t>Program Engagement</a:t>
            </a:r>
          </a:p>
        </p:txBody>
      </p:sp>
      <p:sp>
        <p:nvSpPr>
          <p:cNvPr id="2" name="sc_title">
            <a:extLst>
              <a:ext uri="{FF2B5EF4-FFF2-40B4-BE49-F238E27FC236}">
                <a16:creationId xmlns:a16="http://schemas.microsoft.com/office/drawing/2014/main" id="{6892B105-C115-4AC5-A6CB-AEA9FB5DD748}"/>
              </a:ext>
            </a:extLst>
          </p:cNvPr>
          <p:cNvSpPr>
            <a:spLocks noGrp="1"/>
          </p:cNvSpPr>
          <p:nvPr>
            <p:ph type="title"/>
          </p:nvPr>
        </p:nvSpPr>
        <p:spPr/>
        <p:txBody>
          <a:bodyPr>
            <a:normAutofit fontScale="90000"/>
          </a:bodyPr>
          <a:lstStyle/>
          <a:p>
            <a:r>
              <a:rPr lang="en-US" dirty="0"/>
              <a:t>Diabetes Education – Enrollment</a:t>
            </a:r>
          </a:p>
        </p:txBody>
      </p:sp>
    </p:spTree>
    <p:extLst>
      <p:ext uri="{BB962C8B-B14F-4D97-AF65-F5344CB8AC3E}">
        <p14:creationId xmlns:p14="http://schemas.microsoft.com/office/powerpoint/2010/main" val="323075952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8614-65F0-42D7-8884-DE1C11A3CDFE}"/>
              </a:ext>
            </a:extLst>
          </p:cNvPr>
          <p:cNvSpPr>
            <a:spLocks noGrp="1"/>
          </p:cNvSpPr>
          <p:nvPr>
            <p:ph type="title"/>
          </p:nvPr>
        </p:nvSpPr>
        <p:spPr>
          <a:xfrm>
            <a:off x="342900" y="175374"/>
            <a:ext cx="11506200" cy="377825"/>
          </a:xfrm>
        </p:spPr>
        <p:txBody>
          <a:bodyPr>
            <a:normAutofit fontScale="90000"/>
          </a:bodyPr>
          <a:lstStyle/>
          <a:p>
            <a:r>
              <a:rPr lang="en-US"/>
              <a:t>Program Overview</a:t>
            </a:r>
          </a:p>
        </p:txBody>
      </p:sp>
      <p:sp>
        <p:nvSpPr>
          <p:cNvPr id="3" name="Text Placeholder 2">
            <a:extLst>
              <a:ext uri="{FF2B5EF4-FFF2-40B4-BE49-F238E27FC236}">
                <a16:creationId xmlns:a16="http://schemas.microsoft.com/office/drawing/2014/main" id="{732C5BCB-9EFD-42E2-A89A-43DC185F0DD8}"/>
              </a:ext>
            </a:extLst>
          </p:cNvPr>
          <p:cNvSpPr>
            <a:spLocks noGrp="1"/>
          </p:cNvSpPr>
          <p:nvPr>
            <p:ph type="body" sz="quarter" idx="10"/>
          </p:nvPr>
        </p:nvSpPr>
        <p:spPr>
          <a:xfrm>
            <a:off x="342900" y="638175"/>
            <a:ext cx="3990975" cy="257175"/>
          </a:xfrm>
        </p:spPr>
        <p:txBody>
          <a:bodyPr/>
          <a:lstStyle/>
          <a:p>
            <a:r>
              <a:rPr lang="en-US"/>
              <a:t>EXECUTIVE SUMMARY</a:t>
            </a:r>
          </a:p>
        </p:txBody>
      </p:sp>
      <p:pic>
        <p:nvPicPr>
          <p:cNvPr id="4" name="Graphic 3" descr="Users">
            <a:extLst>
              <a:ext uri="{FF2B5EF4-FFF2-40B4-BE49-F238E27FC236}">
                <a16:creationId xmlns:a16="http://schemas.microsoft.com/office/drawing/2014/main" id="{82BC271B-9842-4D9E-96E2-0EA7AF74F0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2536" y="1441617"/>
            <a:ext cx="1026695" cy="914400"/>
          </a:xfrm>
          <a:prstGeom prst="rect">
            <a:avLst/>
          </a:prstGeom>
        </p:spPr>
      </p:pic>
      <p:pic>
        <p:nvPicPr>
          <p:cNvPr id="5" name="Graphic 4" descr="Medal">
            <a:extLst>
              <a:ext uri="{FF2B5EF4-FFF2-40B4-BE49-F238E27FC236}">
                <a16:creationId xmlns:a16="http://schemas.microsoft.com/office/drawing/2014/main" id="{3B4ECBC9-5D8A-450A-BAB0-84EB4B1AED65}"/>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42896" y="3829732"/>
            <a:ext cx="1026695" cy="914400"/>
          </a:xfrm>
          <a:prstGeom prst="rect">
            <a:avLst/>
          </a:prstGeom>
        </p:spPr>
      </p:pic>
      <p:graphicFrame>
        <p:nvGraphicFramePr>
          <p:cNvPr id="7" name="Table 6">
            <a:extLst>
              <a:ext uri="{FF2B5EF4-FFF2-40B4-BE49-F238E27FC236}">
                <a16:creationId xmlns:a16="http://schemas.microsoft.com/office/drawing/2014/main" id="{EBFBBE56-1454-4982-BD1E-4C7F46A89AAE}"/>
              </a:ext>
            </a:extLst>
          </p:cNvPr>
          <p:cNvGraphicFramePr>
            <a:graphicFrameLocks noGrp="1"/>
          </p:cNvGraphicFramePr>
          <p:nvPr>
            <p:extLst>
              <p:ext uri="{D42A27DB-BD31-4B8C-83A1-F6EECF244321}">
                <p14:modId xmlns:p14="http://schemas.microsoft.com/office/powerpoint/2010/main" val="517591080"/>
              </p:ext>
            </p:extLst>
          </p:nvPr>
        </p:nvGraphicFramePr>
        <p:xfrm>
          <a:off x="325483" y="1180882"/>
          <a:ext cx="2896940" cy="257176"/>
        </p:xfrm>
        <a:graphic>
          <a:graphicData uri="http://schemas.openxmlformats.org/drawingml/2006/table">
            <a:tbl>
              <a:tblPr firstRow="1" bandRow="1">
                <a:tableStyleId>{5C22544A-7EE6-4342-B048-85BDC9FD1C3A}</a:tableStyleId>
              </a:tblPr>
              <a:tblGrid>
                <a:gridCol w="2896940">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REGISTRATION (% OF ELIGIBLE)</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8" name="Table 7">
            <a:extLst>
              <a:ext uri="{FF2B5EF4-FFF2-40B4-BE49-F238E27FC236}">
                <a16:creationId xmlns:a16="http://schemas.microsoft.com/office/drawing/2014/main" id="{F205E753-1F1E-48A8-88BB-851850C7F7AA}"/>
              </a:ext>
            </a:extLst>
          </p:cNvPr>
          <p:cNvGraphicFramePr>
            <a:graphicFrameLocks noGrp="1"/>
          </p:cNvGraphicFramePr>
          <p:nvPr>
            <p:extLst>
              <p:ext uri="{D42A27DB-BD31-4B8C-83A1-F6EECF244321}">
                <p14:modId xmlns:p14="http://schemas.microsoft.com/office/powerpoint/2010/main" val="3297483199"/>
              </p:ext>
            </p:extLst>
          </p:nvPr>
        </p:nvGraphicFramePr>
        <p:xfrm>
          <a:off x="1406568" y="2603053"/>
          <a:ext cx="1828800" cy="3962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RealAge Test Completion (% of Eligible)</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1085769"/>
                  </a:ext>
                </a:extLst>
              </a:tr>
            </a:tbl>
          </a:graphicData>
        </a:graphic>
      </p:graphicFrame>
      <p:graphicFrame>
        <p:nvGraphicFramePr>
          <p:cNvPr id="13" name="Table 12">
            <a:extLst>
              <a:ext uri="{FF2B5EF4-FFF2-40B4-BE49-F238E27FC236}">
                <a16:creationId xmlns:a16="http://schemas.microsoft.com/office/drawing/2014/main" id="{8B77A965-0693-44C4-9A26-DC9D19C8599C}"/>
              </a:ext>
            </a:extLst>
          </p:cNvPr>
          <p:cNvGraphicFramePr>
            <a:graphicFrameLocks noGrp="1"/>
          </p:cNvGraphicFramePr>
          <p:nvPr>
            <p:extLst>
              <p:ext uri="{D42A27DB-BD31-4B8C-83A1-F6EECF244321}">
                <p14:modId xmlns:p14="http://schemas.microsoft.com/office/powerpoint/2010/main" val="785238490"/>
              </p:ext>
            </p:extLst>
          </p:nvPr>
        </p:nvGraphicFramePr>
        <p:xfrm>
          <a:off x="342900" y="3570764"/>
          <a:ext cx="2909887" cy="257176"/>
        </p:xfrm>
        <a:graphic>
          <a:graphicData uri="http://schemas.openxmlformats.org/drawingml/2006/table">
            <a:tbl>
              <a:tblPr firstRow="1" bandRow="1">
                <a:tableStyleId>{5C22544A-7EE6-4342-B048-85BDC9FD1C3A}</a:tableStyleId>
              </a:tblPr>
              <a:tblGrid>
                <a:gridCol w="2909887">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INCENTIVE PARTICIPATION</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16" name="Graphic 15" descr="Gauge">
            <a:extLst>
              <a:ext uri="{FF2B5EF4-FFF2-40B4-BE49-F238E27FC236}">
                <a16:creationId xmlns:a16="http://schemas.microsoft.com/office/drawing/2014/main" id="{265DACED-2055-425B-8F30-E14C7DD8518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41056" y="1438654"/>
            <a:ext cx="1026695" cy="911176"/>
          </a:xfrm>
          <a:prstGeom prst="rect">
            <a:avLst/>
          </a:prstGeom>
        </p:spPr>
      </p:pic>
      <p:graphicFrame>
        <p:nvGraphicFramePr>
          <p:cNvPr id="18" name="Table 17">
            <a:extLst>
              <a:ext uri="{FF2B5EF4-FFF2-40B4-BE49-F238E27FC236}">
                <a16:creationId xmlns:a16="http://schemas.microsoft.com/office/drawing/2014/main" id="{1B32CDFC-7905-426D-896F-0AAA0BD92689}"/>
              </a:ext>
            </a:extLst>
          </p:cNvPr>
          <p:cNvGraphicFramePr>
            <a:graphicFrameLocks noGrp="1"/>
          </p:cNvGraphicFramePr>
          <p:nvPr>
            <p:extLst>
              <p:ext uri="{D42A27DB-BD31-4B8C-83A1-F6EECF244321}">
                <p14:modId xmlns:p14="http://schemas.microsoft.com/office/powerpoint/2010/main" val="1899104319"/>
              </p:ext>
            </p:extLst>
          </p:nvPr>
        </p:nvGraphicFramePr>
        <p:xfrm>
          <a:off x="4641056" y="1180882"/>
          <a:ext cx="2909887" cy="257176"/>
        </p:xfrm>
        <a:graphic>
          <a:graphicData uri="http://schemas.openxmlformats.org/drawingml/2006/table">
            <a:tbl>
              <a:tblPr firstRow="1" bandRow="1">
                <a:tableStyleId>{5C22544A-7EE6-4342-B048-85BDC9FD1C3A}</a:tableStyleId>
              </a:tblPr>
              <a:tblGrid>
                <a:gridCol w="2909887">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MONTHLY ACTIVE USERS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23" name="TextBox 22">
            <a:extLst>
              <a:ext uri="{FF2B5EF4-FFF2-40B4-BE49-F238E27FC236}">
                <a16:creationId xmlns:a16="http://schemas.microsoft.com/office/drawing/2014/main" id="{0A6A7F38-D73E-4047-A2AC-2C21915395E4}"/>
              </a:ext>
            </a:extLst>
          </p:cNvPr>
          <p:cNvSpPr txBox="1"/>
          <p:nvPr/>
        </p:nvSpPr>
        <p:spPr>
          <a:xfrm>
            <a:off x="5820286" y="2633975"/>
            <a:ext cx="1632514"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90-day engagement</a:t>
            </a:r>
          </a:p>
        </p:txBody>
      </p:sp>
      <p:sp>
        <p:nvSpPr>
          <p:cNvPr id="27" name="TextBox 26">
            <a:extLst>
              <a:ext uri="{FF2B5EF4-FFF2-40B4-BE49-F238E27FC236}">
                <a16:creationId xmlns:a16="http://schemas.microsoft.com/office/drawing/2014/main" id="{B21B2BB0-5184-4ADB-9064-3BCBF8CD7A1D}"/>
              </a:ext>
            </a:extLst>
          </p:cNvPr>
          <p:cNvSpPr txBox="1"/>
          <p:nvPr/>
        </p:nvSpPr>
        <p:spPr>
          <a:xfrm>
            <a:off x="5820286" y="3319010"/>
            <a:ext cx="2446633"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Challenge participation </a:t>
            </a: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rPr>
              <a:t>(% of registered)</a:t>
            </a:r>
          </a:p>
        </p:txBody>
      </p:sp>
      <p:sp>
        <p:nvSpPr>
          <p:cNvPr id="33" name="TextBox 32">
            <a:extLst>
              <a:ext uri="{FF2B5EF4-FFF2-40B4-BE49-F238E27FC236}">
                <a16:creationId xmlns:a16="http://schemas.microsoft.com/office/drawing/2014/main" id="{CFDFD367-5437-4410-A346-B96EAF537E00}"/>
              </a:ext>
            </a:extLst>
          </p:cNvPr>
          <p:cNvSpPr txBox="1"/>
          <p:nvPr/>
        </p:nvSpPr>
        <p:spPr>
          <a:xfrm>
            <a:off x="5820286" y="4004045"/>
            <a:ext cx="1946977"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Content </a:t>
            </a:r>
            <a:r>
              <a:rPr lang="en-US" sz="1000">
                <a:solidFill>
                  <a:srgbClr val="000000">
                    <a:lumMod val="65000"/>
                    <a:lumOff val="35000"/>
                  </a:srgbClr>
                </a:solidFill>
                <a:cs typeface="Calibri" panose="020F0502020204030204" pitchFamily="34" charset="0"/>
                <a:sym typeface="Helvetica Light"/>
              </a:rPr>
              <a:t>visits</a:t>
            </a: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 per </a:t>
            </a:r>
            <a:r>
              <a:rPr lang="en-US" sz="1000">
                <a:solidFill>
                  <a:srgbClr val="000000">
                    <a:lumMod val="65000"/>
                    <a:lumOff val="35000"/>
                  </a:srgbClr>
                </a:solidFill>
                <a:cs typeface="Calibri" panose="020F0502020204030204" pitchFamily="34" charset="0"/>
                <a:sym typeface="Helvetica Light"/>
              </a:rPr>
              <a:t>Content Visitor</a:t>
            </a:r>
            <a:endPar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endParaRPr>
          </a:p>
        </p:txBody>
      </p:sp>
      <p:sp>
        <p:nvSpPr>
          <p:cNvPr id="38" name="TextBox 37">
            <a:extLst>
              <a:ext uri="{FF2B5EF4-FFF2-40B4-BE49-F238E27FC236}">
                <a16:creationId xmlns:a16="http://schemas.microsoft.com/office/drawing/2014/main" id="{9A4F577A-8828-491A-A3BA-A6F8636AA4A8}"/>
              </a:ext>
            </a:extLst>
          </p:cNvPr>
          <p:cNvSpPr txBox="1"/>
          <p:nvPr/>
        </p:nvSpPr>
        <p:spPr>
          <a:xfrm>
            <a:off x="5820286" y="4690445"/>
            <a:ext cx="2218948"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53585F"/>
                </a:solidFill>
                <a:effectLst/>
                <a:uLnTx/>
                <a:uFillTx/>
                <a:cs typeface="Calibri" panose="020F0502020204030204" pitchFamily="34" charset="0"/>
                <a:sym typeface="Helvetica Light"/>
              </a:rPr>
              <a:t>Lifestyle management enrollment rate</a:t>
            </a:r>
            <a:endParaRPr kumimoji="0" lang="en-US" sz="1000" b="0" i="0" u="none" strike="noStrike" kern="1200" cap="none" spc="0" normalizeH="0" baseline="0" noProof="0">
              <a:ln>
                <a:noFill/>
              </a:ln>
              <a:solidFill>
                <a:srgbClr val="53585F"/>
              </a:solidFill>
              <a:effectLst/>
              <a:uLnTx/>
              <a:uFillTx/>
              <a:cs typeface="Calibri" panose="020F0502020204030204" pitchFamily="34" charset="0"/>
            </a:endParaRPr>
          </a:p>
        </p:txBody>
      </p:sp>
      <p:graphicFrame>
        <p:nvGraphicFramePr>
          <p:cNvPr id="39" name="Table 38">
            <a:extLst>
              <a:ext uri="{FF2B5EF4-FFF2-40B4-BE49-F238E27FC236}">
                <a16:creationId xmlns:a16="http://schemas.microsoft.com/office/drawing/2014/main" id="{A6616B53-78D7-45CF-A592-2F66152BC204}"/>
              </a:ext>
            </a:extLst>
          </p:cNvPr>
          <p:cNvGraphicFramePr>
            <a:graphicFrameLocks noGrp="1"/>
          </p:cNvGraphicFramePr>
          <p:nvPr>
            <p:extLst>
              <p:ext uri="{D42A27DB-BD31-4B8C-83A1-F6EECF244321}">
                <p14:modId xmlns:p14="http://schemas.microsoft.com/office/powerpoint/2010/main" val="845062172"/>
              </p:ext>
            </p:extLst>
          </p:nvPr>
        </p:nvGraphicFramePr>
        <p:xfrm>
          <a:off x="8939213" y="1180882"/>
          <a:ext cx="2909887" cy="257176"/>
        </p:xfrm>
        <a:graphic>
          <a:graphicData uri="http://schemas.openxmlformats.org/drawingml/2006/table">
            <a:tbl>
              <a:tblPr firstRow="1" bandRow="1">
                <a:tableStyleId>{5C22544A-7EE6-4342-B048-85BDC9FD1C3A}</a:tableStyleId>
              </a:tblPr>
              <a:tblGrid>
                <a:gridCol w="2909887">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MEMBERS WITH 1+ CONDITION RISK</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40" name="Graphic 39" descr="Stethoscope">
            <a:extLst>
              <a:ext uri="{FF2B5EF4-FFF2-40B4-BE49-F238E27FC236}">
                <a16:creationId xmlns:a16="http://schemas.microsoft.com/office/drawing/2014/main" id="{2C1C1ABC-870A-4E0A-8C22-701AA46B5A44}"/>
              </a:ext>
            </a:extLst>
          </p:cNvPr>
          <p:cNvPicPr>
            <a:picLocks noChangeAspect="1"/>
          </p:cNvPicPr>
          <p:nvPr/>
        </p:nvPicPr>
        <p:blipFill>
          <a:blip r:embed="rId8">
            <a:duotone>
              <a:srgbClr val="2B99CC">
                <a:shade val="45000"/>
                <a:satMod val="135000"/>
              </a:srgbClr>
              <a:prstClr val="white"/>
            </a:duotone>
            <a:extLst>
              <a:ext uri="{96DAC541-7B7A-43D3-8B79-37D633B846F1}">
                <asvg:svgBlip xmlns:asvg="http://schemas.microsoft.com/office/drawing/2016/SVG/main" r:embed="rId9"/>
              </a:ext>
            </a:extLst>
          </a:blip>
          <a:stretch>
            <a:fillRect/>
          </a:stretch>
        </p:blipFill>
        <p:spPr>
          <a:xfrm>
            <a:off x="8939213" y="1438058"/>
            <a:ext cx="1026695" cy="914400"/>
          </a:xfrm>
          <a:prstGeom prst="rect">
            <a:avLst/>
          </a:prstGeom>
        </p:spPr>
      </p:pic>
      <p:sp>
        <p:nvSpPr>
          <p:cNvPr id="45" name="TextBox 44">
            <a:extLst>
              <a:ext uri="{FF2B5EF4-FFF2-40B4-BE49-F238E27FC236}">
                <a16:creationId xmlns:a16="http://schemas.microsoft.com/office/drawing/2014/main" id="{0C8EA7B0-F742-4E66-B84B-8E3203FAC76B}"/>
              </a:ext>
            </a:extLst>
          </p:cNvPr>
          <p:cNvSpPr txBox="1"/>
          <p:nvPr/>
        </p:nvSpPr>
        <p:spPr>
          <a:xfrm>
            <a:off x="10053765" y="2637944"/>
            <a:ext cx="1922335"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dirty="0">
                <a:ln>
                  <a:noFill/>
                </a:ln>
                <a:solidFill>
                  <a:srgbClr val="000000">
                    <a:lumMod val="65000"/>
                    <a:lumOff val="35000"/>
                  </a:srgbClr>
                </a:solidFill>
                <a:effectLst/>
                <a:uLnTx/>
                <a:uFillTx/>
                <a:cs typeface="Calibri" panose="020F0502020204030204" pitchFamily="34" charset="0"/>
                <a:sym typeface="Helvetica Light"/>
              </a:rPr>
              <a:t>Members with 1+ Lifestyle Risk</a:t>
            </a:r>
          </a:p>
        </p:txBody>
      </p:sp>
      <p:graphicFrame>
        <p:nvGraphicFramePr>
          <p:cNvPr id="46" name="Table 45">
            <a:extLst>
              <a:ext uri="{FF2B5EF4-FFF2-40B4-BE49-F238E27FC236}">
                <a16:creationId xmlns:a16="http://schemas.microsoft.com/office/drawing/2014/main" id="{449CE5C0-60CB-427A-95F3-C528C001D0F5}"/>
              </a:ext>
            </a:extLst>
          </p:cNvPr>
          <p:cNvGraphicFramePr>
            <a:graphicFrameLocks noGrp="1"/>
          </p:cNvGraphicFramePr>
          <p:nvPr>
            <p:extLst>
              <p:ext uri="{D42A27DB-BD31-4B8C-83A1-F6EECF244321}">
                <p14:modId xmlns:p14="http://schemas.microsoft.com/office/powerpoint/2010/main" val="609934092"/>
              </p:ext>
            </p:extLst>
          </p:nvPr>
        </p:nvGraphicFramePr>
        <p:xfrm>
          <a:off x="8939212" y="3295168"/>
          <a:ext cx="2909887" cy="257176"/>
        </p:xfrm>
        <a:graphic>
          <a:graphicData uri="http://schemas.openxmlformats.org/drawingml/2006/table">
            <a:tbl>
              <a:tblPr firstRow="1" bandRow="1">
                <a:tableStyleId>{5C22544A-7EE6-4342-B048-85BDC9FD1C3A}</a:tableStyleId>
              </a:tblPr>
              <a:tblGrid>
                <a:gridCol w="2909887">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NET RISK CHANGE</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47" name="Image" descr="Image">
            <a:extLst>
              <a:ext uri="{FF2B5EF4-FFF2-40B4-BE49-F238E27FC236}">
                <a16:creationId xmlns:a16="http://schemas.microsoft.com/office/drawing/2014/main" id="{8379954E-833C-4A54-8FD2-3FBCA3D08BE2}"/>
              </a:ext>
            </a:extLst>
          </p:cNvPr>
          <p:cNvPicPr>
            <a:picLocks noChangeAspect="1"/>
          </p:cNvPicPr>
          <p:nvPr/>
        </p:nvPicPr>
        <p:blipFill>
          <a:blip r:embed="rId10">
            <a:duotone>
              <a:srgbClr val="2B99CC">
                <a:shade val="45000"/>
                <a:satMod val="135000"/>
              </a:srgbClr>
              <a:prstClr val="white"/>
            </a:duotone>
          </a:blip>
          <a:stretch>
            <a:fillRect/>
          </a:stretch>
        </p:blipFill>
        <p:spPr>
          <a:xfrm>
            <a:off x="9123245" y="3603995"/>
            <a:ext cx="658630" cy="800100"/>
          </a:xfrm>
          <a:prstGeom prst="rect">
            <a:avLst/>
          </a:prstGeom>
          <a:ln w="12700">
            <a:miter lim="400000"/>
          </a:ln>
        </p:spPr>
      </p:pic>
      <p:sp>
        <p:nvSpPr>
          <p:cNvPr id="52" name="TextBox 51">
            <a:extLst>
              <a:ext uri="{FF2B5EF4-FFF2-40B4-BE49-F238E27FC236}">
                <a16:creationId xmlns:a16="http://schemas.microsoft.com/office/drawing/2014/main" id="{A6968010-F620-48ED-9AC3-62DD5A49313A}"/>
              </a:ext>
            </a:extLst>
          </p:cNvPr>
          <p:cNvSpPr txBox="1"/>
          <p:nvPr/>
        </p:nvSpPr>
        <p:spPr>
          <a:xfrm>
            <a:off x="10092908" y="4683435"/>
            <a:ext cx="1883191"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Preventive risk </a:t>
            </a:r>
            <a:r>
              <a:rPr lang="en-US" sz="1000">
                <a:solidFill>
                  <a:srgbClr val="000000">
                    <a:lumMod val="65000"/>
                    <a:lumOff val="35000"/>
                  </a:srgbClr>
                </a:solidFill>
                <a:cs typeface="Calibri" panose="020F0502020204030204" pitchFamily="34" charset="0"/>
                <a:sym typeface="Helvetica Light"/>
              </a:rPr>
              <a:t>change</a:t>
            </a:r>
            <a:endPar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endParaRPr>
          </a:p>
        </p:txBody>
      </p:sp>
      <p:sp>
        <p:nvSpPr>
          <p:cNvPr id="53" name="TextBox 52">
            <a:extLst>
              <a:ext uri="{FF2B5EF4-FFF2-40B4-BE49-F238E27FC236}">
                <a16:creationId xmlns:a16="http://schemas.microsoft.com/office/drawing/2014/main" id="{6D831268-9E7C-468D-871F-21F6D7334DC3}"/>
              </a:ext>
            </a:extLst>
          </p:cNvPr>
          <p:cNvSpPr txBox="1"/>
          <p:nvPr/>
        </p:nvSpPr>
        <p:spPr>
          <a:xfrm>
            <a:off x="10092908" y="5369835"/>
            <a:ext cx="1775002"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Lifestyle risk change</a:t>
            </a:r>
            <a:endPar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endParaRPr>
          </a:p>
        </p:txBody>
      </p:sp>
      <p:sp>
        <p:nvSpPr>
          <p:cNvPr id="56" name="TextBox 55">
            <a:extLst>
              <a:ext uri="{FF2B5EF4-FFF2-40B4-BE49-F238E27FC236}">
                <a16:creationId xmlns:a16="http://schemas.microsoft.com/office/drawing/2014/main" id="{312DBA2B-6E3C-41DA-A1F5-F540D3B865F3}"/>
              </a:ext>
            </a:extLst>
          </p:cNvPr>
          <p:cNvSpPr txBox="1"/>
          <p:nvPr/>
        </p:nvSpPr>
        <p:spPr>
          <a:xfrm>
            <a:off x="10092908" y="6048107"/>
            <a:ext cx="1828801"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dirty="0">
                <a:ln>
                  <a:noFill/>
                </a:ln>
                <a:solidFill>
                  <a:srgbClr val="000000">
                    <a:lumMod val="65000"/>
                    <a:lumOff val="35000"/>
                  </a:srgbClr>
                </a:solidFill>
                <a:effectLst/>
                <a:uLnTx/>
                <a:uFillTx/>
                <a:cs typeface="Calibri" panose="020F0502020204030204" pitchFamily="34" charset="0"/>
                <a:sym typeface="Helvetica Light"/>
              </a:rPr>
              <a:t>Biometric/Clinical risk </a:t>
            </a:r>
            <a:r>
              <a:rPr lang="en-US" sz="1000" dirty="0">
                <a:solidFill>
                  <a:srgbClr val="000000">
                    <a:lumMod val="65000"/>
                    <a:lumOff val="35000"/>
                  </a:srgbClr>
                </a:solidFill>
                <a:cs typeface="Calibri" panose="020F0502020204030204" pitchFamily="34" charset="0"/>
                <a:sym typeface="Helvetica Light"/>
              </a:rPr>
              <a:t>change</a:t>
            </a:r>
            <a:endParaRPr kumimoji="0" lang="en-US" sz="1000" b="0" i="0" u="none" strike="noStrike" kern="1200" cap="none" spc="0" normalizeH="0" baseline="0" noProof="0" dirty="0">
              <a:ln>
                <a:noFill/>
              </a:ln>
              <a:solidFill>
                <a:srgbClr val="000000">
                  <a:lumMod val="65000"/>
                  <a:lumOff val="35000"/>
                </a:srgbClr>
              </a:solidFill>
              <a:effectLst/>
              <a:uLnTx/>
              <a:uFillTx/>
              <a:cs typeface="Calibri" panose="020F0502020204030204" pitchFamily="34" charset="0"/>
            </a:endParaRPr>
          </a:p>
        </p:txBody>
      </p:sp>
      <p:sp>
        <p:nvSpPr>
          <p:cNvPr id="67" name="TextBox 66"/>
          <p:cNvSpPr txBox="1"/>
          <p:nvPr/>
        </p:nvSpPr>
        <p:spPr>
          <a:xfrm>
            <a:off x="1389888" y="1600200"/>
            <a:ext cx="1828800" cy="369332"/>
          </a:xfrm>
          <a:prstGeom prst="rect">
            <a:avLst/>
          </a:prstGeom>
          <a:noFill/>
        </p:spPr>
        <p:txBody>
          <a:bodyPr wrap="square">
            <a:spAutoFit/>
          </a:bodyPr>
          <a:lstStyle/>
          <a:p>
            <a:pPr algn="ctr">
              <a:defRPr sz="2800">
                <a:solidFill>
                  <a:srgbClr val="2C9ACC"/>
                </a:solidFill>
                <a:latin typeface="Calibri"/>
              </a:defRPr>
            </a:pPr>
            <a:r>
              <a:t>25.8%</a:t>
            </a:r>
          </a:p>
        </p:txBody>
      </p:sp>
      <p:sp>
        <p:nvSpPr>
          <p:cNvPr id="68" name="TextBox 67"/>
          <p:cNvSpPr txBox="1"/>
          <p:nvPr/>
        </p:nvSpPr>
        <p:spPr>
          <a:xfrm>
            <a:off x="187569" y="2542032"/>
            <a:ext cx="1147455" cy="539496"/>
          </a:xfrm>
          <a:prstGeom prst="rect">
            <a:avLst/>
          </a:prstGeom>
          <a:noFill/>
        </p:spPr>
        <p:txBody>
          <a:bodyPr wrap="square">
            <a:spAutoFit/>
          </a:bodyPr>
          <a:lstStyle/>
          <a:p>
            <a:pPr algn="ctr">
              <a:defRPr sz="2800">
                <a:solidFill>
                  <a:srgbClr val="2C9ACC"/>
                </a:solidFill>
                <a:latin typeface="Calibri"/>
              </a:defRPr>
            </a:pPr>
            <a:r>
              <a:t>5.3%</a:t>
            </a:r>
          </a:p>
        </p:txBody>
      </p:sp>
      <p:sp>
        <p:nvSpPr>
          <p:cNvPr id="69" name="TextBox 68"/>
          <p:cNvSpPr txBox="1"/>
          <p:nvPr/>
        </p:nvSpPr>
        <p:spPr>
          <a:xfrm>
            <a:off x="1389888" y="3995928"/>
            <a:ext cx="1828800" cy="369332"/>
          </a:xfrm>
          <a:prstGeom prst="rect">
            <a:avLst/>
          </a:prstGeom>
          <a:noFill/>
        </p:spPr>
        <p:txBody>
          <a:bodyPr wrap="square">
            <a:spAutoFit/>
          </a:bodyPr>
          <a:lstStyle/>
          <a:p>
            <a:pPr algn="ctr">
              <a:defRPr sz="2800">
                <a:solidFill>
                  <a:srgbClr val="2C9ACC"/>
                </a:solidFill>
                <a:latin typeface="Calibri"/>
              </a:defRPr>
            </a:pPr>
            <a:r>
              <a:t>26.9%</a:t>
            </a:r>
          </a:p>
        </p:txBody>
      </p:sp>
      <p:sp>
        <p:nvSpPr>
          <p:cNvPr id="70" name="TextBox 69"/>
          <p:cNvSpPr txBox="1"/>
          <p:nvPr/>
        </p:nvSpPr>
        <p:spPr>
          <a:xfrm>
            <a:off x="5722143" y="1600200"/>
            <a:ext cx="1828800" cy="369332"/>
          </a:xfrm>
          <a:prstGeom prst="rect">
            <a:avLst/>
          </a:prstGeom>
          <a:noFill/>
        </p:spPr>
        <p:txBody>
          <a:bodyPr wrap="square">
            <a:spAutoFit/>
          </a:bodyPr>
          <a:lstStyle/>
          <a:p>
            <a:pPr algn="ctr">
              <a:defRPr sz="2800">
                <a:solidFill>
                  <a:srgbClr val="2C9ACC"/>
                </a:solidFill>
                <a:latin typeface="Calibri"/>
              </a:defRPr>
            </a:pPr>
            <a:r>
              <a:t>40.0%</a:t>
            </a:r>
          </a:p>
        </p:txBody>
      </p:sp>
      <p:sp>
        <p:nvSpPr>
          <p:cNvPr id="71" name="TextBox 70"/>
          <p:cNvSpPr txBox="1"/>
          <p:nvPr/>
        </p:nvSpPr>
        <p:spPr>
          <a:xfrm>
            <a:off x="4281715" y="2496312"/>
            <a:ext cx="1329509" cy="585216"/>
          </a:xfrm>
          <a:prstGeom prst="rect">
            <a:avLst/>
          </a:prstGeom>
          <a:noFill/>
        </p:spPr>
        <p:txBody>
          <a:bodyPr wrap="square">
            <a:spAutoFit/>
          </a:bodyPr>
          <a:lstStyle/>
          <a:p>
            <a:pPr algn="ctr">
              <a:defRPr sz="2800">
                <a:solidFill>
                  <a:srgbClr val="2C9ACC"/>
                </a:solidFill>
                <a:latin typeface="Calibri"/>
              </a:defRPr>
            </a:pPr>
            <a:r>
              <a:t>22.0%</a:t>
            </a:r>
          </a:p>
        </p:txBody>
      </p:sp>
      <p:sp>
        <p:nvSpPr>
          <p:cNvPr id="72" name="TextBox 71"/>
          <p:cNvSpPr txBox="1"/>
          <p:nvPr/>
        </p:nvSpPr>
        <p:spPr>
          <a:xfrm>
            <a:off x="4281715" y="3172968"/>
            <a:ext cx="1329509" cy="539496"/>
          </a:xfrm>
          <a:prstGeom prst="rect">
            <a:avLst/>
          </a:prstGeom>
          <a:noFill/>
        </p:spPr>
        <p:txBody>
          <a:bodyPr wrap="square">
            <a:spAutoFit/>
          </a:bodyPr>
          <a:lstStyle/>
          <a:p>
            <a:pPr algn="ctr">
              <a:defRPr sz="2800">
                <a:solidFill>
                  <a:srgbClr val="2C9ACC"/>
                </a:solidFill>
                <a:latin typeface="Calibri"/>
              </a:defRPr>
            </a:pPr>
            <a:r>
              <a:t>33.8%</a:t>
            </a:r>
          </a:p>
        </p:txBody>
      </p:sp>
      <p:sp>
        <p:nvSpPr>
          <p:cNvPr id="73" name="TextBox 72"/>
          <p:cNvSpPr txBox="1"/>
          <p:nvPr/>
        </p:nvSpPr>
        <p:spPr>
          <a:xfrm>
            <a:off x="4281715" y="3867912"/>
            <a:ext cx="1329509" cy="536183"/>
          </a:xfrm>
          <a:prstGeom prst="rect">
            <a:avLst/>
          </a:prstGeom>
          <a:noFill/>
        </p:spPr>
        <p:txBody>
          <a:bodyPr wrap="square">
            <a:spAutoFit/>
          </a:bodyPr>
          <a:lstStyle/>
          <a:p>
            <a:pPr algn="ctr">
              <a:defRPr sz="2800">
                <a:solidFill>
                  <a:srgbClr val="2C9ACC"/>
                </a:solidFill>
                <a:latin typeface="Calibri"/>
              </a:defRPr>
            </a:pPr>
            <a:r>
              <a:t>54.5</a:t>
            </a:r>
          </a:p>
        </p:txBody>
      </p:sp>
      <p:sp>
        <p:nvSpPr>
          <p:cNvPr id="74" name="TextBox 73"/>
          <p:cNvSpPr txBox="1"/>
          <p:nvPr/>
        </p:nvSpPr>
        <p:spPr>
          <a:xfrm>
            <a:off x="4281715" y="4544568"/>
            <a:ext cx="1329509" cy="539496"/>
          </a:xfrm>
          <a:prstGeom prst="rect">
            <a:avLst/>
          </a:prstGeom>
          <a:noFill/>
        </p:spPr>
        <p:txBody>
          <a:bodyPr wrap="square">
            <a:spAutoFit/>
          </a:bodyPr>
          <a:lstStyle/>
          <a:p>
            <a:pPr algn="ctr">
              <a:defRPr sz="2800">
                <a:solidFill>
                  <a:srgbClr val="2C9ACC"/>
                </a:solidFill>
                <a:latin typeface="Calibri"/>
              </a:defRPr>
            </a:pPr>
            <a:r>
              <a:t>21.0%</a:t>
            </a:r>
          </a:p>
        </p:txBody>
      </p:sp>
      <p:sp>
        <p:nvSpPr>
          <p:cNvPr id="75" name="TextBox 74"/>
          <p:cNvSpPr txBox="1"/>
          <p:nvPr/>
        </p:nvSpPr>
        <p:spPr>
          <a:xfrm>
            <a:off x="10021824" y="1554480"/>
            <a:ext cx="1828800" cy="369332"/>
          </a:xfrm>
          <a:prstGeom prst="rect">
            <a:avLst/>
          </a:prstGeom>
          <a:noFill/>
        </p:spPr>
        <p:txBody>
          <a:bodyPr wrap="square">
            <a:spAutoFit/>
          </a:bodyPr>
          <a:lstStyle/>
          <a:p>
            <a:pPr algn="ctr">
              <a:defRPr sz="2800">
                <a:solidFill>
                  <a:srgbClr val="2C9ACC"/>
                </a:solidFill>
                <a:latin typeface="Calibri"/>
              </a:defRPr>
            </a:pPr>
            <a:r>
              <a:t>41.6%</a:t>
            </a:r>
          </a:p>
        </p:txBody>
      </p:sp>
      <p:sp>
        <p:nvSpPr>
          <p:cNvPr id="76" name="TextBox 75"/>
          <p:cNvSpPr txBox="1"/>
          <p:nvPr/>
        </p:nvSpPr>
        <p:spPr>
          <a:xfrm>
            <a:off x="8504217" y="2496312"/>
            <a:ext cx="1410918" cy="585216"/>
          </a:xfrm>
          <a:prstGeom prst="rect">
            <a:avLst/>
          </a:prstGeom>
          <a:noFill/>
        </p:spPr>
        <p:txBody>
          <a:bodyPr wrap="square">
            <a:spAutoFit/>
          </a:bodyPr>
          <a:lstStyle/>
          <a:p>
            <a:pPr algn="ctr">
              <a:defRPr sz="2800">
                <a:solidFill>
                  <a:srgbClr val="2C9ACC"/>
                </a:solidFill>
                <a:latin typeface="Calibri"/>
              </a:defRPr>
            </a:pPr>
            <a:r>
              <a:t>98.8%</a:t>
            </a:r>
          </a:p>
        </p:txBody>
      </p:sp>
      <p:sp>
        <p:nvSpPr>
          <p:cNvPr id="77" name="TextBox 76"/>
          <p:cNvSpPr txBox="1"/>
          <p:nvPr/>
        </p:nvSpPr>
        <p:spPr>
          <a:xfrm>
            <a:off x="10021824" y="3657600"/>
            <a:ext cx="1828800" cy="685800"/>
          </a:xfrm>
          <a:prstGeom prst="rect">
            <a:avLst/>
          </a:prstGeom>
          <a:noFill/>
        </p:spPr>
        <p:txBody>
          <a:bodyPr wrap="square">
            <a:spAutoFit/>
          </a:bodyPr>
          <a:lstStyle/>
          <a:p>
            <a:pPr algn="ctr">
              <a:defRPr sz="2800">
                <a:solidFill>
                  <a:srgbClr val="2C9ACC"/>
                </a:solidFill>
                <a:latin typeface="Calibri"/>
              </a:defRPr>
            </a:pPr>
            <a:r>
              <a:t>-11.5%</a:t>
            </a:r>
          </a:p>
        </p:txBody>
      </p:sp>
      <p:sp>
        <p:nvSpPr>
          <p:cNvPr id="78" name="TextBox 77"/>
          <p:cNvSpPr txBox="1"/>
          <p:nvPr/>
        </p:nvSpPr>
        <p:spPr>
          <a:xfrm>
            <a:off x="8504217" y="4544568"/>
            <a:ext cx="1410918" cy="539496"/>
          </a:xfrm>
          <a:prstGeom prst="rect">
            <a:avLst/>
          </a:prstGeom>
          <a:noFill/>
        </p:spPr>
        <p:txBody>
          <a:bodyPr wrap="square">
            <a:spAutoFit/>
          </a:bodyPr>
          <a:lstStyle/>
          <a:p>
            <a:pPr algn="ctr">
              <a:defRPr sz="2800">
                <a:solidFill>
                  <a:srgbClr val="2C9ACC"/>
                </a:solidFill>
                <a:latin typeface="Calibri"/>
              </a:defRPr>
            </a:pPr>
            <a:r>
              <a:t>-12.3%</a:t>
            </a:r>
          </a:p>
        </p:txBody>
      </p:sp>
      <p:sp>
        <p:nvSpPr>
          <p:cNvPr id="79" name="TextBox 78"/>
          <p:cNvSpPr txBox="1"/>
          <p:nvPr/>
        </p:nvSpPr>
        <p:spPr>
          <a:xfrm>
            <a:off x="8504217" y="5230368"/>
            <a:ext cx="1410918" cy="560832"/>
          </a:xfrm>
          <a:prstGeom prst="rect">
            <a:avLst/>
          </a:prstGeom>
          <a:noFill/>
        </p:spPr>
        <p:txBody>
          <a:bodyPr wrap="square">
            <a:spAutoFit/>
          </a:bodyPr>
          <a:lstStyle/>
          <a:p>
            <a:pPr algn="ctr">
              <a:defRPr sz="2800">
                <a:solidFill>
                  <a:srgbClr val="2C9ACC"/>
                </a:solidFill>
                <a:latin typeface="Calibri"/>
              </a:defRPr>
            </a:pPr>
            <a:r>
              <a:t>-12.1%</a:t>
            </a:r>
          </a:p>
        </p:txBody>
      </p:sp>
      <p:sp>
        <p:nvSpPr>
          <p:cNvPr id="80" name="TextBox 79"/>
          <p:cNvSpPr txBox="1"/>
          <p:nvPr/>
        </p:nvSpPr>
        <p:spPr>
          <a:xfrm>
            <a:off x="8505373" y="5916168"/>
            <a:ext cx="1399462" cy="539496"/>
          </a:xfrm>
          <a:prstGeom prst="rect">
            <a:avLst/>
          </a:prstGeom>
          <a:noFill/>
        </p:spPr>
        <p:txBody>
          <a:bodyPr wrap="square">
            <a:spAutoFit/>
          </a:bodyPr>
          <a:lstStyle/>
          <a:p>
            <a:pPr algn="ctr">
              <a:defRPr sz="2800">
                <a:solidFill>
                  <a:srgbClr val="2C9ACC"/>
                </a:solidFill>
                <a:latin typeface="Calibri"/>
              </a:defRPr>
            </a:pPr>
            <a:r>
              <a:t>-5.4%</a:t>
            </a:r>
          </a:p>
        </p:txBody>
      </p:sp>
    </p:spTree>
    <p:extLst>
      <p:ext uri="{BB962C8B-B14F-4D97-AF65-F5344CB8AC3E}">
        <p14:creationId xmlns:p14="http://schemas.microsoft.com/office/powerpoint/2010/main" val="368122504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sc_diabetes_module_count" descr="participant_activitytop_3">
            <a:extLst>
              <a:ext uri="{FF2B5EF4-FFF2-40B4-BE49-F238E27FC236}">
                <a16:creationId xmlns:a16="http://schemas.microsoft.com/office/drawing/2014/main" id="{4930658C-C2C4-4F66-B97C-BCED0859D5C7}"/>
              </a:ext>
            </a:extLst>
          </p:cNvPr>
          <p:cNvGraphicFramePr>
            <a:graphicFrameLocks noGrp="1"/>
          </p:cNvGraphicFramePr>
          <p:nvPr/>
        </p:nvGraphicFramePr>
        <p:xfrm>
          <a:off x="8535842" y="2513143"/>
          <a:ext cx="3211497" cy="2362200"/>
        </p:xfrm>
        <a:graphic>
          <a:graphicData uri="http://schemas.openxmlformats.org/drawingml/2006/table">
            <a:tbl>
              <a:tblPr firstRow="1" bandRow="1">
                <a:tableStyleId>{6E25E649-3F16-4E02-A733-19D2CDBF48F0}</a:tableStyleId>
              </a:tblPr>
              <a:tblGrid>
                <a:gridCol w="2029750">
                  <a:extLst>
                    <a:ext uri="{9D8B030D-6E8A-4147-A177-3AD203B41FA5}">
                      <a16:colId xmlns:a16="http://schemas.microsoft.com/office/drawing/2014/main" val="3506233130"/>
                    </a:ext>
                  </a:extLst>
                </a:gridCol>
                <a:gridCol w="1181747">
                  <a:extLst>
                    <a:ext uri="{9D8B030D-6E8A-4147-A177-3AD203B41FA5}">
                      <a16:colId xmlns:a16="http://schemas.microsoft.com/office/drawing/2014/main" val="3363182288"/>
                    </a:ext>
                  </a:extLst>
                </a:gridCol>
              </a:tblGrid>
              <a:tr h="152489">
                <a:tc>
                  <a:txBody>
                    <a:bodyPr/>
                    <a:lstStyle/>
                    <a:p>
                      <a:pPr algn="l"/>
                      <a:r>
                        <a:rPr lang="en-US" sz="900" dirty="0"/>
                        <a:t>Module Name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Completions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0">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86690">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108206608"/>
                  </a:ext>
                </a:extLst>
              </a:tr>
              <a:tr h="160020">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1242352"/>
                  </a:ext>
                </a:extLst>
              </a:tr>
              <a:tr h="133350">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811274155"/>
                  </a:ext>
                </a:extLst>
              </a:tr>
              <a:tr h="0">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74910165"/>
                  </a:ext>
                </a:extLst>
              </a:tr>
              <a:tr h="0">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174185034"/>
                  </a:ext>
                </a:extLst>
              </a:tr>
              <a:tr h="0">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160430513"/>
                  </a:ext>
                </a:extLst>
              </a:tr>
              <a:tr h="0">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556686331"/>
                  </a:ext>
                </a:extLst>
              </a:tr>
              <a:tr h="152489">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17" name="Rectangle 16">
            <a:extLst>
              <a:ext uri="{FF2B5EF4-FFF2-40B4-BE49-F238E27FC236}">
                <a16:creationId xmlns:a16="http://schemas.microsoft.com/office/drawing/2014/main" id="{E688C6DB-CC03-4BC1-86BF-A08A602FBBAA}"/>
              </a:ext>
            </a:extLst>
          </p:cNvPr>
          <p:cNvSpPr/>
          <p:nvPr/>
        </p:nvSpPr>
        <p:spPr>
          <a:xfrm>
            <a:off x="8547867" y="2256184"/>
            <a:ext cx="1715534" cy="246221"/>
          </a:xfrm>
          <a:prstGeom prst="rect">
            <a:avLst/>
          </a:prstGeom>
        </p:spPr>
        <p:txBody>
          <a:bodyPr wrap="non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dirty="0">
                <a:solidFill>
                  <a:srgbClr val="595959"/>
                </a:solidFill>
              </a:rPr>
              <a:t>MODULE COMPLETIONS</a:t>
            </a:r>
          </a:p>
        </p:txBody>
      </p:sp>
      <p:graphicFrame>
        <p:nvGraphicFramePr>
          <p:cNvPr id="16" name="sc_diabetes_engagement_chart" descr="tx_risk_points_vs_t1_risk_points">
            <a:extLst>
              <a:ext uri="{FF2B5EF4-FFF2-40B4-BE49-F238E27FC236}">
                <a16:creationId xmlns:a16="http://schemas.microsoft.com/office/drawing/2014/main" id="{11F8606E-A20A-4AA1-9EC0-B5611387D871}"/>
              </a:ext>
            </a:extLst>
          </p:cNvPr>
          <p:cNvGraphicFramePr/>
          <p:nvPr/>
        </p:nvGraphicFramePr>
        <p:xfrm>
          <a:off x="69434" y="2256184"/>
          <a:ext cx="8115300" cy="3574774"/>
        </p:xfrm>
        <a:graphic>
          <a:graphicData uri="http://schemas.openxmlformats.org/drawingml/2006/chart">
            <c:chart xmlns:c="http://schemas.openxmlformats.org/drawingml/2006/chart" xmlns:r="http://schemas.openxmlformats.org/officeDocument/2006/relationships" r:id="rId3"/>
          </a:graphicData>
        </a:graphic>
      </p:graphicFrame>
      <p:sp>
        <p:nvSpPr>
          <p:cNvPr id="15" name="sc_diabetes_program_completions">
            <a:extLst>
              <a:ext uri="{FF2B5EF4-FFF2-40B4-BE49-F238E27FC236}">
                <a16:creationId xmlns:a16="http://schemas.microsoft.com/office/drawing/2014/main" id="{5D8FC610-7F0E-4DEB-9F04-8BC856A2761A}"/>
              </a:ext>
            </a:extLst>
          </p:cNvPr>
          <p:cNvSpPr txBox="1"/>
          <p:nvPr/>
        </p:nvSpPr>
        <p:spPr>
          <a:xfrm>
            <a:off x="6585259" y="1460857"/>
            <a:ext cx="2008307" cy="523220"/>
          </a:xfrm>
          <a:prstGeom prst="rect">
            <a:avLst/>
          </a:prstGeom>
          <a:noFill/>
        </p:spPr>
        <p:txBody>
          <a:bodyPr wrap="square">
            <a:spAutoFit/>
          </a:bodyPr>
          <a:lstStyle/>
          <a:p>
            <a:pPr algn="ctr">
              <a:defRPr sz="2800">
                <a:solidFill>
                  <a:srgbClr val="2C9ACC"/>
                </a:solidFill>
                <a:latin typeface="Calibri"/>
              </a:defRPr>
            </a:pPr>
            <a:endParaRPr dirty="0"/>
          </a:p>
        </p:txBody>
      </p:sp>
      <p:graphicFrame>
        <p:nvGraphicFramePr>
          <p:cNvPr id="25" name="Table 6">
            <a:extLst>
              <a:ext uri="{FF2B5EF4-FFF2-40B4-BE49-F238E27FC236}">
                <a16:creationId xmlns:a16="http://schemas.microsoft.com/office/drawing/2014/main" id="{C82075B5-9254-4703-995B-C1ADC3DA7E7B}"/>
              </a:ext>
            </a:extLst>
          </p:cNvPr>
          <p:cNvGraphicFramePr>
            <a:graphicFrameLocks noGrp="1"/>
          </p:cNvGraphicFramePr>
          <p:nvPr/>
        </p:nvGraphicFramePr>
        <p:xfrm>
          <a:off x="6286101" y="1071989"/>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COMPLETIONS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3" name="sc_diabetes_module_completions">
            <a:extLst>
              <a:ext uri="{FF2B5EF4-FFF2-40B4-BE49-F238E27FC236}">
                <a16:creationId xmlns:a16="http://schemas.microsoft.com/office/drawing/2014/main" id="{F702AFDF-9715-4C9B-B116-E08BE7B3DF47}"/>
              </a:ext>
            </a:extLst>
          </p:cNvPr>
          <p:cNvSpPr txBox="1"/>
          <p:nvPr/>
        </p:nvSpPr>
        <p:spPr>
          <a:xfrm>
            <a:off x="2900518" y="1460859"/>
            <a:ext cx="2008307" cy="523220"/>
          </a:xfrm>
          <a:prstGeom prst="rect">
            <a:avLst/>
          </a:prstGeom>
          <a:noFill/>
        </p:spPr>
        <p:txBody>
          <a:bodyPr wrap="square">
            <a:spAutoFit/>
          </a:bodyPr>
          <a:lstStyle/>
          <a:p>
            <a:pPr algn="ctr">
              <a:defRPr sz="2800">
                <a:solidFill>
                  <a:srgbClr val="2C9ACC"/>
                </a:solidFill>
                <a:latin typeface="Calibri"/>
              </a:defRPr>
            </a:pPr>
            <a:endParaRPr dirty="0"/>
          </a:p>
        </p:txBody>
      </p:sp>
      <p:graphicFrame>
        <p:nvGraphicFramePr>
          <p:cNvPr id="14" name="Table 6">
            <a:extLst>
              <a:ext uri="{FF2B5EF4-FFF2-40B4-BE49-F238E27FC236}">
                <a16:creationId xmlns:a16="http://schemas.microsoft.com/office/drawing/2014/main" id="{A5D7FFDA-EAE6-41F6-8A83-AD7DBC82F996}"/>
              </a:ext>
            </a:extLst>
          </p:cNvPr>
          <p:cNvGraphicFramePr>
            <a:graphicFrameLocks noGrp="1"/>
          </p:cNvGraphicFramePr>
          <p:nvPr/>
        </p:nvGraphicFramePr>
        <p:xfrm>
          <a:off x="2601360" y="1071990"/>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MODULE COMPLETIONS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3" name="Text Placeholder 2">
            <a:extLst>
              <a:ext uri="{FF2B5EF4-FFF2-40B4-BE49-F238E27FC236}">
                <a16:creationId xmlns:a16="http://schemas.microsoft.com/office/drawing/2014/main" id="{207219D2-2CC9-4C66-98C4-C29259B59A9B}"/>
              </a:ext>
            </a:extLst>
          </p:cNvPr>
          <p:cNvSpPr>
            <a:spLocks noGrp="1"/>
          </p:cNvSpPr>
          <p:nvPr>
            <p:ph type="body" sz="quarter" idx="10"/>
          </p:nvPr>
        </p:nvSpPr>
        <p:spPr/>
        <p:txBody>
          <a:bodyPr/>
          <a:lstStyle/>
          <a:p>
            <a:r>
              <a:rPr lang="en-US" dirty="0"/>
              <a:t>Program Engagement</a:t>
            </a:r>
          </a:p>
        </p:txBody>
      </p:sp>
      <p:sp>
        <p:nvSpPr>
          <p:cNvPr id="2" name="sc_title">
            <a:extLst>
              <a:ext uri="{FF2B5EF4-FFF2-40B4-BE49-F238E27FC236}">
                <a16:creationId xmlns:a16="http://schemas.microsoft.com/office/drawing/2014/main" id="{6892B105-C115-4AC5-A6CB-AEA9FB5DD748}"/>
              </a:ext>
            </a:extLst>
          </p:cNvPr>
          <p:cNvSpPr>
            <a:spLocks noGrp="1"/>
          </p:cNvSpPr>
          <p:nvPr>
            <p:ph type="title"/>
          </p:nvPr>
        </p:nvSpPr>
        <p:spPr/>
        <p:txBody>
          <a:bodyPr>
            <a:normAutofit fontScale="90000"/>
          </a:bodyPr>
          <a:lstStyle/>
          <a:p>
            <a:r>
              <a:rPr lang="en-US" dirty="0"/>
              <a:t>Diabetes Education – Engagement and Results</a:t>
            </a:r>
          </a:p>
        </p:txBody>
      </p:sp>
    </p:spTree>
    <p:extLst>
      <p:ext uri="{BB962C8B-B14F-4D97-AF65-F5344CB8AC3E}">
        <p14:creationId xmlns:p14="http://schemas.microsoft.com/office/powerpoint/2010/main" val="208118359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Financial Well-Being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a:xfrm>
            <a:off x="342900" y="638175"/>
            <a:ext cx="3990975" cy="257175"/>
          </a:xfrm>
        </p:spPr>
        <p:txBody>
          <a:bodyPr/>
          <a:lstStyle/>
          <a:p>
            <a:r>
              <a:rPr lang="en-US"/>
              <a:t>PROGRAM ENGAGEMENT</a:t>
            </a:r>
          </a:p>
        </p:txBody>
      </p:sp>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extLst>
              <p:ext uri="{D42A27DB-BD31-4B8C-83A1-F6EECF244321}">
                <p14:modId xmlns:p14="http://schemas.microsoft.com/office/powerpoint/2010/main" val="3157217711"/>
              </p:ext>
            </p:extLst>
          </p:nvPr>
        </p:nvGraphicFramePr>
        <p:xfrm>
          <a:off x="342900" y="988646"/>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1439879113"/>
              </p:ext>
            </p:extLst>
          </p:nvPr>
        </p:nvGraphicFramePr>
        <p:xfrm>
          <a:off x="3297259" y="112771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extLst>
              <p:ext uri="{D42A27DB-BD31-4B8C-83A1-F6EECF244321}">
                <p14:modId xmlns:p14="http://schemas.microsoft.com/office/powerpoint/2010/main" val="770664076"/>
              </p:ext>
            </p:extLst>
          </p:nvPr>
        </p:nvGraphicFramePr>
        <p:xfrm>
          <a:off x="6389703" y="112771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rollments_financial" descr="fwb_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3676482060"/>
              </p:ext>
            </p:extLst>
          </p:nvPr>
        </p:nvGraphicFramePr>
        <p:xfrm>
          <a:off x="342899" y="2159978"/>
          <a:ext cx="6932543" cy="40598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enrollment_by_gender_financial" descr="fwb_enrollment_by_gender">
            <a:extLst>
              <a:ext uri="{FF2B5EF4-FFF2-40B4-BE49-F238E27FC236}">
                <a16:creationId xmlns:a16="http://schemas.microsoft.com/office/drawing/2014/main" id="{54902AB3-AF22-4930-9843-8A4B73998064}"/>
              </a:ext>
            </a:extLst>
          </p:cNvPr>
          <p:cNvGraphicFramePr/>
          <p:nvPr>
            <p:extLst>
              <p:ext uri="{D42A27DB-BD31-4B8C-83A1-F6EECF244321}">
                <p14:modId xmlns:p14="http://schemas.microsoft.com/office/powerpoint/2010/main" val="2426994383"/>
              </p:ext>
            </p:extLst>
          </p:nvPr>
        </p:nvGraphicFramePr>
        <p:xfrm>
          <a:off x="9482149" y="1456515"/>
          <a:ext cx="2366950" cy="190085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enrollment_by_age_financial" descr="fwb_enrollment_members_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848653804"/>
              </p:ext>
            </p:extLst>
          </p:nvPr>
        </p:nvGraphicFramePr>
        <p:xfrm>
          <a:off x="7566991" y="3428999"/>
          <a:ext cx="4282108" cy="27908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0" name="Table 19">
            <a:extLst>
              <a:ext uri="{FF2B5EF4-FFF2-40B4-BE49-F238E27FC236}">
                <a16:creationId xmlns:a16="http://schemas.microsoft.com/office/drawing/2014/main" id="{C1A72E54-AA52-459C-9D7C-6BF63E6E76C1}"/>
              </a:ext>
            </a:extLst>
          </p:cNvPr>
          <p:cNvGraphicFramePr>
            <a:graphicFrameLocks noGrp="1"/>
          </p:cNvGraphicFramePr>
          <p:nvPr>
            <p:extLst>
              <p:ext uri="{D42A27DB-BD31-4B8C-83A1-F6EECF244321}">
                <p14:modId xmlns:p14="http://schemas.microsoft.com/office/powerpoint/2010/main" val="3161018069"/>
              </p:ext>
            </p:extLst>
          </p:nvPr>
        </p:nvGraphicFramePr>
        <p:xfrm>
          <a:off x="9482149"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ENROLLMENTS BY GENDER</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5" name="program_eligible_regd_members_financial" descr="fwb_program_eligible_and_registered_members">
            <a:extLst>
              <a:ext uri="{FF2B5EF4-FFF2-40B4-BE49-F238E27FC236}">
                <a16:creationId xmlns:a16="http://schemas.microsoft.com/office/drawing/2014/main" id="{81C386A4-05A0-4546-A1A9-7C75E1F38104}"/>
              </a:ext>
            </a:extLst>
          </p:cNvPr>
          <p:cNvSpPr txBox="1"/>
          <p:nvPr/>
        </p:nvSpPr>
        <p:spPr>
          <a:xfrm>
            <a:off x="617219" y="1426464"/>
            <a:ext cx="1828800" cy="369332"/>
          </a:xfrm>
          <a:prstGeom prst="rect">
            <a:avLst/>
          </a:prstGeom>
          <a:noFill/>
        </p:spPr>
        <p:txBody>
          <a:bodyPr wrap="square" rtlCol="0">
            <a:spAutoFit/>
          </a:bodyPr>
          <a:lstStyle/>
          <a:p>
            <a:pPr algn="ctr"/>
            <a:endParaRPr lang="en-US" dirty="0"/>
          </a:p>
        </p:txBody>
      </p:sp>
      <p:sp>
        <p:nvSpPr>
          <p:cNvPr id="16" name="enrolled_members_financial" descr="fwb_enrolled_members">
            <a:extLst>
              <a:ext uri="{FF2B5EF4-FFF2-40B4-BE49-F238E27FC236}">
                <a16:creationId xmlns:a16="http://schemas.microsoft.com/office/drawing/2014/main" id="{C882D768-82C8-45F4-8A72-4E0740F9724C}"/>
              </a:ext>
            </a:extLst>
          </p:cNvPr>
          <p:cNvSpPr txBox="1"/>
          <p:nvPr/>
        </p:nvSpPr>
        <p:spPr>
          <a:xfrm>
            <a:off x="3566334" y="1426467"/>
            <a:ext cx="1828800" cy="369332"/>
          </a:xfrm>
          <a:prstGeom prst="rect">
            <a:avLst/>
          </a:prstGeom>
          <a:noFill/>
        </p:spPr>
        <p:txBody>
          <a:bodyPr wrap="square" rtlCol="0">
            <a:spAutoFit/>
          </a:bodyPr>
          <a:lstStyle/>
          <a:p>
            <a:pPr algn="ctr"/>
            <a:endParaRPr lang="en-US" dirty="0"/>
          </a:p>
        </p:txBody>
      </p:sp>
      <p:sp>
        <p:nvSpPr>
          <p:cNvPr id="19" name="enrollment_rate_financial" descr="fwb_enrollment_rate">
            <a:extLst>
              <a:ext uri="{FF2B5EF4-FFF2-40B4-BE49-F238E27FC236}">
                <a16:creationId xmlns:a16="http://schemas.microsoft.com/office/drawing/2014/main" id="{D840E60D-87EC-4DB0-93B4-E98D5AA8090A}"/>
              </a:ext>
            </a:extLst>
          </p:cNvPr>
          <p:cNvSpPr txBox="1"/>
          <p:nvPr/>
        </p:nvSpPr>
        <p:spPr>
          <a:xfrm>
            <a:off x="6647054" y="1420643"/>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22462329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Financial Well-Being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3096880630"/>
              </p:ext>
            </p:extLst>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extLst>
              <p:ext uri="{D42A27DB-BD31-4B8C-83A1-F6EECF244321}">
                <p14:modId xmlns:p14="http://schemas.microsoft.com/office/powerpoint/2010/main" val="520093527"/>
              </p:ext>
            </p:extLst>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financial" descr="fwb_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1555626997"/>
              </p:ext>
            </p:extLst>
          </p:nvPr>
        </p:nvGraphicFramePr>
        <p:xfrm>
          <a:off x="342900" y="2134214"/>
          <a:ext cx="7056412" cy="40856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articipant_activity_financial" descr="fwb_participant_activity_top_3">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2887817349"/>
              </p:ext>
            </p:extLst>
          </p:nvPr>
        </p:nvGraphicFramePr>
        <p:xfrm>
          <a:off x="7709094" y="2381462"/>
          <a:ext cx="4140006" cy="9144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703323" y="2135241"/>
            <a:ext cx="2129109" cy="246221"/>
          </a:xfrm>
          <a:prstGeom prst="rect">
            <a:avLst/>
          </a:prstGeom>
        </p:spPr>
        <p:txBody>
          <a:bodyPr wrap="non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3)</a:t>
            </a:r>
          </a:p>
        </p:txBody>
      </p:sp>
      <p:graphicFrame>
        <p:nvGraphicFramePr>
          <p:cNvPr id="19" name="tool_use_financial" descr="fwb_tool_use_top_3">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2991822635"/>
              </p:ext>
            </p:extLst>
          </p:nvPr>
        </p:nvGraphicFramePr>
        <p:xfrm>
          <a:off x="7703323" y="5104786"/>
          <a:ext cx="4140006" cy="9144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0">
                <a:tc>
                  <a:txBody>
                    <a:bodyPr/>
                    <a:lstStyle/>
                    <a:p>
                      <a:r>
                        <a:rPr lang="en-US" sz="900"/>
                        <a:t>Tool Use</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3323" y="4858565"/>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TOOL USE (Top 3)</a:t>
            </a:r>
          </a:p>
        </p:txBody>
      </p:sp>
      <p:graphicFrame>
        <p:nvGraphicFramePr>
          <p:cNvPr id="21" name="content_view_financial" descr="fwb_content_view_top_3">
            <a:extLst>
              <a:ext uri="{FF2B5EF4-FFF2-40B4-BE49-F238E27FC236}">
                <a16:creationId xmlns:a16="http://schemas.microsoft.com/office/drawing/2014/main" id="{A7A60CEB-78D5-4A4B-9B6C-B6CCF3F5836A}"/>
              </a:ext>
            </a:extLst>
          </p:cNvPr>
          <p:cNvGraphicFramePr>
            <a:graphicFrameLocks noGrp="1"/>
          </p:cNvGraphicFramePr>
          <p:nvPr>
            <p:extLst>
              <p:ext uri="{D42A27DB-BD31-4B8C-83A1-F6EECF244321}">
                <p14:modId xmlns:p14="http://schemas.microsoft.com/office/powerpoint/2010/main" val="2469842891"/>
              </p:ext>
            </p:extLst>
          </p:nvPr>
        </p:nvGraphicFramePr>
        <p:xfrm>
          <a:off x="7709094" y="3743124"/>
          <a:ext cx="4140006" cy="9144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Content View</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3" name="Rectangle 22">
            <a:extLst>
              <a:ext uri="{FF2B5EF4-FFF2-40B4-BE49-F238E27FC236}">
                <a16:creationId xmlns:a16="http://schemas.microsoft.com/office/drawing/2014/main" id="{EBB32C43-9080-40EB-9A15-8789C7A5592C}"/>
              </a:ext>
            </a:extLst>
          </p:cNvPr>
          <p:cNvSpPr/>
          <p:nvPr/>
        </p:nvSpPr>
        <p:spPr>
          <a:xfrm>
            <a:off x="7703323" y="3496904"/>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CONTENT VIEW (Top 3)</a:t>
            </a:r>
          </a:p>
        </p:txBody>
      </p:sp>
      <p:sp>
        <p:nvSpPr>
          <p:cNvPr id="22" name="total_sessions_financial" descr="fwb_total_sessions">
            <a:extLst>
              <a:ext uri="{FF2B5EF4-FFF2-40B4-BE49-F238E27FC236}">
                <a16:creationId xmlns:a16="http://schemas.microsoft.com/office/drawing/2014/main" id="{79DA45C3-D518-4F50-B857-FB04989D1DE0}"/>
              </a:ext>
            </a:extLst>
          </p:cNvPr>
          <p:cNvSpPr txBox="1"/>
          <p:nvPr/>
        </p:nvSpPr>
        <p:spPr>
          <a:xfrm>
            <a:off x="731810" y="1416582"/>
            <a:ext cx="1828800" cy="369332"/>
          </a:xfrm>
          <a:prstGeom prst="rect">
            <a:avLst/>
          </a:prstGeom>
          <a:noFill/>
        </p:spPr>
        <p:txBody>
          <a:bodyPr wrap="square" rtlCol="0">
            <a:spAutoFit/>
          </a:bodyPr>
          <a:lstStyle/>
          <a:p>
            <a:pPr algn="ctr"/>
            <a:endParaRPr lang="en-US" dirty="0"/>
          </a:p>
        </p:txBody>
      </p:sp>
      <p:sp>
        <p:nvSpPr>
          <p:cNvPr id="24" name="enrolled_members_1+_app_financial" descr="fwb_enrolled_members_with_1plus_app_launches">
            <a:extLst>
              <a:ext uri="{FF2B5EF4-FFF2-40B4-BE49-F238E27FC236}">
                <a16:creationId xmlns:a16="http://schemas.microsoft.com/office/drawing/2014/main" id="{CD333080-F9E6-4BF5-ADDB-BBE037DF6BC3}"/>
              </a:ext>
            </a:extLst>
          </p:cNvPr>
          <p:cNvSpPr txBox="1"/>
          <p:nvPr/>
        </p:nvSpPr>
        <p:spPr>
          <a:xfrm>
            <a:off x="5181600" y="1416582"/>
            <a:ext cx="1828800" cy="369332"/>
          </a:xfrm>
          <a:prstGeom prst="rect">
            <a:avLst/>
          </a:prstGeom>
          <a:noFill/>
        </p:spPr>
        <p:txBody>
          <a:bodyPr wrap="square" rtlCol="0">
            <a:spAutoFit/>
          </a:bodyPr>
          <a:lstStyle/>
          <a:p>
            <a:pPr algn="ctr"/>
            <a:endParaRPr lang="en-US" dirty="0"/>
          </a:p>
        </p:txBody>
      </p:sp>
      <p:sp>
        <p:nvSpPr>
          <p:cNvPr id="25" name="avg_monthly_sessions_financial" descr="fwb_average_monthly_sessions_per_members_with_1plus_app_launches">
            <a:extLst>
              <a:ext uri="{FF2B5EF4-FFF2-40B4-BE49-F238E27FC236}">
                <a16:creationId xmlns:a16="http://schemas.microsoft.com/office/drawing/2014/main" id="{474C1480-F983-497C-816A-2466896EBB4F}"/>
              </a:ext>
            </a:extLst>
          </p:cNvPr>
          <p:cNvSpPr txBox="1"/>
          <p:nvPr/>
        </p:nvSpPr>
        <p:spPr>
          <a:xfrm>
            <a:off x="9631388" y="141836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456288432"/>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Craving to Quit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extLst>
              <p:ext uri="{D42A27DB-BD31-4B8C-83A1-F6EECF244321}">
                <p14:modId xmlns:p14="http://schemas.microsoft.com/office/powerpoint/2010/main" val="2593662429"/>
              </p:ext>
            </p:extLst>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extLst>
              <p:ext uri="{D42A27DB-BD31-4B8C-83A1-F6EECF244321}">
                <p14:modId xmlns:p14="http://schemas.microsoft.com/office/powerpoint/2010/main" val="2118124739"/>
              </p:ext>
            </p:extLst>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3872569624"/>
              </p:ext>
            </p:extLst>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extLst>
              <p:ext uri="{D42A27DB-BD31-4B8C-83A1-F6EECF244321}">
                <p14:modId xmlns:p14="http://schemas.microsoft.com/office/powerpoint/2010/main" val="2028232704"/>
              </p:ext>
            </p:extLst>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rollment_craving" descr="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1094738301"/>
              </p:ext>
            </p:extLst>
          </p:nvPr>
        </p:nvGraphicFramePr>
        <p:xfrm>
          <a:off x="342900" y="2208628"/>
          <a:ext cx="5753100" cy="20324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program_engagement_by_type_craving" descr="program_enrollments_by_type">
            <a:extLst>
              <a:ext uri="{FF2B5EF4-FFF2-40B4-BE49-F238E27FC236}">
                <a16:creationId xmlns:a16="http://schemas.microsoft.com/office/drawing/2014/main" id="{D76C1DB4-7365-46F7-9C34-CDAD5AB1D25F}"/>
              </a:ext>
            </a:extLst>
          </p:cNvPr>
          <p:cNvGraphicFramePr/>
          <p:nvPr>
            <p:extLst>
              <p:ext uri="{D42A27DB-BD31-4B8C-83A1-F6EECF244321}">
                <p14:modId xmlns:p14="http://schemas.microsoft.com/office/powerpoint/2010/main" val="4209294942"/>
              </p:ext>
            </p:extLst>
          </p:nvPr>
        </p:nvGraphicFramePr>
        <p:xfrm>
          <a:off x="342900" y="4487594"/>
          <a:ext cx="5753100" cy="20324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enrolled_members_pie_craving" descr="enrollment_members__age_distribution">
            <a:extLst>
              <a:ext uri="{FF2B5EF4-FFF2-40B4-BE49-F238E27FC236}">
                <a16:creationId xmlns:a16="http://schemas.microsoft.com/office/drawing/2014/main" id="{54902AB3-AF22-4930-9843-8A4B73998064}"/>
              </a:ext>
            </a:extLst>
          </p:cNvPr>
          <p:cNvGraphicFramePr/>
          <p:nvPr>
            <p:extLst>
              <p:ext uri="{D42A27DB-BD31-4B8C-83A1-F6EECF244321}">
                <p14:modId xmlns:p14="http://schemas.microsoft.com/office/powerpoint/2010/main" val="1739951166"/>
              </p:ext>
            </p:extLst>
          </p:nvPr>
        </p:nvGraphicFramePr>
        <p:xfrm>
          <a:off x="6389705" y="2452469"/>
          <a:ext cx="2599549" cy="20351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5" name="enrolled_members_bar_craving" descr="enrolled_members__gender">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372194556"/>
              </p:ext>
            </p:extLst>
          </p:nvPr>
        </p:nvGraphicFramePr>
        <p:xfrm>
          <a:off x="9365849" y="2452469"/>
          <a:ext cx="2599549" cy="2035126"/>
        </p:xfrm>
        <a:graphic>
          <a:graphicData uri="http://schemas.openxmlformats.org/drawingml/2006/chart">
            <c:chart xmlns:c="http://schemas.openxmlformats.org/drawingml/2006/chart" xmlns:r="http://schemas.openxmlformats.org/officeDocument/2006/relationships" r:id="rId5"/>
          </a:graphicData>
        </a:graphic>
      </p:graphicFrame>
      <p:sp>
        <p:nvSpPr>
          <p:cNvPr id="26" name="TextBox 25">
            <a:extLst>
              <a:ext uri="{FF2B5EF4-FFF2-40B4-BE49-F238E27FC236}">
                <a16:creationId xmlns:a16="http://schemas.microsoft.com/office/drawing/2014/main" id="{CCADE40A-07B7-4E34-8D6D-9AD7539F92F5}"/>
              </a:ext>
            </a:extLst>
          </p:cNvPr>
          <p:cNvSpPr txBox="1"/>
          <p:nvPr/>
        </p:nvSpPr>
        <p:spPr>
          <a:xfrm>
            <a:off x="6999403" y="2208628"/>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lang="en-US" sz="1000" b="1" dirty="0">
                <a:solidFill>
                  <a:srgbClr val="000000">
                    <a:lumMod val="75000"/>
                    <a:lumOff val="25000"/>
                  </a:srgbClr>
                </a:solidFill>
              </a:rPr>
              <a:t>ENROLLED MEMBERS – GENDER AND AGE DISTRIBUTION</a:t>
            </a:r>
            <a:endParaRPr kumimoji="0" lang="en-US" sz="1000" b="1" i="0" u="none" strike="noStrike" kern="1200" cap="none" spc="0" normalizeH="0" baseline="0" noProof="0" dirty="0">
              <a:ln>
                <a:noFill/>
              </a:ln>
              <a:solidFill>
                <a:srgbClr val="000000">
                  <a:lumMod val="75000"/>
                  <a:lumOff val="25000"/>
                </a:srgbClr>
              </a:solidFill>
              <a:effectLst/>
              <a:uLnTx/>
              <a:uFillTx/>
            </a:endParaRPr>
          </a:p>
        </p:txBody>
      </p:sp>
      <p:graphicFrame>
        <p:nvGraphicFramePr>
          <p:cNvPr id="27" name="assessment_results_craving" descr="assessments_results">
            <a:extLst>
              <a:ext uri="{FF2B5EF4-FFF2-40B4-BE49-F238E27FC236}">
                <a16:creationId xmlns:a16="http://schemas.microsoft.com/office/drawing/2014/main" id="{7CF740BF-50DF-47D9-8907-E914C1757A30}"/>
              </a:ext>
            </a:extLst>
          </p:cNvPr>
          <p:cNvGraphicFramePr>
            <a:graphicFrameLocks noGrp="1"/>
          </p:cNvGraphicFramePr>
          <p:nvPr>
            <p:extLst>
              <p:ext uri="{D42A27DB-BD31-4B8C-83A1-F6EECF244321}">
                <p14:modId xmlns:p14="http://schemas.microsoft.com/office/powerpoint/2010/main" val="906030393"/>
              </p:ext>
            </p:extLst>
          </p:nvPr>
        </p:nvGraphicFramePr>
        <p:xfrm>
          <a:off x="6389705" y="4768607"/>
          <a:ext cx="5459396" cy="1600200"/>
        </p:xfrm>
        <a:graphic>
          <a:graphicData uri="http://schemas.openxmlformats.org/drawingml/2006/table">
            <a:tbl>
              <a:tblPr firstRow="1" bandRow="1">
                <a:tableStyleId>{6E25E649-3F16-4E02-A733-19D2CDBF48F0}</a:tableStyleId>
              </a:tblPr>
              <a:tblGrid>
                <a:gridCol w="3907846">
                  <a:extLst>
                    <a:ext uri="{9D8B030D-6E8A-4147-A177-3AD203B41FA5}">
                      <a16:colId xmlns:a16="http://schemas.microsoft.com/office/drawing/2014/main" val="3207489004"/>
                    </a:ext>
                  </a:extLst>
                </a:gridCol>
                <a:gridCol w="1551550">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28" name="TextBox 27">
            <a:extLst>
              <a:ext uri="{FF2B5EF4-FFF2-40B4-BE49-F238E27FC236}">
                <a16:creationId xmlns:a16="http://schemas.microsoft.com/office/drawing/2014/main" id="{9CBBF9A2-7357-4120-83B9-4399529BE14E}"/>
              </a:ext>
            </a:extLst>
          </p:cNvPr>
          <p:cNvSpPr txBox="1"/>
          <p:nvPr/>
        </p:nvSpPr>
        <p:spPr>
          <a:xfrm>
            <a:off x="6389704" y="4522386"/>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ASSESSMENT RESULTS</a:t>
            </a:r>
          </a:p>
        </p:txBody>
      </p:sp>
      <p:sp>
        <p:nvSpPr>
          <p:cNvPr id="20" name="program_eligible_members_craving" descr="program_eligible_members&#10;">
            <a:extLst>
              <a:ext uri="{FF2B5EF4-FFF2-40B4-BE49-F238E27FC236}">
                <a16:creationId xmlns:a16="http://schemas.microsoft.com/office/drawing/2014/main" id="{79D1FA08-644A-43C3-96BE-1F6DF59A1541}"/>
              </a:ext>
            </a:extLst>
          </p:cNvPr>
          <p:cNvSpPr txBox="1"/>
          <p:nvPr/>
        </p:nvSpPr>
        <p:spPr>
          <a:xfrm>
            <a:off x="611975" y="1382322"/>
            <a:ext cx="1828800" cy="369332"/>
          </a:xfrm>
          <a:prstGeom prst="rect">
            <a:avLst/>
          </a:prstGeom>
          <a:noFill/>
        </p:spPr>
        <p:txBody>
          <a:bodyPr wrap="square" rtlCol="0">
            <a:spAutoFit/>
          </a:bodyPr>
          <a:lstStyle/>
          <a:p>
            <a:pPr algn="ctr"/>
            <a:endParaRPr lang="en-US" dirty="0"/>
          </a:p>
        </p:txBody>
      </p:sp>
      <p:sp>
        <p:nvSpPr>
          <p:cNvPr id="21" name="program_eligible_regd_members_craving" descr="program_eligible_and_registered_members">
            <a:extLst>
              <a:ext uri="{FF2B5EF4-FFF2-40B4-BE49-F238E27FC236}">
                <a16:creationId xmlns:a16="http://schemas.microsoft.com/office/drawing/2014/main" id="{D27C0375-8900-47CE-A281-F88C37C4114A}"/>
              </a:ext>
            </a:extLst>
          </p:cNvPr>
          <p:cNvSpPr txBox="1"/>
          <p:nvPr/>
        </p:nvSpPr>
        <p:spPr>
          <a:xfrm>
            <a:off x="3748778" y="1382322"/>
            <a:ext cx="1828800" cy="369332"/>
          </a:xfrm>
          <a:prstGeom prst="rect">
            <a:avLst/>
          </a:prstGeom>
          <a:noFill/>
        </p:spPr>
        <p:txBody>
          <a:bodyPr wrap="square" rtlCol="0">
            <a:spAutoFit/>
          </a:bodyPr>
          <a:lstStyle/>
          <a:p>
            <a:pPr algn="ctr"/>
            <a:endParaRPr lang="en-US" dirty="0"/>
          </a:p>
        </p:txBody>
      </p:sp>
      <p:sp>
        <p:nvSpPr>
          <p:cNvPr id="23" name="enrollment_members_craving" descr="enrolled_members">
            <a:extLst>
              <a:ext uri="{FF2B5EF4-FFF2-40B4-BE49-F238E27FC236}">
                <a16:creationId xmlns:a16="http://schemas.microsoft.com/office/drawing/2014/main" id="{0CC6F060-1AE1-42D6-AD72-AEA62CD29B00}"/>
              </a:ext>
            </a:extLst>
          </p:cNvPr>
          <p:cNvSpPr txBox="1"/>
          <p:nvPr/>
        </p:nvSpPr>
        <p:spPr>
          <a:xfrm>
            <a:off x="6658780" y="1382322"/>
            <a:ext cx="1828800" cy="369332"/>
          </a:xfrm>
          <a:prstGeom prst="rect">
            <a:avLst/>
          </a:prstGeom>
          <a:noFill/>
        </p:spPr>
        <p:txBody>
          <a:bodyPr wrap="square" rtlCol="0">
            <a:spAutoFit/>
          </a:bodyPr>
          <a:lstStyle/>
          <a:p>
            <a:pPr algn="ctr"/>
            <a:endParaRPr lang="en-US" dirty="0"/>
          </a:p>
        </p:txBody>
      </p:sp>
      <p:sp>
        <p:nvSpPr>
          <p:cNvPr id="24" name="enrollment_rate_craving" descr="enrollment_rate">
            <a:extLst>
              <a:ext uri="{FF2B5EF4-FFF2-40B4-BE49-F238E27FC236}">
                <a16:creationId xmlns:a16="http://schemas.microsoft.com/office/drawing/2014/main" id="{2FF31926-4596-4E1D-A333-F342132A1045}"/>
              </a:ext>
            </a:extLst>
          </p:cNvPr>
          <p:cNvSpPr txBox="1"/>
          <p:nvPr/>
        </p:nvSpPr>
        <p:spPr>
          <a:xfrm>
            <a:off x="9775070" y="138232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871694459"/>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Craving to Quit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1510103057"/>
              </p:ext>
            </p:extLst>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4172514619"/>
              </p:ext>
            </p:extLst>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extLst>
              <p:ext uri="{D42A27DB-BD31-4B8C-83A1-F6EECF244321}">
                <p14:modId xmlns:p14="http://schemas.microsoft.com/office/powerpoint/2010/main" val="2243823052"/>
              </p:ext>
            </p:extLst>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craving_quit" descr="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2999934371"/>
              </p:ext>
            </p:extLst>
          </p:nvPr>
        </p:nvGraphicFramePr>
        <p:xfrm>
          <a:off x="342900" y="2124654"/>
          <a:ext cx="7056412" cy="40951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craving_quit" descr="participant_activitytop_5">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2201550068"/>
              </p:ext>
            </p:extLst>
          </p:nvPr>
        </p:nvGraphicFramePr>
        <p:xfrm>
          <a:off x="7709094" y="2410866"/>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709094" y="2173151"/>
            <a:ext cx="2129109" cy="246221"/>
          </a:xfrm>
          <a:prstGeom prst="rect">
            <a:avLst/>
          </a:prstGeom>
        </p:spPr>
        <p:txBody>
          <a:bodyPr wrap="non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5)</a:t>
            </a:r>
          </a:p>
        </p:txBody>
      </p:sp>
      <p:graphicFrame>
        <p:nvGraphicFramePr>
          <p:cNvPr id="19" name="tool_use_craving" descr="tool_use_top_5">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3695025563"/>
              </p:ext>
            </p:extLst>
          </p:nvPr>
        </p:nvGraphicFramePr>
        <p:xfrm>
          <a:off x="7709094" y="4548378"/>
          <a:ext cx="4140006" cy="9144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a:t>Tool Use</a:t>
                      </a:r>
                    </a:p>
                  </a:txBody>
                  <a:tcPr>
                    <a:lnR w="6350" cap="flat" cmpd="sng" algn="ctr">
                      <a:solidFill>
                        <a:schemeClr val="bg1"/>
                      </a:solidFill>
                      <a:prstDash val="solid"/>
                      <a:round/>
                      <a:headEnd type="none" w="med" len="med"/>
                      <a:tailEnd type="none" w="med" len="med"/>
                    </a:lnR>
                  </a:tcPr>
                </a:tc>
                <a:tc>
                  <a:txBody>
                    <a:bodyPr/>
                    <a:lstStyle/>
                    <a:p>
                      <a:pPr algn="ctr"/>
                      <a:r>
                        <a:rPr lang="en-US" sz="900" dirty="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9094" y="4302157"/>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TOOL USE (Top 3)</a:t>
            </a:r>
          </a:p>
        </p:txBody>
      </p:sp>
      <p:sp>
        <p:nvSpPr>
          <p:cNvPr id="17" name="total_session_craving" descr="total_sessions">
            <a:extLst>
              <a:ext uri="{FF2B5EF4-FFF2-40B4-BE49-F238E27FC236}">
                <a16:creationId xmlns:a16="http://schemas.microsoft.com/office/drawing/2014/main" id="{024EA334-DCD8-45D0-ACA1-CF39B186B18B}"/>
              </a:ext>
            </a:extLst>
          </p:cNvPr>
          <p:cNvSpPr txBox="1"/>
          <p:nvPr/>
        </p:nvSpPr>
        <p:spPr>
          <a:xfrm>
            <a:off x="738994" y="1443008"/>
            <a:ext cx="1828800" cy="369332"/>
          </a:xfrm>
          <a:prstGeom prst="rect">
            <a:avLst/>
          </a:prstGeom>
          <a:noFill/>
        </p:spPr>
        <p:txBody>
          <a:bodyPr wrap="square" rtlCol="0">
            <a:spAutoFit/>
          </a:bodyPr>
          <a:lstStyle/>
          <a:p>
            <a:pPr algn="ctr"/>
            <a:endParaRPr lang="en-US" dirty="0"/>
          </a:p>
        </p:txBody>
      </p:sp>
      <p:sp>
        <p:nvSpPr>
          <p:cNvPr id="21" name="enrolled_members_1+_app_craving" descr="enrolled_members_with_1plus_app_launches">
            <a:extLst>
              <a:ext uri="{FF2B5EF4-FFF2-40B4-BE49-F238E27FC236}">
                <a16:creationId xmlns:a16="http://schemas.microsoft.com/office/drawing/2014/main" id="{34E2BA86-202F-47CC-B41E-C7520BE42B95}"/>
              </a:ext>
            </a:extLst>
          </p:cNvPr>
          <p:cNvSpPr txBox="1"/>
          <p:nvPr/>
        </p:nvSpPr>
        <p:spPr>
          <a:xfrm>
            <a:off x="5194759" y="1431161"/>
            <a:ext cx="1828800" cy="369332"/>
          </a:xfrm>
          <a:prstGeom prst="rect">
            <a:avLst/>
          </a:prstGeom>
          <a:noFill/>
        </p:spPr>
        <p:txBody>
          <a:bodyPr wrap="square" rtlCol="0">
            <a:spAutoFit/>
          </a:bodyPr>
          <a:lstStyle/>
          <a:p>
            <a:pPr algn="ctr"/>
            <a:endParaRPr lang="en-US" dirty="0"/>
          </a:p>
        </p:txBody>
      </p:sp>
      <p:sp>
        <p:nvSpPr>
          <p:cNvPr id="22" name="avg_monthly_sessions_craving" descr="average_monthly_sessions_per_members_with_1plus_app_launches">
            <a:extLst>
              <a:ext uri="{FF2B5EF4-FFF2-40B4-BE49-F238E27FC236}">
                <a16:creationId xmlns:a16="http://schemas.microsoft.com/office/drawing/2014/main" id="{6572EE17-65F3-4140-A8B5-0C5E8C6B780C}"/>
              </a:ext>
            </a:extLst>
          </p:cNvPr>
          <p:cNvSpPr txBox="1"/>
          <p:nvPr/>
        </p:nvSpPr>
        <p:spPr>
          <a:xfrm>
            <a:off x="9670861" y="1438854"/>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159014920"/>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Craving to Quit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1314909835"/>
              </p:ext>
            </p:extLst>
          </p:nvPr>
        </p:nvGraphicFramePr>
        <p:xfrm>
          <a:off x="342900" y="1113166"/>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PARTICIPANTS QUIT SMOKING</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1691551952"/>
              </p:ext>
            </p:extLst>
          </p:nvPr>
        </p:nvGraphicFramePr>
        <p:xfrm>
          <a:off x="3923362" y="1113166"/>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QUIT RATE (of Module Completers)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craving" descr="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2541623486"/>
              </p:ext>
            </p:extLst>
          </p:nvPr>
        </p:nvGraphicFramePr>
        <p:xfrm>
          <a:off x="342900" y="2321754"/>
          <a:ext cx="7036694"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craving" descr="milestone_completion">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150114232"/>
              </p:ext>
            </p:extLst>
          </p:nvPr>
        </p:nvGraphicFramePr>
        <p:xfrm>
          <a:off x="7503824" y="1370342"/>
          <a:ext cx="4345276" cy="1143000"/>
        </p:xfrm>
        <a:graphic>
          <a:graphicData uri="http://schemas.openxmlformats.org/drawingml/2006/table">
            <a:tbl>
              <a:tblPr firstRow="1" bandRow="1">
                <a:tableStyleId>{6E25E649-3F16-4E02-A733-19D2CDBF48F0}</a:tableStyleId>
              </a:tblPr>
              <a:tblGrid>
                <a:gridCol w="2746328">
                  <a:extLst>
                    <a:ext uri="{9D8B030D-6E8A-4147-A177-3AD203B41FA5}">
                      <a16:colId xmlns:a16="http://schemas.microsoft.com/office/drawing/2014/main" val="3506233130"/>
                    </a:ext>
                  </a:extLst>
                </a:gridCol>
                <a:gridCol w="1598948">
                  <a:extLst>
                    <a:ext uri="{9D8B030D-6E8A-4147-A177-3AD203B41FA5}">
                      <a16:colId xmlns:a16="http://schemas.microsoft.com/office/drawing/2014/main" val="3363182288"/>
                    </a:ext>
                  </a:extLst>
                </a:gridCol>
              </a:tblGrid>
              <a:tr h="152489">
                <a:tc>
                  <a:txBody>
                    <a:bodyPr/>
                    <a:lstStyle/>
                    <a:p>
                      <a:pPr algn="l"/>
                      <a:r>
                        <a:rPr lang="en-US" sz="900" dirty="0"/>
                        <a:t>Milestone</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503824" y="1113166"/>
            <a:ext cx="1843774" cy="246221"/>
          </a:xfrm>
          <a:prstGeom prst="rect">
            <a:avLst/>
          </a:prstGeom>
        </p:spPr>
        <p:txBody>
          <a:bodyPr wrap="none">
            <a:spAutoFit/>
          </a:bodyPr>
          <a:lstStyle/>
          <a:p>
            <a:pPr>
              <a:defRPr sz="1000" b="1" i="0" u="none" strike="noStrike" kern="1200" spc="0" baseline="0">
                <a:solidFill>
                  <a:prstClr val="black">
                    <a:lumMod val="65000"/>
                    <a:lumOff val="35000"/>
                  </a:prstClr>
                </a:solidFill>
                <a:latin typeface="+mn-lt"/>
                <a:ea typeface="+mn-ea"/>
                <a:cs typeface="+mn-cs"/>
              </a:defRPr>
            </a:pPr>
            <a:r>
              <a:rPr lang="en-US" b="1" i="0" u="none" strike="noStrike">
                <a:solidFill>
                  <a:srgbClr val="404040"/>
                </a:solidFill>
                <a:effectLst/>
              </a:rPr>
              <a:t>MILESTONE COMPLETION</a:t>
            </a:r>
            <a:r>
              <a:rPr lang="en-US" b="1" i="0">
                <a:solidFill>
                  <a:srgbClr val="404040"/>
                </a:solidFill>
                <a:effectLst/>
              </a:rPr>
              <a:t>​</a:t>
            </a:r>
            <a:endParaRPr lang="en-US" b="1">
              <a:solidFill>
                <a:srgbClr val="404040"/>
              </a:solidFill>
            </a:endParaRPr>
          </a:p>
        </p:txBody>
      </p:sp>
      <p:sp>
        <p:nvSpPr>
          <p:cNvPr id="11" name="quit_smoking_craving" descr="participants_quit_smoking">
            <a:extLst>
              <a:ext uri="{FF2B5EF4-FFF2-40B4-BE49-F238E27FC236}">
                <a16:creationId xmlns:a16="http://schemas.microsoft.com/office/drawing/2014/main" id="{7BB73AB9-AC03-4CBF-9392-C36C92A051FB}"/>
              </a:ext>
            </a:extLst>
          </p:cNvPr>
          <p:cNvSpPr txBox="1"/>
          <p:nvPr/>
        </p:nvSpPr>
        <p:spPr>
          <a:xfrm>
            <a:off x="721948" y="1423758"/>
            <a:ext cx="1828800" cy="369332"/>
          </a:xfrm>
          <a:prstGeom prst="rect">
            <a:avLst/>
          </a:prstGeom>
          <a:noFill/>
        </p:spPr>
        <p:txBody>
          <a:bodyPr wrap="square" rtlCol="0">
            <a:spAutoFit/>
          </a:bodyPr>
          <a:lstStyle/>
          <a:p>
            <a:pPr algn="ctr"/>
            <a:endParaRPr lang="en-US" dirty="0"/>
          </a:p>
        </p:txBody>
      </p:sp>
      <p:sp>
        <p:nvSpPr>
          <p:cNvPr id="12" name="quit_rate_craving" descr="quit_rate_of_module_completers">
            <a:extLst>
              <a:ext uri="{FF2B5EF4-FFF2-40B4-BE49-F238E27FC236}">
                <a16:creationId xmlns:a16="http://schemas.microsoft.com/office/drawing/2014/main" id="{765D28D4-D3B8-4BBB-BDCD-C64B33CEEA83}"/>
              </a:ext>
            </a:extLst>
          </p:cNvPr>
          <p:cNvSpPr txBox="1"/>
          <p:nvPr/>
        </p:nvSpPr>
        <p:spPr>
          <a:xfrm>
            <a:off x="4333875" y="1423758"/>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67644620"/>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Unwinding Anxiety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_enroll_anx" descr="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1091984849"/>
              </p:ext>
            </p:extLst>
          </p:nvPr>
        </p:nvGraphicFramePr>
        <p:xfrm>
          <a:off x="342899" y="2208628"/>
          <a:ext cx="7277101" cy="40111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gender_anx" descr="enrolled_members__gender">
            <a:extLst>
              <a:ext uri="{FF2B5EF4-FFF2-40B4-BE49-F238E27FC236}">
                <a16:creationId xmlns:a16="http://schemas.microsoft.com/office/drawing/2014/main" id="{54902AB3-AF22-4930-9843-8A4B73998064}"/>
              </a:ext>
            </a:extLst>
          </p:cNvPr>
          <p:cNvGraphicFramePr/>
          <p:nvPr>
            <p:extLst>
              <p:ext uri="{D42A27DB-BD31-4B8C-83A1-F6EECF244321}">
                <p14:modId xmlns:p14="http://schemas.microsoft.com/office/powerpoint/2010/main" val="4014542936"/>
              </p:ext>
            </p:extLst>
          </p:nvPr>
        </p:nvGraphicFramePr>
        <p:xfrm>
          <a:off x="7869399" y="2203808"/>
          <a:ext cx="3979700" cy="19199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age_dist_anx" descr="enrollment_members_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986188651"/>
              </p:ext>
            </p:extLst>
          </p:nvPr>
        </p:nvGraphicFramePr>
        <p:xfrm>
          <a:off x="7869399" y="4299870"/>
          <a:ext cx="3979701" cy="1919956"/>
        </p:xfrm>
        <a:graphic>
          <a:graphicData uri="http://schemas.openxmlformats.org/drawingml/2006/chart">
            <c:chart xmlns:c="http://schemas.openxmlformats.org/drawingml/2006/chart" xmlns:r="http://schemas.openxmlformats.org/officeDocument/2006/relationships" r:id="rId4"/>
          </a:graphicData>
        </a:graphic>
      </p:graphicFrame>
      <p:sp>
        <p:nvSpPr>
          <p:cNvPr id="15" name="prog_eligible_anx" descr="program_eligible_members">
            <a:extLst>
              <a:ext uri="{FF2B5EF4-FFF2-40B4-BE49-F238E27FC236}">
                <a16:creationId xmlns:a16="http://schemas.microsoft.com/office/drawing/2014/main" id="{3DCAC250-859A-4923-81BA-F4F269B384D6}"/>
              </a:ext>
            </a:extLst>
          </p:cNvPr>
          <p:cNvSpPr txBox="1"/>
          <p:nvPr/>
        </p:nvSpPr>
        <p:spPr>
          <a:xfrm>
            <a:off x="618769" y="1384002"/>
            <a:ext cx="1828800" cy="369332"/>
          </a:xfrm>
          <a:prstGeom prst="rect">
            <a:avLst/>
          </a:prstGeom>
          <a:noFill/>
        </p:spPr>
        <p:txBody>
          <a:bodyPr wrap="square" rtlCol="0">
            <a:spAutoFit/>
          </a:bodyPr>
          <a:lstStyle/>
          <a:p>
            <a:pPr algn="ctr"/>
            <a:endParaRPr lang="en-US" dirty="0"/>
          </a:p>
        </p:txBody>
      </p:sp>
      <p:sp>
        <p:nvSpPr>
          <p:cNvPr id="16" name="prog_regd_anx" descr="program_eligible_and_registered_members">
            <a:extLst>
              <a:ext uri="{FF2B5EF4-FFF2-40B4-BE49-F238E27FC236}">
                <a16:creationId xmlns:a16="http://schemas.microsoft.com/office/drawing/2014/main" id="{DB912403-0E30-4FFD-AD37-1FFEF3458062}"/>
              </a:ext>
            </a:extLst>
          </p:cNvPr>
          <p:cNvSpPr txBox="1"/>
          <p:nvPr/>
        </p:nvSpPr>
        <p:spPr>
          <a:xfrm>
            <a:off x="3724307" y="1384002"/>
            <a:ext cx="1828800" cy="369332"/>
          </a:xfrm>
          <a:prstGeom prst="rect">
            <a:avLst/>
          </a:prstGeom>
          <a:noFill/>
        </p:spPr>
        <p:txBody>
          <a:bodyPr wrap="square" rtlCol="0">
            <a:spAutoFit/>
          </a:bodyPr>
          <a:lstStyle/>
          <a:p>
            <a:pPr algn="ctr"/>
            <a:endParaRPr lang="en-US" dirty="0"/>
          </a:p>
        </p:txBody>
      </p:sp>
      <p:sp>
        <p:nvSpPr>
          <p:cNvPr id="19" name="enrolled_member_anx" descr="enrolled_members">
            <a:extLst>
              <a:ext uri="{FF2B5EF4-FFF2-40B4-BE49-F238E27FC236}">
                <a16:creationId xmlns:a16="http://schemas.microsoft.com/office/drawing/2014/main" id="{65839560-638F-4328-989B-E477AB7296DF}"/>
              </a:ext>
            </a:extLst>
          </p:cNvPr>
          <p:cNvSpPr txBox="1"/>
          <p:nvPr/>
        </p:nvSpPr>
        <p:spPr>
          <a:xfrm>
            <a:off x="6648765" y="1384002"/>
            <a:ext cx="1828800" cy="369332"/>
          </a:xfrm>
          <a:prstGeom prst="rect">
            <a:avLst/>
          </a:prstGeom>
          <a:noFill/>
        </p:spPr>
        <p:txBody>
          <a:bodyPr wrap="square" rtlCol="0">
            <a:spAutoFit/>
          </a:bodyPr>
          <a:lstStyle/>
          <a:p>
            <a:pPr algn="ctr"/>
            <a:endParaRPr lang="en-US" dirty="0"/>
          </a:p>
        </p:txBody>
      </p:sp>
      <p:sp>
        <p:nvSpPr>
          <p:cNvPr id="20" name="enrollment_rate_anx" descr="enrollment_rate">
            <a:extLst>
              <a:ext uri="{FF2B5EF4-FFF2-40B4-BE49-F238E27FC236}">
                <a16:creationId xmlns:a16="http://schemas.microsoft.com/office/drawing/2014/main" id="{DF599D35-9B63-4EE7-81E0-C4A0666DE05C}"/>
              </a:ext>
            </a:extLst>
          </p:cNvPr>
          <p:cNvSpPr txBox="1"/>
          <p:nvPr/>
        </p:nvSpPr>
        <p:spPr>
          <a:xfrm>
            <a:off x="9744431" y="137887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844952895"/>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Unwinding Anxiety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_engagement_anx" descr="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805735867"/>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anx" descr="participant_activitytop_3">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3152756335"/>
              </p:ext>
            </p:extLst>
          </p:nvPr>
        </p:nvGraphicFramePr>
        <p:xfrm>
          <a:off x="7709094" y="2567974"/>
          <a:ext cx="4140006" cy="9144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703323" y="2321753"/>
            <a:ext cx="2129109" cy="246221"/>
          </a:xfrm>
          <a:prstGeom prst="rect">
            <a:avLst/>
          </a:prstGeom>
        </p:spPr>
        <p:txBody>
          <a:bodyPr wrap="non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a:t>PARTICIPANT ACTIVITY (Top 3)</a:t>
            </a:r>
          </a:p>
        </p:txBody>
      </p:sp>
      <p:graphicFrame>
        <p:nvGraphicFramePr>
          <p:cNvPr id="19" name="tool_use_anx" descr="tool_use_top_3">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692919346"/>
              </p:ext>
            </p:extLst>
          </p:nvPr>
        </p:nvGraphicFramePr>
        <p:xfrm>
          <a:off x="7703323" y="5151275"/>
          <a:ext cx="4140006" cy="9144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dirty="0"/>
                        <a:t>Tool Use</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3323" y="4921648"/>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TOOL USE (Top 3)</a:t>
            </a:r>
          </a:p>
        </p:txBody>
      </p:sp>
      <p:graphicFrame>
        <p:nvGraphicFramePr>
          <p:cNvPr id="21" name="conten_view_anx" descr="content_view_top_3">
            <a:extLst>
              <a:ext uri="{FF2B5EF4-FFF2-40B4-BE49-F238E27FC236}">
                <a16:creationId xmlns:a16="http://schemas.microsoft.com/office/drawing/2014/main" id="{C1525846-7B4F-4889-BE10-6E1AB57C11BB}"/>
              </a:ext>
            </a:extLst>
          </p:cNvPr>
          <p:cNvGraphicFramePr>
            <a:graphicFrameLocks noGrp="1"/>
          </p:cNvGraphicFramePr>
          <p:nvPr>
            <p:extLst>
              <p:ext uri="{D42A27DB-BD31-4B8C-83A1-F6EECF244321}">
                <p14:modId xmlns:p14="http://schemas.microsoft.com/office/powerpoint/2010/main" val="2906721281"/>
              </p:ext>
            </p:extLst>
          </p:nvPr>
        </p:nvGraphicFramePr>
        <p:xfrm>
          <a:off x="7709094" y="3835541"/>
          <a:ext cx="4140006" cy="9144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Content View</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2" name="Rectangle 21">
            <a:extLst>
              <a:ext uri="{FF2B5EF4-FFF2-40B4-BE49-F238E27FC236}">
                <a16:creationId xmlns:a16="http://schemas.microsoft.com/office/drawing/2014/main" id="{40EEE1E2-EADB-45DC-B731-1AC204395406}"/>
              </a:ext>
            </a:extLst>
          </p:cNvPr>
          <p:cNvSpPr/>
          <p:nvPr/>
        </p:nvSpPr>
        <p:spPr>
          <a:xfrm>
            <a:off x="7703323" y="3589320"/>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CONTENT VIEW (Top 3)</a:t>
            </a:r>
          </a:p>
        </p:txBody>
      </p:sp>
      <p:sp>
        <p:nvSpPr>
          <p:cNvPr id="23" name="total_sessions_anx" descr="total_sessions">
            <a:extLst>
              <a:ext uri="{FF2B5EF4-FFF2-40B4-BE49-F238E27FC236}">
                <a16:creationId xmlns:a16="http://schemas.microsoft.com/office/drawing/2014/main" id="{CF8D59C1-D484-4410-8906-3354291DC655}"/>
              </a:ext>
            </a:extLst>
          </p:cNvPr>
          <p:cNvSpPr txBox="1"/>
          <p:nvPr/>
        </p:nvSpPr>
        <p:spPr>
          <a:xfrm>
            <a:off x="720332" y="1423758"/>
            <a:ext cx="1828800" cy="369332"/>
          </a:xfrm>
          <a:prstGeom prst="rect">
            <a:avLst/>
          </a:prstGeom>
          <a:noFill/>
        </p:spPr>
        <p:txBody>
          <a:bodyPr wrap="square" rtlCol="0">
            <a:spAutoFit/>
          </a:bodyPr>
          <a:lstStyle/>
          <a:p>
            <a:pPr algn="ctr"/>
            <a:endParaRPr lang="en-US" dirty="0"/>
          </a:p>
        </p:txBody>
      </p:sp>
      <p:sp>
        <p:nvSpPr>
          <p:cNvPr id="24" name="enrolled_member_1+_anx" descr="enrolled_members_with_1plus_app_launches">
            <a:extLst>
              <a:ext uri="{FF2B5EF4-FFF2-40B4-BE49-F238E27FC236}">
                <a16:creationId xmlns:a16="http://schemas.microsoft.com/office/drawing/2014/main" id="{3B7F1ACD-98B6-43ED-91D2-CB556064ED63}"/>
              </a:ext>
            </a:extLst>
          </p:cNvPr>
          <p:cNvSpPr txBox="1"/>
          <p:nvPr/>
        </p:nvSpPr>
        <p:spPr>
          <a:xfrm>
            <a:off x="5182992" y="1423758"/>
            <a:ext cx="1828800" cy="369332"/>
          </a:xfrm>
          <a:prstGeom prst="rect">
            <a:avLst/>
          </a:prstGeom>
          <a:noFill/>
        </p:spPr>
        <p:txBody>
          <a:bodyPr wrap="square" rtlCol="0">
            <a:spAutoFit/>
          </a:bodyPr>
          <a:lstStyle/>
          <a:p>
            <a:pPr algn="ctr"/>
            <a:endParaRPr lang="en-US" dirty="0"/>
          </a:p>
        </p:txBody>
      </p:sp>
      <p:sp>
        <p:nvSpPr>
          <p:cNvPr id="25" name="avg_monthly_1+_anx" descr="average_monthly_sessions_per_members_with_1plus_app_launches">
            <a:extLst>
              <a:ext uri="{FF2B5EF4-FFF2-40B4-BE49-F238E27FC236}">
                <a16:creationId xmlns:a16="http://schemas.microsoft.com/office/drawing/2014/main" id="{32DC2EA6-98D7-49DA-82CE-95AAFF566397}"/>
              </a:ext>
            </a:extLst>
          </p:cNvPr>
          <p:cNvSpPr txBox="1"/>
          <p:nvPr/>
        </p:nvSpPr>
        <p:spPr>
          <a:xfrm>
            <a:off x="9652199" y="1426103"/>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691108308"/>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8A8B5-DBCF-4161-8420-0B78E6981D06}"/>
              </a:ext>
            </a:extLst>
          </p:cNvPr>
          <p:cNvSpPr>
            <a:spLocks noGrp="1"/>
          </p:cNvSpPr>
          <p:nvPr>
            <p:ph type="title"/>
          </p:nvPr>
        </p:nvSpPr>
        <p:spPr/>
        <p:txBody>
          <a:bodyPr>
            <a:normAutofit fontScale="90000"/>
          </a:bodyPr>
          <a:lstStyle/>
          <a:p>
            <a:r>
              <a:rPr lang="en-US"/>
              <a:t>Unwinding Anxiety – Engagement and Results</a:t>
            </a:r>
          </a:p>
        </p:txBody>
      </p:sp>
      <p:sp>
        <p:nvSpPr>
          <p:cNvPr id="3" name="Text Placeholder 2">
            <a:extLst>
              <a:ext uri="{FF2B5EF4-FFF2-40B4-BE49-F238E27FC236}">
                <a16:creationId xmlns:a16="http://schemas.microsoft.com/office/drawing/2014/main" id="{AF9C9999-0667-40B4-BFB6-417D75211818}"/>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ACB26DC1-6C6A-4532-AC58-72554B7AD7D7}"/>
              </a:ext>
            </a:extLst>
          </p:cNvPr>
          <p:cNvGraphicFramePr>
            <a:graphicFrameLocks noGrp="1"/>
          </p:cNvGraphicFramePr>
          <p:nvPr>
            <p:extLst>
              <p:ext uri="{D42A27DB-BD31-4B8C-83A1-F6EECF244321}">
                <p14:modId xmlns:p14="http://schemas.microsoft.com/office/powerpoint/2010/main" val="885438086"/>
              </p:ext>
            </p:extLst>
          </p:nvPr>
        </p:nvGraphicFramePr>
        <p:xfrm>
          <a:off x="342900" y="1027043"/>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MODULE COMPLETIONS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9B805C90-CECA-42E2-B65D-6BF99A3499AD}"/>
              </a:ext>
            </a:extLst>
          </p:cNvPr>
          <p:cNvGraphicFramePr>
            <a:graphicFrameLocks noGrp="1"/>
          </p:cNvGraphicFramePr>
          <p:nvPr>
            <p:extLst>
              <p:ext uri="{D42A27DB-BD31-4B8C-83A1-F6EECF244321}">
                <p14:modId xmlns:p14="http://schemas.microsoft.com/office/powerpoint/2010/main" val="1841681170"/>
              </p:ext>
            </p:extLst>
          </p:nvPr>
        </p:nvGraphicFramePr>
        <p:xfrm>
          <a:off x="4792687" y="1027043"/>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GAD – 7</a:t>
                      </a:r>
                      <a:r>
                        <a:rPr lang="en-US" sz="1000" baseline="30000" dirty="0">
                          <a:solidFill>
                            <a:schemeClr val="bg2">
                              <a:lumMod val="50000"/>
                            </a:schemeClr>
                          </a:solidFill>
                        </a:rPr>
                        <a:t>1</a:t>
                      </a:r>
                      <a:r>
                        <a:rPr lang="en-US" sz="1000" dirty="0">
                          <a:solidFill>
                            <a:schemeClr val="bg2">
                              <a:lumMod val="50000"/>
                            </a:schemeClr>
                          </a:solidFill>
                        </a:rPr>
                        <a:t> SCORE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3" name="activity_trends_anx" descr="activity_trends__distinct_members_per_month">
            <a:extLst>
              <a:ext uri="{FF2B5EF4-FFF2-40B4-BE49-F238E27FC236}">
                <a16:creationId xmlns:a16="http://schemas.microsoft.com/office/drawing/2014/main" id="{462C9861-119D-4778-956C-D592949A756A}"/>
              </a:ext>
            </a:extLst>
          </p:cNvPr>
          <p:cNvGraphicFramePr/>
          <p:nvPr>
            <p:extLst>
              <p:ext uri="{D42A27DB-BD31-4B8C-83A1-F6EECF244321}">
                <p14:modId xmlns:p14="http://schemas.microsoft.com/office/powerpoint/2010/main" val="2210569396"/>
              </p:ext>
            </p:extLst>
          </p:nvPr>
        </p:nvGraphicFramePr>
        <p:xfrm>
          <a:off x="342900" y="2173357"/>
          <a:ext cx="7056412" cy="404646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gad_dist_anx" descr="gad7_distribution">
            <a:extLst>
              <a:ext uri="{FF2B5EF4-FFF2-40B4-BE49-F238E27FC236}">
                <a16:creationId xmlns:a16="http://schemas.microsoft.com/office/drawing/2014/main" id="{917740EC-C708-45A5-987E-4BEFC2D19A41}"/>
              </a:ext>
            </a:extLst>
          </p:cNvPr>
          <p:cNvGraphicFramePr/>
          <p:nvPr>
            <p:extLst>
              <p:ext uri="{D42A27DB-BD31-4B8C-83A1-F6EECF244321}">
                <p14:modId xmlns:p14="http://schemas.microsoft.com/office/powerpoint/2010/main" val="4094700145"/>
              </p:ext>
            </p:extLst>
          </p:nvPr>
        </p:nvGraphicFramePr>
        <p:xfrm>
          <a:off x="7869399" y="2173357"/>
          <a:ext cx="3979701" cy="191995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gad_imp_anx" descr="gad7_improvement">
            <a:extLst>
              <a:ext uri="{FF2B5EF4-FFF2-40B4-BE49-F238E27FC236}">
                <a16:creationId xmlns:a16="http://schemas.microsoft.com/office/drawing/2014/main" id="{1829A737-CB98-46DA-A7A1-CBF43E1C7200}"/>
              </a:ext>
            </a:extLst>
          </p:cNvPr>
          <p:cNvGraphicFramePr/>
          <p:nvPr>
            <p:extLst>
              <p:ext uri="{D42A27DB-BD31-4B8C-83A1-F6EECF244321}">
                <p14:modId xmlns:p14="http://schemas.microsoft.com/office/powerpoint/2010/main" val="3878186733"/>
              </p:ext>
            </p:extLst>
          </p:nvPr>
        </p:nvGraphicFramePr>
        <p:xfrm>
          <a:off x="7869399" y="4299870"/>
          <a:ext cx="3979701" cy="191995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Table 6">
            <a:extLst>
              <a:ext uri="{FF2B5EF4-FFF2-40B4-BE49-F238E27FC236}">
                <a16:creationId xmlns:a16="http://schemas.microsoft.com/office/drawing/2014/main" id="{CDDCC415-64D8-4E76-B256-4D8F95E5417A}"/>
              </a:ext>
            </a:extLst>
          </p:cNvPr>
          <p:cNvGraphicFramePr>
            <a:graphicFrameLocks noGrp="1"/>
          </p:cNvGraphicFramePr>
          <p:nvPr>
            <p:extLst>
              <p:ext uri="{D42A27DB-BD31-4B8C-83A1-F6EECF244321}">
                <p14:modId xmlns:p14="http://schemas.microsoft.com/office/powerpoint/2010/main" val="3517174437"/>
              </p:ext>
            </p:extLst>
          </p:nvPr>
        </p:nvGraphicFramePr>
        <p:xfrm>
          <a:off x="9242475" y="893046"/>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MEMBERS DECREASING GAD – 7</a:t>
                      </a:r>
                      <a:r>
                        <a:rPr lang="en-US" sz="1000" baseline="30000" dirty="0">
                          <a:solidFill>
                            <a:schemeClr val="bg2">
                              <a:lumMod val="50000"/>
                            </a:schemeClr>
                          </a:solidFill>
                        </a:rPr>
                        <a:t>1</a:t>
                      </a:r>
                      <a:r>
                        <a:rPr lang="en-US" sz="1000" dirty="0">
                          <a:solidFill>
                            <a:schemeClr val="bg2">
                              <a:lumMod val="50000"/>
                            </a:schemeClr>
                          </a:solidFill>
                        </a:rPr>
                        <a:t> SCORE BY 25%</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8" name="module_comp_anx" descr="total_module_completion">
            <a:extLst>
              <a:ext uri="{FF2B5EF4-FFF2-40B4-BE49-F238E27FC236}">
                <a16:creationId xmlns:a16="http://schemas.microsoft.com/office/drawing/2014/main" id="{54A4A9CC-499E-4F5C-9907-93CBD66F1255}"/>
              </a:ext>
            </a:extLst>
          </p:cNvPr>
          <p:cNvSpPr txBox="1"/>
          <p:nvPr/>
        </p:nvSpPr>
        <p:spPr>
          <a:xfrm>
            <a:off x="729663" y="1334307"/>
            <a:ext cx="1828800" cy="369332"/>
          </a:xfrm>
          <a:prstGeom prst="rect">
            <a:avLst/>
          </a:prstGeom>
          <a:noFill/>
        </p:spPr>
        <p:txBody>
          <a:bodyPr wrap="square" rtlCol="0">
            <a:spAutoFit/>
          </a:bodyPr>
          <a:lstStyle/>
          <a:p>
            <a:pPr algn="ctr"/>
            <a:endParaRPr lang="en-US" dirty="0"/>
          </a:p>
        </p:txBody>
      </p:sp>
      <p:sp>
        <p:nvSpPr>
          <p:cNvPr id="19" name="avg_gad_anx" descr="average_gad__7_score">
            <a:extLst>
              <a:ext uri="{FF2B5EF4-FFF2-40B4-BE49-F238E27FC236}">
                <a16:creationId xmlns:a16="http://schemas.microsoft.com/office/drawing/2014/main" id="{D2E9D27B-AD89-4ECB-9D20-EA0D52D9EAC5}"/>
              </a:ext>
            </a:extLst>
          </p:cNvPr>
          <p:cNvSpPr txBox="1"/>
          <p:nvPr/>
        </p:nvSpPr>
        <p:spPr>
          <a:xfrm>
            <a:off x="5190931" y="1334307"/>
            <a:ext cx="1828800" cy="369332"/>
          </a:xfrm>
          <a:prstGeom prst="rect">
            <a:avLst/>
          </a:prstGeom>
          <a:noFill/>
        </p:spPr>
        <p:txBody>
          <a:bodyPr wrap="square" rtlCol="0">
            <a:spAutoFit/>
          </a:bodyPr>
          <a:lstStyle/>
          <a:p>
            <a:pPr algn="ctr"/>
            <a:endParaRPr lang="en-US" dirty="0"/>
          </a:p>
        </p:txBody>
      </p:sp>
      <p:sp>
        <p:nvSpPr>
          <p:cNvPr id="20" name="gad_score_anx" descr="members_decreasing_gad7_score_by_25pct">
            <a:extLst>
              <a:ext uri="{FF2B5EF4-FFF2-40B4-BE49-F238E27FC236}">
                <a16:creationId xmlns:a16="http://schemas.microsoft.com/office/drawing/2014/main" id="{5A3B01CB-49A4-4452-8342-E20041F207F1}"/>
              </a:ext>
            </a:extLst>
          </p:cNvPr>
          <p:cNvSpPr txBox="1"/>
          <p:nvPr/>
        </p:nvSpPr>
        <p:spPr>
          <a:xfrm>
            <a:off x="9670861" y="1338162"/>
            <a:ext cx="1828800" cy="369332"/>
          </a:xfrm>
          <a:prstGeom prst="rect">
            <a:avLst/>
          </a:prstGeom>
          <a:noFill/>
        </p:spPr>
        <p:txBody>
          <a:bodyPr wrap="square" rtlCol="0">
            <a:spAutoFit/>
          </a:bodyPr>
          <a:lstStyle/>
          <a:p>
            <a:pPr algn="ctr"/>
            <a:endParaRPr lang="en-US" dirty="0"/>
          </a:p>
        </p:txBody>
      </p:sp>
      <p:sp>
        <p:nvSpPr>
          <p:cNvPr id="17" name="TextBox 16">
            <a:extLst>
              <a:ext uri="{FF2B5EF4-FFF2-40B4-BE49-F238E27FC236}">
                <a16:creationId xmlns:a16="http://schemas.microsoft.com/office/drawing/2014/main" id="{FE8AEDB6-A7B7-4441-9F0E-8A57ADCCC26B}"/>
              </a:ext>
            </a:extLst>
          </p:cNvPr>
          <p:cNvSpPr txBox="1"/>
          <p:nvPr/>
        </p:nvSpPr>
        <p:spPr>
          <a:xfrm>
            <a:off x="342900" y="6449121"/>
            <a:ext cx="6104396" cy="24109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7663" lvl="0" indent="-223838">
              <a:buFont typeface="+mj-lt"/>
              <a:buAutoNum type="arabicPeriod"/>
              <a:defRPr/>
            </a:pPr>
            <a:r>
              <a:rPr lang="en-US" sz="900" b="0">
                <a:solidFill>
                  <a:srgbClr val="172B4D"/>
                </a:solidFill>
                <a:effectLst/>
              </a:rPr>
              <a:t>GAD - 7 </a:t>
            </a:r>
            <a:r>
              <a:rPr lang="en-US" sz="900" b="0" dirty="0">
                <a:solidFill>
                  <a:srgbClr val="172B4D"/>
                </a:solidFill>
                <a:effectLst/>
              </a:rPr>
              <a:t>also known as Generalized Anxiety Disorder; 7 question questionnaire to assess Anxiety Disorder</a:t>
            </a:r>
            <a:r>
              <a:rPr lang="en-US" sz="900" dirty="0">
                <a:solidFill>
                  <a:schemeClr val="bg2">
                    <a:lumMod val="25000"/>
                  </a:schemeClr>
                </a:solidFill>
              </a:rPr>
              <a:t>.</a:t>
            </a:r>
          </a:p>
        </p:txBody>
      </p:sp>
    </p:spTree>
    <p:extLst>
      <p:ext uri="{BB962C8B-B14F-4D97-AF65-F5344CB8AC3E}">
        <p14:creationId xmlns:p14="http://schemas.microsoft.com/office/powerpoint/2010/main" val="1079149627"/>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Scale Back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2711732784"/>
              </p:ext>
            </p:extLst>
          </p:nvPr>
        </p:nvGraphicFramePr>
        <p:xfrm>
          <a:off x="6389705" y="1060743"/>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ENROLLMENT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nrollment_scale" descr="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2991993342"/>
              </p:ext>
            </p:extLst>
          </p:nvPr>
        </p:nvGraphicFramePr>
        <p:xfrm>
          <a:off x="342899" y="2208628"/>
          <a:ext cx="7277101" cy="40111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emrolled_member_gender_dist_scale" descr="enrolled_members__gender">
            <a:extLst>
              <a:ext uri="{FF2B5EF4-FFF2-40B4-BE49-F238E27FC236}">
                <a16:creationId xmlns:a16="http://schemas.microsoft.com/office/drawing/2014/main" id="{54902AB3-AF22-4930-9843-8A4B73998064}"/>
              </a:ext>
            </a:extLst>
          </p:cNvPr>
          <p:cNvGraphicFramePr/>
          <p:nvPr>
            <p:extLst>
              <p:ext uri="{D42A27DB-BD31-4B8C-83A1-F6EECF244321}">
                <p14:modId xmlns:p14="http://schemas.microsoft.com/office/powerpoint/2010/main" val="2311781287"/>
              </p:ext>
            </p:extLst>
          </p:nvPr>
        </p:nvGraphicFramePr>
        <p:xfrm>
          <a:off x="7869399" y="2203808"/>
          <a:ext cx="3979700" cy="19199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enrolled_members_age_distribution_scale" descr="enrollment_members_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238657299"/>
              </p:ext>
            </p:extLst>
          </p:nvPr>
        </p:nvGraphicFramePr>
        <p:xfrm>
          <a:off x="7869399" y="4299870"/>
          <a:ext cx="3979701" cy="1919956"/>
        </p:xfrm>
        <a:graphic>
          <a:graphicData uri="http://schemas.openxmlformats.org/drawingml/2006/chart">
            <c:chart xmlns:c="http://schemas.openxmlformats.org/drawingml/2006/chart" xmlns:r="http://schemas.openxmlformats.org/officeDocument/2006/relationships" r:id="rId4"/>
          </a:graphicData>
        </a:graphic>
      </p:graphicFrame>
      <p:sp>
        <p:nvSpPr>
          <p:cNvPr id="16" name="eligible_members_scale" descr="program_eligible_members">
            <a:extLst>
              <a:ext uri="{FF2B5EF4-FFF2-40B4-BE49-F238E27FC236}">
                <a16:creationId xmlns:a16="http://schemas.microsoft.com/office/drawing/2014/main" id="{50D914D0-9A22-4D8A-8099-90A83B384F81}"/>
              </a:ext>
            </a:extLst>
          </p:cNvPr>
          <p:cNvSpPr txBox="1"/>
          <p:nvPr/>
        </p:nvSpPr>
        <p:spPr>
          <a:xfrm>
            <a:off x="615333" y="1353557"/>
            <a:ext cx="1828800" cy="369332"/>
          </a:xfrm>
          <a:prstGeom prst="rect">
            <a:avLst/>
          </a:prstGeom>
          <a:noFill/>
        </p:spPr>
        <p:txBody>
          <a:bodyPr wrap="square" rtlCol="0">
            <a:spAutoFit/>
          </a:bodyPr>
          <a:lstStyle/>
          <a:p>
            <a:pPr algn="ctr"/>
            <a:endParaRPr lang="en-US" dirty="0"/>
          </a:p>
        </p:txBody>
      </p:sp>
      <p:sp>
        <p:nvSpPr>
          <p:cNvPr id="17" name="regd_members_scale" descr="program_eligible_and_registered_members">
            <a:extLst>
              <a:ext uri="{FF2B5EF4-FFF2-40B4-BE49-F238E27FC236}">
                <a16:creationId xmlns:a16="http://schemas.microsoft.com/office/drawing/2014/main" id="{5992D70E-A32D-4FDC-AEB5-10B21591D033}"/>
              </a:ext>
            </a:extLst>
          </p:cNvPr>
          <p:cNvSpPr txBox="1"/>
          <p:nvPr/>
        </p:nvSpPr>
        <p:spPr>
          <a:xfrm>
            <a:off x="3703583" y="1353557"/>
            <a:ext cx="1828800" cy="369332"/>
          </a:xfrm>
          <a:prstGeom prst="rect">
            <a:avLst/>
          </a:prstGeom>
          <a:noFill/>
        </p:spPr>
        <p:txBody>
          <a:bodyPr wrap="square" rtlCol="0">
            <a:spAutoFit/>
          </a:bodyPr>
          <a:lstStyle/>
          <a:p>
            <a:pPr algn="ctr"/>
            <a:endParaRPr lang="en-US" dirty="0"/>
          </a:p>
        </p:txBody>
      </p:sp>
      <p:sp>
        <p:nvSpPr>
          <p:cNvPr id="20" name="enrolled_members_scale" descr="enrolled_members">
            <a:extLst>
              <a:ext uri="{FF2B5EF4-FFF2-40B4-BE49-F238E27FC236}">
                <a16:creationId xmlns:a16="http://schemas.microsoft.com/office/drawing/2014/main" id="{181A9501-2FBA-46CD-85B4-8D99C0C0653D}"/>
              </a:ext>
            </a:extLst>
          </p:cNvPr>
          <p:cNvSpPr txBox="1"/>
          <p:nvPr/>
        </p:nvSpPr>
        <p:spPr>
          <a:xfrm>
            <a:off x="6691248" y="1341903"/>
            <a:ext cx="1828800" cy="369332"/>
          </a:xfrm>
          <a:prstGeom prst="rect">
            <a:avLst/>
          </a:prstGeom>
          <a:noFill/>
        </p:spPr>
        <p:txBody>
          <a:bodyPr wrap="square" rtlCol="0">
            <a:spAutoFit/>
          </a:bodyPr>
          <a:lstStyle/>
          <a:p>
            <a:pPr algn="ctr"/>
            <a:endParaRPr lang="en-US" dirty="0"/>
          </a:p>
        </p:txBody>
      </p:sp>
      <p:sp>
        <p:nvSpPr>
          <p:cNvPr id="21" name="enrollment_rate_scale" descr="enrollment_rate">
            <a:extLst>
              <a:ext uri="{FF2B5EF4-FFF2-40B4-BE49-F238E27FC236}">
                <a16:creationId xmlns:a16="http://schemas.microsoft.com/office/drawing/2014/main" id="{70D23ABF-C465-456F-8469-ED7C0A52BAE7}"/>
              </a:ext>
            </a:extLst>
          </p:cNvPr>
          <p:cNvSpPr txBox="1"/>
          <p:nvPr/>
        </p:nvSpPr>
        <p:spPr>
          <a:xfrm>
            <a:off x="9779498" y="1353559"/>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30294815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4FFC-155F-4040-A26D-8945B2D29400}"/>
              </a:ext>
            </a:extLst>
          </p:cNvPr>
          <p:cNvSpPr>
            <a:spLocks noGrp="1"/>
          </p:cNvSpPr>
          <p:nvPr>
            <p:ph type="title"/>
          </p:nvPr>
        </p:nvSpPr>
        <p:spPr/>
        <p:txBody>
          <a:bodyPr>
            <a:normAutofit fontScale="90000"/>
          </a:bodyPr>
          <a:lstStyle/>
          <a:p>
            <a:r>
              <a:rPr lang="en-US"/>
              <a:t>Employer Groups</a:t>
            </a:r>
          </a:p>
        </p:txBody>
      </p:sp>
      <p:sp>
        <p:nvSpPr>
          <p:cNvPr id="3" name="Text Placeholder 2">
            <a:extLst>
              <a:ext uri="{FF2B5EF4-FFF2-40B4-BE49-F238E27FC236}">
                <a16:creationId xmlns:a16="http://schemas.microsoft.com/office/drawing/2014/main" id="{03D3D190-16B8-4BEB-8D8B-04A4FF11D817}"/>
              </a:ext>
            </a:extLst>
          </p:cNvPr>
          <p:cNvSpPr>
            <a:spLocks noGrp="1"/>
          </p:cNvSpPr>
          <p:nvPr>
            <p:ph type="body" sz="quarter" idx="10"/>
          </p:nvPr>
        </p:nvSpPr>
        <p:spPr/>
        <p:txBody>
          <a:bodyPr/>
          <a:lstStyle/>
          <a:p>
            <a:r>
              <a:rPr lang="en-US"/>
              <a:t>EXECUTIVE SUMMARY</a:t>
            </a:r>
          </a:p>
        </p:txBody>
      </p:sp>
      <p:graphicFrame>
        <p:nvGraphicFramePr>
          <p:cNvPr id="4" name="employers_grp_table" descr="executive_summary_top_10_employer_name">
            <a:extLst>
              <a:ext uri="{FF2B5EF4-FFF2-40B4-BE49-F238E27FC236}">
                <a16:creationId xmlns:a16="http://schemas.microsoft.com/office/drawing/2014/main" id="{E187AADB-8CB7-455A-9CCC-7B33D47BA2F8}"/>
              </a:ext>
            </a:extLst>
          </p:cNvPr>
          <p:cNvGraphicFramePr>
            <a:graphicFrameLocks noGrp="1"/>
          </p:cNvGraphicFramePr>
          <p:nvPr>
            <p:extLst>
              <p:ext uri="{D42A27DB-BD31-4B8C-83A1-F6EECF244321}">
                <p14:modId xmlns:p14="http://schemas.microsoft.com/office/powerpoint/2010/main" val="547362613"/>
              </p:ext>
            </p:extLst>
          </p:nvPr>
        </p:nvGraphicFramePr>
        <p:xfrm>
          <a:off x="378460" y="2729485"/>
          <a:ext cx="11435079" cy="3063240"/>
        </p:xfrm>
        <a:graphic>
          <a:graphicData uri="http://schemas.openxmlformats.org/drawingml/2006/table">
            <a:tbl>
              <a:tblPr firstRow="1" bandRow="1">
                <a:tableStyleId>{6E25E649-3F16-4E02-A733-19D2CDBF48F0}</a:tableStyleId>
              </a:tblPr>
              <a:tblGrid>
                <a:gridCol w="1719580">
                  <a:extLst>
                    <a:ext uri="{9D8B030D-6E8A-4147-A177-3AD203B41FA5}">
                      <a16:colId xmlns:a16="http://schemas.microsoft.com/office/drawing/2014/main" val="174947759"/>
                    </a:ext>
                  </a:extLst>
                </a:gridCol>
                <a:gridCol w="879231">
                  <a:extLst>
                    <a:ext uri="{9D8B030D-6E8A-4147-A177-3AD203B41FA5}">
                      <a16:colId xmlns:a16="http://schemas.microsoft.com/office/drawing/2014/main" val="2800658863"/>
                    </a:ext>
                  </a:extLst>
                </a:gridCol>
                <a:gridCol w="819581">
                  <a:extLst>
                    <a:ext uri="{9D8B030D-6E8A-4147-A177-3AD203B41FA5}">
                      <a16:colId xmlns:a16="http://schemas.microsoft.com/office/drawing/2014/main" val="178595590"/>
                    </a:ext>
                  </a:extLst>
                </a:gridCol>
                <a:gridCol w="891988">
                  <a:extLst>
                    <a:ext uri="{9D8B030D-6E8A-4147-A177-3AD203B41FA5}">
                      <a16:colId xmlns:a16="http://schemas.microsoft.com/office/drawing/2014/main" val="225216841"/>
                    </a:ext>
                  </a:extLst>
                </a:gridCol>
                <a:gridCol w="902677">
                  <a:extLst>
                    <a:ext uri="{9D8B030D-6E8A-4147-A177-3AD203B41FA5}">
                      <a16:colId xmlns:a16="http://schemas.microsoft.com/office/drawing/2014/main" val="4015975008"/>
                    </a:ext>
                  </a:extLst>
                </a:gridCol>
                <a:gridCol w="973015">
                  <a:extLst>
                    <a:ext uri="{9D8B030D-6E8A-4147-A177-3AD203B41FA5}">
                      <a16:colId xmlns:a16="http://schemas.microsoft.com/office/drawing/2014/main" val="340588091"/>
                    </a:ext>
                  </a:extLst>
                </a:gridCol>
                <a:gridCol w="902677">
                  <a:extLst>
                    <a:ext uri="{9D8B030D-6E8A-4147-A177-3AD203B41FA5}">
                      <a16:colId xmlns:a16="http://schemas.microsoft.com/office/drawing/2014/main" val="3940181333"/>
                    </a:ext>
                  </a:extLst>
                </a:gridCol>
                <a:gridCol w="961293">
                  <a:extLst>
                    <a:ext uri="{9D8B030D-6E8A-4147-A177-3AD203B41FA5}">
                      <a16:colId xmlns:a16="http://schemas.microsoft.com/office/drawing/2014/main" val="180447390"/>
                    </a:ext>
                  </a:extLst>
                </a:gridCol>
                <a:gridCol w="879230">
                  <a:extLst>
                    <a:ext uri="{9D8B030D-6E8A-4147-A177-3AD203B41FA5}">
                      <a16:colId xmlns:a16="http://schemas.microsoft.com/office/drawing/2014/main" val="269969374"/>
                    </a:ext>
                  </a:extLst>
                </a:gridCol>
                <a:gridCol w="961293">
                  <a:extLst>
                    <a:ext uri="{9D8B030D-6E8A-4147-A177-3AD203B41FA5}">
                      <a16:colId xmlns:a16="http://schemas.microsoft.com/office/drawing/2014/main" val="307948215"/>
                    </a:ext>
                  </a:extLst>
                </a:gridCol>
                <a:gridCol w="679938">
                  <a:extLst>
                    <a:ext uri="{9D8B030D-6E8A-4147-A177-3AD203B41FA5}">
                      <a16:colId xmlns:a16="http://schemas.microsoft.com/office/drawing/2014/main" val="104496509"/>
                    </a:ext>
                  </a:extLst>
                </a:gridCol>
                <a:gridCol w="864576">
                  <a:extLst>
                    <a:ext uri="{9D8B030D-6E8A-4147-A177-3AD203B41FA5}">
                      <a16:colId xmlns:a16="http://schemas.microsoft.com/office/drawing/2014/main" val="550713852"/>
                    </a:ext>
                  </a:extLst>
                </a:gridCol>
              </a:tblGrid>
              <a:tr h="0">
                <a:tc>
                  <a:txBody>
                    <a:bodyPr/>
                    <a:lstStyle/>
                    <a:p>
                      <a:r>
                        <a:rPr lang="en-US" sz="900" dirty="0"/>
                        <a:t>Top 10 Employer Name</a:t>
                      </a:r>
                    </a:p>
                  </a:txBody>
                  <a:tcPr>
                    <a:lnR w="6350" cap="flat" cmpd="sng" algn="ctr">
                      <a:solidFill>
                        <a:schemeClr val="bg1"/>
                      </a:solidFill>
                      <a:prstDash val="solid"/>
                      <a:round/>
                      <a:headEnd type="none" w="med" len="med"/>
                      <a:tailEnd type="none" w="med" len="med"/>
                    </a:lnR>
                  </a:tcPr>
                </a:tc>
                <a:tc>
                  <a:txBody>
                    <a:bodyPr/>
                    <a:lstStyle/>
                    <a:p>
                      <a:pPr algn="ctr"/>
                      <a:r>
                        <a:rPr lang="en-US" sz="900"/>
                        <a:t>Eligible Members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Registered Members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Registration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Incentive Participation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Challenge Participation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RAT - Lifetime Completion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Monthly Active Users (Site)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Monthly Active Users (Site + Email)</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Overall Risk Change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Email Sends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433279647"/>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0">
                <a:tc>
                  <a:txBody>
                    <a:bodyPr/>
                    <a:lstStyle/>
                    <a:p>
                      <a:pPr lvl="0">
                        <a:buNone/>
                      </a:pPr>
                      <a:endParaRPr lang="en-US"/>
                    </a:p>
                  </a:txBody>
                  <a:tcPr>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sz="900"/>
                    </a:p>
                  </a:txBody>
                  <a:tcPr>
                    <a:lnL w="6350">
                      <a:solidFill>
                        <a:schemeClr val="bg1"/>
                      </a:solidFill>
                    </a:lnL>
                  </a:tcPr>
                </a:tc>
                <a:extLst>
                  <a:ext uri="{0D108BD9-81ED-4DB2-BD59-A6C34878D82A}">
                    <a16:rowId xmlns:a16="http://schemas.microsoft.com/office/drawing/2014/main" val="1325980480"/>
                  </a:ext>
                </a:extLst>
              </a:tr>
              <a:tr h="0">
                <a:tc>
                  <a:txBody>
                    <a:bodyPr/>
                    <a:lstStyle/>
                    <a:p>
                      <a:pPr lvl="0">
                        <a:buNone/>
                      </a:pPr>
                      <a:endParaRPr lang="en-US" dirty="0"/>
                    </a:p>
                  </a:txBody>
                  <a:tcPr>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sz="900" dirty="0"/>
                    </a:p>
                  </a:txBody>
                  <a:tcPr>
                    <a:lnL w="6350">
                      <a:solidFill>
                        <a:schemeClr val="bg1"/>
                      </a:solidFill>
                    </a:lnL>
                  </a:tcPr>
                </a:tc>
                <a:extLst>
                  <a:ext uri="{0D108BD9-81ED-4DB2-BD59-A6C34878D82A}">
                    <a16:rowId xmlns:a16="http://schemas.microsoft.com/office/drawing/2014/main" val="1208626858"/>
                  </a:ext>
                </a:extLst>
              </a:tr>
            </a:tbl>
          </a:graphicData>
        </a:graphic>
      </p:graphicFrame>
      <p:graphicFrame>
        <p:nvGraphicFramePr>
          <p:cNvPr id="5" name="Table 6">
            <a:extLst>
              <a:ext uri="{FF2B5EF4-FFF2-40B4-BE49-F238E27FC236}">
                <a16:creationId xmlns:a16="http://schemas.microsoft.com/office/drawing/2014/main" id="{B3A68849-4C1F-456E-98D7-6231505123AF}"/>
              </a:ext>
            </a:extLst>
          </p:cNvPr>
          <p:cNvGraphicFramePr>
            <a:graphicFrameLocks noGrp="1"/>
          </p:cNvGraphicFramePr>
          <p:nvPr/>
        </p:nvGraphicFramePr>
        <p:xfrm>
          <a:off x="2972579" y="1289956"/>
          <a:ext cx="2722592" cy="257176"/>
        </p:xfrm>
        <a:graphic>
          <a:graphicData uri="http://schemas.openxmlformats.org/drawingml/2006/table">
            <a:tbl>
              <a:tblPr firstRow="1" bandRow="1">
                <a:tableStyleId>{5C22544A-7EE6-4342-B048-85BDC9FD1C3A}</a:tableStyleId>
              </a:tblPr>
              <a:tblGrid>
                <a:gridCol w="2722592">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EMPLOYER GROUPS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8" name="employers_grp_eligible_members" descr="executive_summary_employer_groups__eligible_members">
            <a:extLst>
              <a:ext uri="{FF2B5EF4-FFF2-40B4-BE49-F238E27FC236}">
                <a16:creationId xmlns:a16="http://schemas.microsoft.com/office/drawing/2014/main" id="{AB482CEE-7E22-40BC-BFAC-4BDDBDBF39AE}"/>
              </a:ext>
            </a:extLst>
          </p:cNvPr>
          <p:cNvGraphicFramePr/>
          <p:nvPr>
            <p:extLst>
              <p:ext uri="{D42A27DB-BD31-4B8C-83A1-F6EECF244321}">
                <p14:modId xmlns:p14="http://schemas.microsoft.com/office/powerpoint/2010/main" val="1864035942"/>
              </p:ext>
            </p:extLst>
          </p:nvPr>
        </p:nvGraphicFramePr>
        <p:xfrm>
          <a:off x="6496831" y="731332"/>
          <a:ext cx="4464829" cy="1894301"/>
        </p:xfrm>
        <a:graphic>
          <a:graphicData uri="http://schemas.openxmlformats.org/drawingml/2006/chart">
            <c:chart xmlns:c="http://schemas.openxmlformats.org/drawingml/2006/chart" xmlns:r="http://schemas.openxmlformats.org/officeDocument/2006/relationships" r:id="rId3"/>
          </a:graphicData>
        </a:graphic>
      </p:graphicFrame>
      <p:sp>
        <p:nvSpPr>
          <p:cNvPr id="9" name="employers_grp_exec" descr="executive_summary_employer_groups">
            <a:extLst>
              <a:ext uri="{FF2B5EF4-FFF2-40B4-BE49-F238E27FC236}">
                <a16:creationId xmlns:a16="http://schemas.microsoft.com/office/drawing/2014/main" id="{147F7526-B5F6-4451-B215-35A0FA0B4DFC}"/>
              </a:ext>
            </a:extLst>
          </p:cNvPr>
          <p:cNvSpPr txBox="1"/>
          <p:nvPr/>
        </p:nvSpPr>
        <p:spPr>
          <a:xfrm>
            <a:off x="3419856" y="1591056"/>
            <a:ext cx="1828800" cy="369332"/>
          </a:xfrm>
          <a:prstGeom prst="rect">
            <a:avLst/>
          </a:prstGeom>
          <a:noFill/>
        </p:spPr>
        <p:txBody>
          <a:bodyPr wrap="square" rtlCol="0">
            <a:spAutoFit/>
          </a:bodyPr>
          <a:lstStyle/>
          <a:p>
            <a:pPr algn="ctr"/>
            <a:r>
              <a:rPr lang="en-US" dirty="0"/>
              <a:t> </a:t>
            </a:r>
          </a:p>
        </p:txBody>
      </p:sp>
      <p:sp>
        <p:nvSpPr>
          <p:cNvPr id="6" name="table_box"/>
          <p:cNvSpPr txBox="1"/>
          <p:nvPr/>
        </p:nvSpPr>
        <p:spPr>
          <a:xfrm>
            <a:off x="6515239" y="2720032"/>
            <a:ext cx="967991" cy="369332"/>
          </a:xfrm>
          <a:prstGeom prst="rect">
            <a:avLst/>
          </a:prstGeom>
          <a:noFill/>
        </p:spPr>
        <p:txBody>
          <a:bodyPr wrap="square" rtlCol="0">
            <a:spAutoFit/>
          </a:bodyPr>
          <a:lstStyle/>
          <a:p>
            <a:r>
              <a:rPr lang="en-US" dirty="0"/>
              <a:t> </a:t>
            </a:r>
          </a:p>
        </p:txBody>
      </p:sp>
    </p:spTree>
    <p:extLst>
      <p:ext uri="{BB962C8B-B14F-4D97-AF65-F5344CB8AC3E}">
        <p14:creationId xmlns:p14="http://schemas.microsoft.com/office/powerpoint/2010/main" val="709240348"/>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dirty="0"/>
              <a:t>Scale Back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SESSIONS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MONTHLY SESSIONS PER MEMBER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scale" descr="participant_activitytop_5">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1350136563"/>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articipant_activity_scale" descr="participant_activitytop_5">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1932203499"/>
              </p:ext>
            </p:extLst>
          </p:nvPr>
        </p:nvGraphicFramePr>
        <p:xfrm>
          <a:off x="7709094" y="2567974"/>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963411265"/>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2349676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157849906"/>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703322" y="2321753"/>
            <a:ext cx="2539715"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PARTICIPANT ACTIVITY  (Top 5)</a:t>
            </a:r>
          </a:p>
        </p:txBody>
      </p:sp>
      <p:graphicFrame>
        <p:nvGraphicFramePr>
          <p:cNvPr id="19" name="trackers_scale" descr="trackers_top_5">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3497726159"/>
              </p:ext>
            </p:extLst>
          </p:nvPr>
        </p:nvGraphicFramePr>
        <p:xfrm>
          <a:off x="7709094" y="4714085"/>
          <a:ext cx="4140006" cy="9144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dirty="0"/>
                        <a:t>Tracker</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3323" y="4467864"/>
            <a:ext cx="1539151"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TRACKERS (Top 3) </a:t>
            </a:r>
          </a:p>
        </p:txBody>
      </p:sp>
      <p:sp>
        <p:nvSpPr>
          <p:cNvPr id="17" name="total_sessions_scale" descr="total_sessions">
            <a:extLst>
              <a:ext uri="{FF2B5EF4-FFF2-40B4-BE49-F238E27FC236}">
                <a16:creationId xmlns:a16="http://schemas.microsoft.com/office/drawing/2014/main" id="{67A4446F-18F2-4597-A67F-305D7C70511C}"/>
              </a:ext>
            </a:extLst>
          </p:cNvPr>
          <p:cNvSpPr txBox="1"/>
          <p:nvPr/>
        </p:nvSpPr>
        <p:spPr>
          <a:xfrm>
            <a:off x="737871" y="1476694"/>
            <a:ext cx="1828800" cy="369332"/>
          </a:xfrm>
          <a:prstGeom prst="rect">
            <a:avLst/>
          </a:prstGeom>
          <a:noFill/>
        </p:spPr>
        <p:txBody>
          <a:bodyPr wrap="square" rtlCol="0">
            <a:spAutoFit/>
          </a:bodyPr>
          <a:lstStyle/>
          <a:p>
            <a:pPr algn="ctr"/>
            <a:endParaRPr lang="en-US" dirty="0"/>
          </a:p>
        </p:txBody>
      </p:sp>
      <p:sp>
        <p:nvSpPr>
          <p:cNvPr id="21" name="enrolled_members_1+_app_scale" descr="enrolled_members_with_1plus_app_launches">
            <a:extLst>
              <a:ext uri="{FF2B5EF4-FFF2-40B4-BE49-F238E27FC236}">
                <a16:creationId xmlns:a16="http://schemas.microsoft.com/office/drawing/2014/main" id="{DAF50DAC-1024-4930-AE68-2500CA80A364}"/>
              </a:ext>
            </a:extLst>
          </p:cNvPr>
          <p:cNvSpPr txBox="1"/>
          <p:nvPr/>
        </p:nvSpPr>
        <p:spPr>
          <a:xfrm>
            <a:off x="5226742" y="1476694"/>
            <a:ext cx="1828800" cy="369332"/>
          </a:xfrm>
          <a:prstGeom prst="rect">
            <a:avLst/>
          </a:prstGeom>
          <a:noFill/>
        </p:spPr>
        <p:txBody>
          <a:bodyPr wrap="square" rtlCol="0">
            <a:spAutoFit/>
          </a:bodyPr>
          <a:lstStyle/>
          <a:p>
            <a:pPr algn="ctr"/>
            <a:endParaRPr lang="en-US" dirty="0"/>
          </a:p>
        </p:txBody>
      </p:sp>
      <p:sp>
        <p:nvSpPr>
          <p:cNvPr id="22" name="avg_monthly_session_scale" descr="average_monthly_sessions_per_members_with_1plus_app_launches&#10;">
            <a:extLst>
              <a:ext uri="{FF2B5EF4-FFF2-40B4-BE49-F238E27FC236}">
                <a16:creationId xmlns:a16="http://schemas.microsoft.com/office/drawing/2014/main" id="{7EA7DEF9-80B3-4511-A111-98FA0A51A65B}"/>
              </a:ext>
            </a:extLst>
          </p:cNvPr>
          <p:cNvSpPr txBox="1"/>
          <p:nvPr/>
        </p:nvSpPr>
        <p:spPr>
          <a:xfrm>
            <a:off x="9679908" y="1476694"/>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348797819"/>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dirty="0"/>
              <a:t>Scale Back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517038082"/>
              </p:ext>
            </p:extLst>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COMPLETIONS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1180360753"/>
              </p:ext>
            </p:extLst>
          </p:nvPr>
        </p:nvGraphicFramePr>
        <p:xfrm>
          <a:off x="4792687"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POUNDS LOST</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activity_trend_scale" descr="trackers_top_5">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3782443405"/>
              </p:ext>
            </p:extLst>
          </p:nvPr>
        </p:nvGraphicFramePr>
        <p:xfrm>
          <a:off x="9906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sp>
        <p:nvSpPr>
          <p:cNvPr id="10" name="program_completions_scale" descr="program_completion">
            <a:extLst>
              <a:ext uri="{FF2B5EF4-FFF2-40B4-BE49-F238E27FC236}">
                <a16:creationId xmlns:a16="http://schemas.microsoft.com/office/drawing/2014/main" id="{FD468337-1801-4F32-9218-480C02B7B6C3}"/>
              </a:ext>
            </a:extLst>
          </p:cNvPr>
          <p:cNvSpPr txBox="1"/>
          <p:nvPr/>
        </p:nvSpPr>
        <p:spPr>
          <a:xfrm>
            <a:off x="759984" y="1453776"/>
            <a:ext cx="1828800" cy="369332"/>
          </a:xfrm>
          <a:prstGeom prst="rect">
            <a:avLst/>
          </a:prstGeom>
          <a:noFill/>
        </p:spPr>
        <p:txBody>
          <a:bodyPr wrap="square" rtlCol="0">
            <a:spAutoFit/>
          </a:bodyPr>
          <a:lstStyle/>
          <a:p>
            <a:pPr algn="ctr"/>
            <a:endParaRPr lang="en-US" dirty="0"/>
          </a:p>
        </p:txBody>
      </p:sp>
      <p:sp>
        <p:nvSpPr>
          <p:cNvPr id="11" name="total_pounds_lost_scale" descr="total_pounds_lost">
            <a:extLst>
              <a:ext uri="{FF2B5EF4-FFF2-40B4-BE49-F238E27FC236}">
                <a16:creationId xmlns:a16="http://schemas.microsoft.com/office/drawing/2014/main" id="{B99966FD-AF1A-47CA-9DF5-1BD6CAF37EE4}"/>
              </a:ext>
            </a:extLst>
          </p:cNvPr>
          <p:cNvSpPr txBox="1"/>
          <p:nvPr/>
        </p:nvSpPr>
        <p:spPr>
          <a:xfrm>
            <a:off x="5181598" y="1453776"/>
            <a:ext cx="1828800" cy="369332"/>
          </a:xfrm>
          <a:prstGeom prst="rect">
            <a:avLst/>
          </a:prstGeom>
          <a:noFill/>
        </p:spPr>
        <p:txBody>
          <a:bodyPr wrap="square" rtlCol="0">
            <a:spAutoFit/>
          </a:bodyPr>
          <a:lstStyle/>
          <a:p>
            <a:pPr algn="ctr"/>
            <a:endParaRPr lang="en-US" dirty="0"/>
          </a:p>
        </p:txBody>
      </p:sp>
      <p:graphicFrame>
        <p:nvGraphicFramePr>
          <p:cNvPr id="13" name="scaleback_milestones" descr="milestone_completion">
            <a:extLst>
              <a:ext uri="{FF2B5EF4-FFF2-40B4-BE49-F238E27FC236}">
                <a16:creationId xmlns:a16="http://schemas.microsoft.com/office/drawing/2014/main" id="{3EAF3978-AF22-408A-A03D-83745FBC4DED}"/>
              </a:ext>
            </a:extLst>
          </p:cNvPr>
          <p:cNvGraphicFramePr>
            <a:graphicFrameLocks noGrp="1"/>
          </p:cNvGraphicFramePr>
          <p:nvPr>
            <p:extLst>
              <p:ext uri="{D42A27DB-BD31-4B8C-83A1-F6EECF244321}">
                <p14:modId xmlns:p14="http://schemas.microsoft.com/office/powerpoint/2010/main" val="1866925389"/>
              </p:ext>
            </p:extLst>
          </p:nvPr>
        </p:nvGraphicFramePr>
        <p:xfrm>
          <a:off x="7296539" y="2678207"/>
          <a:ext cx="4552563" cy="1371600"/>
        </p:xfrm>
        <a:graphic>
          <a:graphicData uri="http://schemas.openxmlformats.org/drawingml/2006/table">
            <a:tbl>
              <a:tblPr firstRow="1" bandRow="1">
                <a:tableStyleId>{6E25E649-3F16-4E02-A733-19D2CDBF48F0}</a:tableStyleId>
              </a:tblPr>
              <a:tblGrid>
                <a:gridCol w="2807581">
                  <a:extLst>
                    <a:ext uri="{9D8B030D-6E8A-4147-A177-3AD203B41FA5}">
                      <a16:colId xmlns:a16="http://schemas.microsoft.com/office/drawing/2014/main" val="3506233130"/>
                    </a:ext>
                  </a:extLst>
                </a:gridCol>
                <a:gridCol w="685800">
                  <a:extLst>
                    <a:ext uri="{9D8B030D-6E8A-4147-A177-3AD203B41FA5}">
                      <a16:colId xmlns:a16="http://schemas.microsoft.com/office/drawing/2014/main" val="2640044087"/>
                    </a:ext>
                  </a:extLst>
                </a:gridCol>
                <a:gridCol w="1059182">
                  <a:extLst>
                    <a:ext uri="{9D8B030D-6E8A-4147-A177-3AD203B41FA5}">
                      <a16:colId xmlns:a16="http://schemas.microsoft.com/office/drawing/2014/main" val="3363182288"/>
                    </a:ext>
                  </a:extLst>
                </a:gridCol>
              </a:tblGrid>
              <a:tr h="152489">
                <a:tc>
                  <a:txBody>
                    <a:bodyPr/>
                    <a:lstStyle/>
                    <a:p>
                      <a:pPr algn="l"/>
                      <a:r>
                        <a:rPr lang="en-US" sz="900" dirty="0"/>
                        <a:t>Milestone</a:t>
                      </a:r>
                    </a:p>
                  </a:txBody>
                  <a:tcPr anchor="ctr">
                    <a:lnR w="6350" cap="flat" cmpd="sng" algn="ctr">
                      <a:solidFill>
                        <a:schemeClr val="bg1"/>
                      </a:solidFill>
                      <a:prstDash val="solid"/>
                      <a:round/>
                      <a:headEnd type="none" w="med" len="med"/>
                      <a:tailEnd type="none" w="med" len="med"/>
                    </a:lnR>
                  </a:tcPr>
                </a:tc>
                <a:tc>
                  <a:txBody>
                    <a:bodyPr/>
                    <a:lstStyle/>
                    <a:p>
                      <a:pPr algn="l"/>
                      <a:r>
                        <a:rPr lang="en-US" sz="900" dirty="0"/>
                        <a:t>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Percent of Total</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46683696"/>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14" name="Rectangle 13">
            <a:extLst>
              <a:ext uri="{FF2B5EF4-FFF2-40B4-BE49-F238E27FC236}">
                <a16:creationId xmlns:a16="http://schemas.microsoft.com/office/drawing/2014/main" id="{87D38DBA-FF06-41E2-9433-E01BD59A833E}"/>
              </a:ext>
            </a:extLst>
          </p:cNvPr>
          <p:cNvSpPr/>
          <p:nvPr/>
        </p:nvSpPr>
        <p:spPr>
          <a:xfrm>
            <a:off x="7181052" y="2408674"/>
            <a:ext cx="1943744"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i="0" u="none" strike="noStrike" dirty="0">
                <a:solidFill>
                  <a:srgbClr val="404040"/>
                </a:solidFill>
                <a:effectLst/>
              </a:rPr>
              <a:t>MILESTONE COMPLETION</a:t>
            </a:r>
            <a:r>
              <a:rPr lang="en-US" b="1" i="0" dirty="0">
                <a:solidFill>
                  <a:srgbClr val="404040"/>
                </a:solidFill>
                <a:effectLst/>
              </a:rPr>
              <a:t>​</a:t>
            </a:r>
            <a:endParaRPr lang="en-US" b="1" dirty="0">
              <a:solidFill>
                <a:srgbClr val="404040"/>
              </a:solidFill>
            </a:endParaRPr>
          </a:p>
        </p:txBody>
      </p:sp>
    </p:spTree>
    <p:extLst>
      <p:ext uri="{BB962C8B-B14F-4D97-AF65-F5344CB8AC3E}">
        <p14:creationId xmlns:p14="http://schemas.microsoft.com/office/powerpoint/2010/main" val="3594854343"/>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CB822-630F-4B83-8A89-11101ADDFE00}"/>
              </a:ext>
            </a:extLst>
          </p:cNvPr>
          <p:cNvSpPr>
            <a:spLocks noGrp="1"/>
          </p:cNvSpPr>
          <p:nvPr>
            <p:ph type="title"/>
          </p:nvPr>
        </p:nvSpPr>
        <p:spPr>
          <a:xfrm>
            <a:off x="2362199" y="4878187"/>
            <a:ext cx="4167555" cy="1159552"/>
          </a:xfrm>
        </p:spPr>
        <p:txBody>
          <a:bodyPr/>
          <a:lstStyle/>
          <a:p>
            <a:r>
              <a:rPr lang="en-US" b="1">
                <a:solidFill>
                  <a:srgbClr val="19B99C"/>
                </a:solidFill>
              </a:rPr>
              <a:t>OUTCOMES</a:t>
            </a:r>
          </a:p>
        </p:txBody>
      </p:sp>
    </p:spTree>
    <p:extLst>
      <p:ext uri="{BB962C8B-B14F-4D97-AF65-F5344CB8AC3E}">
        <p14:creationId xmlns:p14="http://schemas.microsoft.com/office/powerpoint/2010/main" val="251191250"/>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51FC4-2E45-4AD0-89DC-5E1892C56AC1}"/>
              </a:ext>
            </a:extLst>
          </p:cNvPr>
          <p:cNvSpPr>
            <a:spLocks noGrp="1"/>
          </p:cNvSpPr>
          <p:nvPr>
            <p:ph type="title"/>
          </p:nvPr>
        </p:nvSpPr>
        <p:spPr/>
        <p:txBody>
          <a:bodyPr>
            <a:normAutofit fontScale="90000"/>
          </a:bodyPr>
          <a:lstStyle/>
          <a:p>
            <a:r>
              <a:rPr lang="en-US" dirty="0"/>
              <a:t>Behavior Change and Health Impact</a:t>
            </a:r>
          </a:p>
        </p:txBody>
      </p:sp>
      <p:sp>
        <p:nvSpPr>
          <p:cNvPr id="3" name="Text Placeholder 2">
            <a:extLst>
              <a:ext uri="{FF2B5EF4-FFF2-40B4-BE49-F238E27FC236}">
                <a16:creationId xmlns:a16="http://schemas.microsoft.com/office/drawing/2014/main" id="{21236D46-B2DC-4A87-87F5-193D469D0868}"/>
              </a:ext>
            </a:extLst>
          </p:cNvPr>
          <p:cNvSpPr>
            <a:spLocks noGrp="1"/>
          </p:cNvSpPr>
          <p:nvPr>
            <p:ph type="body" sz="quarter" idx="10"/>
          </p:nvPr>
        </p:nvSpPr>
        <p:spPr/>
        <p:txBody>
          <a:bodyPr/>
          <a:lstStyle/>
          <a:p>
            <a:r>
              <a:rPr lang="en-US"/>
              <a:t>OUTCOMES</a:t>
            </a:r>
          </a:p>
        </p:txBody>
      </p:sp>
      <p:pic>
        <p:nvPicPr>
          <p:cNvPr id="5" name="Image" descr="Image">
            <a:extLst>
              <a:ext uri="{FF2B5EF4-FFF2-40B4-BE49-F238E27FC236}">
                <a16:creationId xmlns:a16="http://schemas.microsoft.com/office/drawing/2014/main" id="{A2CB623E-63A7-465C-8970-528500DB3E97}"/>
              </a:ext>
            </a:extLst>
          </p:cNvPr>
          <p:cNvPicPr>
            <a:picLocks noChangeAspect="1"/>
          </p:cNvPicPr>
          <p:nvPr/>
        </p:nvPicPr>
        <p:blipFill>
          <a:blip r:embed="rId2">
            <a:duotone>
              <a:schemeClr val="accent1">
                <a:shade val="45000"/>
                <a:satMod val="135000"/>
              </a:schemeClr>
              <a:prstClr val="white"/>
            </a:duotone>
          </a:blip>
          <a:stretch>
            <a:fillRect/>
          </a:stretch>
        </p:blipFill>
        <p:spPr>
          <a:xfrm>
            <a:off x="4813948" y="1596984"/>
            <a:ext cx="558055" cy="667392"/>
          </a:xfrm>
          <a:prstGeom prst="rect">
            <a:avLst/>
          </a:prstGeom>
          <a:ln w="12700">
            <a:miter lim="400000"/>
          </a:ln>
        </p:spPr>
      </p:pic>
      <p:pic>
        <p:nvPicPr>
          <p:cNvPr id="6" name="Image" descr="Image">
            <a:extLst>
              <a:ext uri="{FF2B5EF4-FFF2-40B4-BE49-F238E27FC236}">
                <a16:creationId xmlns:a16="http://schemas.microsoft.com/office/drawing/2014/main" id="{5A2587DF-9767-4934-927F-4E39AE1DD528}"/>
              </a:ext>
            </a:extLst>
          </p:cNvPr>
          <p:cNvPicPr>
            <a:picLocks noChangeAspect="1"/>
          </p:cNvPicPr>
          <p:nvPr/>
        </p:nvPicPr>
        <p:blipFill>
          <a:blip r:embed="rId3">
            <a:duotone>
              <a:schemeClr val="accent1">
                <a:shade val="45000"/>
                <a:satMod val="135000"/>
              </a:schemeClr>
              <a:prstClr val="white"/>
            </a:duotone>
          </a:blip>
          <a:stretch>
            <a:fillRect/>
          </a:stretch>
        </p:blipFill>
        <p:spPr>
          <a:xfrm>
            <a:off x="4734323" y="3263878"/>
            <a:ext cx="741547" cy="667392"/>
          </a:xfrm>
          <a:prstGeom prst="rect">
            <a:avLst/>
          </a:prstGeom>
          <a:ln w="12700">
            <a:miter lim="400000"/>
          </a:ln>
        </p:spPr>
      </p:pic>
      <p:pic>
        <p:nvPicPr>
          <p:cNvPr id="7" name="Image" descr="Image">
            <a:extLst>
              <a:ext uri="{FF2B5EF4-FFF2-40B4-BE49-F238E27FC236}">
                <a16:creationId xmlns:a16="http://schemas.microsoft.com/office/drawing/2014/main" id="{9BA78344-36C7-464E-B754-67D748A25A63}"/>
              </a:ext>
            </a:extLst>
          </p:cNvPr>
          <p:cNvPicPr>
            <a:picLocks noChangeAspect="1"/>
          </p:cNvPicPr>
          <p:nvPr/>
        </p:nvPicPr>
        <p:blipFill>
          <a:blip r:embed="rId4">
            <a:duotone>
              <a:schemeClr val="accent1">
                <a:shade val="45000"/>
                <a:satMod val="135000"/>
              </a:schemeClr>
              <a:prstClr val="white"/>
            </a:duotone>
          </a:blip>
          <a:stretch>
            <a:fillRect/>
          </a:stretch>
        </p:blipFill>
        <p:spPr>
          <a:xfrm>
            <a:off x="4734968" y="4985515"/>
            <a:ext cx="678106" cy="578242"/>
          </a:xfrm>
          <a:prstGeom prst="rect">
            <a:avLst/>
          </a:prstGeom>
          <a:ln w="12700">
            <a:miter lim="400000"/>
          </a:ln>
        </p:spPr>
      </p:pic>
      <p:graphicFrame>
        <p:nvGraphicFramePr>
          <p:cNvPr id="14" name="Table 13">
            <a:extLst>
              <a:ext uri="{FF2B5EF4-FFF2-40B4-BE49-F238E27FC236}">
                <a16:creationId xmlns:a16="http://schemas.microsoft.com/office/drawing/2014/main" id="{96178565-8EEA-409B-8EE2-C082420C9E9F}"/>
              </a:ext>
            </a:extLst>
          </p:cNvPr>
          <p:cNvGraphicFramePr>
            <a:graphicFrameLocks noGrp="1"/>
          </p:cNvGraphicFramePr>
          <p:nvPr>
            <p:extLst>
              <p:ext uri="{D42A27DB-BD31-4B8C-83A1-F6EECF244321}">
                <p14:modId xmlns:p14="http://schemas.microsoft.com/office/powerpoint/2010/main" val="1681543533"/>
              </p:ext>
            </p:extLst>
          </p:nvPr>
        </p:nvGraphicFramePr>
        <p:xfrm>
          <a:off x="4750506" y="2997901"/>
          <a:ext cx="2627545" cy="243840"/>
        </p:xfrm>
        <a:graphic>
          <a:graphicData uri="http://schemas.openxmlformats.org/drawingml/2006/table">
            <a:tbl>
              <a:tblPr firstRow="1" bandRow="1">
                <a:tableStyleId>{5C22544A-7EE6-4342-B048-85BDC9FD1C3A}</a:tableStyleId>
              </a:tblPr>
              <a:tblGrid>
                <a:gridCol w="2627545">
                  <a:extLst>
                    <a:ext uri="{9D8B030D-6E8A-4147-A177-3AD203B41FA5}">
                      <a16:colId xmlns:a16="http://schemas.microsoft.com/office/drawing/2014/main" val="4065735592"/>
                    </a:ext>
                  </a:extLst>
                </a:gridCol>
              </a:tblGrid>
              <a:tr h="141065">
                <a:tc>
                  <a:txBody>
                    <a:bodyPr/>
                    <a:lstStyle/>
                    <a:p>
                      <a:pPr algn="l"/>
                      <a:r>
                        <a:rPr lang="en-US" sz="1000" dirty="0">
                          <a:solidFill>
                            <a:schemeClr val="bg2">
                              <a:lumMod val="50000"/>
                            </a:schemeClr>
                          </a:solidFill>
                        </a:rPr>
                        <a:t>LIFESTYLE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Table 15">
            <a:extLst>
              <a:ext uri="{FF2B5EF4-FFF2-40B4-BE49-F238E27FC236}">
                <a16:creationId xmlns:a16="http://schemas.microsoft.com/office/drawing/2014/main" id="{3F0F1F08-F269-45F2-A631-F70239895B2C}"/>
              </a:ext>
            </a:extLst>
          </p:cNvPr>
          <p:cNvGraphicFramePr>
            <a:graphicFrameLocks noGrp="1"/>
          </p:cNvGraphicFramePr>
          <p:nvPr>
            <p:extLst>
              <p:ext uri="{D42A27DB-BD31-4B8C-83A1-F6EECF244321}">
                <p14:modId xmlns:p14="http://schemas.microsoft.com/office/powerpoint/2010/main" val="935975075"/>
              </p:ext>
            </p:extLst>
          </p:nvPr>
        </p:nvGraphicFramePr>
        <p:xfrm>
          <a:off x="4782227" y="1293351"/>
          <a:ext cx="2627545" cy="243840"/>
        </p:xfrm>
        <a:graphic>
          <a:graphicData uri="http://schemas.openxmlformats.org/drawingml/2006/table">
            <a:tbl>
              <a:tblPr firstRow="1" bandRow="1">
                <a:tableStyleId>{5C22544A-7EE6-4342-B048-85BDC9FD1C3A}</a:tableStyleId>
              </a:tblPr>
              <a:tblGrid>
                <a:gridCol w="2627545">
                  <a:extLst>
                    <a:ext uri="{9D8B030D-6E8A-4147-A177-3AD203B41FA5}">
                      <a16:colId xmlns:a16="http://schemas.microsoft.com/office/drawing/2014/main" val="4065735592"/>
                    </a:ext>
                  </a:extLst>
                </a:gridCol>
              </a:tblGrid>
              <a:tr h="141065">
                <a:tc>
                  <a:txBody>
                    <a:bodyPr/>
                    <a:lstStyle/>
                    <a:p>
                      <a:pPr algn="l"/>
                      <a:r>
                        <a:rPr lang="en-US" sz="1000" dirty="0">
                          <a:solidFill>
                            <a:schemeClr val="bg2">
                              <a:lumMod val="50000"/>
                            </a:schemeClr>
                          </a:solidFill>
                        </a:rPr>
                        <a:t>PREVENTIVE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1" name="Table 20">
            <a:extLst>
              <a:ext uri="{FF2B5EF4-FFF2-40B4-BE49-F238E27FC236}">
                <a16:creationId xmlns:a16="http://schemas.microsoft.com/office/drawing/2014/main" id="{CBB666DF-706A-4EED-BCCE-F0D5D172E91C}"/>
              </a:ext>
            </a:extLst>
          </p:cNvPr>
          <p:cNvGraphicFramePr>
            <a:graphicFrameLocks noGrp="1"/>
          </p:cNvGraphicFramePr>
          <p:nvPr>
            <p:extLst>
              <p:ext uri="{D42A27DB-BD31-4B8C-83A1-F6EECF244321}">
                <p14:modId xmlns:p14="http://schemas.microsoft.com/office/powerpoint/2010/main" val="3524554685"/>
              </p:ext>
            </p:extLst>
          </p:nvPr>
        </p:nvGraphicFramePr>
        <p:xfrm>
          <a:off x="4750506" y="4663677"/>
          <a:ext cx="2627545" cy="243840"/>
        </p:xfrm>
        <a:graphic>
          <a:graphicData uri="http://schemas.openxmlformats.org/drawingml/2006/table">
            <a:tbl>
              <a:tblPr firstRow="1" bandRow="1">
                <a:tableStyleId>{5C22544A-7EE6-4342-B048-85BDC9FD1C3A}</a:tableStyleId>
              </a:tblPr>
              <a:tblGrid>
                <a:gridCol w="2627545">
                  <a:extLst>
                    <a:ext uri="{9D8B030D-6E8A-4147-A177-3AD203B41FA5}">
                      <a16:colId xmlns:a16="http://schemas.microsoft.com/office/drawing/2014/main" val="4065735592"/>
                    </a:ext>
                  </a:extLst>
                </a:gridCol>
              </a:tblGrid>
              <a:tr h="141065">
                <a:tc>
                  <a:txBody>
                    <a:bodyPr/>
                    <a:lstStyle/>
                    <a:p>
                      <a:pPr algn="l"/>
                      <a:r>
                        <a:rPr lang="en-US" sz="1000" dirty="0">
                          <a:solidFill>
                            <a:schemeClr val="bg2">
                              <a:lumMod val="50000"/>
                            </a:schemeClr>
                          </a:solidFill>
                        </a:rPr>
                        <a:t>BIOMETRIC/CLINICAL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cxnSp>
        <p:nvCxnSpPr>
          <p:cNvPr id="23" name="Straight Connector 22">
            <a:extLst>
              <a:ext uri="{FF2B5EF4-FFF2-40B4-BE49-F238E27FC236}">
                <a16:creationId xmlns:a16="http://schemas.microsoft.com/office/drawing/2014/main" id="{FD47EF34-1B1A-49A9-AC6A-61BA77E5D85A}"/>
              </a:ext>
            </a:extLst>
          </p:cNvPr>
          <p:cNvCxnSpPr/>
          <p:nvPr/>
        </p:nvCxnSpPr>
        <p:spPr>
          <a:xfrm flipH="1">
            <a:off x="4482317" y="1293351"/>
            <a:ext cx="1" cy="407548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DFA5C1E-DAA2-4D6C-8266-890A6CFA6E81}"/>
              </a:ext>
            </a:extLst>
          </p:cNvPr>
          <p:cNvSpPr txBox="1"/>
          <p:nvPr/>
        </p:nvSpPr>
        <p:spPr>
          <a:xfrm>
            <a:off x="7649817" y="1293351"/>
            <a:ext cx="4199283" cy="986947"/>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22" name="TextBox 21">
            <a:extLst>
              <a:ext uri="{FF2B5EF4-FFF2-40B4-BE49-F238E27FC236}">
                <a16:creationId xmlns:a16="http://schemas.microsoft.com/office/drawing/2014/main" id="{CF0FA077-7F34-4DC7-B29F-82785296DFDB}"/>
              </a:ext>
            </a:extLst>
          </p:cNvPr>
          <p:cNvSpPr txBox="1"/>
          <p:nvPr/>
        </p:nvSpPr>
        <p:spPr>
          <a:xfrm>
            <a:off x="7633633" y="2997901"/>
            <a:ext cx="4199283" cy="986947"/>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24" name="TextBox 23">
            <a:extLst>
              <a:ext uri="{FF2B5EF4-FFF2-40B4-BE49-F238E27FC236}">
                <a16:creationId xmlns:a16="http://schemas.microsoft.com/office/drawing/2014/main" id="{CD8B2902-B82A-4AFC-BCDD-84693F132020}"/>
              </a:ext>
            </a:extLst>
          </p:cNvPr>
          <p:cNvSpPr txBox="1"/>
          <p:nvPr/>
        </p:nvSpPr>
        <p:spPr>
          <a:xfrm>
            <a:off x="7618095" y="4700605"/>
            <a:ext cx="4199283" cy="986947"/>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25" name="TextBox 29">
            <a:extLst>
              <a:ext uri="{FF2B5EF4-FFF2-40B4-BE49-F238E27FC236}">
                <a16:creationId xmlns:a16="http://schemas.microsoft.com/office/drawing/2014/main" id="{D119213C-8317-4D2E-9D72-BD42285350DD}"/>
              </a:ext>
            </a:extLst>
          </p:cNvPr>
          <p:cNvSpPr txBox="1"/>
          <p:nvPr/>
        </p:nvSpPr>
        <p:spPr>
          <a:xfrm>
            <a:off x="342900" y="5961762"/>
            <a:ext cx="11659600" cy="379591"/>
          </a:xfrm>
          <a:prstGeom prst="rect">
            <a:avLst/>
          </a:prstGeom>
          <a:ln w="12700">
            <a:miter lim="400000"/>
          </a:ln>
          <a:extLst>
            <a:ext uri="{C572A759-6A51-4108-AA02-DFA0A04FC94B}">
              <ma14:wrappingTextBoxFlag xmlns:p14="http://schemas.microsoft.com/office/powerpoint/2010/main" xmlns:p15="http://schemas.microsoft.com/office/powerpoint/2012/main" xmlns:p159="http://schemas.microsoft.com/office/powerpoint/2015/09/main"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marL="342900" indent="-342900">
              <a:buSzTx/>
              <a:buAutoNum type="arabicPeriod"/>
              <a:defRPr sz="1800" b="0" cap="none">
                <a:solidFill>
                  <a:srgbClr val="000000"/>
                </a:solidFill>
              </a:defRPr>
            </a:lvl1pPr>
          </a:lstStyle>
          <a:p>
            <a:pPr marL="0" lvl="0" indent="0">
              <a:buNone/>
              <a:defRPr/>
            </a:pPr>
            <a:r>
              <a:rPr lang="en-US" sz="900" dirty="0">
                <a:solidFill>
                  <a:schemeClr val="bg2">
                    <a:lumMod val="25000"/>
                  </a:schemeClr>
                </a:solidFill>
              </a:rPr>
              <a:t>Risk reduction based on aggregate number of risk points for members at T1 and TX. T1 refers to the first available data point at the member level, based on initial </a:t>
            </a:r>
            <a:r>
              <a:rPr lang="en-US" sz="900" dirty="0" err="1">
                <a:solidFill>
                  <a:schemeClr val="bg2">
                    <a:lumMod val="25000"/>
                  </a:schemeClr>
                </a:solidFill>
              </a:rPr>
              <a:t>RealAge</a:t>
            </a:r>
            <a:r>
              <a:rPr lang="en-US" sz="900" dirty="0">
                <a:solidFill>
                  <a:schemeClr val="bg2">
                    <a:lumMod val="25000"/>
                  </a:schemeClr>
                </a:solidFill>
              </a:rPr>
              <a:t> test completion. TX refers to the most recent </a:t>
            </a:r>
            <a:r>
              <a:rPr lang="en-US" sz="900">
                <a:solidFill>
                  <a:schemeClr val="bg2">
                    <a:lumMod val="25000"/>
                  </a:schemeClr>
                </a:solidFill>
              </a:rPr>
              <a:t>RealAge</a:t>
            </a:r>
            <a:r>
              <a:rPr lang="en-US" sz="900" dirty="0">
                <a:solidFill>
                  <a:schemeClr val="bg2">
                    <a:lumMod val="25000"/>
                  </a:schemeClr>
                </a:solidFill>
              </a:rPr>
              <a:t> test completion for each member. Risk points based on number of members identified as “Yellow” (moderate) and “Red” (high) risks. Yellow risks are assigned 0.5 points, and Red risks are assigned 1.0 risk point.</a:t>
            </a:r>
            <a:endParaRPr kumimoji="0" sz="900" b="0" i="0" u="none" strike="noStrike" kern="1200" cap="none" spc="0" normalizeH="0" baseline="0" noProof="0" dirty="0">
              <a:ln>
                <a:noFill/>
              </a:ln>
              <a:solidFill>
                <a:schemeClr val="bg2">
                  <a:lumMod val="25000"/>
                </a:schemeClr>
              </a:solidFill>
              <a:effectLst/>
              <a:uLnTx/>
              <a:uFillTx/>
              <a:latin typeface="Proxima Nova" panose="02000506030000020004" pitchFamily="2" charset="77"/>
            </a:endParaRPr>
          </a:p>
        </p:txBody>
      </p:sp>
      <p:sp>
        <p:nvSpPr>
          <p:cNvPr id="36" name="TextBox 35"/>
          <p:cNvSpPr txBox="1"/>
          <p:nvPr/>
        </p:nvSpPr>
        <p:spPr>
          <a:xfrm>
            <a:off x="5697574" y="1660735"/>
            <a:ext cx="1828800" cy="369332"/>
          </a:xfrm>
          <a:prstGeom prst="rect">
            <a:avLst/>
          </a:prstGeom>
          <a:noFill/>
        </p:spPr>
        <p:txBody>
          <a:bodyPr wrap="square">
            <a:spAutoFit/>
          </a:bodyPr>
          <a:lstStyle/>
          <a:p>
            <a:pPr algn="ctr">
              <a:defRPr sz="2800">
                <a:solidFill>
                  <a:srgbClr val="2C9ACC"/>
                </a:solidFill>
                <a:latin typeface="Calibri"/>
              </a:defRPr>
            </a:pPr>
            <a:r>
              <a:t>-12.3%</a:t>
            </a:r>
          </a:p>
        </p:txBody>
      </p:sp>
      <p:sp>
        <p:nvSpPr>
          <p:cNvPr id="37" name="TextBox 36"/>
          <p:cNvSpPr txBox="1"/>
          <p:nvPr/>
        </p:nvSpPr>
        <p:spPr>
          <a:xfrm>
            <a:off x="5697574" y="3402419"/>
            <a:ext cx="1828800" cy="369332"/>
          </a:xfrm>
          <a:prstGeom prst="rect">
            <a:avLst/>
          </a:prstGeom>
          <a:noFill/>
        </p:spPr>
        <p:txBody>
          <a:bodyPr wrap="square">
            <a:spAutoFit/>
          </a:bodyPr>
          <a:lstStyle/>
          <a:p>
            <a:pPr algn="ctr">
              <a:defRPr sz="2800">
                <a:solidFill>
                  <a:srgbClr val="2C9ACC"/>
                </a:solidFill>
                <a:latin typeface="Calibri"/>
              </a:defRPr>
            </a:pPr>
            <a:r>
              <a:t>-12.1%</a:t>
            </a:r>
          </a:p>
        </p:txBody>
      </p:sp>
      <p:sp>
        <p:nvSpPr>
          <p:cNvPr id="38" name="TextBox 37"/>
          <p:cNvSpPr txBox="1"/>
          <p:nvPr/>
        </p:nvSpPr>
        <p:spPr>
          <a:xfrm>
            <a:off x="5697574" y="5021746"/>
            <a:ext cx="1828800" cy="369332"/>
          </a:xfrm>
          <a:prstGeom prst="rect">
            <a:avLst/>
          </a:prstGeom>
          <a:noFill/>
        </p:spPr>
        <p:txBody>
          <a:bodyPr wrap="square">
            <a:spAutoFit/>
          </a:bodyPr>
          <a:lstStyle/>
          <a:p>
            <a:pPr algn="ctr">
              <a:defRPr sz="2800">
                <a:solidFill>
                  <a:srgbClr val="2C9ACC"/>
                </a:solidFill>
                <a:latin typeface="Calibri"/>
              </a:defRPr>
            </a:pPr>
            <a:r>
              <a:t>-5.4%</a:t>
            </a:r>
          </a:p>
        </p:txBody>
      </p:sp>
      <p:graphicFrame>
        <p:nvGraphicFramePr>
          <p:cNvPr id="30" name="Table 29">
            <a:extLst>
              <a:ext uri="{FF2B5EF4-FFF2-40B4-BE49-F238E27FC236}">
                <a16:creationId xmlns:a16="http://schemas.microsoft.com/office/drawing/2014/main" id="{32541010-5629-47BB-8975-330B6E857B41}"/>
              </a:ext>
            </a:extLst>
          </p:cNvPr>
          <p:cNvGraphicFramePr>
            <a:graphicFrameLocks noGrp="1"/>
          </p:cNvGraphicFramePr>
          <p:nvPr>
            <p:extLst>
              <p:ext uri="{D42A27DB-BD31-4B8C-83A1-F6EECF244321}">
                <p14:modId xmlns:p14="http://schemas.microsoft.com/office/powerpoint/2010/main" val="132771731"/>
              </p:ext>
            </p:extLst>
          </p:nvPr>
        </p:nvGraphicFramePr>
        <p:xfrm>
          <a:off x="704244" y="1914965"/>
          <a:ext cx="3213182" cy="243840"/>
        </p:xfrm>
        <a:graphic>
          <a:graphicData uri="http://schemas.openxmlformats.org/drawingml/2006/table">
            <a:tbl>
              <a:tblPr firstRow="1" bandRow="1">
                <a:tableStyleId>{5C22544A-7EE6-4342-B048-85BDC9FD1C3A}</a:tableStyleId>
              </a:tblPr>
              <a:tblGrid>
                <a:gridCol w="3213182">
                  <a:extLst>
                    <a:ext uri="{9D8B030D-6E8A-4147-A177-3AD203B41FA5}">
                      <a16:colId xmlns:a16="http://schemas.microsoft.com/office/drawing/2014/main" val="4065735592"/>
                    </a:ext>
                  </a:extLst>
                </a:gridCol>
              </a:tblGrid>
              <a:tr h="141065">
                <a:tc>
                  <a:txBody>
                    <a:bodyPr/>
                    <a:lstStyle/>
                    <a:p>
                      <a:pPr algn="l"/>
                      <a:r>
                        <a:rPr lang="en-US" sz="1000" dirty="0">
                          <a:solidFill>
                            <a:schemeClr val="bg2">
                              <a:lumMod val="50000"/>
                            </a:schemeClr>
                          </a:solidFill>
                        </a:rPr>
                        <a:t>OVERALL RISK CHANGE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31" name="Image" descr="Image">
            <a:extLst>
              <a:ext uri="{FF2B5EF4-FFF2-40B4-BE49-F238E27FC236}">
                <a16:creationId xmlns:a16="http://schemas.microsoft.com/office/drawing/2014/main" id="{ED32155B-6BB0-4D8B-B433-737CA09F1C97}"/>
              </a:ext>
            </a:extLst>
          </p:cNvPr>
          <p:cNvPicPr>
            <a:picLocks noChangeAspect="1"/>
          </p:cNvPicPr>
          <p:nvPr/>
        </p:nvPicPr>
        <p:blipFill>
          <a:blip r:embed="rId5">
            <a:duotone>
              <a:schemeClr val="accent1">
                <a:shade val="45000"/>
                <a:satMod val="135000"/>
              </a:schemeClr>
              <a:prstClr val="white"/>
            </a:duotone>
          </a:blip>
          <a:stretch>
            <a:fillRect/>
          </a:stretch>
        </p:blipFill>
        <p:spPr>
          <a:xfrm>
            <a:off x="973707" y="2242488"/>
            <a:ext cx="549961" cy="785300"/>
          </a:xfrm>
          <a:prstGeom prst="rect">
            <a:avLst/>
          </a:prstGeom>
          <a:ln w="12700">
            <a:miter lim="400000"/>
          </a:ln>
        </p:spPr>
      </p:pic>
      <p:graphicFrame>
        <p:nvGraphicFramePr>
          <p:cNvPr id="32" name="Table 31">
            <a:extLst>
              <a:ext uri="{FF2B5EF4-FFF2-40B4-BE49-F238E27FC236}">
                <a16:creationId xmlns:a16="http://schemas.microsoft.com/office/drawing/2014/main" id="{55BF1F8F-D851-4719-8931-02DC985C79A1}"/>
              </a:ext>
            </a:extLst>
          </p:cNvPr>
          <p:cNvGraphicFramePr>
            <a:graphicFrameLocks noGrp="1"/>
          </p:cNvGraphicFramePr>
          <p:nvPr>
            <p:extLst>
              <p:ext uri="{D42A27DB-BD31-4B8C-83A1-F6EECF244321}">
                <p14:modId xmlns:p14="http://schemas.microsoft.com/office/powerpoint/2010/main" val="897593049"/>
              </p:ext>
            </p:extLst>
          </p:nvPr>
        </p:nvGraphicFramePr>
        <p:xfrm>
          <a:off x="691753" y="3476436"/>
          <a:ext cx="3225673" cy="243840"/>
        </p:xfrm>
        <a:graphic>
          <a:graphicData uri="http://schemas.openxmlformats.org/drawingml/2006/table">
            <a:tbl>
              <a:tblPr firstRow="1" bandRow="1">
                <a:tableStyleId>{5C22544A-7EE6-4342-B048-85BDC9FD1C3A}</a:tableStyleId>
              </a:tblPr>
              <a:tblGrid>
                <a:gridCol w="3225673">
                  <a:extLst>
                    <a:ext uri="{9D8B030D-6E8A-4147-A177-3AD203B41FA5}">
                      <a16:colId xmlns:a16="http://schemas.microsoft.com/office/drawing/2014/main" val="4065735592"/>
                    </a:ext>
                  </a:extLst>
                </a:gridCol>
              </a:tblGrid>
              <a:tr h="141065">
                <a:tc>
                  <a:txBody>
                    <a:bodyPr/>
                    <a:lstStyle/>
                    <a:p>
                      <a:pPr algn="l"/>
                      <a:r>
                        <a:rPr lang="en-US" sz="1000" dirty="0">
                          <a:solidFill>
                            <a:schemeClr val="bg2">
                              <a:lumMod val="50000"/>
                            </a:schemeClr>
                          </a:solidFill>
                        </a:rPr>
                        <a:t>MEASURED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33" name="Picture 32">
            <a:extLst>
              <a:ext uri="{FF2B5EF4-FFF2-40B4-BE49-F238E27FC236}">
                <a16:creationId xmlns:a16="http://schemas.microsoft.com/office/drawing/2014/main" id="{002AD2AC-E832-46D7-B25E-3AA1E946B67E}"/>
              </a:ext>
            </a:extLst>
          </p:cNvPr>
          <p:cNvPicPr>
            <a:picLocks noChangeAspect="1"/>
          </p:cNvPicPr>
          <p:nvPr/>
        </p:nvPicPr>
        <p:blipFill>
          <a:blip r:embed="rId6"/>
          <a:stretch>
            <a:fillRect/>
          </a:stretch>
        </p:blipFill>
        <p:spPr>
          <a:xfrm>
            <a:off x="647625" y="3732344"/>
            <a:ext cx="1392185" cy="847096"/>
          </a:xfrm>
          <a:prstGeom prst="rect">
            <a:avLst/>
          </a:prstGeom>
        </p:spPr>
      </p:pic>
      <p:sp>
        <p:nvSpPr>
          <p:cNvPr id="39" name="TextBox 38"/>
          <p:cNvSpPr txBox="1"/>
          <p:nvPr/>
        </p:nvSpPr>
        <p:spPr>
          <a:xfrm>
            <a:off x="2055084" y="2256572"/>
            <a:ext cx="1828800" cy="369332"/>
          </a:xfrm>
          <a:prstGeom prst="rect">
            <a:avLst/>
          </a:prstGeom>
          <a:noFill/>
        </p:spPr>
        <p:txBody>
          <a:bodyPr wrap="square">
            <a:spAutoFit/>
          </a:bodyPr>
          <a:lstStyle/>
          <a:p>
            <a:pPr algn="ctr">
              <a:defRPr sz="2800">
                <a:solidFill>
                  <a:srgbClr val="2C9ACC"/>
                </a:solidFill>
                <a:latin typeface="Calibri"/>
              </a:defRPr>
            </a:pPr>
            <a:r>
              <a:t>-11.5%</a:t>
            </a:r>
          </a:p>
        </p:txBody>
      </p:sp>
      <p:sp>
        <p:nvSpPr>
          <p:cNvPr id="40" name="TextBox 39"/>
          <p:cNvSpPr txBox="1"/>
          <p:nvPr/>
        </p:nvSpPr>
        <p:spPr>
          <a:xfrm>
            <a:off x="2051950" y="3807823"/>
            <a:ext cx="1828800" cy="369332"/>
          </a:xfrm>
          <a:prstGeom prst="rect">
            <a:avLst/>
          </a:prstGeom>
          <a:noFill/>
        </p:spPr>
        <p:txBody>
          <a:bodyPr wrap="square">
            <a:spAutoFit/>
          </a:bodyPr>
          <a:lstStyle/>
          <a:p>
            <a:pPr algn="ctr">
              <a:defRPr sz="2800">
                <a:solidFill>
                  <a:srgbClr val="2C9ACC"/>
                </a:solidFill>
                <a:latin typeface="Calibri"/>
              </a:defRPr>
            </a:pPr>
            <a:r>
              <a:t>330</a:t>
            </a:r>
          </a:p>
        </p:txBody>
      </p:sp>
    </p:spTree>
    <p:extLst>
      <p:ext uri="{BB962C8B-B14F-4D97-AF65-F5344CB8AC3E}">
        <p14:creationId xmlns:p14="http://schemas.microsoft.com/office/powerpoint/2010/main" val="424034561"/>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sc_top3_lifestyle_risk_increase" descr="participant_activitytop_3">
            <a:extLst>
              <a:ext uri="{FF2B5EF4-FFF2-40B4-BE49-F238E27FC236}">
                <a16:creationId xmlns:a16="http://schemas.microsoft.com/office/drawing/2014/main" id="{3912803B-505B-4214-AE0B-C63B715B369B}"/>
              </a:ext>
            </a:extLst>
          </p:cNvPr>
          <p:cNvGraphicFramePr>
            <a:graphicFrameLocks noGrp="1"/>
          </p:cNvGraphicFramePr>
          <p:nvPr/>
        </p:nvGraphicFramePr>
        <p:xfrm>
          <a:off x="8637603" y="4471144"/>
          <a:ext cx="3211497" cy="868680"/>
        </p:xfrm>
        <a:graphic>
          <a:graphicData uri="http://schemas.openxmlformats.org/drawingml/2006/table">
            <a:tbl>
              <a:tblPr firstRow="1" bandRow="1">
                <a:tableStyleId>{6E25E649-3F16-4E02-A733-19D2CDBF48F0}</a:tableStyleId>
              </a:tblPr>
              <a:tblGrid>
                <a:gridCol w="2029750">
                  <a:extLst>
                    <a:ext uri="{9D8B030D-6E8A-4147-A177-3AD203B41FA5}">
                      <a16:colId xmlns:a16="http://schemas.microsoft.com/office/drawing/2014/main" val="3506233130"/>
                    </a:ext>
                  </a:extLst>
                </a:gridCol>
                <a:gridCol w="1181747">
                  <a:extLst>
                    <a:ext uri="{9D8B030D-6E8A-4147-A177-3AD203B41FA5}">
                      <a16:colId xmlns:a16="http://schemas.microsoft.com/office/drawing/2014/main" val="3363182288"/>
                    </a:ext>
                  </a:extLst>
                </a:gridCol>
              </a:tblGrid>
              <a:tr h="152489">
                <a:tc>
                  <a:txBody>
                    <a:bodyPr/>
                    <a:lstStyle/>
                    <a:p>
                      <a:pPr algn="l"/>
                      <a:r>
                        <a:rPr lang="en-US" sz="900" dirty="0"/>
                        <a:t>Risk Name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Net Risk Increase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r>
                        <a:t>-</a:t>
                      </a:r>
                    </a:p>
                  </a:txBody>
                  <a:tcPr anchor="ctr">
                    <a:lnR w="6350" cap="flat" cmpd="sng" algn="ctr">
                      <a:solidFill>
                        <a:schemeClr val="bg1"/>
                      </a:solidFill>
                      <a:prstDash val="solid"/>
                      <a:round/>
                      <a:headEnd type="none" w="med" len="med"/>
                      <a:tailEnd type="none" w="med" len="med"/>
                    </a:lnR>
                  </a:tcPr>
                </a:tc>
                <a:tc>
                  <a:txBody>
                    <a:bodyPr/>
                    <a:lstStyle/>
                    <a:p>
                      <a:r>
                        <a:t>-</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3" name="Rectangle 22">
            <a:extLst>
              <a:ext uri="{FF2B5EF4-FFF2-40B4-BE49-F238E27FC236}">
                <a16:creationId xmlns:a16="http://schemas.microsoft.com/office/drawing/2014/main" id="{24A1EC49-C998-4DA3-87CE-1EDD99C1721F}"/>
              </a:ext>
            </a:extLst>
          </p:cNvPr>
          <p:cNvSpPr/>
          <p:nvPr/>
        </p:nvSpPr>
        <p:spPr>
          <a:xfrm>
            <a:off x="8619970" y="4216981"/>
            <a:ext cx="2359940" cy="246221"/>
          </a:xfrm>
          <a:prstGeom prst="rect">
            <a:avLst/>
          </a:prstGeom>
        </p:spPr>
        <p:txBody>
          <a:bodyPr wrap="non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dirty="0"/>
              <a:t>TOP 3 LIFESTYLE RISK INCREASE</a:t>
            </a:r>
          </a:p>
        </p:txBody>
      </p:sp>
      <p:graphicFrame>
        <p:nvGraphicFramePr>
          <p:cNvPr id="20" name="sc_top3_lifestyle_risk_reduction" descr="participant_activitytop_3">
            <a:extLst>
              <a:ext uri="{FF2B5EF4-FFF2-40B4-BE49-F238E27FC236}">
                <a16:creationId xmlns:a16="http://schemas.microsoft.com/office/drawing/2014/main" id="{AA6D7B1E-F54D-41B0-9095-7B05F99991F1}"/>
              </a:ext>
            </a:extLst>
          </p:cNvPr>
          <p:cNvGraphicFramePr>
            <a:graphicFrameLocks noGrp="1"/>
          </p:cNvGraphicFramePr>
          <p:nvPr/>
        </p:nvGraphicFramePr>
        <p:xfrm>
          <a:off x="8627182" y="3029717"/>
          <a:ext cx="3211497" cy="1005840"/>
        </p:xfrm>
        <a:graphic>
          <a:graphicData uri="http://schemas.openxmlformats.org/drawingml/2006/table">
            <a:tbl>
              <a:tblPr firstRow="1" bandRow="1">
                <a:tableStyleId>{6E25E649-3F16-4E02-A733-19D2CDBF48F0}</a:tableStyleId>
              </a:tblPr>
              <a:tblGrid>
                <a:gridCol w="2029750">
                  <a:extLst>
                    <a:ext uri="{9D8B030D-6E8A-4147-A177-3AD203B41FA5}">
                      <a16:colId xmlns:a16="http://schemas.microsoft.com/office/drawing/2014/main" val="3506233130"/>
                    </a:ext>
                  </a:extLst>
                </a:gridCol>
                <a:gridCol w="1181747">
                  <a:extLst>
                    <a:ext uri="{9D8B030D-6E8A-4147-A177-3AD203B41FA5}">
                      <a16:colId xmlns:a16="http://schemas.microsoft.com/office/drawing/2014/main" val="3363182288"/>
                    </a:ext>
                  </a:extLst>
                </a:gridCol>
              </a:tblGrid>
              <a:tr h="152489">
                <a:tc>
                  <a:txBody>
                    <a:bodyPr/>
                    <a:lstStyle/>
                    <a:p>
                      <a:pPr algn="l"/>
                      <a:r>
                        <a:rPr lang="en-US" sz="900" dirty="0"/>
                        <a:t>Risk Name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Net Risk Reduction</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r>
                        <a:rPr sz="800"/>
                        <a:t>Stress-Financial</a:t>
                      </a:r>
                    </a:p>
                  </a:txBody>
                  <a:tcPr anchor="ctr">
                    <a:lnR w="6350" cap="flat" cmpd="sng" algn="ctr">
                      <a:solidFill>
                        <a:schemeClr val="bg1"/>
                      </a:solidFill>
                      <a:prstDash val="solid"/>
                      <a:round/>
                      <a:headEnd type="none" w="med" len="med"/>
                      <a:tailEnd type="none" w="med" len="med"/>
                    </a:lnR>
                  </a:tcPr>
                </a:tc>
                <a:tc>
                  <a:txBody>
                    <a:bodyPr/>
                    <a:lstStyle/>
                    <a:p>
                      <a:pPr algn="ctr"/>
                      <a:r>
                        <a:rPr sz="800"/>
                        <a:t>-23.0</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r>
                        <a:rPr sz="800"/>
                        <a:t>Self-Reported Health</a:t>
                      </a:r>
                    </a:p>
                  </a:txBody>
                  <a:tcPr anchor="ctr">
                    <a:lnR w="6350" cap="flat" cmpd="sng" algn="ctr">
                      <a:solidFill>
                        <a:schemeClr val="bg1"/>
                      </a:solidFill>
                      <a:prstDash val="solid"/>
                      <a:round/>
                      <a:headEnd type="none" w="med" len="med"/>
                      <a:tailEnd type="none" w="med" len="med"/>
                    </a:lnR>
                  </a:tcPr>
                </a:tc>
                <a:tc>
                  <a:txBody>
                    <a:bodyPr/>
                    <a:lstStyle/>
                    <a:p>
                      <a:pPr algn="ctr"/>
                      <a:r>
                        <a:rPr sz="800"/>
                        <a:t>-22.0</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r>
                        <a:rPr sz="800"/>
                        <a:t>Weekly - Beans</a:t>
                      </a:r>
                    </a:p>
                  </a:txBody>
                  <a:tcPr anchor="ctr">
                    <a:lnR w="6350" cap="flat" cmpd="sng" algn="ctr">
                      <a:solidFill>
                        <a:schemeClr val="bg1"/>
                      </a:solidFill>
                      <a:prstDash val="solid"/>
                      <a:round/>
                      <a:headEnd type="none" w="med" len="med"/>
                      <a:tailEnd type="none" w="med" len="med"/>
                    </a:lnR>
                  </a:tcPr>
                </a:tc>
                <a:tc>
                  <a:txBody>
                    <a:bodyPr/>
                    <a:lstStyle/>
                    <a:p>
                      <a:pPr algn="ctr"/>
                      <a:r>
                        <a:rPr sz="800"/>
                        <a:t>-13.5</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19" name="Rectangle 18">
            <a:extLst>
              <a:ext uri="{FF2B5EF4-FFF2-40B4-BE49-F238E27FC236}">
                <a16:creationId xmlns:a16="http://schemas.microsoft.com/office/drawing/2014/main" id="{50BD0D58-7D80-4B3A-81E2-5131FA91DD4E}"/>
              </a:ext>
            </a:extLst>
          </p:cNvPr>
          <p:cNvSpPr/>
          <p:nvPr/>
        </p:nvSpPr>
        <p:spPr>
          <a:xfrm>
            <a:off x="8627182" y="2775554"/>
            <a:ext cx="2417650" cy="246221"/>
          </a:xfrm>
          <a:prstGeom prst="rect">
            <a:avLst/>
          </a:prstGeom>
        </p:spPr>
        <p:txBody>
          <a:bodyPr wrap="non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dirty="0"/>
              <a:t>TOP 3 LIFESTYLE RISK REDUCTION</a:t>
            </a:r>
          </a:p>
        </p:txBody>
      </p:sp>
      <p:graphicFrame>
        <p:nvGraphicFramePr>
          <p:cNvPr id="18" name="sc_top3_lifestyle_risk_count" descr="participant_activitytop_3">
            <a:extLst>
              <a:ext uri="{FF2B5EF4-FFF2-40B4-BE49-F238E27FC236}">
                <a16:creationId xmlns:a16="http://schemas.microsoft.com/office/drawing/2014/main" id="{4930658C-C2C4-4F66-B97C-BCED0859D5C7}"/>
              </a:ext>
            </a:extLst>
          </p:cNvPr>
          <p:cNvGraphicFramePr>
            <a:graphicFrameLocks noGrp="1"/>
          </p:cNvGraphicFramePr>
          <p:nvPr/>
        </p:nvGraphicFramePr>
        <p:xfrm>
          <a:off x="8623977" y="1588290"/>
          <a:ext cx="3211497" cy="1005840"/>
        </p:xfrm>
        <a:graphic>
          <a:graphicData uri="http://schemas.openxmlformats.org/drawingml/2006/table">
            <a:tbl>
              <a:tblPr firstRow="1" bandRow="1">
                <a:tableStyleId>{6E25E649-3F16-4E02-A733-19D2CDBF48F0}</a:tableStyleId>
              </a:tblPr>
              <a:tblGrid>
                <a:gridCol w="2029750">
                  <a:extLst>
                    <a:ext uri="{9D8B030D-6E8A-4147-A177-3AD203B41FA5}">
                      <a16:colId xmlns:a16="http://schemas.microsoft.com/office/drawing/2014/main" val="3506233130"/>
                    </a:ext>
                  </a:extLst>
                </a:gridCol>
                <a:gridCol w="1181747">
                  <a:extLst>
                    <a:ext uri="{9D8B030D-6E8A-4147-A177-3AD203B41FA5}">
                      <a16:colId xmlns:a16="http://schemas.microsoft.com/office/drawing/2014/main" val="3363182288"/>
                    </a:ext>
                  </a:extLst>
                </a:gridCol>
              </a:tblGrid>
              <a:tr h="152489">
                <a:tc>
                  <a:txBody>
                    <a:bodyPr/>
                    <a:lstStyle/>
                    <a:p>
                      <a:pPr algn="l"/>
                      <a:r>
                        <a:rPr lang="en-US" sz="900" dirty="0"/>
                        <a:t>Risk Name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Number of Risk Points at T1</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r>
                        <a:rPr sz="800"/>
                        <a:t>Physical Activity</a:t>
                      </a:r>
                    </a:p>
                  </a:txBody>
                  <a:tcPr anchor="ctr">
                    <a:lnR w="6350" cap="flat" cmpd="sng" algn="ctr">
                      <a:solidFill>
                        <a:schemeClr val="bg1"/>
                      </a:solidFill>
                      <a:prstDash val="solid"/>
                      <a:round/>
                      <a:headEnd type="none" w="med" len="med"/>
                      <a:tailEnd type="none" w="med" len="med"/>
                    </a:lnR>
                  </a:tcPr>
                </a:tc>
                <a:tc>
                  <a:txBody>
                    <a:bodyPr/>
                    <a:lstStyle/>
                    <a:p>
                      <a:pPr algn="ctr"/>
                      <a:r>
                        <a:rPr sz="800"/>
                        <a:t>245</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r>
                        <a:rPr sz="800"/>
                        <a:t>Sitting</a:t>
                      </a:r>
                    </a:p>
                  </a:txBody>
                  <a:tcPr anchor="ctr">
                    <a:lnR w="6350" cap="flat" cmpd="sng" algn="ctr">
                      <a:solidFill>
                        <a:schemeClr val="bg1"/>
                      </a:solidFill>
                      <a:prstDash val="solid"/>
                      <a:round/>
                      <a:headEnd type="none" w="med" len="med"/>
                      <a:tailEnd type="none" w="med" len="med"/>
                    </a:lnR>
                  </a:tcPr>
                </a:tc>
                <a:tc>
                  <a:txBody>
                    <a:bodyPr/>
                    <a:lstStyle/>
                    <a:p>
                      <a:pPr algn="ctr"/>
                      <a:r>
                        <a:rPr sz="800"/>
                        <a:t>167</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r>
                        <a:rPr sz="800"/>
                        <a:t>Weekly - Beans</a:t>
                      </a:r>
                    </a:p>
                  </a:txBody>
                  <a:tcPr anchor="ctr">
                    <a:lnR w="6350" cap="flat" cmpd="sng" algn="ctr">
                      <a:solidFill>
                        <a:schemeClr val="bg1"/>
                      </a:solidFill>
                      <a:prstDash val="solid"/>
                      <a:round/>
                      <a:headEnd type="none" w="med" len="med"/>
                      <a:tailEnd type="none" w="med" len="med"/>
                    </a:lnR>
                  </a:tcPr>
                </a:tc>
                <a:tc>
                  <a:txBody>
                    <a:bodyPr/>
                    <a:lstStyle/>
                    <a:p>
                      <a:pPr algn="ctr"/>
                      <a:r>
                        <a:rPr sz="800"/>
                        <a:t>140</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17" name="Rectangle 16">
            <a:extLst>
              <a:ext uri="{FF2B5EF4-FFF2-40B4-BE49-F238E27FC236}">
                <a16:creationId xmlns:a16="http://schemas.microsoft.com/office/drawing/2014/main" id="{E688C6DB-CC03-4BC1-86BF-A08A602FBBAA}"/>
              </a:ext>
            </a:extLst>
          </p:cNvPr>
          <p:cNvSpPr/>
          <p:nvPr/>
        </p:nvSpPr>
        <p:spPr>
          <a:xfrm>
            <a:off x="8619970" y="1331331"/>
            <a:ext cx="1747593" cy="246221"/>
          </a:xfrm>
          <a:prstGeom prst="rect">
            <a:avLst/>
          </a:prstGeom>
        </p:spPr>
        <p:txBody>
          <a:bodyPr wrap="non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dirty="0"/>
              <a:t>TOP 3 LIFESTYLE RISKS</a:t>
            </a:r>
          </a:p>
        </p:txBody>
      </p:sp>
      <p:graphicFrame>
        <p:nvGraphicFramePr>
          <p:cNvPr id="16" name="sc_lifestyle_risk_chart" descr="tx_risk_points_vs_t1_risk_points">
            <a:extLst>
              <a:ext uri="{FF2B5EF4-FFF2-40B4-BE49-F238E27FC236}">
                <a16:creationId xmlns:a16="http://schemas.microsoft.com/office/drawing/2014/main" id="{11F8606E-A20A-4AA1-9EC0-B5611387D871}"/>
              </a:ext>
            </a:extLst>
          </p:cNvPr>
          <p:cNvGraphicFramePr/>
          <p:nvPr>
            <p:extLst>
              <p:ext uri="{D42A27DB-BD31-4B8C-83A1-F6EECF244321}">
                <p14:modId xmlns:p14="http://schemas.microsoft.com/office/powerpoint/2010/main" val="2315345488"/>
              </p:ext>
            </p:extLst>
          </p:nvPr>
        </p:nvGraphicFramePr>
        <p:xfrm>
          <a:off x="129396" y="2268747"/>
          <a:ext cx="8410755" cy="3951078"/>
        </p:xfrm>
        <a:graphic>
          <a:graphicData uri="http://schemas.openxmlformats.org/drawingml/2006/chart">
            <c:chart xmlns:c="http://schemas.openxmlformats.org/drawingml/2006/chart" xmlns:r="http://schemas.openxmlformats.org/officeDocument/2006/relationships" r:id="rId3"/>
          </a:graphicData>
        </a:graphic>
      </p:graphicFrame>
      <p:sp>
        <p:nvSpPr>
          <p:cNvPr id="26" name="TextBox 25"/>
          <p:cNvSpPr txBox="1"/>
          <p:nvPr/>
        </p:nvSpPr>
        <p:spPr>
          <a:xfrm>
            <a:off x="3676806" y="1415910"/>
            <a:ext cx="2008307" cy="523220"/>
          </a:xfrm>
          <a:prstGeom prst="rect">
            <a:avLst/>
          </a:prstGeom>
          <a:noFill/>
        </p:spPr>
        <p:txBody>
          <a:bodyPr wrap="square">
            <a:spAutoFit/>
          </a:bodyPr>
          <a:lstStyle/>
          <a:p>
            <a:pPr algn="ctr">
              <a:defRPr sz="2800">
                <a:solidFill>
                  <a:srgbClr val="2C9ACC"/>
                </a:solidFill>
                <a:latin typeface="Calibri"/>
              </a:defRPr>
            </a:pPr>
            <a:r>
              <a:t>-12.1%</a:t>
            </a:r>
          </a:p>
        </p:txBody>
      </p:sp>
      <p:graphicFrame>
        <p:nvGraphicFramePr>
          <p:cNvPr id="25" name="Table 6">
            <a:extLst>
              <a:ext uri="{FF2B5EF4-FFF2-40B4-BE49-F238E27FC236}">
                <a16:creationId xmlns:a16="http://schemas.microsoft.com/office/drawing/2014/main" id="{C82075B5-9254-4703-995B-C1ADC3DA7E7B}"/>
              </a:ext>
            </a:extLst>
          </p:cNvPr>
          <p:cNvGraphicFramePr>
            <a:graphicFrameLocks noGrp="1"/>
          </p:cNvGraphicFramePr>
          <p:nvPr/>
        </p:nvGraphicFramePr>
        <p:xfrm>
          <a:off x="3377648" y="1027042"/>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LIFESTYLE RISK CHANGE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27" name="TextBox 26"/>
          <p:cNvSpPr txBox="1"/>
          <p:nvPr/>
        </p:nvSpPr>
        <p:spPr>
          <a:xfrm>
            <a:off x="642058" y="1415912"/>
            <a:ext cx="2008307" cy="523220"/>
          </a:xfrm>
          <a:prstGeom prst="rect">
            <a:avLst/>
          </a:prstGeom>
          <a:noFill/>
        </p:spPr>
        <p:txBody>
          <a:bodyPr wrap="square">
            <a:spAutoFit/>
          </a:bodyPr>
          <a:lstStyle/>
          <a:p>
            <a:pPr algn="ctr">
              <a:defRPr sz="2800">
                <a:solidFill>
                  <a:srgbClr val="2C9ACC"/>
                </a:solidFill>
                <a:latin typeface="Calibri"/>
              </a:defRPr>
            </a:pPr>
            <a:r>
              <a:t>330</a:t>
            </a:r>
          </a:p>
        </p:txBody>
      </p:sp>
      <p:graphicFrame>
        <p:nvGraphicFramePr>
          <p:cNvPr id="14" name="Table 6">
            <a:extLst>
              <a:ext uri="{FF2B5EF4-FFF2-40B4-BE49-F238E27FC236}">
                <a16:creationId xmlns:a16="http://schemas.microsoft.com/office/drawing/2014/main" id="{A5D7FFDA-EAE6-41F6-8A83-AD7DBC82F996}"/>
              </a:ext>
            </a:extLst>
          </p:cNvPr>
          <p:cNvGraphicFramePr>
            <a:graphicFrameLocks noGrp="1"/>
          </p:cNvGraphicFramePr>
          <p:nvPr/>
        </p:nvGraphicFramePr>
        <p:xfrm>
          <a:off x="342900" y="1027043"/>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MEASURED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3" name="Text Placeholder 2">
            <a:extLst>
              <a:ext uri="{FF2B5EF4-FFF2-40B4-BE49-F238E27FC236}">
                <a16:creationId xmlns:a16="http://schemas.microsoft.com/office/drawing/2014/main" id="{207219D2-2CC9-4C66-98C4-C29259B59A9B}"/>
              </a:ext>
            </a:extLst>
          </p:cNvPr>
          <p:cNvSpPr>
            <a:spLocks noGrp="1"/>
          </p:cNvSpPr>
          <p:nvPr>
            <p:ph type="body" sz="quarter" idx="10"/>
          </p:nvPr>
        </p:nvSpPr>
        <p:spPr/>
        <p:txBody>
          <a:bodyPr/>
          <a:lstStyle/>
          <a:p>
            <a:r>
              <a:rPr lang="en-US"/>
              <a:t>OUTCOMES</a:t>
            </a:r>
          </a:p>
        </p:txBody>
      </p:sp>
      <p:sp>
        <p:nvSpPr>
          <p:cNvPr id="2" name="sc_title">
            <a:extLst>
              <a:ext uri="{FF2B5EF4-FFF2-40B4-BE49-F238E27FC236}">
                <a16:creationId xmlns:a16="http://schemas.microsoft.com/office/drawing/2014/main" id="{6892B105-C115-4AC5-A6CB-AEA9FB5DD748}"/>
              </a:ext>
            </a:extLst>
          </p:cNvPr>
          <p:cNvSpPr>
            <a:spLocks noGrp="1"/>
          </p:cNvSpPr>
          <p:nvPr>
            <p:ph type="title"/>
          </p:nvPr>
        </p:nvSpPr>
        <p:spPr/>
        <p:txBody>
          <a:bodyPr>
            <a:normAutofit fontScale="90000"/>
          </a:bodyPr>
          <a:lstStyle/>
          <a:p>
            <a:r>
              <a:rPr lang="en-US" dirty="0"/>
              <a:t>Risk Change – Lifestyle Risk</a:t>
            </a:r>
          </a:p>
        </p:txBody>
      </p:sp>
    </p:spTree>
    <p:extLst>
      <p:ext uri="{BB962C8B-B14F-4D97-AF65-F5344CB8AC3E}">
        <p14:creationId xmlns:p14="http://schemas.microsoft.com/office/powerpoint/2010/main" val="4229568212"/>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sc_top3_biometric_risk_increase" descr="participant_activitytop_3">
            <a:extLst>
              <a:ext uri="{FF2B5EF4-FFF2-40B4-BE49-F238E27FC236}">
                <a16:creationId xmlns:a16="http://schemas.microsoft.com/office/drawing/2014/main" id="{B0A55939-8780-4C48-A7E7-56371CF08BDB}"/>
              </a:ext>
            </a:extLst>
          </p:cNvPr>
          <p:cNvGraphicFramePr>
            <a:graphicFrameLocks noGrp="1"/>
          </p:cNvGraphicFramePr>
          <p:nvPr/>
        </p:nvGraphicFramePr>
        <p:xfrm>
          <a:off x="8637603" y="4471144"/>
          <a:ext cx="3211497" cy="868680"/>
        </p:xfrm>
        <a:graphic>
          <a:graphicData uri="http://schemas.openxmlformats.org/drawingml/2006/table">
            <a:tbl>
              <a:tblPr firstRow="1" bandRow="1">
                <a:tableStyleId>{6E25E649-3F16-4E02-A733-19D2CDBF48F0}</a:tableStyleId>
              </a:tblPr>
              <a:tblGrid>
                <a:gridCol w="2029750">
                  <a:extLst>
                    <a:ext uri="{9D8B030D-6E8A-4147-A177-3AD203B41FA5}">
                      <a16:colId xmlns:a16="http://schemas.microsoft.com/office/drawing/2014/main" val="3506233130"/>
                    </a:ext>
                  </a:extLst>
                </a:gridCol>
                <a:gridCol w="1181747">
                  <a:extLst>
                    <a:ext uri="{9D8B030D-6E8A-4147-A177-3AD203B41FA5}">
                      <a16:colId xmlns:a16="http://schemas.microsoft.com/office/drawing/2014/main" val="3363182288"/>
                    </a:ext>
                  </a:extLst>
                </a:gridCol>
              </a:tblGrid>
              <a:tr h="152489">
                <a:tc>
                  <a:txBody>
                    <a:bodyPr/>
                    <a:lstStyle/>
                    <a:p>
                      <a:pPr algn="l"/>
                      <a:r>
                        <a:rPr lang="en-US" sz="900" dirty="0"/>
                        <a:t>Risk Name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Net Risk Increase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r>
                        <a:rPr sz="800"/>
                        <a:t>BMI (High)</a:t>
                      </a:r>
                    </a:p>
                  </a:txBody>
                  <a:tcPr anchor="ctr">
                    <a:lnR w="6350" cap="flat" cmpd="sng" algn="ctr">
                      <a:solidFill>
                        <a:schemeClr val="bg1"/>
                      </a:solidFill>
                      <a:prstDash val="solid"/>
                      <a:round/>
                      <a:headEnd type="none" w="med" len="med"/>
                      <a:tailEnd type="none" w="med" len="med"/>
                    </a:lnR>
                  </a:tcPr>
                </a:tc>
                <a:tc>
                  <a:txBody>
                    <a:bodyPr/>
                    <a:lstStyle/>
                    <a:p>
                      <a:pPr algn="ctr"/>
                      <a:r>
                        <a:rPr sz="800"/>
                        <a:t>3.0</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r>
                        <a:rPr sz="800"/>
                        <a:t>Asthma - FEV1 (Female)</a:t>
                      </a:r>
                    </a:p>
                  </a:txBody>
                  <a:tcPr anchor="ctr">
                    <a:lnR w="6350" cap="flat" cmpd="sng" algn="ctr">
                      <a:solidFill>
                        <a:schemeClr val="bg1"/>
                      </a:solidFill>
                      <a:prstDash val="solid"/>
                      <a:round/>
                      <a:headEnd type="none" w="med" len="med"/>
                      <a:tailEnd type="none" w="med" len="med"/>
                    </a:lnR>
                  </a:tcPr>
                </a:tc>
                <a:tc>
                  <a:txBody>
                    <a:bodyPr/>
                    <a:lstStyle/>
                    <a:p>
                      <a:pPr algn="ctr"/>
                      <a:r>
                        <a:rPr sz="800"/>
                        <a:t>.5</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r>
                        <a:rPr sz="800"/>
                        <a:t>Asthma - FEV1 (Male)</a:t>
                      </a:r>
                    </a:p>
                  </a:txBody>
                  <a:tcPr anchor="ctr">
                    <a:lnR w="6350" cap="flat" cmpd="sng" algn="ctr">
                      <a:solidFill>
                        <a:schemeClr val="bg1"/>
                      </a:solidFill>
                      <a:prstDash val="solid"/>
                      <a:round/>
                      <a:headEnd type="none" w="med" len="med"/>
                      <a:tailEnd type="none" w="med" len="med"/>
                    </a:lnR>
                  </a:tcPr>
                </a:tc>
                <a:tc>
                  <a:txBody>
                    <a:bodyPr/>
                    <a:lstStyle/>
                    <a:p>
                      <a:pPr algn="ctr"/>
                      <a:r>
                        <a:rPr sz="800"/>
                        <a:t>.5</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3" name="Rectangle 22">
            <a:extLst>
              <a:ext uri="{FF2B5EF4-FFF2-40B4-BE49-F238E27FC236}">
                <a16:creationId xmlns:a16="http://schemas.microsoft.com/office/drawing/2014/main" id="{24A1EC49-C998-4DA3-87CE-1EDD99C1721F}"/>
              </a:ext>
            </a:extLst>
          </p:cNvPr>
          <p:cNvSpPr/>
          <p:nvPr/>
        </p:nvSpPr>
        <p:spPr>
          <a:xfrm>
            <a:off x="8637603" y="4216981"/>
            <a:ext cx="2981907" cy="246221"/>
          </a:xfrm>
          <a:prstGeom prst="rect">
            <a:avLst/>
          </a:prstGeom>
        </p:spPr>
        <p:txBody>
          <a:bodyPr wrap="non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TOP 3 BIOMETRIC/CLINICAL RISK INCREASE</a:t>
            </a:r>
          </a:p>
        </p:txBody>
      </p:sp>
      <p:graphicFrame>
        <p:nvGraphicFramePr>
          <p:cNvPr id="20" name="sc_top3_biometric_risk_reduction" descr="participant_activitytop_3">
            <a:extLst>
              <a:ext uri="{FF2B5EF4-FFF2-40B4-BE49-F238E27FC236}">
                <a16:creationId xmlns:a16="http://schemas.microsoft.com/office/drawing/2014/main" id="{AA6D7B1E-F54D-41B0-9095-7B05F99991F1}"/>
              </a:ext>
            </a:extLst>
          </p:cNvPr>
          <p:cNvGraphicFramePr>
            <a:graphicFrameLocks noGrp="1"/>
          </p:cNvGraphicFramePr>
          <p:nvPr/>
        </p:nvGraphicFramePr>
        <p:xfrm>
          <a:off x="8627182" y="3029717"/>
          <a:ext cx="3211497" cy="1005840"/>
        </p:xfrm>
        <a:graphic>
          <a:graphicData uri="http://schemas.openxmlformats.org/drawingml/2006/table">
            <a:tbl>
              <a:tblPr firstRow="1" bandRow="1">
                <a:tableStyleId>{6E25E649-3F16-4E02-A733-19D2CDBF48F0}</a:tableStyleId>
              </a:tblPr>
              <a:tblGrid>
                <a:gridCol w="2029750">
                  <a:extLst>
                    <a:ext uri="{9D8B030D-6E8A-4147-A177-3AD203B41FA5}">
                      <a16:colId xmlns:a16="http://schemas.microsoft.com/office/drawing/2014/main" val="3506233130"/>
                    </a:ext>
                  </a:extLst>
                </a:gridCol>
                <a:gridCol w="1181747">
                  <a:extLst>
                    <a:ext uri="{9D8B030D-6E8A-4147-A177-3AD203B41FA5}">
                      <a16:colId xmlns:a16="http://schemas.microsoft.com/office/drawing/2014/main" val="3363182288"/>
                    </a:ext>
                  </a:extLst>
                </a:gridCol>
              </a:tblGrid>
              <a:tr h="152489">
                <a:tc>
                  <a:txBody>
                    <a:bodyPr/>
                    <a:lstStyle/>
                    <a:p>
                      <a:pPr algn="l"/>
                      <a:r>
                        <a:rPr lang="en-US" sz="900" dirty="0"/>
                        <a:t>Risk Name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Net Risk Reduction</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r>
                        <a:rPr sz="800"/>
                        <a:t>PHQ2 - Depressed/Little Interest</a:t>
                      </a:r>
                    </a:p>
                  </a:txBody>
                  <a:tcPr anchor="ctr">
                    <a:lnR w="6350" cap="flat" cmpd="sng" algn="ctr">
                      <a:solidFill>
                        <a:schemeClr val="bg1"/>
                      </a:solidFill>
                      <a:prstDash val="solid"/>
                      <a:round/>
                      <a:headEnd type="none" w="med" len="med"/>
                      <a:tailEnd type="none" w="med" len="med"/>
                    </a:lnR>
                  </a:tcPr>
                </a:tc>
                <a:tc>
                  <a:txBody>
                    <a:bodyPr/>
                    <a:lstStyle/>
                    <a:p>
                      <a:pPr algn="ctr"/>
                      <a:r>
                        <a:rPr sz="800"/>
                        <a:t>-6.0</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r>
                        <a:rPr sz="800"/>
                        <a:t>Blood Pressure (High)</a:t>
                      </a:r>
                    </a:p>
                  </a:txBody>
                  <a:tcPr anchor="ctr">
                    <a:lnR w="6350" cap="flat" cmpd="sng" algn="ctr">
                      <a:solidFill>
                        <a:schemeClr val="bg1"/>
                      </a:solidFill>
                      <a:prstDash val="solid"/>
                      <a:round/>
                      <a:headEnd type="none" w="med" len="med"/>
                      <a:tailEnd type="none" w="med" len="med"/>
                    </a:lnR>
                  </a:tcPr>
                </a:tc>
                <a:tc>
                  <a:txBody>
                    <a:bodyPr/>
                    <a:lstStyle/>
                    <a:p>
                      <a:pPr algn="ctr"/>
                      <a:r>
                        <a:rPr sz="800"/>
                        <a:t>-2.0</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r>
                        <a:rPr sz="800"/>
                        <a:t>Total Cholesterol</a:t>
                      </a:r>
                    </a:p>
                  </a:txBody>
                  <a:tcPr anchor="ctr">
                    <a:lnR w="6350" cap="flat" cmpd="sng" algn="ctr">
                      <a:solidFill>
                        <a:schemeClr val="bg1"/>
                      </a:solidFill>
                      <a:prstDash val="solid"/>
                      <a:round/>
                      <a:headEnd type="none" w="med" len="med"/>
                      <a:tailEnd type="none" w="med" len="med"/>
                    </a:lnR>
                  </a:tcPr>
                </a:tc>
                <a:tc>
                  <a:txBody>
                    <a:bodyPr/>
                    <a:lstStyle/>
                    <a:p>
                      <a:pPr algn="ctr"/>
                      <a:r>
                        <a:rPr sz="800"/>
                        <a:t>-2.0</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19" name="Rectangle 18">
            <a:extLst>
              <a:ext uri="{FF2B5EF4-FFF2-40B4-BE49-F238E27FC236}">
                <a16:creationId xmlns:a16="http://schemas.microsoft.com/office/drawing/2014/main" id="{50BD0D58-7D80-4B3A-81E2-5131FA91DD4E}"/>
              </a:ext>
            </a:extLst>
          </p:cNvPr>
          <p:cNvSpPr/>
          <p:nvPr/>
        </p:nvSpPr>
        <p:spPr>
          <a:xfrm>
            <a:off x="8637603" y="2775554"/>
            <a:ext cx="3082895" cy="246221"/>
          </a:xfrm>
          <a:prstGeom prst="rect">
            <a:avLst/>
          </a:prstGeom>
        </p:spPr>
        <p:txBody>
          <a:bodyPr wrap="non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TOP 3 BIOMETRIC/CLINICAL RISK REDUCTION</a:t>
            </a:r>
          </a:p>
        </p:txBody>
      </p:sp>
      <p:graphicFrame>
        <p:nvGraphicFramePr>
          <p:cNvPr id="18" name="sc_top3_biometric_risk_count" descr="participant_activitytop_3">
            <a:extLst>
              <a:ext uri="{FF2B5EF4-FFF2-40B4-BE49-F238E27FC236}">
                <a16:creationId xmlns:a16="http://schemas.microsoft.com/office/drawing/2014/main" id="{4930658C-C2C4-4F66-B97C-BCED0859D5C7}"/>
              </a:ext>
            </a:extLst>
          </p:cNvPr>
          <p:cNvGraphicFramePr>
            <a:graphicFrameLocks noGrp="1"/>
          </p:cNvGraphicFramePr>
          <p:nvPr/>
        </p:nvGraphicFramePr>
        <p:xfrm>
          <a:off x="8623977" y="1588290"/>
          <a:ext cx="3211497" cy="1005840"/>
        </p:xfrm>
        <a:graphic>
          <a:graphicData uri="http://schemas.openxmlformats.org/drawingml/2006/table">
            <a:tbl>
              <a:tblPr firstRow="1" bandRow="1">
                <a:tableStyleId>{6E25E649-3F16-4E02-A733-19D2CDBF48F0}</a:tableStyleId>
              </a:tblPr>
              <a:tblGrid>
                <a:gridCol w="2029750">
                  <a:extLst>
                    <a:ext uri="{9D8B030D-6E8A-4147-A177-3AD203B41FA5}">
                      <a16:colId xmlns:a16="http://schemas.microsoft.com/office/drawing/2014/main" val="3506233130"/>
                    </a:ext>
                  </a:extLst>
                </a:gridCol>
                <a:gridCol w="1181747">
                  <a:extLst>
                    <a:ext uri="{9D8B030D-6E8A-4147-A177-3AD203B41FA5}">
                      <a16:colId xmlns:a16="http://schemas.microsoft.com/office/drawing/2014/main" val="3363182288"/>
                    </a:ext>
                  </a:extLst>
                </a:gridCol>
              </a:tblGrid>
              <a:tr h="152489">
                <a:tc>
                  <a:txBody>
                    <a:bodyPr/>
                    <a:lstStyle/>
                    <a:p>
                      <a:pPr algn="l"/>
                      <a:r>
                        <a:rPr lang="en-US" sz="900" dirty="0"/>
                        <a:t>Risk Name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Number of Risk Points at T1</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r>
                        <a:rPr sz="800"/>
                        <a:t>BMI (High)</a:t>
                      </a:r>
                    </a:p>
                  </a:txBody>
                  <a:tcPr anchor="ctr">
                    <a:lnR w="6350" cap="flat" cmpd="sng" algn="ctr">
                      <a:solidFill>
                        <a:schemeClr val="bg1"/>
                      </a:solidFill>
                      <a:prstDash val="solid"/>
                      <a:round/>
                      <a:headEnd type="none" w="med" len="med"/>
                      <a:tailEnd type="none" w="med" len="med"/>
                    </a:lnR>
                  </a:tcPr>
                </a:tc>
                <a:tc>
                  <a:txBody>
                    <a:bodyPr/>
                    <a:lstStyle/>
                    <a:p>
                      <a:pPr algn="ctr"/>
                      <a:r>
                        <a:rPr sz="800"/>
                        <a:t>114</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r>
                        <a:rPr sz="800"/>
                        <a:t>Blood Pressure (High)</a:t>
                      </a:r>
                    </a:p>
                  </a:txBody>
                  <a:tcPr anchor="ctr">
                    <a:lnR w="6350" cap="flat" cmpd="sng" algn="ctr">
                      <a:solidFill>
                        <a:schemeClr val="bg1"/>
                      </a:solidFill>
                      <a:prstDash val="solid"/>
                      <a:round/>
                      <a:headEnd type="none" w="med" len="med"/>
                      <a:tailEnd type="none" w="med" len="med"/>
                    </a:lnR>
                  </a:tcPr>
                </a:tc>
                <a:tc>
                  <a:txBody>
                    <a:bodyPr/>
                    <a:lstStyle/>
                    <a:p>
                      <a:pPr algn="ctr"/>
                      <a:r>
                        <a:rPr sz="800"/>
                        <a:t>35</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r>
                        <a:rPr sz="800"/>
                        <a:t>PHQ2 - Depressed/Little Interest</a:t>
                      </a:r>
                    </a:p>
                  </a:txBody>
                  <a:tcPr anchor="ctr">
                    <a:lnR w="6350" cap="flat" cmpd="sng" algn="ctr">
                      <a:solidFill>
                        <a:schemeClr val="bg1"/>
                      </a:solidFill>
                      <a:prstDash val="solid"/>
                      <a:round/>
                      <a:headEnd type="none" w="med" len="med"/>
                      <a:tailEnd type="none" w="med" len="med"/>
                    </a:lnR>
                  </a:tcPr>
                </a:tc>
                <a:tc>
                  <a:txBody>
                    <a:bodyPr/>
                    <a:lstStyle/>
                    <a:p>
                      <a:pPr algn="ctr"/>
                      <a:r>
                        <a:rPr sz="800"/>
                        <a:t>24</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17" name="Rectangle 16">
            <a:extLst>
              <a:ext uri="{FF2B5EF4-FFF2-40B4-BE49-F238E27FC236}">
                <a16:creationId xmlns:a16="http://schemas.microsoft.com/office/drawing/2014/main" id="{E688C6DB-CC03-4BC1-86BF-A08A602FBBAA}"/>
              </a:ext>
            </a:extLst>
          </p:cNvPr>
          <p:cNvSpPr/>
          <p:nvPr/>
        </p:nvSpPr>
        <p:spPr>
          <a:xfrm>
            <a:off x="8627985" y="1331331"/>
            <a:ext cx="2457724"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TOP 3 BIOMETRIC/CLINICAL RISKS</a:t>
            </a:r>
          </a:p>
        </p:txBody>
      </p:sp>
      <p:graphicFrame>
        <p:nvGraphicFramePr>
          <p:cNvPr id="16" name="sc_biometric_risk_chart" descr="tx_risk_points_vs_t1_risk_points">
            <a:extLst>
              <a:ext uri="{FF2B5EF4-FFF2-40B4-BE49-F238E27FC236}">
                <a16:creationId xmlns:a16="http://schemas.microsoft.com/office/drawing/2014/main" id="{11F8606E-A20A-4AA1-9EC0-B5611387D871}"/>
              </a:ext>
            </a:extLst>
          </p:cNvPr>
          <p:cNvGraphicFramePr/>
          <p:nvPr/>
        </p:nvGraphicFramePr>
        <p:xfrm>
          <a:off x="342900" y="2256184"/>
          <a:ext cx="8115300" cy="3574774"/>
        </p:xfrm>
        <a:graphic>
          <a:graphicData uri="http://schemas.openxmlformats.org/drawingml/2006/chart">
            <c:chart xmlns:c="http://schemas.openxmlformats.org/drawingml/2006/chart" xmlns:r="http://schemas.openxmlformats.org/officeDocument/2006/relationships" r:id="rId3"/>
          </a:graphicData>
        </a:graphic>
      </p:graphicFrame>
      <p:sp>
        <p:nvSpPr>
          <p:cNvPr id="26" name="TextBox 25"/>
          <p:cNvSpPr txBox="1"/>
          <p:nvPr/>
        </p:nvSpPr>
        <p:spPr>
          <a:xfrm>
            <a:off x="3676806" y="1415910"/>
            <a:ext cx="2008307" cy="523220"/>
          </a:xfrm>
          <a:prstGeom prst="rect">
            <a:avLst/>
          </a:prstGeom>
          <a:noFill/>
        </p:spPr>
        <p:txBody>
          <a:bodyPr wrap="square">
            <a:spAutoFit/>
          </a:bodyPr>
          <a:lstStyle/>
          <a:p>
            <a:pPr algn="ctr">
              <a:defRPr sz="2800">
                <a:solidFill>
                  <a:srgbClr val="2C9ACC"/>
                </a:solidFill>
                <a:latin typeface="Calibri"/>
              </a:defRPr>
            </a:pPr>
            <a:r>
              <a:t>-5.4%</a:t>
            </a:r>
          </a:p>
        </p:txBody>
      </p:sp>
      <p:graphicFrame>
        <p:nvGraphicFramePr>
          <p:cNvPr id="13" name="Table 6">
            <a:extLst>
              <a:ext uri="{FF2B5EF4-FFF2-40B4-BE49-F238E27FC236}">
                <a16:creationId xmlns:a16="http://schemas.microsoft.com/office/drawing/2014/main" id="{49B80EB5-2814-4F7E-8B30-9DF8A96C2EC9}"/>
              </a:ext>
            </a:extLst>
          </p:cNvPr>
          <p:cNvGraphicFramePr>
            <a:graphicFrameLocks noGrp="1"/>
          </p:cNvGraphicFramePr>
          <p:nvPr>
            <p:extLst>
              <p:ext uri="{D42A27DB-BD31-4B8C-83A1-F6EECF244321}">
                <p14:modId xmlns:p14="http://schemas.microsoft.com/office/powerpoint/2010/main" val="3509198073"/>
              </p:ext>
            </p:extLst>
          </p:nvPr>
        </p:nvGraphicFramePr>
        <p:xfrm>
          <a:off x="3377648" y="1027042"/>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BIOMETRIC/CLINICAL RISK CHANGE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27" name="TextBox 26"/>
          <p:cNvSpPr txBox="1"/>
          <p:nvPr/>
        </p:nvSpPr>
        <p:spPr>
          <a:xfrm>
            <a:off x="642058" y="1415912"/>
            <a:ext cx="2008307" cy="523220"/>
          </a:xfrm>
          <a:prstGeom prst="rect">
            <a:avLst/>
          </a:prstGeom>
          <a:noFill/>
        </p:spPr>
        <p:txBody>
          <a:bodyPr wrap="square">
            <a:spAutoFit/>
          </a:bodyPr>
          <a:lstStyle/>
          <a:p>
            <a:pPr algn="ctr">
              <a:defRPr sz="2800">
                <a:solidFill>
                  <a:srgbClr val="2C9ACC"/>
                </a:solidFill>
                <a:latin typeface="Calibri"/>
              </a:defRPr>
            </a:pPr>
            <a:r>
              <a:t>330</a:t>
            </a:r>
          </a:p>
        </p:txBody>
      </p:sp>
      <p:graphicFrame>
        <p:nvGraphicFramePr>
          <p:cNvPr id="14" name="Table 6">
            <a:extLst>
              <a:ext uri="{FF2B5EF4-FFF2-40B4-BE49-F238E27FC236}">
                <a16:creationId xmlns:a16="http://schemas.microsoft.com/office/drawing/2014/main" id="{A5D7FFDA-EAE6-41F6-8A83-AD7DBC82F996}"/>
              </a:ext>
            </a:extLst>
          </p:cNvPr>
          <p:cNvGraphicFramePr>
            <a:graphicFrameLocks noGrp="1"/>
          </p:cNvGraphicFramePr>
          <p:nvPr/>
        </p:nvGraphicFramePr>
        <p:xfrm>
          <a:off x="342900" y="1027043"/>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MEASURED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3" name="Text Placeholder 2">
            <a:extLst>
              <a:ext uri="{FF2B5EF4-FFF2-40B4-BE49-F238E27FC236}">
                <a16:creationId xmlns:a16="http://schemas.microsoft.com/office/drawing/2014/main" id="{207219D2-2CC9-4C66-98C4-C29259B59A9B}"/>
              </a:ext>
            </a:extLst>
          </p:cNvPr>
          <p:cNvSpPr>
            <a:spLocks noGrp="1"/>
          </p:cNvSpPr>
          <p:nvPr>
            <p:ph type="body" sz="quarter" idx="10"/>
          </p:nvPr>
        </p:nvSpPr>
        <p:spPr/>
        <p:txBody>
          <a:bodyPr/>
          <a:lstStyle/>
          <a:p>
            <a:r>
              <a:rPr lang="en-US"/>
              <a:t>OUTCOMES</a:t>
            </a:r>
          </a:p>
        </p:txBody>
      </p:sp>
      <p:sp>
        <p:nvSpPr>
          <p:cNvPr id="2" name="sc_title">
            <a:extLst>
              <a:ext uri="{FF2B5EF4-FFF2-40B4-BE49-F238E27FC236}">
                <a16:creationId xmlns:a16="http://schemas.microsoft.com/office/drawing/2014/main" id="{6892B105-C115-4AC5-A6CB-AEA9FB5DD748}"/>
              </a:ext>
            </a:extLst>
          </p:cNvPr>
          <p:cNvSpPr>
            <a:spLocks noGrp="1"/>
          </p:cNvSpPr>
          <p:nvPr>
            <p:ph type="title"/>
          </p:nvPr>
        </p:nvSpPr>
        <p:spPr/>
        <p:txBody>
          <a:bodyPr>
            <a:normAutofit fontScale="90000"/>
          </a:bodyPr>
          <a:lstStyle/>
          <a:p>
            <a:r>
              <a:rPr lang="en-US" dirty="0"/>
              <a:t>Risk Change – Biometric/Clinical Risk</a:t>
            </a:r>
          </a:p>
        </p:txBody>
      </p:sp>
    </p:spTree>
    <p:extLst>
      <p:ext uri="{BB962C8B-B14F-4D97-AF65-F5344CB8AC3E}">
        <p14:creationId xmlns:p14="http://schemas.microsoft.com/office/powerpoint/2010/main" val="1470095742"/>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sc_top3_preventive_risk_increase" descr="participant_activitytop_3">
            <a:extLst>
              <a:ext uri="{FF2B5EF4-FFF2-40B4-BE49-F238E27FC236}">
                <a16:creationId xmlns:a16="http://schemas.microsoft.com/office/drawing/2014/main" id="{222B13FA-8F9F-48C9-A203-F597F30B87D0}"/>
              </a:ext>
            </a:extLst>
          </p:cNvPr>
          <p:cNvGraphicFramePr>
            <a:graphicFrameLocks noGrp="1"/>
          </p:cNvGraphicFramePr>
          <p:nvPr/>
        </p:nvGraphicFramePr>
        <p:xfrm>
          <a:off x="8637603" y="4471144"/>
          <a:ext cx="3211497" cy="868680"/>
        </p:xfrm>
        <a:graphic>
          <a:graphicData uri="http://schemas.openxmlformats.org/drawingml/2006/table">
            <a:tbl>
              <a:tblPr firstRow="1" bandRow="1">
                <a:tableStyleId>{6E25E649-3F16-4E02-A733-19D2CDBF48F0}</a:tableStyleId>
              </a:tblPr>
              <a:tblGrid>
                <a:gridCol w="2029750">
                  <a:extLst>
                    <a:ext uri="{9D8B030D-6E8A-4147-A177-3AD203B41FA5}">
                      <a16:colId xmlns:a16="http://schemas.microsoft.com/office/drawing/2014/main" val="3506233130"/>
                    </a:ext>
                  </a:extLst>
                </a:gridCol>
                <a:gridCol w="1181747">
                  <a:extLst>
                    <a:ext uri="{9D8B030D-6E8A-4147-A177-3AD203B41FA5}">
                      <a16:colId xmlns:a16="http://schemas.microsoft.com/office/drawing/2014/main" val="3363182288"/>
                    </a:ext>
                  </a:extLst>
                </a:gridCol>
              </a:tblGrid>
              <a:tr h="152489">
                <a:tc>
                  <a:txBody>
                    <a:bodyPr/>
                    <a:lstStyle/>
                    <a:p>
                      <a:pPr algn="l"/>
                      <a:r>
                        <a:rPr lang="en-US" sz="900" dirty="0"/>
                        <a:t>Risk Name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Net Risk Increase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r>
                        <a:rPr sz="800"/>
                        <a:t>Cervical Cancer Screen</a:t>
                      </a:r>
                    </a:p>
                  </a:txBody>
                  <a:tcPr anchor="ctr">
                    <a:lnR w="6350" cap="flat" cmpd="sng" algn="ctr">
                      <a:solidFill>
                        <a:schemeClr val="bg1"/>
                      </a:solidFill>
                      <a:prstDash val="solid"/>
                      <a:round/>
                      <a:headEnd type="none" w="med" len="med"/>
                      <a:tailEnd type="none" w="med" len="med"/>
                    </a:lnR>
                  </a:tcPr>
                </a:tc>
                <a:tc>
                  <a:txBody>
                    <a:bodyPr/>
                    <a:lstStyle/>
                    <a:p>
                      <a:pPr algn="ctr"/>
                      <a:r>
                        <a:rPr sz="800"/>
                        <a:t>2.0</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bl>
          </a:graphicData>
        </a:graphic>
      </p:graphicFrame>
      <p:sp>
        <p:nvSpPr>
          <p:cNvPr id="23" name="Rectangle 22">
            <a:extLst>
              <a:ext uri="{FF2B5EF4-FFF2-40B4-BE49-F238E27FC236}">
                <a16:creationId xmlns:a16="http://schemas.microsoft.com/office/drawing/2014/main" id="{24A1EC49-C998-4DA3-87CE-1EDD99C1721F}"/>
              </a:ext>
            </a:extLst>
          </p:cNvPr>
          <p:cNvSpPr/>
          <p:nvPr/>
        </p:nvSpPr>
        <p:spPr>
          <a:xfrm>
            <a:off x="8599131" y="4216981"/>
            <a:ext cx="2521844" cy="246221"/>
          </a:xfrm>
          <a:prstGeom prst="rect">
            <a:avLst/>
          </a:prstGeom>
        </p:spPr>
        <p:txBody>
          <a:bodyPr wrap="non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dirty="0"/>
              <a:t>TOP 3 PREVENTIVE RISK INCREASE</a:t>
            </a:r>
          </a:p>
        </p:txBody>
      </p:sp>
      <p:graphicFrame>
        <p:nvGraphicFramePr>
          <p:cNvPr id="20" name="sc_top3_preventive_risk_reduction" descr="participant_activitytop_3">
            <a:extLst>
              <a:ext uri="{FF2B5EF4-FFF2-40B4-BE49-F238E27FC236}">
                <a16:creationId xmlns:a16="http://schemas.microsoft.com/office/drawing/2014/main" id="{AA6D7B1E-F54D-41B0-9095-7B05F99991F1}"/>
              </a:ext>
            </a:extLst>
          </p:cNvPr>
          <p:cNvGraphicFramePr>
            <a:graphicFrameLocks noGrp="1"/>
          </p:cNvGraphicFramePr>
          <p:nvPr/>
        </p:nvGraphicFramePr>
        <p:xfrm>
          <a:off x="8627182" y="3029717"/>
          <a:ext cx="3211497" cy="1005840"/>
        </p:xfrm>
        <a:graphic>
          <a:graphicData uri="http://schemas.openxmlformats.org/drawingml/2006/table">
            <a:tbl>
              <a:tblPr firstRow="1" bandRow="1">
                <a:tableStyleId>{6E25E649-3F16-4E02-A733-19D2CDBF48F0}</a:tableStyleId>
              </a:tblPr>
              <a:tblGrid>
                <a:gridCol w="2029750">
                  <a:extLst>
                    <a:ext uri="{9D8B030D-6E8A-4147-A177-3AD203B41FA5}">
                      <a16:colId xmlns:a16="http://schemas.microsoft.com/office/drawing/2014/main" val="3506233130"/>
                    </a:ext>
                  </a:extLst>
                </a:gridCol>
                <a:gridCol w="1181747">
                  <a:extLst>
                    <a:ext uri="{9D8B030D-6E8A-4147-A177-3AD203B41FA5}">
                      <a16:colId xmlns:a16="http://schemas.microsoft.com/office/drawing/2014/main" val="3363182288"/>
                    </a:ext>
                  </a:extLst>
                </a:gridCol>
              </a:tblGrid>
              <a:tr h="152489">
                <a:tc>
                  <a:txBody>
                    <a:bodyPr/>
                    <a:lstStyle/>
                    <a:p>
                      <a:pPr algn="l"/>
                      <a:r>
                        <a:rPr lang="en-US" sz="900" dirty="0"/>
                        <a:t>Risk Name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Net Risk Reduction</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r>
                        <a:rPr sz="800"/>
                        <a:t>Flu Vaccine</a:t>
                      </a:r>
                    </a:p>
                  </a:txBody>
                  <a:tcPr anchor="ctr">
                    <a:lnR w="6350" cap="flat" cmpd="sng" algn="ctr">
                      <a:solidFill>
                        <a:schemeClr val="bg1"/>
                      </a:solidFill>
                      <a:prstDash val="solid"/>
                      <a:round/>
                      <a:headEnd type="none" w="med" len="med"/>
                      <a:tailEnd type="none" w="med" len="med"/>
                    </a:lnR>
                  </a:tcPr>
                </a:tc>
                <a:tc>
                  <a:txBody>
                    <a:bodyPr/>
                    <a:lstStyle/>
                    <a:p>
                      <a:pPr algn="ctr"/>
                      <a:r>
                        <a:rPr sz="800"/>
                        <a:t>-30.0</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r>
                        <a:rPr sz="800"/>
                        <a:t>Pneumonia Vaccine</a:t>
                      </a:r>
                    </a:p>
                  </a:txBody>
                  <a:tcPr anchor="ctr">
                    <a:lnR w="6350" cap="flat" cmpd="sng" algn="ctr">
                      <a:solidFill>
                        <a:schemeClr val="bg1"/>
                      </a:solidFill>
                      <a:prstDash val="solid"/>
                      <a:round/>
                      <a:headEnd type="none" w="med" len="med"/>
                      <a:tailEnd type="none" w="med" len="med"/>
                    </a:lnR>
                  </a:tcPr>
                </a:tc>
                <a:tc>
                  <a:txBody>
                    <a:bodyPr/>
                    <a:lstStyle/>
                    <a:p>
                      <a:pPr algn="ctr"/>
                      <a:r>
                        <a:rPr sz="800"/>
                        <a:t>-15.0</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r>
                        <a:rPr sz="800"/>
                        <a:t>Dental Visit Screen</a:t>
                      </a:r>
                    </a:p>
                  </a:txBody>
                  <a:tcPr anchor="ctr">
                    <a:lnR w="6350" cap="flat" cmpd="sng" algn="ctr">
                      <a:solidFill>
                        <a:schemeClr val="bg1"/>
                      </a:solidFill>
                      <a:prstDash val="solid"/>
                      <a:round/>
                      <a:headEnd type="none" w="med" len="med"/>
                      <a:tailEnd type="none" w="med" len="med"/>
                    </a:lnR>
                  </a:tcPr>
                </a:tc>
                <a:tc>
                  <a:txBody>
                    <a:bodyPr/>
                    <a:lstStyle/>
                    <a:p>
                      <a:pPr algn="ctr"/>
                      <a:r>
                        <a:rPr sz="800"/>
                        <a:t>-12.0</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19" name="Rectangle 18">
            <a:extLst>
              <a:ext uri="{FF2B5EF4-FFF2-40B4-BE49-F238E27FC236}">
                <a16:creationId xmlns:a16="http://schemas.microsoft.com/office/drawing/2014/main" id="{50BD0D58-7D80-4B3A-81E2-5131FA91DD4E}"/>
              </a:ext>
            </a:extLst>
          </p:cNvPr>
          <p:cNvSpPr/>
          <p:nvPr/>
        </p:nvSpPr>
        <p:spPr>
          <a:xfrm>
            <a:off x="8623977" y="2775554"/>
            <a:ext cx="2537874" cy="246221"/>
          </a:xfrm>
          <a:prstGeom prst="rect">
            <a:avLst/>
          </a:prstGeom>
        </p:spPr>
        <p:txBody>
          <a:bodyPr wrap="non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dirty="0"/>
              <a:t>TOP 3 PREVENTIVE RISK REDUCTION</a:t>
            </a:r>
          </a:p>
        </p:txBody>
      </p:sp>
      <p:graphicFrame>
        <p:nvGraphicFramePr>
          <p:cNvPr id="18" name="sc_top3_preventive_risk_count" descr="participant_activitytop_3">
            <a:extLst>
              <a:ext uri="{FF2B5EF4-FFF2-40B4-BE49-F238E27FC236}">
                <a16:creationId xmlns:a16="http://schemas.microsoft.com/office/drawing/2014/main" id="{4930658C-C2C4-4F66-B97C-BCED0859D5C7}"/>
              </a:ext>
            </a:extLst>
          </p:cNvPr>
          <p:cNvGraphicFramePr>
            <a:graphicFrameLocks noGrp="1"/>
          </p:cNvGraphicFramePr>
          <p:nvPr/>
        </p:nvGraphicFramePr>
        <p:xfrm>
          <a:off x="8623977" y="1588290"/>
          <a:ext cx="3211497" cy="1005840"/>
        </p:xfrm>
        <a:graphic>
          <a:graphicData uri="http://schemas.openxmlformats.org/drawingml/2006/table">
            <a:tbl>
              <a:tblPr firstRow="1" bandRow="1">
                <a:tableStyleId>{6E25E649-3F16-4E02-A733-19D2CDBF48F0}</a:tableStyleId>
              </a:tblPr>
              <a:tblGrid>
                <a:gridCol w="2029750">
                  <a:extLst>
                    <a:ext uri="{9D8B030D-6E8A-4147-A177-3AD203B41FA5}">
                      <a16:colId xmlns:a16="http://schemas.microsoft.com/office/drawing/2014/main" val="3506233130"/>
                    </a:ext>
                  </a:extLst>
                </a:gridCol>
                <a:gridCol w="1181747">
                  <a:extLst>
                    <a:ext uri="{9D8B030D-6E8A-4147-A177-3AD203B41FA5}">
                      <a16:colId xmlns:a16="http://schemas.microsoft.com/office/drawing/2014/main" val="3363182288"/>
                    </a:ext>
                  </a:extLst>
                </a:gridCol>
              </a:tblGrid>
              <a:tr h="152489">
                <a:tc>
                  <a:txBody>
                    <a:bodyPr/>
                    <a:lstStyle/>
                    <a:p>
                      <a:pPr algn="l"/>
                      <a:r>
                        <a:rPr lang="en-US" sz="900" dirty="0"/>
                        <a:t>Risk Name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Number of Risk Points at T1</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r>
                        <a:rPr sz="800"/>
                        <a:t>Pneumonia Vaccine</a:t>
                      </a:r>
                    </a:p>
                  </a:txBody>
                  <a:tcPr anchor="ctr">
                    <a:lnR w="6350" cap="flat" cmpd="sng" algn="ctr">
                      <a:solidFill>
                        <a:schemeClr val="bg1"/>
                      </a:solidFill>
                      <a:prstDash val="solid"/>
                      <a:round/>
                      <a:headEnd type="none" w="med" len="med"/>
                      <a:tailEnd type="none" w="med" len="med"/>
                    </a:lnR>
                  </a:tcPr>
                </a:tc>
                <a:tc>
                  <a:txBody>
                    <a:bodyPr/>
                    <a:lstStyle/>
                    <a:p>
                      <a:pPr algn="ctr"/>
                      <a:r>
                        <a:rPr sz="800"/>
                        <a:t>267</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r>
                        <a:rPr sz="800"/>
                        <a:t>Flu Vaccine</a:t>
                      </a:r>
                    </a:p>
                  </a:txBody>
                  <a:tcPr anchor="ctr">
                    <a:lnR w="6350" cap="flat" cmpd="sng" algn="ctr">
                      <a:solidFill>
                        <a:schemeClr val="bg1"/>
                      </a:solidFill>
                      <a:prstDash val="solid"/>
                      <a:round/>
                      <a:headEnd type="none" w="med" len="med"/>
                      <a:tailEnd type="none" w="med" len="med"/>
                    </a:lnR>
                  </a:tcPr>
                </a:tc>
                <a:tc>
                  <a:txBody>
                    <a:bodyPr/>
                    <a:lstStyle/>
                    <a:p>
                      <a:pPr algn="ctr"/>
                      <a:r>
                        <a:rPr sz="800"/>
                        <a:t>156</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r>
                        <a:rPr sz="800"/>
                        <a:t>Dental Visit Screen</a:t>
                      </a:r>
                    </a:p>
                  </a:txBody>
                  <a:tcPr anchor="ctr">
                    <a:lnR w="6350" cap="flat" cmpd="sng" algn="ctr">
                      <a:solidFill>
                        <a:schemeClr val="bg1"/>
                      </a:solidFill>
                      <a:prstDash val="solid"/>
                      <a:round/>
                      <a:headEnd type="none" w="med" len="med"/>
                      <a:tailEnd type="none" w="med" len="med"/>
                    </a:lnR>
                  </a:tcPr>
                </a:tc>
                <a:tc>
                  <a:txBody>
                    <a:bodyPr/>
                    <a:lstStyle/>
                    <a:p>
                      <a:pPr algn="ctr"/>
                      <a:r>
                        <a:rPr sz="800"/>
                        <a:t>69</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17" name="Rectangle 16">
            <a:extLst>
              <a:ext uri="{FF2B5EF4-FFF2-40B4-BE49-F238E27FC236}">
                <a16:creationId xmlns:a16="http://schemas.microsoft.com/office/drawing/2014/main" id="{E688C6DB-CC03-4BC1-86BF-A08A602FBBAA}"/>
              </a:ext>
            </a:extLst>
          </p:cNvPr>
          <p:cNvSpPr/>
          <p:nvPr/>
        </p:nvSpPr>
        <p:spPr>
          <a:xfrm>
            <a:off x="8637603" y="1330610"/>
            <a:ext cx="1824538" cy="246221"/>
          </a:xfrm>
          <a:prstGeom prst="rect">
            <a:avLst/>
          </a:prstGeom>
        </p:spPr>
        <p:txBody>
          <a:bodyPr wrap="non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dirty="0"/>
              <a:t>TOP 3 PREVENTIVE RISKS</a:t>
            </a:r>
          </a:p>
        </p:txBody>
      </p:sp>
      <p:graphicFrame>
        <p:nvGraphicFramePr>
          <p:cNvPr id="16" name="sc_preventive_risk_chart" descr="tx_risk_points_vs_t1_risk_points">
            <a:extLst>
              <a:ext uri="{FF2B5EF4-FFF2-40B4-BE49-F238E27FC236}">
                <a16:creationId xmlns:a16="http://schemas.microsoft.com/office/drawing/2014/main" id="{11F8606E-A20A-4AA1-9EC0-B5611387D871}"/>
              </a:ext>
            </a:extLst>
          </p:cNvPr>
          <p:cNvGraphicFramePr/>
          <p:nvPr/>
        </p:nvGraphicFramePr>
        <p:xfrm>
          <a:off x="342900" y="2256184"/>
          <a:ext cx="8115300" cy="3574774"/>
        </p:xfrm>
        <a:graphic>
          <a:graphicData uri="http://schemas.openxmlformats.org/drawingml/2006/chart">
            <c:chart xmlns:c="http://schemas.openxmlformats.org/drawingml/2006/chart" xmlns:r="http://schemas.openxmlformats.org/officeDocument/2006/relationships" r:id="rId3"/>
          </a:graphicData>
        </a:graphic>
      </p:graphicFrame>
      <p:sp>
        <p:nvSpPr>
          <p:cNvPr id="24" name="TextBox 23"/>
          <p:cNvSpPr txBox="1"/>
          <p:nvPr/>
        </p:nvSpPr>
        <p:spPr>
          <a:xfrm>
            <a:off x="3676806" y="1415910"/>
            <a:ext cx="2008307" cy="523220"/>
          </a:xfrm>
          <a:prstGeom prst="rect">
            <a:avLst/>
          </a:prstGeom>
          <a:noFill/>
        </p:spPr>
        <p:txBody>
          <a:bodyPr wrap="square">
            <a:spAutoFit/>
          </a:bodyPr>
          <a:lstStyle/>
          <a:p>
            <a:pPr algn="ctr">
              <a:defRPr sz="2800">
                <a:solidFill>
                  <a:srgbClr val="2C9ACC"/>
                </a:solidFill>
                <a:latin typeface="Calibri"/>
              </a:defRPr>
            </a:pPr>
            <a:r>
              <a:t>-12.3%</a:t>
            </a:r>
          </a:p>
        </p:txBody>
      </p:sp>
      <p:graphicFrame>
        <p:nvGraphicFramePr>
          <p:cNvPr id="13" name="Table 6">
            <a:extLst>
              <a:ext uri="{FF2B5EF4-FFF2-40B4-BE49-F238E27FC236}">
                <a16:creationId xmlns:a16="http://schemas.microsoft.com/office/drawing/2014/main" id="{8631A41F-1D78-4BF9-AF5A-41647A35EB73}"/>
              </a:ext>
            </a:extLst>
          </p:cNvPr>
          <p:cNvGraphicFramePr>
            <a:graphicFrameLocks noGrp="1"/>
          </p:cNvGraphicFramePr>
          <p:nvPr/>
        </p:nvGraphicFramePr>
        <p:xfrm>
          <a:off x="3377648" y="1027042"/>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PREVENTIVE RISK CHANGE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25" name="TextBox 24"/>
          <p:cNvSpPr txBox="1"/>
          <p:nvPr/>
        </p:nvSpPr>
        <p:spPr>
          <a:xfrm>
            <a:off x="642058" y="1415912"/>
            <a:ext cx="2008307" cy="523220"/>
          </a:xfrm>
          <a:prstGeom prst="rect">
            <a:avLst/>
          </a:prstGeom>
          <a:noFill/>
        </p:spPr>
        <p:txBody>
          <a:bodyPr wrap="square">
            <a:spAutoFit/>
          </a:bodyPr>
          <a:lstStyle/>
          <a:p>
            <a:pPr algn="ctr">
              <a:defRPr sz="2800">
                <a:solidFill>
                  <a:srgbClr val="2C9ACC"/>
                </a:solidFill>
                <a:latin typeface="Calibri"/>
              </a:defRPr>
            </a:pPr>
            <a:r>
              <a:t>330</a:t>
            </a:r>
          </a:p>
        </p:txBody>
      </p:sp>
      <p:graphicFrame>
        <p:nvGraphicFramePr>
          <p:cNvPr id="14" name="Table 6">
            <a:extLst>
              <a:ext uri="{FF2B5EF4-FFF2-40B4-BE49-F238E27FC236}">
                <a16:creationId xmlns:a16="http://schemas.microsoft.com/office/drawing/2014/main" id="{A5D7FFDA-EAE6-41F6-8A83-AD7DBC82F996}"/>
              </a:ext>
            </a:extLst>
          </p:cNvPr>
          <p:cNvGraphicFramePr>
            <a:graphicFrameLocks noGrp="1"/>
          </p:cNvGraphicFramePr>
          <p:nvPr/>
        </p:nvGraphicFramePr>
        <p:xfrm>
          <a:off x="342900" y="1027043"/>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MEASURED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3" name="Text Placeholder 2">
            <a:extLst>
              <a:ext uri="{FF2B5EF4-FFF2-40B4-BE49-F238E27FC236}">
                <a16:creationId xmlns:a16="http://schemas.microsoft.com/office/drawing/2014/main" id="{207219D2-2CC9-4C66-98C4-C29259B59A9B}"/>
              </a:ext>
            </a:extLst>
          </p:cNvPr>
          <p:cNvSpPr>
            <a:spLocks noGrp="1"/>
          </p:cNvSpPr>
          <p:nvPr>
            <p:ph type="body" sz="quarter" idx="10"/>
          </p:nvPr>
        </p:nvSpPr>
        <p:spPr/>
        <p:txBody>
          <a:bodyPr/>
          <a:lstStyle/>
          <a:p>
            <a:r>
              <a:rPr lang="en-US"/>
              <a:t>OUTCOMES</a:t>
            </a:r>
          </a:p>
        </p:txBody>
      </p:sp>
      <p:sp>
        <p:nvSpPr>
          <p:cNvPr id="2" name="sc_title">
            <a:extLst>
              <a:ext uri="{FF2B5EF4-FFF2-40B4-BE49-F238E27FC236}">
                <a16:creationId xmlns:a16="http://schemas.microsoft.com/office/drawing/2014/main" id="{6892B105-C115-4AC5-A6CB-AEA9FB5DD748}"/>
              </a:ext>
            </a:extLst>
          </p:cNvPr>
          <p:cNvSpPr>
            <a:spLocks noGrp="1"/>
          </p:cNvSpPr>
          <p:nvPr>
            <p:ph type="title"/>
          </p:nvPr>
        </p:nvSpPr>
        <p:spPr/>
        <p:txBody>
          <a:bodyPr>
            <a:normAutofit fontScale="90000"/>
          </a:bodyPr>
          <a:lstStyle/>
          <a:p>
            <a:r>
              <a:rPr lang="en-US" dirty="0"/>
              <a:t>Risk Change – Preventive Risk</a:t>
            </a:r>
          </a:p>
        </p:txBody>
      </p:sp>
    </p:spTree>
    <p:extLst>
      <p:ext uri="{BB962C8B-B14F-4D97-AF65-F5344CB8AC3E}">
        <p14:creationId xmlns:p14="http://schemas.microsoft.com/office/powerpoint/2010/main" val="199776375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83F4A14-8CD2-4EFF-9BAD-E236AB02E0E9}"/>
              </a:ext>
            </a:extLst>
          </p:cNvPr>
          <p:cNvSpPr>
            <a:spLocks noGrp="1"/>
          </p:cNvSpPr>
          <p:nvPr>
            <p:ph type="title"/>
          </p:nvPr>
        </p:nvSpPr>
        <p:spPr>
          <a:xfrm>
            <a:off x="2362199" y="4878187"/>
            <a:ext cx="6781801" cy="1159552"/>
          </a:xfrm>
        </p:spPr>
        <p:txBody>
          <a:bodyPr/>
          <a:lstStyle/>
          <a:p>
            <a:r>
              <a:rPr lang="en-US" sz="4800" b="1">
                <a:solidFill>
                  <a:srgbClr val="19B99C"/>
                </a:solidFill>
              </a:rPr>
              <a:t>ELIGIBILITY AND REGISTRATION</a:t>
            </a:r>
          </a:p>
        </p:txBody>
      </p:sp>
    </p:spTree>
    <p:extLst>
      <p:ext uri="{BB962C8B-B14F-4D97-AF65-F5344CB8AC3E}">
        <p14:creationId xmlns:p14="http://schemas.microsoft.com/office/powerpoint/2010/main" val="367068472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984972-10B6-44B1-B029-2772BE1124EC}"/>
              </a:ext>
            </a:extLst>
          </p:cNvPr>
          <p:cNvSpPr>
            <a:spLocks noGrp="1"/>
          </p:cNvSpPr>
          <p:nvPr>
            <p:ph type="title"/>
          </p:nvPr>
        </p:nvSpPr>
        <p:spPr>
          <a:xfrm>
            <a:off x="342900" y="165100"/>
            <a:ext cx="11506200" cy="377825"/>
          </a:xfrm>
        </p:spPr>
        <p:txBody>
          <a:bodyPr>
            <a:normAutofit fontScale="90000"/>
          </a:bodyPr>
          <a:lstStyle/>
          <a:p>
            <a:r>
              <a:rPr lang="en-US"/>
              <a:t>Eligibility Trends</a:t>
            </a:r>
          </a:p>
        </p:txBody>
      </p:sp>
      <p:sp>
        <p:nvSpPr>
          <p:cNvPr id="5" name="Text Placeholder 4">
            <a:extLst>
              <a:ext uri="{FF2B5EF4-FFF2-40B4-BE49-F238E27FC236}">
                <a16:creationId xmlns:a16="http://schemas.microsoft.com/office/drawing/2014/main" id="{9182A1BA-D9FD-4C01-86C8-E3981FAE4693}"/>
              </a:ext>
            </a:extLst>
          </p:cNvPr>
          <p:cNvSpPr>
            <a:spLocks noGrp="1"/>
          </p:cNvSpPr>
          <p:nvPr>
            <p:ph type="body" sz="quarter" idx="10"/>
          </p:nvPr>
        </p:nvSpPr>
        <p:spPr/>
        <p:txBody>
          <a:bodyPr/>
          <a:lstStyle/>
          <a:p>
            <a:r>
              <a:rPr lang="en-US"/>
              <a:t>ELIGIBILITY AND REGISTRATION</a:t>
            </a:r>
          </a:p>
        </p:txBody>
      </p:sp>
      <p:graphicFrame>
        <p:nvGraphicFramePr>
          <p:cNvPr id="6" name="Table 6">
            <a:extLst>
              <a:ext uri="{FF2B5EF4-FFF2-40B4-BE49-F238E27FC236}">
                <a16:creationId xmlns:a16="http://schemas.microsoft.com/office/drawing/2014/main" id="{CEC7D784-7717-4D1C-B80A-CFA90F9875E9}"/>
              </a:ext>
            </a:extLst>
          </p:cNvPr>
          <p:cNvGraphicFramePr>
            <a:graphicFrameLocks noGrp="1"/>
          </p:cNvGraphicFramePr>
          <p:nvPr>
            <p:extLst>
              <p:ext uri="{D42A27DB-BD31-4B8C-83A1-F6EECF244321}">
                <p14:modId xmlns:p14="http://schemas.microsoft.com/office/powerpoint/2010/main" val="109595422"/>
              </p:ext>
            </p:extLst>
          </p:nvPr>
        </p:nvGraphicFramePr>
        <p:xfrm>
          <a:off x="342900" y="1867133"/>
          <a:ext cx="2088339" cy="257176"/>
        </p:xfrm>
        <a:graphic>
          <a:graphicData uri="http://schemas.openxmlformats.org/drawingml/2006/table">
            <a:tbl>
              <a:tblPr firstRow="1" bandRow="1">
                <a:tableStyleId>{5C22544A-7EE6-4342-B048-85BDC9FD1C3A}</a:tableStyleId>
              </a:tblPr>
              <a:tblGrid>
                <a:gridCol w="2088339">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ELIGIBLE MEMBERS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0" name="eligible_members_by_month" descr="eligibity_trend_eligible_members_by_month">
            <a:extLst>
              <a:ext uri="{FF2B5EF4-FFF2-40B4-BE49-F238E27FC236}">
                <a16:creationId xmlns:a16="http://schemas.microsoft.com/office/drawing/2014/main" id="{174196CE-20E6-48C8-9E16-2799843574F2}"/>
              </a:ext>
            </a:extLst>
          </p:cNvPr>
          <p:cNvGraphicFramePr/>
          <p:nvPr>
            <p:extLst>
              <p:ext uri="{D42A27DB-BD31-4B8C-83A1-F6EECF244321}">
                <p14:modId xmlns:p14="http://schemas.microsoft.com/office/powerpoint/2010/main" val="2923248232"/>
              </p:ext>
            </p:extLst>
          </p:nvPr>
        </p:nvGraphicFramePr>
        <p:xfrm>
          <a:off x="2848708" y="990600"/>
          <a:ext cx="9000391" cy="228000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addition_removal_by_month" descr="eligibity_trend_additions_and_removals_by_month">
            <a:extLst>
              <a:ext uri="{FF2B5EF4-FFF2-40B4-BE49-F238E27FC236}">
                <a16:creationId xmlns:a16="http://schemas.microsoft.com/office/drawing/2014/main" id="{76330290-2821-4884-80E8-4CCE26D3EC36}"/>
              </a:ext>
            </a:extLst>
          </p:cNvPr>
          <p:cNvGraphicFramePr/>
          <p:nvPr>
            <p:extLst>
              <p:ext uri="{D42A27DB-BD31-4B8C-83A1-F6EECF244321}">
                <p14:modId xmlns:p14="http://schemas.microsoft.com/office/powerpoint/2010/main" val="1964684073"/>
              </p:ext>
            </p:extLst>
          </p:nvPr>
        </p:nvGraphicFramePr>
        <p:xfrm>
          <a:off x="2848708" y="3587392"/>
          <a:ext cx="9000392" cy="2315651"/>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a:extLst>
              <a:ext uri="{FF2B5EF4-FFF2-40B4-BE49-F238E27FC236}">
                <a16:creationId xmlns:a16="http://schemas.microsoft.com/office/drawing/2014/main" id="{50604352-C6D6-4837-8474-3C6078E814EA}"/>
              </a:ext>
            </a:extLst>
          </p:cNvPr>
          <p:cNvSpPr txBox="1"/>
          <p:nvPr/>
        </p:nvSpPr>
        <p:spPr>
          <a:xfrm>
            <a:off x="342900" y="5982867"/>
            <a:ext cx="10425184" cy="6565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28600" marR="0" lvl="0" indent="-228600" algn="l" defTabSz="825500" rtl="0" eaLnBrk="1" fontAlgn="auto" latinLnBrk="0" hangingPunct="0">
              <a:lnSpc>
                <a:spcPct val="100000"/>
              </a:lnSpc>
              <a:spcBef>
                <a:spcPct val="0"/>
              </a:spcBef>
              <a:spcAft>
                <a:spcPct val="0"/>
              </a:spcAft>
              <a:buClrTx/>
              <a:buSzTx/>
              <a:buFontTx/>
              <a:buAutoNum type="arabicPeriod"/>
              <a:defRPr/>
            </a:pPr>
            <a:r>
              <a:rPr kumimoji="0" lang="en-US" sz="900" b="0" i="0" u="none" strike="noStrike" kern="1200" cap="none" spc="0" normalizeH="0" baseline="0" noProof="0">
                <a:ln>
                  <a:noFill/>
                </a:ln>
                <a:solidFill>
                  <a:schemeClr val="tx1">
                    <a:lumMod val="65000"/>
                    <a:lumOff val="35000"/>
                  </a:schemeClr>
                </a:solidFill>
                <a:effectLst/>
                <a:uLnTx/>
                <a:uFillTx/>
                <a:sym typeface="Helvetica Light"/>
              </a:rPr>
              <a:t>Eligible members as of the end of the month.</a:t>
            </a:r>
          </a:p>
          <a:p>
            <a:pPr marL="228600" marR="0" lvl="0" indent="-228600" algn="l" defTabSz="825500" rtl="0" eaLnBrk="1" fontAlgn="auto" latinLnBrk="0" hangingPunct="0">
              <a:lnSpc>
                <a:spcPct val="100000"/>
              </a:lnSpc>
              <a:spcBef>
                <a:spcPct val="0"/>
              </a:spcBef>
              <a:spcAft>
                <a:spcPct val="0"/>
              </a:spcAft>
              <a:buClrTx/>
              <a:buSzTx/>
              <a:buFontTx/>
              <a:buAutoNum type="arabicPeriod"/>
              <a:defRPr/>
            </a:pPr>
            <a:r>
              <a:rPr kumimoji="0" lang="en-US" sz="900" b="0" i="0" u="none" strike="noStrike" kern="1200" cap="none" spc="0" normalizeH="0" baseline="0" noProof="0">
                <a:ln>
                  <a:noFill/>
                </a:ln>
                <a:solidFill>
                  <a:schemeClr val="tx1">
                    <a:lumMod val="65000"/>
                    <a:lumOff val="35000"/>
                  </a:schemeClr>
                </a:solidFill>
                <a:effectLst/>
                <a:uLnTx/>
                <a:uFillTx/>
                <a:sym typeface="Helvetica Light"/>
              </a:rPr>
              <a:t>Additions and removals include members who became eligible or lost eligibility between the end of the prior month and the end of the </a:t>
            </a:r>
            <a:r>
              <a:rPr lang="en-US" sz="900">
                <a:solidFill>
                  <a:schemeClr val="tx1">
                    <a:lumMod val="65000"/>
                    <a:lumOff val="35000"/>
                  </a:schemeClr>
                </a:solidFill>
                <a:sym typeface="Helvetica Light"/>
              </a:rPr>
              <a:t>listed</a:t>
            </a:r>
            <a:r>
              <a:rPr kumimoji="0" lang="en-US" sz="900" b="0" i="0" u="none" strike="noStrike" kern="1200" cap="none" spc="0" normalizeH="0" baseline="0" noProof="0">
                <a:ln>
                  <a:noFill/>
                </a:ln>
                <a:solidFill>
                  <a:schemeClr val="tx1">
                    <a:lumMod val="65000"/>
                    <a:lumOff val="35000"/>
                  </a:schemeClr>
                </a:solidFill>
                <a:effectLst/>
                <a:uLnTx/>
                <a:uFillTx/>
                <a:sym typeface="Helvetica Light"/>
              </a:rPr>
              <a:t> month, and the </a:t>
            </a:r>
            <a:r>
              <a:rPr lang="en-US" sz="900">
                <a:solidFill>
                  <a:schemeClr val="tx1">
                    <a:lumMod val="65000"/>
                    <a:lumOff val="35000"/>
                  </a:schemeClr>
                </a:solidFill>
                <a:sym typeface="Helvetica Light"/>
              </a:rPr>
              <a:t>net effect is reflected in the same listed month in the top chart.</a:t>
            </a:r>
            <a:r>
              <a:rPr kumimoji="0" lang="en-US" sz="900" b="0" i="0" u="none" strike="noStrike" kern="1200" cap="none" spc="0" normalizeH="0" baseline="0" noProof="0">
                <a:ln>
                  <a:noFill/>
                </a:ln>
                <a:solidFill>
                  <a:schemeClr val="tx1">
                    <a:lumMod val="65000"/>
                    <a:lumOff val="35000"/>
                  </a:schemeClr>
                </a:solidFill>
                <a:effectLst/>
                <a:uLnTx/>
                <a:uFillTx/>
                <a:sym typeface="Helvetica Light"/>
              </a:rPr>
              <a:t> </a:t>
            </a:r>
          </a:p>
          <a:p>
            <a:pPr marL="228600" marR="0" lvl="0" indent="-228600" algn="l" defTabSz="825500" rtl="0" eaLnBrk="1" fontAlgn="auto" latinLnBrk="0" hangingPunct="0">
              <a:lnSpc>
                <a:spcPct val="100000"/>
              </a:lnSpc>
              <a:spcBef>
                <a:spcPct val="0"/>
              </a:spcBef>
              <a:spcAft>
                <a:spcPct val="0"/>
              </a:spcAft>
              <a:buClrTx/>
              <a:buSzTx/>
              <a:buFontTx/>
              <a:buAutoNum type="arabicPeriod"/>
              <a:defRPr/>
            </a:pPr>
            <a:r>
              <a:rPr kumimoji="0" lang="en-US" sz="900" b="0" i="0" u="none" strike="noStrike" kern="1200" cap="none" spc="0" normalizeH="0" baseline="0" noProof="0">
                <a:ln>
                  <a:noFill/>
                </a:ln>
                <a:solidFill>
                  <a:schemeClr val="tx1">
                    <a:lumMod val="65000"/>
                    <a:lumOff val="35000"/>
                  </a:schemeClr>
                </a:solidFill>
                <a:effectLst/>
                <a:uLnTx/>
                <a:uFillTx/>
                <a:sym typeface="Helvetica Light"/>
              </a:rPr>
              <a:t>Minors have been removed from eligible populations beginning from 2020-12.</a:t>
            </a:r>
          </a:p>
        </p:txBody>
      </p:sp>
      <p:graphicFrame>
        <p:nvGraphicFramePr>
          <p:cNvPr id="12" name="Table 6">
            <a:extLst>
              <a:ext uri="{FF2B5EF4-FFF2-40B4-BE49-F238E27FC236}">
                <a16:creationId xmlns:a16="http://schemas.microsoft.com/office/drawing/2014/main" id="{F2D3847A-97AF-4A57-9D93-B3CBD3C4CB7C}"/>
              </a:ext>
            </a:extLst>
          </p:cNvPr>
          <p:cNvGraphicFramePr>
            <a:graphicFrameLocks noGrp="1"/>
          </p:cNvGraphicFramePr>
          <p:nvPr>
            <p:extLst>
              <p:ext uri="{D42A27DB-BD31-4B8C-83A1-F6EECF244321}">
                <p14:modId xmlns:p14="http://schemas.microsoft.com/office/powerpoint/2010/main" val="3435982782"/>
              </p:ext>
            </p:extLst>
          </p:nvPr>
        </p:nvGraphicFramePr>
        <p:xfrm>
          <a:off x="342900" y="4165571"/>
          <a:ext cx="2088339" cy="396240"/>
        </p:xfrm>
        <a:graphic>
          <a:graphicData uri="http://schemas.openxmlformats.org/drawingml/2006/table">
            <a:tbl>
              <a:tblPr firstRow="1" bandRow="1">
                <a:tableStyleId>{5C22544A-7EE6-4342-B048-85BDC9FD1C3A}</a:tableStyleId>
              </a:tblPr>
              <a:tblGrid>
                <a:gridCol w="2088339">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CURRENT QUARTER VS PRIOR QUARTER</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5" name="TextBox 14"/>
          <p:cNvSpPr txBox="1"/>
          <p:nvPr/>
        </p:nvSpPr>
        <p:spPr>
          <a:xfrm>
            <a:off x="475488" y="2167128"/>
            <a:ext cx="1828800" cy="369332"/>
          </a:xfrm>
          <a:prstGeom prst="rect">
            <a:avLst/>
          </a:prstGeom>
          <a:noFill/>
        </p:spPr>
        <p:txBody>
          <a:bodyPr wrap="square">
            <a:spAutoFit/>
          </a:bodyPr>
          <a:lstStyle/>
          <a:p>
            <a:pPr algn="ctr">
              <a:defRPr sz="2800">
                <a:solidFill>
                  <a:srgbClr val="2C9ACC"/>
                </a:solidFill>
                <a:latin typeface="Calibri"/>
              </a:defRPr>
            </a:pPr>
            <a:r>
              <a:t>4,518</a:t>
            </a:r>
          </a:p>
        </p:txBody>
      </p:sp>
      <p:sp>
        <p:nvSpPr>
          <p:cNvPr id="16" name="TextBox 15"/>
          <p:cNvSpPr txBox="1"/>
          <p:nvPr/>
        </p:nvSpPr>
        <p:spPr>
          <a:xfrm>
            <a:off x="475488" y="4590288"/>
            <a:ext cx="1828800" cy="369332"/>
          </a:xfrm>
          <a:prstGeom prst="rect">
            <a:avLst/>
          </a:prstGeom>
          <a:noFill/>
        </p:spPr>
        <p:txBody>
          <a:bodyPr wrap="square">
            <a:spAutoFit/>
          </a:bodyPr>
          <a:lstStyle/>
          <a:p>
            <a:pPr algn="ctr">
              <a:defRPr sz="2800">
                <a:solidFill>
                  <a:srgbClr val="2C9ACC"/>
                </a:solidFill>
                <a:latin typeface="Calibri"/>
              </a:defRPr>
            </a:pPr>
            <a:r>
              <a:t>-3.2%</a:t>
            </a:r>
          </a:p>
        </p:txBody>
      </p:sp>
    </p:spTree>
    <p:extLst>
      <p:ext uri="{BB962C8B-B14F-4D97-AF65-F5344CB8AC3E}">
        <p14:creationId xmlns:p14="http://schemas.microsoft.com/office/powerpoint/2010/main" val="298852507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984972-10B6-44B1-B029-2772BE1124EC}"/>
              </a:ext>
            </a:extLst>
          </p:cNvPr>
          <p:cNvSpPr>
            <a:spLocks noGrp="1"/>
          </p:cNvSpPr>
          <p:nvPr>
            <p:ph type="title"/>
          </p:nvPr>
        </p:nvSpPr>
        <p:spPr>
          <a:xfrm>
            <a:off x="342900" y="165100"/>
            <a:ext cx="11506200" cy="377825"/>
          </a:xfrm>
        </p:spPr>
        <p:txBody>
          <a:bodyPr>
            <a:normAutofit fontScale="90000"/>
          </a:bodyPr>
          <a:lstStyle/>
          <a:p>
            <a:r>
              <a:rPr lang="en-US"/>
              <a:t>Demographics and Data Quality</a:t>
            </a:r>
          </a:p>
        </p:txBody>
      </p:sp>
      <p:sp>
        <p:nvSpPr>
          <p:cNvPr id="5" name="Text Placeholder 4">
            <a:extLst>
              <a:ext uri="{FF2B5EF4-FFF2-40B4-BE49-F238E27FC236}">
                <a16:creationId xmlns:a16="http://schemas.microsoft.com/office/drawing/2014/main" id="{9182A1BA-D9FD-4C01-86C8-E3981FAE4693}"/>
              </a:ext>
            </a:extLst>
          </p:cNvPr>
          <p:cNvSpPr>
            <a:spLocks noGrp="1"/>
          </p:cNvSpPr>
          <p:nvPr>
            <p:ph type="body" sz="quarter" idx="10"/>
          </p:nvPr>
        </p:nvSpPr>
        <p:spPr/>
        <p:txBody>
          <a:bodyPr/>
          <a:lstStyle/>
          <a:p>
            <a:r>
              <a:rPr lang="en-US"/>
              <a:t>ELIGIBILITY AND REGISTRATION</a:t>
            </a:r>
          </a:p>
        </p:txBody>
      </p:sp>
      <p:graphicFrame>
        <p:nvGraphicFramePr>
          <p:cNvPr id="6" name="Table 6">
            <a:extLst>
              <a:ext uri="{FF2B5EF4-FFF2-40B4-BE49-F238E27FC236}">
                <a16:creationId xmlns:a16="http://schemas.microsoft.com/office/drawing/2014/main" id="{CEC7D784-7717-4D1C-B80A-CFA90F9875E9}"/>
              </a:ext>
            </a:extLst>
          </p:cNvPr>
          <p:cNvGraphicFramePr>
            <a:graphicFrameLocks noGrp="1"/>
          </p:cNvGraphicFramePr>
          <p:nvPr>
            <p:extLst>
              <p:ext uri="{D42A27DB-BD31-4B8C-83A1-F6EECF244321}">
                <p14:modId xmlns:p14="http://schemas.microsoft.com/office/powerpoint/2010/main" val="1379795983"/>
              </p:ext>
            </p:extLst>
          </p:nvPr>
        </p:nvGraphicFramePr>
        <p:xfrm>
          <a:off x="447017" y="2910675"/>
          <a:ext cx="2369820" cy="257176"/>
        </p:xfrm>
        <a:graphic>
          <a:graphicData uri="http://schemas.openxmlformats.org/drawingml/2006/table">
            <a:tbl>
              <a:tblPr firstRow="1" bandRow="1">
                <a:tableStyleId>{5C22544A-7EE6-4342-B048-85BDC9FD1C3A}</a:tableStyleId>
              </a:tblPr>
              <a:tblGrid>
                <a:gridCol w="2369820">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AGE</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0" name="eligibile_members_by_age" descr="demo_dq_eligible_members_by_age">
            <a:extLst>
              <a:ext uri="{FF2B5EF4-FFF2-40B4-BE49-F238E27FC236}">
                <a16:creationId xmlns:a16="http://schemas.microsoft.com/office/drawing/2014/main" id="{174196CE-20E6-48C8-9E16-2799843574F2}"/>
              </a:ext>
            </a:extLst>
          </p:cNvPr>
          <p:cNvGraphicFramePr/>
          <p:nvPr>
            <p:extLst>
              <p:ext uri="{D42A27DB-BD31-4B8C-83A1-F6EECF244321}">
                <p14:modId xmlns:p14="http://schemas.microsoft.com/office/powerpoint/2010/main" val="2903642049"/>
              </p:ext>
            </p:extLst>
          </p:nvPr>
        </p:nvGraphicFramePr>
        <p:xfrm>
          <a:off x="342900" y="990600"/>
          <a:ext cx="5570220" cy="1759355"/>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50604352-C6D6-4837-8474-3C6078E814EA}"/>
              </a:ext>
            </a:extLst>
          </p:cNvPr>
          <p:cNvSpPr txBox="1"/>
          <p:nvPr/>
        </p:nvSpPr>
        <p:spPr>
          <a:xfrm>
            <a:off x="333674" y="6265345"/>
            <a:ext cx="1042518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28600" indent="-228600" defTabSz="825500" hangingPunct="0">
              <a:spcBef>
                <a:spcPct val="0"/>
              </a:spcBef>
              <a:spcAft>
                <a:spcPct val="0"/>
              </a:spcAft>
              <a:buFontTx/>
              <a:buAutoNum type="arabicPeriod"/>
              <a:defRPr/>
            </a:pPr>
            <a:r>
              <a:rPr lang="en-US" sz="900" b="0" i="0">
                <a:solidFill>
                  <a:srgbClr val="404040"/>
                </a:solidFill>
                <a:effectLst/>
              </a:rPr>
              <a:t>This chart includes detail on the 0-17 age group for informational purposes. All other instances of eligibility counts on this report exclude this age group</a:t>
            </a:r>
            <a:r>
              <a:rPr lang="en-US" sz="900">
                <a:solidFill>
                  <a:srgbClr val="404040"/>
                </a:solidFill>
              </a:rPr>
              <a:t>.</a:t>
            </a:r>
          </a:p>
          <a:p>
            <a:pPr marL="228600" indent="-228600" defTabSz="825500" hangingPunct="0">
              <a:spcBef>
                <a:spcPct val="0"/>
              </a:spcBef>
              <a:spcAft>
                <a:spcPct val="0"/>
              </a:spcAft>
              <a:buFontTx/>
              <a:buAutoNum type="arabicPeriod"/>
              <a:defRPr/>
            </a:pPr>
            <a:r>
              <a:rPr lang="en-US" sz="900" b="0" i="0">
                <a:solidFill>
                  <a:srgbClr val="404040"/>
                </a:solidFill>
                <a:effectLst/>
              </a:rPr>
              <a:t>Email and phone data is sourced specifically from the ‘Primary’ field in eligibility. Email data may also be sourced from registration where possible.</a:t>
            </a:r>
            <a:endParaRPr lang="en-US" sz="900">
              <a:solidFill>
                <a:srgbClr val="404040"/>
              </a:solidFill>
              <a:sym typeface="Helvetica Light"/>
            </a:endParaRPr>
          </a:p>
        </p:txBody>
      </p:sp>
      <p:graphicFrame>
        <p:nvGraphicFramePr>
          <p:cNvPr id="12" name="Table 6">
            <a:extLst>
              <a:ext uri="{FF2B5EF4-FFF2-40B4-BE49-F238E27FC236}">
                <a16:creationId xmlns:a16="http://schemas.microsoft.com/office/drawing/2014/main" id="{87479E97-7D97-4DD5-81A7-5A1F0B9CA8FD}"/>
              </a:ext>
            </a:extLst>
          </p:cNvPr>
          <p:cNvGraphicFramePr>
            <a:graphicFrameLocks noGrp="1"/>
          </p:cNvGraphicFramePr>
          <p:nvPr>
            <p:extLst>
              <p:ext uri="{D42A27DB-BD31-4B8C-83A1-F6EECF244321}">
                <p14:modId xmlns:p14="http://schemas.microsoft.com/office/powerpoint/2010/main" val="505018894"/>
              </p:ext>
            </p:extLst>
          </p:nvPr>
        </p:nvGraphicFramePr>
        <p:xfrm>
          <a:off x="3176446" y="2923066"/>
          <a:ext cx="2369820" cy="257176"/>
        </p:xfrm>
        <a:graphic>
          <a:graphicData uri="http://schemas.openxmlformats.org/drawingml/2006/table">
            <a:tbl>
              <a:tblPr firstRow="1" bandRow="1">
                <a:tableStyleId>{5C22544A-7EE6-4342-B048-85BDC9FD1C3A}</a:tableStyleId>
              </a:tblPr>
              <a:tblGrid>
                <a:gridCol w="2369820">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ELIGIBLE MEMBERS BY GENDER</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cxnSp>
        <p:nvCxnSpPr>
          <p:cNvPr id="13" name="Straight Connector 12">
            <a:extLst>
              <a:ext uri="{FF2B5EF4-FFF2-40B4-BE49-F238E27FC236}">
                <a16:creationId xmlns:a16="http://schemas.microsoft.com/office/drawing/2014/main" id="{799FB641-900A-4BB5-876C-7517B204540F}"/>
              </a:ext>
            </a:extLst>
          </p:cNvPr>
          <p:cNvCxnSpPr/>
          <p:nvPr/>
        </p:nvCxnSpPr>
        <p:spPr>
          <a:xfrm flipH="1">
            <a:off x="3014929" y="3051654"/>
            <a:ext cx="0" cy="1437837"/>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7" name="eligibe_member_by_gender" descr="demo_dq_gender_breakdown">
            <a:extLst>
              <a:ext uri="{FF2B5EF4-FFF2-40B4-BE49-F238E27FC236}">
                <a16:creationId xmlns:a16="http://schemas.microsoft.com/office/drawing/2014/main" id="{8F73CB20-CDEE-4560-884C-EA89B1058F7E}"/>
              </a:ext>
            </a:extLst>
          </p:cNvPr>
          <p:cNvGraphicFramePr/>
          <p:nvPr>
            <p:extLst>
              <p:ext uri="{D42A27DB-BD31-4B8C-83A1-F6EECF244321}">
                <p14:modId xmlns:p14="http://schemas.microsoft.com/office/powerpoint/2010/main" val="2260640312"/>
              </p:ext>
            </p:extLst>
          </p:nvPr>
        </p:nvGraphicFramePr>
        <p:xfrm>
          <a:off x="3176446" y="3252128"/>
          <a:ext cx="2369820" cy="12373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Table 19">
            <a:extLst>
              <a:ext uri="{FF2B5EF4-FFF2-40B4-BE49-F238E27FC236}">
                <a16:creationId xmlns:a16="http://schemas.microsoft.com/office/drawing/2014/main" id="{5184D971-A1D6-42FF-BD8F-868AC67C45F9}"/>
              </a:ext>
            </a:extLst>
          </p:cNvPr>
          <p:cNvGraphicFramePr>
            <a:graphicFrameLocks noGrp="1"/>
          </p:cNvGraphicFramePr>
          <p:nvPr>
            <p:extLst>
              <p:ext uri="{D42A27DB-BD31-4B8C-83A1-F6EECF244321}">
                <p14:modId xmlns:p14="http://schemas.microsoft.com/office/powerpoint/2010/main" val="1668285957"/>
              </p:ext>
            </p:extLst>
          </p:nvPr>
        </p:nvGraphicFramePr>
        <p:xfrm>
          <a:off x="390476" y="4675927"/>
          <a:ext cx="5248906" cy="678730"/>
        </p:xfrm>
        <a:graphic>
          <a:graphicData uri="http://schemas.openxmlformats.org/drawingml/2006/table">
            <a:tbl>
              <a:tblPr firstRow="1" bandRow="1">
                <a:tableStyleId>{5C22544A-7EE6-4342-B048-85BDC9FD1C3A}</a:tableStyleId>
              </a:tblPr>
              <a:tblGrid>
                <a:gridCol w="2624453">
                  <a:extLst>
                    <a:ext uri="{9D8B030D-6E8A-4147-A177-3AD203B41FA5}">
                      <a16:colId xmlns:a16="http://schemas.microsoft.com/office/drawing/2014/main" val="3020491188"/>
                    </a:ext>
                  </a:extLst>
                </a:gridCol>
                <a:gridCol w="2624453">
                  <a:extLst>
                    <a:ext uri="{9D8B030D-6E8A-4147-A177-3AD203B41FA5}">
                      <a16:colId xmlns:a16="http://schemas.microsoft.com/office/drawing/2014/main" val="2915746052"/>
                    </a:ext>
                  </a:extLst>
                </a:gridCol>
              </a:tblGrid>
              <a:tr h="339365">
                <a:tc gridSpan="2">
                  <a:txBody>
                    <a:bodyPr/>
                    <a:lstStyle/>
                    <a:p>
                      <a:pPr algn="ctr"/>
                      <a:r>
                        <a:rPr lang="en-US" sz="1000">
                          <a:solidFill>
                            <a:schemeClr val="bg2">
                              <a:lumMod val="50000"/>
                            </a:schemeClr>
                          </a:solidFill>
                        </a:rPr>
                        <a:t>DATA QUALITY</a:t>
                      </a:r>
                      <a:r>
                        <a:rPr lang="en-US" sz="1000" baseline="30000">
                          <a:solidFill>
                            <a:schemeClr val="bg2">
                              <a:lumMod val="50000"/>
                            </a:schemeClr>
                          </a:solidFill>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831192996"/>
                  </a:ext>
                </a:extLst>
              </a:tr>
              <a:tr h="339365">
                <a:tc>
                  <a:txBody>
                    <a:bodyPr/>
                    <a:lstStyle/>
                    <a:p>
                      <a:pPr algn="ctr"/>
                      <a:r>
                        <a:rPr lang="en-US" sz="1000">
                          <a:solidFill>
                            <a:schemeClr val="bg2">
                              <a:lumMod val="50000"/>
                            </a:schemeClr>
                          </a:solidFill>
                        </a:rPr>
                        <a:t>Missing Email</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a:solidFill>
                            <a:schemeClr val="bg2">
                              <a:lumMod val="50000"/>
                            </a:schemeClr>
                          </a:solidFill>
                        </a:rPr>
                        <a:t>Missing Phone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51803961"/>
                  </a:ext>
                </a:extLst>
              </a:tr>
            </a:tbl>
          </a:graphicData>
        </a:graphic>
      </p:graphicFrame>
      <p:sp>
        <p:nvSpPr>
          <p:cNvPr id="18" name="TextBox 17">
            <a:extLst>
              <a:ext uri="{FF2B5EF4-FFF2-40B4-BE49-F238E27FC236}">
                <a16:creationId xmlns:a16="http://schemas.microsoft.com/office/drawing/2014/main" id="{C30EA364-BB8C-4415-99A1-BF364CFD0619}"/>
              </a:ext>
            </a:extLst>
          </p:cNvPr>
          <p:cNvSpPr txBox="1"/>
          <p:nvPr/>
        </p:nvSpPr>
        <p:spPr>
          <a:xfrm>
            <a:off x="7627502" y="993648"/>
            <a:ext cx="2582862" cy="253916"/>
          </a:xfrm>
          <a:prstGeom prst="rect">
            <a:avLst/>
          </a:prstGeom>
          <a:noFill/>
        </p:spPr>
        <p:txBody>
          <a:bodyPr wrap="square" lIns="0" rIns="0" rtlCol="0" anchor="t">
            <a:spAutoFit/>
          </a:bodyPr>
          <a:lstStyle/>
          <a:p>
            <a:pPr marL="7938" lvl="0" algn="l" defTabSz="914400" hangingPunct="1">
              <a:spcBef>
                <a:spcPct val="0"/>
              </a:spcBef>
              <a:spcAft>
                <a:spcPct val="0"/>
              </a:spcAft>
              <a:defRPr/>
            </a:pPr>
            <a:r>
              <a:rPr lang="en-US" sz="1000" b="1" kern="1200">
                <a:solidFill>
                  <a:schemeClr val="bg2">
                    <a:lumMod val="50000"/>
                  </a:schemeClr>
                </a:solidFill>
              </a:rPr>
              <a:t>ELIGIBLE MEMBERS BY LOCATION</a:t>
            </a:r>
          </a:p>
        </p:txBody>
      </p:sp>
      <p:sp>
        <p:nvSpPr>
          <p:cNvPr id="24" name="TextBox 23"/>
          <p:cNvSpPr txBox="1"/>
          <p:nvPr/>
        </p:nvSpPr>
        <p:spPr>
          <a:xfrm>
            <a:off x="736444" y="3236976"/>
            <a:ext cx="1828800" cy="369332"/>
          </a:xfrm>
          <a:prstGeom prst="rect">
            <a:avLst/>
          </a:prstGeom>
          <a:noFill/>
        </p:spPr>
        <p:txBody>
          <a:bodyPr wrap="square">
            <a:spAutoFit/>
          </a:bodyPr>
          <a:lstStyle/>
          <a:p>
            <a:pPr algn="ctr">
              <a:defRPr sz="2800">
                <a:solidFill>
                  <a:srgbClr val="2C9ACC"/>
                </a:solidFill>
                <a:latin typeface="Calibri"/>
              </a:defRPr>
            </a:pPr>
            <a:r>
              <a:t>41.3</a:t>
            </a:r>
          </a:p>
        </p:txBody>
      </p:sp>
      <p:sp>
        <p:nvSpPr>
          <p:cNvPr id="25" name="TextBox 24"/>
          <p:cNvSpPr txBox="1"/>
          <p:nvPr/>
        </p:nvSpPr>
        <p:spPr>
          <a:xfrm>
            <a:off x="736444" y="5325551"/>
            <a:ext cx="1828800" cy="369332"/>
          </a:xfrm>
          <a:prstGeom prst="rect">
            <a:avLst/>
          </a:prstGeom>
          <a:noFill/>
        </p:spPr>
        <p:txBody>
          <a:bodyPr wrap="square">
            <a:spAutoFit/>
          </a:bodyPr>
          <a:lstStyle/>
          <a:p>
            <a:pPr algn="ctr">
              <a:defRPr sz="2800">
                <a:solidFill>
                  <a:srgbClr val="2C9ACC"/>
                </a:solidFill>
                <a:latin typeface="Calibri"/>
              </a:defRPr>
            </a:pPr>
            <a:r>
              <a:t>74.0%</a:t>
            </a:r>
          </a:p>
        </p:txBody>
      </p:sp>
      <p:pic>
        <p:nvPicPr>
          <p:cNvPr id="26" name="Picture 25" descr="_13750045map.png"/>
          <p:cNvPicPr>
            <a:picLocks noChangeAspect="1"/>
          </p:cNvPicPr>
          <p:nvPr/>
        </p:nvPicPr>
        <p:blipFill>
          <a:blip r:embed="rId4"/>
          <a:stretch>
            <a:fillRect/>
          </a:stretch>
        </p:blipFill>
        <p:spPr>
          <a:xfrm>
            <a:off x="6272784" y="1243584"/>
            <a:ext cx="5568696" cy="4791456"/>
          </a:xfrm>
          <a:prstGeom prst="rect">
            <a:avLst/>
          </a:prstGeom>
        </p:spPr>
      </p:pic>
      <p:sp>
        <p:nvSpPr>
          <p:cNvPr id="27" name="TextBox 26"/>
          <p:cNvSpPr txBox="1"/>
          <p:nvPr/>
        </p:nvSpPr>
        <p:spPr>
          <a:xfrm>
            <a:off x="3446956" y="5325551"/>
            <a:ext cx="1828800" cy="369332"/>
          </a:xfrm>
          <a:prstGeom prst="rect">
            <a:avLst/>
          </a:prstGeom>
          <a:noFill/>
        </p:spPr>
        <p:txBody>
          <a:bodyPr wrap="square">
            <a:spAutoFit/>
          </a:bodyPr>
          <a:lstStyle/>
          <a:p>
            <a:pPr algn="ctr">
              <a:defRPr sz="2800">
                <a:solidFill>
                  <a:srgbClr val="2C9ACC"/>
                </a:solidFill>
                <a:latin typeface="Calibri"/>
              </a:defRPr>
            </a:pPr>
            <a:r>
              <a:t>0.1%</a:t>
            </a:r>
          </a:p>
        </p:txBody>
      </p:sp>
    </p:spTree>
    <p:extLst>
      <p:ext uri="{BB962C8B-B14F-4D97-AF65-F5344CB8AC3E}">
        <p14:creationId xmlns:p14="http://schemas.microsoft.com/office/powerpoint/2010/main" val="232951987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984972-10B6-44B1-B029-2772BE1124EC}"/>
              </a:ext>
            </a:extLst>
          </p:cNvPr>
          <p:cNvSpPr>
            <a:spLocks noGrp="1"/>
          </p:cNvSpPr>
          <p:nvPr>
            <p:ph type="title"/>
          </p:nvPr>
        </p:nvSpPr>
        <p:spPr>
          <a:xfrm>
            <a:off x="342900" y="165100"/>
            <a:ext cx="11506200" cy="377825"/>
          </a:xfrm>
        </p:spPr>
        <p:txBody>
          <a:bodyPr>
            <a:normAutofit fontScale="90000"/>
          </a:bodyPr>
          <a:lstStyle/>
          <a:p>
            <a:r>
              <a:rPr lang="en-US"/>
              <a:t>Registration and RealAge Test Completion</a:t>
            </a:r>
          </a:p>
        </p:txBody>
      </p:sp>
      <p:sp>
        <p:nvSpPr>
          <p:cNvPr id="5" name="Text Placeholder 4">
            <a:extLst>
              <a:ext uri="{FF2B5EF4-FFF2-40B4-BE49-F238E27FC236}">
                <a16:creationId xmlns:a16="http://schemas.microsoft.com/office/drawing/2014/main" id="{9182A1BA-D9FD-4C01-86C8-E3981FAE4693}"/>
              </a:ext>
            </a:extLst>
          </p:cNvPr>
          <p:cNvSpPr>
            <a:spLocks noGrp="1"/>
          </p:cNvSpPr>
          <p:nvPr>
            <p:ph type="body" sz="quarter" idx="10"/>
          </p:nvPr>
        </p:nvSpPr>
        <p:spPr/>
        <p:txBody>
          <a:bodyPr/>
          <a:lstStyle/>
          <a:p>
            <a:r>
              <a:rPr lang="en-US"/>
              <a:t>ELIGIBILITY AND REGISTRATION</a:t>
            </a:r>
          </a:p>
        </p:txBody>
      </p:sp>
      <p:graphicFrame>
        <p:nvGraphicFramePr>
          <p:cNvPr id="6" name="Table 6">
            <a:extLst>
              <a:ext uri="{FF2B5EF4-FFF2-40B4-BE49-F238E27FC236}">
                <a16:creationId xmlns:a16="http://schemas.microsoft.com/office/drawing/2014/main" id="{CEC7D784-7717-4D1C-B80A-CFA90F9875E9}"/>
              </a:ext>
            </a:extLst>
          </p:cNvPr>
          <p:cNvGraphicFramePr>
            <a:graphicFrameLocks noGrp="1"/>
          </p:cNvGraphicFramePr>
          <p:nvPr>
            <p:extLst>
              <p:ext uri="{D42A27DB-BD31-4B8C-83A1-F6EECF244321}">
                <p14:modId xmlns:p14="http://schemas.microsoft.com/office/powerpoint/2010/main" val="3009555781"/>
              </p:ext>
            </p:extLst>
          </p:nvPr>
        </p:nvGraphicFramePr>
        <p:xfrm>
          <a:off x="342901" y="1182357"/>
          <a:ext cx="2821054" cy="257176"/>
        </p:xfrm>
        <a:graphic>
          <a:graphicData uri="http://schemas.openxmlformats.org/drawingml/2006/table">
            <a:tbl>
              <a:tblPr firstRow="1" bandRow="1">
                <a:tableStyleId>{5C22544A-7EE6-4342-B048-85BDC9FD1C3A}</a:tableStyleId>
              </a:tblPr>
              <a:tblGrid>
                <a:gridCol w="2821054">
                  <a:extLst>
                    <a:ext uri="{9D8B030D-6E8A-4147-A177-3AD203B41FA5}">
                      <a16:colId xmlns:a16="http://schemas.microsoft.com/office/drawing/2014/main" val="4065735592"/>
                    </a:ext>
                  </a:extLst>
                </a:gridCol>
              </a:tblGrid>
              <a:tr h="257176">
                <a:tc>
                  <a:txBody>
                    <a:bodyPr/>
                    <a:lstStyle/>
                    <a:p>
                      <a:pPr algn="l"/>
                      <a:r>
                        <a:rPr lang="en-US" sz="1000" dirty="0">
                          <a:solidFill>
                            <a:schemeClr val="bg2">
                              <a:lumMod val="50000"/>
                            </a:schemeClr>
                          </a:solidFill>
                        </a:rPr>
                        <a:t>SINCE LAUNCH</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1" name="TextBox 10">
            <a:extLst>
              <a:ext uri="{FF2B5EF4-FFF2-40B4-BE49-F238E27FC236}">
                <a16:creationId xmlns:a16="http://schemas.microsoft.com/office/drawing/2014/main" id="{50604352-C6D6-4837-8474-3C6078E814EA}"/>
              </a:ext>
            </a:extLst>
          </p:cNvPr>
          <p:cNvSpPr txBox="1"/>
          <p:nvPr/>
        </p:nvSpPr>
        <p:spPr>
          <a:xfrm>
            <a:off x="342900" y="6289075"/>
            <a:ext cx="1042518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28600" indent="-228600">
              <a:buFont typeface="+mj-lt"/>
              <a:buAutoNum type="arabicPeriod"/>
            </a:pPr>
            <a:r>
              <a:rPr lang="en-US" sz="900">
                <a:solidFill>
                  <a:schemeClr val="bg2">
                    <a:lumMod val="25000"/>
                  </a:schemeClr>
                </a:solidFill>
              </a:rPr>
              <a:t>Test Completion (of Registered): The percentage of currently-registered members who have ever taken the RealAge Test.</a:t>
            </a:r>
          </a:p>
          <a:p>
            <a:pPr marL="228600" indent="-228600">
              <a:buFont typeface="+mj-lt"/>
              <a:buAutoNum type="arabicPeriod"/>
            </a:pPr>
            <a:r>
              <a:rPr lang="en-US" sz="900">
                <a:solidFill>
                  <a:schemeClr val="bg2">
                    <a:lumMod val="25000"/>
                  </a:schemeClr>
                </a:solidFill>
              </a:rPr>
              <a:t>Current Calendar Year: The percentages in this section reflect the test completions occurring only in the current calendar year.</a:t>
            </a:r>
          </a:p>
        </p:txBody>
      </p:sp>
      <p:sp>
        <p:nvSpPr>
          <p:cNvPr id="12" name="TextBox 11">
            <a:extLst>
              <a:ext uri="{FF2B5EF4-FFF2-40B4-BE49-F238E27FC236}">
                <a16:creationId xmlns:a16="http://schemas.microsoft.com/office/drawing/2014/main" id="{09BEF25E-E546-46C8-B166-14FD335892D9}"/>
              </a:ext>
            </a:extLst>
          </p:cNvPr>
          <p:cNvSpPr txBox="1"/>
          <p:nvPr/>
        </p:nvSpPr>
        <p:spPr>
          <a:xfrm>
            <a:off x="1482615" y="1748813"/>
            <a:ext cx="1632514" cy="27186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algn="l" defTabSz="825500">
              <a:spcBef>
                <a:spcPct val="0"/>
              </a:spcBef>
              <a:spcAft>
                <a:spcPct val="0"/>
              </a:spcAft>
              <a:defRPr/>
            </a:pPr>
            <a:r>
              <a:rPr lang="en-US" sz="1100" kern="1200">
                <a:solidFill>
                  <a:srgbClr val="000000">
                    <a:lumMod val="65000"/>
                    <a:lumOff val="35000"/>
                  </a:srgbClr>
                </a:solidFill>
                <a:cs typeface="Calibri" panose="020F0502020204030204" pitchFamily="34" charset="0"/>
                <a:sym typeface="Helvetica Light"/>
              </a:rPr>
              <a:t>Registration Rate</a:t>
            </a:r>
          </a:p>
        </p:txBody>
      </p:sp>
      <p:sp>
        <p:nvSpPr>
          <p:cNvPr id="13" name="TextBox 12">
            <a:extLst>
              <a:ext uri="{FF2B5EF4-FFF2-40B4-BE49-F238E27FC236}">
                <a16:creationId xmlns:a16="http://schemas.microsoft.com/office/drawing/2014/main" id="{99D6021C-8EB9-4B1F-B6A6-10B3424E52EE}"/>
              </a:ext>
            </a:extLst>
          </p:cNvPr>
          <p:cNvSpPr txBox="1"/>
          <p:nvPr/>
        </p:nvSpPr>
        <p:spPr>
          <a:xfrm>
            <a:off x="1479406" y="2253003"/>
            <a:ext cx="1460624" cy="6104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defTabSz="825500">
              <a:spcBef>
                <a:spcPct val="0"/>
              </a:spcBef>
              <a:spcAft>
                <a:spcPct val="0"/>
              </a:spcAft>
              <a:defRPr/>
            </a:pPr>
            <a:r>
              <a:rPr lang="en-US" sz="1100" kern="1200" dirty="0">
                <a:solidFill>
                  <a:srgbClr val="000000">
                    <a:lumMod val="65000"/>
                    <a:lumOff val="35000"/>
                  </a:srgbClr>
                </a:solidFill>
                <a:cs typeface="Calibri" panose="020F0502020204030204" pitchFamily="34" charset="0"/>
                <a:sym typeface="Helvetica Light"/>
              </a:rPr>
              <a:t>Current Quarter </a:t>
            </a:r>
          </a:p>
          <a:p>
            <a:pPr defTabSz="825500">
              <a:spcBef>
                <a:spcPct val="0"/>
              </a:spcBef>
              <a:spcAft>
                <a:spcPct val="0"/>
              </a:spcAft>
              <a:defRPr/>
            </a:pPr>
            <a:r>
              <a:rPr lang="en-US" sz="1100" kern="1200" dirty="0">
                <a:solidFill>
                  <a:srgbClr val="000000">
                    <a:lumMod val="65000"/>
                    <a:lumOff val="35000"/>
                  </a:srgbClr>
                </a:solidFill>
                <a:cs typeface="Calibri" panose="020F0502020204030204" pitchFamily="34" charset="0"/>
                <a:sym typeface="Helvetica Light"/>
              </a:rPr>
              <a:t>vs </a:t>
            </a:r>
          </a:p>
          <a:p>
            <a:pPr lvl="0" defTabSz="825500">
              <a:spcBef>
                <a:spcPct val="0"/>
              </a:spcBef>
              <a:spcAft>
                <a:spcPct val="0"/>
              </a:spcAft>
              <a:defRPr/>
            </a:pPr>
            <a:r>
              <a:rPr lang="en-US" sz="1100" kern="1200" dirty="0">
                <a:solidFill>
                  <a:srgbClr val="000000">
                    <a:lumMod val="65000"/>
                    <a:lumOff val="35000"/>
                  </a:srgbClr>
                </a:solidFill>
                <a:cs typeface="Calibri" panose="020F0502020204030204" pitchFamily="34" charset="0"/>
                <a:sym typeface="Helvetica Light"/>
              </a:rPr>
              <a:t>Prior Quarter</a:t>
            </a:r>
          </a:p>
        </p:txBody>
      </p:sp>
      <p:sp>
        <p:nvSpPr>
          <p:cNvPr id="16" name="TextBox 15">
            <a:extLst>
              <a:ext uri="{FF2B5EF4-FFF2-40B4-BE49-F238E27FC236}">
                <a16:creationId xmlns:a16="http://schemas.microsoft.com/office/drawing/2014/main" id="{7DC3DE45-65E7-49A7-85CB-3031B60F3F2E}"/>
              </a:ext>
            </a:extLst>
          </p:cNvPr>
          <p:cNvSpPr txBox="1"/>
          <p:nvPr/>
        </p:nvSpPr>
        <p:spPr>
          <a:xfrm>
            <a:off x="1491680" y="3457860"/>
            <a:ext cx="1730164" cy="44114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algn="l" defTabSz="825500">
              <a:spcBef>
                <a:spcPct val="0"/>
              </a:spcBef>
              <a:spcAft>
                <a:spcPct val="0"/>
              </a:spcAft>
              <a:defRPr/>
            </a:pPr>
            <a:r>
              <a:rPr lang="en-US" sz="1100" kern="1200" err="1">
                <a:solidFill>
                  <a:srgbClr val="000000">
                    <a:lumMod val="65000"/>
                    <a:lumOff val="35000"/>
                  </a:srgbClr>
                </a:solidFill>
                <a:cs typeface="Calibri" panose="020F0502020204030204" pitchFamily="34" charset="0"/>
                <a:sym typeface="Helvetica Light"/>
              </a:rPr>
              <a:t>RealAge</a:t>
            </a:r>
            <a:r>
              <a:rPr lang="en-US" sz="1100" kern="1200">
                <a:solidFill>
                  <a:srgbClr val="000000">
                    <a:lumMod val="65000"/>
                    <a:lumOff val="35000"/>
                  </a:srgbClr>
                </a:solidFill>
                <a:cs typeface="Calibri" panose="020F0502020204030204" pitchFamily="34" charset="0"/>
                <a:sym typeface="Helvetica Light"/>
              </a:rPr>
              <a:t> Tes</a:t>
            </a:r>
            <a:r>
              <a:rPr lang="en-US" sz="1100">
                <a:solidFill>
                  <a:srgbClr val="000000">
                    <a:lumMod val="65000"/>
                    <a:lumOff val="35000"/>
                  </a:srgbClr>
                </a:solidFill>
                <a:cs typeface="Calibri" panose="020F0502020204030204" pitchFamily="34" charset="0"/>
                <a:sym typeface="Helvetica Light"/>
              </a:rPr>
              <a:t>t Completion (of Registered)</a:t>
            </a:r>
            <a:r>
              <a:rPr lang="en-US" sz="1100" baseline="30000">
                <a:solidFill>
                  <a:srgbClr val="000000">
                    <a:lumMod val="65000"/>
                    <a:lumOff val="35000"/>
                  </a:srgbClr>
                </a:solidFill>
                <a:cs typeface="Calibri" panose="020F0502020204030204" pitchFamily="34" charset="0"/>
                <a:sym typeface="Helvetica Light"/>
              </a:rPr>
              <a:t>1</a:t>
            </a:r>
            <a:endParaRPr lang="en-US" sz="1100" kern="1200" baseline="30000">
              <a:solidFill>
                <a:srgbClr val="000000">
                  <a:lumMod val="65000"/>
                  <a:lumOff val="35000"/>
                </a:srgbClr>
              </a:solidFill>
              <a:cs typeface="Calibri" panose="020F0502020204030204" pitchFamily="34" charset="0"/>
              <a:sym typeface="Helvetica Light"/>
            </a:endParaRPr>
          </a:p>
        </p:txBody>
      </p:sp>
      <p:graphicFrame>
        <p:nvGraphicFramePr>
          <p:cNvPr id="17" name="Table 6">
            <a:extLst>
              <a:ext uri="{FF2B5EF4-FFF2-40B4-BE49-F238E27FC236}">
                <a16:creationId xmlns:a16="http://schemas.microsoft.com/office/drawing/2014/main" id="{E29B18F4-F973-4A0D-B29B-E7097F3FFDF4}"/>
              </a:ext>
            </a:extLst>
          </p:cNvPr>
          <p:cNvGraphicFramePr>
            <a:graphicFrameLocks noGrp="1"/>
          </p:cNvGraphicFramePr>
          <p:nvPr>
            <p:extLst>
              <p:ext uri="{D42A27DB-BD31-4B8C-83A1-F6EECF244321}">
                <p14:modId xmlns:p14="http://schemas.microsoft.com/office/powerpoint/2010/main" val="1530201723"/>
              </p:ext>
            </p:extLst>
          </p:nvPr>
        </p:nvGraphicFramePr>
        <p:xfrm>
          <a:off x="342900" y="4123740"/>
          <a:ext cx="2821054" cy="271869"/>
        </p:xfrm>
        <a:graphic>
          <a:graphicData uri="http://schemas.openxmlformats.org/drawingml/2006/table">
            <a:tbl>
              <a:tblPr firstRow="1" bandRow="1">
                <a:tableStyleId>{5C22544A-7EE6-4342-B048-85BDC9FD1C3A}</a:tableStyleId>
              </a:tblPr>
              <a:tblGrid>
                <a:gridCol w="2821054">
                  <a:extLst>
                    <a:ext uri="{9D8B030D-6E8A-4147-A177-3AD203B41FA5}">
                      <a16:colId xmlns:a16="http://schemas.microsoft.com/office/drawing/2014/main" val="4065735592"/>
                    </a:ext>
                  </a:extLst>
                </a:gridCol>
              </a:tblGrid>
              <a:tr h="271869">
                <a:tc>
                  <a:txBody>
                    <a:bodyPr/>
                    <a:lstStyle/>
                    <a:p>
                      <a:pPr algn="l"/>
                      <a:r>
                        <a:rPr lang="en-US" sz="1000" dirty="0">
                          <a:solidFill>
                            <a:schemeClr val="bg2">
                              <a:lumMod val="50000"/>
                            </a:schemeClr>
                          </a:solidFill>
                        </a:rPr>
                        <a:t>CURRENT CALENDAR YEAR</a:t>
                      </a:r>
                      <a:r>
                        <a:rPr lang="en-US" sz="1000" baseline="30000" dirty="0">
                          <a:solidFill>
                            <a:schemeClr val="bg2">
                              <a:lumMod val="50000"/>
                            </a:schemeClr>
                          </a:solidFill>
                        </a:rPr>
                        <a:t>2</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20" name="TextBox 19">
            <a:extLst>
              <a:ext uri="{FF2B5EF4-FFF2-40B4-BE49-F238E27FC236}">
                <a16:creationId xmlns:a16="http://schemas.microsoft.com/office/drawing/2014/main" id="{6C538B18-C26F-492E-BF64-EE58CD630742}"/>
              </a:ext>
            </a:extLst>
          </p:cNvPr>
          <p:cNvSpPr txBox="1"/>
          <p:nvPr/>
        </p:nvSpPr>
        <p:spPr>
          <a:xfrm>
            <a:off x="1479406" y="4624591"/>
            <a:ext cx="1730163" cy="44114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algn="l" defTabSz="825500">
              <a:spcBef>
                <a:spcPct val="0"/>
              </a:spcBef>
              <a:spcAft>
                <a:spcPct val="0"/>
              </a:spcAft>
              <a:defRPr/>
            </a:pPr>
            <a:r>
              <a:rPr lang="en-US" sz="1100" kern="1200">
                <a:solidFill>
                  <a:srgbClr val="000000">
                    <a:lumMod val="65000"/>
                    <a:lumOff val="35000"/>
                  </a:srgbClr>
                </a:solidFill>
                <a:cs typeface="Calibri" panose="020F0502020204030204" pitchFamily="34" charset="0"/>
                <a:sym typeface="Helvetica Light"/>
              </a:rPr>
              <a:t>RealAge Tes</a:t>
            </a:r>
            <a:r>
              <a:rPr lang="en-US" sz="1100">
                <a:solidFill>
                  <a:srgbClr val="000000">
                    <a:lumMod val="65000"/>
                    <a:lumOff val="35000"/>
                  </a:srgbClr>
                </a:solidFill>
                <a:cs typeface="Calibri" panose="020F0502020204030204" pitchFamily="34" charset="0"/>
                <a:sym typeface="Helvetica Light"/>
              </a:rPr>
              <a:t>t Completion (of Eligible)</a:t>
            </a:r>
            <a:endParaRPr lang="en-US" sz="1100" kern="1200" baseline="30000">
              <a:solidFill>
                <a:srgbClr val="000000">
                  <a:lumMod val="65000"/>
                  <a:lumOff val="35000"/>
                </a:srgbClr>
              </a:solidFill>
              <a:cs typeface="Calibri" panose="020F0502020204030204" pitchFamily="34" charset="0"/>
              <a:sym typeface="Helvetica Light"/>
            </a:endParaRPr>
          </a:p>
        </p:txBody>
      </p:sp>
      <p:sp>
        <p:nvSpPr>
          <p:cNvPr id="23" name="TextBox 22">
            <a:extLst>
              <a:ext uri="{FF2B5EF4-FFF2-40B4-BE49-F238E27FC236}">
                <a16:creationId xmlns:a16="http://schemas.microsoft.com/office/drawing/2014/main" id="{788BBB6F-36CD-433A-B91A-8CAD138C2D2F}"/>
              </a:ext>
            </a:extLst>
          </p:cNvPr>
          <p:cNvSpPr txBox="1"/>
          <p:nvPr/>
        </p:nvSpPr>
        <p:spPr>
          <a:xfrm>
            <a:off x="1479406" y="5371399"/>
            <a:ext cx="1828800" cy="44114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algn="l" defTabSz="825500">
              <a:spcBef>
                <a:spcPct val="0"/>
              </a:spcBef>
              <a:spcAft>
                <a:spcPct val="0"/>
              </a:spcAft>
              <a:defRPr/>
            </a:pPr>
            <a:r>
              <a:rPr lang="en-US" sz="1100" kern="1200" err="1">
                <a:solidFill>
                  <a:srgbClr val="000000">
                    <a:lumMod val="65000"/>
                    <a:lumOff val="35000"/>
                  </a:srgbClr>
                </a:solidFill>
                <a:cs typeface="Calibri" panose="020F0502020204030204" pitchFamily="34" charset="0"/>
                <a:sym typeface="Helvetica Light"/>
              </a:rPr>
              <a:t>RealAge Tes</a:t>
            </a:r>
            <a:r>
              <a:rPr lang="en-US" sz="1100">
                <a:solidFill>
                  <a:srgbClr val="000000">
                    <a:lumMod val="65000"/>
                    <a:lumOff val="35000"/>
                  </a:srgbClr>
                </a:solidFill>
                <a:cs typeface="Calibri" panose="020F0502020204030204" pitchFamily="34" charset="0"/>
                <a:sym typeface="Helvetica Light"/>
              </a:rPr>
              <a:t>t Completion (of Registered)</a:t>
            </a:r>
            <a:endParaRPr lang="en-US" sz="1100" kern="1200" baseline="30000">
              <a:solidFill>
                <a:srgbClr val="000000">
                  <a:lumMod val="65000"/>
                  <a:lumOff val="35000"/>
                </a:srgbClr>
              </a:solidFill>
              <a:cs typeface="Calibri" panose="020F0502020204030204" pitchFamily="34" charset="0"/>
              <a:sym typeface="Helvetica Light"/>
            </a:endParaRPr>
          </a:p>
        </p:txBody>
      </p:sp>
      <p:graphicFrame>
        <p:nvGraphicFramePr>
          <p:cNvPr id="24" name="Table 6">
            <a:extLst>
              <a:ext uri="{FF2B5EF4-FFF2-40B4-BE49-F238E27FC236}">
                <a16:creationId xmlns:a16="http://schemas.microsoft.com/office/drawing/2014/main" id="{94AD2605-7EE3-473A-B85B-259B3F56409A}"/>
              </a:ext>
            </a:extLst>
          </p:cNvPr>
          <p:cNvGraphicFramePr>
            <a:graphicFrameLocks noGrp="1"/>
          </p:cNvGraphicFramePr>
          <p:nvPr>
            <p:extLst>
              <p:ext uri="{D42A27DB-BD31-4B8C-83A1-F6EECF244321}">
                <p14:modId xmlns:p14="http://schemas.microsoft.com/office/powerpoint/2010/main" val="386790529"/>
              </p:ext>
            </p:extLst>
          </p:nvPr>
        </p:nvGraphicFramePr>
        <p:xfrm>
          <a:off x="4475283" y="1170679"/>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REGISTERED MEMBERS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5" name="Table 6">
            <a:extLst>
              <a:ext uri="{FF2B5EF4-FFF2-40B4-BE49-F238E27FC236}">
                <a16:creationId xmlns:a16="http://schemas.microsoft.com/office/drawing/2014/main" id="{61A82403-B8D9-41FA-B9AD-BA2EEE9208F9}"/>
              </a:ext>
            </a:extLst>
          </p:cNvPr>
          <p:cNvGraphicFramePr>
            <a:graphicFrameLocks noGrp="1"/>
          </p:cNvGraphicFramePr>
          <p:nvPr>
            <p:extLst>
              <p:ext uri="{D42A27DB-BD31-4B8C-83A1-F6EECF244321}">
                <p14:modId xmlns:p14="http://schemas.microsoft.com/office/powerpoint/2010/main" val="1524273414"/>
              </p:ext>
            </p:extLst>
          </p:nvPr>
        </p:nvGraphicFramePr>
        <p:xfrm>
          <a:off x="7092358" y="1170679"/>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DISTINCT TEST COMPLETERS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6" name="Table 6">
            <a:extLst>
              <a:ext uri="{FF2B5EF4-FFF2-40B4-BE49-F238E27FC236}">
                <a16:creationId xmlns:a16="http://schemas.microsoft.com/office/drawing/2014/main" id="{016880BA-CED1-4EE1-A406-9AA1E8E0DC6C}"/>
              </a:ext>
            </a:extLst>
          </p:cNvPr>
          <p:cNvGraphicFramePr>
            <a:graphicFrameLocks noGrp="1"/>
          </p:cNvGraphicFramePr>
          <p:nvPr>
            <p:extLst>
              <p:ext uri="{D42A27DB-BD31-4B8C-83A1-F6EECF244321}">
                <p14:modId xmlns:p14="http://schemas.microsoft.com/office/powerpoint/2010/main" val="3289354595"/>
              </p:ext>
            </p:extLst>
          </p:nvPr>
        </p:nvGraphicFramePr>
        <p:xfrm>
          <a:off x="9709433" y="1031615"/>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DISTINCT TEST COMPLETERS</a:t>
                      </a:r>
                    </a:p>
                    <a:p>
                      <a:pPr algn="ctr"/>
                      <a:r>
                        <a:rPr lang="en-US" sz="1000" dirty="0">
                          <a:solidFill>
                            <a:schemeClr val="bg2">
                              <a:lumMod val="50000"/>
                            </a:schemeClr>
                          </a:solidFill>
                        </a:rPr>
                        <a:t>(Current Year)</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5" name="eligibility_and_regn" descr="elig_and_reg_eligible_reg_realage_completers_by_month">
            <a:extLst>
              <a:ext uri="{FF2B5EF4-FFF2-40B4-BE49-F238E27FC236}">
                <a16:creationId xmlns:a16="http://schemas.microsoft.com/office/drawing/2014/main" id="{E5B4F02F-04F1-4FD0-8E91-1718B582D28C}"/>
              </a:ext>
            </a:extLst>
          </p:cNvPr>
          <p:cNvGraphicFramePr/>
          <p:nvPr>
            <p:extLst>
              <p:ext uri="{D42A27DB-BD31-4B8C-83A1-F6EECF244321}">
                <p14:modId xmlns:p14="http://schemas.microsoft.com/office/powerpoint/2010/main" val="852200544"/>
              </p:ext>
            </p:extLst>
          </p:nvPr>
        </p:nvGraphicFramePr>
        <p:xfrm>
          <a:off x="3163954" y="2295530"/>
          <a:ext cx="8912430" cy="3622861"/>
        </p:xfrm>
        <a:graphic>
          <a:graphicData uri="http://schemas.openxmlformats.org/drawingml/2006/chart">
            <c:chart xmlns:c="http://schemas.openxmlformats.org/drawingml/2006/chart" xmlns:r="http://schemas.openxmlformats.org/officeDocument/2006/relationships" r:id="rId3"/>
          </a:graphicData>
        </a:graphic>
      </p:graphicFrame>
      <p:sp>
        <p:nvSpPr>
          <p:cNvPr id="31" name="TextBox 30">
            <a:extLst>
              <a:ext uri="{FF2B5EF4-FFF2-40B4-BE49-F238E27FC236}">
                <a16:creationId xmlns:a16="http://schemas.microsoft.com/office/drawing/2014/main" id="{BD933E5F-0D5B-4854-943A-E5BF9F8CD114}"/>
              </a:ext>
            </a:extLst>
          </p:cNvPr>
          <p:cNvSpPr txBox="1"/>
          <p:nvPr/>
        </p:nvSpPr>
        <p:spPr>
          <a:xfrm>
            <a:off x="3310759" y="5858463"/>
            <a:ext cx="7062950" cy="22570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ct val="0"/>
              </a:spcBef>
              <a:spcAft>
                <a:spcPct val="0"/>
              </a:spcAft>
              <a:buClrTx/>
              <a:buSzTx/>
              <a:buFontTx/>
              <a:buNone/>
            </a:pPr>
            <a:r>
              <a:rPr lang="en-US" sz="800" b="1" err="1">
                <a:solidFill>
                  <a:schemeClr val="accent3"/>
                </a:solidFill>
                <a:sym typeface="Helvetica Light"/>
              </a:rPr>
              <a:t>RealAge Test Completion Rate </a:t>
            </a:r>
            <a:r>
              <a:rPr lang="en-US" sz="800">
                <a:solidFill>
                  <a:schemeClr val="bg2">
                    <a:lumMod val="50000"/>
                  </a:schemeClr>
                </a:solidFill>
                <a:sym typeface="Helvetica Light"/>
              </a:rPr>
              <a:t>: </a:t>
            </a:r>
            <a:r>
              <a:rPr lang="en-US" sz="800">
                <a:solidFill>
                  <a:srgbClr val="000000"/>
                </a:solidFill>
                <a:sym typeface="Helvetica Light"/>
              </a:rPr>
              <a:t>Monthly total distinct RealAge test completions divided by count of currently registered members in that month</a:t>
            </a:r>
            <a:endParaRPr kumimoji="0" lang="en-US" sz="800" b="0" i="0" u="none" strike="noStrike" cap="none" spc="0" normalizeH="0" baseline="0">
              <a:ln>
                <a:noFill/>
              </a:ln>
              <a:solidFill>
                <a:srgbClr val="000000"/>
              </a:solidFill>
              <a:effectLst/>
              <a:uFillTx/>
              <a:latin typeface="+mn-lt"/>
              <a:ea typeface="+mn-ea"/>
              <a:cs typeface="+mn-cs"/>
              <a:sym typeface="Helvetica Light"/>
            </a:endParaRPr>
          </a:p>
        </p:txBody>
      </p:sp>
      <p:sp>
        <p:nvSpPr>
          <p:cNvPr id="42" name="TextBox 41"/>
          <p:cNvSpPr txBox="1"/>
          <p:nvPr/>
        </p:nvSpPr>
        <p:spPr>
          <a:xfrm>
            <a:off x="152070" y="4600580"/>
            <a:ext cx="1298072" cy="523220"/>
          </a:xfrm>
          <a:prstGeom prst="rect">
            <a:avLst/>
          </a:prstGeom>
          <a:noFill/>
        </p:spPr>
        <p:txBody>
          <a:bodyPr wrap="square">
            <a:spAutoFit/>
          </a:bodyPr>
          <a:lstStyle/>
          <a:p>
            <a:pPr algn="ctr">
              <a:defRPr sz="2800">
                <a:solidFill>
                  <a:srgbClr val="2C9ACC"/>
                </a:solidFill>
                <a:latin typeface="Calibri"/>
              </a:defRPr>
            </a:pPr>
            <a:r>
              <a:t>5.3%</a:t>
            </a:r>
          </a:p>
        </p:txBody>
      </p:sp>
      <p:sp>
        <p:nvSpPr>
          <p:cNvPr id="43" name="TextBox 42"/>
          <p:cNvSpPr txBox="1"/>
          <p:nvPr/>
        </p:nvSpPr>
        <p:spPr>
          <a:xfrm>
            <a:off x="153094" y="5329762"/>
            <a:ext cx="1298072" cy="523220"/>
          </a:xfrm>
          <a:prstGeom prst="rect">
            <a:avLst/>
          </a:prstGeom>
          <a:noFill/>
        </p:spPr>
        <p:txBody>
          <a:bodyPr wrap="square">
            <a:spAutoFit/>
          </a:bodyPr>
          <a:lstStyle/>
          <a:p>
            <a:pPr algn="ctr">
              <a:defRPr sz="2800">
                <a:solidFill>
                  <a:srgbClr val="2C9ACC"/>
                </a:solidFill>
                <a:latin typeface="Calibri"/>
              </a:defRPr>
            </a:pPr>
            <a:r>
              <a:t>20.5%</a:t>
            </a:r>
          </a:p>
        </p:txBody>
      </p:sp>
      <p:sp>
        <p:nvSpPr>
          <p:cNvPr id="44" name="TextBox 43"/>
          <p:cNvSpPr txBox="1"/>
          <p:nvPr/>
        </p:nvSpPr>
        <p:spPr>
          <a:xfrm>
            <a:off x="4745736" y="1484096"/>
            <a:ext cx="1828800" cy="369332"/>
          </a:xfrm>
          <a:prstGeom prst="rect">
            <a:avLst/>
          </a:prstGeom>
          <a:noFill/>
        </p:spPr>
        <p:txBody>
          <a:bodyPr wrap="square">
            <a:spAutoFit/>
          </a:bodyPr>
          <a:lstStyle/>
          <a:p>
            <a:pPr algn="ctr">
              <a:defRPr sz="2800">
                <a:solidFill>
                  <a:srgbClr val="2C9ACC"/>
                </a:solidFill>
                <a:latin typeface="Calibri"/>
              </a:defRPr>
            </a:pPr>
            <a:r>
              <a:t>1,167</a:t>
            </a:r>
          </a:p>
        </p:txBody>
      </p:sp>
      <p:sp>
        <p:nvSpPr>
          <p:cNvPr id="45" name="TextBox 44"/>
          <p:cNvSpPr txBox="1"/>
          <p:nvPr/>
        </p:nvSpPr>
        <p:spPr>
          <a:xfrm>
            <a:off x="7364895" y="1492360"/>
            <a:ext cx="1828800" cy="369332"/>
          </a:xfrm>
          <a:prstGeom prst="rect">
            <a:avLst/>
          </a:prstGeom>
          <a:noFill/>
        </p:spPr>
        <p:txBody>
          <a:bodyPr wrap="square">
            <a:spAutoFit/>
          </a:bodyPr>
          <a:lstStyle/>
          <a:p>
            <a:pPr algn="ctr">
              <a:defRPr sz="2800">
                <a:solidFill>
                  <a:srgbClr val="2C9ACC"/>
                </a:solidFill>
                <a:latin typeface="Calibri"/>
              </a:defRPr>
            </a:pPr>
            <a:r>
              <a:t>951</a:t>
            </a:r>
          </a:p>
        </p:txBody>
      </p:sp>
      <p:sp>
        <p:nvSpPr>
          <p:cNvPr id="46" name="TextBox 45"/>
          <p:cNvSpPr txBox="1"/>
          <p:nvPr/>
        </p:nvSpPr>
        <p:spPr>
          <a:xfrm>
            <a:off x="9984055" y="1481328"/>
            <a:ext cx="1828800" cy="369332"/>
          </a:xfrm>
          <a:prstGeom prst="rect">
            <a:avLst/>
          </a:prstGeom>
          <a:noFill/>
        </p:spPr>
        <p:txBody>
          <a:bodyPr wrap="square">
            <a:spAutoFit/>
          </a:bodyPr>
          <a:lstStyle/>
          <a:p>
            <a:pPr algn="ctr">
              <a:defRPr sz="2800">
                <a:solidFill>
                  <a:srgbClr val="2C9ACC"/>
                </a:solidFill>
                <a:latin typeface="Calibri"/>
              </a:defRPr>
            </a:pPr>
            <a:r>
              <a:t>239</a:t>
            </a:r>
          </a:p>
        </p:txBody>
      </p:sp>
      <p:sp>
        <p:nvSpPr>
          <p:cNvPr id="47" name="TextBox 46"/>
          <p:cNvSpPr txBox="1"/>
          <p:nvPr/>
        </p:nvSpPr>
        <p:spPr>
          <a:xfrm>
            <a:off x="152070" y="1635045"/>
            <a:ext cx="1307284" cy="523220"/>
          </a:xfrm>
          <a:prstGeom prst="rect">
            <a:avLst/>
          </a:prstGeom>
          <a:noFill/>
        </p:spPr>
        <p:txBody>
          <a:bodyPr wrap="square">
            <a:spAutoFit/>
          </a:bodyPr>
          <a:lstStyle/>
          <a:p>
            <a:pPr algn="ctr">
              <a:defRPr sz="2800">
                <a:solidFill>
                  <a:srgbClr val="2C9ACC"/>
                </a:solidFill>
                <a:latin typeface="Calibri"/>
              </a:defRPr>
            </a:pPr>
            <a:r>
              <a:t>25.8%</a:t>
            </a:r>
          </a:p>
        </p:txBody>
      </p:sp>
      <p:sp>
        <p:nvSpPr>
          <p:cNvPr id="48" name="TextBox 47"/>
          <p:cNvSpPr txBox="1"/>
          <p:nvPr/>
        </p:nvSpPr>
        <p:spPr>
          <a:xfrm>
            <a:off x="155448" y="3424851"/>
            <a:ext cx="1307284" cy="523220"/>
          </a:xfrm>
          <a:prstGeom prst="rect">
            <a:avLst/>
          </a:prstGeom>
          <a:noFill/>
        </p:spPr>
        <p:txBody>
          <a:bodyPr wrap="square">
            <a:spAutoFit/>
          </a:bodyPr>
          <a:lstStyle/>
          <a:p>
            <a:pPr algn="ctr">
              <a:defRPr sz="2800">
                <a:solidFill>
                  <a:srgbClr val="2C9ACC"/>
                </a:solidFill>
                <a:latin typeface="Calibri"/>
              </a:defRPr>
            </a:pPr>
            <a:r>
              <a:t>81.5%</a:t>
            </a:r>
          </a:p>
        </p:txBody>
      </p:sp>
      <p:sp>
        <p:nvSpPr>
          <p:cNvPr id="49" name="TextBox 48"/>
          <p:cNvSpPr txBox="1"/>
          <p:nvPr/>
        </p:nvSpPr>
        <p:spPr>
          <a:xfrm>
            <a:off x="157839" y="2302739"/>
            <a:ext cx="1307284" cy="523220"/>
          </a:xfrm>
          <a:prstGeom prst="rect">
            <a:avLst/>
          </a:prstGeom>
          <a:noFill/>
        </p:spPr>
        <p:txBody>
          <a:bodyPr wrap="square">
            <a:spAutoFit/>
          </a:bodyPr>
          <a:lstStyle/>
          <a:p>
            <a:pPr algn="ctr">
              <a:defRPr sz="2800">
                <a:solidFill>
                  <a:srgbClr val="2C9ACC"/>
                </a:solidFill>
                <a:latin typeface="Calibri"/>
              </a:defRPr>
            </a:pPr>
            <a:r>
              <a:t>3.8%</a:t>
            </a:r>
          </a:p>
        </p:txBody>
      </p:sp>
    </p:spTree>
    <p:extLst>
      <p:ext uri="{BB962C8B-B14F-4D97-AF65-F5344CB8AC3E}">
        <p14:creationId xmlns:p14="http://schemas.microsoft.com/office/powerpoint/2010/main" val="3226942191"/>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9.07.14"/>
  <p:tag name="AS_TITLE" val="Aspose.Slides for .NET 4.0 Client Profile"/>
  <p:tag name="AS_VERSION" val="19.7"/>
</p:tagLst>
</file>

<file path=ppt/theme/theme1.xml><?xml version="1.0" encoding="utf-8"?>
<a:theme xmlns:a="http://schemas.openxmlformats.org/drawingml/2006/main" name="QBR Theme">
  <a:themeElements>
    <a:clrScheme name="QBR">
      <a:dk1>
        <a:sysClr val="windowText" lastClr="000000"/>
      </a:dk1>
      <a:lt1>
        <a:sysClr val="window" lastClr="FFFFFF"/>
      </a:lt1>
      <a:dk2>
        <a:srgbClr val="44546A"/>
      </a:dk2>
      <a:lt2>
        <a:srgbClr val="E7E6E6"/>
      </a:lt2>
      <a:accent1>
        <a:srgbClr val="2C9ACC"/>
      </a:accent1>
      <a:accent2>
        <a:srgbClr val="00205F"/>
      </a:accent2>
      <a:accent3>
        <a:srgbClr val="DE4620"/>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7">
    <a:dk1>
      <a:srgbClr val="FFFFFF"/>
    </a:dk1>
    <a:lt1>
      <a:srgbClr val="F7F7F7"/>
    </a:lt1>
    <a:dk2>
      <a:srgbClr val="999999"/>
    </a:dk2>
    <a:lt2>
      <a:srgbClr val="666666"/>
    </a:lt2>
    <a:accent1>
      <a:srgbClr val="333333"/>
    </a:accent1>
    <a:accent2>
      <a:srgbClr val="2B99CC"/>
    </a:accent2>
    <a:accent3>
      <a:srgbClr val="19B99C"/>
    </a:accent3>
    <a:accent4>
      <a:srgbClr val="DE4620"/>
    </a:accent4>
    <a:accent5>
      <a:srgbClr val="00205F"/>
    </a:accent5>
    <a:accent6>
      <a:srgbClr val="9C2C73"/>
    </a:accent6>
    <a:hlink>
      <a:srgbClr val="0000FF"/>
    </a:hlink>
    <a:folHlink>
      <a:srgbClr val="FF00FF"/>
    </a:folHlink>
  </a:clrScheme>
  <a:fontScheme name="Arial-Times New Roman">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Arial"/>
      <a:cs typeface="Arial"/>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Custom 7">
    <a:dk1>
      <a:srgbClr val="FFFFFF"/>
    </a:dk1>
    <a:lt1>
      <a:srgbClr val="F7F7F7"/>
    </a:lt1>
    <a:dk2>
      <a:srgbClr val="999999"/>
    </a:dk2>
    <a:lt2>
      <a:srgbClr val="666666"/>
    </a:lt2>
    <a:accent1>
      <a:srgbClr val="333333"/>
    </a:accent1>
    <a:accent2>
      <a:srgbClr val="2B99CC"/>
    </a:accent2>
    <a:accent3>
      <a:srgbClr val="19B99C"/>
    </a:accent3>
    <a:accent4>
      <a:srgbClr val="DE4620"/>
    </a:accent4>
    <a:accent5>
      <a:srgbClr val="00205F"/>
    </a:accent5>
    <a:accent6>
      <a:srgbClr val="9C2C73"/>
    </a:accent6>
    <a:hlink>
      <a:srgbClr val="0000FF"/>
    </a:hlink>
    <a:folHlink>
      <a:srgbClr val="FF00FF"/>
    </a:folHlink>
  </a:clrScheme>
  <a:fontScheme name="Arial-Times New Roman">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Arial"/>
      <a:cs typeface="Arial"/>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Custom 7">
    <a:dk1>
      <a:srgbClr val="FFFFFF"/>
    </a:dk1>
    <a:lt1>
      <a:srgbClr val="F7F7F7"/>
    </a:lt1>
    <a:dk2>
      <a:srgbClr val="999999"/>
    </a:dk2>
    <a:lt2>
      <a:srgbClr val="666666"/>
    </a:lt2>
    <a:accent1>
      <a:srgbClr val="333333"/>
    </a:accent1>
    <a:accent2>
      <a:srgbClr val="2B99CC"/>
    </a:accent2>
    <a:accent3>
      <a:srgbClr val="19B99C"/>
    </a:accent3>
    <a:accent4>
      <a:srgbClr val="DE4620"/>
    </a:accent4>
    <a:accent5>
      <a:srgbClr val="00205F"/>
    </a:accent5>
    <a:accent6>
      <a:srgbClr val="9C2C73"/>
    </a:accent6>
    <a:hlink>
      <a:srgbClr val="0000FF"/>
    </a:hlink>
    <a:folHlink>
      <a:srgbClr val="FF00FF"/>
    </a:folHlink>
  </a:clrScheme>
  <a:fontScheme name="Arial-Times New Roman">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Arial"/>
      <a:cs typeface="Arial"/>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Custom 7">
    <a:dk1>
      <a:srgbClr val="FFFFFF"/>
    </a:dk1>
    <a:lt1>
      <a:srgbClr val="F7F7F7"/>
    </a:lt1>
    <a:dk2>
      <a:srgbClr val="999999"/>
    </a:dk2>
    <a:lt2>
      <a:srgbClr val="666666"/>
    </a:lt2>
    <a:accent1>
      <a:srgbClr val="333333"/>
    </a:accent1>
    <a:accent2>
      <a:srgbClr val="2B99CC"/>
    </a:accent2>
    <a:accent3>
      <a:srgbClr val="19B99C"/>
    </a:accent3>
    <a:accent4>
      <a:srgbClr val="DE4620"/>
    </a:accent4>
    <a:accent5>
      <a:srgbClr val="00205F"/>
    </a:accent5>
    <a:accent6>
      <a:srgbClr val="9C2C73"/>
    </a:accent6>
    <a:hlink>
      <a:srgbClr val="0000FF"/>
    </a:hlink>
    <a:folHlink>
      <a:srgbClr val="FF00FF"/>
    </a:folHlink>
  </a:clrScheme>
  <a:fontScheme name="Arial-Times New Roman">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Arial"/>
      <a:cs typeface="Arial"/>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0244218F536E74083E32A387DDF31E3" ma:contentTypeVersion="8" ma:contentTypeDescription="Create a new document." ma:contentTypeScope="" ma:versionID="bb0de25e452ff69bf6a449325a94555c">
  <xsd:schema xmlns:xsd="http://www.w3.org/2001/XMLSchema" xmlns:xs="http://www.w3.org/2001/XMLSchema" xmlns:p="http://schemas.microsoft.com/office/2006/metadata/properties" xmlns:ns2="df46ee95-09c2-483a-904e-66aebcdb9267" xmlns:ns3="0300e7d2-4086-4478-9c73-9d3d8d3ff39d" targetNamespace="http://schemas.microsoft.com/office/2006/metadata/properties" ma:root="true" ma:fieldsID="6f8480eeef3114183f7992763f7a06c8" ns2:_="" ns3:_="">
    <xsd:import namespace="df46ee95-09c2-483a-904e-66aebcdb9267"/>
    <xsd:import namespace="0300e7d2-4086-4478-9c73-9d3d8d3ff39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46ee95-09c2-483a-904e-66aebcdb92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300e7d2-4086-4478-9c73-9d3d8d3ff39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3196C4-40C8-47FE-A879-AE6752C7D8D5}">
  <ds:schemaRefs>
    <ds:schemaRef ds:uri="http://purl.org/dc/terms/"/>
    <ds:schemaRef ds:uri="http://schemas.openxmlformats.org/package/2006/metadata/core-properties"/>
    <ds:schemaRef ds:uri="df46ee95-09c2-483a-904e-66aebcdb9267"/>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8CD2BF4E-AA83-4ED1-A8B1-15D5C089646C}">
  <ds:schemaRefs>
    <ds:schemaRef ds:uri="http://schemas.microsoft.com/sharepoint/v3/contenttype/forms"/>
  </ds:schemaRefs>
</ds:datastoreItem>
</file>

<file path=customXml/itemProps3.xml><?xml version="1.0" encoding="utf-8"?>
<ds:datastoreItem xmlns:ds="http://schemas.openxmlformats.org/officeDocument/2006/customXml" ds:itemID="{8EB3A423-1A04-40A5-ACCD-8D830B5C8AB7}"/>
</file>

<file path=docProps/app.xml><?xml version="1.0" encoding="utf-8"?>
<Properties xmlns="http://schemas.openxmlformats.org/officeDocument/2006/extended-properties" xmlns:vt="http://schemas.openxmlformats.org/officeDocument/2006/docPropsVTypes">
  <TotalTime>23749</TotalTime>
  <Words>2722</Words>
  <Application>Microsoft Office PowerPoint</Application>
  <PresentationFormat>Widescreen</PresentationFormat>
  <Paragraphs>679</Paragraphs>
  <Slides>56</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Arial</vt:lpstr>
      <vt:lpstr>Calibri</vt:lpstr>
      <vt:lpstr>Consolas</vt:lpstr>
      <vt:lpstr>Helvetica Light</vt:lpstr>
      <vt:lpstr>Proxima Nova</vt:lpstr>
      <vt:lpstr>Proxima Nova Rg</vt:lpstr>
      <vt:lpstr>Segoe UI</vt:lpstr>
      <vt:lpstr>QBR Theme</vt:lpstr>
      <vt:lpstr>PowerPoint Presentation</vt:lpstr>
      <vt:lpstr>Table of Contents</vt:lpstr>
      <vt:lpstr>EXECUTIVE SUMMARY</vt:lpstr>
      <vt:lpstr>Program Overview</vt:lpstr>
      <vt:lpstr>Employer Groups</vt:lpstr>
      <vt:lpstr>ELIGIBILITY AND REGISTRATION</vt:lpstr>
      <vt:lpstr>Eligibility Trends</vt:lpstr>
      <vt:lpstr>Demographics and Data Quality</vt:lpstr>
      <vt:lpstr>Registration and RealAge Test Completion</vt:lpstr>
      <vt:lpstr>Registration and RealAge Completion by Group</vt:lpstr>
      <vt:lpstr>HEALTH INSIGHTS</vt:lpstr>
      <vt:lpstr>RealAge Results</vt:lpstr>
      <vt:lpstr>Risk Analysis Summary1</vt:lpstr>
      <vt:lpstr>Biometric/Clinical Screening Participation</vt:lpstr>
      <vt:lpstr>Biometric/Clinical Screening Results</vt:lpstr>
      <vt:lpstr>DIGITAL ENGAGEMENT</vt:lpstr>
      <vt:lpstr>Overall Platform Activity</vt:lpstr>
      <vt:lpstr>Feature Utilization</vt:lpstr>
      <vt:lpstr>Content Consumption1</vt:lpstr>
      <vt:lpstr>Green Day Tracking</vt:lpstr>
      <vt:lpstr>Challenge Participation – Sponsor Initiated</vt:lpstr>
      <vt:lpstr>Challenge Details – Sponsor Initiated</vt:lpstr>
      <vt:lpstr>Incentive Earning (Current Year)</vt:lpstr>
      <vt:lpstr>PROGRAM ENGAGEMENT</vt:lpstr>
      <vt:lpstr>High-Touch Lifestyle Management Participation</vt:lpstr>
      <vt:lpstr>High-Touch Disease Management Participation</vt:lpstr>
      <vt:lpstr>Marketplace</vt:lpstr>
      <vt:lpstr>Fertility – Enrollment</vt:lpstr>
      <vt:lpstr>Fertility – Engagement and Results</vt:lpstr>
      <vt:lpstr>Pregnancy – Enrollment</vt:lpstr>
      <vt:lpstr>Pregnancy – Engagement and Results</vt:lpstr>
      <vt:lpstr>Pregnancy – Engagement and Results</vt:lpstr>
      <vt:lpstr>Parenting – Enrollment</vt:lpstr>
      <vt:lpstr>Parenting – Engagement and Results</vt:lpstr>
      <vt:lpstr>Muscle/Joint Health – Enrollment</vt:lpstr>
      <vt:lpstr>Muscle/Joint Health – Engagement and Results</vt:lpstr>
      <vt:lpstr>Manage Diabetes – Enrollment</vt:lpstr>
      <vt:lpstr>Manage Diabetes – Engagement and Results</vt:lpstr>
      <vt:lpstr>Diabetes Education – Enrollment</vt:lpstr>
      <vt:lpstr>Diabetes Education – Engagement and Results</vt:lpstr>
      <vt:lpstr>Financial Well-Being – Enrollment</vt:lpstr>
      <vt:lpstr>Financial Well-Being – Engagement and Results</vt:lpstr>
      <vt:lpstr>Craving to Quit – Enrollment</vt:lpstr>
      <vt:lpstr>Craving to Quit – Engagement and Results</vt:lpstr>
      <vt:lpstr>Craving to Quit – Engagement and Results</vt:lpstr>
      <vt:lpstr>Unwinding Anxiety – Enrollment</vt:lpstr>
      <vt:lpstr>Unwinding Anxiety – Engagement and Results</vt:lpstr>
      <vt:lpstr>Unwinding Anxiety – Engagement and Results</vt:lpstr>
      <vt:lpstr>Scale Back – Enrollment</vt:lpstr>
      <vt:lpstr>Scale Back – Engagement and Results</vt:lpstr>
      <vt:lpstr>Scale Back – Engagement and Results</vt:lpstr>
      <vt:lpstr>OUTCOMES</vt:lpstr>
      <vt:lpstr>Behavior Change and Health Impact</vt:lpstr>
      <vt:lpstr>Risk Change – Lifestyle Risk</vt:lpstr>
      <vt:lpstr>Risk Change – Biometric/Clinical Risk</vt:lpstr>
      <vt:lpstr>Risk Change – Preventive Risk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Srikanth Movva</dc:creator>
  <cp:lastModifiedBy>Srikanth Movva</cp:lastModifiedBy>
  <cp:revision>292</cp:revision>
  <dcterms:created xsi:type="dcterms:W3CDTF">2014-04-30T10:51:48Z</dcterms:created>
  <dcterms:modified xsi:type="dcterms:W3CDTF">2021-07-29T15:01:10Z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0x01010060244218F536E74083E32A387DDF31E3</vt:lpwstr>
  </property>
</Properties>
</file>