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9" r:id="rId4"/>
    <p:sldId id="260" r:id="rId5"/>
    <p:sldId id="261" r:id="rId6"/>
    <p:sldId id="262" r:id="rId7"/>
    <p:sldId id="263" r:id="rId8"/>
    <p:sldId id="264" r:id="rId9"/>
    <p:sldId id="265" r:id="rId10"/>
    <p:sldId id="266" r:id="rId11"/>
    <p:sldId id="268" r:id="rId12"/>
    <p:sldId id="269" r:id="rId13"/>
    <p:sldId id="267"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2D63"/>
    <a:srgbClr val="EB28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1" d="100"/>
          <a:sy n="81" d="100"/>
        </p:scale>
        <p:origin x="70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E783EC-DEFC-4372-841C-B609D8588B3B}" type="datetimeFigureOut">
              <a:rPr lang="en-IN" smtClean="0"/>
              <a:t>05-02-2025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155625-9E0E-49CC-BB74-084E5B324F58}" type="slidenum">
              <a:rPr lang="en-IN" smtClean="0"/>
              <a:t>‹#›</a:t>
            </a:fld>
            <a:endParaRPr lang="en-IN"/>
          </a:p>
        </p:txBody>
      </p:sp>
    </p:spTree>
    <p:extLst>
      <p:ext uri="{BB962C8B-B14F-4D97-AF65-F5344CB8AC3E}">
        <p14:creationId xmlns:p14="http://schemas.microsoft.com/office/powerpoint/2010/main" val="1153708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50000"/>
            <a:lum/>
          </a:blip>
          <a:srcRect/>
          <a:stretch>
            <a:fillRect t="-5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47358-27C3-E721-8B07-0640EEFB0F32}"/>
              </a:ext>
            </a:extLst>
          </p:cNvPr>
          <p:cNvSpPr>
            <a:spLocks noGrp="1"/>
          </p:cNvSpPr>
          <p:nvPr>
            <p:ph type="ctrTitle"/>
          </p:nvPr>
        </p:nvSpPr>
        <p:spPr>
          <a:xfrm>
            <a:off x="1524000" y="1698579"/>
            <a:ext cx="9144000" cy="1006475"/>
          </a:xfrm>
        </p:spPr>
        <p:txBody>
          <a:bodyPr anchor="b">
            <a:normAutofit/>
          </a:bodyPr>
          <a:lstStyle>
            <a:lvl1pPr algn="ctr">
              <a:defRPr sz="4400" baseline="30000"/>
            </a:lvl1pPr>
          </a:lstStyle>
          <a:p>
            <a:endParaRPr lang="en-IN" dirty="0"/>
          </a:p>
        </p:txBody>
      </p:sp>
      <p:sp>
        <p:nvSpPr>
          <p:cNvPr id="3" name="Subtitle 2">
            <a:extLst>
              <a:ext uri="{FF2B5EF4-FFF2-40B4-BE49-F238E27FC236}">
                <a16:creationId xmlns:a16="http://schemas.microsoft.com/office/drawing/2014/main" id="{99B43DBF-A84A-5D53-DF76-10BB1A78AD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pic>
        <p:nvPicPr>
          <p:cNvPr id="8" name="Graphic 7">
            <a:extLst>
              <a:ext uri="{FF2B5EF4-FFF2-40B4-BE49-F238E27FC236}">
                <a16:creationId xmlns:a16="http://schemas.microsoft.com/office/drawing/2014/main" id="{0F6E9D3F-B729-ABA4-3611-EC5760458B0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456526" y="160893"/>
            <a:ext cx="2353518" cy="854698"/>
          </a:xfrm>
          <a:prstGeom prst="rect">
            <a:avLst/>
          </a:prstGeom>
        </p:spPr>
      </p:pic>
      <p:pic>
        <p:nvPicPr>
          <p:cNvPr id="10" name="Graphic 9">
            <a:extLst>
              <a:ext uri="{FF2B5EF4-FFF2-40B4-BE49-F238E27FC236}">
                <a16:creationId xmlns:a16="http://schemas.microsoft.com/office/drawing/2014/main" id="{085AF988-ADD8-7D59-1B4D-E3131A409C0A}"/>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1381" y="166689"/>
            <a:ext cx="2190088" cy="955674"/>
          </a:xfrm>
          <a:prstGeom prst="rect">
            <a:avLst/>
          </a:prstGeom>
        </p:spPr>
      </p:pic>
      <p:pic>
        <p:nvPicPr>
          <p:cNvPr id="21" name="Picture 20">
            <a:extLst>
              <a:ext uri="{FF2B5EF4-FFF2-40B4-BE49-F238E27FC236}">
                <a16:creationId xmlns:a16="http://schemas.microsoft.com/office/drawing/2014/main" id="{BBA59629-1173-BCC5-4D0C-F2D806910FC7}"/>
              </a:ext>
            </a:extLst>
          </p:cNvPr>
          <p:cNvPicPr>
            <a:picLocks noChangeAspect="1"/>
          </p:cNvPicPr>
          <p:nvPr userDrawn="1"/>
        </p:nvPicPr>
        <p:blipFill>
          <a:blip r:embed="rId7"/>
          <a:stretch>
            <a:fillRect/>
          </a:stretch>
        </p:blipFill>
        <p:spPr>
          <a:xfrm>
            <a:off x="6933976" y="143129"/>
            <a:ext cx="977282" cy="960138"/>
          </a:xfrm>
          <a:prstGeom prst="rect">
            <a:avLst/>
          </a:prstGeom>
        </p:spPr>
      </p:pic>
      <p:pic>
        <p:nvPicPr>
          <p:cNvPr id="23" name="Graphic 22">
            <a:extLst>
              <a:ext uri="{FF2B5EF4-FFF2-40B4-BE49-F238E27FC236}">
                <a16:creationId xmlns:a16="http://schemas.microsoft.com/office/drawing/2014/main" id="{14C496C5-5D60-FC70-6EDA-7A4E2339E40C}"/>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3900991" y="199505"/>
            <a:ext cx="991216" cy="922858"/>
          </a:xfrm>
          <a:prstGeom prst="rect">
            <a:avLst/>
          </a:prstGeom>
        </p:spPr>
      </p:pic>
      <p:sp>
        <p:nvSpPr>
          <p:cNvPr id="24" name="Date Placeholder 23">
            <a:extLst>
              <a:ext uri="{FF2B5EF4-FFF2-40B4-BE49-F238E27FC236}">
                <a16:creationId xmlns:a16="http://schemas.microsoft.com/office/drawing/2014/main" id="{725F2564-C8BF-8BC9-A582-A370C0506401}"/>
              </a:ext>
            </a:extLst>
          </p:cNvPr>
          <p:cNvSpPr>
            <a:spLocks noGrp="1"/>
          </p:cNvSpPr>
          <p:nvPr>
            <p:ph type="dt" sz="half" idx="10"/>
          </p:nvPr>
        </p:nvSpPr>
        <p:spPr/>
        <p:txBody>
          <a:bodyPr/>
          <a:lstStyle/>
          <a:p>
            <a:fld id="{AC5F8F9D-9317-4565-A290-F96D21FE6153}" type="datetimeFigureOut">
              <a:rPr lang="en-IN" smtClean="0"/>
              <a:t>05-02-2025</a:t>
            </a:fld>
            <a:endParaRPr lang="en-IN"/>
          </a:p>
        </p:txBody>
      </p:sp>
      <p:sp>
        <p:nvSpPr>
          <p:cNvPr id="25" name="Footer Placeholder 24">
            <a:extLst>
              <a:ext uri="{FF2B5EF4-FFF2-40B4-BE49-F238E27FC236}">
                <a16:creationId xmlns:a16="http://schemas.microsoft.com/office/drawing/2014/main" id="{F9D9A079-CA9A-0851-9210-764B8EA9E510}"/>
              </a:ext>
            </a:extLst>
          </p:cNvPr>
          <p:cNvSpPr>
            <a:spLocks noGrp="1"/>
          </p:cNvSpPr>
          <p:nvPr>
            <p:ph type="ftr" sz="quarter" idx="11"/>
          </p:nvPr>
        </p:nvSpPr>
        <p:spPr/>
        <p:txBody>
          <a:bodyPr/>
          <a:lstStyle/>
          <a:p>
            <a:endParaRPr lang="en-IN"/>
          </a:p>
        </p:txBody>
      </p:sp>
      <p:sp>
        <p:nvSpPr>
          <p:cNvPr id="26" name="Slide Number Placeholder 25">
            <a:extLst>
              <a:ext uri="{FF2B5EF4-FFF2-40B4-BE49-F238E27FC236}">
                <a16:creationId xmlns:a16="http://schemas.microsoft.com/office/drawing/2014/main" id="{A62439F7-2692-0B48-DFA1-0199FDA9E2D7}"/>
              </a:ext>
            </a:extLst>
          </p:cNvPr>
          <p:cNvSpPr>
            <a:spLocks noGrp="1"/>
          </p:cNvSpPr>
          <p:nvPr>
            <p:ph type="sldNum" sz="quarter" idx="12"/>
          </p:nvPr>
        </p:nvSpPr>
        <p:spPr/>
        <p:txBody>
          <a:bodyPr/>
          <a:lstStyle/>
          <a:p>
            <a:fld id="{3D61D63E-D96F-48BE-B1BD-2D308F7CECC1}" type="slidenum">
              <a:rPr lang="en-IN" smtClean="0"/>
              <a:t>‹#›</a:t>
            </a:fld>
            <a:endParaRPr lang="en-IN"/>
          </a:p>
        </p:txBody>
      </p:sp>
      <p:pic>
        <p:nvPicPr>
          <p:cNvPr id="4" name="Picture 3">
            <a:extLst>
              <a:ext uri="{FF2B5EF4-FFF2-40B4-BE49-F238E27FC236}">
                <a16:creationId xmlns:a16="http://schemas.microsoft.com/office/drawing/2014/main" id="{2409A2AA-0D99-8B5E-8B6A-8B120725BC9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0354353" y="5305811"/>
            <a:ext cx="1837647" cy="1607081"/>
          </a:xfrm>
          <a:prstGeom prst="rect">
            <a:avLst/>
          </a:prstGeom>
        </p:spPr>
      </p:pic>
    </p:spTree>
    <p:extLst>
      <p:ext uri="{BB962C8B-B14F-4D97-AF65-F5344CB8AC3E}">
        <p14:creationId xmlns:p14="http://schemas.microsoft.com/office/powerpoint/2010/main" val="26998872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1165F-E473-1A5A-C356-621321F61A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ABF87E-DA36-D87A-FEF8-0C61CF7CE0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2047D9-F2DC-F4ED-160D-B28A8F231F04}"/>
              </a:ext>
            </a:extLst>
          </p:cNvPr>
          <p:cNvSpPr>
            <a:spLocks noGrp="1"/>
          </p:cNvSpPr>
          <p:nvPr>
            <p:ph type="dt" sz="half" idx="10"/>
          </p:nvPr>
        </p:nvSpPr>
        <p:spPr/>
        <p:txBody>
          <a:bodyPr/>
          <a:lstStyle/>
          <a:p>
            <a:fld id="{AC5F8F9D-9317-4565-A290-F96D21FE6153}" type="datetimeFigureOut">
              <a:rPr lang="en-IN" smtClean="0"/>
              <a:t>05-02-2025</a:t>
            </a:fld>
            <a:endParaRPr lang="en-IN"/>
          </a:p>
        </p:txBody>
      </p:sp>
      <p:sp>
        <p:nvSpPr>
          <p:cNvPr id="5" name="Footer Placeholder 4">
            <a:extLst>
              <a:ext uri="{FF2B5EF4-FFF2-40B4-BE49-F238E27FC236}">
                <a16:creationId xmlns:a16="http://schemas.microsoft.com/office/drawing/2014/main" id="{FBA4D362-7A25-A54A-2B8E-245B3830AF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41101F-EA72-73BB-563B-E4B03A917548}"/>
              </a:ext>
            </a:extLst>
          </p:cNvPr>
          <p:cNvSpPr>
            <a:spLocks noGrp="1"/>
          </p:cNvSpPr>
          <p:nvPr>
            <p:ph type="sldNum" sz="quarter" idx="12"/>
          </p:nvPr>
        </p:nvSpPr>
        <p:spPr/>
        <p:txBody>
          <a:bodyPr/>
          <a:lstStyle/>
          <a:p>
            <a:fld id="{3D61D63E-D96F-48BE-B1BD-2D308F7CECC1}" type="slidenum">
              <a:rPr lang="en-IN" smtClean="0"/>
              <a:t>‹#›</a:t>
            </a:fld>
            <a:endParaRPr lang="en-IN"/>
          </a:p>
        </p:txBody>
      </p:sp>
    </p:spTree>
    <p:extLst>
      <p:ext uri="{BB962C8B-B14F-4D97-AF65-F5344CB8AC3E}">
        <p14:creationId xmlns:p14="http://schemas.microsoft.com/office/powerpoint/2010/main" val="1466567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208FBE-D033-D9D8-3D3F-8031B4E313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607500-D4B8-F03E-D98B-80B663807C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538B9F-BE67-D006-4A05-8C3D746B86C4}"/>
              </a:ext>
            </a:extLst>
          </p:cNvPr>
          <p:cNvSpPr>
            <a:spLocks noGrp="1"/>
          </p:cNvSpPr>
          <p:nvPr>
            <p:ph type="dt" sz="half" idx="10"/>
          </p:nvPr>
        </p:nvSpPr>
        <p:spPr/>
        <p:txBody>
          <a:bodyPr/>
          <a:lstStyle/>
          <a:p>
            <a:fld id="{AC5F8F9D-9317-4565-A290-F96D21FE6153}" type="datetimeFigureOut">
              <a:rPr lang="en-IN" smtClean="0"/>
              <a:t>05-02-2025</a:t>
            </a:fld>
            <a:endParaRPr lang="en-IN"/>
          </a:p>
        </p:txBody>
      </p:sp>
      <p:sp>
        <p:nvSpPr>
          <p:cNvPr id="5" name="Footer Placeholder 4">
            <a:extLst>
              <a:ext uri="{FF2B5EF4-FFF2-40B4-BE49-F238E27FC236}">
                <a16:creationId xmlns:a16="http://schemas.microsoft.com/office/drawing/2014/main" id="{A7CF9E2D-839E-2E6D-DA3C-9A125860DB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FED436-A1E7-12BA-207F-E9DEDAB6AC9D}"/>
              </a:ext>
            </a:extLst>
          </p:cNvPr>
          <p:cNvSpPr>
            <a:spLocks noGrp="1"/>
          </p:cNvSpPr>
          <p:nvPr>
            <p:ph type="sldNum" sz="quarter" idx="12"/>
          </p:nvPr>
        </p:nvSpPr>
        <p:spPr/>
        <p:txBody>
          <a:bodyPr/>
          <a:lstStyle/>
          <a:p>
            <a:fld id="{3D61D63E-D96F-48BE-B1BD-2D308F7CECC1}" type="slidenum">
              <a:rPr lang="en-IN" smtClean="0"/>
              <a:t>‹#›</a:t>
            </a:fld>
            <a:endParaRPr lang="en-IN"/>
          </a:p>
        </p:txBody>
      </p:sp>
    </p:spTree>
    <p:extLst>
      <p:ext uri="{BB962C8B-B14F-4D97-AF65-F5344CB8AC3E}">
        <p14:creationId xmlns:p14="http://schemas.microsoft.com/office/powerpoint/2010/main" val="153657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50000"/>
            <a:lum/>
          </a:blip>
          <a:srcRect/>
          <a:stretch>
            <a:fillRect t="-5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5C43-B5CF-E381-AE89-A62EABF1B6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5C9B92-4B6A-613F-8309-5F5507E05A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68CDA3-B95A-8525-14AC-DD9A62A811EF}"/>
              </a:ext>
            </a:extLst>
          </p:cNvPr>
          <p:cNvSpPr>
            <a:spLocks noGrp="1"/>
          </p:cNvSpPr>
          <p:nvPr>
            <p:ph type="dt" sz="half" idx="10"/>
          </p:nvPr>
        </p:nvSpPr>
        <p:spPr/>
        <p:txBody>
          <a:bodyPr/>
          <a:lstStyle/>
          <a:p>
            <a:fld id="{AC5F8F9D-9317-4565-A290-F96D21FE6153}" type="datetimeFigureOut">
              <a:rPr lang="en-IN" smtClean="0"/>
              <a:t>05-02-2025</a:t>
            </a:fld>
            <a:endParaRPr lang="en-IN"/>
          </a:p>
        </p:txBody>
      </p:sp>
      <p:sp>
        <p:nvSpPr>
          <p:cNvPr id="5" name="Footer Placeholder 4">
            <a:extLst>
              <a:ext uri="{FF2B5EF4-FFF2-40B4-BE49-F238E27FC236}">
                <a16:creationId xmlns:a16="http://schemas.microsoft.com/office/drawing/2014/main" id="{4FA16C1B-55CE-B14C-778A-7254906289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79319C-F070-D4D1-BF26-8C2C47882D13}"/>
              </a:ext>
            </a:extLst>
          </p:cNvPr>
          <p:cNvSpPr>
            <a:spLocks noGrp="1"/>
          </p:cNvSpPr>
          <p:nvPr>
            <p:ph type="sldNum" sz="quarter" idx="12"/>
          </p:nvPr>
        </p:nvSpPr>
        <p:spPr/>
        <p:txBody>
          <a:bodyPr/>
          <a:lstStyle/>
          <a:p>
            <a:fld id="{3D61D63E-D96F-48BE-B1BD-2D308F7CECC1}" type="slidenum">
              <a:rPr lang="en-IN" smtClean="0"/>
              <a:t>‹#›</a:t>
            </a:fld>
            <a:endParaRPr lang="en-IN"/>
          </a:p>
        </p:txBody>
      </p:sp>
      <p:pic>
        <p:nvPicPr>
          <p:cNvPr id="7" name="Picture 6">
            <a:extLst>
              <a:ext uri="{FF2B5EF4-FFF2-40B4-BE49-F238E27FC236}">
                <a16:creationId xmlns:a16="http://schemas.microsoft.com/office/drawing/2014/main" id="{745EEFD4-6F60-DBC4-F4AC-32A8A4F493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54353" y="5250919"/>
            <a:ext cx="1837647" cy="1607081"/>
          </a:xfrm>
          <a:prstGeom prst="rect">
            <a:avLst/>
          </a:prstGeom>
        </p:spPr>
      </p:pic>
    </p:spTree>
    <p:extLst>
      <p:ext uri="{BB962C8B-B14F-4D97-AF65-F5344CB8AC3E}">
        <p14:creationId xmlns:p14="http://schemas.microsoft.com/office/powerpoint/2010/main" val="1529894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alphaModFix amt="50000"/>
            <a:lum/>
          </a:blip>
          <a:srcRect/>
          <a:stretch>
            <a:fillRect t="-5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4EE8-00E4-B678-6FE4-32547896C4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31BC9D-72D9-7D97-6DAA-B408BF0D6A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8F72E1-550F-6905-97D3-F8B476B75403}"/>
              </a:ext>
            </a:extLst>
          </p:cNvPr>
          <p:cNvSpPr>
            <a:spLocks noGrp="1"/>
          </p:cNvSpPr>
          <p:nvPr>
            <p:ph type="dt" sz="half" idx="10"/>
          </p:nvPr>
        </p:nvSpPr>
        <p:spPr/>
        <p:txBody>
          <a:bodyPr/>
          <a:lstStyle/>
          <a:p>
            <a:fld id="{AC5F8F9D-9317-4565-A290-F96D21FE6153}" type="datetimeFigureOut">
              <a:rPr lang="en-IN" smtClean="0"/>
              <a:t>05-02-2025</a:t>
            </a:fld>
            <a:endParaRPr lang="en-IN"/>
          </a:p>
        </p:txBody>
      </p:sp>
      <p:sp>
        <p:nvSpPr>
          <p:cNvPr id="5" name="Footer Placeholder 4">
            <a:extLst>
              <a:ext uri="{FF2B5EF4-FFF2-40B4-BE49-F238E27FC236}">
                <a16:creationId xmlns:a16="http://schemas.microsoft.com/office/drawing/2014/main" id="{37C05FB4-BBE8-8B42-E77E-2BB763E82A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7833FB-2158-43DA-309B-2A26F49583E0}"/>
              </a:ext>
            </a:extLst>
          </p:cNvPr>
          <p:cNvSpPr>
            <a:spLocks noGrp="1"/>
          </p:cNvSpPr>
          <p:nvPr>
            <p:ph type="sldNum" sz="quarter" idx="12"/>
          </p:nvPr>
        </p:nvSpPr>
        <p:spPr/>
        <p:txBody>
          <a:bodyPr/>
          <a:lstStyle/>
          <a:p>
            <a:fld id="{3D61D63E-D96F-48BE-B1BD-2D308F7CECC1}" type="slidenum">
              <a:rPr lang="en-IN" smtClean="0"/>
              <a:t>‹#›</a:t>
            </a:fld>
            <a:endParaRPr lang="en-IN"/>
          </a:p>
        </p:txBody>
      </p:sp>
      <p:pic>
        <p:nvPicPr>
          <p:cNvPr id="7" name="Picture 6">
            <a:extLst>
              <a:ext uri="{FF2B5EF4-FFF2-40B4-BE49-F238E27FC236}">
                <a16:creationId xmlns:a16="http://schemas.microsoft.com/office/drawing/2014/main" id="{F43D960A-88A5-64D1-A734-9D9025B3DF3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54353" y="5250919"/>
            <a:ext cx="1837647" cy="1607081"/>
          </a:xfrm>
          <a:prstGeom prst="rect">
            <a:avLst/>
          </a:prstGeom>
        </p:spPr>
      </p:pic>
    </p:spTree>
    <p:extLst>
      <p:ext uri="{BB962C8B-B14F-4D97-AF65-F5344CB8AC3E}">
        <p14:creationId xmlns:p14="http://schemas.microsoft.com/office/powerpoint/2010/main" val="1911535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alphaModFix amt="50000"/>
            <a:lum/>
          </a:blip>
          <a:srcRect/>
          <a:stretch>
            <a:fillRect t="-5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BF152-0000-1472-6EE0-78CEAA13C2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743AEC-A362-67F4-36BE-40AE821743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944C4C1-166E-AAB1-061B-F4B5F1C8B7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53FBCD-CA28-F378-2668-800CDBD180C6}"/>
              </a:ext>
            </a:extLst>
          </p:cNvPr>
          <p:cNvSpPr>
            <a:spLocks noGrp="1"/>
          </p:cNvSpPr>
          <p:nvPr>
            <p:ph type="dt" sz="half" idx="10"/>
          </p:nvPr>
        </p:nvSpPr>
        <p:spPr/>
        <p:txBody>
          <a:bodyPr/>
          <a:lstStyle/>
          <a:p>
            <a:fld id="{AC5F8F9D-9317-4565-A290-F96D21FE6153}" type="datetimeFigureOut">
              <a:rPr lang="en-IN" smtClean="0"/>
              <a:t>05-02-2025</a:t>
            </a:fld>
            <a:endParaRPr lang="en-IN"/>
          </a:p>
        </p:txBody>
      </p:sp>
      <p:sp>
        <p:nvSpPr>
          <p:cNvPr id="6" name="Footer Placeholder 5">
            <a:extLst>
              <a:ext uri="{FF2B5EF4-FFF2-40B4-BE49-F238E27FC236}">
                <a16:creationId xmlns:a16="http://schemas.microsoft.com/office/drawing/2014/main" id="{09FA120C-A8B4-FF48-C699-0F52D0900B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0EFCA4-EC4C-D581-08A0-049C865DA138}"/>
              </a:ext>
            </a:extLst>
          </p:cNvPr>
          <p:cNvSpPr>
            <a:spLocks noGrp="1"/>
          </p:cNvSpPr>
          <p:nvPr>
            <p:ph type="sldNum" sz="quarter" idx="12"/>
          </p:nvPr>
        </p:nvSpPr>
        <p:spPr/>
        <p:txBody>
          <a:bodyPr/>
          <a:lstStyle/>
          <a:p>
            <a:fld id="{3D61D63E-D96F-48BE-B1BD-2D308F7CECC1}" type="slidenum">
              <a:rPr lang="en-IN" smtClean="0"/>
              <a:t>‹#›</a:t>
            </a:fld>
            <a:endParaRPr lang="en-IN"/>
          </a:p>
        </p:txBody>
      </p:sp>
      <p:pic>
        <p:nvPicPr>
          <p:cNvPr id="8" name="Picture 7">
            <a:extLst>
              <a:ext uri="{FF2B5EF4-FFF2-40B4-BE49-F238E27FC236}">
                <a16:creationId xmlns:a16="http://schemas.microsoft.com/office/drawing/2014/main" id="{156C1CF9-11C0-40E8-25E2-CF43689FB7F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54353" y="5250919"/>
            <a:ext cx="1837647" cy="1607081"/>
          </a:xfrm>
          <a:prstGeom prst="rect">
            <a:avLst/>
          </a:prstGeom>
        </p:spPr>
      </p:pic>
    </p:spTree>
    <p:extLst>
      <p:ext uri="{BB962C8B-B14F-4D97-AF65-F5344CB8AC3E}">
        <p14:creationId xmlns:p14="http://schemas.microsoft.com/office/powerpoint/2010/main" val="4211509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alphaModFix amt="50000"/>
            <a:lum/>
          </a:blip>
          <a:srcRect/>
          <a:stretch>
            <a:fillRect t="-5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6BC9-44E1-61BC-FA36-C648715FF4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2CAECB-B0E3-7229-4935-9938EED0C6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35452-0988-5FB0-D381-C2D688CBF0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1C5DB1-6D30-03B5-5204-FF026B7D73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38E594-97BF-7357-D886-735BBD5346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BA29C9-9642-E708-BC47-5D1E3DC680A7}"/>
              </a:ext>
            </a:extLst>
          </p:cNvPr>
          <p:cNvSpPr>
            <a:spLocks noGrp="1"/>
          </p:cNvSpPr>
          <p:nvPr>
            <p:ph type="dt" sz="half" idx="10"/>
          </p:nvPr>
        </p:nvSpPr>
        <p:spPr/>
        <p:txBody>
          <a:bodyPr/>
          <a:lstStyle/>
          <a:p>
            <a:fld id="{AC5F8F9D-9317-4565-A290-F96D21FE6153}" type="datetimeFigureOut">
              <a:rPr lang="en-IN" smtClean="0"/>
              <a:t>05-02-2025</a:t>
            </a:fld>
            <a:endParaRPr lang="en-IN"/>
          </a:p>
        </p:txBody>
      </p:sp>
      <p:sp>
        <p:nvSpPr>
          <p:cNvPr id="8" name="Footer Placeholder 7">
            <a:extLst>
              <a:ext uri="{FF2B5EF4-FFF2-40B4-BE49-F238E27FC236}">
                <a16:creationId xmlns:a16="http://schemas.microsoft.com/office/drawing/2014/main" id="{B3ED01FF-9B0B-F48E-56C6-9B3C6DE8F7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9D89D2-7990-CF79-AAB1-D333431919D0}"/>
              </a:ext>
            </a:extLst>
          </p:cNvPr>
          <p:cNvSpPr>
            <a:spLocks noGrp="1"/>
          </p:cNvSpPr>
          <p:nvPr>
            <p:ph type="sldNum" sz="quarter" idx="12"/>
          </p:nvPr>
        </p:nvSpPr>
        <p:spPr/>
        <p:txBody>
          <a:bodyPr/>
          <a:lstStyle/>
          <a:p>
            <a:fld id="{3D61D63E-D96F-48BE-B1BD-2D308F7CECC1}" type="slidenum">
              <a:rPr lang="en-IN" smtClean="0"/>
              <a:t>‹#›</a:t>
            </a:fld>
            <a:endParaRPr lang="en-IN"/>
          </a:p>
        </p:txBody>
      </p:sp>
      <p:pic>
        <p:nvPicPr>
          <p:cNvPr id="10" name="Picture 9">
            <a:extLst>
              <a:ext uri="{FF2B5EF4-FFF2-40B4-BE49-F238E27FC236}">
                <a16:creationId xmlns:a16="http://schemas.microsoft.com/office/drawing/2014/main" id="{35C2354E-A8B0-F48E-11D8-FA6D692E393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54353" y="5250919"/>
            <a:ext cx="1837647" cy="1607081"/>
          </a:xfrm>
          <a:prstGeom prst="rect">
            <a:avLst/>
          </a:prstGeom>
        </p:spPr>
      </p:pic>
    </p:spTree>
    <p:extLst>
      <p:ext uri="{BB962C8B-B14F-4D97-AF65-F5344CB8AC3E}">
        <p14:creationId xmlns:p14="http://schemas.microsoft.com/office/powerpoint/2010/main" val="3491339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alphaModFix amt="50000"/>
            <a:lum/>
          </a:blip>
          <a:srcRect/>
          <a:stretch>
            <a:fillRect t="-5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D74CA-3D69-ED1D-E613-93209D173F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32F7F6-9C0E-BDA7-BEE2-4ABCAF4DF473}"/>
              </a:ext>
            </a:extLst>
          </p:cNvPr>
          <p:cNvSpPr>
            <a:spLocks noGrp="1"/>
          </p:cNvSpPr>
          <p:nvPr>
            <p:ph type="dt" sz="half" idx="10"/>
          </p:nvPr>
        </p:nvSpPr>
        <p:spPr/>
        <p:txBody>
          <a:bodyPr/>
          <a:lstStyle/>
          <a:p>
            <a:fld id="{AC5F8F9D-9317-4565-A290-F96D21FE6153}" type="datetimeFigureOut">
              <a:rPr lang="en-IN" smtClean="0"/>
              <a:t>05-02-2025</a:t>
            </a:fld>
            <a:endParaRPr lang="en-IN"/>
          </a:p>
        </p:txBody>
      </p:sp>
      <p:sp>
        <p:nvSpPr>
          <p:cNvPr id="4" name="Footer Placeholder 3">
            <a:extLst>
              <a:ext uri="{FF2B5EF4-FFF2-40B4-BE49-F238E27FC236}">
                <a16:creationId xmlns:a16="http://schemas.microsoft.com/office/drawing/2014/main" id="{DF052D7C-0E71-45E8-BB3F-699DAF7607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E0670E-C468-FF88-5F5F-2FAE34984F48}"/>
              </a:ext>
            </a:extLst>
          </p:cNvPr>
          <p:cNvSpPr>
            <a:spLocks noGrp="1"/>
          </p:cNvSpPr>
          <p:nvPr>
            <p:ph type="sldNum" sz="quarter" idx="12"/>
          </p:nvPr>
        </p:nvSpPr>
        <p:spPr/>
        <p:txBody>
          <a:bodyPr/>
          <a:lstStyle/>
          <a:p>
            <a:fld id="{3D61D63E-D96F-48BE-B1BD-2D308F7CECC1}" type="slidenum">
              <a:rPr lang="en-IN" smtClean="0"/>
              <a:t>‹#›</a:t>
            </a:fld>
            <a:endParaRPr lang="en-IN"/>
          </a:p>
        </p:txBody>
      </p:sp>
      <p:pic>
        <p:nvPicPr>
          <p:cNvPr id="6" name="Picture 5">
            <a:extLst>
              <a:ext uri="{FF2B5EF4-FFF2-40B4-BE49-F238E27FC236}">
                <a16:creationId xmlns:a16="http://schemas.microsoft.com/office/drawing/2014/main" id="{5117F61B-4756-68B9-98D0-22055B145B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54353" y="5250919"/>
            <a:ext cx="1837647" cy="1607081"/>
          </a:xfrm>
          <a:prstGeom prst="rect">
            <a:avLst/>
          </a:prstGeom>
        </p:spPr>
      </p:pic>
    </p:spTree>
    <p:extLst>
      <p:ext uri="{BB962C8B-B14F-4D97-AF65-F5344CB8AC3E}">
        <p14:creationId xmlns:p14="http://schemas.microsoft.com/office/powerpoint/2010/main" val="815899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alphaModFix amt="50000"/>
            <a:lum/>
          </a:blip>
          <a:srcRect/>
          <a:stretch>
            <a:fillRect t="-5000" b="-5000"/>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2F05A2-3CA3-54B2-76A9-98C12D063F23}"/>
              </a:ext>
            </a:extLst>
          </p:cNvPr>
          <p:cNvSpPr>
            <a:spLocks noGrp="1"/>
          </p:cNvSpPr>
          <p:nvPr>
            <p:ph type="dt" sz="half" idx="10"/>
          </p:nvPr>
        </p:nvSpPr>
        <p:spPr/>
        <p:txBody>
          <a:bodyPr/>
          <a:lstStyle/>
          <a:p>
            <a:fld id="{AC5F8F9D-9317-4565-A290-F96D21FE6153}" type="datetimeFigureOut">
              <a:rPr lang="en-IN" smtClean="0"/>
              <a:t>05-02-2025</a:t>
            </a:fld>
            <a:endParaRPr lang="en-IN"/>
          </a:p>
        </p:txBody>
      </p:sp>
      <p:sp>
        <p:nvSpPr>
          <p:cNvPr id="3" name="Footer Placeholder 2">
            <a:extLst>
              <a:ext uri="{FF2B5EF4-FFF2-40B4-BE49-F238E27FC236}">
                <a16:creationId xmlns:a16="http://schemas.microsoft.com/office/drawing/2014/main" id="{6ED9941D-506C-15B4-9DF1-17AD6C3DC7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B738D99-FC64-0AE3-BE7C-96736880CACB}"/>
              </a:ext>
            </a:extLst>
          </p:cNvPr>
          <p:cNvSpPr>
            <a:spLocks noGrp="1"/>
          </p:cNvSpPr>
          <p:nvPr>
            <p:ph type="sldNum" sz="quarter" idx="12"/>
          </p:nvPr>
        </p:nvSpPr>
        <p:spPr/>
        <p:txBody>
          <a:bodyPr/>
          <a:lstStyle/>
          <a:p>
            <a:fld id="{3D61D63E-D96F-48BE-B1BD-2D308F7CECC1}" type="slidenum">
              <a:rPr lang="en-IN" smtClean="0"/>
              <a:t>‹#›</a:t>
            </a:fld>
            <a:endParaRPr lang="en-IN"/>
          </a:p>
        </p:txBody>
      </p:sp>
      <p:pic>
        <p:nvPicPr>
          <p:cNvPr id="5" name="Picture 4">
            <a:extLst>
              <a:ext uri="{FF2B5EF4-FFF2-40B4-BE49-F238E27FC236}">
                <a16:creationId xmlns:a16="http://schemas.microsoft.com/office/drawing/2014/main" id="{E87D7411-88DC-C963-DF56-4EB1A67F7D6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54353" y="5250919"/>
            <a:ext cx="1837647" cy="1607081"/>
          </a:xfrm>
          <a:prstGeom prst="rect">
            <a:avLst/>
          </a:prstGeom>
        </p:spPr>
      </p:pic>
    </p:spTree>
    <p:extLst>
      <p:ext uri="{BB962C8B-B14F-4D97-AF65-F5344CB8AC3E}">
        <p14:creationId xmlns:p14="http://schemas.microsoft.com/office/powerpoint/2010/main" val="2837281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alphaModFix amt="50000"/>
            <a:lum/>
          </a:blip>
          <a:srcRect/>
          <a:stretch>
            <a:fillRect t="-5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0D63-A534-F5D3-F017-44B1F854A7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29FF10-17A5-28FC-4E4D-E12B1757A5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F0339C-985B-FB68-3D9A-DF476A4BFA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C5CBC-D20D-1EB7-A7E6-1BB59F67C7FD}"/>
              </a:ext>
            </a:extLst>
          </p:cNvPr>
          <p:cNvSpPr>
            <a:spLocks noGrp="1"/>
          </p:cNvSpPr>
          <p:nvPr>
            <p:ph type="dt" sz="half" idx="10"/>
          </p:nvPr>
        </p:nvSpPr>
        <p:spPr/>
        <p:txBody>
          <a:bodyPr/>
          <a:lstStyle/>
          <a:p>
            <a:fld id="{AC5F8F9D-9317-4565-A290-F96D21FE6153}" type="datetimeFigureOut">
              <a:rPr lang="en-IN" smtClean="0"/>
              <a:t>05-02-2025</a:t>
            </a:fld>
            <a:endParaRPr lang="en-IN"/>
          </a:p>
        </p:txBody>
      </p:sp>
      <p:sp>
        <p:nvSpPr>
          <p:cNvPr id="6" name="Footer Placeholder 5">
            <a:extLst>
              <a:ext uri="{FF2B5EF4-FFF2-40B4-BE49-F238E27FC236}">
                <a16:creationId xmlns:a16="http://schemas.microsoft.com/office/drawing/2014/main" id="{BB717A55-51F0-7228-2A70-7F8F8BB6BF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3B5481-9B7D-F9E8-3609-C0DA00A4B06B}"/>
              </a:ext>
            </a:extLst>
          </p:cNvPr>
          <p:cNvSpPr>
            <a:spLocks noGrp="1"/>
          </p:cNvSpPr>
          <p:nvPr>
            <p:ph type="sldNum" sz="quarter" idx="12"/>
          </p:nvPr>
        </p:nvSpPr>
        <p:spPr/>
        <p:txBody>
          <a:bodyPr/>
          <a:lstStyle/>
          <a:p>
            <a:fld id="{3D61D63E-D96F-48BE-B1BD-2D308F7CECC1}" type="slidenum">
              <a:rPr lang="en-IN" smtClean="0"/>
              <a:t>‹#›</a:t>
            </a:fld>
            <a:endParaRPr lang="en-IN"/>
          </a:p>
        </p:txBody>
      </p:sp>
      <p:pic>
        <p:nvPicPr>
          <p:cNvPr id="8" name="Picture 7">
            <a:extLst>
              <a:ext uri="{FF2B5EF4-FFF2-40B4-BE49-F238E27FC236}">
                <a16:creationId xmlns:a16="http://schemas.microsoft.com/office/drawing/2014/main" id="{DC957792-622B-D085-C0CE-AD8F3B9D56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54353" y="5250919"/>
            <a:ext cx="1837647" cy="1607081"/>
          </a:xfrm>
          <a:prstGeom prst="rect">
            <a:avLst/>
          </a:prstGeom>
        </p:spPr>
      </p:pic>
    </p:spTree>
    <p:extLst>
      <p:ext uri="{BB962C8B-B14F-4D97-AF65-F5344CB8AC3E}">
        <p14:creationId xmlns:p14="http://schemas.microsoft.com/office/powerpoint/2010/main" val="336283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alphaModFix amt="50000"/>
            <a:lum/>
          </a:blip>
          <a:srcRect/>
          <a:stretch>
            <a:fillRect t="-5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749CC-2250-E22D-F717-3EB91AEED9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2BD0D7-5FD7-5636-237C-6773E799BB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EEC8A3-F4D0-166F-46CA-8640944A51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C84D6-081A-D4B3-8AC0-7043FEAA0DD0}"/>
              </a:ext>
            </a:extLst>
          </p:cNvPr>
          <p:cNvSpPr>
            <a:spLocks noGrp="1"/>
          </p:cNvSpPr>
          <p:nvPr>
            <p:ph type="dt" sz="half" idx="10"/>
          </p:nvPr>
        </p:nvSpPr>
        <p:spPr/>
        <p:txBody>
          <a:bodyPr/>
          <a:lstStyle/>
          <a:p>
            <a:fld id="{AC5F8F9D-9317-4565-A290-F96D21FE6153}" type="datetimeFigureOut">
              <a:rPr lang="en-IN" smtClean="0"/>
              <a:t>05-02-2025</a:t>
            </a:fld>
            <a:endParaRPr lang="en-IN"/>
          </a:p>
        </p:txBody>
      </p:sp>
      <p:sp>
        <p:nvSpPr>
          <p:cNvPr id="6" name="Footer Placeholder 5">
            <a:extLst>
              <a:ext uri="{FF2B5EF4-FFF2-40B4-BE49-F238E27FC236}">
                <a16:creationId xmlns:a16="http://schemas.microsoft.com/office/drawing/2014/main" id="{0FAFB6EE-9639-8D4F-DA98-2ED4D03B45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889AE5-0122-AB64-180A-2471AA939DED}"/>
              </a:ext>
            </a:extLst>
          </p:cNvPr>
          <p:cNvSpPr>
            <a:spLocks noGrp="1"/>
          </p:cNvSpPr>
          <p:nvPr>
            <p:ph type="sldNum" sz="quarter" idx="12"/>
          </p:nvPr>
        </p:nvSpPr>
        <p:spPr/>
        <p:txBody>
          <a:bodyPr/>
          <a:lstStyle/>
          <a:p>
            <a:fld id="{3D61D63E-D96F-48BE-B1BD-2D308F7CECC1}" type="slidenum">
              <a:rPr lang="en-IN" smtClean="0"/>
              <a:t>‹#›</a:t>
            </a:fld>
            <a:endParaRPr lang="en-IN"/>
          </a:p>
        </p:txBody>
      </p:sp>
      <p:pic>
        <p:nvPicPr>
          <p:cNvPr id="8" name="Picture 7">
            <a:extLst>
              <a:ext uri="{FF2B5EF4-FFF2-40B4-BE49-F238E27FC236}">
                <a16:creationId xmlns:a16="http://schemas.microsoft.com/office/drawing/2014/main" id="{7168FC7B-4FF0-A9D1-C5E8-C72EBE71359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54353" y="5250919"/>
            <a:ext cx="1837647" cy="1607081"/>
          </a:xfrm>
          <a:prstGeom prst="rect">
            <a:avLst/>
          </a:prstGeom>
        </p:spPr>
      </p:pic>
    </p:spTree>
    <p:extLst>
      <p:ext uri="{BB962C8B-B14F-4D97-AF65-F5344CB8AC3E}">
        <p14:creationId xmlns:p14="http://schemas.microsoft.com/office/powerpoint/2010/main" val="322925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CF232F-7830-E7A7-BDC9-45FFFA92D9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FB5A18-DE82-59C3-0B2F-BA1B8F7CC1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274DE1-7293-5B5F-57A9-B42A3784B6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5F8F9D-9317-4565-A290-F96D21FE6153}" type="datetimeFigureOut">
              <a:rPr lang="en-IN" smtClean="0"/>
              <a:t>05-02-2025</a:t>
            </a:fld>
            <a:endParaRPr lang="en-IN"/>
          </a:p>
        </p:txBody>
      </p:sp>
      <p:sp>
        <p:nvSpPr>
          <p:cNvPr id="5" name="Footer Placeholder 4">
            <a:extLst>
              <a:ext uri="{FF2B5EF4-FFF2-40B4-BE49-F238E27FC236}">
                <a16:creationId xmlns:a16="http://schemas.microsoft.com/office/drawing/2014/main" id="{1A16225F-CDF3-D3A4-7AA6-FDF086589A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FCFA7BF-AB00-2082-9EC7-D6A15717A8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1D63E-D96F-48BE-B1BD-2D308F7CECC1}" type="slidenum">
              <a:rPr lang="en-IN" smtClean="0"/>
              <a:t>‹#›</a:t>
            </a:fld>
            <a:endParaRPr lang="en-IN"/>
          </a:p>
        </p:txBody>
      </p:sp>
    </p:spTree>
    <p:extLst>
      <p:ext uri="{BB962C8B-B14F-4D97-AF65-F5344CB8AC3E}">
        <p14:creationId xmlns:p14="http://schemas.microsoft.com/office/powerpoint/2010/main" val="1131184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umarabhi5g@gmail.com" TargetMode="External"/><Relationship Id="rId2" Type="http://schemas.openxmlformats.org/officeDocument/2006/relationships/hyperlink" Target="mailto:mail2dr.vikash@gmail.com" TargetMode="External"/><Relationship Id="rId1" Type="http://schemas.openxmlformats.org/officeDocument/2006/relationships/slideLayout" Target="../slideLayouts/slideLayout1.xml"/><Relationship Id="rId5" Type="http://schemas.openxmlformats.org/officeDocument/2006/relationships/hyperlink" Target="mailto:yashwant.soni@galgotiasuniversity.edu.in" TargetMode="External"/><Relationship Id="rId4" Type="http://schemas.openxmlformats.org/officeDocument/2006/relationships/hyperlink" Target="mailto:yadavkanika308@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DC9DA-12F9-3225-49AF-37B898110D28}"/>
              </a:ext>
            </a:extLst>
          </p:cNvPr>
          <p:cNvSpPr>
            <a:spLocks noGrp="1"/>
          </p:cNvSpPr>
          <p:nvPr>
            <p:ph type="ctrTitle"/>
          </p:nvPr>
        </p:nvSpPr>
        <p:spPr>
          <a:xfrm>
            <a:off x="2799761" y="1182879"/>
            <a:ext cx="7261234" cy="1596378"/>
          </a:xfrm>
        </p:spPr>
        <p:txBody>
          <a:bodyPr>
            <a:normAutofit/>
          </a:bodyPr>
          <a:lstStyle/>
          <a:p>
            <a:r>
              <a:rPr lang="en-US" dirty="0">
                <a:solidFill>
                  <a:srgbClr val="EB283F"/>
                </a:solidFill>
                <a:effectLst/>
                <a:latin typeface="Argentum Sans" pitchFamily="2" charset="0"/>
              </a:rPr>
              <a:t>1st International Conference on </a:t>
            </a:r>
            <a:br>
              <a:rPr lang="en-US" dirty="0">
                <a:solidFill>
                  <a:srgbClr val="112D63"/>
                </a:solidFill>
                <a:effectLst/>
                <a:latin typeface="Argentum Sans" pitchFamily="2" charset="0"/>
              </a:rPr>
            </a:br>
            <a:r>
              <a:rPr lang="en-US" dirty="0">
                <a:solidFill>
                  <a:srgbClr val="112D63"/>
                </a:solidFill>
                <a:effectLst/>
                <a:latin typeface="Argentum Sans" pitchFamily="2" charset="0"/>
              </a:rPr>
              <a:t>Futuristic Aspects in Science &amp; Engineering</a:t>
            </a:r>
            <a:br>
              <a:rPr lang="en-US" dirty="0">
                <a:solidFill>
                  <a:srgbClr val="112D63"/>
                </a:solidFill>
                <a:effectLst/>
                <a:latin typeface="Argentum Sans" pitchFamily="2" charset="0"/>
              </a:rPr>
            </a:br>
            <a:r>
              <a:rPr lang="en-IN" dirty="0">
                <a:solidFill>
                  <a:srgbClr val="EB283F"/>
                </a:solidFill>
                <a:effectLst/>
                <a:latin typeface="Argentum Sans" pitchFamily="2" charset="0"/>
              </a:rPr>
              <a:t>(ICFAiSE-2025)</a:t>
            </a:r>
            <a:endParaRPr lang="en-IN" dirty="0">
              <a:solidFill>
                <a:srgbClr val="EB283F"/>
              </a:solidFill>
              <a:latin typeface="Argentum Sans" pitchFamily="2" charset="0"/>
            </a:endParaRPr>
          </a:p>
        </p:txBody>
      </p:sp>
      <p:sp>
        <p:nvSpPr>
          <p:cNvPr id="6" name="TextBox 5">
            <a:extLst>
              <a:ext uri="{FF2B5EF4-FFF2-40B4-BE49-F238E27FC236}">
                <a16:creationId xmlns:a16="http://schemas.microsoft.com/office/drawing/2014/main" id="{1D700002-A6F0-6795-4E14-00CC5421F850}"/>
              </a:ext>
            </a:extLst>
          </p:cNvPr>
          <p:cNvSpPr txBox="1"/>
          <p:nvPr/>
        </p:nvSpPr>
        <p:spPr>
          <a:xfrm>
            <a:off x="5238163" y="2686802"/>
            <a:ext cx="2694969" cy="369332"/>
          </a:xfrm>
          <a:prstGeom prst="rect">
            <a:avLst/>
          </a:prstGeom>
          <a:noFill/>
        </p:spPr>
        <p:txBody>
          <a:bodyPr wrap="none" rtlCol="0">
            <a:spAutoFit/>
          </a:bodyPr>
          <a:lstStyle/>
          <a:p>
            <a:r>
              <a:rPr lang="en-US" dirty="0">
                <a:solidFill>
                  <a:srgbClr val="112D63"/>
                </a:solidFill>
                <a:effectLst/>
                <a:latin typeface="Argentum Sans" pitchFamily="2" charset="0"/>
              </a:rPr>
              <a:t>06 - 07 February 2025</a:t>
            </a:r>
            <a:endParaRPr lang="en-IN" dirty="0">
              <a:solidFill>
                <a:srgbClr val="112D63"/>
              </a:solidFill>
              <a:latin typeface="Argentum Sans" pitchFamily="2" charset="0"/>
            </a:endParaRPr>
          </a:p>
        </p:txBody>
      </p:sp>
      <p:sp>
        <p:nvSpPr>
          <p:cNvPr id="15" name="Google Shape;102;p13">
            <a:extLst>
              <a:ext uri="{FF2B5EF4-FFF2-40B4-BE49-F238E27FC236}">
                <a16:creationId xmlns:a16="http://schemas.microsoft.com/office/drawing/2014/main" id="{0C0CFA38-E4BF-6E9D-59F2-FE8920BA9656}"/>
              </a:ext>
            </a:extLst>
          </p:cNvPr>
          <p:cNvSpPr txBox="1"/>
          <p:nvPr/>
        </p:nvSpPr>
        <p:spPr>
          <a:xfrm>
            <a:off x="1450705" y="3099616"/>
            <a:ext cx="9500100" cy="609269"/>
          </a:xfrm>
          <a:prstGeom prst="rect">
            <a:avLst/>
          </a:prstGeom>
          <a:noFill/>
          <a:ln>
            <a:noFill/>
          </a:ln>
        </p:spPr>
        <p:txBody>
          <a:bodyPr spcFirstLastPara="1" wrap="square" lIns="0" tIns="0" rIns="0" bIns="0" anchor="t" anchorCtr="0">
            <a:spAutoFit/>
          </a:bodyPr>
          <a:lstStyle/>
          <a:p>
            <a:pPr marL="0" marR="0" lvl="0" indent="0" algn="ctr" rtl="0">
              <a:lnSpc>
                <a:spcPct val="139992"/>
              </a:lnSpc>
              <a:spcBef>
                <a:spcPts val="0"/>
              </a:spcBef>
              <a:spcAft>
                <a:spcPts val="0"/>
              </a:spcAft>
              <a:buNone/>
            </a:pPr>
            <a:r>
              <a:rPr lang="en-US" sz="2828" dirty="0">
                <a:solidFill>
                  <a:srgbClr val="000000"/>
                </a:solidFill>
                <a:latin typeface="Montserrat"/>
                <a:ea typeface="Montserrat"/>
                <a:cs typeface="Montserrat"/>
                <a:sym typeface="Montserrat"/>
              </a:rPr>
              <a:t>Paper ID: </a:t>
            </a:r>
            <a:r>
              <a:rPr lang="en-US" sz="2828" b="1" dirty="0">
                <a:solidFill>
                  <a:srgbClr val="000000"/>
                </a:solidFill>
                <a:latin typeface="Montserrat"/>
                <a:ea typeface="Montserrat"/>
                <a:cs typeface="Montserrat"/>
                <a:sym typeface="Montserrat"/>
              </a:rPr>
              <a:t> 259          </a:t>
            </a:r>
            <a:r>
              <a:rPr lang="en-US" sz="2828" dirty="0">
                <a:solidFill>
                  <a:srgbClr val="000000"/>
                </a:solidFill>
                <a:latin typeface="Montserrat"/>
                <a:ea typeface="Montserrat"/>
                <a:cs typeface="Montserrat"/>
                <a:sym typeface="Montserrat"/>
              </a:rPr>
              <a:t>          </a:t>
            </a:r>
            <a:endParaRPr dirty="0"/>
          </a:p>
        </p:txBody>
      </p:sp>
      <p:sp>
        <p:nvSpPr>
          <p:cNvPr id="16" name="Google Shape;103;p13">
            <a:extLst>
              <a:ext uri="{FF2B5EF4-FFF2-40B4-BE49-F238E27FC236}">
                <a16:creationId xmlns:a16="http://schemas.microsoft.com/office/drawing/2014/main" id="{E73ACA13-0114-C2CA-9C75-8840002A2E87}"/>
              </a:ext>
            </a:extLst>
          </p:cNvPr>
          <p:cNvSpPr txBox="1"/>
          <p:nvPr/>
        </p:nvSpPr>
        <p:spPr>
          <a:xfrm>
            <a:off x="1528985" y="3455608"/>
            <a:ext cx="9802785" cy="874055"/>
          </a:xfrm>
          <a:prstGeom prst="rect">
            <a:avLst/>
          </a:prstGeom>
          <a:noFill/>
          <a:ln>
            <a:noFill/>
          </a:ln>
        </p:spPr>
        <p:txBody>
          <a:bodyPr spcFirstLastPara="1" wrap="square" lIns="91425" tIns="91425" rIns="91425" bIns="91425" anchor="t" anchorCtr="0">
            <a:spAutoFit/>
          </a:bodyPr>
          <a:lstStyle/>
          <a:p>
            <a:pPr marL="0" lvl="0" indent="0" algn="ctr" rtl="0">
              <a:lnSpc>
                <a:spcPct val="139992"/>
              </a:lnSpc>
              <a:spcBef>
                <a:spcPts val="0"/>
              </a:spcBef>
              <a:spcAft>
                <a:spcPts val="0"/>
              </a:spcAft>
              <a:buNone/>
            </a:pPr>
            <a:r>
              <a:rPr lang="en-US" sz="3200" dirty="0"/>
              <a:t>Diabetes Detection using Machine Learning Algorithms</a:t>
            </a:r>
            <a:endParaRPr dirty="0"/>
          </a:p>
        </p:txBody>
      </p:sp>
      <p:sp>
        <p:nvSpPr>
          <p:cNvPr id="17" name="Google Shape;104;p13">
            <a:extLst>
              <a:ext uri="{FF2B5EF4-FFF2-40B4-BE49-F238E27FC236}">
                <a16:creationId xmlns:a16="http://schemas.microsoft.com/office/drawing/2014/main" id="{606F0D86-979B-1F0F-C2AA-FB40562164BF}"/>
              </a:ext>
            </a:extLst>
          </p:cNvPr>
          <p:cNvSpPr txBox="1"/>
          <p:nvPr/>
        </p:nvSpPr>
        <p:spPr>
          <a:xfrm>
            <a:off x="8699674" y="4542152"/>
            <a:ext cx="3288900" cy="1031021"/>
          </a:xfrm>
          <a:prstGeom prst="rect">
            <a:avLst/>
          </a:prstGeom>
          <a:noFill/>
          <a:ln>
            <a:noFill/>
          </a:ln>
        </p:spPr>
        <p:txBody>
          <a:bodyPr spcFirstLastPara="1" wrap="square" lIns="91425" tIns="91425" rIns="91425" bIns="91425" anchor="t" anchorCtr="0">
            <a:spAutoFit/>
          </a:bodyPr>
          <a:lstStyle/>
          <a:p>
            <a:pPr algn="ctr"/>
            <a:r>
              <a:rPr lang="en-IN" sz="1000" dirty="0">
                <a:latin typeface="Times New Roman" panose="02020603050405020304" pitchFamily="18" charset="0"/>
                <a:cs typeface="Times New Roman" panose="02020603050405020304" pitchFamily="18" charset="0"/>
              </a:rPr>
              <a:t>Vikash Kumar Mishra</a:t>
            </a:r>
            <a:endParaRPr sz="1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0"/>
              </a:spcBef>
              <a:spcAft>
                <a:spcPts val="0"/>
              </a:spcAft>
              <a:buNone/>
            </a:pPr>
            <a:r>
              <a:rPr lang="en-US" sz="900" dirty="0">
                <a:latin typeface="Times New Roman" panose="02020603050405020304" pitchFamily="18" charset="0"/>
                <a:cs typeface="Times New Roman" panose="02020603050405020304" pitchFamily="18" charset="0"/>
              </a:rPr>
              <a:t>Assistant Professor </a:t>
            </a:r>
          </a:p>
          <a:p>
            <a:pPr marL="0" lvl="0" indent="0" algn="ctr" rtl="0">
              <a:spcBef>
                <a:spcPts val="0"/>
              </a:spcBef>
              <a:spcAft>
                <a:spcPts val="0"/>
              </a:spcAft>
              <a:buNone/>
            </a:pPr>
            <a:r>
              <a:rPr lang="en-US" sz="900" i="1" dirty="0">
                <a:solidFill>
                  <a:schemeClr val="dk1"/>
                </a:solidFill>
                <a:latin typeface="Times New Roman" panose="02020603050405020304" pitchFamily="18" charset="0"/>
                <a:ea typeface="Times New Roman"/>
                <a:cs typeface="Times New Roman" panose="02020603050405020304" pitchFamily="18" charset="0"/>
                <a:sym typeface="Times New Roman"/>
              </a:rPr>
              <a:t>School of</a:t>
            </a:r>
            <a:r>
              <a:rPr lang="en-US" sz="9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900" i="1" dirty="0">
                <a:solidFill>
                  <a:schemeClr val="dk1"/>
                </a:solidFill>
                <a:latin typeface="Times New Roman" panose="02020603050405020304" pitchFamily="18" charset="0"/>
                <a:ea typeface="Times New Roman"/>
                <a:cs typeface="Times New Roman" panose="02020603050405020304" pitchFamily="18" charset="0"/>
                <a:sym typeface="Times New Roman"/>
              </a:rPr>
              <a:t>Computer Science and Engineering </a:t>
            </a:r>
          </a:p>
          <a:p>
            <a:pPr marL="0" lvl="0" indent="0" algn="ctr" rtl="0">
              <a:spcBef>
                <a:spcPts val="0"/>
              </a:spcBef>
              <a:spcAft>
                <a:spcPts val="0"/>
              </a:spcAft>
              <a:buNone/>
            </a:pPr>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Galgotias</a:t>
            </a:r>
            <a:r>
              <a:rPr lang="en-US" sz="900" dirty="0">
                <a:latin typeface="Times New Roman" panose="02020603050405020304" pitchFamily="18" charset="0"/>
                <a:cs typeface="Times New Roman" panose="02020603050405020304" pitchFamily="18" charset="0"/>
              </a:rPr>
              <a:t> University</a:t>
            </a:r>
          </a:p>
          <a:p>
            <a:pPr marL="0" lvl="0" indent="0" algn="ctr" rtl="0">
              <a:spcBef>
                <a:spcPts val="0"/>
              </a:spcBef>
              <a:spcAft>
                <a:spcPts val="0"/>
              </a:spcAft>
              <a:buNone/>
            </a:pPr>
            <a:r>
              <a:rPr lang="en-US" sz="900" dirty="0">
                <a:latin typeface="Times New Roman" panose="02020603050405020304" pitchFamily="18" charset="0"/>
                <a:cs typeface="Times New Roman" panose="02020603050405020304" pitchFamily="18" charset="0"/>
              </a:rPr>
              <a:t> Greater Noida, Uttar Pradesh, India</a:t>
            </a:r>
          </a:p>
          <a:p>
            <a:pPr marL="0" lvl="0" indent="0" algn="ctr" rtl="0">
              <a:spcBef>
                <a:spcPts val="0"/>
              </a:spcBef>
              <a:spcAft>
                <a:spcPts val="0"/>
              </a:spcAft>
              <a:buNone/>
            </a:pPr>
            <a:r>
              <a:rPr lang="en-US" sz="900" dirty="0">
                <a:latin typeface="Times New Roman" panose="02020603050405020304" pitchFamily="18" charset="0"/>
                <a:cs typeface="Times New Roman" panose="02020603050405020304" pitchFamily="18" charset="0"/>
                <a:hlinkClick r:id="rId2"/>
              </a:rPr>
              <a:t>mail2dr.vikash@gmail.com</a:t>
            </a:r>
            <a:endParaRPr lang="en-US" sz="900" dirty="0">
              <a:latin typeface="Times New Roman" panose="02020603050405020304" pitchFamily="18" charset="0"/>
              <a:cs typeface="Times New Roman" panose="02020603050405020304" pitchFamily="18" charset="0"/>
            </a:endParaRPr>
          </a:p>
        </p:txBody>
      </p:sp>
      <p:sp>
        <p:nvSpPr>
          <p:cNvPr id="18" name="Google Shape;105;p13">
            <a:extLst>
              <a:ext uri="{FF2B5EF4-FFF2-40B4-BE49-F238E27FC236}">
                <a16:creationId xmlns:a16="http://schemas.microsoft.com/office/drawing/2014/main" id="{B81EE40E-497B-AEE1-40D3-173A5ED00C60}"/>
              </a:ext>
            </a:extLst>
          </p:cNvPr>
          <p:cNvSpPr txBox="1"/>
          <p:nvPr/>
        </p:nvSpPr>
        <p:spPr>
          <a:xfrm>
            <a:off x="534961" y="4513055"/>
            <a:ext cx="3000000" cy="103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900" dirty="0">
                <a:solidFill>
                  <a:schemeClr val="dk1"/>
                </a:solidFill>
                <a:latin typeface="Times New Roman" panose="02020603050405020304" pitchFamily="18" charset="0"/>
                <a:ea typeface="Times New Roman"/>
                <a:cs typeface="Times New Roman" panose="02020603050405020304" pitchFamily="18" charset="0"/>
                <a:sym typeface="Times New Roman"/>
              </a:rPr>
              <a:t>Abhinav Kumar Choudhary</a:t>
            </a:r>
          </a:p>
          <a:p>
            <a:pPr marL="0" lvl="0" indent="0" algn="ctr" rtl="0">
              <a:spcBef>
                <a:spcPts val="0"/>
              </a:spcBef>
              <a:spcAft>
                <a:spcPts val="0"/>
              </a:spcAft>
              <a:buNone/>
            </a:pPr>
            <a:r>
              <a:rPr lang="en-IN" sz="900" dirty="0">
                <a:latin typeface="Times New Roman" panose="02020603050405020304" pitchFamily="18" charset="0"/>
                <a:cs typeface="Times New Roman" panose="02020603050405020304" pitchFamily="18" charset="0"/>
              </a:rPr>
              <a:t>Undergraduate Student</a:t>
            </a:r>
            <a:r>
              <a:rPr lang="en-US" sz="9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endParaRPr sz="9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0"/>
              </a:spcBef>
              <a:spcAft>
                <a:spcPts val="0"/>
              </a:spcAft>
              <a:buNone/>
            </a:pPr>
            <a:r>
              <a:rPr lang="en-US" sz="900" i="1" dirty="0">
                <a:solidFill>
                  <a:schemeClr val="dk1"/>
                </a:solidFill>
                <a:latin typeface="Times New Roman" panose="02020603050405020304" pitchFamily="18" charset="0"/>
                <a:ea typeface="Times New Roman"/>
                <a:cs typeface="Times New Roman" panose="02020603050405020304" pitchFamily="18" charset="0"/>
                <a:sym typeface="Times New Roman"/>
              </a:rPr>
              <a:t>School of</a:t>
            </a:r>
            <a:r>
              <a:rPr lang="en-US" sz="10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900" i="1" dirty="0">
                <a:solidFill>
                  <a:schemeClr val="dk1"/>
                </a:solidFill>
                <a:latin typeface="Times New Roman" panose="02020603050405020304" pitchFamily="18" charset="0"/>
                <a:ea typeface="Times New Roman"/>
                <a:cs typeface="Times New Roman" panose="02020603050405020304" pitchFamily="18" charset="0"/>
                <a:sym typeface="Times New Roman"/>
              </a:rPr>
              <a:t>Computer Science and Engineering </a:t>
            </a:r>
            <a:endParaRPr sz="9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0"/>
              </a:spcBef>
              <a:spcAft>
                <a:spcPts val="0"/>
              </a:spcAft>
              <a:buNone/>
            </a:pPr>
            <a:r>
              <a:rPr lang="en-US" sz="900" i="1" dirty="0" err="1">
                <a:solidFill>
                  <a:schemeClr val="dk1"/>
                </a:solidFill>
                <a:latin typeface="Times New Roman" panose="02020603050405020304" pitchFamily="18" charset="0"/>
                <a:ea typeface="Times New Roman"/>
                <a:cs typeface="Times New Roman" panose="02020603050405020304" pitchFamily="18" charset="0"/>
                <a:sym typeface="Times New Roman"/>
              </a:rPr>
              <a:t>Galgotias</a:t>
            </a:r>
            <a:r>
              <a:rPr lang="en-US" sz="900" i="1" dirty="0">
                <a:solidFill>
                  <a:schemeClr val="dk1"/>
                </a:solidFill>
                <a:latin typeface="Times New Roman" panose="02020603050405020304" pitchFamily="18" charset="0"/>
                <a:ea typeface="Times New Roman"/>
                <a:cs typeface="Times New Roman" panose="02020603050405020304" pitchFamily="18" charset="0"/>
                <a:sym typeface="Times New Roman"/>
              </a:rPr>
              <a:t> University</a:t>
            </a:r>
            <a:endParaRPr sz="9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0"/>
              </a:spcBef>
              <a:spcAft>
                <a:spcPts val="0"/>
              </a:spcAft>
              <a:buNone/>
            </a:pPr>
            <a:r>
              <a:rPr lang="en-US" sz="900" dirty="0">
                <a:solidFill>
                  <a:schemeClr val="dk1"/>
                </a:solidFill>
                <a:latin typeface="Times New Roman" panose="02020603050405020304" pitchFamily="18" charset="0"/>
                <a:ea typeface="Times New Roman"/>
                <a:cs typeface="Times New Roman" panose="02020603050405020304" pitchFamily="18" charset="0"/>
                <a:sym typeface="Times New Roman"/>
              </a:rPr>
              <a:t>Greater Noida, Uttar Pradesh, India</a:t>
            </a:r>
          </a:p>
          <a:p>
            <a:pPr marL="0" lvl="0" indent="0" algn="ctr" rtl="0">
              <a:spcBef>
                <a:spcPts val="0"/>
              </a:spcBef>
              <a:spcAft>
                <a:spcPts val="0"/>
              </a:spcAft>
              <a:buNone/>
            </a:pPr>
            <a:r>
              <a:rPr lang="en-IN" sz="900" dirty="0">
                <a:solidFill>
                  <a:schemeClr val="dk1"/>
                </a:solidFill>
                <a:latin typeface="Times New Roman" panose="02020603050405020304" pitchFamily="18" charset="0"/>
                <a:ea typeface="Times New Roman"/>
                <a:cs typeface="Times New Roman" panose="02020603050405020304" pitchFamily="18" charset="0"/>
                <a:sym typeface="Times New Roman"/>
                <a:hlinkClick r:id="rId3"/>
              </a:rPr>
              <a:t>kumarabhi5g@gmail.com</a:t>
            </a:r>
            <a:endParaRPr lang="en-IN" sz="9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9" name="Google Shape;106;p13">
            <a:extLst>
              <a:ext uri="{FF2B5EF4-FFF2-40B4-BE49-F238E27FC236}">
                <a16:creationId xmlns:a16="http://schemas.microsoft.com/office/drawing/2014/main" id="{4CA6AB0F-F5CB-A115-339F-1F1919755EEB}"/>
              </a:ext>
            </a:extLst>
          </p:cNvPr>
          <p:cNvSpPr txBox="1"/>
          <p:nvPr/>
        </p:nvSpPr>
        <p:spPr>
          <a:xfrm>
            <a:off x="3484047" y="4513055"/>
            <a:ext cx="300000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900" dirty="0">
                <a:solidFill>
                  <a:schemeClr val="dk1"/>
                </a:solidFill>
                <a:latin typeface="Times New Roman" panose="02020603050405020304" pitchFamily="18" charset="0"/>
                <a:ea typeface="Times New Roman"/>
                <a:cs typeface="Times New Roman" panose="02020603050405020304" pitchFamily="18" charset="0"/>
                <a:sym typeface="Times New Roman"/>
              </a:rPr>
              <a:t>Kanika Yadav</a:t>
            </a:r>
            <a:endParaRPr sz="9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0"/>
              </a:spcBef>
              <a:spcAft>
                <a:spcPts val="0"/>
              </a:spcAft>
              <a:buNone/>
            </a:pPr>
            <a:r>
              <a:rPr lang="en-US" sz="900" dirty="0">
                <a:latin typeface="Times New Roman" panose="02020603050405020304" pitchFamily="18" charset="0"/>
                <a:cs typeface="Times New Roman" panose="02020603050405020304" pitchFamily="18" charset="0"/>
              </a:rPr>
              <a:t>Undergraduate Student</a:t>
            </a:r>
            <a:r>
              <a:rPr lang="en-US" sz="9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p>
          <a:p>
            <a:pPr marL="0" lvl="0" indent="0" algn="ctr" rtl="0">
              <a:spcBef>
                <a:spcPts val="0"/>
              </a:spcBef>
              <a:spcAft>
                <a:spcPts val="0"/>
              </a:spcAft>
              <a:buNone/>
            </a:pPr>
            <a:r>
              <a:rPr lang="en-US" sz="900" i="1" dirty="0">
                <a:solidFill>
                  <a:schemeClr val="dk1"/>
                </a:solidFill>
                <a:latin typeface="Times New Roman" panose="02020603050405020304" pitchFamily="18" charset="0"/>
                <a:ea typeface="Times New Roman"/>
                <a:cs typeface="Times New Roman" panose="02020603050405020304" pitchFamily="18" charset="0"/>
                <a:sym typeface="Times New Roman"/>
              </a:rPr>
              <a:t>School of</a:t>
            </a:r>
            <a:r>
              <a:rPr lang="en-US" sz="9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900" i="1" dirty="0">
                <a:solidFill>
                  <a:schemeClr val="dk1"/>
                </a:solidFill>
                <a:latin typeface="Times New Roman" panose="02020603050405020304" pitchFamily="18" charset="0"/>
                <a:ea typeface="Times New Roman"/>
                <a:cs typeface="Times New Roman" panose="02020603050405020304" pitchFamily="18" charset="0"/>
                <a:sym typeface="Times New Roman"/>
              </a:rPr>
              <a:t>Computer Science and Engineering </a:t>
            </a:r>
            <a:endParaRPr lang="en-US" sz="9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0"/>
              </a:spcBef>
              <a:spcAft>
                <a:spcPts val="0"/>
              </a:spcAft>
              <a:buNone/>
            </a:pPr>
            <a:r>
              <a:rPr lang="en-US" sz="900" i="1" dirty="0" err="1">
                <a:solidFill>
                  <a:schemeClr val="dk1"/>
                </a:solidFill>
                <a:latin typeface="Times New Roman" panose="02020603050405020304" pitchFamily="18" charset="0"/>
                <a:ea typeface="Times New Roman"/>
                <a:cs typeface="Times New Roman" panose="02020603050405020304" pitchFamily="18" charset="0"/>
                <a:sym typeface="Times New Roman"/>
              </a:rPr>
              <a:t>Galgotias</a:t>
            </a:r>
            <a:r>
              <a:rPr lang="en-US" sz="900" i="1" dirty="0">
                <a:solidFill>
                  <a:schemeClr val="dk1"/>
                </a:solidFill>
                <a:latin typeface="Times New Roman" panose="02020603050405020304" pitchFamily="18" charset="0"/>
                <a:ea typeface="Times New Roman"/>
                <a:cs typeface="Times New Roman" panose="02020603050405020304" pitchFamily="18" charset="0"/>
                <a:sym typeface="Times New Roman"/>
              </a:rPr>
              <a:t> University</a:t>
            </a:r>
            <a:endParaRPr lang="en-US" sz="9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0"/>
              </a:spcBef>
              <a:spcAft>
                <a:spcPts val="0"/>
              </a:spcAft>
              <a:buNone/>
            </a:pPr>
            <a:r>
              <a:rPr lang="en-US" sz="900" dirty="0">
                <a:solidFill>
                  <a:schemeClr val="dk1"/>
                </a:solidFill>
                <a:latin typeface="Times New Roman" panose="02020603050405020304" pitchFamily="18" charset="0"/>
                <a:ea typeface="Times New Roman"/>
                <a:cs typeface="Times New Roman" panose="02020603050405020304" pitchFamily="18" charset="0"/>
                <a:sym typeface="Times New Roman"/>
              </a:rPr>
              <a:t>Greater Noida, Uttar Pradesh, India</a:t>
            </a:r>
          </a:p>
          <a:p>
            <a:pPr marL="0" lvl="0" indent="0" algn="ctr" rtl="0">
              <a:spcBef>
                <a:spcPts val="0"/>
              </a:spcBef>
              <a:spcAft>
                <a:spcPts val="0"/>
              </a:spcAft>
              <a:buNone/>
            </a:pPr>
            <a:r>
              <a:rPr lang="en-IN" sz="900" dirty="0">
                <a:latin typeface="Times New Roman" panose="02020603050405020304" pitchFamily="18" charset="0"/>
                <a:cs typeface="Times New Roman" panose="02020603050405020304" pitchFamily="18" charset="0"/>
                <a:hlinkClick r:id="rId4"/>
              </a:rPr>
              <a:t>yadavkanika308@gmail.com</a:t>
            </a:r>
            <a:endParaRPr sz="900" dirty="0">
              <a:latin typeface="Times New Roman" panose="02020603050405020304" pitchFamily="18" charset="0"/>
              <a:cs typeface="Times New Roman" panose="02020603050405020304" pitchFamily="18" charset="0"/>
            </a:endParaRPr>
          </a:p>
        </p:txBody>
      </p:sp>
      <p:sp>
        <p:nvSpPr>
          <p:cNvPr id="20" name="Google Shape;107;p13">
            <a:extLst>
              <a:ext uri="{FF2B5EF4-FFF2-40B4-BE49-F238E27FC236}">
                <a16:creationId xmlns:a16="http://schemas.microsoft.com/office/drawing/2014/main" id="{C7464730-73CD-C3C9-A1D8-EDC3739C06B2}"/>
              </a:ext>
            </a:extLst>
          </p:cNvPr>
          <p:cNvSpPr txBox="1"/>
          <p:nvPr/>
        </p:nvSpPr>
        <p:spPr>
          <a:xfrm>
            <a:off x="6260470" y="4560057"/>
            <a:ext cx="300000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900" dirty="0">
                <a:latin typeface="Times New Roman" panose="02020603050405020304" pitchFamily="18" charset="0"/>
                <a:cs typeface="Times New Roman" panose="02020603050405020304" pitchFamily="18" charset="0"/>
              </a:rPr>
              <a:t>Yashwant Soni </a:t>
            </a:r>
          </a:p>
          <a:p>
            <a:pPr marL="0" lvl="0" indent="0" algn="ctr" rtl="0">
              <a:spcBef>
                <a:spcPts val="0"/>
              </a:spcBef>
              <a:spcAft>
                <a:spcPts val="0"/>
              </a:spcAft>
              <a:buNone/>
            </a:pPr>
            <a:r>
              <a:rPr lang="en-US" sz="900" dirty="0">
                <a:latin typeface="Times New Roman" panose="02020603050405020304" pitchFamily="18" charset="0"/>
                <a:cs typeface="Times New Roman" panose="02020603050405020304" pitchFamily="18" charset="0"/>
              </a:rPr>
              <a:t>Assistant Professor </a:t>
            </a:r>
          </a:p>
          <a:p>
            <a:pPr marL="0" lvl="0" indent="0" algn="ctr" rtl="0">
              <a:spcBef>
                <a:spcPts val="0"/>
              </a:spcBef>
              <a:spcAft>
                <a:spcPts val="0"/>
              </a:spcAft>
              <a:buNone/>
            </a:pPr>
            <a:r>
              <a:rPr lang="en-US" sz="900" i="1" dirty="0">
                <a:solidFill>
                  <a:schemeClr val="dk1"/>
                </a:solidFill>
                <a:latin typeface="Times New Roman" panose="02020603050405020304" pitchFamily="18" charset="0"/>
                <a:ea typeface="Times New Roman"/>
                <a:cs typeface="Times New Roman" panose="02020603050405020304" pitchFamily="18" charset="0"/>
                <a:sym typeface="Times New Roman"/>
              </a:rPr>
              <a:t>School of</a:t>
            </a:r>
            <a:r>
              <a:rPr lang="en-US" sz="9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900" i="1" dirty="0">
                <a:solidFill>
                  <a:schemeClr val="dk1"/>
                </a:solidFill>
                <a:latin typeface="Times New Roman" panose="02020603050405020304" pitchFamily="18" charset="0"/>
                <a:ea typeface="Times New Roman"/>
                <a:cs typeface="Times New Roman" panose="02020603050405020304" pitchFamily="18" charset="0"/>
                <a:sym typeface="Times New Roman"/>
              </a:rPr>
              <a:t>Computer Science and Engineering </a:t>
            </a:r>
          </a:p>
          <a:p>
            <a:pPr marL="0" lvl="0" indent="0" algn="ctr" rtl="0">
              <a:spcBef>
                <a:spcPts val="0"/>
              </a:spcBef>
              <a:spcAft>
                <a:spcPts val="0"/>
              </a:spcAft>
              <a:buNone/>
            </a:pPr>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Galgotias</a:t>
            </a:r>
            <a:r>
              <a:rPr lang="en-US" sz="900" dirty="0">
                <a:latin typeface="Times New Roman" panose="02020603050405020304" pitchFamily="18" charset="0"/>
                <a:cs typeface="Times New Roman" panose="02020603050405020304" pitchFamily="18" charset="0"/>
              </a:rPr>
              <a:t> University</a:t>
            </a:r>
          </a:p>
          <a:p>
            <a:pPr marL="0" lvl="0" indent="0" algn="ctr" rtl="0">
              <a:spcBef>
                <a:spcPts val="0"/>
              </a:spcBef>
              <a:spcAft>
                <a:spcPts val="0"/>
              </a:spcAft>
              <a:buNone/>
            </a:pPr>
            <a:r>
              <a:rPr lang="en-US" sz="900" dirty="0">
                <a:latin typeface="Times New Roman" panose="02020603050405020304" pitchFamily="18" charset="0"/>
                <a:cs typeface="Times New Roman" panose="02020603050405020304" pitchFamily="18" charset="0"/>
              </a:rPr>
              <a:t> Greater Noida, Uttar Pradesh, India</a:t>
            </a:r>
          </a:p>
          <a:p>
            <a:pPr marL="0" lvl="0" indent="0" algn="ctr" rtl="0">
              <a:spcBef>
                <a:spcPts val="0"/>
              </a:spcBef>
              <a:spcAft>
                <a:spcPts val="0"/>
              </a:spcAft>
              <a:buNone/>
            </a:pPr>
            <a:r>
              <a:rPr lang="en-IN" sz="900" dirty="0">
                <a:latin typeface="Times New Roman" panose="02020603050405020304" pitchFamily="18" charset="0"/>
                <a:cs typeface="Times New Roman" panose="02020603050405020304" pitchFamily="18" charset="0"/>
                <a:hlinkClick r:id="rId5"/>
              </a:rPr>
              <a:t>yashwant.soni@galgotiasuniversity.edu.in</a:t>
            </a:r>
            <a:endParaRPr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0546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DAF89-E376-C6C8-A873-CD922E2CCCC9}"/>
              </a:ext>
            </a:extLst>
          </p:cNvPr>
          <p:cNvSpPr txBox="1"/>
          <p:nvPr/>
        </p:nvSpPr>
        <p:spPr>
          <a:xfrm>
            <a:off x="2247775" y="1378822"/>
            <a:ext cx="8018016" cy="3139321"/>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achieved the highest accuracy of 89%, followed by Random Forest (88%) and </a:t>
            </a:r>
            <a:r>
              <a:rPr lang="en-US" dirty="0" err="1">
                <a:latin typeface="Times New Roman" panose="02020603050405020304" pitchFamily="18" charset="0"/>
                <a:cs typeface="Times New Roman" panose="02020603050405020304" pitchFamily="18" charset="0"/>
              </a:rPr>
              <a:t>LightGBM</a:t>
            </a:r>
            <a:r>
              <a:rPr lang="en-US" dirty="0">
                <a:latin typeface="Times New Roman" panose="02020603050405020304" pitchFamily="18" charset="0"/>
                <a:cs typeface="Times New Roman" panose="02020603050405020304" pitchFamily="18" charset="0"/>
              </a:rPr>
              <a:t> (88%). </a:t>
            </a:r>
          </a:p>
          <a:p>
            <a:pPr marL="342900" indent="-342900" algn="just">
              <a:buClr>
                <a:schemeClr val="accent1">
                  <a:lumMod val="75000"/>
                </a:schemeClr>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Logistic Regression, KNN, and CART performed moderately with accuracy around 84-85%. </a:t>
            </a:r>
          </a:p>
          <a:p>
            <a:pPr marL="342900" indent="-342900" algn="just">
              <a:buClr>
                <a:schemeClr val="accent1">
                  <a:lumMod val="75000"/>
                </a:schemeClr>
              </a:buClr>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outperformed other algorithms in diabetes prediction with the highest accuracy. </a:t>
            </a:r>
          </a:p>
          <a:p>
            <a:pPr marL="342900" indent="-342900" algn="just">
              <a:buClr>
                <a:schemeClr val="accent1">
                  <a:lumMod val="75000"/>
                </a:schemeClr>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Early detection using machine learning models can help reduce complications and manage diabetes better. </a:t>
            </a:r>
          </a:p>
          <a:p>
            <a:pPr marL="342900" indent="-342900" algn="just">
              <a:buClr>
                <a:schemeClr val="accent1">
                  <a:lumMod val="75000"/>
                </a:schemeClr>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privacy, generalization across diverse populations, and reliance on clinical data for accurate predictions.</a:t>
            </a:r>
          </a:p>
          <a:p>
            <a:pPr marL="342900" indent="-342900" algn="just">
              <a:buClr>
                <a:schemeClr val="accent1">
                  <a:lumMod val="75000"/>
                </a:schemeClr>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Figure shows the result (Accuracy) of these Machine Learning methods:</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3057F22-0CFA-C56C-5754-1CA4A6D692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7790" y="4537849"/>
            <a:ext cx="4698431" cy="1882657"/>
          </a:xfrm>
          <a:prstGeom prst="rect">
            <a:avLst/>
          </a:prstGeom>
        </p:spPr>
      </p:pic>
      <p:sp>
        <p:nvSpPr>
          <p:cNvPr id="4" name="TextBox 3">
            <a:extLst>
              <a:ext uri="{FF2B5EF4-FFF2-40B4-BE49-F238E27FC236}">
                <a16:creationId xmlns:a16="http://schemas.microsoft.com/office/drawing/2014/main" id="{A45CE370-AF26-3D32-11B4-115FC8128DDF}"/>
              </a:ext>
            </a:extLst>
          </p:cNvPr>
          <p:cNvSpPr txBox="1"/>
          <p:nvPr/>
        </p:nvSpPr>
        <p:spPr>
          <a:xfrm>
            <a:off x="2300452" y="263951"/>
            <a:ext cx="7852528" cy="584775"/>
          </a:xfrm>
          <a:prstGeom prst="rect">
            <a:avLst/>
          </a:prstGeom>
          <a:noFill/>
        </p:spPr>
        <p:txBody>
          <a:bodyPr wrap="square" rtlCol="0">
            <a:spAutoFit/>
          </a:bodyPr>
          <a:lstStyle/>
          <a:p>
            <a:pPr algn="ctr"/>
            <a:r>
              <a:rPr lang="en-IN" sz="3200" dirty="0"/>
              <a:t>Result and Discussion</a:t>
            </a:r>
          </a:p>
        </p:txBody>
      </p:sp>
    </p:spTree>
    <p:extLst>
      <p:ext uri="{BB962C8B-B14F-4D97-AF65-F5344CB8AC3E}">
        <p14:creationId xmlns:p14="http://schemas.microsoft.com/office/powerpoint/2010/main" val="3522802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553C66-D43E-5319-41B8-A99CCC0A8385}"/>
              </a:ext>
            </a:extLst>
          </p:cNvPr>
          <p:cNvSpPr txBox="1"/>
          <p:nvPr/>
        </p:nvSpPr>
        <p:spPr>
          <a:xfrm>
            <a:off x="1174751" y="1517716"/>
            <a:ext cx="9842497" cy="3970318"/>
          </a:xfrm>
          <a:prstGeom prst="rect">
            <a:avLst/>
          </a:prstGeom>
          <a:noFill/>
        </p:spPr>
        <p:txBody>
          <a:bodyPr wrap="square" rtlCol="0">
            <a:spAutoFit/>
          </a:bodyPr>
          <a:lstStyle/>
          <a:p>
            <a:pPr marL="285750" indent="-285750" algn="just">
              <a:buClr>
                <a:schemeClr val="accent1">
                  <a:lumMod val="75000"/>
                </a:schemeClr>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Machine learning models such as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Random Forest, and SVM show high accuracy in predicting diabetes. </a:t>
            </a:r>
          </a:p>
          <a:p>
            <a:pPr marL="285750" indent="-285750" algn="just">
              <a:buClr>
                <a:schemeClr val="accent1">
                  <a:lumMod val="75000"/>
                </a:schemeClr>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Machine learning enables early identification of at-risk individuals, leading to preventive measures and reduced risk of complications. </a:t>
            </a:r>
          </a:p>
          <a:p>
            <a:pPr marL="285750" indent="-285750" algn="just">
              <a:buClr>
                <a:schemeClr val="accent1">
                  <a:lumMod val="75000"/>
                </a:schemeClr>
              </a:buClr>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provides the most accurate results for diabetes detection, followed by Random Forest and </a:t>
            </a:r>
            <a:r>
              <a:rPr lang="en-US" dirty="0" err="1">
                <a:latin typeface="Times New Roman" panose="02020603050405020304" pitchFamily="18" charset="0"/>
                <a:cs typeface="Times New Roman" panose="02020603050405020304" pitchFamily="18" charset="0"/>
              </a:rPr>
              <a:t>LightGBM</a:t>
            </a:r>
            <a:r>
              <a:rPr lang="en-US" dirty="0">
                <a:latin typeface="Times New Roman" panose="02020603050405020304" pitchFamily="18" charset="0"/>
                <a:cs typeface="Times New Roman" panose="02020603050405020304" pitchFamily="18" charset="0"/>
              </a:rPr>
              <a:t>. </a:t>
            </a:r>
          </a:p>
          <a:p>
            <a:pPr marL="285750" indent="-285750" algn="just">
              <a:buClr>
                <a:schemeClr val="accent1">
                  <a:lumMod val="75000"/>
                </a:schemeClr>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Machine learning models support faster, more accurate diagnoses, benefiting healthcare professionals and patients. </a:t>
            </a:r>
          </a:p>
          <a:p>
            <a:pPr marL="285750" indent="-285750" algn="just">
              <a:buClr>
                <a:schemeClr val="accent1">
                  <a:lumMod val="75000"/>
                </a:schemeClr>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These models offer a cost-effective approach to diabetes screening and risk assessment, reducing the burden on healthcare systems. </a:t>
            </a:r>
          </a:p>
          <a:p>
            <a:pPr marL="285750" indent="-285750" algn="just">
              <a:buClr>
                <a:schemeClr val="accent1">
                  <a:lumMod val="75000"/>
                </a:schemeClr>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Machine learning can be integrated with wearables and mobile apps for continuous diabetes monitoring and management.</a:t>
            </a:r>
          </a:p>
          <a:p>
            <a:pPr marL="285750" indent="-285750" algn="just">
              <a:buClr>
                <a:schemeClr val="accent1">
                  <a:lumMod val="75000"/>
                </a:schemeClr>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Further improvements in models with lifestyle data and real-time processing will enhance prediction accuracy and personalized healthcare.</a:t>
            </a:r>
            <a:endParaRPr lang="en-US" i="0" dirty="0">
              <a:solidFill>
                <a:srgbClr val="374151"/>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987BAE1-37A1-0D6A-FBC3-88A5A8E8B93E}"/>
              </a:ext>
            </a:extLst>
          </p:cNvPr>
          <p:cNvSpPr txBox="1"/>
          <p:nvPr/>
        </p:nvSpPr>
        <p:spPr>
          <a:xfrm>
            <a:off x="1941921" y="584462"/>
            <a:ext cx="7852528" cy="584775"/>
          </a:xfrm>
          <a:prstGeom prst="rect">
            <a:avLst/>
          </a:prstGeom>
          <a:noFill/>
        </p:spPr>
        <p:txBody>
          <a:bodyPr wrap="square" rtlCol="0">
            <a:spAutoFit/>
          </a:bodyPr>
          <a:lstStyle/>
          <a:p>
            <a:pPr algn="ctr"/>
            <a:r>
              <a:rPr lang="en-IN" sz="3200" dirty="0"/>
              <a:t>Conclusion</a:t>
            </a:r>
          </a:p>
        </p:txBody>
      </p:sp>
    </p:spTree>
    <p:extLst>
      <p:ext uri="{BB962C8B-B14F-4D97-AF65-F5344CB8AC3E}">
        <p14:creationId xmlns:p14="http://schemas.microsoft.com/office/powerpoint/2010/main" val="1855303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08C373-B4AC-AB13-6E28-7F84CB4CE79F}"/>
              </a:ext>
            </a:extLst>
          </p:cNvPr>
          <p:cNvSpPr txBox="1"/>
          <p:nvPr/>
        </p:nvSpPr>
        <p:spPr>
          <a:xfrm>
            <a:off x="1767477" y="1213009"/>
            <a:ext cx="8507739" cy="3741409"/>
          </a:xfrm>
          <a:prstGeom prst="rect">
            <a:avLst/>
          </a:prstGeom>
          <a:noFill/>
        </p:spPr>
        <p:txBody>
          <a:bodyPr wrap="square" rtlCol="0">
            <a:spAutoFit/>
          </a:bodyPr>
          <a:lstStyle/>
          <a:p>
            <a:pPr marL="0" marR="0" algn="just">
              <a:lnSpc>
                <a:spcPct val="15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Ahmed, "Prediction of diabetics empowered with fused Machine Learning", 2022 International Research Journal of Modernization in Engineering Technology and Science, Student, Department Of Computer Engineering, Pune Institute Of Computer Technology, Pune, India.</a:t>
            </a:r>
          </a:p>
          <a:p>
            <a:pPr marL="0" marR="0" algn="just">
              <a:lnSpc>
                <a:spcPct val="15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Jiajia</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Song, Chao Wang, and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Wenzhuo</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Zhao, “Literature review on machine learning for diabetes prediction”, 2021.</a:t>
            </a:r>
          </a:p>
          <a:p>
            <a:pPr marL="0" marR="0" algn="just">
              <a:lnSpc>
                <a:spcPct val="15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B. V. Gowtham, "A Comprehensive Study on Predicting Diabetes Using Machine Learning Techniques", 2021.</a:t>
            </a:r>
          </a:p>
          <a:p>
            <a:pPr marL="0" marR="0" algn="just">
              <a:lnSpc>
                <a:spcPct val="15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Soni, Yashwant, et al. "AM-</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UNet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Road Network Extraction from high-resolution Aerial Imagery Using Attention-Based Convolutional Neural Network." Journal of the Indian Society of Remote Sensing (2024): 1-13.</a:t>
            </a:r>
          </a:p>
        </p:txBody>
      </p:sp>
      <p:sp>
        <p:nvSpPr>
          <p:cNvPr id="3" name="TextBox 2">
            <a:extLst>
              <a:ext uri="{FF2B5EF4-FFF2-40B4-BE49-F238E27FC236}">
                <a16:creationId xmlns:a16="http://schemas.microsoft.com/office/drawing/2014/main" id="{903AF71C-DEED-F438-E1C1-0A3E9DB97387}"/>
              </a:ext>
            </a:extLst>
          </p:cNvPr>
          <p:cNvSpPr txBox="1"/>
          <p:nvPr/>
        </p:nvSpPr>
        <p:spPr>
          <a:xfrm>
            <a:off x="1916784" y="628234"/>
            <a:ext cx="7852528" cy="584775"/>
          </a:xfrm>
          <a:prstGeom prst="rect">
            <a:avLst/>
          </a:prstGeom>
          <a:noFill/>
        </p:spPr>
        <p:txBody>
          <a:bodyPr wrap="square" rtlCol="0">
            <a:spAutoFit/>
          </a:bodyPr>
          <a:lstStyle/>
          <a:p>
            <a:pPr algn="ctr"/>
            <a:r>
              <a:rPr lang="en-IN" sz="3200" dirty="0"/>
              <a:t>References</a:t>
            </a:r>
          </a:p>
        </p:txBody>
      </p:sp>
    </p:spTree>
    <p:extLst>
      <p:ext uri="{BB962C8B-B14F-4D97-AF65-F5344CB8AC3E}">
        <p14:creationId xmlns:p14="http://schemas.microsoft.com/office/powerpoint/2010/main" val="1185519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A36517-9E01-15DA-7218-C03957387EE1}"/>
              </a:ext>
            </a:extLst>
          </p:cNvPr>
          <p:cNvSpPr txBox="1"/>
          <p:nvPr/>
        </p:nvSpPr>
        <p:spPr>
          <a:xfrm>
            <a:off x="1340075" y="1046375"/>
            <a:ext cx="9511849" cy="4401205"/>
          </a:xfrm>
          <a:prstGeom prst="rect">
            <a:avLst/>
          </a:prstGeom>
          <a:noFill/>
        </p:spPr>
        <p:txBody>
          <a:bodyPr wrap="square" rtlCol="0">
            <a:spAutoFit/>
          </a:bodyPr>
          <a:lstStyle/>
          <a:p>
            <a:pPr algn="just">
              <a:lnSpc>
                <a:spcPct val="150000"/>
              </a:lnSpc>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Daliya</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 Optimized Multivariable Regression Model for Predictive Analysis of Diabetic Disease Progression", 2021 Department of Electronics and Communication Engineering, Amrita School of Engineering, Amrita Vishwa Vidyapeetham, Bengaluru, India.</a:t>
            </a:r>
          </a:p>
          <a:p>
            <a:pPr marL="0" marR="0" algn="just">
              <a:lnSpc>
                <a:spcPct val="15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Yahyauoi</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“Developing a decision support system for predicting diabetes using machine learning and deep learning techniques.” </a:t>
            </a:r>
          </a:p>
          <a:p>
            <a:pPr marL="0" marR="0" algn="just">
              <a:lnSpc>
                <a:spcPct val="15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 </a:t>
            </a:r>
            <a:r>
              <a:rPr lang="en-US" sz="1600" dirty="0" err="1">
                <a:solidFill>
                  <a:srgbClr val="000000"/>
                </a:solidFill>
                <a:effectLst/>
                <a:latin typeface="Times New Roman" panose="02020603050405020304" pitchFamily="18" charset="0"/>
                <a:ea typeface="Calibri" panose="020F0502020204030204" pitchFamily="34" charset="0"/>
              </a:rPr>
              <a:t>Deeraj</a:t>
            </a:r>
            <a:r>
              <a:rPr lang="en-US" sz="1600" dirty="0">
                <a:solidFill>
                  <a:srgbClr val="000000"/>
                </a:solidFill>
                <a:effectLst/>
                <a:latin typeface="Times New Roman" panose="02020603050405020304" pitchFamily="18" charset="0"/>
                <a:ea typeface="Calibri" panose="020F0502020204030204" pitchFamily="34" charset="0"/>
              </a:rPr>
              <a:t> Shetty, Kishor Rit, Sohail Shaikh, Nikita Patil, "Diabetes Disease Prediction Using Data Mining ". International Conference on Innovations in Information, Embedded and Communication Systems (ICIIECS), 2017.</a:t>
            </a:r>
          </a:p>
          <a:p>
            <a:pPr marL="0" marR="0" algn="just">
              <a:lnSpc>
                <a:spcPct val="15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 R. Raj, "Intelligent Diabetes Detection System using Machine Learning Techniques", 2020.</a:t>
            </a:r>
          </a:p>
          <a:p>
            <a:pPr marL="0" marR="0" algn="just">
              <a:lnSpc>
                <a:spcPct val="15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 S. T. Mir, "Diabetes Prediction using Machine Learning: A Review and Future Directions", 2021.</a:t>
            </a:r>
          </a:p>
          <a:p>
            <a:pPr marL="0" marR="0" algn="just">
              <a:lnSpc>
                <a:spcPct val="150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 S. S. Shetty, "A Comparative Analysis of Machine Learning Techniques for Predicting Diabetes", 2022.</a:t>
            </a:r>
          </a:p>
          <a:p>
            <a:endParaRPr lang="en-IN" sz="1600" dirty="0"/>
          </a:p>
        </p:txBody>
      </p:sp>
    </p:spTree>
    <p:extLst>
      <p:ext uri="{BB962C8B-B14F-4D97-AF65-F5344CB8AC3E}">
        <p14:creationId xmlns:p14="http://schemas.microsoft.com/office/powerpoint/2010/main" val="1324869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22E97F-4A5B-7B3C-62D7-64952EE05877}"/>
              </a:ext>
            </a:extLst>
          </p:cNvPr>
          <p:cNvSpPr txBox="1"/>
          <p:nvPr/>
        </p:nvSpPr>
        <p:spPr>
          <a:xfrm>
            <a:off x="4055097" y="2620651"/>
            <a:ext cx="4081806" cy="1200329"/>
          </a:xfrm>
          <a:prstGeom prst="rect">
            <a:avLst/>
          </a:prstGeom>
          <a:noFill/>
        </p:spPr>
        <p:txBody>
          <a:bodyPr wrap="square" rtlCol="0">
            <a:spAutoFit/>
          </a:bodyPr>
          <a:lstStyle/>
          <a:p>
            <a:r>
              <a:rPr lang="en-IN" sz="7200" i="1" dirty="0"/>
              <a:t>Thank You</a:t>
            </a:r>
          </a:p>
        </p:txBody>
      </p:sp>
    </p:spTree>
    <p:extLst>
      <p:ext uri="{BB962C8B-B14F-4D97-AF65-F5344CB8AC3E}">
        <p14:creationId xmlns:p14="http://schemas.microsoft.com/office/powerpoint/2010/main" val="355578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122;p14">
            <a:extLst>
              <a:ext uri="{FF2B5EF4-FFF2-40B4-BE49-F238E27FC236}">
                <a16:creationId xmlns:a16="http://schemas.microsoft.com/office/drawing/2014/main" id="{FA06F4E1-9EF8-D93C-A096-3A4B59D3507A}"/>
              </a:ext>
            </a:extLst>
          </p:cNvPr>
          <p:cNvSpPr txBox="1"/>
          <p:nvPr/>
        </p:nvSpPr>
        <p:spPr>
          <a:xfrm>
            <a:off x="445660" y="463592"/>
            <a:ext cx="9395677" cy="520784"/>
          </a:xfrm>
          <a:prstGeom prst="rect">
            <a:avLst/>
          </a:prstGeom>
          <a:noFill/>
          <a:ln>
            <a:noFill/>
          </a:ln>
        </p:spPr>
        <p:txBody>
          <a:bodyPr spcFirstLastPara="1" wrap="square" lIns="0" tIns="0" rIns="0" bIns="0" anchor="t" anchorCtr="0">
            <a:spAutoFit/>
          </a:bodyPr>
          <a:lstStyle/>
          <a:p>
            <a:pPr marL="0" marR="0" lvl="0" indent="0" algn="l" rtl="0">
              <a:lnSpc>
                <a:spcPct val="94416"/>
              </a:lnSpc>
              <a:spcBef>
                <a:spcPts val="0"/>
              </a:spcBef>
              <a:spcAft>
                <a:spcPts val="0"/>
              </a:spcAft>
              <a:buNone/>
            </a:pPr>
            <a:r>
              <a:rPr lang="en-US" sz="3600" b="1" dirty="0">
                <a:solidFill>
                  <a:srgbClr val="EB283F"/>
                </a:solidFill>
                <a:latin typeface="Montserrat"/>
                <a:ea typeface="Montserrat"/>
                <a:cs typeface="Montserrat"/>
                <a:sym typeface="Montserrat"/>
              </a:rPr>
              <a:t>Contents</a:t>
            </a:r>
            <a:endParaRPr dirty="0">
              <a:solidFill>
                <a:srgbClr val="EB283F"/>
              </a:solidFill>
            </a:endParaRPr>
          </a:p>
        </p:txBody>
      </p:sp>
      <p:sp>
        <p:nvSpPr>
          <p:cNvPr id="11" name="Google Shape;123;p14">
            <a:extLst>
              <a:ext uri="{FF2B5EF4-FFF2-40B4-BE49-F238E27FC236}">
                <a16:creationId xmlns:a16="http://schemas.microsoft.com/office/drawing/2014/main" id="{88033A7F-13D3-D679-3AF3-0C7AFF1A4756}"/>
              </a:ext>
            </a:extLst>
          </p:cNvPr>
          <p:cNvSpPr txBox="1"/>
          <p:nvPr/>
        </p:nvSpPr>
        <p:spPr>
          <a:xfrm>
            <a:off x="723900" y="1094740"/>
            <a:ext cx="9395677" cy="4524315"/>
          </a:xfrm>
          <a:prstGeom prst="rect">
            <a:avLst/>
          </a:prstGeom>
          <a:noFill/>
          <a:ln>
            <a:noFill/>
          </a:ln>
        </p:spPr>
        <p:txBody>
          <a:bodyPr spcFirstLastPara="1" wrap="square" lIns="0" tIns="0" rIns="0" bIns="0" anchor="t" anchorCtr="0">
            <a:spAutoFit/>
          </a:bodyPr>
          <a:lstStyle/>
          <a:p>
            <a:pPr marL="342900" marR="0" lvl="0" indent="-342900" algn="l" rtl="0">
              <a:lnSpc>
                <a:spcPct val="150000"/>
              </a:lnSpc>
              <a:spcBef>
                <a:spcPts val="0"/>
              </a:spcBef>
              <a:spcAft>
                <a:spcPts val="0"/>
              </a:spcAft>
              <a:buClr>
                <a:srgbClr val="C00000"/>
              </a:buClr>
              <a:buSzPts val="2800"/>
              <a:buFont typeface="Noto Sans Symbols"/>
              <a:buChar char="▪"/>
            </a:pPr>
            <a:r>
              <a:rPr lang="en-US" sz="2800" b="1" dirty="0">
                <a:solidFill>
                  <a:srgbClr val="112D63"/>
                </a:solidFill>
                <a:latin typeface="Calibri"/>
                <a:ea typeface="Calibri"/>
                <a:cs typeface="Calibri"/>
                <a:sym typeface="Calibri"/>
              </a:rPr>
              <a:t>Abstract</a:t>
            </a:r>
          </a:p>
          <a:p>
            <a:pPr marL="342900" marR="0" lvl="0" indent="-342900" algn="l" rtl="0">
              <a:lnSpc>
                <a:spcPct val="150000"/>
              </a:lnSpc>
              <a:spcBef>
                <a:spcPts val="0"/>
              </a:spcBef>
              <a:spcAft>
                <a:spcPts val="0"/>
              </a:spcAft>
              <a:buClr>
                <a:srgbClr val="C00000"/>
              </a:buClr>
              <a:buSzPts val="2800"/>
              <a:buFont typeface="Noto Sans Symbols"/>
              <a:buChar char="▪"/>
            </a:pPr>
            <a:r>
              <a:rPr lang="en-US" sz="2800" b="1" dirty="0">
                <a:solidFill>
                  <a:srgbClr val="112D63"/>
                </a:solidFill>
                <a:latin typeface="Calibri"/>
                <a:ea typeface="Calibri"/>
                <a:cs typeface="Calibri"/>
                <a:sym typeface="Calibri"/>
              </a:rPr>
              <a:t>Introduction</a:t>
            </a:r>
            <a:endParaRPr lang="en-IN" dirty="0">
              <a:solidFill>
                <a:srgbClr val="112D63"/>
              </a:solidFill>
            </a:endParaRPr>
          </a:p>
          <a:p>
            <a:pPr marL="342900" marR="0" lvl="0" indent="-342900" algn="l" rtl="0">
              <a:lnSpc>
                <a:spcPct val="150000"/>
              </a:lnSpc>
              <a:spcBef>
                <a:spcPts val="0"/>
              </a:spcBef>
              <a:spcAft>
                <a:spcPts val="0"/>
              </a:spcAft>
              <a:buClr>
                <a:srgbClr val="C00000"/>
              </a:buClr>
              <a:buSzPts val="2800"/>
              <a:buFont typeface="Noto Sans Symbols"/>
              <a:buChar char="▪"/>
            </a:pPr>
            <a:r>
              <a:rPr lang="en-US" sz="2800" b="1" dirty="0">
                <a:solidFill>
                  <a:srgbClr val="112D63"/>
                </a:solidFill>
                <a:latin typeface="Calibri"/>
                <a:ea typeface="Calibri"/>
                <a:cs typeface="Calibri"/>
                <a:sym typeface="Calibri"/>
              </a:rPr>
              <a:t>Objectives</a:t>
            </a:r>
            <a:endParaRPr dirty="0">
              <a:solidFill>
                <a:srgbClr val="112D63"/>
              </a:solidFill>
            </a:endParaRPr>
          </a:p>
          <a:p>
            <a:pPr marL="342900" marR="0" lvl="0" indent="-342900" algn="l" rtl="0">
              <a:lnSpc>
                <a:spcPct val="150000"/>
              </a:lnSpc>
              <a:spcBef>
                <a:spcPts val="0"/>
              </a:spcBef>
              <a:spcAft>
                <a:spcPts val="0"/>
              </a:spcAft>
              <a:buClr>
                <a:srgbClr val="C00000"/>
              </a:buClr>
              <a:buSzPts val="2800"/>
              <a:buFont typeface="Noto Sans Symbols"/>
              <a:buChar char="▪"/>
            </a:pPr>
            <a:r>
              <a:rPr lang="en-US" sz="2800" b="1" dirty="0">
                <a:solidFill>
                  <a:srgbClr val="112D63"/>
                </a:solidFill>
                <a:latin typeface="Calibri"/>
                <a:ea typeface="Calibri"/>
                <a:cs typeface="Calibri"/>
                <a:sym typeface="Calibri"/>
              </a:rPr>
              <a:t>Methodology</a:t>
            </a:r>
            <a:endParaRPr dirty="0">
              <a:solidFill>
                <a:srgbClr val="112D63"/>
              </a:solidFill>
            </a:endParaRPr>
          </a:p>
          <a:p>
            <a:pPr marL="342900" marR="0" lvl="0" indent="-342900" algn="l" rtl="0">
              <a:lnSpc>
                <a:spcPct val="150000"/>
              </a:lnSpc>
              <a:spcBef>
                <a:spcPts val="0"/>
              </a:spcBef>
              <a:spcAft>
                <a:spcPts val="0"/>
              </a:spcAft>
              <a:buClr>
                <a:srgbClr val="C00000"/>
              </a:buClr>
              <a:buSzPts val="2800"/>
              <a:buFont typeface="Noto Sans Symbols"/>
              <a:buChar char="▪"/>
            </a:pPr>
            <a:r>
              <a:rPr lang="en-US" sz="2800" b="1" dirty="0">
                <a:solidFill>
                  <a:srgbClr val="112D63"/>
                </a:solidFill>
                <a:latin typeface="Calibri"/>
                <a:ea typeface="Calibri"/>
                <a:cs typeface="Calibri"/>
                <a:sym typeface="Calibri"/>
              </a:rPr>
              <a:t>Result and Discussions</a:t>
            </a:r>
            <a:endParaRPr dirty="0">
              <a:solidFill>
                <a:srgbClr val="112D63"/>
              </a:solidFill>
            </a:endParaRPr>
          </a:p>
          <a:p>
            <a:pPr marL="342900" marR="0" lvl="0" indent="-342900" algn="l" rtl="0">
              <a:lnSpc>
                <a:spcPct val="150000"/>
              </a:lnSpc>
              <a:spcBef>
                <a:spcPts val="0"/>
              </a:spcBef>
              <a:spcAft>
                <a:spcPts val="0"/>
              </a:spcAft>
              <a:buClr>
                <a:srgbClr val="C00000"/>
              </a:buClr>
              <a:buSzPts val="2800"/>
              <a:buFont typeface="Noto Sans Symbols"/>
              <a:buChar char="▪"/>
            </a:pPr>
            <a:r>
              <a:rPr lang="en-US" sz="2800" b="1" dirty="0">
                <a:solidFill>
                  <a:srgbClr val="112D63"/>
                </a:solidFill>
                <a:latin typeface="Calibri"/>
                <a:ea typeface="Calibri"/>
                <a:cs typeface="Calibri"/>
                <a:sym typeface="Calibri"/>
              </a:rPr>
              <a:t>Conclusion</a:t>
            </a:r>
            <a:endParaRPr dirty="0">
              <a:solidFill>
                <a:srgbClr val="112D63"/>
              </a:solidFill>
            </a:endParaRPr>
          </a:p>
          <a:p>
            <a:pPr marL="342900" marR="0" lvl="0" indent="-342900" algn="l" rtl="0">
              <a:lnSpc>
                <a:spcPct val="150000"/>
              </a:lnSpc>
              <a:spcBef>
                <a:spcPts val="0"/>
              </a:spcBef>
              <a:spcAft>
                <a:spcPts val="0"/>
              </a:spcAft>
              <a:buClr>
                <a:srgbClr val="C00000"/>
              </a:buClr>
              <a:buSzPts val="2800"/>
              <a:buFont typeface="Noto Sans Symbols"/>
              <a:buChar char="▪"/>
            </a:pPr>
            <a:r>
              <a:rPr lang="en-US" sz="2800" b="1" dirty="0">
                <a:solidFill>
                  <a:srgbClr val="112D63"/>
                </a:solidFill>
                <a:latin typeface="Calibri"/>
                <a:ea typeface="Calibri"/>
                <a:cs typeface="Calibri"/>
                <a:sym typeface="Calibri"/>
              </a:rPr>
              <a:t>References</a:t>
            </a:r>
            <a:endParaRPr lang="en-IN" dirty="0">
              <a:solidFill>
                <a:srgbClr val="112D63"/>
              </a:solidFill>
            </a:endParaRPr>
          </a:p>
        </p:txBody>
      </p:sp>
    </p:spTree>
    <p:extLst>
      <p:ext uri="{BB962C8B-B14F-4D97-AF65-F5344CB8AC3E}">
        <p14:creationId xmlns:p14="http://schemas.microsoft.com/office/powerpoint/2010/main" val="210071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070DF6-711A-FAB3-D684-F84EDE203750}"/>
              </a:ext>
            </a:extLst>
          </p:cNvPr>
          <p:cNvSpPr txBox="1"/>
          <p:nvPr/>
        </p:nvSpPr>
        <p:spPr>
          <a:xfrm>
            <a:off x="1913641" y="1443841"/>
            <a:ext cx="7984503" cy="3970318"/>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Ø"/>
            </a:pPr>
            <a:r>
              <a:rPr lang="en-US" dirty="0">
                <a:solidFill>
                  <a:schemeClr val="tx1">
                    <a:lumMod val="75000"/>
                    <a:lumOff val="25000"/>
                  </a:schemeClr>
                </a:solidFill>
                <a:cs typeface="Times New Roman" panose="02020603050405020304" pitchFamily="18" charset="0"/>
              </a:rPr>
              <a:t>Diabetes is a metabolic disorder that affects the body's ability to regulate blood sugar levels.</a:t>
            </a:r>
          </a:p>
          <a:p>
            <a:pPr marL="342900" indent="-342900" algn="just">
              <a:buClr>
                <a:schemeClr val="accent1">
                  <a:lumMod val="75000"/>
                </a:schemeClr>
              </a:buClr>
              <a:buFont typeface="Wingdings" panose="05000000000000000000" pitchFamily="2" charset="2"/>
              <a:buChar char="Ø"/>
            </a:pPr>
            <a:r>
              <a:rPr lang="en-US" dirty="0">
                <a:solidFill>
                  <a:schemeClr val="tx1">
                    <a:lumMod val="75000"/>
                    <a:lumOff val="25000"/>
                  </a:schemeClr>
                </a:solidFill>
                <a:cs typeface="Times New Roman" panose="02020603050405020304" pitchFamily="18" charset="0"/>
              </a:rPr>
              <a:t>Diabetes affects millions worldwide, with 537 million cases reported in 2021 and predictions of 783 million by 2045. In order to reduce risk to health, early identification is essential.</a:t>
            </a:r>
          </a:p>
          <a:p>
            <a:pPr marL="342900" indent="-342900" algn="just">
              <a:buClr>
                <a:schemeClr val="accent1">
                  <a:lumMod val="75000"/>
                </a:schemeClr>
              </a:buClr>
              <a:buFont typeface="Wingdings" panose="05000000000000000000" pitchFamily="2" charset="2"/>
              <a:buChar char="Ø"/>
            </a:pPr>
            <a:r>
              <a:rPr lang="en-US" dirty="0">
                <a:solidFill>
                  <a:schemeClr val="tx1">
                    <a:lumMod val="75000"/>
                    <a:lumOff val="25000"/>
                  </a:schemeClr>
                </a:solidFill>
                <a:cs typeface="Times New Roman" panose="02020603050405020304" pitchFamily="18" charset="0"/>
              </a:rPr>
              <a:t>Develop a machine learning model for accurate diabetes prediction using key health factors like glucose, BMI, age, and family history. </a:t>
            </a:r>
          </a:p>
          <a:p>
            <a:pPr marL="342900" indent="-342900" algn="just">
              <a:buClr>
                <a:schemeClr val="accent1">
                  <a:lumMod val="75000"/>
                </a:schemeClr>
              </a:buClr>
              <a:buFont typeface="Wingdings" panose="05000000000000000000" pitchFamily="2" charset="2"/>
              <a:buChar char="Ø"/>
            </a:pPr>
            <a:r>
              <a:rPr lang="en-US" dirty="0">
                <a:solidFill>
                  <a:schemeClr val="tx1">
                    <a:lumMod val="75000"/>
                    <a:lumOff val="25000"/>
                  </a:schemeClr>
                </a:solidFill>
                <a:cs typeface="Times New Roman" panose="02020603050405020304" pitchFamily="18" charset="0"/>
              </a:rPr>
              <a:t>Machine learning classification algorithms namely Logistic Regression, Random Forest, Decision tree, </a:t>
            </a:r>
            <a:r>
              <a:rPr lang="en-US" dirty="0" err="1">
                <a:solidFill>
                  <a:schemeClr val="tx1">
                    <a:lumMod val="75000"/>
                    <a:lumOff val="25000"/>
                  </a:schemeClr>
                </a:solidFill>
                <a:cs typeface="Times New Roman" panose="02020603050405020304" pitchFamily="18" charset="0"/>
              </a:rPr>
              <a:t>LightGBM</a:t>
            </a:r>
            <a:r>
              <a:rPr lang="en-US" dirty="0">
                <a:solidFill>
                  <a:schemeClr val="tx1">
                    <a:lumMod val="75000"/>
                    <a:lumOff val="25000"/>
                  </a:schemeClr>
                </a:solidFill>
                <a:cs typeface="Times New Roman" panose="02020603050405020304" pitchFamily="18" charset="0"/>
              </a:rPr>
              <a:t>, </a:t>
            </a:r>
            <a:r>
              <a:rPr lang="en-US" dirty="0" err="1">
                <a:solidFill>
                  <a:schemeClr val="tx1">
                    <a:lumMod val="75000"/>
                    <a:lumOff val="25000"/>
                  </a:schemeClr>
                </a:solidFill>
                <a:cs typeface="Times New Roman" panose="02020603050405020304" pitchFamily="18" charset="0"/>
              </a:rPr>
              <a:t>XGBoost</a:t>
            </a:r>
            <a:r>
              <a:rPr lang="en-US" dirty="0">
                <a:solidFill>
                  <a:schemeClr val="tx1">
                    <a:lumMod val="75000"/>
                    <a:lumOff val="25000"/>
                  </a:schemeClr>
                </a:solidFill>
                <a:cs typeface="Times New Roman" panose="02020603050405020304" pitchFamily="18" charset="0"/>
              </a:rPr>
              <a:t>, CART, KNN and SVM are used in this experiment. </a:t>
            </a:r>
          </a:p>
          <a:p>
            <a:pPr marL="342900" indent="-342900" algn="just">
              <a:buClr>
                <a:schemeClr val="accent1">
                  <a:lumMod val="75000"/>
                </a:schemeClr>
              </a:buClr>
              <a:buFont typeface="Wingdings" panose="05000000000000000000" pitchFamily="2" charset="2"/>
              <a:buChar char="Ø"/>
            </a:pPr>
            <a:r>
              <a:rPr lang="en-US" dirty="0" err="1">
                <a:solidFill>
                  <a:schemeClr val="tx1">
                    <a:lumMod val="75000"/>
                    <a:lumOff val="25000"/>
                  </a:schemeClr>
                </a:solidFill>
                <a:cs typeface="Times New Roman" panose="02020603050405020304" pitchFamily="18" charset="0"/>
              </a:rPr>
              <a:t>XGBoost</a:t>
            </a:r>
            <a:r>
              <a:rPr lang="en-US" dirty="0">
                <a:solidFill>
                  <a:schemeClr val="tx1">
                    <a:lumMod val="75000"/>
                    <a:lumOff val="25000"/>
                  </a:schemeClr>
                </a:solidFill>
                <a:cs typeface="Times New Roman" panose="02020603050405020304" pitchFamily="18" charset="0"/>
              </a:rPr>
              <a:t> achieved the highest accuracy (89%), followed by Random Forest and </a:t>
            </a:r>
            <a:r>
              <a:rPr lang="en-US" dirty="0" err="1">
                <a:solidFill>
                  <a:schemeClr val="tx1">
                    <a:lumMod val="75000"/>
                    <a:lumOff val="25000"/>
                  </a:schemeClr>
                </a:solidFill>
                <a:cs typeface="Times New Roman" panose="02020603050405020304" pitchFamily="18" charset="0"/>
              </a:rPr>
              <a:t>LightGBM</a:t>
            </a:r>
            <a:r>
              <a:rPr lang="en-US" dirty="0">
                <a:solidFill>
                  <a:schemeClr val="tx1">
                    <a:lumMod val="75000"/>
                    <a:lumOff val="25000"/>
                  </a:schemeClr>
                </a:solidFill>
                <a:cs typeface="Times New Roman" panose="02020603050405020304" pitchFamily="18" charset="0"/>
              </a:rPr>
              <a:t> (88%).</a:t>
            </a:r>
          </a:p>
          <a:p>
            <a:pPr marL="342900" indent="-342900" algn="just">
              <a:buClr>
                <a:schemeClr val="accent1">
                  <a:lumMod val="75000"/>
                </a:schemeClr>
              </a:buClr>
              <a:buFont typeface="Wingdings" panose="05000000000000000000" pitchFamily="2" charset="2"/>
              <a:buChar char="Ø"/>
            </a:pPr>
            <a:r>
              <a:rPr lang="en-US" dirty="0">
                <a:solidFill>
                  <a:schemeClr val="tx1">
                    <a:lumMod val="75000"/>
                    <a:lumOff val="25000"/>
                  </a:schemeClr>
                </a:solidFill>
                <a:cs typeface="Times New Roman" panose="02020603050405020304" pitchFamily="18" charset="0"/>
              </a:rPr>
              <a:t>Machine learning algorithms improve early detection, providing healthcare professionals with a more cost-effective and efficient solution</a:t>
            </a:r>
            <a:endParaRPr lang="en-IN" dirty="0"/>
          </a:p>
        </p:txBody>
      </p:sp>
      <p:sp>
        <p:nvSpPr>
          <p:cNvPr id="3" name="TextBox 2">
            <a:extLst>
              <a:ext uri="{FF2B5EF4-FFF2-40B4-BE49-F238E27FC236}">
                <a16:creationId xmlns:a16="http://schemas.microsoft.com/office/drawing/2014/main" id="{D8AA011F-653B-5022-AB47-B57C5484F592}"/>
              </a:ext>
            </a:extLst>
          </p:cNvPr>
          <p:cNvSpPr txBox="1"/>
          <p:nvPr/>
        </p:nvSpPr>
        <p:spPr>
          <a:xfrm>
            <a:off x="1913641" y="622169"/>
            <a:ext cx="7852528" cy="584775"/>
          </a:xfrm>
          <a:prstGeom prst="rect">
            <a:avLst/>
          </a:prstGeom>
          <a:noFill/>
        </p:spPr>
        <p:txBody>
          <a:bodyPr wrap="square" rtlCol="0">
            <a:spAutoFit/>
          </a:bodyPr>
          <a:lstStyle/>
          <a:p>
            <a:pPr algn="ctr"/>
            <a:r>
              <a:rPr lang="en-IN" sz="3200" dirty="0"/>
              <a:t>Abstract</a:t>
            </a:r>
          </a:p>
        </p:txBody>
      </p:sp>
    </p:spTree>
    <p:extLst>
      <p:ext uri="{BB962C8B-B14F-4D97-AF65-F5344CB8AC3E}">
        <p14:creationId xmlns:p14="http://schemas.microsoft.com/office/powerpoint/2010/main" val="1312830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084DAB-7C1C-B164-5BE5-D857D64B4331}"/>
              </a:ext>
            </a:extLst>
          </p:cNvPr>
          <p:cNvSpPr txBox="1"/>
          <p:nvPr/>
        </p:nvSpPr>
        <p:spPr>
          <a:xfrm>
            <a:off x="1898740" y="1906750"/>
            <a:ext cx="8885524" cy="2862322"/>
          </a:xfrm>
          <a:prstGeom prst="rect">
            <a:avLst/>
          </a:prstGeom>
          <a:noFill/>
        </p:spPr>
        <p:txBody>
          <a:bodyPr wrap="square" rtlCol="0">
            <a:spAutoFit/>
          </a:bodyPr>
          <a:lstStyle/>
          <a:p>
            <a:pPr marL="342900" indent="-342900" algn="just" defTabSz="914400" fontAlgn="base">
              <a:spcBef>
                <a:spcPct val="0"/>
              </a:spcBef>
              <a:spcAft>
                <a:spcPct val="0"/>
              </a:spcAft>
              <a:buClr>
                <a:schemeClr val="accent1">
                  <a:lumMod val="75000"/>
                </a:schemeClr>
              </a:buClr>
              <a:buFont typeface="Wingdings" panose="05000000000000000000" pitchFamily="2" charset="2"/>
              <a:buChar char="Ø"/>
            </a:pPr>
            <a:r>
              <a:rPr lang="en-US" dirty="0">
                <a:solidFill>
                  <a:schemeClr val="tx1">
                    <a:lumMod val="75000"/>
                    <a:lumOff val="25000"/>
                  </a:schemeClr>
                </a:solidFill>
                <a:latin typeface="+mj-lt"/>
                <a:cs typeface="Times New Roman" panose="02020603050405020304" pitchFamily="18" charset="0"/>
              </a:rPr>
              <a:t>Diabetes is a fast-growing global health issue affecting people of all ages</a:t>
            </a:r>
            <a:r>
              <a:rPr lang="en-US" dirty="0">
                <a:solidFill>
                  <a:schemeClr val="tx1">
                    <a:lumMod val="75000"/>
                    <a:lumOff val="25000"/>
                  </a:schemeClr>
                </a:solidFill>
                <a:latin typeface="+mj-lt"/>
                <a:ea typeface="Calibri" panose="020F0502020204030204" pitchFamily="34" charset="0"/>
                <a:cs typeface="Times New Roman" panose="02020603050405020304" pitchFamily="18" charset="0"/>
              </a:rPr>
              <a:t>.</a:t>
            </a:r>
            <a:endParaRPr lang="en-US" sz="1800" dirty="0">
              <a:solidFill>
                <a:schemeClr val="tx1">
                  <a:lumMod val="75000"/>
                  <a:lumOff val="25000"/>
                </a:schemeClr>
              </a:solidFill>
              <a:latin typeface="+mj-lt"/>
              <a:ea typeface="Calibri" panose="020F0502020204030204" pitchFamily="34" charset="0"/>
              <a:cs typeface="Times New Roman" panose="02020603050405020304" pitchFamily="18" charset="0"/>
            </a:endParaRPr>
          </a:p>
          <a:p>
            <a:pPr marL="342900" indent="-342900" algn="just" defTabSz="914400" fontAlgn="base">
              <a:spcBef>
                <a:spcPct val="0"/>
              </a:spcBef>
              <a:spcAft>
                <a:spcPct val="0"/>
              </a:spcAft>
              <a:buClr>
                <a:schemeClr val="accent1">
                  <a:lumMod val="75000"/>
                </a:schemeClr>
              </a:buClr>
              <a:buFont typeface="Wingdings" panose="05000000000000000000" pitchFamily="2" charset="2"/>
              <a:buChar char="Ø"/>
            </a:pPr>
            <a:r>
              <a:rPr lang="en-US" dirty="0">
                <a:solidFill>
                  <a:schemeClr val="tx1">
                    <a:lumMod val="75000"/>
                    <a:lumOff val="25000"/>
                  </a:schemeClr>
                </a:solidFill>
                <a:latin typeface="+mj-lt"/>
                <a:cs typeface="Times New Roman" panose="02020603050405020304" pitchFamily="18" charset="0"/>
              </a:rPr>
              <a:t>The body struggles to use insulin properly or produce enough insulin, causing high blood sugar levels.</a:t>
            </a:r>
            <a:endParaRPr lang="en-US" sz="1800" dirty="0">
              <a:solidFill>
                <a:schemeClr val="tx1">
                  <a:lumMod val="75000"/>
                  <a:lumOff val="25000"/>
                </a:schemeClr>
              </a:solidFill>
              <a:latin typeface="+mj-lt"/>
              <a:ea typeface="Calibri" panose="020F0502020204030204" pitchFamily="34" charset="0"/>
              <a:cs typeface="Times New Roman" panose="02020603050405020304" pitchFamily="18" charset="0"/>
            </a:endParaRPr>
          </a:p>
          <a:p>
            <a:pPr marL="342900" indent="-342900" algn="just" defTabSz="914400" fontAlgn="base">
              <a:spcBef>
                <a:spcPct val="0"/>
              </a:spcBef>
              <a:spcAft>
                <a:spcPct val="0"/>
              </a:spcAft>
              <a:buClr>
                <a:schemeClr val="accent1">
                  <a:lumMod val="75000"/>
                </a:schemeClr>
              </a:buClr>
              <a:buFont typeface="Wingdings" panose="05000000000000000000" pitchFamily="2" charset="2"/>
              <a:buChar char="Ø"/>
            </a:pPr>
            <a:r>
              <a:rPr lang="en-US" sz="1800" dirty="0">
                <a:solidFill>
                  <a:schemeClr val="tx1">
                    <a:lumMod val="75000"/>
                    <a:lumOff val="25000"/>
                  </a:schemeClr>
                </a:solidFill>
                <a:latin typeface="+mj-lt"/>
                <a:ea typeface="Calibri" panose="020F0502020204030204" pitchFamily="34" charset="0"/>
                <a:cs typeface="Times New Roman" panose="02020603050405020304" pitchFamily="18" charset="0"/>
              </a:rPr>
              <a:t>According to the data of International Diabetes Federation approximately 537 million adults (20-79 years) are living with diabetes. The total number of people living with diabetes is projected to rise to 643 million by 2030 and 783 million by 2045.</a:t>
            </a:r>
          </a:p>
          <a:p>
            <a:pPr marL="342900" indent="-342900" algn="just" defTabSz="914400" fontAlgn="base">
              <a:spcBef>
                <a:spcPct val="0"/>
              </a:spcBef>
              <a:spcAft>
                <a:spcPct val="0"/>
              </a:spcAft>
              <a:buClr>
                <a:schemeClr val="accent1">
                  <a:lumMod val="75000"/>
                </a:schemeClr>
              </a:buClr>
              <a:buFont typeface="Wingdings" panose="05000000000000000000" pitchFamily="2" charset="2"/>
              <a:buChar char="Ø"/>
            </a:pPr>
            <a:r>
              <a:rPr lang="en-US" dirty="0">
                <a:solidFill>
                  <a:schemeClr val="tx1">
                    <a:lumMod val="75000"/>
                    <a:lumOff val="25000"/>
                  </a:schemeClr>
                </a:solidFill>
                <a:latin typeface="+mj-lt"/>
                <a:cs typeface="Times New Roman" panose="02020603050405020304" pitchFamily="18" charset="0"/>
              </a:rPr>
              <a:t>Various symptoms of diabetes are excessive hunger, thirst, frequent urination, weight loss, fatigue, blurred vision.</a:t>
            </a:r>
            <a:endParaRPr lang="en-US" sz="1800" dirty="0">
              <a:solidFill>
                <a:schemeClr val="tx1">
                  <a:lumMod val="75000"/>
                  <a:lumOff val="25000"/>
                </a:schemeClr>
              </a:solidFill>
              <a:latin typeface="+mj-lt"/>
              <a:ea typeface="Calibri" panose="020F0502020204030204" pitchFamily="34" charset="0"/>
              <a:cs typeface="Times New Roman" panose="02020603050405020304" pitchFamily="18" charset="0"/>
            </a:endParaRPr>
          </a:p>
          <a:p>
            <a:pPr marL="342900" indent="-342900" algn="just" defTabSz="914400" fontAlgn="base">
              <a:spcBef>
                <a:spcPct val="0"/>
              </a:spcBef>
              <a:spcAft>
                <a:spcPct val="0"/>
              </a:spcAft>
              <a:buClr>
                <a:schemeClr val="accent1">
                  <a:lumMod val="75000"/>
                </a:schemeClr>
              </a:buClr>
              <a:buFont typeface="Wingdings" panose="05000000000000000000" pitchFamily="2" charset="2"/>
              <a:buChar char="Ø"/>
            </a:pPr>
            <a:r>
              <a:rPr lang="en-US" dirty="0">
                <a:solidFill>
                  <a:schemeClr val="tx1">
                    <a:lumMod val="75000"/>
                    <a:lumOff val="25000"/>
                  </a:schemeClr>
                </a:solidFill>
                <a:latin typeface="+mj-lt"/>
                <a:cs typeface="Times New Roman" panose="02020603050405020304" pitchFamily="18" charset="0"/>
              </a:rPr>
              <a:t>Untreated diabetes can lead to severe complications like heart disease, kidney failure, and blindness.</a:t>
            </a:r>
            <a:endParaRPr lang="en-US" sz="1800" dirty="0">
              <a:solidFill>
                <a:schemeClr val="tx1">
                  <a:lumMod val="75000"/>
                  <a:lumOff val="25000"/>
                </a:schemeClr>
              </a:solidFill>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E1E8EA52-C10D-701E-C319-13B439A14899}"/>
              </a:ext>
            </a:extLst>
          </p:cNvPr>
          <p:cNvSpPr txBox="1"/>
          <p:nvPr/>
        </p:nvSpPr>
        <p:spPr>
          <a:xfrm>
            <a:off x="2498103" y="782425"/>
            <a:ext cx="7852528" cy="584775"/>
          </a:xfrm>
          <a:prstGeom prst="rect">
            <a:avLst/>
          </a:prstGeom>
          <a:noFill/>
        </p:spPr>
        <p:txBody>
          <a:bodyPr wrap="square" rtlCol="0">
            <a:spAutoFit/>
          </a:bodyPr>
          <a:lstStyle/>
          <a:p>
            <a:pPr algn="ctr"/>
            <a:r>
              <a:rPr lang="en-IN" sz="3200" dirty="0"/>
              <a:t>Introduction</a:t>
            </a:r>
          </a:p>
        </p:txBody>
      </p:sp>
    </p:spTree>
    <p:extLst>
      <p:ext uri="{BB962C8B-B14F-4D97-AF65-F5344CB8AC3E}">
        <p14:creationId xmlns:p14="http://schemas.microsoft.com/office/powerpoint/2010/main" val="1379819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B9A6F2-690F-0832-0E3B-6CFC2497870F}"/>
              </a:ext>
            </a:extLst>
          </p:cNvPr>
          <p:cNvSpPr txBox="1"/>
          <p:nvPr/>
        </p:nvSpPr>
        <p:spPr>
          <a:xfrm>
            <a:off x="2247635" y="1498862"/>
            <a:ext cx="7389772" cy="3416320"/>
          </a:xfrm>
          <a:prstGeom prst="rect">
            <a:avLst/>
          </a:prstGeom>
          <a:noFill/>
        </p:spPr>
        <p:txBody>
          <a:bodyPr wrap="square" rtlCol="0">
            <a:spAutoFit/>
          </a:bodyPr>
          <a:lstStyle/>
          <a:p>
            <a:pPr algn="just">
              <a:buClr>
                <a:schemeClr val="accent1">
                  <a:lumMod val="75000"/>
                </a:schemeClr>
              </a:buClr>
            </a:pPr>
            <a:r>
              <a:rPr lang="en-IN" sz="1800" dirty="0">
                <a:solidFill>
                  <a:schemeClr val="tx1">
                    <a:lumMod val="75000"/>
                    <a:lumOff val="25000"/>
                  </a:schemeClr>
                </a:solidFill>
                <a:cs typeface="Times New Roman" panose="02020603050405020304" pitchFamily="18" charset="0"/>
              </a:rPr>
              <a:t>The types of Diabetes are:</a:t>
            </a:r>
          </a:p>
          <a:p>
            <a:pPr algn="just">
              <a:buClr>
                <a:schemeClr val="accent1">
                  <a:lumMod val="75000"/>
                </a:schemeClr>
              </a:buClr>
            </a:pPr>
            <a:endParaRPr lang="en-US" sz="1800" b="1" dirty="0">
              <a:solidFill>
                <a:schemeClr val="tx1">
                  <a:lumMod val="75000"/>
                  <a:lumOff val="25000"/>
                </a:schemeClr>
              </a:solidFill>
              <a:cs typeface="Times New Roman" panose="02020603050405020304" pitchFamily="18" charset="0"/>
            </a:endParaRPr>
          </a:p>
          <a:p>
            <a:pPr marL="342900" indent="-342900" algn="just">
              <a:buClr>
                <a:schemeClr val="accent1">
                  <a:lumMod val="75000"/>
                </a:schemeClr>
              </a:buClr>
              <a:buFont typeface="Wingdings" panose="05000000000000000000" pitchFamily="2" charset="2"/>
              <a:buChar char="Ø"/>
            </a:pPr>
            <a:r>
              <a:rPr lang="en-US" sz="1800" b="1" dirty="0">
                <a:solidFill>
                  <a:schemeClr val="tx1">
                    <a:lumMod val="75000"/>
                    <a:lumOff val="25000"/>
                  </a:schemeClr>
                </a:solidFill>
                <a:cs typeface="Times New Roman" panose="02020603050405020304" pitchFamily="18" charset="0"/>
              </a:rPr>
              <a:t>Type 1 </a:t>
            </a:r>
            <a:r>
              <a:rPr lang="en-US" sz="1800" dirty="0">
                <a:solidFill>
                  <a:schemeClr val="tx1">
                    <a:lumMod val="75000"/>
                    <a:lumOff val="25000"/>
                  </a:schemeClr>
                </a:solidFill>
                <a:cs typeface="Times New Roman" panose="02020603050405020304" pitchFamily="18" charset="0"/>
              </a:rPr>
              <a:t>diabetes means that the immune system is  compromised, and the cells fail to produce insulin in sufficient amounts.</a:t>
            </a:r>
          </a:p>
          <a:p>
            <a:pPr marL="342900" indent="-342900" algn="just">
              <a:buClr>
                <a:schemeClr val="accent1">
                  <a:lumMod val="75000"/>
                </a:schemeClr>
              </a:buClr>
              <a:buFont typeface="Wingdings" panose="05000000000000000000" pitchFamily="2" charset="2"/>
              <a:buChar char="Ø"/>
            </a:pPr>
            <a:endParaRPr lang="en-US" sz="1800" dirty="0">
              <a:solidFill>
                <a:schemeClr val="tx1">
                  <a:lumMod val="75000"/>
                  <a:lumOff val="25000"/>
                </a:schemeClr>
              </a:solidFill>
              <a:cs typeface="Times New Roman" panose="02020603050405020304" pitchFamily="18" charset="0"/>
            </a:endParaRPr>
          </a:p>
          <a:p>
            <a:pPr marL="342900" indent="-342900" algn="just">
              <a:buClr>
                <a:schemeClr val="accent1">
                  <a:lumMod val="75000"/>
                </a:schemeClr>
              </a:buClr>
              <a:buFont typeface="Wingdings" panose="05000000000000000000" pitchFamily="2" charset="2"/>
              <a:buChar char="Ø"/>
            </a:pPr>
            <a:r>
              <a:rPr lang="en-US" sz="1800" b="1" dirty="0">
                <a:solidFill>
                  <a:schemeClr val="tx1">
                    <a:lumMod val="75000"/>
                    <a:lumOff val="25000"/>
                  </a:schemeClr>
                </a:solidFill>
                <a:cs typeface="Times New Roman" panose="02020603050405020304" pitchFamily="18" charset="0"/>
              </a:rPr>
              <a:t>Type 2 </a:t>
            </a:r>
            <a:r>
              <a:rPr lang="en-US" sz="1800" dirty="0">
                <a:solidFill>
                  <a:schemeClr val="tx1">
                    <a:lumMod val="75000"/>
                    <a:lumOff val="25000"/>
                  </a:schemeClr>
                </a:solidFill>
                <a:cs typeface="Times New Roman" panose="02020603050405020304" pitchFamily="18" charset="0"/>
              </a:rPr>
              <a:t>diabetes means that the cells produce a low quantity of insulin, or the body can’t use the insulin correctly. </a:t>
            </a:r>
          </a:p>
          <a:p>
            <a:pPr marL="342900" indent="-342900" algn="just">
              <a:buClr>
                <a:schemeClr val="accent1">
                  <a:lumMod val="75000"/>
                </a:schemeClr>
              </a:buClr>
              <a:buFont typeface="Wingdings" panose="05000000000000000000" pitchFamily="2" charset="2"/>
              <a:buChar char="Ø"/>
            </a:pPr>
            <a:endParaRPr lang="en-US" sz="1800" dirty="0">
              <a:solidFill>
                <a:schemeClr val="tx1">
                  <a:lumMod val="75000"/>
                  <a:lumOff val="25000"/>
                </a:schemeClr>
              </a:solidFill>
              <a:cs typeface="Times New Roman" panose="02020603050405020304" pitchFamily="18" charset="0"/>
            </a:endParaRPr>
          </a:p>
          <a:p>
            <a:pPr marL="342900" indent="-342900" algn="just">
              <a:buClr>
                <a:schemeClr val="accent1">
                  <a:lumMod val="75000"/>
                </a:schemeClr>
              </a:buClr>
              <a:buFont typeface="Wingdings" panose="05000000000000000000" pitchFamily="2" charset="2"/>
              <a:buChar char="Ø"/>
            </a:pPr>
            <a:r>
              <a:rPr lang="en-US" sz="1800" b="1" dirty="0">
                <a:solidFill>
                  <a:schemeClr val="tx1">
                    <a:lumMod val="75000"/>
                    <a:lumOff val="25000"/>
                  </a:schemeClr>
                </a:solidFill>
                <a:cs typeface="Times New Roman" panose="02020603050405020304" pitchFamily="18" charset="0"/>
              </a:rPr>
              <a:t>Type 3- </a:t>
            </a:r>
            <a:r>
              <a:rPr lang="en-US" sz="1800" dirty="0">
                <a:solidFill>
                  <a:schemeClr val="tx1">
                    <a:lumMod val="75000"/>
                    <a:lumOff val="25000"/>
                  </a:schemeClr>
                </a:solidFill>
                <a:cs typeface="Times New Roman" panose="02020603050405020304" pitchFamily="18" charset="0"/>
              </a:rPr>
              <a:t>Gestational diabetes is a type of diabetes that develops during pregnancy. Gestational diabetes is usually diagnosed in the 24th to 28th week of pregnancy.</a:t>
            </a:r>
          </a:p>
          <a:p>
            <a:endParaRPr lang="en-IN" dirty="0"/>
          </a:p>
        </p:txBody>
      </p:sp>
    </p:spTree>
    <p:extLst>
      <p:ext uri="{BB962C8B-B14F-4D97-AF65-F5344CB8AC3E}">
        <p14:creationId xmlns:p14="http://schemas.microsoft.com/office/powerpoint/2010/main" val="3169844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5DCBC4-E840-755F-0A6D-C9983B5F170B}"/>
              </a:ext>
            </a:extLst>
          </p:cNvPr>
          <p:cNvSpPr txBox="1"/>
          <p:nvPr/>
        </p:nvSpPr>
        <p:spPr>
          <a:xfrm>
            <a:off x="2363920" y="1979629"/>
            <a:ext cx="7464159" cy="2446824"/>
          </a:xfrm>
          <a:prstGeom prst="rect">
            <a:avLst/>
          </a:prstGeom>
          <a:noFill/>
        </p:spPr>
        <p:txBody>
          <a:bodyPr wrap="none" rtlCol="0">
            <a:spAutoFit/>
          </a:bodyPr>
          <a:lstStyle/>
          <a:p>
            <a:pPr marL="342900" indent="-342900" algn="just" defTabSz="914400" fontAlgn="base">
              <a:lnSpc>
                <a:spcPct val="150000"/>
              </a:lnSpc>
              <a:spcBef>
                <a:spcPct val="0"/>
              </a:spcBef>
              <a:spcAft>
                <a:spcPct val="0"/>
              </a:spcAft>
              <a:buClr>
                <a:schemeClr val="accent1">
                  <a:lumMod val="75000"/>
                </a:schemeClr>
              </a:buClr>
              <a:buFont typeface="Wingdings" panose="05000000000000000000" pitchFamily="2" charset="2"/>
              <a:buChar char="Ø"/>
            </a:pPr>
            <a:r>
              <a:rPr lang="en-US" sz="1800" dirty="0">
                <a:solidFill>
                  <a:schemeClr val="tx1">
                    <a:lumMod val="75000"/>
                    <a:lumOff val="25000"/>
                  </a:schemeClr>
                </a:solidFill>
                <a:ea typeface="Calibri" panose="020F0502020204030204" pitchFamily="34" charset="0"/>
                <a:cs typeface="Times New Roman" panose="02020603050405020304" pitchFamily="18" charset="0"/>
                <a:sym typeface="+mn-ea"/>
              </a:rPr>
              <a:t>To predict whether a person is diabetic or not at an early stage.</a:t>
            </a:r>
          </a:p>
          <a:p>
            <a:pPr marL="342900" indent="-342900" algn="just" defTabSz="914400" fontAlgn="base">
              <a:lnSpc>
                <a:spcPct val="150000"/>
              </a:lnSpc>
              <a:spcBef>
                <a:spcPct val="0"/>
              </a:spcBef>
              <a:spcAft>
                <a:spcPct val="0"/>
              </a:spcAft>
              <a:buClr>
                <a:schemeClr val="accent1">
                  <a:lumMod val="75000"/>
                </a:schemeClr>
              </a:buClr>
              <a:buFont typeface="Wingdings" panose="05000000000000000000" pitchFamily="2" charset="2"/>
              <a:buChar char="Ø"/>
            </a:pPr>
            <a:r>
              <a:rPr lang="en-US" sz="1800" dirty="0">
                <a:solidFill>
                  <a:schemeClr val="tx1">
                    <a:lumMod val="75000"/>
                    <a:lumOff val="25000"/>
                  </a:schemeClr>
                </a:solidFill>
                <a:ea typeface="Calibri" panose="020F0502020204030204" pitchFamily="34" charset="0"/>
                <a:cs typeface="Times New Roman" panose="02020603050405020304" pitchFamily="18" charset="0"/>
                <a:sym typeface="+mn-ea"/>
              </a:rPr>
              <a:t>To understand and analyze the present diabetics diseases.</a:t>
            </a:r>
            <a:endParaRPr lang="en-US" sz="1800" dirty="0">
              <a:solidFill>
                <a:schemeClr val="tx1">
                  <a:lumMod val="75000"/>
                  <a:lumOff val="25000"/>
                </a:schemeClr>
              </a:solidFill>
              <a:ea typeface="Calibri" panose="020F0502020204030204" pitchFamily="34" charset="0"/>
              <a:cs typeface="Times New Roman" panose="02020603050405020304" pitchFamily="18" charset="0"/>
            </a:endParaRPr>
          </a:p>
          <a:p>
            <a:pPr marL="342900" indent="-342900" algn="just" defTabSz="914400" fontAlgn="base">
              <a:lnSpc>
                <a:spcPct val="150000"/>
              </a:lnSpc>
              <a:spcBef>
                <a:spcPct val="0"/>
              </a:spcBef>
              <a:spcAft>
                <a:spcPct val="0"/>
              </a:spcAft>
              <a:buClr>
                <a:schemeClr val="accent1">
                  <a:lumMod val="75000"/>
                </a:schemeClr>
              </a:buClr>
              <a:buFont typeface="Wingdings" panose="05000000000000000000" pitchFamily="2" charset="2"/>
              <a:buChar char="Ø"/>
            </a:pPr>
            <a:r>
              <a:rPr lang="en-IN" sz="1800" dirty="0">
                <a:solidFill>
                  <a:schemeClr val="tx1">
                    <a:lumMod val="75000"/>
                    <a:lumOff val="25000"/>
                  </a:schemeClr>
                </a:solidFill>
                <a:ea typeface="Calibri" panose="020F0502020204030204" pitchFamily="34" charset="0"/>
                <a:cs typeface="Times New Roman" panose="02020603050405020304" pitchFamily="18" charset="0"/>
                <a:sym typeface="+mn-ea"/>
              </a:rPr>
              <a:t>To evaluate the performance of the proposed model </a:t>
            </a:r>
            <a:r>
              <a:rPr lang="en-US" sz="1800" dirty="0">
                <a:solidFill>
                  <a:schemeClr val="tx1">
                    <a:lumMod val="75000"/>
                    <a:lumOff val="25000"/>
                  </a:schemeClr>
                </a:solidFill>
                <a:ea typeface="Calibri" panose="020F0502020204030204" pitchFamily="34" charset="0"/>
                <a:cs typeface="Times New Roman" panose="02020603050405020304" pitchFamily="18" charset="0"/>
                <a:sym typeface="+mn-ea"/>
              </a:rPr>
              <a:t>for clinical relevance</a:t>
            </a:r>
            <a:r>
              <a:rPr lang="en-IN" sz="1800" dirty="0">
                <a:solidFill>
                  <a:schemeClr val="tx1">
                    <a:lumMod val="75000"/>
                    <a:lumOff val="25000"/>
                  </a:schemeClr>
                </a:solidFill>
                <a:ea typeface="Calibri" panose="020F0502020204030204" pitchFamily="34" charset="0"/>
                <a:cs typeface="Times New Roman" panose="02020603050405020304" pitchFamily="18" charset="0"/>
                <a:sym typeface="+mn-ea"/>
              </a:rPr>
              <a:t>.</a:t>
            </a:r>
          </a:p>
          <a:p>
            <a:pPr marL="342900" indent="-342900" algn="just" defTabSz="914400" fontAlgn="base">
              <a:lnSpc>
                <a:spcPct val="150000"/>
              </a:lnSpc>
              <a:spcBef>
                <a:spcPct val="0"/>
              </a:spcBef>
              <a:spcAft>
                <a:spcPct val="0"/>
              </a:spcAft>
              <a:buClr>
                <a:schemeClr val="accent1">
                  <a:lumMod val="75000"/>
                </a:schemeClr>
              </a:buClr>
              <a:buFont typeface="Wingdings" panose="05000000000000000000" pitchFamily="2" charset="2"/>
              <a:buChar char="Ø"/>
            </a:pPr>
            <a:r>
              <a:rPr lang="en-US" sz="1800" dirty="0">
                <a:solidFill>
                  <a:schemeClr val="tx1">
                    <a:lumMod val="75000"/>
                    <a:lumOff val="25000"/>
                  </a:schemeClr>
                </a:solidFill>
                <a:ea typeface="Calibri" panose="020F0502020204030204" pitchFamily="34" charset="0"/>
                <a:cs typeface="Times New Roman" panose="02020603050405020304" pitchFamily="18" charset="0"/>
                <a:sym typeface="+mn-ea"/>
              </a:rPr>
              <a:t>To handle imbalanced datasets (more non-diabetic than diabetic cases).</a:t>
            </a:r>
          </a:p>
          <a:p>
            <a:pPr marL="342900" indent="-342900" algn="just" defTabSz="914400" fontAlgn="base">
              <a:lnSpc>
                <a:spcPct val="150000"/>
              </a:lnSpc>
              <a:spcBef>
                <a:spcPct val="0"/>
              </a:spcBef>
              <a:spcAft>
                <a:spcPct val="0"/>
              </a:spcAft>
              <a:buClr>
                <a:schemeClr val="accent1">
                  <a:lumMod val="75000"/>
                </a:schemeClr>
              </a:buClr>
              <a:buFont typeface="Wingdings" panose="05000000000000000000" pitchFamily="2" charset="2"/>
              <a:buChar char="Ø"/>
            </a:pPr>
            <a:r>
              <a:rPr lang="en-US" sz="1800" dirty="0">
                <a:solidFill>
                  <a:schemeClr val="tx1">
                    <a:lumMod val="75000"/>
                    <a:lumOff val="25000"/>
                  </a:schemeClr>
                </a:solidFill>
                <a:ea typeface="Calibri" panose="020F0502020204030204" pitchFamily="34" charset="0"/>
                <a:cs typeface="Times New Roman" panose="02020603050405020304" pitchFamily="18" charset="0"/>
                <a:sym typeface="+mn-ea"/>
              </a:rPr>
              <a:t>To ensure the model generalizes well to unseen data.</a:t>
            </a:r>
            <a:endParaRPr lang="en-IN" sz="1800" dirty="0">
              <a:solidFill>
                <a:schemeClr val="tx1">
                  <a:lumMod val="75000"/>
                  <a:lumOff val="25000"/>
                </a:schemeClr>
              </a:solidFill>
              <a:ea typeface="Calibri" panose="020F0502020204030204" pitchFamily="34" charset="0"/>
              <a:cs typeface="Times New Roman" panose="02020603050405020304" pitchFamily="18" charset="0"/>
              <a:sym typeface="+mn-ea"/>
            </a:endParaRPr>
          </a:p>
          <a:p>
            <a:endParaRPr lang="en-IN" dirty="0">
              <a:cs typeface="Times New Roman" panose="02020603050405020304" pitchFamily="18" charset="0"/>
            </a:endParaRPr>
          </a:p>
        </p:txBody>
      </p:sp>
      <p:sp>
        <p:nvSpPr>
          <p:cNvPr id="3" name="TextBox 2">
            <a:extLst>
              <a:ext uri="{FF2B5EF4-FFF2-40B4-BE49-F238E27FC236}">
                <a16:creationId xmlns:a16="http://schemas.microsoft.com/office/drawing/2014/main" id="{FDE4ACC3-7514-01FB-A264-2EDEE8487A1A}"/>
              </a:ext>
            </a:extLst>
          </p:cNvPr>
          <p:cNvSpPr txBox="1"/>
          <p:nvPr/>
        </p:nvSpPr>
        <p:spPr>
          <a:xfrm>
            <a:off x="2169735" y="782425"/>
            <a:ext cx="7852528" cy="584775"/>
          </a:xfrm>
          <a:prstGeom prst="rect">
            <a:avLst/>
          </a:prstGeom>
          <a:noFill/>
        </p:spPr>
        <p:txBody>
          <a:bodyPr wrap="square" rtlCol="0">
            <a:spAutoFit/>
          </a:bodyPr>
          <a:lstStyle/>
          <a:p>
            <a:pPr algn="ctr"/>
            <a:r>
              <a:rPr lang="en-IN" sz="3200" dirty="0"/>
              <a:t>Objective</a:t>
            </a:r>
          </a:p>
        </p:txBody>
      </p:sp>
    </p:spTree>
    <p:extLst>
      <p:ext uri="{BB962C8B-B14F-4D97-AF65-F5344CB8AC3E}">
        <p14:creationId xmlns:p14="http://schemas.microsoft.com/office/powerpoint/2010/main" val="1938703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8D8B6C-4909-14E9-0735-9B6CE06BFC7C}"/>
              </a:ext>
            </a:extLst>
          </p:cNvPr>
          <p:cNvSpPr txBox="1"/>
          <p:nvPr/>
        </p:nvSpPr>
        <p:spPr>
          <a:xfrm>
            <a:off x="1513705" y="1678276"/>
            <a:ext cx="9289413" cy="3693319"/>
          </a:xfrm>
          <a:prstGeom prst="rect">
            <a:avLst/>
          </a:prstGeom>
          <a:noFill/>
        </p:spPr>
        <p:txBody>
          <a:bodyPr wrap="square" rtlCol="0">
            <a:spAutoFit/>
          </a:bodyPr>
          <a:lstStyle/>
          <a:p>
            <a:pPr algn="just"/>
            <a:r>
              <a:rPr lang="en-US" b="1" i="0" dirty="0">
                <a:solidFill>
                  <a:srgbClr val="374151"/>
                </a:solidFill>
                <a:effectLst/>
                <a:cs typeface="Times New Roman" panose="02020603050405020304" pitchFamily="18" charset="0"/>
              </a:rPr>
              <a:t>Various Steps involved are : </a:t>
            </a:r>
          </a:p>
          <a:p>
            <a:pPr algn="just"/>
            <a:endParaRPr lang="en-US" b="1" i="0" dirty="0">
              <a:solidFill>
                <a:srgbClr val="374151"/>
              </a:solidFill>
              <a:effectLst/>
              <a:cs typeface="Times New Roman" panose="02020603050405020304" pitchFamily="18" charset="0"/>
            </a:endParaRPr>
          </a:p>
          <a:p>
            <a:pPr marL="285750" indent="-285750" algn="just">
              <a:buClr>
                <a:schemeClr val="accent1">
                  <a:lumMod val="75000"/>
                </a:schemeClr>
              </a:buClr>
              <a:buFont typeface="Wingdings" panose="05000000000000000000" pitchFamily="2" charset="2"/>
              <a:buChar char="Ø"/>
            </a:pPr>
            <a:r>
              <a:rPr lang="en-US" b="1" i="0" dirty="0">
                <a:solidFill>
                  <a:schemeClr val="tx1">
                    <a:lumMod val="75000"/>
                    <a:lumOff val="25000"/>
                  </a:schemeClr>
                </a:solidFill>
                <a:effectLst/>
                <a:cs typeface="Times New Roman" panose="02020603050405020304" pitchFamily="18" charset="0"/>
              </a:rPr>
              <a:t>Data Collection</a:t>
            </a:r>
            <a:r>
              <a:rPr lang="en-US" b="0" i="0" dirty="0">
                <a:solidFill>
                  <a:schemeClr val="tx1">
                    <a:lumMod val="75000"/>
                    <a:lumOff val="25000"/>
                  </a:schemeClr>
                </a:solidFill>
                <a:effectLst/>
                <a:cs typeface="Times New Roman" panose="02020603050405020304" pitchFamily="18" charset="0"/>
              </a:rPr>
              <a:t>: Gather and understand data to identify patterns for prediction and evaluation.</a:t>
            </a:r>
          </a:p>
          <a:p>
            <a:pPr marL="285750" indent="-285750" algn="just">
              <a:buClr>
                <a:schemeClr val="accent1">
                  <a:lumMod val="75000"/>
                </a:schemeClr>
              </a:buClr>
              <a:buFont typeface="Wingdings" panose="05000000000000000000" pitchFamily="2" charset="2"/>
              <a:buChar char="Ø"/>
            </a:pPr>
            <a:r>
              <a:rPr lang="en-US" b="1" i="0" dirty="0">
                <a:solidFill>
                  <a:schemeClr val="tx1">
                    <a:lumMod val="75000"/>
                    <a:lumOff val="25000"/>
                  </a:schemeClr>
                </a:solidFill>
                <a:effectLst/>
                <a:cs typeface="Times New Roman" panose="02020603050405020304" pitchFamily="18" charset="0"/>
              </a:rPr>
              <a:t>Data Preparation</a:t>
            </a:r>
            <a:r>
              <a:rPr lang="en-US" b="0" i="0" dirty="0">
                <a:solidFill>
                  <a:schemeClr val="tx1">
                    <a:lumMod val="75000"/>
                    <a:lumOff val="25000"/>
                  </a:schemeClr>
                </a:solidFill>
                <a:effectLst/>
                <a:cs typeface="Times New Roman" panose="02020603050405020304" pitchFamily="18" charset="0"/>
              </a:rPr>
              <a:t>: Preprocess data to handle missing values and impurities, enhancing data quality for analysis.</a:t>
            </a:r>
          </a:p>
          <a:p>
            <a:pPr marL="285750" indent="-285750" algn="just">
              <a:buClr>
                <a:schemeClr val="accent1">
                  <a:lumMod val="75000"/>
                </a:schemeClr>
              </a:buClr>
              <a:buFont typeface="Wingdings" panose="05000000000000000000" pitchFamily="2" charset="2"/>
              <a:buChar char="Ø"/>
            </a:pPr>
            <a:r>
              <a:rPr lang="en-IN" b="1" dirty="0">
                <a:solidFill>
                  <a:schemeClr val="tx1">
                    <a:lumMod val="75000"/>
                    <a:lumOff val="25000"/>
                  </a:schemeClr>
                </a:solidFill>
                <a:cs typeface="Times New Roman" panose="02020603050405020304" pitchFamily="18" charset="0"/>
              </a:rPr>
              <a:t>Feature Selection</a:t>
            </a:r>
            <a:r>
              <a:rPr lang="en-IN" dirty="0">
                <a:solidFill>
                  <a:schemeClr val="tx1">
                    <a:lumMod val="75000"/>
                    <a:lumOff val="25000"/>
                  </a:schemeClr>
                </a:solidFill>
                <a:cs typeface="Times New Roman" panose="02020603050405020304" pitchFamily="18" charset="0"/>
              </a:rPr>
              <a:t>: </a:t>
            </a:r>
            <a:r>
              <a:rPr lang="en-US" dirty="0">
                <a:solidFill>
                  <a:schemeClr val="tx1">
                    <a:lumMod val="75000"/>
                    <a:lumOff val="25000"/>
                  </a:schemeClr>
                </a:solidFill>
                <a:cs typeface="Times New Roman" panose="02020603050405020304" pitchFamily="18" charset="0"/>
              </a:rPr>
              <a:t>Identify key features for diabetes prediction (e.g., glucose levels, BMI, age).</a:t>
            </a:r>
            <a:endParaRPr lang="en-US" b="0" i="0" dirty="0">
              <a:solidFill>
                <a:schemeClr val="tx1">
                  <a:lumMod val="75000"/>
                  <a:lumOff val="25000"/>
                </a:schemeClr>
              </a:solidFill>
              <a:effectLst/>
              <a:cs typeface="Times New Roman" panose="02020603050405020304" pitchFamily="18" charset="0"/>
            </a:endParaRPr>
          </a:p>
          <a:p>
            <a:pPr marL="285750" indent="-285750" algn="just">
              <a:buClr>
                <a:schemeClr val="accent1">
                  <a:lumMod val="75000"/>
                </a:schemeClr>
              </a:buClr>
              <a:buFont typeface="Wingdings" panose="05000000000000000000" pitchFamily="2" charset="2"/>
              <a:buChar char="Ø"/>
            </a:pPr>
            <a:r>
              <a:rPr lang="en-US" b="1" i="0" dirty="0">
                <a:solidFill>
                  <a:schemeClr val="tx1">
                    <a:lumMod val="75000"/>
                    <a:lumOff val="25000"/>
                  </a:schemeClr>
                </a:solidFill>
                <a:effectLst/>
                <a:cs typeface="Times New Roman" panose="02020603050405020304" pitchFamily="18" charset="0"/>
              </a:rPr>
              <a:t>Model Building</a:t>
            </a:r>
            <a:r>
              <a:rPr lang="en-US" b="0" i="0" dirty="0">
                <a:solidFill>
                  <a:schemeClr val="tx1">
                    <a:lumMod val="75000"/>
                    <a:lumOff val="25000"/>
                  </a:schemeClr>
                </a:solidFill>
                <a:effectLst/>
                <a:cs typeface="Times New Roman" panose="02020603050405020304" pitchFamily="18" charset="0"/>
              </a:rPr>
              <a:t>: Apply machine learning techniques to analyze performance and determine accuracy after data preparation.</a:t>
            </a:r>
          </a:p>
          <a:p>
            <a:pPr marL="285750" indent="-285750" algn="just">
              <a:buClr>
                <a:schemeClr val="accent1">
                  <a:lumMod val="75000"/>
                </a:schemeClr>
              </a:buClr>
              <a:buFont typeface="Wingdings" panose="05000000000000000000" pitchFamily="2" charset="2"/>
              <a:buChar char="Ø"/>
            </a:pPr>
            <a:r>
              <a:rPr lang="en-US" b="1" i="0" dirty="0">
                <a:solidFill>
                  <a:schemeClr val="tx1">
                    <a:lumMod val="75000"/>
                    <a:lumOff val="25000"/>
                  </a:schemeClr>
                </a:solidFill>
                <a:effectLst/>
                <a:cs typeface="Times New Roman" panose="02020603050405020304" pitchFamily="18" charset="0"/>
              </a:rPr>
              <a:t>Training and Test Phase</a:t>
            </a:r>
            <a:r>
              <a:rPr lang="en-US" b="0" i="0" dirty="0">
                <a:solidFill>
                  <a:schemeClr val="tx1">
                    <a:lumMod val="75000"/>
                    <a:lumOff val="25000"/>
                  </a:schemeClr>
                </a:solidFill>
                <a:effectLst/>
                <a:cs typeface="Times New Roman" panose="02020603050405020304" pitchFamily="18" charset="0"/>
              </a:rPr>
              <a:t>: Split the dataset into training and test sets; train the ML model using the training data.</a:t>
            </a:r>
          </a:p>
          <a:p>
            <a:pPr marL="285750" indent="-285750" algn="just">
              <a:buClr>
                <a:schemeClr val="accent1">
                  <a:lumMod val="75000"/>
                </a:schemeClr>
              </a:buClr>
              <a:buFont typeface="Wingdings" panose="05000000000000000000" pitchFamily="2" charset="2"/>
              <a:buChar char="Ø"/>
            </a:pPr>
            <a:r>
              <a:rPr lang="en-US" b="1" i="0" dirty="0">
                <a:solidFill>
                  <a:schemeClr val="tx1">
                    <a:lumMod val="75000"/>
                    <a:lumOff val="25000"/>
                  </a:schemeClr>
                </a:solidFill>
                <a:effectLst/>
                <a:cs typeface="Times New Roman" panose="02020603050405020304" pitchFamily="18" charset="0"/>
              </a:rPr>
              <a:t>Performance Evaluation</a:t>
            </a:r>
            <a:r>
              <a:rPr lang="en-US" b="0" i="0" dirty="0">
                <a:solidFill>
                  <a:schemeClr val="tx1">
                    <a:lumMod val="75000"/>
                    <a:lumOff val="25000"/>
                  </a:schemeClr>
                </a:solidFill>
                <a:effectLst/>
                <a:cs typeface="Times New Roman" panose="02020603050405020304" pitchFamily="18" charset="0"/>
              </a:rPr>
              <a:t>: Use confusion matrix and metrics (accuracy, precision, F1-score) to assess model predictions and effectiveness.</a:t>
            </a:r>
            <a:endParaRPr lang="en-IN" dirty="0"/>
          </a:p>
        </p:txBody>
      </p:sp>
      <p:sp>
        <p:nvSpPr>
          <p:cNvPr id="3" name="TextBox 2">
            <a:extLst>
              <a:ext uri="{FF2B5EF4-FFF2-40B4-BE49-F238E27FC236}">
                <a16:creationId xmlns:a16="http://schemas.microsoft.com/office/drawing/2014/main" id="{8A45E926-7C57-0D23-C4BD-775816D21DB7}"/>
              </a:ext>
            </a:extLst>
          </p:cNvPr>
          <p:cNvSpPr txBox="1"/>
          <p:nvPr/>
        </p:nvSpPr>
        <p:spPr>
          <a:xfrm>
            <a:off x="1941921" y="678721"/>
            <a:ext cx="7852528" cy="584775"/>
          </a:xfrm>
          <a:prstGeom prst="rect">
            <a:avLst/>
          </a:prstGeom>
          <a:noFill/>
        </p:spPr>
        <p:txBody>
          <a:bodyPr wrap="square" rtlCol="0">
            <a:spAutoFit/>
          </a:bodyPr>
          <a:lstStyle/>
          <a:p>
            <a:pPr algn="ctr"/>
            <a:r>
              <a:rPr lang="en-IN" sz="3200" dirty="0"/>
              <a:t>Methodology</a:t>
            </a:r>
          </a:p>
        </p:txBody>
      </p:sp>
    </p:spTree>
    <p:extLst>
      <p:ext uri="{BB962C8B-B14F-4D97-AF65-F5344CB8AC3E}">
        <p14:creationId xmlns:p14="http://schemas.microsoft.com/office/powerpoint/2010/main" val="2734353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E4B293-7119-0071-F943-A13F714BCC87}"/>
              </a:ext>
            </a:extLst>
          </p:cNvPr>
          <p:cNvSpPr txBox="1"/>
          <p:nvPr/>
        </p:nvSpPr>
        <p:spPr>
          <a:xfrm>
            <a:off x="1266233" y="1612389"/>
            <a:ext cx="8703677" cy="3744615"/>
          </a:xfrm>
          <a:prstGeom prst="rect">
            <a:avLst/>
          </a:prstGeom>
          <a:noFill/>
        </p:spPr>
        <p:txBody>
          <a:bodyPr wrap="square" rtlCol="0">
            <a:spAutoFit/>
          </a:bodyPr>
          <a:lstStyle/>
          <a:p>
            <a:r>
              <a:rPr lang="en-US" sz="1800" b="1" dirty="0">
                <a:ea typeface="SimSun" panose="02010600030101010101" pitchFamily="2" charset="-122"/>
                <a:cs typeface="Times New Roman" panose="02020603050405020304" pitchFamily="18" charset="0"/>
              </a:rPr>
              <a:t>Accuracy</a:t>
            </a:r>
            <a:r>
              <a:rPr lang="en-US" sz="1800" dirty="0">
                <a:ea typeface="SimSun" panose="02010600030101010101" pitchFamily="2" charset="-122"/>
                <a:cs typeface="Times New Roman" panose="02020603050405020304" pitchFamily="18" charset="0"/>
              </a:rPr>
              <a:t>  Classification accuracy is what we usually mean, when we use the term accuracy. It is the ratio of number of correct prediction to the total number of input samples.</a:t>
            </a:r>
          </a:p>
          <a:p>
            <a:endParaRPr lang="en-IN" sz="1800" dirty="0">
              <a:ea typeface="SimSun" panose="02010600030101010101" pitchFamily="2" charset="-122"/>
              <a:cs typeface="Times New Roman" panose="02020603050405020304" pitchFamily="18" charset="0"/>
            </a:endParaRPr>
          </a:p>
          <a:p>
            <a:endParaRPr lang="en-IN" sz="1800" dirty="0">
              <a:ea typeface="SimSun" panose="02010600030101010101" pitchFamily="2" charset="-122"/>
              <a:cs typeface="Times New Roman" panose="02020603050405020304" pitchFamily="18" charset="0"/>
            </a:endParaRPr>
          </a:p>
          <a:p>
            <a:pPr algn="just"/>
            <a:r>
              <a:rPr lang="en-US" sz="1800" b="1" i="1" dirty="0">
                <a:cs typeface="Times New Roman" panose="02020603050405020304" pitchFamily="18" charset="0"/>
              </a:rPr>
              <a:t>Precision </a:t>
            </a:r>
            <a:r>
              <a:rPr lang="en-US" sz="1800" dirty="0">
                <a:ea typeface="SimSun" panose="02010600030101010101" pitchFamily="2" charset="-122"/>
                <a:cs typeface="Times New Roman" panose="02020603050405020304" pitchFamily="18" charset="0"/>
              </a:rPr>
              <a:t>It is implied as the measure of correctly identified positive case(</a:t>
            </a:r>
            <a:r>
              <a:rPr lang="en-US" sz="1800" dirty="0" err="1">
                <a:ea typeface="SimSun" panose="02010600030101010101" pitchFamily="2" charset="-122"/>
                <a:cs typeface="Times New Roman" panose="02020603050405020304" pitchFamily="18" charset="0"/>
              </a:rPr>
              <a:t>Tp</a:t>
            </a:r>
            <a:r>
              <a:rPr lang="en-US" sz="1800" dirty="0">
                <a:ea typeface="SimSun" panose="02010600030101010101" pitchFamily="2" charset="-122"/>
                <a:cs typeface="Times New Roman" panose="02020603050405020304" pitchFamily="18" charset="0"/>
              </a:rPr>
              <a:t>) from                all the predictive positive cases(</a:t>
            </a:r>
            <a:r>
              <a:rPr lang="en-US" sz="1800" dirty="0" err="1">
                <a:ea typeface="SimSun" panose="02010600030101010101" pitchFamily="2" charset="-122"/>
                <a:cs typeface="Times New Roman" panose="02020603050405020304" pitchFamily="18" charset="0"/>
              </a:rPr>
              <a:t>Tp</a:t>
            </a:r>
            <a:r>
              <a:rPr lang="en-US" sz="1800">
                <a:ea typeface="SimSun" panose="02010600030101010101" pitchFamily="2" charset="-122"/>
                <a:cs typeface="Times New Roman" panose="02020603050405020304" pitchFamily="18" charset="0"/>
              </a:rPr>
              <a:t> + Fp</a:t>
            </a:r>
            <a:r>
              <a:rPr lang="en-US" sz="1800" dirty="0">
                <a:ea typeface="SimSun" panose="02010600030101010101" pitchFamily="2" charset="-122"/>
                <a:cs typeface="Times New Roman" panose="02020603050405020304" pitchFamily="18" charset="0"/>
              </a:rPr>
              <a:t>). </a:t>
            </a:r>
          </a:p>
          <a:p>
            <a:pPr marL="457200" indent="-457200">
              <a:buAutoNum type="alphaLcPeriod"/>
            </a:pPr>
            <a:endParaRPr lang="en-IN" sz="1800" dirty="0">
              <a:ea typeface="SimSun" panose="02010600030101010101" pitchFamily="2" charset="-122"/>
              <a:cs typeface="Times New Roman" panose="02020603050405020304" pitchFamily="18" charset="0"/>
            </a:endParaRPr>
          </a:p>
          <a:p>
            <a:pPr algn="just"/>
            <a:r>
              <a:rPr lang="en-US" sz="1800" b="1" dirty="0">
                <a:cs typeface="Times New Roman" panose="02020603050405020304" pitchFamily="18" charset="0"/>
              </a:rPr>
              <a:t> </a:t>
            </a:r>
            <a:r>
              <a:rPr lang="en-US" sz="1800" b="1" dirty="0"/>
              <a:t>Recall/Sensitivity</a:t>
            </a:r>
            <a:r>
              <a:rPr lang="en-US" sz="1800" dirty="0">
                <a:ea typeface="SimSun" panose="02010600030101010101" pitchFamily="2" charset="-122"/>
              </a:rPr>
              <a:t> It is implied as the measure of correctly identified positive case(</a:t>
            </a:r>
            <a:r>
              <a:rPr lang="en-US" sz="1800" dirty="0" err="1">
                <a:ea typeface="SimSun" panose="02010600030101010101" pitchFamily="2" charset="-122"/>
              </a:rPr>
              <a:t>Tp</a:t>
            </a:r>
            <a:r>
              <a:rPr lang="en-US" sz="1800" dirty="0">
                <a:ea typeface="SimSun" panose="02010600030101010101" pitchFamily="2" charset="-122"/>
              </a:rPr>
              <a:t>) from all the actual positive cases. </a:t>
            </a:r>
            <a:endParaRPr lang="en-US" sz="1800" b="1" dirty="0">
              <a:ea typeface="SimSun" panose="02010600030101010101" pitchFamily="2" charset="-122"/>
            </a:endParaRPr>
          </a:p>
          <a:p>
            <a:pPr indent="320040" algn="just">
              <a:spcBef>
                <a:spcPts val="200"/>
              </a:spcBef>
              <a:spcAft>
                <a:spcPts val="200"/>
              </a:spcAft>
              <a:tabLst>
                <a:tab pos="457200" algn="l"/>
              </a:tabLst>
            </a:pPr>
            <a:endParaRPr lang="en-US" sz="1800" b="1" dirty="0"/>
          </a:p>
          <a:p>
            <a:pPr algn="just">
              <a:tabLst>
                <a:tab pos="685800" algn="l"/>
              </a:tabLst>
            </a:pPr>
            <a:r>
              <a:rPr lang="en-US" sz="1800" b="1" dirty="0"/>
              <a:t> </a:t>
            </a:r>
            <a:r>
              <a:rPr lang="en-US" sz="1800" b="1" dirty="0">
                <a:ea typeface="SimSun" panose="02010600030101010101" pitchFamily="2" charset="-122"/>
              </a:rPr>
              <a:t>F1-Score</a:t>
            </a:r>
            <a:r>
              <a:rPr lang="en-IN" sz="1800" dirty="0">
                <a:ea typeface="SimSun" panose="02010600030101010101" pitchFamily="2" charset="-122"/>
              </a:rPr>
              <a:t> </a:t>
            </a:r>
            <a:r>
              <a:rPr lang="en-US" sz="1800" dirty="0">
                <a:ea typeface="SimSun" panose="02010600030101010101" pitchFamily="2" charset="-122"/>
              </a:rPr>
              <a:t>It is harmonic mean of precision and recall. It gives the better measure of incorrectly classified cases than the accuracy metric.</a:t>
            </a:r>
            <a:endParaRPr lang="en-US" sz="1800" b="1" dirty="0"/>
          </a:p>
          <a:p>
            <a:endParaRPr lang="en-IN" dirty="0"/>
          </a:p>
        </p:txBody>
      </p:sp>
      <p:pic>
        <p:nvPicPr>
          <p:cNvPr id="3" name="Picture 2">
            <a:extLst>
              <a:ext uri="{FF2B5EF4-FFF2-40B4-BE49-F238E27FC236}">
                <a16:creationId xmlns:a16="http://schemas.microsoft.com/office/drawing/2014/main" id="{CB1C0FAB-E6F0-73AD-D6E2-538474DD7972}"/>
              </a:ext>
            </a:extLst>
          </p:cNvPr>
          <p:cNvPicPr>
            <a:picLocks noChangeAspect="1"/>
          </p:cNvPicPr>
          <p:nvPr/>
        </p:nvPicPr>
        <p:blipFill>
          <a:blip r:embed="rId2"/>
          <a:stretch>
            <a:fillRect/>
          </a:stretch>
        </p:blipFill>
        <p:spPr>
          <a:xfrm>
            <a:off x="2491452" y="2252957"/>
            <a:ext cx="2938295" cy="443109"/>
          </a:xfrm>
          <a:prstGeom prst="rect">
            <a:avLst/>
          </a:prstGeom>
        </p:spPr>
      </p:pic>
      <p:pic>
        <p:nvPicPr>
          <p:cNvPr id="5" name="Picture 4">
            <a:extLst>
              <a:ext uri="{FF2B5EF4-FFF2-40B4-BE49-F238E27FC236}">
                <a16:creationId xmlns:a16="http://schemas.microsoft.com/office/drawing/2014/main" id="{679D7148-96B5-BBAF-8B49-3E9F739B254F}"/>
              </a:ext>
            </a:extLst>
          </p:cNvPr>
          <p:cNvPicPr>
            <a:picLocks noChangeAspect="1"/>
          </p:cNvPicPr>
          <p:nvPr/>
        </p:nvPicPr>
        <p:blipFill>
          <a:blip r:embed="rId3"/>
          <a:stretch>
            <a:fillRect/>
          </a:stretch>
        </p:blipFill>
        <p:spPr>
          <a:xfrm>
            <a:off x="5997090" y="2262335"/>
            <a:ext cx="1914792" cy="526184"/>
          </a:xfrm>
          <a:prstGeom prst="rect">
            <a:avLst/>
          </a:prstGeom>
        </p:spPr>
      </p:pic>
      <p:pic>
        <p:nvPicPr>
          <p:cNvPr id="6" name="Picture 5">
            <a:extLst>
              <a:ext uri="{FF2B5EF4-FFF2-40B4-BE49-F238E27FC236}">
                <a16:creationId xmlns:a16="http://schemas.microsoft.com/office/drawing/2014/main" id="{6CBB1FAE-7B1F-9149-8EE6-39FBF7161F60}"/>
              </a:ext>
            </a:extLst>
          </p:cNvPr>
          <p:cNvPicPr>
            <a:picLocks noChangeAspect="1"/>
          </p:cNvPicPr>
          <p:nvPr/>
        </p:nvPicPr>
        <p:blipFill>
          <a:blip r:embed="rId4"/>
          <a:stretch>
            <a:fillRect/>
          </a:stretch>
        </p:blipFill>
        <p:spPr>
          <a:xfrm>
            <a:off x="5348328" y="3182329"/>
            <a:ext cx="3709260" cy="443108"/>
          </a:xfrm>
          <a:prstGeom prst="rect">
            <a:avLst/>
          </a:prstGeom>
        </p:spPr>
      </p:pic>
      <p:pic>
        <p:nvPicPr>
          <p:cNvPr id="7" name="Picture 6">
            <a:extLst>
              <a:ext uri="{FF2B5EF4-FFF2-40B4-BE49-F238E27FC236}">
                <a16:creationId xmlns:a16="http://schemas.microsoft.com/office/drawing/2014/main" id="{C6948FA0-2B2D-31B2-299E-9F07299EBF3A}"/>
              </a:ext>
            </a:extLst>
          </p:cNvPr>
          <p:cNvPicPr>
            <a:picLocks noChangeAspect="1"/>
          </p:cNvPicPr>
          <p:nvPr/>
        </p:nvPicPr>
        <p:blipFill>
          <a:blip r:embed="rId5"/>
          <a:stretch>
            <a:fillRect/>
          </a:stretch>
        </p:blipFill>
        <p:spPr>
          <a:xfrm>
            <a:off x="4754731" y="3911366"/>
            <a:ext cx="4151196" cy="501137"/>
          </a:xfrm>
          <a:prstGeom prst="rect">
            <a:avLst/>
          </a:prstGeom>
        </p:spPr>
      </p:pic>
      <p:pic>
        <p:nvPicPr>
          <p:cNvPr id="8" name="Picture 7">
            <a:extLst>
              <a:ext uri="{FF2B5EF4-FFF2-40B4-BE49-F238E27FC236}">
                <a16:creationId xmlns:a16="http://schemas.microsoft.com/office/drawing/2014/main" id="{3B487C37-7332-559B-3CB7-582A1AD5DC3C}"/>
              </a:ext>
            </a:extLst>
          </p:cNvPr>
          <p:cNvPicPr>
            <a:picLocks noChangeAspect="1"/>
          </p:cNvPicPr>
          <p:nvPr/>
        </p:nvPicPr>
        <p:blipFill>
          <a:blip r:embed="rId6"/>
          <a:stretch>
            <a:fillRect/>
          </a:stretch>
        </p:blipFill>
        <p:spPr>
          <a:xfrm>
            <a:off x="2967047" y="5037654"/>
            <a:ext cx="3097530" cy="516255"/>
          </a:xfrm>
          <a:prstGeom prst="rect">
            <a:avLst/>
          </a:prstGeom>
        </p:spPr>
      </p:pic>
    </p:spTree>
    <p:extLst>
      <p:ext uri="{BB962C8B-B14F-4D97-AF65-F5344CB8AC3E}">
        <p14:creationId xmlns:p14="http://schemas.microsoft.com/office/powerpoint/2010/main" val="4167063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D99858-5D41-2B90-B493-AE72B853F7D1}"/>
              </a:ext>
            </a:extLst>
          </p:cNvPr>
          <p:cNvPicPr>
            <a:picLocks noChangeAspect="1"/>
          </p:cNvPicPr>
          <p:nvPr/>
        </p:nvPicPr>
        <p:blipFill>
          <a:blip r:embed="rId2"/>
          <a:stretch>
            <a:fillRect/>
          </a:stretch>
        </p:blipFill>
        <p:spPr>
          <a:xfrm>
            <a:off x="1555422" y="148742"/>
            <a:ext cx="8927183" cy="5695222"/>
          </a:xfrm>
          <a:prstGeom prst="rect">
            <a:avLst/>
          </a:prstGeom>
        </p:spPr>
      </p:pic>
      <p:sp>
        <p:nvSpPr>
          <p:cNvPr id="4" name="TextBox 3">
            <a:extLst>
              <a:ext uri="{FF2B5EF4-FFF2-40B4-BE49-F238E27FC236}">
                <a16:creationId xmlns:a16="http://schemas.microsoft.com/office/drawing/2014/main" id="{989799B4-99E2-3207-9267-75C2D59A6939}"/>
              </a:ext>
            </a:extLst>
          </p:cNvPr>
          <p:cNvSpPr txBox="1"/>
          <p:nvPr/>
        </p:nvSpPr>
        <p:spPr>
          <a:xfrm>
            <a:off x="4542358" y="5740924"/>
            <a:ext cx="2953309" cy="369332"/>
          </a:xfrm>
          <a:prstGeom prst="rect">
            <a:avLst/>
          </a:prstGeom>
          <a:noFill/>
        </p:spPr>
        <p:txBody>
          <a:bodyPr wrap="none" rtlCol="0">
            <a:spAutoFit/>
          </a:bodyPr>
          <a:lstStyle/>
          <a:p>
            <a:r>
              <a:rPr lang="en-IN" dirty="0"/>
              <a:t>Fig. 1: Diabetes Flow Diagram</a:t>
            </a:r>
          </a:p>
        </p:txBody>
      </p:sp>
    </p:spTree>
    <p:extLst>
      <p:ext uri="{BB962C8B-B14F-4D97-AF65-F5344CB8AC3E}">
        <p14:creationId xmlns:p14="http://schemas.microsoft.com/office/powerpoint/2010/main" val="697837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156</TotalTime>
  <Words>1295</Words>
  <Application>Microsoft Office PowerPoint</Application>
  <PresentationFormat>Widescreen</PresentationFormat>
  <Paragraphs>107</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SimSun</vt:lpstr>
      <vt:lpstr>Argentum Sans</vt:lpstr>
      <vt:lpstr>Arial</vt:lpstr>
      <vt:lpstr>Calibri</vt:lpstr>
      <vt:lpstr>Calibri Light</vt:lpstr>
      <vt:lpstr>Montserrat</vt:lpstr>
      <vt:lpstr>Noto Sans Symbols</vt:lpstr>
      <vt:lpstr>Times New Roman</vt:lpstr>
      <vt:lpstr>Wingdings</vt:lpstr>
      <vt:lpstr>Office Theme</vt:lpstr>
      <vt:lpstr>1st International Conference on  Futuristic Aspects in Science &amp; Engineering (ICFAiSE-2025)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abizer safdari</dc:creator>
  <cp:lastModifiedBy>Abhinav Choudhary</cp:lastModifiedBy>
  <cp:revision>15</cp:revision>
  <dcterms:created xsi:type="dcterms:W3CDTF">2025-01-21T09:50:48Z</dcterms:created>
  <dcterms:modified xsi:type="dcterms:W3CDTF">2025-02-05T12:18:44Z</dcterms:modified>
</cp:coreProperties>
</file>