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0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9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4" y="0"/>
                </a:lnTo>
                <a:lnTo>
                  <a:pt x="487646" y="4150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3"/>
                </a:lnTo>
                <a:lnTo>
                  <a:pt x="415457" y="170467"/>
                </a:lnTo>
                <a:lnTo>
                  <a:pt x="388292" y="208122"/>
                </a:lnTo>
                <a:lnTo>
                  <a:pt x="358091" y="243610"/>
                </a:lnTo>
                <a:lnTo>
                  <a:pt x="325158" y="276631"/>
                </a:lnTo>
                <a:lnTo>
                  <a:pt x="289800" y="306887"/>
                </a:lnTo>
                <a:lnTo>
                  <a:pt x="252320" y="334079"/>
                </a:lnTo>
                <a:lnTo>
                  <a:pt x="213025" y="357907"/>
                </a:lnTo>
                <a:lnTo>
                  <a:pt x="172220" y="378074"/>
                </a:lnTo>
                <a:lnTo>
                  <a:pt x="130209" y="394279"/>
                </a:lnTo>
                <a:lnTo>
                  <a:pt x="87299" y="406225"/>
                </a:lnTo>
                <a:lnTo>
                  <a:pt x="43794" y="413611"/>
                </a:lnTo>
                <a:lnTo>
                  <a:pt x="0" y="416140"/>
                </a:lnTo>
                <a:lnTo>
                  <a:pt x="43794" y="418668"/>
                </a:lnTo>
                <a:lnTo>
                  <a:pt x="87299" y="426054"/>
                </a:lnTo>
                <a:lnTo>
                  <a:pt x="130209" y="437997"/>
                </a:lnTo>
                <a:lnTo>
                  <a:pt x="172220" y="454198"/>
                </a:lnTo>
                <a:lnTo>
                  <a:pt x="213025" y="474356"/>
                </a:lnTo>
                <a:lnTo>
                  <a:pt x="252320" y="498172"/>
                </a:lnTo>
                <a:lnTo>
                  <a:pt x="289800" y="525347"/>
                </a:lnTo>
                <a:lnTo>
                  <a:pt x="325158" y="555579"/>
                </a:lnTo>
                <a:lnTo>
                  <a:pt x="358091" y="588569"/>
                </a:lnTo>
                <a:lnTo>
                  <a:pt x="388292" y="624018"/>
                </a:lnTo>
                <a:lnTo>
                  <a:pt x="415457" y="661626"/>
                </a:lnTo>
                <a:lnTo>
                  <a:pt x="439280" y="701092"/>
                </a:lnTo>
                <a:lnTo>
                  <a:pt x="459456" y="742117"/>
                </a:lnTo>
                <a:lnTo>
                  <a:pt x="475680" y="784401"/>
                </a:lnTo>
                <a:lnTo>
                  <a:pt x="487646" y="827644"/>
                </a:lnTo>
                <a:lnTo>
                  <a:pt x="495050" y="871547"/>
                </a:lnTo>
                <a:lnTo>
                  <a:pt x="497586" y="915809"/>
                </a:lnTo>
                <a:lnTo>
                  <a:pt x="500142" y="871547"/>
                </a:lnTo>
                <a:lnTo>
                  <a:pt x="507604" y="827644"/>
                </a:lnTo>
                <a:lnTo>
                  <a:pt x="519662" y="784401"/>
                </a:lnTo>
                <a:lnTo>
                  <a:pt x="536008" y="742117"/>
                </a:lnTo>
                <a:lnTo>
                  <a:pt x="556331" y="701092"/>
                </a:lnTo>
                <a:lnTo>
                  <a:pt x="580323" y="661626"/>
                </a:lnTo>
                <a:lnTo>
                  <a:pt x="607673" y="624018"/>
                </a:lnTo>
                <a:lnTo>
                  <a:pt x="638073" y="588569"/>
                </a:lnTo>
                <a:lnTo>
                  <a:pt x="671212" y="555579"/>
                </a:lnTo>
                <a:lnTo>
                  <a:pt x="706783" y="525347"/>
                </a:lnTo>
                <a:lnTo>
                  <a:pt x="744474" y="498172"/>
                </a:lnTo>
                <a:lnTo>
                  <a:pt x="783977" y="474356"/>
                </a:lnTo>
                <a:lnTo>
                  <a:pt x="824983" y="454198"/>
                </a:lnTo>
                <a:lnTo>
                  <a:pt x="867181" y="437997"/>
                </a:lnTo>
                <a:lnTo>
                  <a:pt x="910263" y="426054"/>
                </a:lnTo>
                <a:lnTo>
                  <a:pt x="953918" y="418668"/>
                </a:lnTo>
                <a:lnTo>
                  <a:pt x="965579" y="417997"/>
                </a:lnTo>
                <a:lnTo>
                  <a:pt x="965579" y="414282"/>
                </a:lnTo>
                <a:lnTo>
                  <a:pt x="953918" y="413611"/>
                </a:lnTo>
                <a:lnTo>
                  <a:pt x="910263" y="406225"/>
                </a:lnTo>
                <a:lnTo>
                  <a:pt x="867181" y="394279"/>
                </a:lnTo>
                <a:lnTo>
                  <a:pt x="824983" y="378074"/>
                </a:lnTo>
                <a:lnTo>
                  <a:pt x="783977" y="357907"/>
                </a:lnTo>
                <a:lnTo>
                  <a:pt x="744474" y="334079"/>
                </a:lnTo>
                <a:lnTo>
                  <a:pt x="706783" y="306887"/>
                </a:lnTo>
                <a:lnTo>
                  <a:pt x="671212" y="276631"/>
                </a:lnTo>
                <a:lnTo>
                  <a:pt x="638073" y="243610"/>
                </a:lnTo>
                <a:lnTo>
                  <a:pt x="607673" y="208122"/>
                </a:lnTo>
                <a:lnTo>
                  <a:pt x="580323" y="170467"/>
                </a:lnTo>
                <a:lnTo>
                  <a:pt x="556331" y="130943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0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322493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1"/>
                </a:lnTo>
                <a:lnTo>
                  <a:pt x="487512" y="827689"/>
                </a:lnTo>
                <a:lnTo>
                  <a:pt x="475551" y="784448"/>
                </a:lnTo>
                <a:lnTo>
                  <a:pt x="459335" y="742165"/>
                </a:lnTo>
                <a:lnTo>
                  <a:pt x="439169" y="701141"/>
                </a:lnTo>
                <a:lnTo>
                  <a:pt x="415356" y="661676"/>
                </a:lnTo>
                <a:lnTo>
                  <a:pt x="388202" y="624070"/>
                </a:lnTo>
                <a:lnTo>
                  <a:pt x="358013" y="588622"/>
                </a:lnTo>
                <a:lnTo>
                  <a:pt x="325092" y="555633"/>
                </a:lnTo>
                <a:lnTo>
                  <a:pt x="289746" y="525401"/>
                </a:lnTo>
                <a:lnTo>
                  <a:pt x="252278" y="498228"/>
                </a:lnTo>
                <a:lnTo>
                  <a:pt x="212993" y="474412"/>
                </a:lnTo>
                <a:lnTo>
                  <a:pt x="172198" y="454255"/>
                </a:lnTo>
                <a:lnTo>
                  <a:pt x="130196" y="438055"/>
                </a:lnTo>
                <a:lnTo>
                  <a:pt x="87292" y="426112"/>
                </a:lnTo>
                <a:lnTo>
                  <a:pt x="43792" y="418726"/>
                </a:lnTo>
                <a:lnTo>
                  <a:pt x="0" y="416198"/>
                </a:lnTo>
                <a:lnTo>
                  <a:pt x="43792" y="413669"/>
                </a:lnTo>
                <a:lnTo>
                  <a:pt x="87292" y="406282"/>
                </a:lnTo>
                <a:lnTo>
                  <a:pt x="130196" y="394337"/>
                </a:lnTo>
                <a:lnTo>
                  <a:pt x="172198" y="378131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3"/>
                </a:lnTo>
                <a:lnTo>
                  <a:pt x="325092" y="276686"/>
                </a:lnTo>
                <a:lnTo>
                  <a:pt x="358013" y="243664"/>
                </a:lnTo>
                <a:lnTo>
                  <a:pt x="388202" y="208176"/>
                </a:lnTo>
                <a:lnTo>
                  <a:pt x="415356" y="170520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200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20"/>
                </a:lnTo>
                <a:lnTo>
                  <a:pt x="607578" y="208176"/>
                </a:lnTo>
                <a:lnTo>
                  <a:pt x="637988" y="243664"/>
                </a:lnTo>
                <a:lnTo>
                  <a:pt x="671138" y="276686"/>
                </a:lnTo>
                <a:lnTo>
                  <a:pt x="706718" y="306943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1"/>
                </a:lnTo>
                <a:lnTo>
                  <a:pt x="867149" y="394337"/>
                </a:lnTo>
                <a:lnTo>
                  <a:pt x="910235" y="406282"/>
                </a:lnTo>
                <a:lnTo>
                  <a:pt x="953893" y="413669"/>
                </a:lnTo>
                <a:lnTo>
                  <a:pt x="965507" y="414338"/>
                </a:lnTo>
              </a:path>
              <a:path w="965834" h="916305">
                <a:moveTo>
                  <a:pt x="965507" y="418058"/>
                </a:moveTo>
                <a:lnTo>
                  <a:pt x="910235" y="426112"/>
                </a:lnTo>
                <a:lnTo>
                  <a:pt x="867149" y="438055"/>
                </a:lnTo>
                <a:lnTo>
                  <a:pt x="824944" y="454255"/>
                </a:lnTo>
                <a:lnTo>
                  <a:pt x="783931" y="474412"/>
                </a:lnTo>
                <a:lnTo>
                  <a:pt x="744419" y="498228"/>
                </a:lnTo>
                <a:lnTo>
                  <a:pt x="706718" y="525401"/>
                </a:lnTo>
                <a:lnTo>
                  <a:pt x="671138" y="555633"/>
                </a:lnTo>
                <a:lnTo>
                  <a:pt x="637988" y="588622"/>
                </a:lnTo>
                <a:lnTo>
                  <a:pt x="607578" y="624070"/>
                </a:lnTo>
                <a:lnTo>
                  <a:pt x="580217" y="661676"/>
                </a:lnTo>
                <a:lnTo>
                  <a:pt x="556217" y="701141"/>
                </a:lnTo>
                <a:lnTo>
                  <a:pt x="535885" y="742165"/>
                </a:lnTo>
                <a:lnTo>
                  <a:pt x="519533" y="784448"/>
                </a:lnTo>
                <a:lnTo>
                  <a:pt x="507469" y="827689"/>
                </a:lnTo>
                <a:lnTo>
                  <a:pt x="500003" y="871591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322419" y="840930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6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80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6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6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6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3" y="538438"/>
                </a:lnTo>
                <a:lnTo>
                  <a:pt x="867181" y="522237"/>
                </a:lnTo>
                <a:lnTo>
                  <a:pt x="910263" y="510294"/>
                </a:lnTo>
                <a:lnTo>
                  <a:pt x="953918" y="502908"/>
                </a:lnTo>
                <a:lnTo>
                  <a:pt x="965579" y="502237"/>
                </a:lnTo>
                <a:lnTo>
                  <a:pt x="965579" y="498522"/>
                </a:lnTo>
                <a:lnTo>
                  <a:pt x="953918" y="497851"/>
                </a:lnTo>
                <a:lnTo>
                  <a:pt x="910263" y="490464"/>
                </a:lnTo>
                <a:lnTo>
                  <a:pt x="867181" y="478519"/>
                </a:lnTo>
                <a:lnTo>
                  <a:pt x="824983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322493" y="840983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1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07" y="498517"/>
                </a:lnTo>
              </a:path>
              <a:path w="965834" h="1000125">
                <a:moveTo>
                  <a:pt x="965507" y="502237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1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297220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780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952219" y="8116557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4" y="1106587"/>
                </a:moveTo>
                <a:lnTo>
                  <a:pt x="553720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1" y="2170440"/>
                </a:lnTo>
                <a:lnTo>
                  <a:pt x="29591" y="1689760"/>
                </a:lnTo>
                <a:lnTo>
                  <a:pt x="1600344" y="1689760"/>
                </a:lnTo>
                <a:lnTo>
                  <a:pt x="1629920" y="1660961"/>
                </a:lnTo>
                <a:lnTo>
                  <a:pt x="42545" y="1660961"/>
                </a:lnTo>
                <a:lnTo>
                  <a:pt x="553720" y="1148349"/>
                </a:lnTo>
                <a:lnTo>
                  <a:pt x="583946" y="1148349"/>
                </a:lnTo>
                <a:lnTo>
                  <a:pt x="583946" y="1136829"/>
                </a:lnTo>
                <a:lnTo>
                  <a:pt x="1136904" y="1136829"/>
                </a:lnTo>
                <a:lnTo>
                  <a:pt x="1136904" y="1106587"/>
                </a:lnTo>
                <a:close/>
              </a:path>
              <a:path w="3336290" h="2171065">
                <a:moveTo>
                  <a:pt x="583946" y="1689760"/>
                </a:moveTo>
                <a:lnTo>
                  <a:pt x="553720" y="1689760"/>
                </a:lnTo>
                <a:lnTo>
                  <a:pt x="553720" y="2170440"/>
                </a:lnTo>
                <a:lnTo>
                  <a:pt x="583946" y="2170440"/>
                </a:lnTo>
                <a:lnTo>
                  <a:pt x="583946" y="1689760"/>
                </a:lnTo>
                <a:close/>
              </a:path>
              <a:path w="3336290" h="2171065">
                <a:moveTo>
                  <a:pt x="1136904" y="1689760"/>
                </a:moveTo>
                <a:lnTo>
                  <a:pt x="1106678" y="1689760"/>
                </a:lnTo>
                <a:lnTo>
                  <a:pt x="1106678" y="2170440"/>
                </a:lnTo>
                <a:lnTo>
                  <a:pt x="1136904" y="2141009"/>
                </a:lnTo>
                <a:lnTo>
                  <a:pt x="1136904" y="1689760"/>
                </a:lnTo>
                <a:close/>
              </a:path>
              <a:path w="3336290" h="2171065">
                <a:moveTo>
                  <a:pt x="1661033" y="1689760"/>
                </a:moveTo>
                <a:lnTo>
                  <a:pt x="1600344" y="1689760"/>
                </a:lnTo>
                <a:lnTo>
                  <a:pt x="1136904" y="2141009"/>
                </a:lnTo>
                <a:lnTo>
                  <a:pt x="1136904" y="2170440"/>
                </a:lnTo>
                <a:lnTo>
                  <a:pt x="1661033" y="2170440"/>
                </a:lnTo>
                <a:lnTo>
                  <a:pt x="1661033" y="1689760"/>
                </a:lnTo>
                <a:close/>
              </a:path>
              <a:path w="3336290" h="2171065">
                <a:moveTo>
                  <a:pt x="3335755" y="1136829"/>
                </a:moveTo>
                <a:lnTo>
                  <a:pt x="2791460" y="1136829"/>
                </a:lnTo>
                <a:lnTo>
                  <a:pt x="2245614" y="1689760"/>
                </a:lnTo>
                <a:lnTo>
                  <a:pt x="1691259" y="1689760"/>
                </a:lnTo>
                <a:lnTo>
                  <a:pt x="1691259" y="2170440"/>
                </a:lnTo>
                <a:lnTo>
                  <a:pt x="3335755" y="1136829"/>
                </a:lnTo>
                <a:close/>
              </a:path>
              <a:path w="3336290" h="2171065">
                <a:moveTo>
                  <a:pt x="583946" y="1148349"/>
                </a:moveTo>
                <a:lnTo>
                  <a:pt x="553720" y="1148349"/>
                </a:lnTo>
                <a:lnTo>
                  <a:pt x="553720" y="1660961"/>
                </a:lnTo>
                <a:lnTo>
                  <a:pt x="583946" y="1660961"/>
                </a:lnTo>
                <a:lnTo>
                  <a:pt x="583946" y="1148349"/>
                </a:lnTo>
                <a:close/>
              </a:path>
              <a:path w="3336290" h="2171065">
                <a:moveTo>
                  <a:pt x="1136904" y="1136829"/>
                </a:moveTo>
                <a:lnTo>
                  <a:pt x="1106678" y="1136829"/>
                </a:lnTo>
                <a:lnTo>
                  <a:pt x="1106678" y="1660961"/>
                </a:lnTo>
                <a:lnTo>
                  <a:pt x="1136904" y="1660961"/>
                </a:lnTo>
                <a:lnTo>
                  <a:pt x="1136904" y="1136829"/>
                </a:lnTo>
                <a:close/>
              </a:path>
              <a:path w="3336290" h="2171065">
                <a:moveTo>
                  <a:pt x="1661033" y="1630668"/>
                </a:moveTo>
                <a:lnTo>
                  <a:pt x="1629920" y="1660961"/>
                </a:lnTo>
                <a:lnTo>
                  <a:pt x="1661033" y="1660961"/>
                </a:lnTo>
                <a:lnTo>
                  <a:pt x="1661033" y="1630668"/>
                </a:lnTo>
                <a:close/>
              </a:path>
              <a:path w="3336290" h="2171065">
                <a:moveTo>
                  <a:pt x="2215388" y="1136829"/>
                </a:moveTo>
                <a:lnTo>
                  <a:pt x="2168213" y="1136829"/>
                </a:lnTo>
                <a:lnTo>
                  <a:pt x="1691259" y="1601237"/>
                </a:lnTo>
                <a:lnTo>
                  <a:pt x="1691259" y="1660961"/>
                </a:lnTo>
                <a:lnTo>
                  <a:pt x="2215388" y="1660961"/>
                </a:lnTo>
                <a:lnTo>
                  <a:pt x="2215388" y="1136829"/>
                </a:lnTo>
                <a:close/>
              </a:path>
              <a:path w="3336290" h="2171065">
                <a:moveTo>
                  <a:pt x="2749677" y="1136829"/>
                </a:moveTo>
                <a:lnTo>
                  <a:pt x="2245614" y="1136829"/>
                </a:lnTo>
                <a:lnTo>
                  <a:pt x="2245614" y="1646561"/>
                </a:lnTo>
                <a:lnTo>
                  <a:pt x="2749677" y="1136829"/>
                </a:lnTo>
                <a:close/>
              </a:path>
              <a:path w="3336290" h="2171065">
                <a:moveTo>
                  <a:pt x="2199271" y="1106587"/>
                </a:moveTo>
                <a:lnTo>
                  <a:pt x="1661033" y="1106587"/>
                </a:lnTo>
                <a:lnTo>
                  <a:pt x="1661033" y="1630668"/>
                </a:lnTo>
                <a:lnTo>
                  <a:pt x="1691259" y="1601237"/>
                </a:lnTo>
                <a:lnTo>
                  <a:pt x="1691259" y="1136829"/>
                </a:lnTo>
                <a:lnTo>
                  <a:pt x="2168213" y="1136829"/>
                </a:lnTo>
                <a:lnTo>
                  <a:pt x="2199271" y="1106587"/>
                </a:lnTo>
                <a:close/>
              </a:path>
              <a:path w="3336290" h="2171065">
                <a:moveTo>
                  <a:pt x="3321304" y="602615"/>
                </a:moveTo>
                <a:lnTo>
                  <a:pt x="2797175" y="1131069"/>
                </a:lnTo>
                <a:lnTo>
                  <a:pt x="2797175" y="1136829"/>
                </a:lnTo>
                <a:lnTo>
                  <a:pt x="3321304" y="1136829"/>
                </a:lnTo>
                <a:lnTo>
                  <a:pt x="3321304" y="602615"/>
                </a:lnTo>
                <a:close/>
              </a:path>
              <a:path w="3336290" h="2171065">
                <a:moveTo>
                  <a:pt x="2215388" y="1090895"/>
                </a:moveTo>
                <a:lnTo>
                  <a:pt x="2199271" y="1106587"/>
                </a:lnTo>
                <a:lnTo>
                  <a:pt x="2215388" y="1106587"/>
                </a:lnTo>
                <a:lnTo>
                  <a:pt x="2215388" y="1090895"/>
                </a:lnTo>
                <a:close/>
              </a:path>
              <a:path w="3336290" h="2171065">
                <a:moveTo>
                  <a:pt x="2768346" y="582460"/>
                </a:moveTo>
                <a:lnTo>
                  <a:pt x="2737559" y="582460"/>
                </a:lnTo>
                <a:lnTo>
                  <a:pt x="2245614" y="1061464"/>
                </a:lnTo>
                <a:lnTo>
                  <a:pt x="2245614" y="1106587"/>
                </a:lnTo>
                <a:lnTo>
                  <a:pt x="2768346" y="1106587"/>
                </a:lnTo>
                <a:lnTo>
                  <a:pt x="2768346" y="582460"/>
                </a:lnTo>
                <a:close/>
              </a:path>
              <a:path w="3336290" h="2171065">
                <a:moveTo>
                  <a:pt x="3335755" y="0"/>
                </a:moveTo>
                <a:lnTo>
                  <a:pt x="2768346" y="0"/>
                </a:lnTo>
                <a:lnTo>
                  <a:pt x="2768346" y="552221"/>
                </a:lnTo>
                <a:lnTo>
                  <a:pt x="2215388" y="552221"/>
                </a:lnTo>
                <a:lnTo>
                  <a:pt x="2215388" y="1090895"/>
                </a:lnTo>
                <a:lnTo>
                  <a:pt x="2245614" y="1061464"/>
                </a:lnTo>
                <a:lnTo>
                  <a:pt x="2245614" y="582460"/>
                </a:lnTo>
                <a:lnTo>
                  <a:pt x="2737559" y="582460"/>
                </a:lnTo>
                <a:lnTo>
                  <a:pt x="2797175" y="524412"/>
                </a:lnTo>
                <a:lnTo>
                  <a:pt x="2797175" y="29527"/>
                </a:lnTo>
                <a:lnTo>
                  <a:pt x="3305430" y="29527"/>
                </a:lnTo>
                <a:lnTo>
                  <a:pt x="3335755" y="0"/>
                </a:lnTo>
                <a:close/>
              </a:path>
              <a:path w="3336290" h="2171065">
                <a:moveTo>
                  <a:pt x="3298317" y="582460"/>
                </a:moveTo>
                <a:lnTo>
                  <a:pt x="2797175" y="582460"/>
                </a:lnTo>
                <a:lnTo>
                  <a:pt x="2797175" y="1087869"/>
                </a:lnTo>
                <a:lnTo>
                  <a:pt x="3298317" y="582460"/>
                </a:lnTo>
                <a:close/>
              </a:path>
              <a:path w="3336290" h="2171065">
                <a:moveTo>
                  <a:pt x="3321304" y="29527"/>
                </a:moveTo>
                <a:lnTo>
                  <a:pt x="3305430" y="29527"/>
                </a:lnTo>
                <a:lnTo>
                  <a:pt x="2797175" y="524412"/>
                </a:lnTo>
                <a:lnTo>
                  <a:pt x="2797175" y="552221"/>
                </a:lnTo>
                <a:lnTo>
                  <a:pt x="3321304" y="552221"/>
                </a:lnTo>
                <a:lnTo>
                  <a:pt x="3321304" y="29527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5656433" y="989919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8159"/>
          </a:xfrm>
          <a:custGeom>
            <a:avLst/>
            <a:gdLst/>
            <a:ahLst/>
            <a:cxnLst/>
            <a:rect l="l" t="t" r="r" b="b"/>
            <a:pathLst>
              <a:path w="576580" h="518159">
                <a:moveTo>
                  <a:pt x="0" y="0"/>
                </a:moveTo>
                <a:lnTo>
                  <a:pt x="0" y="517963"/>
                </a:lnTo>
                <a:lnTo>
                  <a:pt x="576565" y="517963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8159"/>
          </a:xfrm>
          <a:custGeom>
            <a:avLst/>
            <a:gdLst/>
            <a:ahLst/>
            <a:cxnLst/>
            <a:rect l="l" t="t" r="r" b="b"/>
            <a:pathLst>
              <a:path w="576580" h="518159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565" y="517963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7321" y="1460373"/>
            <a:ext cx="4466056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6D63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62" y="3273812"/>
            <a:ext cx="8410575" cy="287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mailto:youremail@freepik.com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781" y="3097212"/>
            <a:ext cx="16900525" cy="2934335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294640" marR="5080" indent="-282575">
              <a:lnSpc>
                <a:spcPct val="100699"/>
              </a:lnSpc>
              <a:spcBef>
                <a:spcPts val="45"/>
              </a:spcBef>
            </a:pPr>
            <a:r>
              <a:rPr dirty="0" sz="9500" spc="-1155">
                <a:solidFill>
                  <a:srgbClr val="000000"/>
                </a:solidFill>
              </a:rPr>
              <a:t>Pr</a:t>
            </a:r>
            <a:r>
              <a:rPr dirty="0" sz="9500" spc="-1265">
                <a:solidFill>
                  <a:srgbClr val="000000"/>
                </a:solidFill>
              </a:rPr>
              <a:t>e</a:t>
            </a:r>
            <a:r>
              <a:rPr dirty="0" sz="9500" spc="-905">
                <a:solidFill>
                  <a:srgbClr val="000000"/>
                </a:solidFill>
              </a:rPr>
              <a:t>dicti</a:t>
            </a:r>
            <a:r>
              <a:rPr dirty="0" sz="9500" spc="-1320">
                <a:solidFill>
                  <a:srgbClr val="000000"/>
                </a:solidFill>
              </a:rPr>
              <a:t>v</a:t>
            </a:r>
            <a:r>
              <a:rPr dirty="0" sz="9500" spc="-960">
                <a:solidFill>
                  <a:srgbClr val="000000"/>
                </a:solidFill>
              </a:rPr>
              <a:t>e</a:t>
            </a:r>
            <a:r>
              <a:rPr dirty="0" sz="9500" spc="-1335">
                <a:solidFill>
                  <a:srgbClr val="000000"/>
                </a:solidFill>
              </a:rPr>
              <a:t> </a:t>
            </a:r>
            <a:r>
              <a:rPr dirty="0" sz="9500" spc="-1265">
                <a:solidFill>
                  <a:srgbClr val="000000"/>
                </a:solidFill>
              </a:rPr>
              <a:t>Ana</a:t>
            </a:r>
            <a:r>
              <a:rPr dirty="0" sz="9500" spc="-660">
                <a:solidFill>
                  <a:srgbClr val="000000"/>
                </a:solidFill>
              </a:rPr>
              <a:t>l</a:t>
            </a:r>
            <a:r>
              <a:rPr dirty="0" sz="9500" spc="-1185">
                <a:solidFill>
                  <a:srgbClr val="000000"/>
                </a:solidFill>
              </a:rPr>
              <a:t>ytics</a:t>
            </a:r>
            <a:r>
              <a:rPr dirty="0" sz="9500" spc="-1335">
                <a:solidFill>
                  <a:srgbClr val="000000"/>
                </a:solidFill>
              </a:rPr>
              <a:t> </a:t>
            </a:r>
            <a:r>
              <a:rPr dirty="0" sz="9500" spc="-819">
                <a:solidFill>
                  <a:srgbClr val="000000"/>
                </a:solidFill>
              </a:rPr>
              <a:t>in</a:t>
            </a:r>
            <a:r>
              <a:rPr dirty="0" sz="9500" spc="-1335">
                <a:solidFill>
                  <a:srgbClr val="000000"/>
                </a:solidFill>
              </a:rPr>
              <a:t> </a:t>
            </a:r>
            <a:r>
              <a:rPr dirty="0" sz="9500" spc="-1120">
                <a:solidFill>
                  <a:srgbClr val="000000"/>
                </a:solidFill>
              </a:rPr>
              <a:t>Film:</a:t>
            </a:r>
            <a:r>
              <a:rPr dirty="0" sz="9500" spc="-1335">
                <a:solidFill>
                  <a:srgbClr val="000000"/>
                </a:solidFill>
              </a:rPr>
              <a:t> </a:t>
            </a:r>
            <a:r>
              <a:rPr dirty="0" sz="9500" spc="-1190">
                <a:solidFill>
                  <a:srgbClr val="000000"/>
                </a:solidFill>
              </a:rPr>
              <a:t>Enhancing  </a:t>
            </a:r>
            <a:r>
              <a:rPr dirty="0" sz="9500" spc="-1695">
                <a:solidFill>
                  <a:srgbClr val="000000"/>
                </a:solidFill>
              </a:rPr>
              <a:t>Success</a:t>
            </a:r>
            <a:r>
              <a:rPr dirty="0" sz="9500" spc="-1335">
                <a:solidFill>
                  <a:srgbClr val="000000"/>
                </a:solidFill>
              </a:rPr>
              <a:t> </a:t>
            </a:r>
            <a:r>
              <a:rPr dirty="0" sz="9500" spc="-1130">
                <a:solidFill>
                  <a:srgbClr val="000000"/>
                </a:solidFill>
              </a:rPr>
              <a:t>through</a:t>
            </a:r>
            <a:r>
              <a:rPr dirty="0" sz="9500" spc="-1335">
                <a:solidFill>
                  <a:srgbClr val="000000"/>
                </a:solidFill>
              </a:rPr>
              <a:t> </a:t>
            </a:r>
            <a:r>
              <a:rPr dirty="0" sz="9500" spc="-950">
                <a:solidFill>
                  <a:srgbClr val="000000"/>
                </a:solidFill>
              </a:rPr>
              <a:t>Data-Dri</a:t>
            </a:r>
            <a:r>
              <a:rPr dirty="0" sz="9500" spc="-1185">
                <a:solidFill>
                  <a:srgbClr val="000000"/>
                </a:solidFill>
              </a:rPr>
              <a:t>v</a:t>
            </a:r>
            <a:r>
              <a:rPr dirty="0" sz="9500" spc="-1075">
                <a:solidFill>
                  <a:srgbClr val="000000"/>
                </a:solidFill>
              </a:rPr>
              <a:t>en</a:t>
            </a:r>
            <a:r>
              <a:rPr dirty="0" sz="9500" spc="-1335">
                <a:solidFill>
                  <a:srgbClr val="000000"/>
                </a:solidFill>
              </a:rPr>
              <a:t> </a:t>
            </a:r>
            <a:r>
              <a:rPr dirty="0" sz="9500" spc="-1125">
                <a:solidFill>
                  <a:srgbClr val="000000"/>
                </a:solidFill>
              </a:rPr>
              <a:t>Insights</a:t>
            </a:r>
            <a:endParaRPr sz="9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10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2020" cy="1064895"/>
            <a:chOff x="0" y="9223145"/>
            <a:chExt cx="2192020" cy="1064895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2020" cy="1064895"/>
            </a:xfrm>
            <a:custGeom>
              <a:avLst/>
              <a:gdLst/>
              <a:ahLst/>
              <a:cxnLst/>
              <a:rect l="l" t="t" r="r" b="b"/>
              <a:pathLst>
                <a:path w="2192020" h="1064895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4616"/>
                  </a:lnTo>
                  <a:lnTo>
                    <a:pt x="531315" y="1064616"/>
                  </a:lnTo>
                  <a:lnTo>
                    <a:pt x="531315" y="583172"/>
                  </a:lnTo>
                  <a:close/>
                </a:path>
                <a:path w="2192020" h="1064895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4616"/>
                  </a:lnTo>
                  <a:lnTo>
                    <a:pt x="1085706" y="1064616"/>
                  </a:lnTo>
                  <a:lnTo>
                    <a:pt x="1085706" y="583172"/>
                  </a:lnTo>
                  <a:close/>
                </a:path>
                <a:path w="2192020" h="1064895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4616"/>
                  </a:lnTo>
                  <a:lnTo>
                    <a:pt x="1638655" y="1064616"/>
                  </a:lnTo>
                  <a:lnTo>
                    <a:pt x="1638655" y="583172"/>
                  </a:lnTo>
                  <a:close/>
                </a:path>
                <a:path w="2192020" h="1064895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4616"/>
                  </a:lnTo>
                  <a:lnTo>
                    <a:pt x="2192019" y="1064616"/>
                  </a:lnTo>
                  <a:lnTo>
                    <a:pt x="2192019" y="554055"/>
                  </a:lnTo>
                  <a:lnTo>
                    <a:pt x="1680364" y="41761"/>
                  </a:lnTo>
                  <a:close/>
                </a:path>
                <a:path w="2192020" h="1064895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2020" h="1064895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2020" h="1064895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3383" y="4397425"/>
            <a:ext cx="2332050" cy="2822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21580" y="4313421"/>
            <a:ext cx="8642985" cy="177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99900"/>
              </a:lnSpc>
              <a:spcBef>
                <a:spcPts val="100"/>
              </a:spcBef>
            </a:pPr>
            <a:r>
              <a:rPr dirty="0" sz="2300" spc="-35">
                <a:latin typeface="Tahoma"/>
                <a:cs typeface="Tahoma"/>
              </a:rPr>
              <a:t>Predictive </a:t>
            </a:r>
            <a:r>
              <a:rPr dirty="0" sz="2300" spc="-45">
                <a:latin typeface="Tahoma"/>
                <a:cs typeface="Tahoma"/>
              </a:rPr>
              <a:t>Analytics </a:t>
            </a:r>
            <a:r>
              <a:rPr dirty="0" sz="2300" spc="-5">
                <a:latin typeface="Tahoma"/>
                <a:cs typeface="Tahoma"/>
              </a:rPr>
              <a:t>in </a:t>
            </a:r>
            <a:r>
              <a:rPr dirty="0" sz="2300" spc="-10">
                <a:latin typeface="Tahoma"/>
                <a:cs typeface="Tahoma"/>
              </a:rPr>
              <a:t>ﬁlm </a:t>
            </a:r>
            <a:r>
              <a:rPr dirty="0" sz="2300" spc="-30">
                <a:latin typeface="Tahoma"/>
                <a:cs typeface="Tahoma"/>
              </a:rPr>
              <a:t>utilizes </a:t>
            </a:r>
            <a:r>
              <a:rPr dirty="0" sz="2300" spc="-55">
                <a:latin typeface="Tahoma"/>
                <a:cs typeface="Tahoma"/>
              </a:rPr>
              <a:t>data </a:t>
            </a:r>
            <a:r>
              <a:rPr dirty="0" sz="2300" spc="-25">
                <a:latin typeface="Tahoma"/>
                <a:cs typeface="Tahoma"/>
              </a:rPr>
              <a:t>to </a:t>
            </a:r>
            <a:r>
              <a:rPr dirty="0" sz="2300" spc="-65">
                <a:latin typeface="Tahoma"/>
                <a:cs typeface="Tahoma"/>
              </a:rPr>
              <a:t>forecast </a:t>
            </a:r>
            <a:r>
              <a:rPr dirty="0" sz="2300" spc="-50">
                <a:latin typeface="Tahoma"/>
                <a:cs typeface="Tahoma"/>
              </a:rPr>
              <a:t>outcomes </a:t>
            </a:r>
            <a:r>
              <a:rPr dirty="0" sz="2300" spc="-35">
                <a:latin typeface="Tahoma"/>
                <a:cs typeface="Tahoma"/>
              </a:rPr>
              <a:t>and </a:t>
            </a:r>
            <a:r>
              <a:rPr dirty="0" sz="2300" spc="-30">
                <a:latin typeface="Tahoma"/>
                <a:cs typeface="Tahoma"/>
              </a:rPr>
              <a:t> </a:t>
            </a:r>
            <a:r>
              <a:rPr dirty="0" sz="2300" spc="-65">
                <a:latin typeface="Tahoma"/>
                <a:cs typeface="Tahoma"/>
              </a:rPr>
              <a:t>enhance</a:t>
            </a:r>
            <a:r>
              <a:rPr dirty="0" sz="2300" spc="-245">
                <a:latin typeface="Tahoma"/>
                <a:cs typeface="Tahoma"/>
              </a:rPr>
              <a:t> </a:t>
            </a:r>
            <a:r>
              <a:rPr dirty="0" sz="2300" spc="-50">
                <a:latin typeface="Tahoma"/>
                <a:cs typeface="Tahoma"/>
              </a:rPr>
              <a:t>decision-making.</a:t>
            </a:r>
            <a:r>
              <a:rPr dirty="0" sz="2300" spc="-245">
                <a:latin typeface="Tahoma"/>
                <a:cs typeface="Tahoma"/>
              </a:rPr>
              <a:t> </a:t>
            </a:r>
            <a:r>
              <a:rPr dirty="0" sz="2300" spc="-70">
                <a:latin typeface="Tahoma"/>
                <a:cs typeface="Tahoma"/>
              </a:rPr>
              <a:t>By</a:t>
            </a:r>
            <a:r>
              <a:rPr dirty="0" sz="2300" spc="-245">
                <a:latin typeface="Tahoma"/>
                <a:cs typeface="Tahoma"/>
              </a:rPr>
              <a:t> </a:t>
            </a:r>
            <a:r>
              <a:rPr dirty="0" sz="2300" spc="-55">
                <a:latin typeface="Tahoma"/>
                <a:cs typeface="Tahoma"/>
              </a:rPr>
              <a:t>analyzing</a:t>
            </a:r>
            <a:r>
              <a:rPr dirty="0" sz="2300" spc="-245">
                <a:latin typeface="Tahoma"/>
                <a:cs typeface="Tahoma"/>
              </a:rPr>
              <a:t> </a:t>
            </a:r>
            <a:r>
              <a:rPr dirty="0" sz="2300" spc="-55">
                <a:latin typeface="Tahoma"/>
                <a:cs typeface="Tahoma"/>
              </a:rPr>
              <a:t>past</a:t>
            </a:r>
            <a:r>
              <a:rPr dirty="0" sz="2300" spc="-245">
                <a:latin typeface="Tahoma"/>
                <a:cs typeface="Tahoma"/>
              </a:rPr>
              <a:t> </a:t>
            </a:r>
            <a:r>
              <a:rPr dirty="0" sz="2300" spc="-60">
                <a:latin typeface="Tahoma"/>
                <a:cs typeface="Tahoma"/>
              </a:rPr>
              <a:t>performance</a:t>
            </a:r>
            <a:r>
              <a:rPr dirty="0" sz="2300" spc="-245">
                <a:latin typeface="Tahoma"/>
                <a:cs typeface="Tahoma"/>
              </a:rPr>
              <a:t> </a:t>
            </a:r>
            <a:r>
              <a:rPr dirty="0" sz="2300" spc="-35">
                <a:latin typeface="Tahoma"/>
                <a:cs typeface="Tahoma"/>
              </a:rPr>
              <a:t>and</a:t>
            </a:r>
            <a:r>
              <a:rPr dirty="0" sz="2300" spc="-245">
                <a:latin typeface="Tahoma"/>
                <a:cs typeface="Tahoma"/>
              </a:rPr>
              <a:t> </a:t>
            </a:r>
            <a:r>
              <a:rPr dirty="0" sz="2300" spc="-50">
                <a:latin typeface="Tahoma"/>
                <a:cs typeface="Tahoma"/>
              </a:rPr>
              <a:t>audience </a:t>
            </a:r>
            <a:r>
              <a:rPr dirty="0" sz="2300" spc="-700">
                <a:latin typeface="Tahoma"/>
                <a:cs typeface="Tahoma"/>
              </a:rPr>
              <a:t> </a:t>
            </a:r>
            <a:r>
              <a:rPr dirty="0" sz="2300" spc="-70">
                <a:latin typeface="Tahoma"/>
                <a:cs typeface="Tahoma"/>
              </a:rPr>
              <a:t>behavior, </a:t>
            </a:r>
            <a:r>
              <a:rPr dirty="0" sz="2300" spc="-45">
                <a:latin typeface="Tahoma"/>
                <a:cs typeface="Tahoma"/>
              </a:rPr>
              <a:t>ﬁlmmakers </a:t>
            </a:r>
            <a:r>
              <a:rPr dirty="0" sz="2300" spc="-50">
                <a:latin typeface="Tahoma"/>
                <a:cs typeface="Tahoma"/>
              </a:rPr>
              <a:t>can </a:t>
            </a:r>
            <a:r>
              <a:rPr dirty="0" sz="2300" spc="-60">
                <a:latin typeface="Tahoma"/>
                <a:cs typeface="Tahoma"/>
              </a:rPr>
              <a:t>better </a:t>
            </a:r>
            <a:r>
              <a:rPr dirty="0" sz="2300" spc="-50">
                <a:latin typeface="Tahoma"/>
                <a:cs typeface="Tahoma"/>
              </a:rPr>
              <a:t>understand trends </a:t>
            </a:r>
            <a:r>
              <a:rPr dirty="0" sz="2300" spc="-35">
                <a:latin typeface="Tahoma"/>
                <a:cs typeface="Tahoma"/>
              </a:rPr>
              <a:t>and </a:t>
            </a:r>
            <a:r>
              <a:rPr dirty="0" sz="2300" spc="-80">
                <a:latin typeface="Tahoma"/>
                <a:cs typeface="Tahoma"/>
              </a:rPr>
              <a:t>preferences, </a:t>
            </a:r>
            <a:r>
              <a:rPr dirty="0" sz="2300" spc="-75">
                <a:latin typeface="Tahoma"/>
                <a:cs typeface="Tahoma"/>
              </a:rPr>
              <a:t> </a:t>
            </a:r>
            <a:r>
              <a:rPr dirty="0" sz="2300" spc="40">
                <a:latin typeface="Tahoma"/>
                <a:cs typeface="Tahoma"/>
              </a:rPr>
              <a:t>l</a:t>
            </a:r>
            <a:r>
              <a:rPr dirty="0" sz="2300" spc="-120">
                <a:latin typeface="Tahoma"/>
                <a:cs typeface="Tahoma"/>
              </a:rPr>
              <a:t>e</a:t>
            </a:r>
            <a:r>
              <a:rPr dirty="0" sz="2300" spc="-65">
                <a:latin typeface="Tahoma"/>
                <a:cs typeface="Tahoma"/>
              </a:rPr>
              <a:t>a</a:t>
            </a:r>
            <a:r>
              <a:rPr dirty="0" sz="2300" spc="-10">
                <a:latin typeface="Tahoma"/>
                <a:cs typeface="Tahoma"/>
              </a:rPr>
              <a:t>d</a:t>
            </a:r>
            <a:r>
              <a:rPr dirty="0" sz="2300" spc="25">
                <a:latin typeface="Tahoma"/>
                <a:cs typeface="Tahoma"/>
              </a:rPr>
              <a:t>i</a:t>
            </a:r>
            <a:r>
              <a:rPr dirty="0" sz="2300" spc="-45">
                <a:latin typeface="Tahoma"/>
                <a:cs typeface="Tahoma"/>
              </a:rPr>
              <a:t>n</a:t>
            </a:r>
            <a:r>
              <a:rPr dirty="0" sz="2300" spc="-125">
                <a:latin typeface="Tahoma"/>
                <a:cs typeface="Tahoma"/>
              </a:rPr>
              <a:t>g</a:t>
            </a:r>
            <a:r>
              <a:rPr dirty="0" sz="2300" spc="-260">
                <a:latin typeface="Tahoma"/>
                <a:cs typeface="Tahoma"/>
              </a:rPr>
              <a:t> </a:t>
            </a:r>
            <a:r>
              <a:rPr dirty="0" sz="2300" spc="-40">
                <a:latin typeface="Tahoma"/>
                <a:cs typeface="Tahoma"/>
              </a:rPr>
              <a:t>t</a:t>
            </a:r>
            <a:r>
              <a:rPr dirty="0" sz="2300" spc="-10">
                <a:latin typeface="Tahoma"/>
                <a:cs typeface="Tahoma"/>
              </a:rPr>
              <a:t>o</a:t>
            </a:r>
            <a:r>
              <a:rPr dirty="0" sz="2300" spc="-260">
                <a:latin typeface="Tahoma"/>
                <a:cs typeface="Tahoma"/>
              </a:rPr>
              <a:t> </a:t>
            </a:r>
            <a:r>
              <a:rPr dirty="0" sz="2300" spc="-45">
                <a:latin typeface="Tahoma"/>
                <a:cs typeface="Tahoma"/>
              </a:rPr>
              <a:t>m</a:t>
            </a:r>
            <a:r>
              <a:rPr dirty="0" sz="2300" spc="-15">
                <a:latin typeface="Tahoma"/>
                <a:cs typeface="Tahoma"/>
              </a:rPr>
              <a:t>o</a:t>
            </a:r>
            <a:r>
              <a:rPr dirty="0" sz="2300" spc="-75">
                <a:latin typeface="Tahoma"/>
                <a:cs typeface="Tahoma"/>
              </a:rPr>
              <a:t>r</a:t>
            </a:r>
            <a:r>
              <a:rPr dirty="0" sz="2300" spc="-85">
                <a:latin typeface="Tahoma"/>
                <a:cs typeface="Tahoma"/>
              </a:rPr>
              <a:t>e</a:t>
            </a:r>
            <a:r>
              <a:rPr dirty="0" sz="2300" spc="-260">
                <a:latin typeface="Tahoma"/>
                <a:cs typeface="Tahoma"/>
              </a:rPr>
              <a:t> </a:t>
            </a:r>
            <a:r>
              <a:rPr dirty="0" sz="2300" spc="25">
                <a:latin typeface="Tahoma"/>
                <a:cs typeface="Tahoma"/>
              </a:rPr>
              <a:t>i</a:t>
            </a:r>
            <a:r>
              <a:rPr dirty="0" sz="2300" spc="-45">
                <a:latin typeface="Tahoma"/>
                <a:cs typeface="Tahoma"/>
              </a:rPr>
              <a:t>n</a:t>
            </a:r>
            <a:r>
              <a:rPr dirty="0" sz="2300" spc="-105">
                <a:latin typeface="Tahoma"/>
                <a:cs typeface="Tahoma"/>
              </a:rPr>
              <a:t>f</a:t>
            </a:r>
            <a:r>
              <a:rPr dirty="0" sz="2300" spc="-15">
                <a:latin typeface="Tahoma"/>
                <a:cs typeface="Tahoma"/>
              </a:rPr>
              <a:t>o</a:t>
            </a:r>
            <a:r>
              <a:rPr dirty="0" sz="2300" spc="-55">
                <a:latin typeface="Tahoma"/>
                <a:cs typeface="Tahoma"/>
              </a:rPr>
              <a:t>r</a:t>
            </a:r>
            <a:r>
              <a:rPr dirty="0" sz="2300" spc="-45">
                <a:latin typeface="Tahoma"/>
                <a:cs typeface="Tahoma"/>
              </a:rPr>
              <a:t>m</a:t>
            </a:r>
            <a:r>
              <a:rPr dirty="0" sz="2300" spc="-90">
                <a:latin typeface="Tahoma"/>
                <a:cs typeface="Tahoma"/>
              </a:rPr>
              <a:t>e</a:t>
            </a:r>
            <a:r>
              <a:rPr dirty="0" sz="2300" spc="-5">
                <a:latin typeface="Tahoma"/>
                <a:cs typeface="Tahoma"/>
              </a:rPr>
              <a:t>d</a:t>
            </a:r>
            <a:r>
              <a:rPr dirty="0" sz="2300" spc="-260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c</a:t>
            </a:r>
            <a:r>
              <a:rPr dirty="0" sz="2300" spc="-50">
                <a:latin typeface="Tahoma"/>
                <a:cs typeface="Tahoma"/>
              </a:rPr>
              <a:t>h</a:t>
            </a:r>
            <a:r>
              <a:rPr dirty="0" sz="2300" spc="-15">
                <a:latin typeface="Tahoma"/>
                <a:cs typeface="Tahoma"/>
              </a:rPr>
              <a:t>o</a:t>
            </a:r>
            <a:r>
              <a:rPr dirty="0" sz="2300" spc="25">
                <a:latin typeface="Tahoma"/>
                <a:cs typeface="Tahoma"/>
              </a:rPr>
              <a:t>i</a:t>
            </a:r>
            <a:r>
              <a:rPr dirty="0" sz="2300" spc="-70">
                <a:latin typeface="Tahoma"/>
                <a:cs typeface="Tahoma"/>
              </a:rPr>
              <a:t>c</a:t>
            </a:r>
            <a:r>
              <a:rPr dirty="0" sz="2300" spc="-90">
                <a:latin typeface="Tahoma"/>
                <a:cs typeface="Tahoma"/>
              </a:rPr>
              <a:t>e</a:t>
            </a:r>
            <a:r>
              <a:rPr dirty="0" sz="2300" spc="-75">
                <a:latin typeface="Tahoma"/>
                <a:cs typeface="Tahoma"/>
              </a:rPr>
              <a:t>s</a:t>
            </a:r>
            <a:r>
              <a:rPr dirty="0" sz="2300" spc="-260">
                <a:latin typeface="Tahoma"/>
                <a:cs typeface="Tahoma"/>
              </a:rPr>
              <a:t> </a:t>
            </a:r>
            <a:r>
              <a:rPr dirty="0" sz="2300" spc="25">
                <a:latin typeface="Tahoma"/>
                <a:cs typeface="Tahoma"/>
              </a:rPr>
              <a:t>i</a:t>
            </a:r>
            <a:r>
              <a:rPr dirty="0" sz="2300" spc="-40">
                <a:latin typeface="Tahoma"/>
                <a:cs typeface="Tahoma"/>
              </a:rPr>
              <a:t>n</a:t>
            </a:r>
            <a:r>
              <a:rPr dirty="0" sz="2300" spc="-26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p</a:t>
            </a:r>
            <a:r>
              <a:rPr dirty="0" sz="2300" spc="-75">
                <a:latin typeface="Tahoma"/>
                <a:cs typeface="Tahoma"/>
              </a:rPr>
              <a:t>r</a:t>
            </a:r>
            <a:r>
              <a:rPr dirty="0" sz="2300" spc="-15">
                <a:latin typeface="Tahoma"/>
                <a:cs typeface="Tahoma"/>
              </a:rPr>
              <a:t>o</a:t>
            </a:r>
            <a:r>
              <a:rPr dirty="0" sz="2300" spc="-10">
                <a:latin typeface="Tahoma"/>
                <a:cs typeface="Tahoma"/>
              </a:rPr>
              <a:t>d</a:t>
            </a:r>
            <a:r>
              <a:rPr dirty="0" sz="2300" spc="-50">
                <a:latin typeface="Tahoma"/>
                <a:cs typeface="Tahoma"/>
              </a:rPr>
              <a:t>u</a:t>
            </a:r>
            <a:r>
              <a:rPr dirty="0" sz="2300" spc="-45">
                <a:latin typeface="Tahoma"/>
                <a:cs typeface="Tahoma"/>
              </a:rPr>
              <a:t>c</a:t>
            </a:r>
            <a:r>
              <a:rPr dirty="0" sz="2300" spc="-15">
                <a:latin typeface="Tahoma"/>
                <a:cs typeface="Tahoma"/>
              </a:rPr>
              <a:t>t</a:t>
            </a:r>
            <a:r>
              <a:rPr dirty="0" sz="2300" spc="25">
                <a:latin typeface="Tahoma"/>
                <a:cs typeface="Tahoma"/>
              </a:rPr>
              <a:t>i</a:t>
            </a:r>
            <a:r>
              <a:rPr dirty="0" sz="2300" spc="-15">
                <a:latin typeface="Tahoma"/>
                <a:cs typeface="Tahoma"/>
              </a:rPr>
              <a:t>o</a:t>
            </a:r>
            <a:r>
              <a:rPr dirty="0" sz="2300" spc="-40">
                <a:latin typeface="Tahoma"/>
                <a:cs typeface="Tahoma"/>
              </a:rPr>
              <a:t>n</a:t>
            </a:r>
            <a:r>
              <a:rPr dirty="0" sz="2300" spc="-260">
                <a:latin typeface="Tahoma"/>
                <a:cs typeface="Tahoma"/>
              </a:rPr>
              <a:t> </a:t>
            </a:r>
            <a:r>
              <a:rPr dirty="0" sz="2300" spc="-65">
                <a:latin typeface="Tahoma"/>
                <a:cs typeface="Tahoma"/>
              </a:rPr>
              <a:t>a</a:t>
            </a:r>
            <a:r>
              <a:rPr dirty="0" sz="2300" spc="-45">
                <a:latin typeface="Tahoma"/>
                <a:cs typeface="Tahoma"/>
              </a:rPr>
              <a:t>n</a:t>
            </a:r>
            <a:r>
              <a:rPr dirty="0" sz="2300" spc="-5">
                <a:latin typeface="Tahoma"/>
                <a:cs typeface="Tahoma"/>
              </a:rPr>
              <a:t>d</a:t>
            </a:r>
            <a:r>
              <a:rPr dirty="0" sz="2300" spc="-260">
                <a:latin typeface="Tahoma"/>
                <a:cs typeface="Tahoma"/>
              </a:rPr>
              <a:t> </a:t>
            </a:r>
            <a:r>
              <a:rPr dirty="0" sz="2300" spc="-45">
                <a:latin typeface="Tahoma"/>
                <a:cs typeface="Tahoma"/>
              </a:rPr>
              <a:t>m</a:t>
            </a:r>
            <a:r>
              <a:rPr dirty="0" sz="2300" spc="-65">
                <a:latin typeface="Tahoma"/>
                <a:cs typeface="Tahoma"/>
              </a:rPr>
              <a:t>a</a:t>
            </a:r>
            <a:r>
              <a:rPr dirty="0" sz="2300" spc="-55">
                <a:latin typeface="Tahoma"/>
                <a:cs typeface="Tahoma"/>
              </a:rPr>
              <a:t>r</a:t>
            </a:r>
            <a:r>
              <a:rPr dirty="0" sz="2300" spc="-70">
                <a:latin typeface="Tahoma"/>
                <a:cs typeface="Tahoma"/>
              </a:rPr>
              <a:t>k</a:t>
            </a:r>
            <a:r>
              <a:rPr dirty="0" sz="2300" spc="-110">
                <a:latin typeface="Tahoma"/>
                <a:cs typeface="Tahoma"/>
              </a:rPr>
              <a:t>e</a:t>
            </a:r>
            <a:r>
              <a:rPr dirty="0" sz="2300" spc="-15">
                <a:latin typeface="Tahoma"/>
                <a:cs typeface="Tahoma"/>
              </a:rPr>
              <a:t>t</a:t>
            </a:r>
            <a:r>
              <a:rPr dirty="0" sz="2300" spc="25">
                <a:latin typeface="Tahoma"/>
                <a:cs typeface="Tahoma"/>
              </a:rPr>
              <a:t>i</a:t>
            </a:r>
            <a:r>
              <a:rPr dirty="0" sz="2300" spc="-45">
                <a:latin typeface="Tahoma"/>
                <a:cs typeface="Tahoma"/>
              </a:rPr>
              <a:t>n</a:t>
            </a:r>
            <a:r>
              <a:rPr dirty="0" sz="2300" spc="-90">
                <a:latin typeface="Tahoma"/>
                <a:cs typeface="Tahoma"/>
              </a:rPr>
              <a:t>g  </a:t>
            </a:r>
            <a:r>
              <a:rPr dirty="0" sz="2300" spc="-80">
                <a:latin typeface="Tahoma"/>
                <a:cs typeface="Tahoma"/>
              </a:rPr>
              <a:t>strategies.</a:t>
            </a:r>
            <a:r>
              <a:rPr dirty="0" sz="2300" spc="-254">
                <a:latin typeface="Tahoma"/>
                <a:cs typeface="Tahoma"/>
              </a:rPr>
              <a:t> </a:t>
            </a:r>
            <a:r>
              <a:rPr dirty="0" sz="2300" spc="-55">
                <a:latin typeface="Tahoma"/>
                <a:cs typeface="Tahoma"/>
              </a:rPr>
              <a:t>This</a:t>
            </a:r>
            <a:r>
              <a:rPr dirty="0" sz="2300" spc="-254">
                <a:latin typeface="Tahoma"/>
                <a:cs typeface="Tahoma"/>
              </a:rPr>
              <a:t> </a:t>
            </a:r>
            <a:r>
              <a:rPr dirty="0" sz="2300" spc="-50">
                <a:latin typeface="Tahoma"/>
                <a:cs typeface="Tahoma"/>
              </a:rPr>
              <a:t>presentation</a:t>
            </a:r>
            <a:r>
              <a:rPr dirty="0" sz="2300" spc="-254">
                <a:latin typeface="Tahoma"/>
                <a:cs typeface="Tahoma"/>
              </a:rPr>
              <a:t> </a:t>
            </a:r>
            <a:r>
              <a:rPr dirty="0" sz="2300" spc="-60">
                <a:latin typeface="Tahoma"/>
                <a:cs typeface="Tahoma"/>
              </a:rPr>
              <a:t>explores</a:t>
            </a:r>
            <a:r>
              <a:rPr dirty="0" sz="2300" spc="-254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its</a:t>
            </a:r>
            <a:r>
              <a:rPr dirty="0" sz="2300" spc="-250">
                <a:latin typeface="Tahoma"/>
                <a:cs typeface="Tahoma"/>
              </a:rPr>
              <a:t> </a:t>
            </a:r>
            <a:r>
              <a:rPr dirty="0" sz="2300" spc="-30">
                <a:latin typeface="Tahoma"/>
                <a:cs typeface="Tahoma"/>
              </a:rPr>
              <a:t>impact</a:t>
            </a:r>
            <a:r>
              <a:rPr dirty="0" sz="2300" spc="-254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on</a:t>
            </a:r>
            <a:r>
              <a:rPr dirty="0" sz="2300" spc="-254">
                <a:latin typeface="Tahoma"/>
                <a:cs typeface="Tahoma"/>
              </a:rPr>
              <a:t> </a:t>
            </a:r>
            <a:r>
              <a:rPr dirty="0" sz="2300" spc="-50">
                <a:latin typeface="Tahoma"/>
                <a:cs typeface="Tahoma"/>
              </a:rPr>
              <a:t>the</a:t>
            </a:r>
            <a:r>
              <a:rPr dirty="0" sz="2300" spc="-254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ﬁlm</a:t>
            </a:r>
            <a:r>
              <a:rPr dirty="0" sz="2300" spc="-254">
                <a:latin typeface="Tahoma"/>
                <a:cs typeface="Tahoma"/>
              </a:rPr>
              <a:t> </a:t>
            </a:r>
            <a:r>
              <a:rPr dirty="0" sz="2300" spc="-55">
                <a:latin typeface="Tahoma"/>
                <a:cs typeface="Tahoma"/>
              </a:rPr>
              <a:t>industry.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65065" y="3109785"/>
            <a:ext cx="915670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570">
                <a:solidFill>
                  <a:srgbClr val="000000"/>
                </a:solidFill>
              </a:rPr>
              <a:t>Introduction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305">
                <a:solidFill>
                  <a:srgbClr val="000000"/>
                </a:solidFill>
              </a:rPr>
              <a:t>t</a:t>
            </a:r>
            <a:r>
              <a:rPr dirty="0" sz="5600" spc="-780">
                <a:solidFill>
                  <a:srgbClr val="000000"/>
                </a:solidFill>
              </a:rPr>
              <a:t>o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675">
                <a:solidFill>
                  <a:srgbClr val="000000"/>
                </a:solidFill>
              </a:rPr>
              <a:t>Pr</a:t>
            </a:r>
            <a:r>
              <a:rPr dirty="0" sz="5600" spc="-745">
                <a:solidFill>
                  <a:srgbClr val="000000"/>
                </a:solidFill>
              </a:rPr>
              <a:t>e</a:t>
            </a:r>
            <a:r>
              <a:rPr dirty="0" sz="5600" spc="-530">
                <a:solidFill>
                  <a:srgbClr val="000000"/>
                </a:solidFill>
              </a:rPr>
              <a:t>dicti</a:t>
            </a:r>
            <a:r>
              <a:rPr dirty="0" sz="5600" spc="-775">
                <a:solidFill>
                  <a:srgbClr val="000000"/>
                </a:solidFill>
              </a:rPr>
              <a:t>v</a:t>
            </a:r>
            <a:r>
              <a:rPr dirty="0" sz="5600" spc="-565">
                <a:solidFill>
                  <a:srgbClr val="000000"/>
                </a:solidFill>
              </a:rPr>
              <a:t>e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740">
                <a:solidFill>
                  <a:srgbClr val="000000"/>
                </a:solidFill>
              </a:rPr>
              <a:t>Ana</a:t>
            </a:r>
            <a:r>
              <a:rPr dirty="0" sz="5600" spc="-390">
                <a:solidFill>
                  <a:srgbClr val="000000"/>
                </a:solidFill>
              </a:rPr>
              <a:t>l</a:t>
            </a:r>
            <a:r>
              <a:rPr dirty="0" sz="5600" spc="-695">
                <a:solidFill>
                  <a:srgbClr val="000000"/>
                </a:solidFill>
              </a:rPr>
              <a:t>ytics</a:t>
            </a:r>
            <a:endParaRPr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10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7"/>
                  </a:lnTo>
                  <a:lnTo>
                    <a:pt x="497586" y="915809"/>
                  </a:lnTo>
                  <a:lnTo>
                    <a:pt x="500142" y="871547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579" y="417997"/>
                  </a:lnTo>
                  <a:lnTo>
                    <a:pt x="965579" y="414282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10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1"/>
                  </a:lnTo>
                  <a:lnTo>
                    <a:pt x="487512" y="827689"/>
                  </a:lnTo>
                  <a:lnTo>
                    <a:pt x="475551" y="784448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3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5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07" y="414338"/>
                  </a:lnTo>
                </a:path>
                <a:path w="965834" h="916305">
                  <a:moveTo>
                    <a:pt x="965507" y="418058"/>
                  </a:moveTo>
                  <a:lnTo>
                    <a:pt x="910235" y="426112"/>
                  </a:lnTo>
                  <a:lnTo>
                    <a:pt x="867149" y="438055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3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8"/>
                  </a:lnTo>
                  <a:lnTo>
                    <a:pt x="507469" y="827689"/>
                  </a:lnTo>
                  <a:lnTo>
                    <a:pt x="500003" y="871591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579" y="502237"/>
                  </a:lnTo>
                  <a:lnTo>
                    <a:pt x="965579" y="498522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07" y="498517"/>
                  </a:lnTo>
                </a:path>
                <a:path w="965834" h="1000125">
                  <a:moveTo>
                    <a:pt x="965507" y="502237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78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7210"/>
            <a:chOff x="-9359" y="9760438"/>
            <a:chExt cx="595630" cy="53721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0" y="517963"/>
                  </a:lnTo>
                  <a:lnTo>
                    <a:pt x="576565" y="517963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565" y="517963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305356"/>
            <a:ext cx="6699884" cy="6851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300" spc="-509">
                <a:solidFill>
                  <a:srgbClr val="000000"/>
                </a:solidFill>
              </a:rPr>
              <a:t>Understanding</a:t>
            </a:r>
            <a:r>
              <a:rPr dirty="0" sz="4300" spc="-600">
                <a:solidFill>
                  <a:srgbClr val="000000"/>
                </a:solidFill>
              </a:rPr>
              <a:t> </a:t>
            </a:r>
            <a:r>
              <a:rPr dirty="0" sz="4300" spc="-470">
                <a:solidFill>
                  <a:srgbClr val="000000"/>
                </a:solidFill>
              </a:rPr>
              <a:t>Predictive</a:t>
            </a:r>
            <a:r>
              <a:rPr dirty="0" sz="4300" spc="-600">
                <a:solidFill>
                  <a:srgbClr val="000000"/>
                </a:solidFill>
              </a:rPr>
              <a:t> </a:t>
            </a:r>
            <a:r>
              <a:rPr dirty="0" sz="4300" spc="-540">
                <a:solidFill>
                  <a:srgbClr val="000000"/>
                </a:solidFill>
              </a:rPr>
              <a:t>Models</a:t>
            </a:r>
            <a:endParaRPr sz="4300"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0168" y="2630754"/>
            <a:ext cx="1929942" cy="20200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73250" y="2553735"/>
            <a:ext cx="6430645" cy="1922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dirty="0" sz="2050" spc="-25">
                <a:latin typeface="Tahoma"/>
                <a:cs typeface="Tahoma"/>
              </a:rPr>
              <a:t>Predictive </a:t>
            </a:r>
            <a:r>
              <a:rPr dirty="0" sz="2050" spc="-15">
                <a:latin typeface="Tahoma"/>
                <a:cs typeface="Tahoma"/>
              </a:rPr>
              <a:t>models </a:t>
            </a:r>
            <a:r>
              <a:rPr dirty="0" sz="2050" spc="-50">
                <a:latin typeface="Tahoma"/>
                <a:cs typeface="Tahoma"/>
              </a:rPr>
              <a:t>use </a:t>
            </a:r>
            <a:r>
              <a:rPr dirty="0" sz="2050" spc="-25">
                <a:latin typeface="Tahoma"/>
                <a:cs typeface="Tahoma"/>
              </a:rPr>
              <a:t>statistical </a:t>
            </a:r>
            <a:r>
              <a:rPr dirty="0" sz="2050" spc="-30">
                <a:latin typeface="Tahoma"/>
                <a:cs typeface="Tahoma"/>
              </a:rPr>
              <a:t>techniques </a:t>
            </a:r>
            <a:r>
              <a:rPr dirty="0" sz="2050" spc="-15">
                <a:latin typeface="Tahoma"/>
                <a:cs typeface="Tahoma"/>
              </a:rPr>
              <a:t>to </a:t>
            </a:r>
            <a:r>
              <a:rPr dirty="0" sz="2050" spc="-45">
                <a:latin typeface="Tahoma"/>
                <a:cs typeface="Tahoma"/>
              </a:rPr>
              <a:t>analyze </a:t>
            </a:r>
            <a:r>
              <a:rPr dirty="0" sz="2050" spc="-40">
                <a:latin typeface="Tahoma"/>
                <a:cs typeface="Tahoma"/>
              </a:rPr>
              <a:t> </a:t>
            </a:r>
            <a:r>
              <a:rPr dirty="0" sz="2050" spc="-15">
                <a:latin typeface="Tahoma"/>
                <a:cs typeface="Tahoma"/>
              </a:rPr>
              <a:t>historical </a:t>
            </a:r>
            <a:r>
              <a:rPr dirty="0" sz="2050" spc="-40">
                <a:latin typeface="Tahoma"/>
                <a:cs typeface="Tahoma"/>
              </a:rPr>
              <a:t>data </a:t>
            </a:r>
            <a:r>
              <a:rPr dirty="0" sz="2050" spc="-20">
                <a:latin typeface="Tahoma"/>
                <a:cs typeface="Tahoma"/>
              </a:rPr>
              <a:t>and </a:t>
            </a:r>
            <a:r>
              <a:rPr dirty="0" sz="2050" spc="-25">
                <a:latin typeface="Tahoma"/>
                <a:cs typeface="Tahoma"/>
              </a:rPr>
              <a:t>identify </a:t>
            </a:r>
            <a:r>
              <a:rPr dirty="0" sz="2050" spc="-55">
                <a:latin typeface="Tahoma"/>
                <a:cs typeface="Tahoma"/>
              </a:rPr>
              <a:t>patterns. </a:t>
            </a:r>
            <a:r>
              <a:rPr dirty="0" sz="2050" spc="-65">
                <a:latin typeface="Tahoma"/>
                <a:cs typeface="Tahoma"/>
              </a:rPr>
              <a:t>These </a:t>
            </a:r>
            <a:r>
              <a:rPr dirty="0" sz="2050" spc="-15">
                <a:latin typeface="Tahoma"/>
                <a:cs typeface="Tahoma"/>
              </a:rPr>
              <a:t>models </a:t>
            </a:r>
            <a:r>
              <a:rPr dirty="0" sz="2050" spc="-35">
                <a:latin typeface="Tahoma"/>
                <a:cs typeface="Tahoma"/>
              </a:rPr>
              <a:t>can </a:t>
            </a:r>
            <a:r>
              <a:rPr dirty="0" sz="2050" spc="-30">
                <a:latin typeface="Tahoma"/>
                <a:cs typeface="Tahoma"/>
              </a:rPr>
              <a:t> </a:t>
            </a:r>
            <a:r>
              <a:rPr dirty="0" sz="2050" spc="-20">
                <a:latin typeface="Tahoma"/>
                <a:cs typeface="Tahoma"/>
              </a:rPr>
              <a:t>predict</a:t>
            </a:r>
            <a:r>
              <a:rPr dirty="0" sz="2050" spc="-225">
                <a:latin typeface="Tahoma"/>
                <a:cs typeface="Tahoma"/>
              </a:rPr>
              <a:t> </a:t>
            </a:r>
            <a:r>
              <a:rPr dirty="0" sz="2050" spc="-50">
                <a:latin typeface="Tahoma"/>
                <a:cs typeface="Tahoma"/>
              </a:rPr>
              <a:t>box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40">
                <a:latin typeface="Tahoma"/>
                <a:cs typeface="Tahoma"/>
              </a:rPr>
              <a:t>ofﬁce</a:t>
            </a:r>
            <a:r>
              <a:rPr dirty="0" sz="2050" spc="-225">
                <a:latin typeface="Tahoma"/>
                <a:cs typeface="Tahoma"/>
              </a:rPr>
              <a:t> </a:t>
            </a:r>
            <a:r>
              <a:rPr dirty="0" sz="2050" spc="-65">
                <a:latin typeface="Tahoma"/>
                <a:cs typeface="Tahoma"/>
              </a:rPr>
              <a:t>success,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30">
                <a:latin typeface="Tahoma"/>
                <a:cs typeface="Tahoma"/>
              </a:rPr>
              <a:t>audience</a:t>
            </a:r>
            <a:r>
              <a:rPr dirty="0" sz="2050" spc="-225">
                <a:latin typeface="Tahoma"/>
                <a:cs typeface="Tahoma"/>
              </a:rPr>
              <a:t> </a:t>
            </a:r>
            <a:r>
              <a:rPr dirty="0" sz="2050" spc="-65">
                <a:latin typeface="Tahoma"/>
                <a:cs typeface="Tahoma"/>
              </a:rPr>
              <a:t>engagement,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20">
                <a:latin typeface="Tahoma"/>
                <a:cs typeface="Tahoma"/>
              </a:rPr>
              <a:t>and</a:t>
            </a:r>
            <a:r>
              <a:rPr dirty="0" sz="2050" spc="-225">
                <a:latin typeface="Tahoma"/>
                <a:cs typeface="Tahoma"/>
              </a:rPr>
              <a:t> </a:t>
            </a:r>
            <a:r>
              <a:rPr dirty="0" sz="2050" spc="-55">
                <a:latin typeface="Tahoma"/>
                <a:cs typeface="Tahoma"/>
              </a:rPr>
              <a:t>even </a:t>
            </a:r>
            <a:r>
              <a:rPr dirty="0" sz="2050" spc="-625">
                <a:latin typeface="Tahoma"/>
                <a:cs typeface="Tahoma"/>
              </a:rPr>
              <a:t> </a:t>
            </a:r>
            <a:r>
              <a:rPr dirty="0" sz="2050" spc="-5">
                <a:latin typeface="Tahoma"/>
                <a:cs typeface="Tahoma"/>
              </a:rPr>
              <a:t>optimal </a:t>
            </a:r>
            <a:r>
              <a:rPr dirty="0" sz="2050" spc="-50">
                <a:latin typeface="Tahoma"/>
                <a:cs typeface="Tahoma"/>
              </a:rPr>
              <a:t>release </a:t>
            </a:r>
            <a:r>
              <a:rPr dirty="0" sz="2050" spc="-60">
                <a:latin typeface="Tahoma"/>
                <a:cs typeface="Tahoma"/>
              </a:rPr>
              <a:t>dates. </a:t>
            </a:r>
            <a:r>
              <a:rPr dirty="0" sz="2050" spc="-50">
                <a:latin typeface="Tahoma"/>
                <a:cs typeface="Tahoma"/>
              </a:rPr>
              <a:t>By leveraging </a:t>
            </a:r>
            <a:r>
              <a:rPr dirty="0" sz="2050" spc="-25">
                <a:latin typeface="Tahoma"/>
                <a:cs typeface="Tahoma"/>
              </a:rPr>
              <a:t>machine </a:t>
            </a:r>
            <a:r>
              <a:rPr dirty="0" sz="2050" spc="-35">
                <a:latin typeface="Tahoma"/>
                <a:cs typeface="Tahoma"/>
              </a:rPr>
              <a:t>learning </a:t>
            </a:r>
            <a:r>
              <a:rPr dirty="0" sz="2050" spc="-30">
                <a:latin typeface="Tahoma"/>
                <a:cs typeface="Tahoma"/>
              </a:rPr>
              <a:t> </a:t>
            </a:r>
            <a:r>
              <a:rPr dirty="0" sz="2050" spc="-35">
                <a:latin typeface="Tahoma"/>
                <a:cs typeface="Tahoma"/>
              </a:rPr>
              <a:t>algorithms, </a:t>
            </a:r>
            <a:r>
              <a:rPr dirty="0" sz="2050" spc="-30">
                <a:latin typeface="Tahoma"/>
                <a:cs typeface="Tahoma"/>
              </a:rPr>
              <a:t>ﬁlmmakers </a:t>
            </a:r>
            <a:r>
              <a:rPr dirty="0" sz="2050" spc="-45">
                <a:latin typeface="Tahoma"/>
                <a:cs typeface="Tahoma"/>
              </a:rPr>
              <a:t>gain </a:t>
            </a:r>
            <a:r>
              <a:rPr dirty="0" sz="2050" spc="-30">
                <a:latin typeface="Tahoma"/>
                <a:cs typeface="Tahoma"/>
              </a:rPr>
              <a:t>insights that </a:t>
            </a:r>
            <a:r>
              <a:rPr dirty="0" sz="2050" spc="-65">
                <a:latin typeface="Tahoma"/>
                <a:cs typeface="Tahoma"/>
              </a:rPr>
              <a:t>were </a:t>
            </a:r>
            <a:r>
              <a:rPr dirty="0" sz="2050" spc="-30">
                <a:latin typeface="Tahoma"/>
                <a:cs typeface="Tahoma"/>
              </a:rPr>
              <a:t>previously </a:t>
            </a:r>
            <a:r>
              <a:rPr dirty="0" sz="2050" spc="-25">
                <a:latin typeface="Tahoma"/>
                <a:cs typeface="Tahoma"/>
              </a:rPr>
              <a:t> </a:t>
            </a:r>
            <a:r>
              <a:rPr dirty="0" sz="2050" spc="-35">
                <a:latin typeface="Tahoma"/>
                <a:cs typeface="Tahoma"/>
              </a:rPr>
              <a:t>unattainable,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30">
                <a:latin typeface="Tahoma"/>
                <a:cs typeface="Tahoma"/>
              </a:rPr>
              <a:t>resulting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5">
                <a:latin typeface="Tahoma"/>
                <a:cs typeface="Tahoma"/>
              </a:rPr>
              <a:t>in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35">
                <a:latin typeface="Tahoma"/>
                <a:cs typeface="Tahoma"/>
              </a:rPr>
              <a:t>more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50">
                <a:latin typeface="Tahoma"/>
                <a:cs typeface="Tahoma"/>
              </a:rPr>
              <a:t>strategic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30">
                <a:latin typeface="Tahoma"/>
                <a:cs typeface="Tahoma"/>
              </a:rPr>
              <a:t>planning.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36623" y="0"/>
            <a:ext cx="1019175" cy="1016635"/>
            <a:chOff x="17036623" y="0"/>
            <a:chExt cx="1019175" cy="1016635"/>
          </a:xfrm>
        </p:grpSpPr>
        <p:sp>
          <p:nvSpPr>
            <p:cNvPr id="3" name="object 3"/>
            <p:cNvSpPr/>
            <p:nvPr/>
          </p:nvSpPr>
          <p:spPr>
            <a:xfrm>
              <a:off x="17045939" y="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45982" y="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-9359" y="7912074"/>
            <a:ext cx="1203325" cy="2383790"/>
            <a:chOff x="-9359" y="7912074"/>
            <a:chExt cx="1203325" cy="2383790"/>
          </a:xfrm>
        </p:grpSpPr>
        <p:sp>
          <p:nvSpPr>
            <p:cNvPr id="9" name="object 9"/>
            <p:cNvSpPr/>
            <p:nvPr/>
          </p:nvSpPr>
          <p:spPr>
            <a:xfrm>
              <a:off x="0" y="7923706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9" y="1727200"/>
                  </a:lnTo>
                  <a:lnTo>
                    <a:pt x="1168543" y="1778000"/>
                  </a:lnTo>
                  <a:lnTo>
                    <a:pt x="1166619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6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3" y="2044700"/>
                  </a:lnTo>
                  <a:lnTo>
                    <a:pt x="1137506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9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9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9" y="546100"/>
                  </a:lnTo>
                  <a:lnTo>
                    <a:pt x="1168543" y="596900"/>
                  </a:lnTo>
                  <a:lnTo>
                    <a:pt x="1166619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3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6" y="368300"/>
                  </a:lnTo>
                  <a:lnTo>
                    <a:pt x="1117803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6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7921434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3" y="1159695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4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6" y="363291"/>
                  </a:lnTo>
                  <a:lnTo>
                    <a:pt x="1117803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6" y="174244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2"/>
                  </a:lnTo>
                  <a:lnTo>
                    <a:pt x="40449" y="2000305"/>
                  </a:lnTo>
                  <a:lnTo>
                    <a:pt x="60138" y="2042258"/>
                  </a:lnTo>
                  <a:lnTo>
                    <a:pt x="82909" y="2082346"/>
                  </a:lnTo>
                  <a:lnTo>
                    <a:pt x="108605" y="2120419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80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6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5"/>
                  </a:lnTo>
                  <a:lnTo>
                    <a:pt x="1117803" y="2043000"/>
                  </a:lnTo>
                  <a:lnTo>
                    <a:pt x="1137506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4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3" y="1204803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50"/>
                  </a:lnTo>
                  <a:lnTo>
                    <a:pt x="682333" y="22723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4"/>
                  </a:lnTo>
                  <a:lnTo>
                    <a:pt x="930910" y="127076"/>
                  </a:lnTo>
                  <a:lnTo>
                    <a:pt x="965849" y="154787"/>
                  </a:lnTo>
                  <a:lnTo>
                    <a:pt x="998534" y="185045"/>
                  </a:lnTo>
                  <a:lnTo>
                    <a:pt x="1028817" y="217701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80"/>
                  </a:lnTo>
                  <a:lnTo>
                    <a:pt x="1160945" y="500816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7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2"/>
                  </a:lnTo>
                  <a:lnTo>
                    <a:pt x="1056546" y="936842"/>
                  </a:lnTo>
                  <a:lnTo>
                    <a:pt x="1028817" y="971744"/>
                  </a:lnTo>
                  <a:lnTo>
                    <a:pt x="998534" y="1004400"/>
                  </a:lnTo>
                  <a:lnTo>
                    <a:pt x="965849" y="1034657"/>
                  </a:lnTo>
                  <a:lnTo>
                    <a:pt x="930910" y="1062368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1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1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8"/>
                  </a:lnTo>
                  <a:lnTo>
                    <a:pt x="211805" y="1034657"/>
                  </a:lnTo>
                  <a:lnTo>
                    <a:pt x="179180" y="1004400"/>
                  </a:lnTo>
                  <a:lnTo>
                    <a:pt x="148946" y="971744"/>
                  </a:lnTo>
                  <a:lnTo>
                    <a:pt x="121255" y="936842"/>
                  </a:lnTo>
                  <a:lnTo>
                    <a:pt x="96258" y="899842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7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6"/>
                  </a:lnTo>
                  <a:lnTo>
                    <a:pt x="26217" y="455580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1"/>
                  </a:lnTo>
                  <a:lnTo>
                    <a:pt x="179180" y="185045"/>
                  </a:lnTo>
                  <a:lnTo>
                    <a:pt x="211805" y="154787"/>
                  </a:lnTo>
                  <a:lnTo>
                    <a:pt x="246673" y="127076"/>
                  </a:lnTo>
                  <a:lnTo>
                    <a:pt x="283631" y="102064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3"/>
                  </a:lnTo>
                  <a:lnTo>
                    <a:pt x="540852" y="17050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4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2"/>
                  </a:lnTo>
                  <a:lnTo>
                    <a:pt x="238165" y="1289372"/>
                  </a:lnTo>
                  <a:lnTo>
                    <a:pt x="202204" y="1317957"/>
                  </a:lnTo>
                  <a:lnTo>
                    <a:pt x="168560" y="1349187"/>
                  </a:lnTo>
                  <a:lnTo>
                    <a:pt x="137389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9" y="981825"/>
                  </a:lnTo>
                  <a:lnTo>
                    <a:pt x="168560" y="1015468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6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1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4"/>
                  </a:lnTo>
                  <a:lnTo>
                    <a:pt x="322529" y="2284577"/>
                  </a:lnTo>
                  <a:lnTo>
                    <a:pt x="283631" y="2262413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5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9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7"/>
                  </a:lnTo>
                  <a:lnTo>
                    <a:pt x="322529" y="1254932"/>
                  </a:lnTo>
                  <a:lnTo>
                    <a:pt x="363217" y="1235766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6"/>
                  </a:lnTo>
                  <a:lnTo>
                    <a:pt x="854871" y="1254932"/>
                  </a:lnTo>
                  <a:lnTo>
                    <a:pt x="893868" y="1277097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9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5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3"/>
                  </a:lnTo>
                  <a:lnTo>
                    <a:pt x="854871" y="2284577"/>
                  </a:lnTo>
                  <a:lnTo>
                    <a:pt x="814070" y="2303744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1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7963534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530">
                <a:solidFill>
                  <a:srgbClr val="000000"/>
                </a:solidFill>
              </a:rPr>
              <a:t>C</a:t>
            </a:r>
            <a:r>
              <a:rPr dirty="0" sz="5600" spc="-1310">
                <a:solidFill>
                  <a:srgbClr val="000000"/>
                </a:solidFill>
              </a:rPr>
              <a:t>A</a:t>
            </a:r>
            <a:r>
              <a:rPr dirty="0" sz="5600" spc="-1390">
                <a:solidFill>
                  <a:srgbClr val="000000"/>
                </a:solidFill>
              </a:rPr>
              <a:t>S</a:t>
            </a:r>
            <a:r>
              <a:rPr dirty="0" sz="5600" spc="-1350">
                <a:solidFill>
                  <a:srgbClr val="000000"/>
                </a:solidFill>
              </a:rPr>
              <a:t>E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1390">
                <a:solidFill>
                  <a:srgbClr val="000000"/>
                </a:solidFill>
              </a:rPr>
              <a:t>S</a:t>
            </a:r>
            <a:r>
              <a:rPr dirty="0" sz="5600" spc="-969">
                <a:solidFill>
                  <a:srgbClr val="000000"/>
                </a:solidFill>
              </a:rPr>
              <a:t>T</a:t>
            </a:r>
            <a:r>
              <a:rPr dirty="0" sz="5600" spc="-750">
                <a:solidFill>
                  <a:srgbClr val="000000"/>
                </a:solidFill>
              </a:rPr>
              <a:t>U</a:t>
            </a:r>
            <a:r>
              <a:rPr dirty="0" sz="5600" spc="-915">
                <a:solidFill>
                  <a:srgbClr val="000000"/>
                </a:solidFill>
              </a:rPr>
              <a:t>D</a:t>
            </a:r>
            <a:r>
              <a:rPr dirty="0" sz="5600" spc="-135">
                <a:solidFill>
                  <a:srgbClr val="000000"/>
                </a:solidFill>
              </a:rPr>
              <a:t>I</a:t>
            </a:r>
            <a:r>
              <a:rPr dirty="0" sz="5600" spc="-1355">
                <a:solidFill>
                  <a:srgbClr val="000000"/>
                </a:solidFill>
              </a:rPr>
              <a:t>E</a:t>
            </a:r>
            <a:r>
              <a:rPr dirty="0" sz="5600" spc="-1385">
                <a:solidFill>
                  <a:srgbClr val="000000"/>
                </a:solidFill>
              </a:rPr>
              <a:t>S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135">
                <a:solidFill>
                  <a:srgbClr val="000000"/>
                </a:solidFill>
              </a:rPr>
              <a:t>I</a:t>
            </a:r>
            <a:r>
              <a:rPr dirty="0" sz="5600" spc="-745">
                <a:solidFill>
                  <a:srgbClr val="000000"/>
                </a:solidFill>
              </a:rPr>
              <a:t>N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1170">
                <a:solidFill>
                  <a:srgbClr val="000000"/>
                </a:solidFill>
              </a:rPr>
              <a:t>F</a:t>
            </a:r>
            <a:r>
              <a:rPr dirty="0" sz="5600" spc="-135">
                <a:solidFill>
                  <a:srgbClr val="000000"/>
                </a:solidFill>
              </a:rPr>
              <a:t>I</a:t>
            </a:r>
            <a:r>
              <a:rPr dirty="0" sz="5600" spc="-1260">
                <a:solidFill>
                  <a:srgbClr val="000000"/>
                </a:solidFill>
              </a:rPr>
              <a:t>L</a:t>
            </a:r>
            <a:r>
              <a:rPr dirty="0" sz="5600" spc="-915">
                <a:solidFill>
                  <a:srgbClr val="000000"/>
                </a:solidFill>
              </a:rPr>
              <a:t>M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1390">
                <a:solidFill>
                  <a:srgbClr val="000000"/>
                </a:solidFill>
              </a:rPr>
              <a:t>S</a:t>
            </a:r>
            <a:r>
              <a:rPr dirty="0" sz="5600" spc="-750">
                <a:solidFill>
                  <a:srgbClr val="000000"/>
                </a:solidFill>
              </a:rPr>
              <a:t>U</a:t>
            </a:r>
            <a:r>
              <a:rPr dirty="0" sz="5600" spc="-1639">
                <a:solidFill>
                  <a:srgbClr val="000000"/>
                </a:solidFill>
              </a:rPr>
              <a:t>C</a:t>
            </a:r>
            <a:r>
              <a:rPr dirty="0" sz="5600" spc="-1530">
                <a:solidFill>
                  <a:srgbClr val="000000"/>
                </a:solidFill>
              </a:rPr>
              <a:t>C</a:t>
            </a:r>
            <a:r>
              <a:rPr dirty="0" sz="5600" spc="-1355">
                <a:solidFill>
                  <a:srgbClr val="000000"/>
                </a:solidFill>
              </a:rPr>
              <a:t>E</a:t>
            </a:r>
            <a:r>
              <a:rPr dirty="0" sz="5600" spc="-1390">
                <a:solidFill>
                  <a:srgbClr val="000000"/>
                </a:solidFill>
              </a:rPr>
              <a:t>S</a:t>
            </a:r>
            <a:r>
              <a:rPr dirty="0" sz="5600" spc="-1385">
                <a:solidFill>
                  <a:srgbClr val="000000"/>
                </a:solidFill>
              </a:rPr>
              <a:t>S</a:t>
            </a:r>
            <a:endParaRPr sz="5600"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4860" y="2527223"/>
            <a:ext cx="2092833" cy="25463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609178" y="2450205"/>
            <a:ext cx="15030450" cy="9798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70"/>
              </a:spcBef>
            </a:pPr>
            <a:r>
              <a:rPr dirty="0" sz="2050" spc="-50">
                <a:latin typeface="Tahoma"/>
                <a:cs typeface="Tahoma"/>
              </a:rPr>
              <a:t>Several </a:t>
            </a:r>
            <a:r>
              <a:rPr dirty="0" sz="2050" spc="-10">
                <a:latin typeface="Tahoma"/>
                <a:cs typeface="Tahoma"/>
              </a:rPr>
              <a:t>ﬁlms </a:t>
            </a:r>
            <a:r>
              <a:rPr dirty="0" sz="2050" spc="-55">
                <a:latin typeface="Tahoma"/>
                <a:cs typeface="Tahoma"/>
              </a:rPr>
              <a:t>have </a:t>
            </a:r>
            <a:r>
              <a:rPr dirty="0" sz="2050" spc="-40">
                <a:latin typeface="Tahoma"/>
                <a:cs typeface="Tahoma"/>
              </a:rPr>
              <a:t>successfully </a:t>
            </a:r>
            <a:r>
              <a:rPr dirty="0" sz="2050" spc="-10">
                <a:latin typeface="Tahoma"/>
                <a:cs typeface="Tahoma"/>
              </a:rPr>
              <a:t>utilized </a:t>
            </a:r>
            <a:r>
              <a:rPr dirty="0" sz="2050" spc="-25">
                <a:latin typeface="Tahoma"/>
                <a:cs typeface="Tahoma"/>
              </a:rPr>
              <a:t>predictive </a:t>
            </a:r>
            <a:r>
              <a:rPr dirty="0" sz="2050" spc="-20">
                <a:latin typeface="Tahoma"/>
                <a:cs typeface="Tahoma"/>
              </a:rPr>
              <a:t>analytics </a:t>
            </a:r>
            <a:r>
              <a:rPr dirty="0" sz="2050" spc="-15">
                <a:latin typeface="Tahoma"/>
                <a:cs typeface="Tahoma"/>
              </a:rPr>
              <a:t>to </a:t>
            </a:r>
            <a:r>
              <a:rPr dirty="0" sz="2050" spc="-35">
                <a:latin typeface="Tahoma"/>
                <a:cs typeface="Tahoma"/>
              </a:rPr>
              <a:t>maximize </a:t>
            </a:r>
            <a:r>
              <a:rPr dirty="0" sz="2050" spc="-25">
                <a:latin typeface="Tahoma"/>
                <a:cs typeface="Tahoma"/>
              </a:rPr>
              <a:t>their </a:t>
            </a:r>
            <a:r>
              <a:rPr dirty="0" sz="2050" spc="-30">
                <a:latin typeface="Tahoma"/>
                <a:cs typeface="Tahoma"/>
              </a:rPr>
              <a:t>impact. </a:t>
            </a:r>
            <a:r>
              <a:rPr dirty="0" sz="2050" spc="-40">
                <a:latin typeface="Tahoma"/>
                <a:cs typeface="Tahoma"/>
              </a:rPr>
              <a:t>For </a:t>
            </a:r>
            <a:r>
              <a:rPr dirty="0" sz="2050" spc="-50">
                <a:latin typeface="Tahoma"/>
                <a:cs typeface="Tahoma"/>
              </a:rPr>
              <a:t>instance, </a:t>
            </a:r>
            <a:r>
              <a:rPr dirty="0" sz="2050" spc="-20">
                <a:latin typeface="Tahoma"/>
                <a:cs typeface="Tahoma"/>
              </a:rPr>
              <a:t>studios </a:t>
            </a:r>
            <a:r>
              <a:rPr dirty="0" sz="2050" spc="-35">
                <a:latin typeface="Tahoma"/>
                <a:cs typeface="Tahoma"/>
              </a:rPr>
              <a:t>can </a:t>
            </a:r>
            <a:r>
              <a:rPr dirty="0" sz="2050" spc="-45">
                <a:latin typeface="Tahoma"/>
                <a:cs typeface="Tahoma"/>
              </a:rPr>
              <a:t>analyze </a:t>
            </a:r>
            <a:r>
              <a:rPr dirty="0" sz="2050" spc="-10">
                <a:latin typeface="Tahoma"/>
                <a:cs typeface="Tahoma"/>
              </a:rPr>
              <a:t>social </a:t>
            </a:r>
            <a:r>
              <a:rPr dirty="0" sz="2050" spc="-20">
                <a:latin typeface="Tahoma"/>
                <a:cs typeface="Tahoma"/>
              </a:rPr>
              <a:t>media </a:t>
            </a:r>
            <a:r>
              <a:rPr dirty="0" sz="2050" spc="-15">
                <a:latin typeface="Tahoma"/>
                <a:cs typeface="Tahoma"/>
              </a:rPr>
              <a:t> </a:t>
            </a:r>
            <a:r>
              <a:rPr dirty="0" sz="2050" spc="-30">
                <a:latin typeface="Tahoma"/>
                <a:cs typeface="Tahoma"/>
              </a:rPr>
              <a:t>sentiment</a:t>
            </a:r>
            <a:r>
              <a:rPr dirty="0" sz="2050" spc="-225">
                <a:latin typeface="Tahoma"/>
                <a:cs typeface="Tahoma"/>
              </a:rPr>
              <a:t> </a:t>
            </a:r>
            <a:r>
              <a:rPr dirty="0" sz="2050" spc="-20">
                <a:latin typeface="Tahoma"/>
                <a:cs typeface="Tahoma"/>
              </a:rPr>
              <a:t>and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25">
                <a:latin typeface="Tahoma"/>
                <a:cs typeface="Tahoma"/>
              </a:rPr>
              <a:t>trailer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40">
                <a:latin typeface="Tahoma"/>
                <a:cs typeface="Tahoma"/>
              </a:rPr>
              <a:t>performance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15">
                <a:latin typeface="Tahoma"/>
                <a:cs typeface="Tahoma"/>
              </a:rPr>
              <a:t>to</a:t>
            </a:r>
            <a:r>
              <a:rPr dirty="0" sz="2050" spc="-225">
                <a:latin typeface="Tahoma"/>
                <a:cs typeface="Tahoma"/>
              </a:rPr>
              <a:t> </a:t>
            </a:r>
            <a:r>
              <a:rPr dirty="0" sz="2050" spc="-80">
                <a:latin typeface="Tahoma"/>
                <a:cs typeface="Tahoma"/>
              </a:rPr>
              <a:t>gauge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30">
                <a:latin typeface="Tahoma"/>
                <a:cs typeface="Tahoma"/>
              </a:rPr>
              <a:t>audience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45">
                <a:latin typeface="Tahoma"/>
                <a:cs typeface="Tahoma"/>
              </a:rPr>
              <a:t>interest.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65">
                <a:latin typeface="Tahoma"/>
                <a:cs typeface="Tahoma"/>
              </a:rPr>
              <a:t>These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30">
                <a:latin typeface="Tahoma"/>
                <a:cs typeface="Tahoma"/>
              </a:rPr>
              <a:t>insights</a:t>
            </a:r>
            <a:r>
              <a:rPr dirty="0" sz="2050" spc="-225">
                <a:latin typeface="Tahoma"/>
                <a:cs typeface="Tahoma"/>
              </a:rPr>
              <a:t> </a:t>
            </a:r>
            <a:r>
              <a:rPr dirty="0" sz="2050" spc="-55">
                <a:latin typeface="Tahoma"/>
                <a:cs typeface="Tahoma"/>
              </a:rPr>
              <a:t>have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5">
                <a:latin typeface="Tahoma"/>
                <a:cs typeface="Tahoma"/>
              </a:rPr>
              <a:t>led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15">
                <a:latin typeface="Tahoma"/>
                <a:cs typeface="Tahoma"/>
              </a:rPr>
              <a:t>to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35">
                <a:latin typeface="Tahoma"/>
                <a:cs typeface="Tahoma"/>
              </a:rPr>
              <a:t>more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45">
                <a:latin typeface="Tahoma"/>
                <a:cs typeface="Tahoma"/>
              </a:rPr>
              <a:t>successful</a:t>
            </a:r>
            <a:r>
              <a:rPr dirty="0" sz="2050" spc="-225">
                <a:latin typeface="Tahoma"/>
                <a:cs typeface="Tahoma"/>
              </a:rPr>
              <a:t> </a:t>
            </a:r>
            <a:r>
              <a:rPr dirty="0" sz="2050" spc="-40">
                <a:latin typeface="Tahoma"/>
                <a:cs typeface="Tahoma"/>
              </a:rPr>
              <a:t>marketing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35">
                <a:latin typeface="Tahoma"/>
                <a:cs typeface="Tahoma"/>
              </a:rPr>
              <a:t>campaigns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20">
                <a:latin typeface="Tahoma"/>
                <a:cs typeface="Tahoma"/>
              </a:rPr>
              <a:t>and</a:t>
            </a:r>
            <a:r>
              <a:rPr dirty="0" sz="2050" spc="-220">
                <a:latin typeface="Tahoma"/>
                <a:cs typeface="Tahoma"/>
              </a:rPr>
              <a:t> </a:t>
            </a:r>
            <a:r>
              <a:rPr dirty="0" sz="2050" spc="-40">
                <a:latin typeface="Tahoma"/>
                <a:cs typeface="Tahoma"/>
              </a:rPr>
              <a:t>higher </a:t>
            </a:r>
            <a:r>
              <a:rPr dirty="0" sz="2050" spc="-625">
                <a:latin typeface="Tahoma"/>
                <a:cs typeface="Tahoma"/>
              </a:rPr>
              <a:t> </a:t>
            </a:r>
            <a:r>
              <a:rPr dirty="0" sz="2050" spc="-50">
                <a:latin typeface="Tahoma"/>
                <a:cs typeface="Tahoma"/>
              </a:rPr>
              <a:t>box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40">
                <a:latin typeface="Tahoma"/>
                <a:cs typeface="Tahoma"/>
              </a:rPr>
              <a:t>ofﬁce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45">
                <a:latin typeface="Tahoma"/>
                <a:cs typeface="Tahoma"/>
              </a:rPr>
              <a:t>returns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45">
                <a:latin typeface="Tahoma"/>
                <a:cs typeface="Tahoma"/>
              </a:rPr>
              <a:t>for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10">
                <a:latin typeface="Tahoma"/>
                <a:cs typeface="Tahoma"/>
              </a:rPr>
              <a:t>ﬁlms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30">
                <a:latin typeface="Tahoma"/>
                <a:cs typeface="Tahoma"/>
              </a:rPr>
              <a:t>that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20">
                <a:latin typeface="Tahoma"/>
                <a:cs typeface="Tahoma"/>
              </a:rPr>
              <a:t>align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15">
                <a:latin typeface="Tahoma"/>
                <a:cs typeface="Tahoma"/>
              </a:rPr>
              <a:t>with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30">
                <a:latin typeface="Tahoma"/>
                <a:cs typeface="Tahoma"/>
              </a:rPr>
              <a:t>audience</a:t>
            </a:r>
            <a:r>
              <a:rPr dirty="0" sz="2050" spc="-229">
                <a:latin typeface="Tahoma"/>
                <a:cs typeface="Tahoma"/>
              </a:rPr>
              <a:t> </a:t>
            </a:r>
            <a:r>
              <a:rPr dirty="0" sz="2050" spc="-45">
                <a:latin typeface="Tahoma"/>
                <a:cs typeface="Tahoma"/>
              </a:rPr>
              <a:t>expectations.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10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7"/>
                  </a:lnTo>
                  <a:lnTo>
                    <a:pt x="497586" y="915809"/>
                  </a:lnTo>
                  <a:lnTo>
                    <a:pt x="500142" y="871547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579" y="417997"/>
                  </a:lnTo>
                  <a:lnTo>
                    <a:pt x="965579" y="414282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10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1"/>
                  </a:lnTo>
                  <a:lnTo>
                    <a:pt x="487512" y="827689"/>
                  </a:lnTo>
                  <a:lnTo>
                    <a:pt x="475551" y="784448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3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5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07" y="414338"/>
                  </a:lnTo>
                </a:path>
                <a:path w="965834" h="916305">
                  <a:moveTo>
                    <a:pt x="965507" y="418058"/>
                  </a:moveTo>
                  <a:lnTo>
                    <a:pt x="910235" y="426112"/>
                  </a:lnTo>
                  <a:lnTo>
                    <a:pt x="867149" y="438055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3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8"/>
                  </a:lnTo>
                  <a:lnTo>
                    <a:pt x="507469" y="827689"/>
                  </a:lnTo>
                  <a:lnTo>
                    <a:pt x="500003" y="871591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579" y="502237"/>
                  </a:lnTo>
                  <a:lnTo>
                    <a:pt x="965579" y="498522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07" y="498517"/>
                  </a:lnTo>
                </a:path>
                <a:path w="965834" h="1000125">
                  <a:moveTo>
                    <a:pt x="965507" y="502237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78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7210"/>
            <a:chOff x="-9359" y="9760438"/>
            <a:chExt cx="595630" cy="53721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0" y="517963"/>
                  </a:lnTo>
                  <a:lnTo>
                    <a:pt x="576565" y="517963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565" y="517963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305344"/>
            <a:ext cx="6722109" cy="7080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50" spc="-1030">
                <a:solidFill>
                  <a:srgbClr val="000000"/>
                </a:solidFill>
              </a:rPr>
              <a:t>A</a:t>
            </a:r>
            <a:r>
              <a:rPr dirty="0" sz="4450" spc="-565">
                <a:solidFill>
                  <a:srgbClr val="000000"/>
                </a:solidFill>
              </a:rPr>
              <a:t>u</a:t>
            </a:r>
            <a:r>
              <a:rPr dirty="0" sz="4450" spc="-605">
                <a:solidFill>
                  <a:srgbClr val="000000"/>
                </a:solidFill>
              </a:rPr>
              <a:t>d</a:t>
            </a:r>
            <a:r>
              <a:rPr dirty="0" sz="4450" spc="-215">
                <a:solidFill>
                  <a:srgbClr val="000000"/>
                </a:solidFill>
              </a:rPr>
              <a:t>i</a:t>
            </a:r>
            <a:r>
              <a:rPr dirty="0" sz="4450" spc="-450">
                <a:solidFill>
                  <a:srgbClr val="000000"/>
                </a:solidFill>
              </a:rPr>
              <a:t>e</a:t>
            </a:r>
            <a:r>
              <a:rPr dirty="0" sz="4450" spc="-555">
                <a:solidFill>
                  <a:srgbClr val="000000"/>
                </a:solidFill>
              </a:rPr>
              <a:t>n</a:t>
            </a:r>
            <a:r>
              <a:rPr dirty="0" sz="4450" spc="-825">
                <a:solidFill>
                  <a:srgbClr val="000000"/>
                </a:solidFill>
              </a:rPr>
              <a:t>c</a:t>
            </a:r>
            <a:r>
              <a:rPr dirty="0" sz="4450" spc="-445">
                <a:solidFill>
                  <a:srgbClr val="000000"/>
                </a:solidFill>
              </a:rPr>
              <a:t>e</a:t>
            </a:r>
            <a:r>
              <a:rPr dirty="0" sz="4450" spc="-625">
                <a:solidFill>
                  <a:srgbClr val="000000"/>
                </a:solidFill>
              </a:rPr>
              <a:t> </a:t>
            </a:r>
            <a:r>
              <a:rPr dirty="0" sz="4450" spc="-1095">
                <a:solidFill>
                  <a:srgbClr val="000000"/>
                </a:solidFill>
              </a:rPr>
              <a:t>S</a:t>
            </a:r>
            <a:r>
              <a:rPr dirty="0" sz="4450" spc="-450">
                <a:solidFill>
                  <a:srgbClr val="000000"/>
                </a:solidFill>
              </a:rPr>
              <a:t>e</a:t>
            </a:r>
            <a:r>
              <a:rPr dirty="0" sz="4450" spc="-800">
                <a:solidFill>
                  <a:srgbClr val="000000"/>
                </a:solidFill>
              </a:rPr>
              <a:t>g</a:t>
            </a:r>
            <a:r>
              <a:rPr dirty="0" sz="4450" spc="-740">
                <a:solidFill>
                  <a:srgbClr val="000000"/>
                </a:solidFill>
              </a:rPr>
              <a:t>m</a:t>
            </a:r>
            <a:r>
              <a:rPr dirty="0" sz="4450" spc="-450">
                <a:solidFill>
                  <a:srgbClr val="000000"/>
                </a:solidFill>
              </a:rPr>
              <a:t>e</a:t>
            </a:r>
            <a:r>
              <a:rPr dirty="0" sz="4450" spc="-555">
                <a:solidFill>
                  <a:srgbClr val="000000"/>
                </a:solidFill>
              </a:rPr>
              <a:t>n</a:t>
            </a:r>
            <a:r>
              <a:rPr dirty="0" sz="4450" spc="-200">
                <a:solidFill>
                  <a:srgbClr val="000000"/>
                </a:solidFill>
              </a:rPr>
              <a:t>t</a:t>
            </a:r>
            <a:r>
              <a:rPr dirty="0" sz="4450" spc="-400">
                <a:solidFill>
                  <a:srgbClr val="000000"/>
                </a:solidFill>
              </a:rPr>
              <a:t>a</a:t>
            </a:r>
            <a:r>
              <a:rPr dirty="0" sz="4450" spc="-200">
                <a:solidFill>
                  <a:srgbClr val="000000"/>
                </a:solidFill>
              </a:rPr>
              <a:t>t</a:t>
            </a:r>
            <a:r>
              <a:rPr dirty="0" sz="4450" spc="-215">
                <a:solidFill>
                  <a:srgbClr val="000000"/>
                </a:solidFill>
              </a:rPr>
              <a:t>i</a:t>
            </a:r>
            <a:r>
              <a:rPr dirty="0" sz="4450" spc="-620">
                <a:solidFill>
                  <a:srgbClr val="000000"/>
                </a:solidFill>
              </a:rPr>
              <a:t>o</a:t>
            </a:r>
            <a:r>
              <a:rPr dirty="0" sz="4450" spc="-550">
                <a:solidFill>
                  <a:srgbClr val="000000"/>
                </a:solidFill>
              </a:rPr>
              <a:t>n</a:t>
            </a:r>
            <a:r>
              <a:rPr dirty="0" sz="4450" spc="-625">
                <a:solidFill>
                  <a:srgbClr val="000000"/>
                </a:solidFill>
              </a:rPr>
              <a:t> </a:t>
            </a:r>
            <a:r>
              <a:rPr dirty="0" sz="4450" spc="-100">
                <a:solidFill>
                  <a:srgbClr val="000000"/>
                </a:solidFill>
              </a:rPr>
              <a:t>I</a:t>
            </a:r>
            <a:r>
              <a:rPr dirty="0" sz="4450" spc="-555">
                <a:solidFill>
                  <a:srgbClr val="000000"/>
                </a:solidFill>
              </a:rPr>
              <a:t>n</a:t>
            </a:r>
            <a:r>
              <a:rPr dirty="0" sz="4450" spc="-900">
                <a:solidFill>
                  <a:srgbClr val="000000"/>
                </a:solidFill>
              </a:rPr>
              <a:t>s</a:t>
            </a:r>
            <a:r>
              <a:rPr dirty="0" sz="4450" spc="-215">
                <a:solidFill>
                  <a:srgbClr val="000000"/>
                </a:solidFill>
              </a:rPr>
              <a:t>i</a:t>
            </a:r>
            <a:r>
              <a:rPr dirty="0" sz="4450" spc="-800">
                <a:solidFill>
                  <a:srgbClr val="000000"/>
                </a:solidFill>
              </a:rPr>
              <a:t>g</a:t>
            </a:r>
            <a:r>
              <a:rPr dirty="0" sz="4450" spc="-555">
                <a:solidFill>
                  <a:srgbClr val="000000"/>
                </a:solidFill>
              </a:rPr>
              <a:t>h</a:t>
            </a:r>
            <a:r>
              <a:rPr dirty="0" sz="4450" spc="-200">
                <a:solidFill>
                  <a:srgbClr val="000000"/>
                </a:solidFill>
              </a:rPr>
              <a:t>t</a:t>
            </a:r>
            <a:r>
              <a:rPr dirty="0" sz="4450" spc="-894">
                <a:solidFill>
                  <a:srgbClr val="000000"/>
                </a:solidFill>
              </a:rPr>
              <a:t>s</a:t>
            </a:r>
            <a:endParaRPr sz="4450"/>
          </a:p>
        </p:txBody>
      </p:sp>
      <p:sp>
        <p:nvSpPr>
          <p:cNvPr id="19" name="object 19"/>
          <p:cNvSpPr txBox="1"/>
          <p:nvPr/>
        </p:nvSpPr>
        <p:spPr>
          <a:xfrm>
            <a:off x="1873250" y="2553735"/>
            <a:ext cx="6726555" cy="1922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dirty="0" sz="2050" spc="-85" b="1">
                <a:latin typeface="Trebuchet MS"/>
                <a:cs typeface="Trebuchet MS"/>
              </a:rPr>
              <a:t>Audience </a:t>
            </a:r>
            <a:r>
              <a:rPr dirty="0" sz="2050" spc="-40" b="1">
                <a:latin typeface="Trebuchet MS"/>
                <a:cs typeface="Trebuchet MS"/>
              </a:rPr>
              <a:t>segmentation </a:t>
            </a:r>
            <a:r>
              <a:rPr dirty="0" sz="2050" spc="-70">
                <a:latin typeface="Microsoft Sans Serif"/>
                <a:cs typeface="Microsoft Sans Serif"/>
              </a:rPr>
              <a:t>is </a:t>
            </a:r>
            <a:r>
              <a:rPr dirty="0" sz="2050" spc="-35">
                <a:latin typeface="Microsoft Sans Serif"/>
                <a:cs typeface="Microsoft Sans Serif"/>
              </a:rPr>
              <a:t>crucial </a:t>
            </a:r>
            <a:r>
              <a:rPr dirty="0" sz="2050" spc="-5">
                <a:latin typeface="Microsoft Sans Serif"/>
                <a:cs typeface="Microsoft Sans Serif"/>
              </a:rPr>
              <a:t>for </a:t>
            </a:r>
            <a:r>
              <a:rPr dirty="0" sz="2050" spc="-45">
                <a:latin typeface="Microsoft Sans Serif"/>
                <a:cs typeface="Microsoft Sans Serif"/>
              </a:rPr>
              <a:t>targeted </a:t>
            </a:r>
            <a:r>
              <a:rPr dirty="0" sz="2050" spc="-40">
                <a:latin typeface="Microsoft Sans Serif"/>
                <a:cs typeface="Microsoft Sans Serif"/>
              </a:rPr>
              <a:t>marketing. </a:t>
            </a:r>
            <a:r>
              <a:rPr dirty="0" sz="2050" spc="-130">
                <a:latin typeface="Microsoft Sans Serif"/>
                <a:cs typeface="Microsoft Sans Serif"/>
              </a:rPr>
              <a:t>By 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110">
                <a:latin typeface="Microsoft Sans Serif"/>
                <a:cs typeface="Microsoft Sans Serif"/>
              </a:rPr>
              <a:t>a</a:t>
            </a:r>
            <a:r>
              <a:rPr dirty="0" sz="2050" spc="-20">
                <a:latin typeface="Microsoft Sans Serif"/>
                <a:cs typeface="Microsoft Sans Serif"/>
              </a:rPr>
              <a:t>n</a:t>
            </a:r>
            <a:r>
              <a:rPr dirty="0" sz="2050" spc="-110">
                <a:latin typeface="Microsoft Sans Serif"/>
                <a:cs typeface="Microsoft Sans Serif"/>
              </a:rPr>
              <a:t>a</a:t>
            </a:r>
            <a:r>
              <a:rPr dirty="0" sz="2050" spc="45">
                <a:latin typeface="Microsoft Sans Serif"/>
                <a:cs typeface="Microsoft Sans Serif"/>
              </a:rPr>
              <a:t>l</a:t>
            </a:r>
            <a:r>
              <a:rPr dirty="0" sz="2050" spc="-125">
                <a:latin typeface="Microsoft Sans Serif"/>
                <a:cs typeface="Microsoft Sans Serif"/>
              </a:rPr>
              <a:t>y</a:t>
            </a:r>
            <a:r>
              <a:rPr dirty="0" sz="2050" spc="-165">
                <a:latin typeface="Microsoft Sans Serif"/>
                <a:cs typeface="Microsoft Sans Serif"/>
              </a:rPr>
              <a:t>z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-20">
                <a:latin typeface="Microsoft Sans Serif"/>
                <a:cs typeface="Microsoft Sans Serif"/>
              </a:rPr>
              <a:t>n</a:t>
            </a:r>
            <a:r>
              <a:rPr dirty="0" sz="2050" spc="-105">
                <a:latin typeface="Microsoft Sans Serif"/>
                <a:cs typeface="Microsoft Sans Serif"/>
              </a:rPr>
              <a:t>g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5">
                <a:latin typeface="Microsoft Sans Serif"/>
                <a:cs typeface="Microsoft Sans Serif"/>
              </a:rPr>
              <a:t>d</a:t>
            </a:r>
            <a:r>
              <a:rPr dirty="0" sz="2050" spc="-130">
                <a:latin typeface="Microsoft Sans Serif"/>
                <a:cs typeface="Microsoft Sans Serif"/>
              </a:rPr>
              <a:t>e</a:t>
            </a:r>
            <a:r>
              <a:rPr dirty="0" sz="2050" spc="-5">
                <a:latin typeface="Microsoft Sans Serif"/>
                <a:cs typeface="Microsoft Sans Serif"/>
              </a:rPr>
              <a:t>m</a:t>
            </a:r>
            <a:r>
              <a:rPr dirty="0" sz="2050" spc="-30">
                <a:latin typeface="Microsoft Sans Serif"/>
                <a:cs typeface="Microsoft Sans Serif"/>
              </a:rPr>
              <a:t>o</a:t>
            </a:r>
            <a:r>
              <a:rPr dirty="0" sz="2050" spc="-110">
                <a:latin typeface="Microsoft Sans Serif"/>
                <a:cs typeface="Microsoft Sans Serif"/>
              </a:rPr>
              <a:t>g</a:t>
            </a:r>
            <a:r>
              <a:rPr dirty="0" sz="2050" spc="-30">
                <a:latin typeface="Microsoft Sans Serif"/>
                <a:cs typeface="Microsoft Sans Serif"/>
              </a:rPr>
              <a:t>r</a:t>
            </a:r>
            <a:r>
              <a:rPr dirty="0" sz="2050" spc="-110">
                <a:latin typeface="Microsoft Sans Serif"/>
                <a:cs typeface="Microsoft Sans Serif"/>
              </a:rPr>
              <a:t>a</a:t>
            </a:r>
            <a:r>
              <a:rPr dirty="0" sz="2050" spc="-5">
                <a:latin typeface="Microsoft Sans Serif"/>
                <a:cs typeface="Microsoft Sans Serif"/>
              </a:rPr>
              <a:t>p</a:t>
            </a:r>
            <a:r>
              <a:rPr dirty="0" sz="2050" spc="-30">
                <a:latin typeface="Microsoft Sans Serif"/>
                <a:cs typeface="Microsoft Sans Serif"/>
              </a:rPr>
              <a:t>h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-85">
                <a:latin typeface="Microsoft Sans Serif"/>
                <a:cs typeface="Microsoft Sans Serif"/>
              </a:rPr>
              <a:t>c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5">
                <a:latin typeface="Microsoft Sans Serif"/>
                <a:cs typeface="Microsoft Sans Serif"/>
              </a:rPr>
              <a:t>d</a:t>
            </a:r>
            <a:r>
              <a:rPr dirty="0" sz="2050" spc="-135">
                <a:latin typeface="Microsoft Sans Serif"/>
                <a:cs typeface="Microsoft Sans Serif"/>
              </a:rPr>
              <a:t>a</a:t>
            </a:r>
            <a:r>
              <a:rPr dirty="0" sz="2050" spc="70">
                <a:latin typeface="Microsoft Sans Serif"/>
                <a:cs typeface="Microsoft Sans Serif"/>
              </a:rPr>
              <a:t>t</a:t>
            </a:r>
            <a:r>
              <a:rPr dirty="0" sz="2050" spc="-110">
                <a:latin typeface="Microsoft Sans Serif"/>
                <a:cs typeface="Microsoft Sans Serif"/>
              </a:rPr>
              <a:t>a</a:t>
            </a:r>
            <a:r>
              <a:rPr dirty="0" sz="2050" spc="-70">
                <a:latin typeface="Microsoft Sans Serif"/>
                <a:cs typeface="Microsoft Sans Serif"/>
              </a:rPr>
              <a:t>,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190">
                <a:latin typeface="Microsoft Sans Serif"/>
                <a:cs typeface="Microsoft Sans Serif"/>
              </a:rPr>
              <a:t>s</a:t>
            </a:r>
            <a:r>
              <a:rPr dirty="0" sz="2050" spc="110">
                <a:latin typeface="Microsoft Sans Serif"/>
                <a:cs typeface="Microsoft Sans Serif"/>
              </a:rPr>
              <a:t>t</a:t>
            </a:r>
            <a:r>
              <a:rPr dirty="0" sz="2050" spc="-30">
                <a:latin typeface="Microsoft Sans Serif"/>
                <a:cs typeface="Microsoft Sans Serif"/>
              </a:rPr>
              <a:t>u</a:t>
            </a:r>
            <a:r>
              <a:rPr dirty="0" sz="2050" spc="-5">
                <a:latin typeface="Microsoft Sans Serif"/>
                <a:cs typeface="Microsoft Sans Serif"/>
              </a:rPr>
              <a:t>d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-30">
                <a:latin typeface="Microsoft Sans Serif"/>
                <a:cs typeface="Microsoft Sans Serif"/>
              </a:rPr>
              <a:t>o</a:t>
            </a:r>
            <a:r>
              <a:rPr dirty="0" sz="2050" spc="-165">
                <a:latin typeface="Microsoft Sans Serif"/>
                <a:cs typeface="Microsoft Sans Serif"/>
              </a:rPr>
              <a:t>s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110">
                <a:latin typeface="Microsoft Sans Serif"/>
                <a:cs typeface="Microsoft Sans Serif"/>
              </a:rPr>
              <a:t>c</a:t>
            </a:r>
            <a:r>
              <a:rPr dirty="0" sz="2050" spc="-110">
                <a:latin typeface="Microsoft Sans Serif"/>
                <a:cs typeface="Microsoft Sans Serif"/>
              </a:rPr>
              <a:t>a</a:t>
            </a:r>
            <a:r>
              <a:rPr dirty="0" sz="2050" spc="-15">
                <a:latin typeface="Microsoft Sans Serif"/>
                <a:cs typeface="Microsoft Sans Serif"/>
              </a:rPr>
              <a:t>n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70">
                <a:latin typeface="Microsoft Sans Serif"/>
                <a:cs typeface="Microsoft Sans Serif"/>
              </a:rPr>
              <a:t>t</a:t>
            </a:r>
            <a:r>
              <a:rPr dirty="0" sz="2050" spc="-110">
                <a:latin typeface="Microsoft Sans Serif"/>
                <a:cs typeface="Microsoft Sans Serif"/>
              </a:rPr>
              <a:t>a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45">
                <a:latin typeface="Microsoft Sans Serif"/>
                <a:cs typeface="Microsoft Sans Serif"/>
              </a:rPr>
              <a:t>l</a:t>
            </a:r>
            <a:r>
              <a:rPr dirty="0" sz="2050" spc="-30">
                <a:latin typeface="Microsoft Sans Serif"/>
                <a:cs typeface="Microsoft Sans Serif"/>
              </a:rPr>
              <a:t>o</a:t>
            </a:r>
            <a:r>
              <a:rPr dirty="0" sz="2050" spc="20">
                <a:latin typeface="Microsoft Sans Serif"/>
                <a:cs typeface="Microsoft Sans Serif"/>
              </a:rPr>
              <a:t>r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110">
                <a:latin typeface="Microsoft Sans Serif"/>
                <a:cs typeface="Microsoft Sans Serif"/>
              </a:rPr>
              <a:t>t</a:t>
            </a:r>
            <a:r>
              <a:rPr dirty="0" sz="2050" spc="-30">
                <a:latin typeface="Microsoft Sans Serif"/>
                <a:cs typeface="Microsoft Sans Serif"/>
              </a:rPr>
              <a:t>h</a:t>
            </a:r>
            <a:r>
              <a:rPr dirty="0" sz="2050" spc="-130">
                <a:latin typeface="Microsoft Sans Serif"/>
                <a:cs typeface="Microsoft Sans Serif"/>
              </a:rPr>
              <a:t>e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15">
                <a:latin typeface="Microsoft Sans Serif"/>
                <a:cs typeface="Microsoft Sans Serif"/>
              </a:rPr>
              <a:t>r  </a:t>
            </a:r>
            <a:r>
              <a:rPr dirty="0" sz="2050" spc="-20">
                <a:latin typeface="Microsoft Sans Serif"/>
                <a:cs typeface="Microsoft Sans Serif"/>
              </a:rPr>
              <a:t>promotions </a:t>
            </a:r>
            <a:r>
              <a:rPr dirty="0" sz="2050" spc="30">
                <a:latin typeface="Microsoft Sans Serif"/>
                <a:cs typeface="Microsoft Sans Serif"/>
              </a:rPr>
              <a:t>to </a:t>
            </a:r>
            <a:r>
              <a:rPr dirty="0" sz="2050" spc="-55">
                <a:latin typeface="Microsoft Sans Serif"/>
                <a:cs typeface="Microsoft Sans Serif"/>
              </a:rPr>
              <a:t>speciﬁc </a:t>
            </a:r>
            <a:r>
              <a:rPr dirty="0" sz="2050" spc="-60">
                <a:latin typeface="Microsoft Sans Serif"/>
                <a:cs typeface="Microsoft Sans Serif"/>
              </a:rPr>
              <a:t>groups, </a:t>
            </a:r>
            <a:r>
              <a:rPr dirty="0" sz="2050" spc="-55">
                <a:latin typeface="Microsoft Sans Serif"/>
                <a:cs typeface="Microsoft Sans Serif"/>
              </a:rPr>
              <a:t>enhancing </a:t>
            </a:r>
            <a:r>
              <a:rPr dirty="0" sz="2050" spc="-70">
                <a:latin typeface="Microsoft Sans Serif"/>
                <a:cs typeface="Microsoft Sans Serif"/>
              </a:rPr>
              <a:t>engagement. </a:t>
            </a:r>
            <a:r>
              <a:rPr dirty="0" sz="2050" spc="-80">
                <a:latin typeface="Microsoft Sans Serif"/>
                <a:cs typeface="Microsoft Sans Serif"/>
              </a:rPr>
              <a:t>This </a:t>
            </a:r>
            <a:r>
              <a:rPr dirty="0" sz="2050" spc="-75">
                <a:latin typeface="Microsoft Sans Serif"/>
                <a:cs typeface="Microsoft Sans Serif"/>
              </a:rPr>
              <a:t> </a:t>
            </a:r>
            <a:r>
              <a:rPr dirty="0" sz="2050" spc="-45">
                <a:latin typeface="Microsoft Sans Serif"/>
                <a:cs typeface="Microsoft Sans Serif"/>
              </a:rPr>
              <a:t>targeted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50">
                <a:latin typeface="Microsoft Sans Serif"/>
                <a:cs typeface="Microsoft Sans Serif"/>
              </a:rPr>
              <a:t>approach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95">
                <a:latin typeface="Microsoft Sans Serif"/>
                <a:cs typeface="Microsoft Sans Serif"/>
              </a:rPr>
              <a:t>ensures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15">
                <a:latin typeface="Microsoft Sans Serif"/>
                <a:cs typeface="Microsoft Sans Serif"/>
              </a:rPr>
              <a:t>that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15">
                <a:latin typeface="Microsoft Sans Serif"/>
                <a:cs typeface="Microsoft Sans Serif"/>
              </a:rPr>
              <a:t>the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5">
                <a:latin typeface="Microsoft Sans Serif"/>
                <a:cs typeface="Microsoft Sans Serif"/>
              </a:rPr>
              <a:t>right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120">
                <a:latin typeface="Microsoft Sans Serif"/>
                <a:cs typeface="Microsoft Sans Serif"/>
              </a:rPr>
              <a:t>message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95">
                <a:latin typeface="Microsoft Sans Serif"/>
                <a:cs typeface="Microsoft Sans Serif"/>
              </a:rPr>
              <a:t>reaches</a:t>
            </a:r>
            <a:r>
              <a:rPr dirty="0" sz="2050" spc="-130">
                <a:latin typeface="Microsoft Sans Serif"/>
                <a:cs typeface="Microsoft Sans Serif"/>
              </a:rPr>
              <a:t> </a:t>
            </a:r>
            <a:r>
              <a:rPr dirty="0" sz="2050" spc="-15">
                <a:latin typeface="Microsoft Sans Serif"/>
                <a:cs typeface="Microsoft Sans Serif"/>
              </a:rPr>
              <a:t>the </a:t>
            </a:r>
            <a:r>
              <a:rPr dirty="0" sz="2050" spc="-530">
                <a:latin typeface="Microsoft Sans Serif"/>
                <a:cs typeface="Microsoft Sans Serif"/>
              </a:rPr>
              <a:t> </a:t>
            </a:r>
            <a:r>
              <a:rPr dirty="0" sz="2050" spc="15">
                <a:latin typeface="Microsoft Sans Serif"/>
                <a:cs typeface="Microsoft Sans Serif"/>
              </a:rPr>
              <a:t>r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-110">
                <a:latin typeface="Microsoft Sans Serif"/>
                <a:cs typeface="Microsoft Sans Serif"/>
              </a:rPr>
              <a:t>g</a:t>
            </a:r>
            <a:r>
              <a:rPr dirty="0" sz="2050" spc="-30">
                <a:latin typeface="Microsoft Sans Serif"/>
                <a:cs typeface="Microsoft Sans Serif"/>
              </a:rPr>
              <a:t>h</a:t>
            </a:r>
            <a:r>
              <a:rPr dirty="0" sz="2050" spc="114">
                <a:latin typeface="Microsoft Sans Serif"/>
                <a:cs typeface="Microsoft Sans Serif"/>
              </a:rPr>
              <a:t>t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110">
                <a:latin typeface="Microsoft Sans Serif"/>
                <a:cs typeface="Microsoft Sans Serif"/>
              </a:rPr>
              <a:t>a</a:t>
            </a:r>
            <a:r>
              <a:rPr dirty="0" sz="2050" spc="-30">
                <a:latin typeface="Microsoft Sans Serif"/>
                <a:cs typeface="Microsoft Sans Serif"/>
              </a:rPr>
              <a:t>u</a:t>
            </a:r>
            <a:r>
              <a:rPr dirty="0" sz="2050" spc="-5">
                <a:latin typeface="Microsoft Sans Serif"/>
                <a:cs typeface="Microsoft Sans Serif"/>
              </a:rPr>
              <a:t>d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-130">
                <a:latin typeface="Microsoft Sans Serif"/>
                <a:cs typeface="Microsoft Sans Serif"/>
              </a:rPr>
              <a:t>e</a:t>
            </a:r>
            <a:r>
              <a:rPr dirty="0" sz="2050" spc="-20">
                <a:latin typeface="Microsoft Sans Serif"/>
                <a:cs typeface="Microsoft Sans Serif"/>
              </a:rPr>
              <a:t>n</a:t>
            </a:r>
            <a:r>
              <a:rPr dirty="0" sz="2050" spc="-130">
                <a:latin typeface="Microsoft Sans Serif"/>
                <a:cs typeface="Microsoft Sans Serif"/>
              </a:rPr>
              <a:t>c</a:t>
            </a:r>
            <a:r>
              <a:rPr dirty="0" sz="2050" spc="-130">
                <a:latin typeface="Microsoft Sans Serif"/>
                <a:cs typeface="Microsoft Sans Serif"/>
              </a:rPr>
              <a:t>e</a:t>
            </a:r>
            <a:r>
              <a:rPr dirty="0" sz="2050" spc="-70">
                <a:latin typeface="Microsoft Sans Serif"/>
                <a:cs typeface="Microsoft Sans Serif"/>
              </a:rPr>
              <a:t>,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30">
                <a:latin typeface="Microsoft Sans Serif"/>
                <a:cs typeface="Microsoft Sans Serif"/>
              </a:rPr>
              <a:t>u</a:t>
            </a:r>
            <a:r>
              <a:rPr dirty="0" sz="2050" spc="45">
                <a:latin typeface="Microsoft Sans Serif"/>
                <a:cs typeface="Microsoft Sans Serif"/>
              </a:rPr>
              <a:t>l</a:t>
            </a:r>
            <a:r>
              <a:rPr dirty="0" sz="2050" spc="110">
                <a:latin typeface="Microsoft Sans Serif"/>
                <a:cs typeface="Microsoft Sans Serif"/>
              </a:rPr>
              <a:t>t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-5">
                <a:latin typeface="Microsoft Sans Serif"/>
                <a:cs typeface="Microsoft Sans Serif"/>
              </a:rPr>
              <a:t>m</a:t>
            </a:r>
            <a:r>
              <a:rPr dirty="0" sz="2050" spc="-135">
                <a:latin typeface="Microsoft Sans Serif"/>
                <a:cs typeface="Microsoft Sans Serif"/>
              </a:rPr>
              <a:t>a</a:t>
            </a:r>
            <a:r>
              <a:rPr dirty="0" sz="2050" spc="85">
                <a:latin typeface="Microsoft Sans Serif"/>
                <a:cs typeface="Microsoft Sans Serif"/>
              </a:rPr>
              <a:t>t</a:t>
            </a:r>
            <a:r>
              <a:rPr dirty="0" sz="2050" spc="-130">
                <a:latin typeface="Microsoft Sans Serif"/>
                <a:cs typeface="Microsoft Sans Serif"/>
              </a:rPr>
              <a:t>e</a:t>
            </a:r>
            <a:r>
              <a:rPr dirty="0" sz="2050" spc="45">
                <a:latin typeface="Microsoft Sans Serif"/>
                <a:cs typeface="Microsoft Sans Serif"/>
              </a:rPr>
              <a:t>l</a:t>
            </a:r>
            <a:r>
              <a:rPr dirty="0" sz="2050" spc="-75">
                <a:latin typeface="Microsoft Sans Serif"/>
                <a:cs typeface="Microsoft Sans Serif"/>
              </a:rPr>
              <a:t>y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-5">
                <a:latin typeface="Microsoft Sans Serif"/>
                <a:cs typeface="Microsoft Sans Serif"/>
              </a:rPr>
              <a:t>m</a:t>
            </a:r>
            <a:r>
              <a:rPr dirty="0" sz="2050" spc="-5">
                <a:latin typeface="Microsoft Sans Serif"/>
                <a:cs typeface="Microsoft Sans Serif"/>
              </a:rPr>
              <a:t>p</a:t>
            </a:r>
            <a:r>
              <a:rPr dirty="0" sz="2050" spc="-5">
                <a:latin typeface="Microsoft Sans Serif"/>
                <a:cs typeface="Microsoft Sans Serif"/>
              </a:rPr>
              <a:t>r</a:t>
            </a:r>
            <a:r>
              <a:rPr dirty="0" sz="2050" spc="-35">
                <a:latin typeface="Microsoft Sans Serif"/>
                <a:cs typeface="Microsoft Sans Serif"/>
              </a:rPr>
              <a:t>o</a:t>
            </a:r>
            <a:r>
              <a:rPr dirty="0" sz="2050" spc="-80">
                <a:latin typeface="Microsoft Sans Serif"/>
                <a:cs typeface="Microsoft Sans Serif"/>
              </a:rPr>
              <a:t>v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-20">
                <a:latin typeface="Microsoft Sans Serif"/>
                <a:cs typeface="Microsoft Sans Serif"/>
              </a:rPr>
              <a:t>n</a:t>
            </a:r>
            <a:r>
              <a:rPr dirty="0" sz="2050" spc="-105">
                <a:latin typeface="Microsoft Sans Serif"/>
                <a:cs typeface="Microsoft Sans Serif"/>
              </a:rPr>
              <a:t>g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110">
                <a:latin typeface="Microsoft Sans Serif"/>
                <a:cs typeface="Microsoft Sans Serif"/>
              </a:rPr>
              <a:t>t</a:t>
            </a:r>
            <a:r>
              <a:rPr dirty="0" sz="2050" spc="-30">
                <a:latin typeface="Microsoft Sans Serif"/>
                <a:cs typeface="Microsoft Sans Serif"/>
              </a:rPr>
              <a:t>h</a:t>
            </a:r>
            <a:r>
              <a:rPr dirty="0" sz="2050" spc="-125">
                <a:latin typeface="Microsoft Sans Serif"/>
                <a:cs typeface="Microsoft Sans Serif"/>
              </a:rPr>
              <a:t>e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60">
                <a:latin typeface="Microsoft Sans Serif"/>
                <a:cs typeface="Microsoft Sans Serif"/>
              </a:rPr>
              <a:t>ﬁ</a:t>
            </a:r>
            <a:r>
              <a:rPr dirty="0" sz="2050" spc="45">
                <a:latin typeface="Microsoft Sans Serif"/>
                <a:cs typeface="Microsoft Sans Serif"/>
              </a:rPr>
              <a:t>l</a:t>
            </a:r>
            <a:r>
              <a:rPr dirty="0" sz="2050" spc="-5">
                <a:latin typeface="Microsoft Sans Serif"/>
                <a:cs typeface="Microsoft Sans Serif"/>
              </a:rPr>
              <a:t>m</a:t>
            </a:r>
            <a:r>
              <a:rPr dirty="0" sz="2050" spc="65">
                <a:latin typeface="Microsoft Sans Serif"/>
                <a:cs typeface="Microsoft Sans Serif"/>
              </a:rPr>
              <a:t>'</a:t>
            </a:r>
            <a:r>
              <a:rPr dirty="0" sz="2050" spc="-165">
                <a:latin typeface="Microsoft Sans Serif"/>
                <a:cs typeface="Microsoft Sans Serif"/>
              </a:rPr>
              <a:t>s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5">
                <a:latin typeface="Microsoft Sans Serif"/>
                <a:cs typeface="Microsoft Sans Serif"/>
              </a:rPr>
              <a:t>r</a:t>
            </a:r>
            <a:r>
              <a:rPr dirty="0" sz="2050" spc="-130">
                <a:latin typeface="Microsoft Sans Serif"/>
                <a:cs typeface="Microsoft Sans Serif"/>
              </a:rPr>
              <a:t>e</a:t>
            </a:r>
            <a:r>
              <a:rPr dirty="0" sz="2050" spc="-130">
                <a:latin typeface="Microsoft Sans Serif"/>
                <a:cs typeface="Microsoft Sans Serif"/>
              </a:rPr>
              <a:t>c</a:t>
            </a:r>
            <a:r>
              <a:rPr dirty="0" sz="2050" spc="-130">
                <a:latin typeface="Microsoft Sans Serif"/>
                <a:cs typeface="Microsoft Sans Serif"/>
              </a:rPr>
              <a:t>e</a:t>
            </a:r>
            <a:r>
              <a:rPr dirty="0" sz="2050" spc="-35">
                <a:latin typeface="Microsoft Sans Serif"/>
                <a:cs typeface="Microsoft Sans Serif"/>
              </a:rPr>
              <a:t>p</a:t>
            </a:r>
            <a:r>
              <a:rPr dirty="0" sz="2050" spc="110">
                <a:latin typeface="Microsoft Sans Serif"/>
                <a:cs typeface="Microsoft Sans Serif"/>
              </a:rPr>
              <a:t>t</a:t>
            </a:r>
            <a:r>
              <a:rPr dirty="0" sz="2050" spc="25">
                <a:latin typeface="Microsoft Sans Serif"/>
                <a:cs typeface="Microsoft Sans Serif"/>
              </a:rPr>
              <a:t>i</a:t>
            </a:r>
            <a:r>
              <a:rPr dirty="0" sz="2050" spc="-30">
                <a:latin typeface="Microsoft Sans Serif"/>
                <a:cs typeface="Microsoft Sans Serif"/>
              </a:rPr>
              <a:t>o</a:t>
            </a:r>
            <a:r>
              <a:rPr dirty="0" sz="2050" spc="-15">
                <a:latin typeface="Microsoft Sans Serif"/>
                <a:cs typeface="Microsoft Sans Serif"/>
              </a:rPr>
              <a:t>n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110">
                <a:latin typeface="Microsoft Sans Serif"/>
                <a:cs typeface="Microsoft Sans Serif"/>
              </a:rPr>
              <a:t>a</a:t>
            </a:r>
            <a:r>
              <a:rPr dirty="0" sz="2050" spc="-20">
                <a:latin typeface="Microsoft Sans Serif"/>
                <a:cs typeface="Microsoft Sans Serif"/>
              </a:rPr>
              <a:t>n</a:t>
            </a:r>
            <a:r>
              <a:rPr dirty="0" sz="2050">
                <a:latin typeface="Microsoft Sans Serif"/>
                <a:cs typeface="Microsoft Sans Serif"/>
              </a:rPr>
              <a:t>d  </a:t>
            </a:r>
            <a:r>
              <a:rPr dirty="0" sz="2050" spc="-5">
                <a:latin typeface="Microsoft Sans Serif"/>
                <a:cs typeface="Microsoft Sans Serif"/>
              </a:rPr>
              <a:t>proﬁtability.</a:t>
            </a:r>
            <a:endParaRPr sz="2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36623" y="0"/>
            <a:ext cx="1019175" cy="1016635"/>
            <a:chOff x="17036623" y="0"/>
            <a:chExt cx="1019175" cy="1016635"/>
          </a:xfrm>
        </p:grpSpPr>
        <p:sp>
          <p:nvSpPr>
            <p:cNvPr id="3" name="object 3"/>
            <p:cNvSpPr/>
            <p:nvPr/>
          </p:nvSpPr>
          <p:spPr>
            <a:xfrm>
              <a:off x="17045939" y="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45982" y="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-9359" y="7912074"/>
            <a:ext cx="1203325" cy="2383790"/>
            <a:chOff x="-9359" y="7912074"/>
            <a:chExt cx="1203325" cy="2383790"/>
          </a:xfrm>
        </p:grpSpPr>
        <p:sp>
          <p:nvSpPr>
            <p:cNvPr id="9" name="object 9"/>
            <p:cNvSpPr/>
            <p:nvPr/>
          </p:nvSpPr>
          <p:spPr>
            <a:xfrm>
              <a:off x="0" y="7923706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9" y="1727200"/>
                  </a:lnTo>
                  <a:lnTo>
                    <a:pt x="1168543" y="1778000"/>
                  </a:lnTo>
                  <a:lnTo>
                    <a:pt x="1166619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6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3" y="2044700"/>
                  </a:lnTo>
                  <a:lnTo>
                    <a:pt x="1137506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9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9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9" y="546100"/>
                  </a:lnTo>
                  <a:lnTo>
                    <a:pt x="1168543" y="596900"/>
                  </a:lnTo>
                  <a:lnTo>
                    <a:pt x="1166619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3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6" y="368300"/>
                  </a:lnTo>
                  <a:lnTo>
                    <a:pt x="1117803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6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7921434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3" y="1159695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4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6" y="363291"/>
                  </a:lnTo>
                  <a:lnTo>
                    <a:pt x="1117803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6" y="174244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2"/>
                  </a:lnTo>
                  <a:lnTo>
                    <a:pt x="40449" y="2000305"/>
                  </a:lnTo>
                  <a:lnTo>
                    <a:pt x="60138" y="2042258"/>
                  </a:lnTo>
                  <a:lnTo>
                    <a:pt x="82909" y="2082346"/>
                  </a:lnTo>
                  <a:lnTo>
                    <a:pt x="108605" y="2120419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80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6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5"/>
                  </a:lnTo>
                  <a:lnTo>
                    <a:pt x="1117803" y="2043000"/>
                  </a:lnTo>
                  <a:lnTo>
                    <a:pt x="1137506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4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3" y="1204803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50"/>
                  </a:lnTo>
                  <a:lnTo>
                    <a:pt x="682333" y="22723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4"/>
                  </a:lnTo>
                  <a:lnTo>
                    <a:pt x="930910" y="127076"/>
                  </a:lnTo>
                  <a:lnTo>
                    <a:pt x="965849" y="154787"/>
                  </a:lnTo>
                  <a:lnTo>
                    <a:pt x="998534" y="185045"/>
                  </a:lnTo>
                  <a:lnTo>
                    <a:pt x="1028817" y="217701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80"/>
                  </a:lnTo>
                  <a:lnTo>
                    <a:pt x="1160945" y="500816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7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2"/>
                  </a:lnTo>
                  <a:lnTo>
                    <a:pt x="1056546" y="936842"/>
                  </a:lnTo>
                  <a:lnTo>
                    <a:pt x="1028817" y="971744"/>
                  </a:lnTo>
                  <a:lnTo>
                    <a:pt x="998534" y="1004400"/>
                  </a:lnTo>
                  <a:lnTo>
                    <a:pt x="965849" y="1034657"/>
                  </a:lnTo>
                  <a:lnTo>
                    <a:pt x="930910" y="1062368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1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1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8"/>
                  </a:lnTo>
                  <a:lnTo>
                    <a:pt x="211805" y="1034657"/>
                  </a:lnTo>
                  <a:lnTo>
                    <a:pt x="179180" y="1004400"/>
                  </a:lnTo>
                  <a:lnTo>
                    <a:pt x="148946" y="971744"/>
                  </a:lnTo>
                  <a:lnTo>
                    <a:pt x="121255" y="936842"/>
                  </a:lnTo>
                  <a:lnTo>
                    <a:pt x="96258" y="899842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7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6"/>
                  </a:lnTo>
                  <a:lnTo>
                    <a:pt x="26217" y="455580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1"/>
                  </a:lnTo>
                  <a:lnTo>
                    <a:pt x="179180" y="185045"/>
                  </a:lnTo>
                  <a:lnTo>
                    <a:pt x="211805" y="154787"/>
                  </a:lnTo>
                  <a:lnTo>
                    <a:pt x="246673" y="127076"/>
                  </a:lnTo>
                  <a:lnTo>
                    <a:pt x="283631" y="102064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3"/>
                  </a:lnTo>
                  <a:lnTo>
                    <a:pt x="540852" y="17050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4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2"/>
                  </a:lnTo>
                  <a:lnTo>
                    <a:pt x="238165" y="1289372"/>
                  </a:lnTo>
                  <a:lnTo>
                    <a:pt x="202204" y="1317957"/>
                  </a:lnTo>
                  <a:lnTo>
                    <a:pt x="168560" y="1349187"/>
                  </a:lnTo>
                  <a:lnTo>
                    <a:pt x="137389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9" y="981825"/>
                  </a:lnTo>
                  <a:lnTo>
                    <a:pt x="168560" y="1015468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6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1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4"/>
                  </a:lnTo>
                  <a:lnTo>
                    <a:pt x="322529" y="2284577"/>
                  </a:lnTo>
                  <a:lnTo>
                    <a:pt x="283631" y="2262413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5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9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7"/>
                  </a:lnTo>
                  <a:lnTo>
                    <a:pt x="322529" y="1254932"/>
                  </a:lnTo>
                  <a:lnTo>
                    <a:pt x="363217" y="1235766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6"/>
                  </a:lnTo>
                  <a:lnTo>
                    <a:pt x="854871" y="1254932"/>
                  </a:lnTo>
                  <a:lnTo>
                    <a:pt x="893868" y="1277097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9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5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3"/>
                  </a:lnTo>
                  <a:lnTo>
                    <a:pt x="854871" y="2284577"/>
                  </a:lnTo>
                  <a:lnTo>
                    <a:pt x="814070" y="2303744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1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4"/>
                  </a:lnTo>
                  <a:lnTo>
                    <a:pt x="269264" y="168930"/>
                  </a:lnTo>
                  <a:lnTo>
                    <a:pt x="240388" y="205686"/>
                  </a:lnTo>
                  <a:lnTo>
                    <a:pt x="207099" y="238790"/>
                  </a:lnTo>
                  <a:lnTo>
                    <a:pt x="170125" y="267513"/>
                  </a:lnTo>
                  <a:lnTo>
                    <a:pt x="130198" y="291124"/>
                  </a:lnTo>
                  <a:lnTo>
                    <a:pt x="88047" y="308893"/>
                  </a:lnTo>
                  <a:lnTo>
                    <a:pt x="44404" y="320090"/>
                  </a:lnTo>
                  <a:lnTo>
                    <a:pt x="0" y="323984"/>
                  </a:lnTo>
                  <a:lnTo>
                    <a:pt x="44404" y="327913"/>
                  </a:lnTo>
                  <a:lnTo>
                    <a:pt x="88047" y="339205"/>
                  </a:lnTo>
                  <a:lnTo>
                    <a:pt x="130198" y="357122"/>
                  </a:lnTo>
                  <a:lnTo>
                    <a:pt x="170125" y="380922"/>
                  </a:lnTo>
                  <a:lnTo>
                    <a:pt x="207099" y="409867"/>
                  </a:lnTo>
                  <a:lnTo>
                    <a:pt x="240388" y="443216"/>
                  </a:lnTo>
                  <a:lnTo>
                    <a:pt x="269264" y="480228"/>
                  </a:lnTo>
                  <a:lnTo>
                    <a:pt x="292994" y="520165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5"/>
                  </a:lnTo>
                  <a:lnTo>
                    <a:pt x="382599" y="480228"/>
                  </a:lnTo>
                  <a:lnTo>
                    <a:pt x="411426" y="443216"/>
                  </a:lnTo>
                  <a:lnTo>
                    <a:pt x="444681" y="409867"/>
                  </a:lnTo>
                  <a:lnTo>
                    <a:pt x="481644" y="380922"/>
                  </a:lnTo>
                  <a:lnTo>
                    <a:pt x="521593" y="357122"/>
                  </a:lnTo>
                  <a:lnTo>
                    <a:pt x="563807" y="339205"/>
                  </a:lnTo>
                  <a:lnTo>
                    <a:pt x="607565" y="327913"/>
                  </a:lnTo>
                  <a:lnTo>
                    <a:pt x="652145" y="323984"/>
                  </a:lnTo>
                  <a:lnTo>
                    <a:pt x="607565" y="320090"/>
                  </a:lnTo>
                  <a:lnTo>
                    <a:pt x="563807" y="308893"/>
                  </a:lnTo>
                  <a:lnTo>
                    <a:pt x="521593" y="291124"/>
                  </a:lnTo>
                  <a:lnTo>
                    <a:pt x="481644" y="267513"/>
                  </a:lnTo>
                  <a:lnTo>
                    <a:pt x="444681" y="238790"/>
                  </a:lnTo>
                  <a:lnTo>
                    <a:pt x="411426" y="205686"/>
                  </a:lnTo>
                  <a:lnTo>
                    <a:pt x="382599" y="168930"/>
                  </a:lnTo>
                  <a:lnTo>
                    <a:pt x="358923" y="129254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7"/>
                  </a:moveTo>
                  <a:lnTo>
                    <a:pt x="44433" y="320082"/>
                  </a:lnTo>
                  <a:lnTo>
                    <a:pt x="88100" y="308885"/>
                  </a:lnTo>
                  <a:lnTo>
                    <a:pt x="130268" y="291117"/>
                  </a:lnTo>
                  <a:lnTo>
                    <a:pt x="170209" y="267506"/>
                  </a:lnTo>
                  <a:lnTo>
                    <a:pt x="207193" y="238784"/>
                  </a:lnTo>
                  <a:lnTo>
                    <a:pt x="240490" y="205680"/>
                  </a:lnTo>
                  <a:lnTo>
                    <a:pt x="269369" y="168925"/>
                  </a:lnTo>
                  <a:lnTo>
                    <a:pt x="293101" y="129249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9"/>
                  </a:lnTo>
                  <a:lnTo>
                    <a:pt x="382704" y="168925"/>
                  </a:lnTo>
                  <a:lnTo>
                    <a:pt x="411529" y="205680"/>
                  </a:lnTo>
                  <a:lnTo>
                    <a:pt x="444783" y="238784"/>
                  </a:lnTo>
                  <a:lnTo>
                    <a:pt x="481744" y="267506"/>
                  </a:lnTo>
                  <a:lnTo>
                    <a:pt x="521691" y="291117"/>
                  </a:lnTo>
                  <a:lnTo>
                    <a:pt x="563902" y="308885"/>
                  </a:lnTo>
                  <a:lnTo>
                    <a:pt x="607657" y="320082"/>
                  </a:lnTo>
                  <a:lnTo>
                    <a:pt x="652234" y="323977"/>
                  </a:lnTo>
                  <a:lnTo>
                    <a:pt x="607657" y="327906"/>
                  </a:lnTo>
                  <a:lnTo>
                    <a:pt x="563902" y="339198"/>
                  </a:lnTo>
                  <a:lnTo>
                    <a:pt x="521691" y="357115"/>
                  </a:lnTo>
                  <a:lnTo>
                    <a:pt x="481744" y="380915"/>
                  </a:lnTo>
                  <a:lnTo>
                    <a:pt x="444783" y="409860"/>
                  </a:lnTo>
                  <a:lnTo>
                    <a:pt x="411529" y="443208"/>
                  </a:lnTo>
                  <a:lnTo>
                    <a:pt x="382704" y="480221"/>
                  </a:lnTo>
                  <a:lnTo>
                    <a:pt x="359029" y="520158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8"/>
                  </a:lnTo>
                  <a:lnTo>
                    <a:pt x="269369" y="480221"/>
                  </a:lnTo>
                  <a:lnTo>
                    <a:pt x="240490" y="443208"/>
                  </a:lnTo>
                  <a:lnTo>
                    <a:pt x="207193" y="409860"/>
                  </a:lnTo>
                  <a:lnTo>
                    <a:pt x="170209" y="380915"/>
                  </a:lnTo>
                  <a:lnTo>
                    <a:pt x="130268" y="357115"/>
                  </a:lnTo>
                  <a:lnTo>
                    <a:pt x="88100" y="339198"/>
                  </a:lnTo>
                  <a:lnTo>
                    <a:pt x="44433" y="327906"/>
                  </a:lnTo>
                  <a:lnTo>
                    <a:pt x="0" y="323977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100755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530">
                <a:solidFill>
                  <a:srgbClr val="000000"/>
                </a:solidFill>
              </a:rPr>
              <a:t>C</a:t>
            </a:r>
            <a:r>
              <a:rPr dirty="0" sz="5600" spc="-800">
                <a:solidFill>
                  <a:srgbClr val="000000"/>
                </a:solidFill>
              </a:rPr>
              <a:t>H</a:t>
            </a:r>
            <a:r>
              <a:rPr dirty="0" sz="5600" spc="-1310">
                <a:solidFill>
                  <a:srgbClr val="000000"/>
                </a:solidFill>
              </a:rPr>
              <a:t>A</a:t>
            </a:r>
            <a:r>
              <a:rPr dirty="0" sz="5600" spc="-1260">
                <a:solidFill>
                  <a:srgbClr val="000000"/>
                </a:solidFill>
              </a:rPr>
              <a:t>LL</a:t>
            </a:r>
            <a:r>
              <a:rPr dirty="0" sz="5600" spc="-1355">
                <a:solidFill>
                  <a:srgbClr val="000000"/>
                </a:solidFill>
              </a:rPr>
              <a:t>E</a:t>
            </a:r>
            <a:r>
              <a:rPr dirty="0" sz="5600" spc="-750">
                <a:solidFill>
                  <a:srgbClr val="000000"/>
                </a:solidFill>
              </a:rPr>
              <a:t>N</a:t>
            </a:r>
            <a:r>
              <a:rPr dirty="0" sz="5600" spc="-1395">
                <a:solidFill>
                  <a:srgbClr val="000000"/>
                </a:solidFill>
              </a:rPr>
              <a:t>G</a:t>
            </a:r>
            <a:r>
              <a:rPr dirty="0" sz="5600" spc="-1355">
                <a:solidFill>
                  <a:srgbClr val="000000"/>
                </a:solidFill>
              </a:rPr>
              <a:t>E</a:t>
            </a:r>
            <a:r>
              <a:rPr dirty="0" sz="5600" spc="-1385">
                <a:solidFill>
                  <a:srgbClr val="000000"/>
                </a:solidFill>
              </a:rPr>
              <a:t>S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135">
                <a:solidFill>
                  <a:srgbClr val="000000"/>
                </a:solidFill>
              </a:rPr>
              <a:t>I</a:t>
            </a:r>
            <a:r>
              <a:rPr dirty="0" sz="5600" spc="-745">
                <a:solidFill>
                  <a:srgbClr val="000000"/>
                </a:solidFill>
              </a:rPr>
              <a:t>N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1000">
                <a:solidFill>
                  <a:srgbClr val="000000"/>
                </a:solidFill>
              </a:rPr>
              <a:t>P</a:t>
            </a:r>
            <a:r>
              <a:rPr dirty="0" sz="5600" spc="-1250">
                <a:solidFill>
                  <a:srgbClr val="000000"/>
                </a:solidFill>
              </a:rPr>
              <a:t>R</a:t>
            </a:r>
            <a:r>
              <a:rPr dirty="0" sz="5600" spc="-1355">
                <a:solidFill>
                  <a:srgbClr val="000000"/>
                </a:solidFill>
              </a:rPr>
              <a:t>E</a:t>
            </a:r>
            <a:r>
              <a:rPr dirty="0" sz="5600" spc="-915">
                <a:solidFill>
                  <a:srgbClr val="000000"/>
                </a:solidFill>
              </a:rPr>
              <a:t>D</a:t>
            </a:r>
            <a:r>
              <a:rPr dirty="0" sz="5600" spc="-135">
                <a:solidFill>
                  <a:srgbClr val="000000"/>
                </a:solidFill>
              </a:rPr>
              <a:t>I</a:t>
            </a:r>
            <a:r>
              <a:rPr dirty="0" sz="5600" spc="-1530">
                <a:solidFill>
                  <a:srgbClr val="000000"/>
                </a:solidFill>
              </a:rPr>
              <a:t>C</a:t>
            </a:r>
            <a:r>
              <a:rPr dirty="0" sz="5600" spc="-969">
                <a:solidFill>
                  <a:srgbClr val="000000"/>
                </a:solidFill>
              </a:rPr>
              <a:t>T</a:t>
            </a:r>
            <a:r>
              <a:rPr dirty="0" sz="5600" spc="-135">
                <a:solidFill>
                  <a:srgbClr val="000000"/>
                </a:solidFill>
              </a:rPr>
              <a:t>I</a:t>
            </a:r>
            <a:r>
              <a:rPr dirty="0" sz="5600" spc="-1000">
                <a:solidFill>
                  <a:srgbClr val="000000"/>
                </a:solidFill>
              </a:rPr>
              <a:t>V</a:t>
            </a:r>
            <a:r>
              <a:rPr dirty="0" sz="5600" spc="-1350">
                <a:solidFill>
                  <a:srgbClr val="000000"/>
                </a:solidFill>
              </a:rPr>
              <a:t>E</a:t>
            </a:r>
            <a:r>
              <a:rPr dirty="0" sz="5600" spc="-790">
                <a:solidFill>
                  <a:srgbClr val="000000"/>
                </a:solidFill>
              </a:rPr>
              <a:t> </a:t>
            </a:r>
            <a:r>
              <a:rPr dirty="0" sz="5600" spc="-1310">
                <a:solidFill>
                  <a:srgbClr val="000000"/>
                </a:solidFill>
              </a:rPr>
              <a:t>A</a:t>
            </a:r>
            <a:r>
              <a:rPr dirty="0" sz="5600" spc="-750">
                <a:solidFill>
                  <a:srgbClr val="000000"/>
                </a:solidFill>
              </a:rPr>
              <a:t>N</a:t>
            </a:r>
            <a:r>
              <a:rPr dirty="0" sz="5600" spc="-1310">
                <a:solidFill>
                  <a:srgbClr val="000000"/>
                </a:solidFill>
              </a:rPr>
              <a:t>A</a:t>
            </a:r>
            <a:r>
              <a:rPr dirty="0" sz="5600" spc="-1650">
                <a:solidFill>
                  <a:srgbClr val="000000"/>
                </a:solidFill>
              </a:rPr>
              <a:t>L</a:t>
            </a:r>
            <a:r>
              <a:rPr dirty="0" sz="5600" spc="-1250">
                <a:solidFill>
                  <a:srgbClr val="000000"/>
                </a:solidFill>
              </a:rPr>
              <a:t>Y</a:t>
            </a:r>
            <a:r>
              <a:rPr dirty="0" sz="5600" spc="-969">
                <a:solidFill>
                  <a:srgbClr val="000000"/>
                </a:solidFill>
              </a:rPr>
              <a:t>T</a:t>
            </a:r>
            <a:r>
              <a:rPr dirty="0" sz="5600" spc="-135">
                <a:solidFill>
                  <a:srgbClr val="000000"/>
                </a:solidFill>
              </a:rPr>
              <a:t>I</a:t>
            </a:r>
            <a:r>
              <a:rPr dirty="0" sz="5600" spc="-1530">
                <a:solidFill>
                  <a:srgbClr val="000000"/>
                </a:solidFill>
              </a:rPr>
              <a:t>C</a:t>
            </a:r>
            <a:r>
              <a:rPr dirty="0" sz="5600" spc="-1385">
                <a:solidFill>
                  <a:srgbClr val="000000"/>
                </a:solidFill>
              </a:rPr>
              <a:t>S</a:t>
            </a:r>
            <a:endParaRPr sz="5600"/>
          </a:p>
        </p:txBody>
      </p:sp>
      <p:sp>
        <p:nvSpPr>
          <p:cNvPr id="23" name="object 23"/>
          <p:cNvSpPr txBox="1"/>
          <p:nvPr/>
        </p:nvSpPr>
        <p:spPr>
          <a:xfrm>
            <a:off x="1609178" y="2450205"/>
            <a:ext cx="15045690" cy="9798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70"/>
              </a:spcBef>
            </a:pPr>
            <a:r>
              <a:rPr dirty="0" sz="2050" spc="-75">
                <a:latin typeface="Microsoft Sans Serif"/>
                <a:cs typeface="Microsoft Sans Serif"/>
              </a:rPr>
              <a:t>Despite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10">
                <a:latin typeface="Microsoft Sans Serif"/>
                <a:cs typeface="Microsoft Sans Serif"/>
              </a:rPr>
              <a:t>its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85">
                <a:latin typeface="Microsoft Sans Serif"/>
                <a:cs typeface="Microsoft Sans Serif"/>
              </a:rPr>
              <a:t>advantages,</a:t>
            </a:r>
            <a:r>
              <a:rPr dirty="0" sz="2050" spc="-114">
                <a:latin typeface="Microsoft Sans Serif"/>
                <a:cs typeface="Microsoft Sans Serif"/>
              </a:rPr>
              <a:t> </a:t>
            </a:r>
            <a:r>
              <a:rPr dirty="0" sz="2050" spc="-65" b="1">
                <a:latin typeface="Trebuchet MS"/>
                <a:cs typeface="Trebuchet MS"/>
              </a:rPr>
              <a:t>predictive</a:t>
            </a:r>
            <a:r>
              <a:rPr dirty="0" sz="2050" spc="-195" b="1">
                <a:latin typeface="Trebuchet MS"/>
                <a:cs typeface="Trebuchet MS"/>
              </a:rPr>
              <a:t> </a:t>
            </a:r>
            <a:r>
              <a:rPr dirty="0" sz="2050" spc="-35" b="1">
                <a:latin typeface="Trebuchet MS"/>
                <a:cs typeface="Trebuchet MS"/>
              </a:rPr>
              <a:t>analytics</a:t>
            </a:r>
            <a:r>
              <a:rPr dirty="0" sz="2050" spc="-190" b="1">
                <a:latin typeface="Trebuchet MS"/>
                <a:cs typeface="Trebuchet MS"/>
              </a:rPr>
              <a:t> </a:t>
            </a:r>
            <a:r>
              <a:rPr dirty="0" sz="2050" spc="-114">
                <a:latin typeface="Microsoft Sans Serif"/>
                <a:cs typeface="Microsoft Sans Serif"/>
              </a:rPr>
              <a:t>faces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75">
                <a:latin typeface="Microsoft Sans Serif"/>
                <a:cs typeface="Microsoft Sans Serif"/>
              </a:rPr>
              <a:t>challenges,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20">
                <a:latin typeface="Microsoft Sans Serif"/>
                <a:cs typeface="Microsoft Sans Serif"/>
              </a:rPr>
              <a:t>including</a:t>
            </a:r>
            <a:r>
              <a:rPr dirty="0" sz="2050" spc="-120">
                <a:latin typeface="Microsoft Sans Serif"/>
                <a:cs typeface="Microsoft Sans Serif"/>
              </a:rPr>
              <a:t> </a:t>
            </a:r>
            <a:r>
              <a:rPr dirty="0" sz="2050" spc="-45">
                <a:latin typeface="Microsoft Sans Serif"/>
                <a:cs typeface="Microsoft Sans Serif"/>
              </a:rPr>
              <a:t>data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50">
                <a:latin typeface="Microsoft Sans Serif"/>
                <a:cs typeface="Microsoft Sans Serif"/>
              </a:rPr>
              <a:t>privacy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75">
                <a:latin typeface="Microsoft Sans Serif"/>
                <a:cs typeface="Microsoft Sans Serif"/>
              </a:rPr>
              <a:t>concerns</a:t>
            </a:r>
            <a:r>
              <a:rPr dirty="0" sz="2050" spc="-120">
                <a:latin typeface="Microsoft Sans Serif"/>
                <a:cs typeface="Microsoft Sans Serif"/>
              </a:rPr>
              <a:t> </a:t>
            </a:r>
            <a:r>
              <a:rPr dirty="0" sz="2050" spc="-45">
                <a:latin typeface="Microsoft Sans Serif"/>
                <a:cs typeface="Microsoft Sans Serif"/>
              </a:rPr>
              <a:t>and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15">
                <a:latin typeface="Microsoft Sans Serif"/>
                <a:cs typeface="Microsoft Sans Serif"/>
              </a:rPr>
              <a:t>the</a:t>
            </a:r>
            <a:r>
              <a:rPr dirty="0" sz="2050" spc="-120">
                <a:latin typeface="Microsoft Sans Serif"/>
                <a:cs typeface="Microsoft Sans Serif"/>
              </a:rPr>
              <a:t> </a:t>
            </a:r>
            <a:r>
              <a:rPr dirty="0" sz="2050" spc="-10">
                <a:latin typeface="Microsoft Sans Serif"/>
                <a:cs typeface="Microsoft Sans Serif"/>
              </a:rPr>
              <a:t>unpredictability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5">
                <a:latin typeface="Microsoft Sans Serif"/>
                <a:cs typeface="Microsoft Sans Serif"/>
              </a:rPr>
              <a:t>of</a:t>
            </a:r>
            <a:r>
              <a:rPr dirty="0" sz="2050" spc="-125">
                <a:latin typeface="Microsoft Sans Serif"/>
                <a:cs typeface="Microsoft Sans Serif"/>
              </a:rPr>
              <a:t> </a:t>
            </a:r>
            <a:r>
              <a:rPr dirty="0" sz="2050" spc="-40">
                <a:latin typeface="Microsoft Sans Serif"/>
                <a:cs typeface="Microsoft Sans Serif"/>
              </a:rPr>
              <a:t>human</a:t>
            </a:r>
            <a:r>
              <a:rPr dirty="0" sz="2050" spc="-120">
                <a:latin typeface="Microsoft Sans Serif"/>
                <a:cs typeface="Microsoft Sans Serif"/>
              </a:rPr>
              <a:t> </a:t>
            </a:r>
            <a:r>
              <a:rPr dirty="0" sz="2050" spc="-55">
                <a:latin typeface="Microsoft Sans Serif"/>
                <a:cs typeface="Microsoft Sans Serif"/>
              </a:rPr>
              <a:t>behavior. </a:t>
            </a:r>
            <a:r>
              <a:rPr dirty="0" sz="2050" spc="-50">
                <a:latin typeface="Microsoft Sans Serif"/>
                <a:cs typeface="Microsoft Sans Serif"/>
              </a:rPr>
              <a:t> </a:t>
            </a:r>
            <a:r>
              <a:rPr dirty="0" sz="2050" spc="-10">
                <a:latin typeface="Microsoft Sans Serif"/>
                <a:cs typeface="Microsoft Sans Serif"/>
              </a:rPr>
              <a:t>It's </a:t>
            </a:r>
            <a:r>
              <a:rPr dirty="0" sz="2050" spc="-60">
                <a:latin typeface="Microsoft Sans Serif"/>
                <a:cs typeface="Microsoft Sans Serif"/>
              </a:rPr>
              <a:t>essential </a:t>
            </a:r>
            <a:r>
              <a:rPr dirty="0" sz="2050" spc="-5">
                <a:latin typeface="Microsoft Sans Serif"/>
                <a:cs typeface="Microsoft Sans Serif"/>
              </a:rPr>
              <a:t>for </a:t>
            </a:r>
            <a:r>
              <a:rPr dirty="0" sz="2050" spc="-40">
                <a:latin typeface="Microsoft Sans Serif"/>
                <a:cs typeface="Microsoft Sans Serif"/>
              </a:rPr>
              <a:t>ﬁlmmakers </a:t>
            </a:r>
            <a:r>
              <a:rPr dirty="0" sz="2050" spc="30">
                <a:latin typeface="Microsoft Sans Serif"/>
                <a:cs typeface="Microsoft Sans Serif"/>
              </a:rPr>
              <a:t>to </a:t>
            </a:r>
            <a:r>
              <a:rPr dirty="0" sz="2050" spc="-70">
                <a:latin typeface="Microsoft Sans Serif"/>
                <a:cs typeface="Microsoft Sans Serif"/>
              </a:rPr>
              <a:t>balance </a:t>
            </a:r>
            <a:r>
              <a:rPr dirty="0" sz="2050" spc="-40">
                <a:latin typeface="Microsoft Sans Serif"/>
                <a:cs typeface="Microsoft Sans Serif"/>
              </a:rPr>
              <a:t>data-driven </a:t>
            </a:r>
            <a:r>
              <a:rPr dirty="0" sz="2050" spc="-45">
                <a:latin typeface="Microsoft Sans Serif"/>
                <a:cs typeface="Microsoft Sans Serif"/>
              </a:rPr>
              <a:t>insights </a:t>
            </a:r>
            <a:r>
              <a:rPr dirty="0" sz="2050" spc="25">
                <a:latin typeface="Microsoft Sans Serif"/>
                <a:cs typeface="Microsoft Sans Serif"/>
              </a:rPr>
              <a:t>with </a:t>
            </a:r>
            <a:r>
              <a:rPr dirty="0" sz="2050" spc="-25">
                <a:latin typeface="Microsoft Sans Serif"/>
                <a:cs typeface="Microsoft Sans Serif"/>
              </a:rPr>
              <a:t>creativity </a:t>
            </a:r>
            <a:r>
              <a:rPr dirty="0" sz="2050" spc="-45">
                <a:latin typeface="Microsoft Sans Serif"/>
                <a:cs typeface="Microsoft Sans Serif"/>
              </a:rPr>
              <a:t>and </a:t>
            </a:r>
            <a:r>
              <a:rPr dirty="0" sz="2050" spc="15">
                <a:latin typeface="Microsoft Sans Serif"/>
                <a:cs typeface="Microsoft Sans Serif"/>
              </a:rPr>
              <a:t>intuition. </a:t>
            </a:r>
            <a:r>
              <a:rPr dirty="0" sz="2050" spc="-50">
                <a:latin typeface="Microsoft Sans Serif"/>
                <a:cs typeface="Microsoft Sans Serif"/>
              </a:rPr>
              <a:t>Understanding </a:t>
            </a:r>
            <a:r>
              <a:rPr dirty="0" sz="2050" spc="-70">
                <a:latin typeface="Microsoft Sans Serif"/>
                <a:cs typeface="Microsoft Sans Serif"/>
              </a:rPr>
              <a:t>these </a:t>
            </a:r>
            <a:r>
              <a:rPr dirty="0" sz="2050" spc="-5">
                <a:latin typeface="Microsoft Sans Serif"/>
                <a:cs typeface="Microsoft Sans Serif"/>
              </a:rPr>
              <a:t>limitations </a:t>
            </a:r>
            <a:r>
              <a:rPr dirty="0" sz="2050" spc="-55">
                <a:latin typeface="Microsoft Sans Serif"/>
                <a:cs typeface="Microsoft Sans Serif"/>
              </a:rPr>
              <a:t>helps </a:t>
            </a:r>
            <a:r>
              <a:rPr dirty="0" sz="2050" spc="5">
                <a:latin typeface="Microsoft Sans Serif"/>
                <a:cs typeface="Microsoft Sans Serif"/>
              </a:rPr>
              <a:t>in </a:t>
            </a:r>
            <a:r>
              <a:rPr dirty="0" sz="2050" spc="-40">
                <a:latin typeface="Microsoft Sans Serif"/>
                <a:cs typeface="Microsoft Sans Serif"/>
              </a:rPr>
              <a:t>making </a:t>
            </a:r>
            <a:r>
              <a:rPr dirty="0" sz="2050" spc="-35">
                <a:latin typeface="Microsoft Sans Serif"/>
                <a:cs typeface="Microsoft Sans Serif"/>
              </a:rPr>
              <a:t> </a:t>
            </a:r>
            <a:r>
              <a:rPr dirty="0" sz="2050" spc="-40">
                <a:latin typeface="Microsoft Sans Serif"/>
                <a:cs typeface="Microsoft Sans Serif"/>
              </a:rPr>
              <a:t>more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20">
                <a:latin typeface="Microsoft Sans Serif"/>
                <a:cs typeface="Microsoft Sans Serif"/>
              </a:rPr>
              <a:t>informed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60">
                <a:latin typeface="Microsoft Sans Serif"/>
                <a:cs typeface="Microsoft Sans Serif"/>
              </a:rPr>
              <a:t>decisions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20">
                <a:latin typeface="Microsoft Sans Serif"/>
                <a:cs typeface="Microsoft Sans Serif"/>
              </a:rPr>
              <a:t>while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55">
                <a:latin typeface="Microsoft Sans Serif"/>
                <a:cs typeface="Microsoft Sans Serif"/>
              </a:rPr>
              <a:t>respecting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65">
                <a:latin typeface="Microsoft Sans Serif"/>
                <a:cs typeface="Microsoft Sans Serif"/>
              </a:rPr>
              <a:t>audience</a:t>
            </a:r>
            <a:r>
              <a:rPr dirty="0" sz="2050" spc="-135">
                <a:latin typeface="Microsoft Sans Serif"/>
                <a:cs typeface="Microsoft Sans Serif"/>
              </a:rPr>
              <a:t> </a:t>
            </a:r>
            <a:r>
              <a:rPr dirty="0" sz="2050" spc="-60">
                <a:latin typeface="Microsoft Sans Serif"/>
                <a:cs typeface="Microsoft Sans Serif"/>
              </a:rPr>
              <a:t>privacy.</a:t>
            </a:r>
            <a:endParaRPr sz="2050">
              <a:latin typeface="Microsoft Sans Serif"/>
              <a:cs typeface="Microsoft Sans Serif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11854" y="0"/>
            <a:ext cx="1676400" cy="4458970"/>
            <a:chOff x="16611854" y="0"/>
            <a:chExt cx="1676400" cy="4458970"/>
          </a:xfrm>
        </p:grpSpPr>
        <p:sp>
          <p:nvSpPr>
            <p:cNvPr id="3" name="object 3"/>
            <p:cNvSpPr/>
            <p:nvPr/>
          </p:nvSpPr>
          <p:spPr>
            <a:xfrm>
              <a:off x="16611854" y="0"/>
              <a:ext cx="1676400" cy="4458970"/>
            </a:xfrm>
            <a:custGeom>
              <a:avLst/>
              <a:gdLst/>
              <a:ahLst/>
              <a:cxnLst/>
              <a:rect l="l" t="t" r="r" b="b"/>
              <a:pathLst>
                <a:path w="1676400" h="4458970">
                  <a:moveTo>
                    <a:pt x="582422" y="3351542"/>
                  </a:moveTo>
                  <a:lnTo>
                    <a:pt x="527685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22" y="4458461"/>
                  </a:lnTo>
                  <a:lnTo>
                    <a:pt x="582422" y="4428654"/>
                  </a:lnTo>
                  <a:lnTo>
                    <a:pt x="29464" y="4428654"/>
                  </a:lnTo>
                  <a:lnTo>
                    <a:pt x="29464" y="3904500"/>
                  </a:lnTo>
                  <a:lnTo>
                    <a:pt x="1136777" y="3904500"/>
                  </a:lnTo>
                  <a:lnTo>
                    <a:pt x="1136777" y="3874261"/>
                  </a:lnTo>
                  <a:lnTo>
                    <a:pt x="42418" y="3874261"/>
                  </a:lnTo>
                  <a:lnTo>
                    <a:pt x="552196" y="3370261"/>
                  </a:lnTo>
                  <a:lnTo>
                    <a:pt x="582422" y="3370261"/>
                  </a:lnTo>
                  <a:lnTo>
                    <a:pt x="582422" y="3351542"/>
                  </a:lnTo>
                  <a:close/>
                </a:path>
                <a:path w="1676400" h="4458970">
                  <a:moveTo>
                    <a:pt x="582422" y="3904500"/>
                  </a:moveTo>
                  <a:lnTo>
                    <a:pt x="552196" y="3904500"/>
                  </a:lnTo>
                  <a:lnTo>
                    <a:pt x="552196" y="4428654"/>
                  </a:lnTo>
                  <a:lnTo>
                    <a:pt x="582422" y="4428654"/>
                  </a:lnTo>
                  <a:lnTo>
                    <a:pt x="582422" y="3904500"/>
                  </a:lnTo>
                  <a:close/>
                </a:path>
                <a:path w="1676400" h="4458970">
                  <a:moveTo>
                    <a:pt x="582422" y="3370261"/>
                  </a:moveTo>
                  <a:lnTo>
                    <a:pt x="552196" y="3370261"/>
                  </a:lnTo>
                  <a:lnTo>
                    <a:pt x="552196" y="3874261"/>
                  </a:lnTo>
                  <a:lnTo>
                    <a:pt x="582422" y="3874261"/>
                  </a:lnTo>
                  <a:lnTo>
                    <a:pt x="582422" y="3370261"/>
                  </a:lnTo>
                  <a:close/>
                </a:path>
                <a:path w="1676400" h="4458970">
                  <a:moveTo>
                    <a:pt x="1136777" y="2245638"/>
                  </a:moveTo>
                  <a:lnTo>
                    <a:pt x="1106551" y="2245638"/>
                  </a:lnTo>
                  <a:lnTo>
                    <a:pt x="1106551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1" y="3351542"/>
                  </a:lnTo>
                  <a:lnTo>
                    <a:pt x="1106551" y="3874261"/>
                  </a:lnTo>
                  <a:lnTo>
                    <a:pt x="1136777" y="3874261"/>
                  </a:lnTo>
                  <a:lnTo>
                    <a:pt x="1136777" y="3321303"/>
                  </a:lnTo>
                  <a:lnTo>
                    <a:pt x="29464" y="3321303"/>
                  </a:lnTo>
                  <a:lnTo>
                    <a:pt x="29464" y="2797161"/>
                  </a:lnTo>
                  <a:lnTo>
                    <a:pt x="1136777" y="2797161"/>
                  </a:lnTo>
                  <a:lnTo>
                    <a:pt x="1136777" y="2791395"/>
                  </a:lnTo>
                  <a:lnTo>
                    <a:pt x="1179085" y="2749638"/>
                  </a:lnTo>
                  <a:lnTo>
                    <a:pt x="1136777" y="2749638"/>
                  </a:lnTo>
                  <a:lnTo>
                    <a:pt x="1136777" y="2245638"/>
                  </a:lnTo>
                  <a:close/>
                </a:path>
                <a:path w="1676400" h="4458970">
                  <a:moveTo>
                    <a:pt x="582422" y="2797161"/>
                  </a:moveTo>
                  <a:lnTo>
                    <a:pt x="552196" y="2797161"/>
                  </a:lnTo>
                  <a:lnTo>
                    <a:pt x="552196" y="3321303"/>
                  </a:lnTo>
                  <a:lnTo>
                    <a:pt x="602615" y="3321303"/>
                  </a:lnTo>
                  <a:lnTo>
                    <a:pt x="625842" y="3298265"/>
                  </a:lnTo>
                  <a:lnTo>
                    <a:pt x="582422" y="3298265"/>
                  </a:lnTo>
                  <a:lnTo>
                    <a:pt x="582422" y="2797161"/>
                  </a:lnTo>
                  <a:close/>
                </a:path>
                <a:path w="1676400" h="4458970">
                  <a:moveTo>
                    <a:pt x="1131062" y="2797161"/>
                  </a:moveTo>
                  <a:lnTo>
                    <a:pt x="1087882" y="2797161"/>
                  </a:lnTo>
                  <a:lnTo>
                    <a:pt x="582422" y="3298265"/>
                  </a:lnTo>
                  <a:lnTo>
                    <a:pt x="625842" y="3298265"/>
                  </a:lnTo>
                  <a:lnTo>
                    <a:pt x="1131062" y="2797161"/>
                  </a:lnTo>
                  <a:close/>
                </a:path>
                <a:path w="1676400" h="4458970">
                  <a:moveTo>
                    <a:pt x="1676144" y="1691258"/>
                  </a:moveTo>
                  <a:lnTo>
                    <a:pt x="1660906" y="1691258"/>
                  </a:lnTo>
                  <a:lnTo>
                    <a:pt x="1660906" y="2215400"/>
                  </a:lnTo>
                  <a:lnTo>
                    <a:pt x="552196" y="2215400"/>
                  </a:lnTo>
                  <a:lnTo>
                    <a:pt x="552196" y="2768358"/>
                  </a:lnTo>
                  <a:lnTo>
                    <a:pt x="582422" y="2768358"/>
                  </a:lnTo>
                  <a:lnTo>
                    <a:pt x="582422" y="2245638"/>
                  </a:lnTo>
                  <a:lnTo>
                    <a:pt x="1676144" y="2245638"/>
                  </a:lnTo>
                  <a:lnTo>
                    <a:pt x="1676144" y="1691258"/>
                  </a:lnTo>
                  <a:close/>
                </a:path>
                <a:path w="1676400" h="4458970">
                  <a:moveTo>
                    <a:pt x="1676144" y="2245638"/>
                  </a:moveTo>
                  <a:lnTo>
                    <a:pt x="1646555" y="2245638"/>
                  </a:lnTo>
                  <a:lnTo>
                    <a:pt x="1136777" y="2749638"/>
                  </a:lnTo>
                  <a:lnTo>
                    <a:pt x="1179085" y="2749638"/>
                  </a:lnTo>
                  <a:lnTo>
                    <a:pt x="1676144" y="2259052"/>
                  </a:lnTo>
                  <a:lnTo>
                    <a:pt x="1676144" y="2245638"/>
                  </a:lnTo>
                  <a:close/>
                </a:path>
                <a:path w="1676400" h="4458970">
                  <a:moveTo>
                    <a:pt x="1676144" y="0"/>
                  </a:moveTo>
                  <a:lnTo>
                    <a:pt x="1660905" y="0"/>
                  </a:lnTo>
                  <a:lnTo>
                    <a:pt x="1106551" y="553668"/>
                  </a:lnTo>
                  <a:lnTo>
                    <a:pt x="1106551" y="1136865"/>
                  </a:lnTo>
                  <a:lnTo>
                    <a:pt x="1660906" y="1136865"/>
                  </a:lnTo>
                  <a:lnTo>
                    <a:pt x="1660906" y="1661019"/>
                  </a:lnTo>
                  <a:lnTo>
                    <a:pt x="1106551" y="1661019"/>
                  </a:lnTo>
                  <a:lnTo>
                    <a:pt x="1106551" y="2215400"/>
                  </a:lnTo>
                  <a:lnTo>
                    <a:pt x="1136777" y="2215400"/>
                  </a:lnTo>
                  <a:lnTo>
                    <a:pt x="1136777" y="1691258"/>
                  </a:lnTo>
                  <a:lnTo>
                    <a:pt x="1676144" y="1691258"/>
                  </a:lnTo>
                  <a:lnTo>
                    <a:pt x="1676144" y="1106626"/>
                  </a:lnTo>
                  <a:lnTo>
                    <a:pt x="1136777" y="1106626"/>
                  </a:lnTo>
                  <a:lnTo>
                    <a:pt x="1136777" y="583907"/>
                  </a:lnTo>
                  <a:lnTo>
                    <a:pt x="1676144" y="583907"/>
                  </a:lnTo>
                  <a:lnTo>
                    <a:pt x="1676144" y="553668"/>
                  </a:lnTo>
                  <a:lnTo>
                    <a:pt x="1148334" y="553668"/>
                  </a:lnTo>
                  <a:lnTo>
                    <a:pt x="1660906" y="42480"/>
                  </a:lnTo>
                  <a:lnTo>
                    <a:pt x="1676144" y="42480"/>
                  </a:lnTo>
                  <a:lnTo>
                    <a:pt x="1676144" y="0"/>
                  </a:lnTo>
                  <a:close/>
                </a:path>
                <a:path w="1676400" h="4458970">
                  <a:moveTo>
                    <a:pt x="1676144" y="583907"/>
                  </a:moveTo>
                  <a:lnTo>
                    <a:pt x="1660906" y="583907"/>
                  </a:lnTo>
                  <a:lnTo>
                    <a:pt x="1660906" y="1106626"/>
                  </a:lnTo>
                  <a:lnTo>
                    <a:pt x="1676144" y="1106626"/>
                  </a:lnTo>
                  <a:lnTo>
                    <a:pt x="1676144" y="583907"/>
                  </a:lnTo>
                  <a:close/>
                </a:path>
                <a:path w="1676400" h="4458970">
                  <a:moveTo>
                    <a:pt x="1676144" y="42480"/>
                  </a:moveTo>
                  <a:lnTo>
                    <a:pt x="1660906" y="42480"/>
                  </a:lnTo>
                  <a:lnTo>
                    <a:pt x="1660906" y="553668"/>
                  </a:lnTo>
                  <a:lnTo>
                    <a:pt x="1676144" y="553668"/>
                  </a:lnTo>
                  <a:lnTo>
                    <a:pt x="1676144" y="4248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-14" y="836062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45570" y="2127974"/>
            <a:ext cx="6882130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1250">
                <a:solidFill>
                  <a:srgbClr val="000000"/>
                </a:solidFill>
              </a:rPr>
              <a:t>C</a:t>
            </a:r>
            <a:r>
              <a:rPr dirty="0" sz="4250" spc="-830">
                <a:solidFill>
                  <a:srgbClr val="000000"/>
                </a:solidFill>
              </a:rPr>
              <a:t>O</a:t>
            </a:r>
            <a:r>
              <a:rPr dirty="0" sz="4250" spc="-570">
                <a:solidFill>
                  <a:srgbClr val="000000"/>
                </a:solidFill>
              </a:rPr>
              <a:t>N</a:t>
            </a:r>
            <a:r>
              <a:rPr dirty="0" sz="4250" spc="-1165">
                <a:solidFill>
                  <a:srgbClr val="000000"/>
                </a:solidFill>
              </a:rPr>
              <a:t>C</a:t>
            </a:r>
            <a:r>
              <a:rPr dirty="0" sz="4250" spc="-960">
                <a:solidFill>
                  <a:srgbClr val="000000"/>
                </a:solidFill>
              </a:rPr>
              <a:t>L</a:t>
            </a:r>
            <a:r>
              <a:rPr dirty="0" sz="4250" spc="-570">
                <a:solidFill>
                  <a:srgbClr val="000000"/>
                </a:solidFill>
              </a:rPr>
              <a:t>U</a:t>
            </a:r>
            <a:r>
              <a:rPr dirty="0" sz="4250" spc="-1055">
                <a:solidFill>
                  <a:srgbClr val="000000"/>
                </a:solidFill>
              </a:rPr>
              <a:t>S</a:t>
            </a:r>
            <a:r>
              <a:rPr dirty="0" sz="4250" spc="-105">
                <a:solidFill>
                  <a:srgbClr val="000000"/>
                </a:solidFill>
              </a:rPr>
              <a:t>I</a:t>
            </a:r>
            <a:r>
              <a:rPr dirty="0" sz="4250" spc="-830">
                <a:solidFill>
                  <a:srgbClr val="000000"/>
                </a:solidFill>
              </a:rPr>
              <a:t>O</a:t>
            </a:r>
            <a:r>
              <a:rPr dirty="0" sz="4250" spc="-570">
                <a:solidFill>
                  <a:srgbClr val="000000"/>
                </a:solidFill>
              </a:rPr>
              <a:t>N</a:t>
            </a:r>
            <a:r>
              <a:rPr dirty="0" sz="4250" spc="-660">
                <a:solidFill>
                  <a:srgbClr val="000000"/>
                </a:solidFill>
              </a:rPr>
              <a:t>:</a:t>
            </a:r>
            <a:r>
              <a:rPr dirty="0" sz="4250" spc="-600">
                <a:solidFill>
                  <a:srgbClr val="000000"/>
                </a:solidFill>
              </a:rPr>
              <a:t> </a:t>
            </a:r>
            <a:r>
              <a:rPr dirty="0" sz="4250" spc="-740">
                <a:solidFill>
                  <a:srgbClr val="000000"/>
                </a:solidFill>
              </a:rPr>
              <a:t>T</a:t>
            </a:r>
            <a:r>
              <a:rPr dirty="0" sz="4250" spc="-605">
                <a:solidFill>
                  <a:srgbClr val="000000"/>
                </a:solidFill>
              </a:rPr>
              <a:t>H</a:t>
            </a:r>
            <a:r>
              <a:rPr dirty="0" sz="4250" spc="-1025">
                <a:solidFill>
                  <a:srgbClr val="000000"/>
                </a:solidFill>
              </a:rPr>
              <a:t>E</a:t>
            </a:r>
            <a:r>
              <a:rPr dirty="0" sz="4250" spc="-600">
                <a:solidFill>
                  <a:srgbClr val="000000"/>
                </a:solidFill>
              </a:rPr>
              <a:t> </a:t>
            </a:r>
            <a:r>
              <a:rPr dirty="0" sz="4250" spc="-890">
                <a:solidFill>
                  <a:srgbClr val="000000"/>
                </a:solidFill>
              </a:rPr>
              <a:t>F</a:t>
            </a:r>
            <a:r>
              <a:rPr dirty="0" sz="4250" spc="-570">
                <a:solidFill>
                  <a:srgbClr val="000000"/>
                </a:solidFill>
              </a:rPr>
              <a:t>U</a:t>
            </a:r>
            <a:r>
              <a:rPr dirty="0" sz="4250" spc="-740">
                <a:solidFill>
                  <a:srgbClr val="000000"/>
                </a:solidFill>
              </a:rPr>
              <a:t>T</a:t>
            </a:r>
            <a:r>
              <a:rPr dirty="0" sz="4250" spc="-570">
                <a:solidFill>
                  <a:srgbClr val="000000"/>
                </a:solidFill>
              </a:rPr>
              <a:t>U</a:t>
            </a:r>
            <a:r>
              <a:rPr dirty="0" sz="4250" spc="-950">
                <a:solidFill>
                  <a:srgbClr val="000000"/>
                </a:solidFill>
              </a:rPr>
              <a:t>R</a:t>
            </a:r>
            <a:r>
              <a:rPr dirty="0" sz="4250" spc="-1025">
                <a:solidFill>
                  <a:srgbClr val="000000"/>
                </a:solidFill>
              </a:rPr>
              <a:t>E</a:t>
            </a:r>
            <a:r>
              <a:rPr dirty="0" sz="4250" spc="-600">
                <a:solidFill>
                  <a:srgbClr val="000000"/>
                </a:solidFill>
              </a:rPr>
              <a:t> </a:t>
            </a:r>
            <a:r>
              <a:rPr dirty="0" sz="4250" spc="-830">
                <a:solidFill>
                  <a:srgbClr val="000000"/>
                </a:solidFill>
              </a:rPr>
              <a:t>O</a:t>
            </a:r>
            <a:r>
              <a:rPr dirty="0" sz="4250" spc="-885">
                <a:solidFill>
                  <a:srgbClr val="000000"/>
                </a:solidFill>
              </a:rPr>
              <a:t>F</a:t>
            </a:r>
            <a:r>
              <a:rPr dirty="0" sz="4250" spc="-600">
                <a:solidFill>
                  <a:srgbClr val="000000"/>
                </a:solidFill>
              </a:rPr>
              <a:t> </a:t>
            </a:r>
            <a:r>
              <a:rPr dirty="0" sz="4250" spc="-890">
                <a:solidFill>
                  <a:srgbClr val="000000"/>
                </a:solidFill>
              </a:rPr>
              <a:t>F</a:t>
            </a:r>
            <a:r>
              <a:rPr dirty="0" sz="4250" spc="-105">
                <a:solidFill>
                  <a:srgbClr val="000000"/>
                </a:solidFill>
              </a:rPr>
              <a:t>I</a:t>
            </a:r>
            <a:r>
              <a:rPr dirty="0" sz="4250" spc="-960">
                <a:solidFill>
                  <a:srgbClr val="000000"/>
                </a:solidFill>
              </a:rPr>
              <a:t>L</a:t>
            </a:r>
            <a:r>
              <a:rPr dirty="0" sz="4250" spc="-695">
                <a:solidFill>
                  <a:srgbClr val="000000"/>
                </a:solidFill>
              </a:rPr>
              <a:t>M</a:t>
            </a:r>
            <a:endParaRPr sz="4250"/>
          </a:p>
        </p:txBody>
      </p:sp>
      <p:sp>
        <p:nvSpPr>
          <p:cNvPr id="22" name="object 22"/>
          <p:cNvSpPr txBox="1"/>
          <p:nvPr/>
        </p:nvSpPr>
        <p:spPr>
          <a:xfrm>
            <a:off x="4945062" y="3273812"/>
            <a:ext cx="8213090" cy="287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dirty="0" sz="2650" spc="-135">
                <a:latin typeface="Microsoft Sans Serif"/>
                <a:cs typeface="Microsoft Sans Serif"/>
              </a:rPr>
              <a:t>The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25">
                <a:latin typeface="Microsoft Sans Serif"/>
                <a:cs typeface="Microsoft Sans Serif"/>
              </a:rPr>
              <a:t>integration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10">
                <a:latin typeface="Microsoft Sans Serif"/>
                <a:cs typeface="Microsoft Sans Serif"/>
              </a:rPr>
              <a:t>of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85" b="1">
                <a:latin typeface="Trebuchet MS"/>
                <a:cs typeface="Trebuchet MS"/>
              </a:rPr>
              <a:t>predictive</a:t>
            </a:r>
            <a:r>
              <a:rPr dirty="0" sz="2650" spc="-265" b="1">
                <a:latin typeface="Trebuchet MS"/>
                <a:cs typeface="Trebuchet MS"/>
              </a:rPr>
              <a:t> </a:t>
            </a:r>
            <a:r>
              <a:rPr dirty="0" sz="2650" spc="-45" b="1">
                <a:latin typeface="Trebuchet MS"/>
                <a:cs typeface="Trebuchet MS"/>
              </a:rPr>
              <a:t>analytics</a:t>
            </a:r>
            <a:r>
              <a:rPr dirty="0" sz="2650" spc="-260" b="1">
                <a:latin typeface="Trebuchet MS"/>
                <a:cs typeface="Trebuchet MS"/>
              </a:rPr>
              <a:t> </a:t>
            </a:r>
            <a:r>
              <a:rPr dirty="0" sz="2650" spc="5">
                <a:latin typeface="Microsoft Sans Serif"/>
                <a:cs typeface="Microsoft Sans Serif"/>
              </a:rPr>
              <a:t>in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20">
                <a:latin typeface="Microsoft Sans Serif"/>
                <a:cs typeface="Microsoft Sans Serif"/>
              </a:rPr>
              <a:t>the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40">
                <a:latin typeface="Microsoft Sans Serif"/>
                <a:cs typeface="Microsoft Sans Serif"/>
              </a:rPr>
              <a:t>ﬁlm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20">
                <a:latin typeface="Microsoft Sans Serif"/>
                <a:cs typeface="Microsoft Sans Serif"/>
              </a:rPr>
              <a:t>industry </a:t>
            </a:r>
            <a:r>
              <a:rPr dirty="0" sz="2650" spc="-685">
                <a:latin typeface="Microsoft Sans Serif"/>
                <a:cs typeface="Microsoft Sans Serif"/>
              </a:rPr>
              <a:t> </a:t>
            </a:r>
            <a:r>
              <a:rPr dirty="0" sz="2650" spc="-90">
                <a:latin typeface="Microsoft Sans Serif"/>
                <a:cs typeface="Microsoft Sans Serif"/>
              </a:rPr>
              <a:t>is </a:t>
            </a:r>
            <a:r>
              <a:rPr dirty="0" sz="2650" spc="-40">
                <a:latin typeface="Microsoft Sans Serif"/>
                <a:cs typeface="Microsoft Sans Serif"/>
              </a:rPr>
              <a:t>transforming </a:t>
            </a:r>
            <a:r>
              <a:rPr dirty="0" sz="2650" spc="-35">
                <a:latin typeface="Microsoft Sans Serif"/>
                <a:cs typeface="Microsoft Sans Serif"/>
              </a:rPr>
              <a:t>how </a:t>
            </a:r>
            <a:r>
              <a:rPr dirty="0" sz="2650" spc="-25">
                <a:latin typeface="Microsoft Sans Serif"/>
                <a:cs typeface="Microsoft Sans Serif"/>
              </a:rPr>
              <a:t>ﬁlms </a:t>
            </a:r>
            <a:r>
              <a:rPr dirty="0" sz="2650" spc="-105">
                <a:latin typeface="Microsoft Sans Serif"/>
                <a:cs typeface="Microsoft Sans Serif"/>
              </a:rPr>
              <a:t>are </a:t>
            </a:r>
            <a:r>
              <a:rPr dirty="0" sz="2650" spc="-80">
                <a:latin typeface="Microsoft Sans Serif"/>
                <a:cs typeface="Microsoft Sans Serif"/>
              </a:rPr>
              <a:t>made </a:t>
            </a:r>
            <a:r>
              <a:rPr dirty="0" sz="2650" spc="-60">
                <a:latin typeface="Microsoft Sans Serif"/>
                <a:cs typeface="Microsoft Sans Serif"/>
              </a:rPr>
              <a:t>and marketed. </a:t>
            </a:r>
            <a:r>
              <a:rPr dirty="0" sz="2650" spc="-170">
                <a:latin typeface="Microsoft Sans Serif"/>
                <a:cs typeface="Microsoft Sans Serif"/>
              </a:rPr>
              <a:t>By </a:t>
            </a:r>
            <a:r>
              <a:rPr dirty="0" sz="2650" spc="-165">
                <a:latin typeface="Microsoft Sans Serif"/>
                <a:cs typeface="Microsoft Sans Serif"/>
              </a:rPr>
              <a:t> </a:t>
            </a:r>
            <a:r>
              <a:rPr dirty="0" sz="2650" spc="-70">
                <a:latin typeface="Microsoft Sans Serif"/>
                <a:cs typeface="Microsoft Sans Serif"/>
              </a:rPr>
              <a:t>embracing </a:t>
            </a:r>
            <a:r>
              <a:rPr dirty="0" sz="2650" spc="-50">
                <a:latin typeface="Microsoft Sans Serif"/>
                <a:cs typeface="Microsoft Sans Serif"/>
              </a:rPr>
              <a:t>data-driven </a:t>
            </a:r>
            <a:r>
              <a:rPr dirty="0" sz="2650" spc="-60">
                <a:latin typeface="Microsoft Sans Serif"/>
                <a:cs typeface="Microsoft Sans Serif"/>
              </a:rPr>
              <a:t>insights, </a:t>
            </a:r>
            <a:r>
              <a:rPr dirty="0" sz="2650" spc="-55">
                <a:latin typeface="Microsoft Sans Serif"/>
                <a:cs typeface="Microsoft Sans Serif"/>
              </a:rPr>
              <a:t>ﬁlmmakers </a:t>
            </a:r>
            <a:r>
              <a:rPr dirty="0" sz="2650" spc="-105">
                <a:latin typeface="Microsoft Sans Serif"/>
                <a:cs typeface="Microsoft Sans Serif"/>
              </a:rPr>
              <a:t>can enhance </a:t>
            </a:r>
            <a:r>
              <a:rPr dirty="0" sz="2650" spc="-100">
                <a:latin typeface="Microsoft Sans Serif"/>
                <a:cs typeface="Microsoft Sans Serif"/>
              </a:rPr>
              <a:t> </a:t>
            </a:r>
            <a:r>
              <a:rPr dirty="0" sz="2650" spc="140">
                <a:latin typeface="Microsoft Sans Serif"/>
                <a:cs typeface="Microsoft Sans Serif"/>
              </a:rPr>
              <a:t>t</a:t>
            </a:r>
            <a:r>
              <a:rPr dirty="0" sz="2650" spc="-40">
                <a:latin typeface="Microsoft Sans Serif"/>
                <a:cs typeface="Microsoft Sans Serif"/>
              </a:rPr>
              <a:t>h</a:t>
            </a:r>
            <a:r>
              <a:rPr dirty="0" sz="2650" spc="-165">
                <a:latin typeface="Microsoft Sans Serif"/>
                <a:cs typeface="Microsoft Sans Serif"/>
              </a:rPr>
              <a:t>e</a:t>
            </a:r>
            <a:r>
              <a:rPr dirty="0" sz="2650" spc="35">
                <a:latin typeface="Microsoft Sans Serif"/>
                <a:cs typeface="Microsoft Sans Serif"/>
              </a:rPr>
              <a:t>i</a:t>
            </a:r>
            <a:r>
              <a:rPr dirty="0" sz="2650" spc="25">
                <a:latin typeface="Microsoft Sans Serif"/>
                <a:cs typeface="Microsoft Sans Serif"/>
              </a:rPr>
              <a:t>r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120">
                <a:latin typeface="Microsoft Sans Serif"/>
                <a:cs typeface="Microsoft Sans Serif"/>
              </a:rPr>
              <a:t>c</a:t>
            </a:r>
            <a:r>
              <a:rPr dirty="0" sz="2650" spc="-40">
                <a:latin typeface="Microsoft Sans Serif"/>
                <a:cs typeface="Microsoft Sans Serif"/>
              </a:rPr>
              <a:t>h</a:t>
            </a:r>
            <a:r>
              <a:rPr dirty="0" sz="2650" spc="-140">
                <a:latin typeface="Microsoft Sans Serif"/>
                <a:cs typeface="Microsoft Sans Serif"/>
              </a:rPr>
              <a:t>a</a:t>
            </a:r>
            <a:r>
              <a:rPr dirty="0" sz="2650" spc="-30">
                <a:latin typeface="Microsoft Sans Serif"/>
                <a:cs typeface="Microsoft Sans Serif"/>
              </a:rPr>
              <a:t>n</a:t>
            </a:r>
            <a:r>
              <a:rPr dirty="0" sz="2650" spc="-170">
                <a:latin typeface="Microsoft Sans Serif"/>
                <a:cs typeface="Microsoft Sans Serif"/>
              </a:rPr>
              <a:t>c</a:t>
            </a:r>
            <a:r>
              <a:rPr dirty="0" sz="2650" spc="-165">
                <a:latin typeface="Microsoft Sans Serif"/>
                <a:cs typeface="Microsoft Sans Serif"/>
              </a:rPr>
              <a:t>e</a:t>
            </a:r>
            <a:r>
              <a:rPr dirty="0" sz="2650" spc="-215">
                <a:latin typeface="Microsoft Sans Serif"/>
                <a:cs typeface="Microsoft Sans Serif"/>
              </a:rPr>
              <a:t>s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45">
                <a:latin typeface="Microsoft Sans Serif"/>
                <a:cs typeface="Microsoft Sans Serif"/>
              </a:rPr>
              <a:t>o</a:t>
            </a:r>
            <a:r>
              <a:rPr dirty="0" sz="2650" spc="20">
                <a:latin typeface="Microsoft Sans Serif"/>
                <a:cs typeface="Microsoft Sans Serif"/>
              </a:rPr>
              <a:t>f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220">
                <a:latin typeface="Microsoft Sans Serif"/>
                <a:cs typeface="Microsoft Sans Serif"/>
              </a:rPr>
              <a:t>s</a:t>
            </a:r>
            <a:r>
              <a:rPr dirty="0" sz="2650" spc="-40">
                <a:latin typeface="Microsoft Sans Serif"/>
                <a:cs typeface="Microsoft Sans Serif"/>
              </a:rPr>
              <a:t>u</a:t>
            </a:r>
            <a:r>
              <a:rPr dirty="0" sz="2650" spc="-170">
                <a:latin typeface="Microsoft Sans Serif"/>
                <a:cs typeface="Microsoft Sans Serif"/>
              </a:rPr>
              <a:t>cc</a:t>
            </a:r>
            <a:r>
              <a:rPr dirty="0" sz="2650" spc="-165">
                <a:latin typeface="Microsoft Sans Serif"/>
                <a:cs typeface="Microsoft Sans Serif"/>
              </a:rPr>
              <a:t>e</a:t>
            </a:r>
            <a:r>
              <a:rPr dirty="0" sz="2650" spc="-220">
                <a:latin typeface="Microsoft Sans Serif"/>
                <a:cs typeface="Microsoft Sans Serif"/>
              </a:rPr>
              <a:t>s</a:t>
            </a:r>
            <a:r>
              <a:rPr dirty="0" sz="2650" spc="-215">
                <a:latin typeface="Microsoft Sans Serif"/>
                <a:cs typeface="Microsoft Sans Serif"/>
              </a:rPr>
              <a:t>s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25">
                <a:latin typeface="Microsoft Sans Serif"/>
                <a:cs typeface="Microsoft Sans Serif"/>
              </a:rPr>
              <a:t>w</a:t>
            </a:r>
            <a:r>
              <a:rPr dirty="0" sz="2650" spc="-40">
                <a:latin typeface="Microsoft Sans Serif"/>
                <a:cs typeface="Microsoft Sans Serif"/>
              </a:rPr>
              <a:t>h</a:t>
            </a:r>
            <a:r>
              <a:rPr dirty="0" sz="2650" spc="35">
                <a:latin typeface="Microsoft Sans Serif"/>
                <a:cs typeface="Microsoft Sans Serif"/>
              </a:rPr>
              <a:t>i</a:t>
            </a:r>
            <a:r>
              <a:rPr dirty="0" sz="2650" spc="55">
                <a:latin typeface="Microsoft Sans Serif"/>
                <a:cs typeface="Microsoft Sans Serif"/>
              </a:rPr>
              <a:t>l</a:t>
            </a:r>
            <a:r>
              <a:rPr dirty="0" sz="2650" spc="-160">
                <a:latin typeface="Microsoft Sans Serif"/>
                <a:cs typeface="Microsoft Sans Serif"/>
              </a:rPr>
              <a:t>e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5">
                <a:latin typeface="Microsoft Sans Serif"/>
                <a:cs typeface="Microsoft Sans Serif"/>
              </a:rPr>
              <a:t>d</a:t>
            </a:r>
            <a:r>
              <a:rPr dirty="0" sz="2650" spc="-165">
                <a:latin typeface="Microsoft Sans Serif"/>
                <a:cs typeface="Microsoft Sans Serif"/>
              </a:rPr>
              <a:t>e</a:t>
            </a:r>
            <a:r>
              <a:rPr dirty="0" sz="2650" spc="55">
                <a:latin typeface="Microsoft Sans Serif"/>
                <a:cs typeface="Microsoft Sans Serif"/>
              </a:rPr>
              <a:t>l</a:t>
            </a:r>
            <a:r>
              <a:rPr dirty="0" sz="2650" spc="35">
                <a:latin typeface="Microsoft Sans Serif"/>
                <a:cs typeface="Microsoft Sans Serif"/>
              </a:rPr>
              <a:t>i</a:t>
            </a:r>
            <a:r>
              <a:rPr dirty="0" sz="2650" spc="-110">
                <a:latin typeface="Microsoft Sans Serif"/>
                <a:cs typeface="Microsoft Sans Serif"/>
              </a:rPr>
              <a:t>v</a:t>
            </a:r>
            <a:r>
              <a:rPr dirty="0" sz="2650" spc="-165">
                <a:latin typeface="Microsoft Sans Serif"/>
                <a:cs typeface="Microsoft Sans Serif"/>
              </a:rPr>
              <a:t>e</a:t>
            </a:r>
            <a:r>
              <a:rPr dirty="0" sz="2650" spc="20">
                <a:latin typeface="Microsoft Sans Serif"/>
                <a:cs typeface="Microsoft Sans Serif"/>
              </a:rPr>
              <a:t>r</a:t>
            </a:r>
            <a:r>
              <a:rPr dirty="0" sz="2650" spc="35">
                <a:latin typeface="Microsoft Sans Serif"/>
                <a:cs typeface="Microsoft Sans Serif"/>
              </a:rPr>
              <a:t>i</a:t>
            </a:r>
            <a:r>
              <a:rPr dirty="0" sz="2650" spc="-30">
                <a:latin typeface="Microsoft Sans Serif"/>
                <a:cs typeface="Microsoft Sans Serif"/>
              </a:rPr>
              <a:t>n</a:t>
            </a:r>
            <a:r>
              <a:rPr dirty="0" sz="2650" spc="-140">
                <a:latin typeface="Microsoft Sans Serif"/>
                <a:cs typeface="Microsoft Sans Serif"/>
              </a:rPr>
              <a:t>g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-170">
                <a:latin typeface="Microsoft Sans Serif"/>
                <a:cs typeface="Microsoft Sans Serif"/>
              </a:rPr>
              <a:t>c</a:t>
            </a:r>
            <a:r>
              <a:rPr dirty="0" sz="2650" spc="-40">
                <a:latin typeface="Microsoft Sans Serif"/>
                <a:cs typeface="Microsoft Sans Serif"/>
              </a:rPr>
              <a:t>o</a:t>
            </a:r>
            <a:r>
              <a:rPr dirty="0" sz="2650" spc="-30">
                <a:latin typeface="Microsoft Sans Serif"/>
                <a:cs typeface="Microsoft Sans Serif"/>
              </a:rPr>
              <a:t>n</a:t>
            </a:r>
            <a:r>
              <a:rPr dirty="0" sz="2650" spc="110">
                <a:latin typeface="Microsoft Sans Serif"/>
                <a:cs typeface="Microsoft Sans Serif"/>
              </a:rPr>
              <a:t>t</a:t>
            </a:r>
            <a:r>
              <a:rPr dirty="0" sz="2650" spc="-165">
                <a:latin typeface="Microsoft Sans Serif"/>
                <a:cs typeface="Microsoft Sans Serif"/>
              </a:rPr>
              <a:t>e</a:t>
            </a:r>
            <a:r>
              <a:rPr dirty="0" sz="2650" spc="-30">
                <a:latin typeface="Microsoft Sans Serif"/>
                <a:cs typeface="Microsoft Sans Serif"/>
              </a:rPr>
              <a:t>n</a:t>
            </a:r>
            <a:r>
              <a:rPr dirty="0" sz="2650" spc="145">
                <a:latin typeface="Microsoft Sans Serif"/>
                <a:cs typeface="Microsoft Sans Serif"/>
              </a:rPr>
              <a:t>t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140">
                <a:latin typeface="Microsoft Sans Serif"/>
                <a:cs typeface="Microsoft Sans Serif"/>
              </a:rPr>
              <a:t>t</a:t>
            </a:r>
            <a:r>
              <a:rPr dirty="0" sz="2650" spc="-40">
                <a:latin typeface="Microsoft Sans Serif"/>
                <a:cs typeface="Microsoft Sans Serif"/>
              </a:rPr>
              <a:t>h</a:t>
            </a:r>
            <a:r>
              <a:rPr dirty="0" sz="2650" spc="-170">
                <a:latin typeface="Microsoft Sans Serif"/>
                <a:cs typeface="Microsoft Sans Serif"/>
              </a:rPr>
              <a:t>a</a:t>
            </a:r>
            <a:r>
              <a:rPr dirty="0" sz="2650" spc="140">
                <a:latin typeface="Microsoft Sans Serif"/>
                <a:cs typeface="Microsoft Sans Serif"/>
              </a:rPr>
              <a:t>t  </a:t>
            </a:r>
            <a:r>
              <a:rPr dirty="0" sz="2650" spc="-100">
                <a:latin typeface="Microsoft Sans Serif"/>
                <a:cs typeface="Microsoft Sans Serif"/>
              </a:rPr>
              <a:t>resonates </a:t>
            </a:r>
            <a:r>
              <a:rPr dirty="0" sz="2650" spc="30">
                <a:latin typeface="Microsoft Sans Serif"/>
                <a:cs typeface="Microsoft Sans Serif"/>
              </a:rPr>
              <a:t>with </a:t>
            </a:r>
            <a:r>
              <a:rPr dirty="0" sz="2650" spc="-100">
                <a:latin typeface="Microsoft Sans Serif"/>
                <a:cs typeface="Microsoft Sans Serif"/>
              </a:rPr>
              <a:t>audiences. </a:t>
            </a:r>
            <a:r>
              <a:rPr dirty="0" sz="2650" spc="-135">
                <a:latin typeface="Microsoft Sans Serif"/>
                <a:cs typeface="Microsoft Sans Serif"/>
              </a:rPr>
              <a:t>The </a:t>
            </a:r>
            <a:r>
              <a:rPr dirty="0" sz="2650" spc="-15">
                <a:latin typeface="Microsoft Sans Serif"/>
                <a:cs typeface="Microsoft Sans Serif"/>
              </a:rPr>
              <a:t>future </a:t>
            </a:r>
            <a:r>
              <a:rPr dirty="0" sz="2650" spc="-10">
                <a:latin typeface="Microsoft Sans Serif"/>
                <a:cs typeface="Microsoft Sans Serif"/>
              </a:rPr>
              <a:t>of </a:t>
            </a:r>
            <a:r>
              <a:rPr dirty="0" sz="2650" spc="40">
                <a:latin typeface="Microsoft Sans Serif"/>
                <a:cs typeface="Microsoft Sans Serif"/>
              </a:rPr>
              <a:t>ﬁlm </a:t>
            </a:r>
            <a:r>
              <a:rPr dirty="0" sz="2650" spc="30">
                <a:latin typeface="Microsoft Sans Serif"/>
                <a:cs typeface="Microsoft Sans Serif"/>
              </a:rPr>
              <a:t>will </a:t>
            </a:r>
            <a:r>
              <a:rPr dirty="0" sz="2650" spc="35">
                <a:latin typeface="Microsoft Sans Serif"/>
                <a:cs typeface="Microsoft Sans Serif"/>
              </a:rPr>
              <a:t> </a:t>
            </a:r>
            <a:r>
              <a:rPr dirty="0" sz="2650" spc="-75">
                <a:latin typeface="Microsoft Sans Serif"/>
                <a:cs typeface="Microsoft Sans Serif"/>
              </a:rPr>
              <a:t>increasingly </a:t>
            </a:r>
            <a:r>
              <a:rPr dirty="0" sz="2650" spc="-55">
                <a:latin typeface="Microsoft Sans Serif"/>
                <a:cs typeface="Microsoft Sans Serif"/>
              </a:rPr>
              <a:t>rely </a:t>
            </a:r>
            <a:r>
              <a:rPr dirty="0" sz="2650" spc="-30">
                <a:latin typeface="Microsoft Sans Serif"/>
                <a:cs typeface="Microsoft Sans Serif"/>
              </a:rPr>
              <a:t>on </a:t>
            </a:r>
            <a:r>
              <a:rPr dirty="0" sz="2650" spc="-90">
                <a:latin typeface="Microsoft Sans Serif"/>
                <a:cs typeface="Microsoft Sans Serif"/>
              </a:rPr>
              <a:t>these </a:t>
            </a:r>
            <a:r>
              <a:rPr dirty="0" sz="2650" spc="-40">
                <a:latin typeface="Microsoft Sans Serif"/>
                <a:cs typeface="Microsoft Sans Serif"/>
              </a:rPr>
              <a:t>analytical </a:t>
            </a:r>
            <a:r>
              <a:rPr dirty="0" sz="2650" spc="-25">
                <a:latin typeface="Microsoft Sans Serif"/>
                <a:cs typeface="Microsoft Sans Serif"/>
              </a:rPr>
              <a:t>tools </a:t>
            </a:r>
            <a:r>
              <a:rPr dirty="0" sz="2650" spc="40">
                <a:latin typeface="Microsoft Sans Serif"/>
                <a:cs typeface="Microsoft Sans Serif"/>
              </a:rPr>
              <a:t>to </a:t>
            </a:r>
            <a:r>
              <a:rPr dirty="0" sz="2650" spc="-80">
                <a:latin typeface="Microsoft Sans Serif"/>
                <a:cs typeface="Microsoft Sans Serif"/>
              </a:rPr>
              <a:t>navigate </a:t>
            </a:r>
            <a:r>
              <a:rPr dirty="0" sz="2650" spc="-85">
                <a:latin typeface="Microsoft Sans Serif"/>
                <a:cs typeface="Microsoft Sans Serif"/>
              </a:rPr>
              <a:t>an </a:t>
            </a:r>
            <a:r>
              <a:rPr dirty="0" sz="2650" spc="-80">
                <a:latin typeface="Microsoft Sans Serif"/>
                <a:cs typeface="Microsoft Sans Serif"/>
              </a:rPr>
              <a:t> </a:t>
            </a:r>
            <a:r>
              <a:rPr dirty="0" sz="2650" spc="-145">
                <a:latin typeface="Microsoft Sans Serif"/>
                <a:cs typeface="Microsoft Sans Serif"/>
              </a:rPr>
              <a:t>e</a:t>
            </a:r>
            <a:r>
              <a:rPr dirty="0" sz="2650" spc="-110">
                <a:latin typeface="Microsoft Sans Serif"/>
                <a:cs typeface="Microsoft Sans Serif"/>
              </a:rPr>
              <a:t>v</a:t>
            </a:r>
            <a:r>
              <a:rPr dirty="0" sz="2650" spc="-40">
                <a:latin typeface="Microsoft Sans Serif"/>
                <a:cs typeface="Microsoft Sans Serif"/>
              </a:rPr>
              <a:t>o</a:t>
            </a:r>
            <a:r>
              <a:rPr dirty="0" sz="2650" spc="55">
                <a:latin typeface="Microsoft Sans Serif"/>
                <a:cs typeface="Microsoft Sans Serif"/>
              </a:rPr>
              <a:t>l</a:t>
            </a:r>
            <a:r>
              <a:rPr dirty="0" sz="2650" spc="-105">
                <a:latin typeface="Microsoft Sans Serif"/>
                <a:cs typeface="Microsoft Sans Serif"/>
              </a:rPr>
              <a:t>v</a:t>
            </a:r>
            <a:r>
              <a:rPr dirty="0" sz="2650" spc="35">
                <a:latin typeface="Microsoft Sans Serif"/>
                <a:cs typeface="Microsoft Sans Serif"/>
              </a:rPr>
              <a:t>i</a:t>
            </a:r>
            <a:r>
              <a:rPr dirty="0" sz="2650" spc="-30">
                <a:latin typeface="Microsoft Sans Serif"/>
                <a:cs typeface="Microsoft Sans Serif"/>
              </a:rPr>
              <a:t>n</a:t>
            </a:r>
            <a:r>
              <a:rPr dirty="0" sz="2650" spc="-140">
                <a:latin typeface="Microsoft Sans Serif"/>
                <a:cs typeface="Microsoft Sans Serif"/>
              </a:rPr>
              <a:t>g</a:t>
            </a:r>
            <a:r>
              <a:rPr dirty="0" sz="2650" spc="-170">
                <a:latin typeface="Microsoft Sans Serif"/>
                <a:cs typeface="Microsoft Sans Serif"/>
              </a:rPr>
              <a:t> </a:t>
            </a:r>
            <a:r>
              <a:rPr dirty="0" sz="2650" spc="55">
                <a:latin typeface="Microsoft Sans Serif"/>
                <a:cs typeface="Microsoft Sans Serif"/>
              </a:rPr>
              <a:t>l</a:t>
            </a:r>
            <a:r>
              <a:rPr dirty="0" sz="2650" spc="-140">
                <a:latin typeface="Microsoft Sans Serif"/>
                <a:cs typeface="Microsoft Sans Serif"/>
              </a:rPr>
              <a:t>a</a:t>
            </a:r>
            <a:r>
              <a:rPr dirty="0" sz="2650" spc="-30">
                <a:latin typeface="Microsoft Sans Serif"/>
                <a:cs typeface="Microsoft Sans Serif"/>
              </a:rPr>
              <a:t>n</a:t>
            </a:r>
            <a:r>
              <a:rPr dirty="0" sz="2650" spc="-5">
                <a:latin typeface="Microsoft Sans Serif"/>
                <a:cs typeface="Microsoft Sans Serif"/>
              </a:rPr>
              <a:t>d</a:t>
            </a:r>
            <a:r>
              <a:rPr dirty="0" sz="2650" spc="-220">
                <a:latin typeface="Microsoft Sans Serif"/>
                <a:cs typeface="Microsoft Sans Serif"/>
              </a:rPr>
              <a:t>s</a:t>
            </a:r>
            <a:r>
              <a:rPr dirty="0" sz="2650" spc="-145">
                <a:latin typeface="Microsoft Sans Serif"/>
                <a:cs typeface="Microsoft Sans Serif"/>
              </a:rPr>
              <a:t>c</a:t>
            </a:r>
            <a:r>
              <a:rPr dirty="0" sz="2650" spc="-140">
                <a:latin typeface="Microsoft Sans Serif"/>
                <a:cs typeface="Microsoft Sans Serif"/>
              </a:rPr>
              <a:t>a</a:t>
            </a:r>
            <a:r>
              <a:rPr dirty="0" sz="2650" spc="-5">
                <a:latin typeface="Microsoft Sans Serif"/>
                <a:cs typeface="Microsoft Sans Serif"/>
              </a:rPr>
              <a:t>p</a:t>
            </a:r>
            <a:r>
              <a:rPr dirty="0" sz="2650" spc="-165">
                <a:latin typeface="Microsoft Sans Serif"/>
                <a:cs typeface="Microsoft Sans Serif"/>
              </a:rPr>
              <a:t>e</a:t>
            </a:r>
            <a:r>
              <a:rPr dirty="0" sz="2650" spc="-90">
                <a:latin typeface="Microsoft Sans Serif"/>
                <a:cs typeface="Microsoft Sans Serif"/>
              </a:rPr>
              <a:t>.</a:t>
            </a:r>
            <a:endParaRPr sz="2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5" y="0"/>
            <a:ext cx="605155" cy="652145"/>
            <a:chOff x="17692535" y="0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5" y="0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103" y="0"/>
                  </a:moveTo>
                  <a:lnTo>
                    <a:pt x="1944" y="0"/>
                  </a:lnTo>
                  <a:lnTo>
                    <a:pt x="762" y="16560"/>
                  </a:lnTo>
                  <a:lnTo>
                    <a:pt x="0" y="47522"/>
                  </a:lnTo>
                  <a:lnTo>
                    <a:pt x="762" y="78485"/>
                  </a:lnTo>
                  <a:lnTo>
                    <a:pt x="7239" y="138962"/>
                  </a:lnTo>
                  <a:lnTo>
                    <a:pt x="20193" y="198716"/>
                  </a:lnTo>
                  <a:lnTo>
                    <a:pt x="38862" y="257034"/>
                  </a:lnTo>
                  <a:lnTo>
                    <a:pt x="64135" y="313194"/>
                  </a:lnTo>
                  <a:lnTo>
                    <a:pt x="95123" y="365759"/>
                  </a:lnTo>
                  <a:lnTo>
                    <a:pt x="131064" y="415441"/>
                  </a:lnTo>
                  <a:lnTo>
                    <a:pt x="171323" y="460793"/>
                  </a:lnTo>
                  <a:lnTo>
                    <a:pt x="217424" y="501839"/>
                  </a:lnTo>
                  <a:lnTo>
                    <a:pt x="267081" y="537831"/>
                  </a:lnTo>
                  <a:lnTo>
                    <a:pt x="319659" y="568794"/>
                  </a:lnTo>
                  <a:lnTo>
                    <a:pt x="375920" y="593279"/>
                  </a:lnTo>
                  <a:lnTo>
                    <a:pt x="434213" y="611999"/>
                  </a:lnTo>
                  <a:lnTo>
                    <a:pt x="493903" y="624953"/>
                  </a:lnTo>
                  <a:lnTo>
                    <a:pt x="554482" y="631430"/>
                  </a:lnTo>
                  <a:lnTo>
                    <a:pt x="585343" y="632154"/>
                  </a:lnTo>
                  <a:lnTo>
                    <a:pt x="585343" y="632878"/>
                  </a:lnTo>
                  <a:lnTo>
                    <a:pt x="586103" y="632860"/>
                  </a:lnTo>
                  <a:lnTo>
                    <a:pt x="58610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701895" y="0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22"/>
                  </a:moveTo>
                  <a:lnTo>
                    <a:pt x="762" y="16560"/>
                  </a:lnTo>
                  <a:lnTo>
                    <a:pt x="1944" y="0"/>
                  </a:lnTo>
                </a:path>
                <a:path w="586105" h="633095">
                  <a:moveTo>
                    <a:pt x="586103" y="632860"/>
                  </a:moveTo>
                  <a:lnTo>
                    <a:pt x="585343" y="632878"/>
                  </a:lnTo>
                  <a:lnTo>
                    <a:pt x="585343" y="632154"/>
                  </a:lnTo>
                  <a:lnTo>
                    <a:pt x="554482" y="631430"/>
                  </a:lnTo>
                  <a:lnTo>
                    <a:pt x="493903" y="624953"/>
                  </a:lnTo>
                  <a:lnTo>
                    <a:pt x="434213" y="611999"/>
                  </a:lnTo>
                  <a:lnTo>
                    <a:pt x="375920" y="593279"/>
                  </a:lnTo>
                  <a:lnTo>
                    <a:pt x="319659" y="568794"/>
                  </a:lnTo>
                  <a:lnTo>
                    <a:pt x="267081" y="537831"/>
                  </a:lnTo>
                  <a:lnTo>
                    <a:pt x="217424" y="501839"/>
                  </a:lnTo>
                  <a:lnTo>
                    <a:pt x="171323" y="460793"/>
                  </a:lnTo>
                  <a:lnTo>
                    <a:pt x="131064" y="415441"/>
                  </a:lnTo>
                  <a:lnTo>
                    <a:pt x="95123" y="365759"/>
                  </a:lnTo>
                  <a:lnTo>
                    <a:pt x="64135" y="313194"/>
                  </a:lnTo>
                  <a:lnTo>
                    <a:pt x="38862" y="257034"/>
                  </a:lnTo>
                  <a:lnTo>
                    <a:pt x="20193" y="198716"/>
                  </a:lnTo>
                  <a:lnTo>
                    <a:pt x="7239" y="138962"/>
                  </a:lnTo>
                  <a:lnTo>
                    <a:pt x="762" y="78485"/>
                  </a:lnTo>
                  <a:lnTo>
                    <a:pt x="0" y="47522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236801" y="6329554"/>
            <a:ext cx="817880" cy="817880"/>
            <a:chOff x="8236801" y="6329554"/>
            <a:chExt cx="817880" cy="817880"/>
          </a:xfrm>
        </p:grpSpPr>
        <p:sp>
          <p:nvSpPr>
            <p:cNvPr id="10" name="object 10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232571" y="6329554"/>
            <a:ext cx="817880" cy="817880"/>
            <a:chOff x="9232571" y="6329554"/>
            <a:chExt cx="817880" cy="817880"/>
          </a:xfrm>
        </p:grpSpPr>
        <p:sp>
          <p:nvSpPr>
            <p:cNvPr id="13" name="object 13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84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84" y="799084"/>
                  </a:lnTo>
                  <a:lnTo>
                    <a:pt x="79908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84" y="0"/>
                  </a:lnTo>
                  <a:lnTo>
                    <a:pt x="799084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0228327" y="6329554"/>
            <a:ext cx="817880" cy="817880"/>
            <a:chOff x="10228327" y="6329554"/>
            <a:chExt cx="817880" cy="817880"/>
          </a:xfrm>
        </p:grpSpPr>
        <p:sp>
          <p:nvSpPr>
            <p:cNvPr id="16" name="object 16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99585" y="6549149"/>
              <a:ext cx="495300" cy="409575"/>
            </a:xfrm>
            <a:custGeom>
              <a:avLst/>
              <a:gdLst/>
              <a:ahLst/>
              <a:cxnLst/>
              <a:rect l="l" t="t" r="r" b="b"/>
              <a:pathLst>
                <a:path w="495300" h="409575">
                  <a:moveTo>
                    <a:pt x="31788" y="138213"/>
                  </a:moveTo>
                  <a:lnTo>
                    <a:pt x="26747" y="138213"/>
                  </a:lnTo>
                  <a:lnTo>
                    <a:pt x="20993" y="142519"/>
                  </a:lnTo>
                  <a:lnTo>
                    <a:pt x="18834" y="144678"/>
                  </a:lnTo>
                  <a:lnTo>
                    <a:pt x="18834" y="147561"/>
                  </a:lnTo>
                  <a:lnTo>
                    <a:pt x="18111" y="150443"/>
                  </a:lnTo>
                  <a:lnTo>
                    <a:pt x="18111" y="154761"/>
                  </a:lnTo>
                  <a:lnTo>
                    <a:pt x="20743" y="177999"/>
                  </a:lnTo>
                  <a:lnTo>
                    <a:pt x="28371" y="199753"/>
                  </a:lnTo>
                  <a:lnTo>
                    <a:pt x="40587" y="219346"/>
                  </a:lnTo>
                  <a:lnTo>
                    <a:pt x="56985" y="236105"/>
                  </a:lnTo>
                  <a:lnTo>
                    <a:pt x="54102" y="236816"/>
                  </a:lnTo>
                  <a:lnTo>
                    <a:pt x="53391" y="238975"/>
                  </a:lnTo>
                  <a:lnTo>
                    <a:pt x="52667" y="239699"/>
                  </a:lnTo>
                  <a:lnTo>
                    <a:pt x="51943" y="243306"/>
                  </a:lnTo>
                  <a:lnTo>
                    <a:pt x="50508" y="246900"/>
                  </a:lnTo>
                  <a:lnTo>
                    <a:pt x="51943" y="249059"/>
                  </a:lnTo>
                  <a:lnTo>
                    <a:pt x="62328" y="272937"/>
                  </a:lnTo>
                  <a:lnTo>
                    <a:pt x="77772" y="293237"/>
                  </a:lnTo>
                  <a:lnTo>
                    <a:pt x="97403" y="309082"/>
                  </a:lnTo>
                  <a:lnTo>
                    <a:pt x="120346" y="319595"/>
                  </a:lnTo>
                  <a:lnTo>
                    <a:pt x="97550" y="331156"/>
                  </a:lnTo>
                  <a:lnTo>
                    <a:pt x="73544" y="339750"/>
                  </a:lnTo>
                  <a:lnTo>
                    <a:pt x="48460" y="345105"/>
                  </a:lnTo>
                  <a:lnTo>
                    <a:pt x="22429" y="346951"/>
                  </a:lnTo>
                  <a:lnTo>
                    <a:pt x="6592" y="346951"/>
                  </a:lnTo>
                  <a:lnTo>
                    <a:pt x="1549" y="351273"/>
                  </a:lnTo>
                  <a:lnTo>
                    <a:pt x="102" y="357034"/>
                  </a:lnTo>
                  <a:lnTo>
                    <a:pt x="0" y="363281"/>
                  </a:lnTo>
                  <a:lnTo>
                    <a:pt x="2274" y="367829"/>
                  </a:lnTo>
                  <a:lnTo>
                    <a:pt x="40878" y="387104"/>
                  </a:lnTo>
                  <a:lnTo>
                    <a:pt x="77323" y="399497"/>
                  </a:lnTo>
                  <a:lnTo>
                    <a:pt x="115118" y="407032"/>
                  </a:lnTo>
                  <a:lnTo>
                    <a:pt x="153454" y="409574"/>
                  </a:lnTo>
                  <a:lnTo>
                    <a:pt x="199125" y="406100"/>
                  </a:lnTo>
                  <a:lnTo>
                    <a:pt x="242907" y="395811"/>
                  </a:lnTo>
                  <a:lnTo>
                    <a:pt x="267334" y="385825"/>
                  </a:lnTo>
                  <a:lnTo>
                    <a:pt x="153454" y="385825"/>
                  </a:lnTo>
                  <a:lnTo>
                    <a:pt x="128788" y="384531"/>
                  </a:lnTo>
                  <a:lnTo>
                    <a:pt x="104590" y="380875"/>
                  </a:lnTo>
                  <a:lnTo>
                    <a:pt x="81065" y="375195"/>
                  </a:lnTo>
                  <a:lnTo>
                    <a:pt x="58420" y="367829"/>
                  </a:lnTo>
                  <a:lnTo>
                    <a:pt x="85401" y="361239"/>
                  </a:lnTo>
                  <a:lnTo>
                    <a:pt x="111172" y="351269"/>
                  </a:lnTo>
                  <a:lnTo>
                    <a:pt x="135573" y="338067"/>
                  </a:lnTo>
                  <a:lnTo>
                    <a:pt x="158496" y="321754"/>
                  </a:lnTo>
                  <a:lnTo>
                    <a:pt x="161379" y="318884"/>
                  </a:lnTo>
                  <a:lnTo>
                    <a:pt x="163538" y="314553"/>
                  </a:lnTo>
                  <a:lnTo>
                    <a:pt x="162103" y="310248"/>
                  </a:lnTo>
                  <a:lnTo>
                    <a:pt x="161379" y="305206"/>
                  </a:lnTo>
                  <a:lnTo>
                    <a:pt x="156337" y="300875"/>
                  </a:lnTo>
                  <a:lnTo>
                    <a:pt x="150572" y="300875"/>
                  </a:lnTo>
                  <a:lnTo>
                    <a:pt x="129246" y="297290"/>
                  </a:lnTo>
                  <a:lnTo>
                    <a:pt x="110081" y="288913"/>
                  </a:lnTo>
                  <a:lnTo>
                    <a:pt x="93882" y="276081"/>
                  </a:lnTo>
                  <a:lnTo>
                    <a:pt x="81458" y="259130"/>
                  </a:lnTo>
                  <a:lnTo>
                    <a:pt x="87224" y="259130"/>
                  </a:lnTo>
                  <a:lnTo>
                    <a:pt x="94425" y="257695"/>
                  </a:lnTo>
                  <a:lnTo>
                    <a:pt x="100178" y="255536"/>
                  </a:lnTo>
                  <a:lnTo>
                    <a:pt x="105944" y="254812"/>
                  </a:lnTo>
                  <a:lnTo>
                    <a:pt x="110262" y="250494"/>
                  </a:lnTo>
                  <a:lnTo>
                    <a:pt x="110262" y="244741"/>
                  </a:lnTo>
                  <a:lnTo>
                    <a:pt x="110986" y="238975"/>
                  </a:lnTo>
                  <a:lnTo>
                    <a:pt x="107379" y="233933"/>
                  </a:lnTo>
                  <a:lnTo>
                    <a:pt x="60948" y="208027"/>
                  </a:lnTo>
                  <a:lnTo>
                    <a:pt x="41148" y="166992"/>
                  </a:lnTo>
                  <a:lnTo>
                    <a:pt x="77864" y="166992"/>
                  </a:lnTo>
                  <a:lnTo>
                    <a:pt x="79299" y="165556"/>
                  </a:lnTo>
                  <a:lnTo>
                    <a:pt x="81458" y="159803"/>
                  </a:lnTo>
                  <a:lnTo>
                    <a:pt x="82182" y="154761"/>
                  </a:lnTo>
                  <a:lnTo>
                    <a:pt x="78588" y="150443"/>
                  </a:lnTo>
                  <a:lnTo>
                    <a:pt x="74270" y="147561"/>
                  </a:lnTo>
                  <a:lnTo>
                    <a:pt x="63433" y="138925"/>
                  </a:lnTo>
                  <a:lnTo>
                    <a:pt x="32512" y="138925"/>
                  </a:lnTo>
                  <a:lnTo>
                    <a:pt x="31788" y="138213"/>
                  </a:lnTo>
                  <a:close/>
                </a:path>
                <a:path w="495300" h="409575">
                  <a:moveTo>
                    <a:pt x="318326" y="332561"/>
                  </a:moveTo>
                  <a:lnTo>
                    <a:pt x="313284" y="332561"/>
                  </a:lnTo>
                  <a:lnTo>
                    <a:pt x="310401" y="333273"/>
                  </a:lnTo>
                  <a:lnTo>
                    <a:pt x="308242" y="335432"/>
                  </a:lnTo>
                  <a:lnTo>
                    <a:pt x="273323" y="356363"/>
                  </a:lnTo>
                  <a:lnTo>
                    <a:pt x="235706" y="372235"/>
                  </a:lnTo>
                  <a:lnTo>
                    <a:pt x="195660" y="382304"/>
                  </a:lnTo>
                  <a:lnTo>
                    <a:pt x="153454" y="385825"/>
                  </a:lnTo>
                  <a:lnTo>
                    <a:pt x="267334" y="385825"/>
                  </a:lnTo>
                  <a:lnTo>
                    <a:pt x="284260" y="378906"/>
                  </a:lnTo>
                  <a:lnTo>
                    <a:pt x="322644" y="355587"/>
                  </a:lnTo>
                  <a:lnTo>
                    <a:pt x="329114" y="351273"/>
                  </a:lnTo>
                  <a:lnTo>
                    <a:pt x="329121" y="341197"/>
                  </a:lnTo>
                  <a:lnTo>
                    <a:pt x="321920" y="333997"/>
                  </a:lnTo>
                  <a:lnTo>
                    <a:pt x="318326" y="332561"/>
                  </a:lnTo>
                  <a:close/>
                </a:path>
                <a:path w="495300" h="409575">
                  <a:moveTo>
                    <a:pt x="483339" y="81343"/>
                  </a:moveTo>
                  <a:lnTo>
                    <a:pt x="450800" y="81343"/>
                  </a:lnTo>
                  <a:lnTo>
                    <a:pt x="444144" y="87820"/>
                  </a:lnTo>
                  <a:lnTo>
                    <a:pt x="437203" y="94117"/>
                  </a:lnTo>
                  <a:lnTo>
                    <a:pt x="429834" y="100168"/>
                  </a:lnTo>
                  <a:lnTo>
                    <a:pt x="421996" y="105816"/>
                  </a:lnTo>
                  <a:lnTo>
                    <a:pt x="418389" y="108699"/>
                  </a:lnTo>
                  <a:lnTo>
                    <a:pt x="416954" y="113017"/>
                  </a:lnTo>
                  <a:lnTo>
                    <a:pt x="416954" y="120929"/>
                  </a:lnTo>
                  <a:lnTo>
                    <a:pt x="412252" y="170440"/>
                  </a:lnTo>
                  <a:lnTo>
                    <a:pt x="398776" y="216845"/>
                  </a:lnTo>
                  <a:lnTo>
                    <a:pt x="377472" y="259203"/>
                  </a:lnTo>
                  <a:lnTo>
                    <a:pt x="349288" y="296570"/>
                  </a:lnTo>
                  <a:lnTo>
                    <a:pt x="344958" y="301612"/>
                  </a:lnTo>
                  <a:lnTo>
                    <a:pt x="344958" y="309524"/>
                  </a:lnTo>
                  <a:lnTo>
                    <a:pt x="351447" y="316001"/>
                  </a:lnTo>
                  <a:lnTo>
                    <a:pt x="354318" y="316725"/>
                  </a:lnTo>
                  <a:lnTo>
                    <a:pt x="360795" y="316725"/>
                  </a:lnTo>
                  <a:lnTo>
                    <a:pt x="397700" y="271475"/>
                  </a:lnTo>
                  <a:lnTo>
                    <a:pt x="420739" y="224856"/>
                  </a:lnTo>
                  <a:lnTo>
                    <a:pt x="435405" y="174860"/>
                  </a:lnTo>
                  <a:lnTo>
                    <a:pt x="441427" y="122364"/>
                  </a:lnTo>
                  <a:lnTo>
                    <a:pt x="456853" y="109914"/>
                  </a:lnTo>
                  <a:lnTo>
                    <a:pt x="470861" y="96184"/>
                  </a:lnTo>
                  <a:lnTo>
                    <a:pt x="483339" y="81343"/>
                  </a:lnTo>
                  <a:close/>
                </a:path>
                <a:path w="495300" h="409575">
                  <a:moveTo>
                    <a:pt x="77864" y="166992"/>
                  </a:moveTo>
                  <a:lnTo>
                    <a:pt x="41148" y="166992"/>
                  </a:lnTo>
                  <a:lnTo>
                    <a:pt x="48168" y="168053"/>
                  </a:lnTo>
                  <a:lnTo>
                    <a:pt x="55188" y="168976"/>
                  </a:lnTo>
                  <a:lnTo>
                    <a:pt x="62208" y="169628"/>
                  </a:lnTo>
                  <a:lnTo>
                    <a:pt x="69228" y="169874"/>
                  </a:lnTo>
                  <a:lnTo>
                    <a:pt x="74981" y="169874"/>
                  </a:lnTo>
                  <a:lnTo>
                    <a:pt x="77864" y="166992"/>
                  </a:lnTo>
                  <a:close/>
                </a:path>
                <a:path w="495300" h="409575">
                  <a:moveTo>
                    <a:pt x="36106" y="17995"/>
                  </a:moveTo>
                  <a:lnTo>
                    <a:pt x="29629" y="17995"/>
                  </a:lnTo>
                  <a:lnTo>
                    <a:pt x="24588" y="20878"/>
                  </a:lnTo>
                  <a:lnTo>
                    <a:pt x="23152" y="24472"/>
                  </a:lnTo>
                  <a:lnTo>
                    <a:pt x="18315" y="36169"/>
                  </a:lnTo>
                  <a:lnTo>
                    <a:pt x="14693" y="48407"/>
                  </a:lnTo>
                  <a:lnTo>
                    <a:pt x="12421" y="60914"/>
                  </a:lnTo>
                  <a:lnTo>
                    <a:pt x="11634" y="73418"/>
                  </a:lnTo>
                  <a:lnTo>
                    <a:pt x="12972" y="91447"/>
                  </a:lnTo>
                  <a:lnTo>
                    <a:pt x="16923" y="108510"/>
                  </a:lnTo>
                  <a:lnTo>
                    <a:pt x="16984" y="108699"/>
                  </a:lnTo>
                  <a:lnTo>
                    <a:pt x="23480" y="124539"/>
                  </a:lnTo>
                  <a:lnTo>
                    <a:pt x="32512" y="138925"/>
                  </a:lnTo>
                  <a:lnTo>
                    <a:pt x="63433" y="138925"/>
                  </a:lnTo>
                  <a:lnTo>
                    <a:pt x="56810" y="133647"/>
                  </a:lnTo>
                  <a:lnTo>
                    <a:pt x="43671" y="116157"/>
                  </a:lnTo>
                  <a:lnTo>
                    <a:pt x="35392" y="95833"/>
                  </a:lnTo>
                  <a:lnTo>
                    <a:pt x="32582" y="73962"/>
                  </a:lnTo>
                  <a:lnTo>
                    <a:pt x="32524" y="66811"/>
                  </a:lnTo>
                  <a:lnTo>
                    <a:pt x="33224" y="59029"/>
                  </a:lnTo>
                  <a:lnTo>
                    <a:pt x="36106" y="51828"/>
                  </a:lnTo>
                  <a:lnTo>
                    <a:pt x="74802" y="51828"/>
                  </a:lnTo>
                  <a:lnTo>
                    <a:pt x="68190" y="46786"/>
                  </a:lnTo>
                  <a:lnTo>
                    <a:pt x="43307" y="22313"/>
                  </a:lnTo>
                  <a:lnTo>
                    <a:pt x="41148" y="20878"/>
                  </a:lnTo>
                  <a:lnTo>
                    <a:pt x="38989" y="18719"/>
                  </a:lnTo>
                  <a:lnTo>
                    <a:pt x="36106" y="17995"/>
                  </a:lnTo>
                  <a:close/>
                </a:path>
                <a:path w="495300" h="409575">
                  <a:moveTo>
                    <a:pt x="74802" y="51828"/>
                  </a:moveTo>
                  <a:lnTo>
                    <a:pt x="36106" y="51828"/>
                  </a:lnTo>
                  <a:lnTo>
                    <a:pt x="60745" y="73962"/>
                  </a:lnTo>
                  <a:lnTo>
                    <a:pt x="117308" y="108510"/>
                  </a:lnTo>
                  <a:lnTo>
                    <a:pt x="172795" y="128429"/>
                  </a:lnTo>
                  <a:lnTo>
                    <a:pt x="205296" y="134607"/>
                  </a:lnTo>
                  <a:lnTo>
                    <a:pt x="216815" y="134607"/>
                  </a:lnTo>
                  <a:lnTo>
                    <a:pt x="221857" y="131012"/>
                  </a:lnTo>
                  <a:lnTo>
                    <a:pt x="223292" y="125971"/>
                  </a:lnTo>
                  <a:lnTo>
                    <a:pt x="224016" y="125247"/>
                  </a:lnTo>
                  <a:lnTo>
                    <a:pt x="224016" y="119494"/>
                  </a:lnTo>
                  <a:lnTo>
                    <a:pt x="225921" y="110134"/>
                  </a:lnTo>
                  <a:lnTo>
                    <a:pt x="203137" y="110134"/>
                  </a:lnTo>
                  <a:lnTo>
                    <a:pt x="158496" y="98615"/>
                  </a:lnTo>
                  <a:lnTo>
                    <a:pt x="96044" y="68022"/>
                  </a:lnTo>
                  <a:lnTo>
                    <a:pt x="74802" y="51828"/>
                  </a:lnTo>
                  <a:close/>
                </a:path>
                <a:path w="495300" h="409575">
                  <a:moveTo>
                    <a:pt x="324083" y="0"/>
                  </a:moveTo>
                  <a:lnTo>
                    <a:pt x="279471" y="8503"/>
                  </a:lnTo>
                  <a:lnTo>
                    <a:pt x="242015" y="31854"/>
                  </a:lnTo>
                  <a:lnTo>
                    <a:pt x="215355" y="66811"/>
                  </a:lnTo>
                  <a:lnTo>
                    <a:pt x="203137" y="110134"/>
                  </a:lnTo>
                  <a:lnTo>
                    <a:pt x="225921" y="110134"/>
                  </a:lnTo>
                  <a:lnTo>
                    <a:pt x="231597" y="82252"/>
                  </a:lnTo>
                  <a:lnTo>
                    <a:pt x="252272" y="51558"/>
                  </a:lnTo>
                  <a:lnTo>
                    <a:pt x="282936" y="30718"/>
                  </a:lnTo>
                  <a:lnTo>
                    <a:pt x="320485" y="23037"/>
                  </a:lnTo>
                  <a:lnTo>
                    <a:pt x="395294" y="23037"/>
                  </a:lnTo>
                  <a:lnTo>
                    <a:pt x="387562" y="17005"/>
                  </a:lnTo>
                  <a:lnTo>
                    <a:pt x="367729" y="7378"/>
                  </a:lnTo>
                  <a:lnTo>
                    <a:pt x="346410" y="1799"/>
                  </a:lnTo>
                  <a:lnTo>
                    <a:pt x="324083" y="0"/>
                  </a:lnTo>
                  <a:close/>
                </a:path>
                <a:path w="495300" h="409575">
                  <a:moveTo>
                    <a:pt x="467780" y="47510"/>
                  </a:moveTo>
                  <a:lnTo>
                    <a:pt x="435674" y="47510"/>
                  </a:lnTo>
                  <a:lnTo>
                    <a:pt x="430669" y="51916"/>
                  </a:lnTo>
                  <a:lnTo>
                    <a:pt x="425327" y="56324"/>
                  </a:lnTo>
                  <a:lnTo>
                    <a:pt x="419579" y="60465"/>
                  </a:lnTo>
                  <a:lnTo>
                    <a:pt x="413360" y="64071"/>
                  </a:lnTo>
                  <a:lnTo>
                    <a:pt x="408318" y="67665"/>
                  </a:lnTo>
                  <a:lnTo>
                    <a:pt x="406159" y="73418"/>
                  </a:lnTo>
                  <a:lnTo>
                    <a:pt x="408318" y="79895"/>
                  </a:lnTo>
                  <a:lnTo>
                    <a:pt x="410477" y="84213"/>
                  </a:lnTo>
                  <a:lnTo>
                    <a:pt x="416230" y="87820"/>
                  </a:lnTo>
                  <a:lnTo>
                    <a:pt x="421272" y="87820"/>
                  </a:lnTo>
                  <a:lnTo>
                    <a:pt x="428822" y="86402"/>
                  </a:lnTo>
                  <a:lnTo>
                    <a:pt x="436302" y="85119"/>
                  </a:lnTo>
                  <a:lnTo>
                    <a:pt x="443650" y="83567"/>
                  </a:lnTo>
                  <a:lnTo>
                    <a:pt x="450800" y="81343"/>
                  </a:lnTo>
                  <a:lnTo>
                    <a:pt x="483339" y="81343"/>
                  </a:lnTo>
                  <a:lnTo>
                    <a:pt x="483652" y="80971"/>
                  </a:lnTo>
                  <a:lnTo>
                    <a:pt x="495299" y="64254"/>
                  </a:lnTo>
                  <a:lnTo>
                    <a:pt x="495299" y="54711"/>
                  </a:lnTo>
                  <a:lnTo>
                    <a:pt x="463030" y="54711"/>
                  </a:lnTo>
                  <a:lnTo>
                    <a:pt x="467329" y="48285"/>
                  </a:lnTo>
                  <a:lnTo>
                    <a:pt x="467780" y="47510"/>
                  </a:lnTo>
                  <a:close/>
                </a:path>
                <a:path w="495300" h="409575">
                  <a:moveTo>
                    <a:pt x="395294" y="23037"/>
                  </a:moveTo>
                  <a:lnTo>
                    <a:pt x="320485" y="23037"/>
                  </a:lnTo>
                  <a:lnTo>
                    <a:pt x="339587" y="25016"/>
                  </a:lnTo>
                  <a:lnTo>
                    <a:pt x="357742" y="30774"/>
                  </a:lnTo>
                  <a:lnTo>
                    <a:pt x="374547" y="40043"/>
                  </a:lnTo>
                  <a:lnTo>
                    <a:pt x="389598" y="52552"/>
                  </a:lnTo>
                  <a:lnTo>
                    <a:pt x="391757" y="54711"/>
                  </a:lnTo>
                  <a:lnTo>
                    <a:pt x="394640" y="56146"/>
                  </a:lnTo>
                  <a:lnTo>
                    <a:pt x="398958" y="56146"/>
                  </a:lnTo>
                  <a:lnTo>
                    <a:pt x="400393" y="55422"/>
                  </a:lnTo>
                  <a:lnTo>
                    <a:pt x="418576" y="52276"/>
                  </a:lnTo>
                  <a:lnTo>
                    <a:pt x="427329" y="50264"/>
                  </a:lnTo>
                  <a:lnTo>
                    <a:pt x="435674" y="47510"/>
                  </a:lnTo>
                  <a:lnTo>
                    <a:pt x="467780" y="47510"/>
                  </a:lnTo>
                  <a:lnTo>
                    <a:pt x="471491" y="41120"/>
                  </a:lnTo>
                  <a:lnTo>
                    <a:pt x="475381" y="33553"/>
                  </a:lnTo>
                  <a:lnTo>
                    <a:pt x="476570" y="30949"/>
                  </a:lnTo>
                  <a:lnTo>
                    <a:pt x="405435" y="30949"/>
                  </a:lnTo>
                  <a:lnTo>
                    <a:pt x="395294" y="23037"/>
                  </a:lnTo>
                  <a:close/>
                </a:path>
                <a:path w="495300" h="409575">
                  <a:moveTo>
                    <a:pt x="490385" y="46786"/>
                  </a:moveTo>
                  <a:lnTo>
                    <a:pt x="483179" y="46789"/>
                  </a:lnTo>
                  <a:lnTo>
                    <a:pt x="481749" y="47510"/>
                  </a:lnTo>
                  <a:lnTo>
                    <a:pt x="475272" y="50393"/>
                  </a:lnTo>
                  <a:lnTo>
                    <a:pt x="468795" y="52552"/>
                  </a:lnTo>
                  <a:lnTo>
                    <a:pt x="463030" y="54711"/>
                  </a:lnTo>
                  <a:lnTo>
                    <a:pt x="495299" y="54711"/>
                  </a:lnTo>
                  <a:lnTo>
                    <a:pt x="495299" y="49541"/>
                  </a:lnTo>
                  <a:lnTo>
                    <a:pt x="493268" y="47510"/>
                  </a:lnTo>
                  <a:lnTo>
                    <a:pt x="490385" y="46786"/>
                  </a:lnTo>
                  <a:close/>
                </a:path>
                <a:path w="495300" h="409575">
                  <a:moveTo>
                    <a:pt x="470231" y="9359"/>
                  </a:moveTo>
                  <a:lnTo>
                    <a:pt x="463754" y="9359"/>
                  </a:lnTo>
                  <a:lnTo>
                    <a:pt x="462318" y="10794"/>
                  </a:lnTo>
                  <a:lnTo>
                    <a:pt x="448355" y="17995"/>
                  </a:lnTo>
                  <a:lnTo>
                    <a:pt x="434410" y="23572"/>
                  </a:lnTo>
                  <a:lnTo>
                    <a:pt x="420192" y="27802"/>
                  </a:lnTo>
                  <a:lnTo>
                    <a:pt x="405435" y="30949"/>
                  </a:lnTo>
                  <a:lnTo>
                    <a:pt x="476570" y="30949"/>
                  </a:lnTo>
                  <a:lnTo>
                    <a:pt x="478867" y="25920"/>
                  </a:lnTo>
                  <a:lnTo>
                    <a:pt x="479469" y="22313"/>
                  </a:lnTo>
                  <a:lnTo>
                    <a:pt x="479590" y="16560"/>
                  </a:lnTo>
                  <a:lnTo>
                    <a:pt x="476708" y="12953"/>
                  </a:lnTo>
                  <a:lnTo>
                    <a:pt x="473837" y="10070"/>
                  </a:lnTo>
                  <a:lnTo>
                    <a:pt x="470231" y="935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17321" y="1460373"/>
            <a:ext cx="445325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0"/>
              <a:t>Thanks!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143254" y="3570757"/>
            <a:ext cx="4001135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765"/>
              </a:lnSpc>
              <a:spcBef>
                <a:spcPts val="100"/>
              </a:spcBef>
            </a:pPr>
            <a:r>
              <a:rPr dirty="0" sz="3150" spc="-180" b="1">
                <a:latin typeface="Trebuchet MS"/>
                <a:cs typeface="Trebuchet MS"/>
              </a:rPr>
              <a:t>ANY</a:t>
            </a:r>
            <a:r>
              <a:rPr dirty="0" sz="3150" spc="-320" b="1">
                <a:latin typeface="Trebuchet MS"/>
                <a:cs typeface="Trebuchet MS"/>
              </a:rPr>
              <a:t> </a:t>
            </a:r>
            <a:r>
              <a:rPr dirty="0" sz="3150" spc="-25" b="1">
                <a:latin typeface="Trebuchet MS"/>
                <a:cs typeface="Trebuchet MS"/>
              </a:rPr>
              <a:t>QUE</a:t>
            </a:r>
            <a:r>
              <a:rPr dirty="0" sz="3150" spc="-85" b="1">
                <a:latin typeface="Trebuchet MS"/>
                <a:cs typeface="Trebuchet MS"/>
              </a:rPr>
              <a:t>S</a:t>
            </a:r>
            <a:r>
              <a:rPr dirty="0" sz="3150" spc="-10" b="1">
                <a:latin typeface="Trebuchet MS"/>
                <a:cs typeface="Trebuchet MS"/>
              </a:rPr>
              <a:t>TIONS?</a:t>
            </a:r>
            <a:endParaRPr sz="315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dirty="0" sz="3150" spc="-95">
                <a:latin typeface="Microsoft Sans Serif"/>
                <a:cs typeface="Microsoft Sans Serif"/>
                <a:hlinkClick r:id="rId3"/>
              </a:rPr>
              <a:t>youremail@freepik.com</a:t>
            </a:r>
            <a:endParaRPr sz="3150">
              <a:latin typeface="Microsoft Sans Serif"/>
              <a:cs typeface="Microsoft Sans Serif"/>
            </a:endParaRP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dirty="0" sz="3150" spc="-275">
                <a:latin typeface="Microsoft Sans Serif"/>
                <a:cs typeface="Microsoft Sans Serif"/>
              </a:rPr>
              <a:t>+91</a:t>
            </a:r>
            <a:r>
              <a:rPr dirty="0" sz="3150" spc="-210">
                <a:latin typeface="Microsoft Sans Serif"/>
                <a:cs typeface="Microsoft Sans Serif"/>
              </a:rPr>
              <a:t> </a:t>
            </a:r>
            <a:r>
              <a:rPr dirty="0" sz="3150" spc="-204">
                <a:latin typeface="Microsoft Sans Serif"/>
                <a:cs typeface="Microsoft Sans Serif"/>
              </a:rPr>
              <a:t>620</a:t>
            </a:r>
            <a:r>
              <a:rPr dirty="0" sz="3150" spc="-210">
                <a:latin typeface="Microsoft Sans Serif"/>
                <a:cs typeface="Microsoft Sans Serif"/>
              </a:rPr>
              <a:t> </a:t>
            </a:r>
            <a:r>
              <a:rPr dirty="0" sz="3150" spc="-250">
                <a:latin typeface="Microsoft Sans Serif"/>
                <a:cs typeface="Microsoft Sans Serif"/>
              </a:rPr>
              <a:t>421</a:t>
            </a:r>
            <a:r>
              <a:rPr dirty="0" sz="3150" spc="-210">
                <a:latin typeface="Microsoft Sans Serif"/>
                <a:cs typeface="Microsoft Sans Serif"/>
              </a:rPr>
              <a:t> </a:t>
            </a:r>
            <a:r>
              <a:rPr dirty="0" sz="3150" spc="-204">
                <a:latin typeface="Microsoft Sans Serif"/>
                <a:cs typeface="Microsoft Sans Serif"/>
              </a:rPr>
              <a:t>838</a:t>
            </a:r>
            <a:endParaRPr sz="3150">
              <a:latin typeface="Microsoft Sans Serif"/>
              <a:cs typeface="Microsoft Sans Serif"/>
            </a:endParaRPr>
          </a:p>
          <a:p>
            <a:pPr algn="ctr">
              <a:lnSpc>
                <a:spcPts val="3765"/>
              </a:lnSpc>
            </a:pPr>
            <a:r>
              <a:rPr dirty="0" sz="3150" spc="-80">
                <a:latin typeface="Microsoft Sans Serif"/>
                <a:cs typeface="Microsoft Sans Serif"/>
              </a:rPr>
              <a:t>yourwebsite.com</a:t>
            </a:r>
            <a:endParaRPr sz="315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03120" y="6500190"/>
            <a:ext cx="474980" cy="474980"/>
            <a:chOff x="8403120" y="6500190"/>
            <a:chExt cx="474980" cy="474980"/>
          </a:xfrm>
        </p:grpSpPr>
        <p:sp>
          <p:nvSpPr>
            <p:cNvPr id="22" name="object 22"/>
            <p:cNvSpPr/>
            <p:nvPr/>
          </p:nvSpPr>
          <p:spPr>
            <a:xfrm>
              <a:off x="8403120" y="6500190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374383" y="0"/>
                  </a:moveTo>
                  <a:lnTo>
                    <a:pt x="100076" y="0"/>
                  </a:lnTo>
                  <a:lnTo>
                    <a:pt x="61046" y="7841"/>
                  </a:lnTo>
                  <a:lnTo>
                    <a:pt x="29244" y="29249"/>
                  </a:lnTo>
                  <a:lnTo>
                    <a:pt x="7839" y="61052"/>
                  </a:lnTo>
                  <a:lnTo>
                    <a:pt x="0" y="100076"/>
                  </a:lnTo>
                  <a:lnTo>
                    <a:pt x="0" y="374396"/>
                  </a:lnTo>
                  <a:lnTo>
                    <a:pt x="7839" y="413419"/>
                  </a:lnTo>
                  <a:lnTo>
                    <a:pt x="29244" y="445222"/>
                  </a:lnTo>
                  <a:lnTo>
                    <a:pt x="61046" y="466630"/>
                  </a:lnTo>
                  <a:lnTo>
                    <a:pt x="100076" y="474472"/>
                  </a:lnTo>
                  <a:lnTo>
                    <a:pt x="374383" y="474472"/>
                  </a:lnTo>
                  <a:lnTo>
                    <a:pt x="413407" y="466630"/>
                  </a:lnTo>
                  <a:lnTo>
                    <a:pt x="437057" y="450710"/>
                  </a:lnTo>
                  <a:lnTo>
                    <a:pt x="100076" y="450710"/>
                  </a:lnTo>
                  <a:lnTo>
                    <a:pt x="70535" y="444658"/>
                  </a:lnTo>
                  <a:lnTo>
                    <a:pt x="46259" y="428212"/>
                  </a:lnTo>
                  <a:lnTo>
                    <a:pt x="29813" y="403936"/>
                  </a:lnTo>
                  <a:lnTo>
                    <a:pt x="23761" y="374396"/>
                  </a:lnTo>
                  <a:lnTo>
                    <a:pt x="23761" y="100076"/>
                  </a:lnTo>
                  <a:lnTo>
                    <a:pt x="29813" y="70535"/>
                  </a:lnTo>
                  <a:lnTo>
                    <a:pt x="46259" y="46259"/>
                  </a:lnTo>
                  <a:lnTo>
                    <a:pt x="70535" y="29813"/>
                  </a:lnTo>
                  <a:lnTo>
                    <a:pt x="100076" y="23761"/>
                  </a:lnTo>
                  <a:lnTo>
                    <a:pt x="437057" y="23761"/>
                  </a:lnTo>
                  <a:lnTo>
                    <a:pt x="413407" y="7841"/>
                  </a:lnTo>
                  <a:lnTo>
                    <a:pt x="374383" y="0"/>
                  </a:lnTo>
                  <a:close/>
                </a:path>
                <a:path w="474979" h="474979">
                  <a:moveTo>
                    <a:pt x="437057" y="23761"/>
                  </a:moveTo>
                  <a:lnTo>
                    <a:pt x="374383" y="23761"/>
                  </a:lnTo>
                  <a:lnTo>
                    <a:pt x="403923" y="29813"/>
                  </a:lnTo>
                  <a:lnTo>
                    <a:pt x="428199" y="46259"/>
                  </a:lnTo>
                  <a:lnTo>
                    <a:pt x="444645" y="70535"/>
                  </a:lnTo>
                  <a:lnTo>
                    <a:pt x="450697" y="100076"/>
                  </a:lnTo>
                  <a:lnTo>
                    <a:pt x="450697" y="374396"/>
                  </a:lnTo>
                  <a:lnTo>
                    <a:pt x="444645" y="403936"/>
                  </a:lnTo>
                  <a:lnTo>
                    <a:pt x="428199" y="428212"/>
                  </a:lnTo>
                  <a:lnTo>
                    <a:pt x="403923" y="444658"/>
                  </a:lnTo>
                  <a:lnTo>
                    <a:pt x="374383" y="450710"/>
                  </a:lnTo>
                  <a:lnTo>
                    <a:pt x="437057" y="450710"/>
                  </a:lnTo>
                  <a:lnTo>
                    <a:pt x="445209" y="445222"/>
                  </a:lnTo>
                  <a:lnTo>
                    <a:pt x="466618" y="413419"/>
                  </a:lnTo>
                  <a:lnTo>
                    <a:pt x="474459" y="374396"/>
                  </a:lnTo>
                  <a:lnTo>
                    <a:pt x="474459" y="100076"/>
                  </a:lnTo>
                  <a:lnTo>
                    <a:pt x="466618" y="61052"/>
                  </a:lnTo>
                  <a:lnTo>
                    <a:pt x="445209" y="29249"/>
                  </a:lnTo>
                  <a:lnTo>
                    <a:pt x="437057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7598" y="6561391"/>
              <a:ext cx="285826" cy="30095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412554" y="6518199"/>
            <a:ext cx="121285" cy="410845"/>
            <a:chOff x="9412554" y="6518199"/>
            <a:chExt cx="121285" cy="410845"/>
          </a:xfrm>
        </p:grpSpPr>
        <p:sp>
          <p:nvSpPr>
            <p:cNvPr id="25" name="object 25"/>
            <p:cNvSpPr/>
            <p:nvPr/>
          </p:nvSpPr>
          <p:spPr>
            <a:xfrm>
              <a:off x="9428391" y="6662166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100063" y="0"/>
                  </a:moveTo>
                  <a:lnTo>
                    <a:pt x="6489" y="0"/>
                  </a:lnTo>
                  <a:lnTo>
                    <a:pt x="0" y="5041"/>
                  </a:lnTo>
                  <a:lnTo>
                    <a:pt x="0" y="259867"/>
                  </a:lnTo>
                  <a:lnTo>
                    <a:pt x="5041" y="266344"/>
                  </a:lnTo>
                  <a:lnTo>
                    <a:pt x="99352" y="266344"/>
                  </a:lnTo>
                  <a:lnTo>
                    <a:pt x="105105" y="260591"/>
                  </a:lnTo>
                  <a:lnTo>
                    <a:pt x="105105" y="241147"/>
                  </a:lnTo>
                  <a:lnTo>
                    <a:pt x="25196" y="241147"/>
                  </a:lnTo>
                  <a:lnTo>
                    <a:pt x="25196" y="23761"/>
                  </a:lnTo>
                  <a:lnTo>
                    <a:pt x="105105" y="23761"/>
                  </a:lnTo>
                  <a:lnTo>
                    <a:pt x="105105" y="5041"/>
                  </a:lnTo>
                  <a:lnTo>
                    <a:pt x="100063" y="0"/>
                  </a:lnTo>
                  <a:close/>
                </a:path>
                <a:path w="105409" h="266700">
                  <a:moveTo>
                    <a:pt x="105105" y="23761"/>
                  </a:moveTo>
                  <a:lnTo>
                    <a:pt x="82067" y="23761"/>
                  </a:lnTo>
                  <a:lnTo>
                    <a:pt x="82067" y="241147"/>
                  </a:lnTo>
                  <a:lnTo>
                    <a:pt x="105105" y="241147"/>
                  </a:lnTo>
                  <a:lnTo>
                    <a:pt x="105105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2554" y="6518199"/>
              <a:ext cx="120942" cy="12092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9589655" y="6662166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156933" y="0"/>
                </a:moveTo>
                <a:lnTo>
                  <a:pt x="138965" y="1078"/>
                </a:lnTo>
                <a:lnTo>
                  <a:pt x="121742" y="4316"/>
                </a:lnTo>
                <a:lnTo>
                  <a:pt x="105195" y="9713"/>
                </a:lnTo>
                <a:lnTo>
                  <a:pt x="89255" y="17272"/>
                </a:lnTo>
                <a:lnTo>
                  <a:pt x="89255" y="5753"/>
                </a:lnTo>
                <a:lnTo>
                  <a:pt x="84213" y="0"/>
                </a:lnTo>
                <a:lnTo>
                  <a:pt x="12954" y="0"/>
                </a:lnTo>
                <a:lnTo>
                  <a:pt x="6477" y="0"/>
                </a:lnTo>
                <a:lnTo>
                  <a:pt x="0" y="5041"/>
                </a:lnTo>
                <a:lnTo>
                  <a:pt x="0" y="259867"/>
                </a:lnTo>
                <a:lnTo>
                  <a:pt x="5753" y="266344"/>
                </a:lnTo>
                <a:lnTo>
                  <a:pt x="99339" y="266344"/>
                </a:lnTo>
                <a:lnTo>
                  <a:pt x="105816" y="260591"/>
                </a:lnTo>
                <a:lnTo>
                  <a:pt x="105816" y="167005"/>
                </a:lnTo>
                <a:lnTo>
                  <a:pt x="107200" y="145492"/>
                </a:lnTo>
                <a:lnTo>
                  <a:pt x="112568" y="125529"/>
                </a:lnTo>
                <a:lnTo>
                  <a:pt x="123738" y="110830"/>
                </a:lnTo>
                <a:lnTo>
                  <a:pt x="142532" y="105105"/>
                </a:lnTo>
                <a:lnTo>
                  <a:pt x="156838" y="108354"/>
                </a:lnTo>
                <a:lnTo>
                  <a:pt x="166825" y="117068"/>
                </a:lnTo>
                <a:lnTo>
                  <a:pt x="173305" y="129697"/>
                </a:lnTo>
                <a:lnTo>
                  <a:pt x="177088" y="144691"/>
                </a:lnTo>
                <a:lnTo>
                  <a:pt x="177800" y="151168"/>
                </a:lnTo>
                <a:lnTo>
                  <a:pt x="182841" y="155486"/>
                </a:lnTo>
                <a:lnTo>
                  <a:pt x="195795" y="155486"/>
                </a:lnTo>
                <a:lnTo>
                  <a:pt x="201561" y="149009"/>
                </a:lnTo>
                <a:lnTo>
                  <a:pt x="199402" y="141808"/>
                </a:lnTo>
                <a:lnTo>
                  <a:pt x="192413" y="115847"/>
                </a:lnTo>
                <a:lnTo>
                  <a:pt x="180230" y="96635"/>
                </a:lnTo>
                <a:lnTo>
                  <a:pt x="163053" y="84713"/>
                </a:lnTo>
                <a:lnTo>
                  <a:pt x="141084" y="80619"/>
                </a:lnTo>
                <a:lnTo>
                  <a:pt x="115541" y="86525"/>
                </a:lnTo>
                <a:lnTo>
                  <a:pt x="96545" y="103566"/>
                </a:lnTo>
                <a:lnTo>
                  <a:pt x="84702" y="130731"/>
                </a:lnTo>
                <a:lnTo>
                  <a:pt x="80619" y="167005"/>
                </a:lnTo>
                <a:lnTo>
                  <a:pt x="80619" y="241147"/>
                </a:lnTo>
                <a:lnTo>
                  <a:pt x="23749" y="241147"/>
                </a:lnTo>
                <a:lnTo>
                  <a:pt x="23749" y="24472"/>
                </a:lnTo>
                <a:lnTo>
                  <a:pt x="64058" y="24472"/>
                </a:lnTo>
                <a:lnTo>
                  <a:pt x="64058" y="43916"/>
                </a:lnTo>
                <a:lnTo>
                  <a:pt x="64782" y="47510"/>
                </a:lnTo>
                <a:lnTo>
                  <a:pt x="68376" y="49669"/>
                </a:lnTo>
                <a:lnTo>
                  <a:pt x="70535" y="51117"/>
                </a:lnTo>
                <a:lnTo>
                  <a:pt x="72707" y="51828"/>
                </a:lnTo>
                <a:lnTo>
                  <a:pt x="77736" y="51828"/>
                </a:lnTo>
                <a:lnTo>
                  <a:pt x="80619" y="51117"/>
                </a:lnTo>
                <a:lnTo>
                  <a:pt x="99213" y="38746"/>
                </a:lnTo>
                <a:lnTo>
                  <a:pt x="117065" y="30861"/>
                </a:lnTo>
                <a:lnTo>
                  <a:pt x="136131" y="26081"/>
                </a:lnTo>
                <a:lnTo>
                  <a:pt x="156210" y="24472"/>
                </a:lnTo>
                <a:lnTo>
                  <a:pt x="200696" y="34584"/>
                </a:lnTo>
                <a:lnTo>
                  <a:pt x="231887" y="61096"/>
                </a:lnTo>
                <a:lnTo>
                  <a:pt x="250255" y="98271"/>
                </a:lnTo>
                <a:lnTo>
                  <a:pt x="256273" y="140373"/>
                </a:lnTo>
                <a:lnTo>
                  <a:pt x="256273" y="241147"/>
                </a:lnTo>
                <a:lnTo>
                  <a:pt x="199402" y="241147"/>
                </a:lnTo>
                <a:lnTo>
                  <a:pt x="199402" y="195084"/>
                </a:lnTo>
                <a:lnTo>
                  <a:pt x="194360" y="190042"/>
                </a:lnTo>
                <a:lnTo>
                  <a:pt x="182118" y="190042"/>
                </a:lnTo>
                <a:lnTo>
                  <a:pt x="177088" y="195084"/>
                </a:lnTo>
                <a:lnTo>
                  <a:pt x="177088" y="259143"/>
                </a:lnTo>
                <a:lnTo>
                  <a:pt x="182118" y="264909"/>
                </a:lnTo>
                <a:lnTo>
                  <a:pt x="276428" y="264909"/>
                </a:lnTo>
                <a:lnTo>
                  <a:pt x="282194" y="259867"/>
                </a:lnTo>
                <a:lnTo>
                  <a:pt x="282194" y="139649"/>
                </a:lnTo>
                <a:lnTo>
                  <a:pt x="276354" y="93338"/>
                </a:lnTo>
                <a:lnTo>
                  <a:pt x="259664" y="54732"/>
                </a:lnTo>
                <a:lnTo>
                  <a:pt x="233367" y="25316"/>
                </a:lnTo>
                <a:lnTo>
                  <a:pt x="198709" y="6576"/>
                </a:lnTo>
                <a:lnTo>
                  <a:pt x="15693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7241033" y="6329554"/>
            <a:ext cx="817880" cy="817880"/>
            <a:chOff x="7241033" y="6329554"/>
            <a:chExt cx="817880" cy="817880"/>
          </a:xfrm>
        </p:grpSpPr>
        <p:sp>
          <p:nvSpPr>
            <p:cNvPr id="29" name="object 29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54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54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54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364234" y="6517475"/>
              <a:ext cx="571500" cy="438150"/>
            </a:xfrm>
            <a:custGeom>
              <a:avLst/>
              <a:gdLst/>
              <a:ahLst/>
              <a:cxnLst/>
              <a:rect l="l" t="t" r="r" b="b"/>
              <a:pathLst>
                <a:path w="571500" h="438150">
                  <a:moveTo>
                    <a:pt x="285066" y="0"/>
                  </a:moveTo>
                  <a:lnTo>
                    <a:pt x="238035" y="517"/>
                  </a:lnTo>
                  <a:lnTo>
                    <a:pt x="191208" y="2072"/>
                  </a:lnTo>
                  <a:lnTo>
                    <a:pt x="144554" y="4663"/>
                  </a:lnTo>
                  <a:lnTo>
                    <a:pt x="98074" y="8290"/>
                  </a:lnTo>
                  <a:lnTo>
                    <a:pt x="51765" y="12953"/>
                  </a:lnTo>
                  <a:lnTo>
                    <a:pt x="17034" y="36338"/>
                  </a:lnTo>
                  <a:lnTo>
                    <a:pt x="6084" y="98258"/>
                  </a:lnTo>
                  <a:lnTo>
                    <a:pt x="2027" y="147112"/>
                  </a:lnTo>
                  <a:lnTo>
                    <a:pt x="42" y="195075"/>
                  </a:lnTo>
                  <a:lnTo>
                    <a:pt x="0" y="245161"/>
                  </a:lnTo>
                  <a:lnTo>
                    <a:pt x="2027" y="294160"/>
                  </a:lnTo>
                  <a:lnTo>
                    <a:pt x="6083" y="343008"/>
                  </a:lnTo>
                  <a:lnTo>
                    <a:pt x="12167" y="391604"/>
                  </a:lnTo>
                  <a:lnTo>
                    <a:pt x="37575" y="423693"/>
                  </a:lnTo>
                  <a:lnTo>
                    <a:pt x="97871" y="432061"/>
                  </a:lnTo>
                  <a:lnTo>
                    <a:pt x="144496" y="435834"/>
                  </a:lnTo>
                  <a:lnTo>
                    <a:pt x="181910" y="438149"/>
                  </a:lnTo>
                  <a:lnTo>
                    <a:pt x="393281" y="438149"/>
                  </a:lnTo>
                  <a:lnTo>
                    <a:pt x="397358" y="434073"/>
                  </a:lnTo>
                  <a:lnTo>
                    <a:pt x="397358" y="418960"/>
                  </a:lnTo>
                  <a:lnTo>
                    <a:pt x="394068" y="416077"/>
                  </a:lnTo>
                  <a:lnTo>
                    <a:pt x="282156" y="416077"/>
                  </a:lnTo>
                  <a:lnTo>
                    <a:pt x="236441" y="415627"/>
                  </a:lnTo>
                  <a:lnTo>
                    <a:pt x="190829" y="414209"/>
                  </a:lnTo>
                  <a:lnTo>
                    <a:pt x="145251" y="411720"/>
                  </a:lnTo>
                  <a:lnTo>
                    <a:pt x="99639" y="408059"/>
                  </a:lnTo>
                  <a:lnTo>
                    <a:pt x="53924" y="403123"/>
                  </a:lnTo>
                  <a:lnTo>
                    <a:pt x="45288" y="402399"/>
                  </a:lnTo>
                  <a:lnTo>
                    <a:pt x="31812" y="338929"/>
                  </a:lnTo>
                  <a:lnTo>
                    <a:pt x="28111" y="291095"/>
                  </a:lnTo>
                  <a:lnTo>
                    <a:pt x="26339" y="245161"/>
                  </a:lnTo>
                  <a:lnTo>
                    <a:pt x="26354" y="192644"/>
                  </a:lnTo>
                  <a:lnTo>
                    <a:pt x="28111" y="147014"/>
                  </a:lnTo>
                  <a:lnTo>
                    <a:pt x="31812" y="99002"/>
                  </a:lnTo>
                  <a:lnTo>
                    <a:pt x="37363" y="51104"/>
                  </a:lnTo>
                  <a:lnTo>
                    <a:pt x="100506" y="30240"/>
                  </a:lnTo>
                  <a:lnTo>
                    <a:pt x="146983" y="26823"/>
                  </a:lnTo>
                  <a:lnTo>
                    <a:pt x="193424" y="24340"/>
                  </a:lnTo>
                  <a:lnTo>
                    <a:pt x="239898" y="22826"/>
                  </a:lnTo>
                  <a:lnTo>
                    <a:pt x="286474" y="22313"/>
                  </a:lnTo>
                  <a:lnTo>
                    <a:pt x="542160" y="22313"/>
                  </a:lnTo>
                  <a:lnTo>
                    <a:pt x="533932" y="16767"/>
                  </a:lnTo>
                  <a:lnTo>
                    <a:pt x="473386" y="8290"/>
                  </a:lnTo>
                  <a:lnTo>
                    <a:pt x="426299" y="4663"/>
                  </a:lnTo>
                  <a:lnTo>
                    <a:pt x="379211" y="2072"/>
                  </a:lnTo>
                  <a:lnTo>
                    <a:pt x="332124" y="517"/>
                  </a:lnTo>
                  <a:lnTo>
                    <a:pt x="285066" y="0"/>
                  </a:lnTo>
                  <a:close/>
                </a:path>
                <a:path w="571500" h="438150">
                  <a:moveTo>
                    <a:pt x="542160" y="22313"/>
                  </a:moveTo>
                  <a:lnTo>
                    <a:pt x="286474" y="22313"/>
                  </a:lnTo>
                  <a:lnTo>
                    <a:pt x="332772" y="22826"/>
                  </a:lnTo>
                  <a:lnTo>
                    <a:pt x="379175" y="24340"/>
                  </a:lnTo>
                  <a:lnTo>
                    <a:pt x="425612" y="26823"/>
                  </a:lnTo>
                  <a:lnTo>
                    <a:pt x="472014" y="30240"/>
                  </a:lnTo>
                  <a:lnTo>
                    <a:pt x="518312" y="34556"/>
                  </a:lnTo>
                  <a:lnTo>
                    <a:pt x="535597" y="51104"/>
                  </a:lnTo>
                  <a:lnTo>
                    <a:pt x="541415" y="99002"/>
                  </a:lnTo>
                  <a:lnTo>
                    <a:pt x="545297" y="147112"/>
                  </a:lnTo>
                  <a:lnTo>
                    <a:pt x="547134" y="192644"/>
                  </a:lnTo>
                  <a:lnTo>
                    <a:pt x="547150" y="245161"/>
                  </a:lnTo>
                  <a:lnTo>
                    <a:pt x="545293" y="291095"/>
                  </a:lnTo>
                  <a:lnTo>
                    <a:pt x="541415" y="338929"/>
                  </a:lnTo>
                  <a:lnTo>
                    <a:pt x="535597" y="386562"/>
                  </a:lnTo>
                  <a:lnTo>
                    <a:pt x="534873" y="394487"/>
                  </a:lnTo>
                  <a:lnTo>
                    <a:pt x="526961" y="402399"/>
                  </a:lnTo>
                  <a:lnTo>
                    <a:pt x="518312" y="403123"/>
                  </a:lnTo>
                  <a:lnTo>
                    <a:pt x="500058" y="405560"/>
                  </a:lnTo>
                  <a:lnTo>
                    <a:pt x="481868" y="407528"/>
                  </a:lnTo>
                  <a:lnTo>
                    <a:pt x="463543" y="409093"/>
                  </a:lnTo>
                  <a:lnTo>
                    <a:pt x="444881" y="410324"/>
                  </a:lnTo>
                  <a:lnTo>
                    <a:pt x="438391" y="410324"/>
                  </a:lnTo>
                  <a:lnTo>
                    <a:pt x="433362" y="416801"/>
                  </a:lnTo>
                  <a:lnTo>
                    <a:pt x="433362" y="429031"/>
                  </a:lnTo>
                  <a:lnTo>
                    <a:pt x="438391" y="434073"/>
                  </a:lnTo>
                  <a:lnTo>
                    <a:pt x="445592" y="434073"/>
                  </a:lnTo>
                  <a:lnTo>
                    <a:pt x="464497" y="432125"/>
                  </a:lnTo>
                  <a:lnTo>
                    <a:pt x="502298" y="428502"/>
                  </a:lnTo>
                  <a:lnTo>
                    <a:pt x="546759" y="414273"/>
                  </a:lnTo>
                  <a:lnTo>
                    <a:pt x="565440" y="341648"/>
                  </a:lnTo>
                  <a:lnTo>
                    <a:pt x="569481" y="293373"/>
                  </a:lnTo>
                  <a:lnTo>
                    <a:pt x="571245" y="250226"/>
                  </a:lnTo>
                  <a:lnTo>
                    <a:pt x="571245" y="192644"/>
                  </a:lnTo>
                  <a:lnTo>
                    <a:pt x="569230" y="147014"/>
                  </a:lnTo>
                  <a:lnTo>
                    <a:pt x="564987" y="98258"/>
                  </a:lnTo>
                  <a:lnTo>
                    <a:pt x="558635" y="49669"/>
                  </a:lnTo>
                  <a:lnTo>
                    <a:pt x="545497" y="24563"/>
                  </a:lnTo>
                  <a:lnTo>
                    <a:pt x="542160" y="22313"/>
                  </a:lnTo>
                  <a:close/>
                </a:path>
                <a:path w="571500" h="438150">
                  <a:moveTo>
                    <a:pt x="391605" y="413918"/>
                  </a:moveTo>
                  <a:lnTo>
                    <a:pt x="384404" y="413918"/>
                  </a:lnTo>
                  <a:lnTo>
                    <a:pt x="358908" y="414860"/>
                  </a:lnTo>
                  <a:lnTo>
                    <a:pt x="333280" y="415535"/>
                  </a:lnTo>
                  <a:lnTo>
                    <a:pt x="307651" y="415941"/>
                  </a:lnTo>
                  <a:lnTo>
                    <a:pt x="282156" y="416077"/>
                  </a:lnTo>
                  <a:lnTo>
                    <a:pt x="394068" y="416077"/>
                  </a:lnTo>
                  <a:lnTo>
                    <a:pt x="391605" y="41391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8557" y="6616814"/>
              <a:ext cx="232549" cy="24330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719" y="0"/>
            <a:ext cx="2239645" cy="4458970"/>
            <a:chOff x="719" y="0"/>
            <a:chExt cx="2239645" cy="4458970"/>
          </a:xfrm>
        </p:grpSpPr>
        <p:sp>
          <p:nvSpPr>
            <p:cNvPr id="34" name="object 34"/>
            <p:cNvSpPr/>
            <p:nvPr/>
          </p:nvSpPr>
          <p:spPr>
            <a:xfrm>
              <a:off x="719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1136823" y="2243479"/>
                  </a:moveTo>
                  <a:lnTo>
                    <a:pt x="1106587" y="2243479"/>
                  </a:lnTo>
                  <a:lnTo>
                    <a:pt x="1106587" y="2797872"/>
                  </a:lnTo>
                  <a:lnTo>
                    <a:pt x="2212458" y="2797872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60529" y="4458461"/>
                  </a:lnTo>
                  <a:lnTo>
                    <a:pt x="2239560" y="4458461"/>
                  </a:lnTo>
                  <a:lnTo>
                    <a:pt x="2239560" y="4429365"/>
                  </a:lnTo>
                  <a:lnTo>
                    <a:pt x="1689765" y="4429365"/>
                  </a:lnTo>
                  <a:lnTo>
                    <a:pt x="1689765" y="4416411"/>
                  </a:lnTo>
                  <a:lnTo>
                    <a:pt x="1660961" y="4416411"/>
                  </a:lnTo>
                  <a:lnTo>
                    <a:pt x="1148342" y="3905211"/>
                  </a:lnTo>
                  <a:lnTo>
                    <a:pt x="2239560" y="3905211"/>
                  </a:lnTo>
                  <a:lnTo>
                    <a:pt x="2239560" y="3874985"/>
                  </a:lnTo>
                  <a:lnTo>
                    <a:pt x="1136823" y="3874985"/>
                  </a:lnTo>
                  <a:lnTo>
                    <a:pt x="1136823" y="3352265"/>
                  </a:lnTo>
                  <a:lnTo>
                    <a:pt x="2239560" y="3352265"/>
                  </a:lnTo>
                  <a:lnTo>
                    <a:pt x="2239560" y="2767634"/>
                  </a:lnTo>
                  <a:lnTo>
                    <a:pt x="1136823" y="2767634"/>
                  </a:lnTo>
                  <a:lnTo>
                    <a:pt x="1136823" y="2243479"/>
                  </a:lnTo>
                  <a:close/>
                </a:path>
                <a:path w="2239645" h="4458970">
                  <a:moveTo>
                    <a:pt x="2239560" y="3905211"/>
                  </a:moveTo>
                  <a:lnTo>
                    <a:pt x="2212458" y="3905211"/>
                  </a:lnTo>
                  <a:lnTo>
                    <a:pt x="2212458" y="4429365"/>
                  </a:lnTo>
                  <a:lnTo>
                    <a:pt x="2239560" y="4429365"/>
                  </a:lnTo>
                  <a:lnTo>
                    <a:pt x="2239560" y="3905211"/>
                  </a:lnTo>
                  <a:close/>
                </a:path>
                <a:path w="2239645" h="4458970">
                  <a:moveTo>
                    <a:pt x="1689765" y="3905211"/>
                  </a:moveTo>
                  <a:lnTo>
                    <a:pt x="1660961" y="3905211"/>
                  </a:lnTo>
                  <a:lnTo>
                    <a:pt x="1660961" y="4416411"/>
                  </a:lnTo>
                  <a:lnTo>
                    <a:pt x="1689765" y="4416411"/>
                  </a:lnTo>
                  <a:lnTo>
                    <a:pt x="1689765" y="3905211"/>
                  </a:lnTo>
                  <a:close/>
                </a:path>
                <a:path w="2239645" h="4458970">
                  <a:moveTo>
                    <a:pt x="1689765" y="3352265"/>
                  </a:moveTo>
                  <a:lnTo>
                    <a:pt x="1660961" y="3352265"/>
                  </a:lnTo>
                  <a:lnTo>
                    <a:pt x="1660961" y="3874985"/>
                  </a:lnTo>
                  <a:lnTo>
                    <a:pt x="1689765" y="3874985"/>
                  </a:lnTo>
                  <a:lnTo>
                    <a:pt x="1689765" y="3352265"/>
                  </a:lnTo>
                  <a:close/>
                </a:path>
                <a:path w="2239645" h="4458970">
                  <a:moveTo>
                    <a:pt x="1689765" y="2797872"/>
                  </a:moveTo>
                  <a:lnTo>
                    <a:pt x="1660961" y="2797872"/>
                  </a:lnTo>
                  <a:lnTo>
                    <a:pt x="1660961" y="3322027"/>
                  </a:lnTo>
                  <a:lnTo>
                    <a:pt x="1689765" y="3322027"/>
                  </a:lnTo>
                  <a:lnTo>
                    <a:pt x="1689765" y="2797872"/>
                  </a:lnTo>
                  <a:close/>
                </a:path>
                <a:path w="2239645" h="4458970">
                  <a:moveTo>
                    <a:pt x="582453" y="1690534"/>
                  </a:moveTo>
                  <a:lnTo>
                    <a:pt x="552212" y="1690534"/>
                  </a:lnTo>
                  <a:lnTo>
                    <a:pt x="552212" y="2243479"/>
                  </a:lnTo>
                  <a:lnTo>
                    <a:pt x="1660961" y="2243479"/>
                  </a:lnTo>
                  <a:lnTo>
                    <a:pt x="1660961" y="2767634"/>
                  </a:lnTo>
                  <a:lnTo>
                    <a:pt x="1689765" y="2767634"/>
                  </a:lnTo>
                  <a:lnTo>
                    <a:pt x="1689765" y="2213241"/>
                  </a:lnTo>
                  <a:lnTo>
                    <a:pt x="582453" y="2213241"/>
                  </a:lnTo>
                  <a:lnTo>
                    <a:pt x="582453" y="1690534"/>
                  </a:lnTo>
                  <a:close/>
                </a:path>
                <a:path w="2239645" h="445897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7"/>
                  </a:lnTo>
                  <a:lnTo>
                    <a:pt x="0" y="1107337"/>
                  </a:lnTo>
                  <a:lnTo>
                    <a:pt x="0" y="1690534"/>
                  </a:lnTo>
                  <a:lnTo>
                    <a:pt x="1106587" y="1690534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6"/>
                  </a:lnTo>
                  <a:lnTo>
                    <a:pt x="1136823" y="1661730"/>
                  </a:lnTo>
                  <a:lnTo>
                    <a:pt x="29517" y="1661730"/>
                  </a:lnTo>
                  <a:lnTo>
                    <a:pt x="29517" y="1137576"/>
                  </a:lnTo>
                  <a:lnTo>
                    <a:pt x="1136823" y="1137576"/>
                  </a:lnTo>
                  <a:lnTo>
                    <a:pt x="1136823" y="584631"/>
                  </a:lnTo>
                  <a:close/>
                </a:path>
                <a:path w="2239645" h="445897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5" y="2213241"/>
                  </a:lnTo>
                  <a:lnTo>
                    <a:pt x="1179131" y="1709254"/>
                  </a:lnTo>
                  <a:close/>
                </a:path>
                <a:path w="2239645" h="4458970">
                  <a:moveTo>
                    <a:pt x="602610" y="1137576"/>
                  </a:moveTo>
                  <a:lnTo>
                    <a:pt x="552212" y="1137576"/>
                  </a:lnTo>
                  <a:lnTo>
                    <a:pt x="552212" y="1661730"/>
                  </a:lnTo>
                  <a:lnTo>
                    <a:pt x="582453" y="1661730"/>
                  </a:lnTo>
                  <a:lnTo>
                    <a:pt x="582453" y="1160626"/>
                  </a:lnTo>
                  <a:lnTo>
                    <a:pt x="625850" y="1160626"/>
                  </a:lnTo>
                  <a:lnTo>
                    <a:pt x="602610" y="1137576"/>
                  </a:lnTo>
                  <a:close/>
                </a:path>
                <a:path w="2239645" h="4458970">
                  <a:moveTo>
                    <a:pt x="625850" y="1160626"/>
                  </a:moveTo>
                  <a:lnTo>
                    <a:pt x="582453" y="1160626"/>
                  </a:lnTo>
                  <a:lnTo>
                    <a:pt x="1087868" y="1661730"/>
                  </a:lnTo>
                  <a:lnTo>
                    <a:pt x="1131064" y="1661730"/>
                  </a:lnTo>
                  <a:lnTo>
                    <a:pt x="625850" y="1160626"/>
                  </a:lnTo>
                  <a:close/>
                </a:path>
                <a:path w="2239645" h="445897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4" y="1107337"/>
                  </a:lnTo>
                  <a:lnTo>
                    <a:pt x="582453" y="1107337"/>
                  </a:lnTo>
                  <a:lnTo>
                    <a:pt x="582453" y="1088617"/>
                  </a:lnTo>
                  <a:lnTo>
                    <a:pt x="552212" y="1088617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2"/>
                  </a:lnTo>
                  <a:lnTo>
                    <a:pt x="29517" y="554392"/>
                  </a:lnTo>
                  <a:lnTo>
                    <a:pt x="29517" y="30237"/>
                  </a:lnTo>
                  <a:lnTo>
                    <a:pt x="582453" y="30237"/>
                  </a:lnTo>
                  <a:lnTo>
                    <a:pt x="582453" y="0"/>
                  </a:lnTo>
                  <a:close/>
                </a:path>
                <a:path w="2239645" h="4458970">
                  <a:moveTo>
                    <a:pt x="582453" y="584631"/>
                  </a:moveTo>
                  <a:lnTo>
                    <a:pt x="552212" y="584631"/>
                  </a:lnTo>
                  <a:lnTo>
                    <a:pt x="552212" y="1088617"/>
                  </a:lnTo>
                  <a:lnTo>
                    <a:pt x="582453" y="1088617"/>
                  </a:lnTo>
                  <a:lnTo>
                    <a:pt x="582453" y="584631"/>
                  </a:lnTo>
                  <a:close/>
                </a:path>
                <a:path w="2239645" h="4458970">
                  <a:moveTo>
                    <a:pt x="582453" y="30237"/>
                  </a:moveTo>
                  <a:lnTo>
                    <a:pt x="552212" y="30237"/>
                  </a:lnTo>
                  <a:lnTo>
                    <a:pt x="552212" y="554392"/>
                  </a:lnTo>
                  <a:lnTo>
                    <a:pt x="582453" y="554392"/>
                  </a:lnTo>
                  <a:lnTo>
                    <a:pt x="582453" y="30237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2024-11-22T08:06:40Z</dcterms:created>
  <dcterms:modified xsi:type="dcterms:W3CDTF">2024-11-22T08:06:40Z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2024-11-22T00:00:00Z</vt:filetime>
  </property>
</Properties>
</file>