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Agrandir" charset="1" panose="00000500000000000000"/>
      <p:regular r:id="rId22"/>
    </p:embeddedFont>
    <p:embeddedFont>
      <p:font typeface="Gagalin" charset="1" panose="00000500000000000000"/>
      <p:regular r:id="rId23"/>
    </p:embeddedFont>
    <p:embeddedFont>
      <p:font typeface="Agrandir Bold" charset="1" panose="000008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7.svg" Type="http://schemas.openxmlformats.org/officeDocument/2006/relationships/image"/><Relationship Id="rId11" Target="../media/image58.png" Type="http://schemas.openxmlformats.org/officeDocument/2006/relationships/image"/><Relationship Id="rId12" Target="../media/image59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50.png" Type="http://schemas.openxmlformats.org/officeDocument/2006/relationships/image"/><Relationship Id="rId6" Target="../media/image51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5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60.png" Type="http://schemas.openxmlformats.org/officeDocument/2006/relationships/image"/><Relationship Id="rId8" Target="../media/image6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50.png" Type="http://schemas.openxmlformats.org/officeDocument/2006/relationships/image"/><Relationship Id="rId6" Target="../media/image51.svg" Type="http://schemas.openxmlformats.org/officeDocument/2006/relationships/image"/><Relationship Id="rId7" Target="../media/image62.png" Type="http://schemas.openxmlformats.org/officeDocument/2006/relationships/image"/><Relationship Id="rId8" Target="../media/image6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5.svg" Type="http://schemas.openxmlformats.org/officeDocument/2006/relationships/image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6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0.png" Type="http://schemas.openxmlformats.org/officeDocument/2006/relationships/image"/><Relationship Id="rId4" Target="../media/image51.svg" Type="http://schemas.openxmlformats.org/officeDocument/2006/relationships/image"/><Relationship Id="rId5" Target="../media/image52.png" Type="http://schemas.openxmlformats.org/officeDocument/2006/relationships/image"/><Relationship Id="rId6" Target="../media/image53.svg" Type="http://schemas.openxmlformats.org/officeDocument/2006/relationships/image"/><Relationship Id="rId7" Target="../media/image54.png" Type="http://schemas.openxmlformats.org/officeDocument/2006/relationships/image"/><Relationship Id="rId8" Target="../media/image5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0.png" Type="http://schemas.openxmlformats.org/officeDocument/2006/relationships/image"/><Relationship Id="rId4" Target="../media/image51.svg" Type="http://schemas.openxmlformats.org/officeDocument/2006/relationships/image"/><Relationship Id="rId5" Target="../media/image52.png" Type="http://schemas.openxmlformats.org/officeDocument/2006/relationships/image"/><Relationship Id="rId6" Target="../media/image53.svg" Type="http://schemas.openxmlformats.org/officeDocument/2006/relationships/image"/><Relationship Id="rId7" Target="../media/image54.png" Type="http://schemas.openxmlformats.org/officeDocument/2006/relationships/image"/><Relationship Id="rId8" Target="../media/image55.svg" Type="http://schemas.openxmlformats.org/officeDocument/2006/relationships/image"/><Relationship Id="rId9" Target="../media/image6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30.png" Type="http://schemas.openxmlformats.org/officeDocument/2006/relationships/image"/><Relationship Id="rId8" Target="../media/image31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34.png" Type="http://schemas.openxmlformats.org/officeDocument/2006/relationships/image"/><Relationship Id="rId12" Target="../media/image35.svg" Type="http://schemas.openxmlformats.org/officeDocument/2006/relationships/image"/><Relationship Id="rId2" Target="../media/image1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svg" Type="http://schemas.openxmlformats.org/officeDocument/2006/relationships/image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Relationship Id="rId7" Target="../media/image41.png" Type="http://schemas.openxmlformats.org/officeDocument/2006/relationships/image"/><Relationship Id="rId8" Target="../media/image42.sv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5.png" Type="http://schemas.openxmlformats.org/officeDocument/2006/relationships/image"/><Relationship Id="rId6" Target="../media/image46.sv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Relationship Id="rId9" Target="../media/image4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svg" Type="http://schemas.openxmlformats.org/officeDocument/2006/relationships/image"/><Relationship Id="rId11" Target="../media/image4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5.png" Type="http://schemas.openxmlformats.org/officeDocument/2006/relationships/image"/><Relationship Id="rId6" Target="../media/image46.sv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Relationship Id="rId9" Target="../media/image4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Relationship Id="rId7" Target="../media/image41.png" Type="http://schemas.openxmlformats.org/officeDocument/2006/relationships/image"/><Relationship Id="rId8" Target="../media/image42.sv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0.png" Type="http://schemas.openxmlformats.org/officeDocument/2006/relationships/image"/><Relationship Id="rId4" Target="../media/image51.svg" Type="http://schemas.openxmlformats.org/officeDocument/2006/relationships/image"/><Relationship Id="rId5" Target="../media/image52.png" Type="http://schemas.openxmlformats.org/officeDocument/2006/relationships/image"/><Relationship Id="rId6" Target="../media/image53.svg" Type="http://schemas.openxmlformats.org/officeDocument/2006/relationships/image"/><Relationship Id="rId7" Target="../media/image54.png" Type="http://schemas.openxmlformats.org/officeDocument/2006/relationships/image"/><Relationship Id="rId8" Target="../media/image5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49572">
            <a:off x="13905010" y="4377341"/>
            <a:ext cx="7530117" cy="6918465"/>
          </a:xfrm>
          <a:custGeom>
            <a:avLst/>
            <a:gdLst/>
            <a:ahLst/>
            <a:cxnLst/>
            <a:rect r="r" b="b" t="t" l="l"/>
            <a:pathLst>
              <a:path h="6918465" w="7530117">
                <a:moveTo>
                  <a:pt x="0" y="0"/>
                </a:moveTo>
                <a:lnTo>
                  <a:pt x="7530117" y="0"/>
                </a:lnTo>
                <a:lnTo>
                  <a:pt x="7530117" y="6918466"/>
                </a:lnTo>
                <a:lnTo>
                  <a:pt x="0" y="69184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802992">
            <a:off x="-1245989" y="-3362067"/>
            <a:ext cx="6320685" cy="6724133"/>
          </a:xfrm>
          <a:custGeom>
            <a:avLst/>
            <a:gdLst/>
            <a:ahLst/>
            <a:cxnLst/>
            <a:rect r="r" b="b" t="t" l="l"/>
            <a:pathLst>
              <a:path h="6724133" w="6320685">
                <a:moveTo>
                  <a:pt x="0" y="0"/>
                </a:moveTo>
                <a:lnTo>
                  <a:pt x="6320685" y="0"/>
                </a:lnTo>
                <a:lnTo>
                  <a:pt x="6320685" y="6724134"/>
                </a:lnTo>
                <a:lnTo>
                  <a:pt x="0" y="67241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28116" y="6015904"/>
            <a:ext cx="3941664" cy="3662164"/>
          </a:xfrm>
          <a:custGeom>
            <a:avLst/>
            <a:gdLst/>
            <a:ahLst/>
            <a:cxnLst/>
            <a:rect r="r" b="b" t="t" l="l"/>
            <a:pathLst>
              <a:path h="3662164" w="3941664">
                <a:moveTo>
                  <a:pt x="0" y="0"/>
                </a:moveTo>
                <a:lnTo>
                  <a:pt x="3941663" y="0"/>
                </a:lnTo>
                <a:lnTo>
                  <a:pt x="3941663" y="3662164"/>
                </a:lnTo>
                <a:lnTo>
                  <a:pt x="0" y="36621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382868" y="8694512"/>
            <a:ext cx="2656101" cy="2574003"/>
          </a:xfrm>
          <a:custGeom>
            <a:avLst/>
            <a:gdLst/>
            <a:ahLst/>
            <a:cxnLst/>
            <a:rect r="r" b="b" t="t" l="l"/>
            <a:pathLst>
              <a:path h="2574003" w="2656101">
                <a:moveTo>
                  <a:pt x="0" y="0"/>
                </a:moveTo>
                <a:lnTo>
                  <a:pt x="2656101" y="0"/>
                </a:lnTo>
                <a:lnTo>
                  <a:pt x="2656101" y="2574003"/>
                </a:lnTo>
                <a:lnTo>
                  <a:pt x="0" y="25740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454998" y="5279153"/>
            <a:ext cx="6249851" cy="5742191"/>
          </a:xfrm>
          <a:custGeom>
            <a:avLst/>
            <a:gdLst/>
            <a:ahLst/>
            <a:cxnLst/>
            <a:rect r="r" b="b" t="t" l="l"/>
            <a:pathLst>
              <a:path h="5742191" w="6249851">
                <a:moveTo>
                  <a:pt x="0" y="0"/>
                </a:moveTo>
                <a:lnTo>
                  <a:pt x="6249850" y="0"/>
                </a:lnTo>
                <a:lnTo>
                  <a:pt x="6249850" y="5742191"/>
                </a:lnTo>
                <a:lnTo>
                  <a:pt x="0" y="574219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237146">
            <a:off x="-315172" y="6923252"/>
            <a:ext cx="4459052" cy="3210518"/>
          </a:xfrm>
          <a:custGeom>
            <a:avLst/>
            <a:gdLst/>
            <a:ahLst/>
            <a:cxnLst/>
            <a:rect r="r" b="b" t="t" l="l"/>
            <a:pathLst>
              <a:path h="3210518" w="4459052">
                <a:moveTo>
                  <a:pt x="0" y="0"/>
                </a:moveTo>
                <a:lnTo>
                  <a:pt x="4459052" y="0"/>
                </a:lnTo>
                <a:lnTo>
                  <a:pt x="4459052" y="3210518"/>
                </a:lnTo>
                <a:lnTo>
                  <a:pt x="0" y="321051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021057" y="-1370502"/>
            <a:ext cx="2656101" cy="2574003"/>
          </a:xfrm>
          <a:custGeom>
            <a:avLst/>
            <a:gdLst/>
            <a:ahLst/>
            <a:cxnLst/>
            <a:rect r="r" b="b" t="t" l="l"/>
            <a:pathLst>
              <a:path h="2574003" w="2656101">
                <a:moveTo>
                  <a:pt x="0" y="0"/>
                </a:moveTo>
                <a:lnTo>
                  <a:pt x="2656101" y="0"/>
                </a:lnTo>
                <a:lnTo>
                  <a:pt x="2656101" y="2574004"/>
                </a:lnTo>
                <a:lnTo>
                  <a:pt x="0" y="25740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670037">
            <a:off x="13383024" y="-2542762"/>
            <a:ext cx="5974748" cy="5489435"/>
          </a:xfrm>
          <a:custGeom>
            <a:avLst/>
            <a:gdLst/>
            <a:ahLst/>
            <a:cxnLst/>
            <a:rect r="r" b="b" t="t" l="l"/>
            <a:pathLst>
              <a:path h="5489435" w="5974748">
                <a:moveTo>
                  <a:pt x="0" y="0"/>
                </a:moveTo>
                <a:lnTo>
                  <a:pt x="5974748" y="0"/>
                </a:lnTo>
                <a:lnTo>
                  <a:pt x="5974748" y="5489435"/>
                </a:lnTo>
                <a:lnTo>
                  <a:pt x="0" y="548943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767542" y="-372656"/>
            <a:ext cx="3902526" cy="3235549"/>
          </a:xfrm>
          <a:custGeom>
            <a:avLst/>
            <a:gdLst/>
            <a:ahLst/>
            <a:cxnLst/>
            <a:rect r="r" b="b" t="t" l="l"/>
            <a:pathLst>
              <a:path h="3235549" w="3902526">
                <a:moveTo>
                  <a:pt x="0" y="0"/>
                </a:moveTo>
                <a:lnTo>
                  <a:pt x="3902526" y="0"/>
                </a:lnTo>
                <a:lnTo>
                  <a:pt x="3902526" y="3235549"/>
                </a:lnTo>
                <a:lnTo>
                  <a:pt x="0" y="323554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789354">
            <a:off x="575474" y="-347429"/>
            <a:ext cx="2725139" cy="3833315"/>
          </a:xfrm>
          <a:custGeom>
            <a:avLst/>
            <a:gdLst/>
            <a:ahLst/>
            <a:cxnLst/>
            <a:rect r="r" b="b" t="t" l="l"/>
            <a:pathLst>
              <a:path h="3833315" w="2725139">
                <a:moveTo>
                  <a:pt x="0" y="0"/>
                </a:moveTo>
                <a:lnTo>
                  <a:pt x="2725139" y="0"/>
                </a:lnTo>
                <a:lnTo>
                  <a:pt x="2725139" y="3833316"/>
                </a:lnTo>
                <a:lnTo>
                  <a:pt x="0" y="383331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833552" y="-1855444"/>
            <a:ext cx="4515556" cy="4114800"/>
          </a:xfrm>
          <a:custGeom>
            <a:avLst/>
            <a:gdLst/>
            <a:ahLst/>
            <a:cxnLst/>
            <a:rect r="r" b="b" t="t" l="l"/>
            <a:pathLst>
              <a:path h="4114800" w="4515556">
                <a:moveTo>
                  <a:pt x="0" y="0"/>
                </a:moveTo>
                <a:lnTo>
                  <a:pt x="4515555" y="0"/>
                </a:lnTo>
                <a:lnTo>
                  <a:pt x="45155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173663" y="3205519"/>
            <a:ext cx="6175444" cy="1103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28"/>
              </a:lnSpc>
              <a:spcBef>
                <a:spcPct val="0"/>
              </a:spcBef>
            </a:pPr>
            <a:r>
              <a:rPr lang="en-US" sz="5285" spc="10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Team Autopenters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73663" y="4635065"/>
            <a:ext cx="9483217" cy="1828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676"/>
              </a:lnSpc>
            </a:pPr>
            <a:r>
              <a:rPr lang="en-US" sz="13955" spc="279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AUTOPENT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6115669" y="9157421"/>
            <a:ext cx="3028331" cy="3997797"/>
          </a:xfrm>
          <a:custGeom>
            <a:avLst/>
            <a:gdLst/>
            <a:ahLst/>
            <a:cxnLst/>
            <a:rect r="r" b="b" t="t" l="l"/>
            <a:pathLst>
              <a:path h="3997797" w="3028331">
                <a:moveTo>
                  <a:pt x="0" y="0"/>
                </a:moveTo>
                <a:lnTo>
                  <a:pt x="3028331" y="0"/>
                </a:lnTo>
                <a:lnTo>
                  <a:pt x="3028331" y="3997797"/>
                </a:lnTo>
                <a:lnTo>
                  <a:pt x="0" y="3997797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677158" y="1028700"/>
            <a:ext cx="1577381" cy="1528625"/>
          </a:xfrm>
          <a:custGeom>
            <a:avLst/>
            <a:gdLst/>
            <a:ahLst/>
            <a:cxnLst/>
            <a:rect r="r" b="b" t="t" l="l"/>
            <a:pathLst>
              <a:path h="1528625" w="1577381">
                <a:moveTo>
                  <a:pt x="0" y="0"/>
                </a:moveTo>
                <a:lnTo>
                  <a:pt x="1577381" y="0"/>
                </a:lnTo>
                <a:lnTo>
                  <a:pt x="1577381" y="1528625"/>
                </a:lnTo>
                <a:lnTo>
                  <a:pt x="0" y="15286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4065037">
            <a:off x="11095644" y="9610088"/>
            <a:ext cx="2417198" cy="2342484"/>
          </a:xfrm>
          <a:custGeom>
            <a:avLst/>
            <a:gdLst/>
            <a:ahLst/>
            <a:cxnLst/>
            <a:rect r="r" b="b" t="t" l="l"/>
            <a:pathLst>
              <a:path h="2342484" w="2417198">
                <a:moveTo>
                  <a:pt x="0" y="0"/>
                </a:moveTo>
                <a:lnTo>
                  <a:pt x="2417198" y="0"/>
                </a:lnTo>
                <a:lnTo>
                  <a:pt x="2417198" y="2342484"/>
                </a:lnTo>
                <a:lnTo>
                  <a:pt x="0" y="2342484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382868" y="6592368"/>
            <a:ext cx="8274011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3000" spc="6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Automated Penetration Testing Framework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191312">
            <a:off x="4617629" y="8252624"/>
            <a:ext cx="3662577" cy="3549370"/>
          </a:xfrm>
          <a:custGeom>
            <a:avLst/>
            <a:gdLst/>
            <a:ahLst/>
            <a:cxnLst/>
            <a:rect r="r" b="b" t="t" l="l"/>
            <a:pathLst>
              <a:path h="3549370" w="3662577">
                <a:moveTo>
                  <a:pt x="0" y="0"/>
                </a:moveTo>
                <a:lnTo>
                  <a:pt x="3662578" y="0"/>
                </a:lnTo>
                <a:lnTo>
                  <a:pt x="3662578" y="3549370"/>
                </a:lnTo>
                <a:lnTo>
                  <a:pt x="0" y="35493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277685">
            <a:off x="12239230" y="-2270134"/>
            <a:ext cx="6912691" cy="7353926"/>
          </a:xfrm>
          <a:custGeom>
            <a:avLst/>
            <a:gdLst/>
            <a:ahLst/>
            <a:cxnLst/>
            <a:rect r="r" b="b" t="t" l="l"/>
            <a:pathLst>
              <a:path h="7353926" w="6912691">
                <a:moveTo>
                  <a:pt x="0" y="0"/>
                </a:moveTo>
                <a:lnTo>
                  <a:pt x="6912691" y="0"/>
                </a:lnTo>
                <a:lnTo>
                  <a:pt x="6912691" y="7353926"/>
                </a:lnTo>
                <a:lnTo>
                  <a:pt x="0" y="73539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272947">
            <a:off x="-2251249" y="4207028"/>
            <a:ext cx="6559898" cy="7060555"/>
          </a:xfrm>
          <a:custGeom>
            <a:avLst/>
            <a:gdLst/>
            <a:ahLst/>
            <a:cxnLst/>
            <a:rect r="r" b="b" t="t" l="l"/>
            <a:pathLst>
              <a:path h="7060555" w="6559898">
                <a:moveTo>
                  <a:pt x="0" y="0"/>
                </a:moveTo>
                <a:lnTo>
                  <a:pt x="6559898" y="0"/>
                </a:lnTo>
                <a:lnTo>
                  <a:pt x="6559898" y="7060556"/>
                </a:lnTo>
                <a:lnTo>
                  <a:pt x="0" y="70605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855401">
            <a:off x="15298344" y="-578565"/>
            <a:ext cx="2675318" cy="3970788"/>
          </a:xfrm>
          <a:custGeom>
            <a:avLst/>
            <a:gdLst/>
            <a:ahLst/>
            <a:cxnLst/>
            <a:rect r="r" b="b" t="t" l="l"/>
            <a:pathLst>
              <a:path h="3970788" w="2675318">
                <a:moveTo>
                  <a:pt x="0" y="0"/>
                </a:moveTo>
                <a:lnTo>
                  <a:pt x="2675318" y="0"/>
                </a:lnTo>
                <a:lnTo>
                  <a:pt x="2675318" y="3970788"/>
                </a:lnTo>
                <a:lnTo>
                  <a:pt x="0" y="3970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444549" y="7282872"/>
            <a:ext cx="4259682" cy="3950855"/>
          </a:xfrm>
          <a:custGeom>
            <a:avLst/>
            <a:gdLst/>
            <a:ahLst/>
            <a:cxnLst/>
            <a:rect r="r" b="b" t="t" l="l"/>
            <a:pathLst>
              <a:path h="3950855" w="4259682">
                <a:moveTo>
                  <a:pt x="0" y="0"/>
                </a:moveTo>
                <a:lnTo>
                  <a:pt x="4259682" y="0"/>
                </a:lnTo>
                <a:lnTo>
                  <a:pt x="4259682" y="3950856"/>
                </a:lnTo>
                <a:lnTo>
                  <a:pt x="0" y="395085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04743" y="2661882"/>
            <a:ext cx="17697076" cy="7365427"/>
            <a:chOff x="0" y="0"/>
            <a:chExt cx="23596101" cy="982056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3596101" cy="9820569"/>
              <a:chOff x="0" y="0"/>
              <a:chExt cx="4660958" cy="193986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660958" cy="1939866"/>
              </a:xfrm>
              <a:custGeom>
                <a:avLst/>
                <a:gdLst/>
                <a:ahLst/>
                <a:cxnLst/>
                <a:rect r="r" b="b" t="t" l="l"/>
                <a:pathLst>
                  <a:path h="1939866" w="4660958">
                    <a:moveTo>
                      <a:pt x="0" y="0"/>
                    </a:moveTo>
                    <a:lnTo>
                      <a:pt x="4660958" y="0"/>
                    </a:lnTo>
                    <a:lnTo>
                      <a:pt x="4660958" y="1939866"/>
                    </a:lnTo>
                    <a:lnTo>
                      <a:pt x="0" y="1939866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85725"/>
                <a:ext cx="4660958" cy="20255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23596101" cy="9820569"/>
              <a:chOff x="0" y="0"/>
              <a:chExt cx="4660958" cy="193986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660958" cy="1939866"/>
              </a:xfrm>
              <a:custGeom>
                <a:avLst/>
                <a:gdLst/>
                <a:ahLst/>
                <a:cxnLst/>
                <a:rect r="r" b="b" t="t" l="l"/>
                <a:pathLst>
                  <a:path h="1939866" w="4660958">
                    <a:moveTo>
                      <a:pt x="0" y="0"/>
                    </a:moveTo>
                    <a:lnTo>
                      <a:pt x="4660958" y="0"/>
                    </a:lnTo>
                    <a:lnTo>
                      <a:pt x="4660958" y="1939866"/>
                    </a:lnTo>
                    <a:lnTo>
                      <a:pt x="0" y="1939866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85725"/>
                <a:ext cx="4660958" cy="20255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814298" y="3006627"/>
            <a:ext cx="16882778" cy="737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For powerful and efficient </a:t>
            </a:r>
            <a:r>
              <a:rPr lang="en-US" b="true" sz="2600" spc="13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automated exploitation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, our framework uniquely integ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rates the flexibility of </a:t>
            </a:r>
            <a:r>
              <a:rPr lang="en-US" b="true" sz="2600" spc="13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Python sockets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with the robust capabilities of the renowned </a:t>
            </a:r>
            <a:r>
              <a:rPr lang="en-US" b="true" sz="2600" spc="13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Metasploit framework 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. This synergy solves a common challenge in pentesting automation: bridging user-friendly inputs with complex backend tools. It all begins with a custom Python script that simplifies the process for the user. This script leverages sockets to transparently convert a target </a:t>
            </a:r>
            <a:r>
              <a:rPr lang="en-US" b="true" sz="2600" spc="13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URL into an IP address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, a critical step 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that prep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ares the target for the exp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loi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tation engine.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Once the IP is obtained, it is passed directly to Metasploit, which acts as the heavy lifter, automating the intricate phases of </a:t>
            </a:r>
            <a:r>
              <a:rPr lang="en-US" b="true" sz="2600" spc="13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vulnerability exploitation and payload delivery.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The crucial link enabling this is an </a:t>
            </a:r>
            <a:r>
              <a:rPr lang="en-US" b="true" sz="2600" spc="13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RPC server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, which allows our Python s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rip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to remotely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command M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etas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l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oit’s actions. Thi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turns our script into an intelligent controller for Metasploi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t, 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enabling it to launch exploits, deliver payloads to gain control, and set the stage for post-exploitation tasks. The result i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 a highly efficient and </a:t>
            </a:r>
            <a:r>
              <a:rPr lang="en-US" b="true" sz="2600" spc="13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seamless workflow</a:t>
            </a:r>
            <a:r>
              <a:rPr lang="en-US" sz="2600" spc="13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that combines custom logic with a world-class exploit library, achieving comprehensive penetration testing with minimal manual intervention.</a:t>
            </a: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373818" y="178062"/>
            <a:ext cx="10013463" cy="1228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16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Exploitation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42186" y="1415230"/>
            <a:ext cx="10013463" cy="1104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This helps to determine the actual risk of vulnerabilities by simulating real-world cyberattacks.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180099">
            <a:off x="-2121109" y="-1728229"/>
            <a:ext cx="5404659" cy="4965653"/>
          </a:xfrm>
          <a:custGeom>
            <a:avLst/>
            <a:gdLst/>
            <a:ahLst/>
            <a:cxnLst/>
            <a:rect r="r" b="b" t="t" l="l"/>
            <a:pathLst>
              <a:path h="4965653" w="5404659">
                <a:moveTo>
                  <a:pt x="0" y="0"/>
                </a:moveTo>
                <a:lnTo>
                  <a:pt x="5404659" y="0"/>
                </a:lnTo>
                <a:lnTo>
                  <a:pt x="5404659" y="4965653"/>
                </a:lnTo>
                <a:lnTo>
                  <a:pt x="0" y="49656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19175"/>
            <a:ext cx="16230600" cy="1228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16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Privilege escalation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7259300" y="2421473"/>
            <a:ext cx="2677253" cy="2594501"/>
          </a:xfrm>
          <a:custGeom>
            <a:avLst/>
            <a:gdLst/>
            <a:ahLst/>
            <a:cxnLst/>
            <a:rect r="r" b="b" t="t" l="l"/>
            <a:pathLst>
              <a:path h="2594501" w="2677253">
                <a:moveTo>
                  <a:pt x="0" y="0"/>
                </a:moveTo>
                <a:lnTo>
                  <a:pt x="2677253" y="0"/>
                </a:lnTo>
                <a:lnTo>
                  <a:pt x="2677253" y="2594501"/>
                </a:lnTo>
                <a:lnTo>
                  <a:pt x="0" y="25945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349719"/>
            <a:ext cx="16230600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spc="13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Privilege escalation is the process of gaining higher-level access to a system or network, usually moving from a low-privileged user to an administrator or root user. Attackers exploit security misconfigurations, vulnerabilities, or weak permissions to achieve this.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4162560"/>
            <a:ext cx="7829166" cy="5095740"/>
            <a:chOff x="0" y="0"/>
            <a:chExt cx="10438888" cy="679432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0438888" cy="6794320"/>
              <a:chOff x="0" y="0"/>
              <a:chExt cx="2062002" cy="134208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062002" cy="1342088"/>
              </a:xfrm>
              <a:custGeom>
                <a:avLst/>
                <a:gdLst/>
                <a:ahLst/>
                <a:cxnLst/>
                <a:rect r="r" b="b" t="t" l="l"/>
                <a:pathLst>
                  <a:path h="1342088" w="2062002">
                    <a:moveTo>
                      <a:pt x="0" y="0"/>
                    </a:moveTo>
                    <a:lnTo>
                      <a:pt x="2062002" y="0"/>
                    </a:lnTo>
                    <a:lnTo>
                      <a:pt x="2062002" y="1342088"/>
                    </a:lnTo>
                    <a:lnTo>
                      <a:pt x="0" y="1342088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85725"/>
                <a:ext cx="2062002" cy="14278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10438888" cy="6794320"/>
              <a:chOff x="0" y="0"/>
              <a:chExt cx="2062002" cy="134208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062002" cy="1342088"/>
              </a:xfrm>
              <a:custGeom>
                <a:avLst/>
                <a:gdLst/>
                <a:ahLst/>
                <a:cxnLst/>
                <a:rect r="r" b="b" t="t" l="l"/>
                <a:pathLst>
                  <a:path h="1342088" w="2062002">
                    <a:moveTo>
                      <a:pt x="0" y="0"/>
                    </a:moveTo>
                    <a:lnTo>
                      <a:pt x="2062002" y="0"/>
                    </a:lnTo>
                    <a:lnTo>
                      <a:pt x="2062002" y="1342088"/>
                    </a:lnTo>
                    <a:lnTo>
                      <a:pt x="0" y="1342088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85725"/>
                <a:ext cx="2062002" cy="14278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4" id="14"/>
          <p:cNvSpPr/>
          <p:nvPr/>
        </p:nvSpPr>
        <p:spPr>
          <a:xfrm flipH="false" flipV="false" rot="-10675024">
            <a:off x="12627981" y="5394758"/>
            <a:ext cx="7260384" cy="7233983"/>
          </a:xfrm>
          <a:custGeom>
            <a:avLst/>
            <a:gdLst/>
            <a:ahLst/>
            <a:cxnLst/>
            <a:rect r="r" b="b" t="t" l="l"/>
            <a:pathLst>
              <a:path h="7233983" w="7260384">
                <a:moveTo>
                  <a:pt x="0" y="0"/>
                </a:moveTo>
                <a:lnTo>
                  <a:pt x="7260385" y="0"/>
                </a:lnTo>
                <a:lnTo>
                  <a:pt x="7260385" y="7233982"/>
                </a:lnTo>
                <a:lnTo>
                  <a:pt x="0" y="72339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9430134" y="4162560"/>
            <a:ext cx="7829166" cy="5095740"/>
            <a:chOff x="0" y="0"/>
            <a:chExt cx="10438888" cy="6794320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0438888" cy="6794320"/>
              <a:chOff x="0" y="0"/>
              <a:chExt cx="2062002" cy="134208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062002" cy="1342088"/>
              </a:xfrm>
              <a:custGeom>
                <a:avLst/>
                <a:gdLst/>
                <a:ahLst/>
                <a:cxnLst/>
                <a:rect r="r" b="b" t="t" l="l"/>
                <a:pathLst>
                  <a:path h="1342088" w="2062002">
                    <a:moveTo>
                      <a:pt x="0" y="0"/>
                    </a:moveTo>
                    <a:lnTo>
                      <a:pt x="2062002" y="0"/>
                    </a:lnTo>
                    <a:lnTo>
                      <a:pt x="2062002" y="1342088"/>
                    </a:lnTo>
                    <a:lnTo>
                      <a:pt x="0" y="1342088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85725"/>
                <a:ext cx="2062002" cy="14278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0" y="0"/>
              <a:ext cx="10438888" cy="6794320"/>
              <a:chOff x="0" y="0"/>
              <a:chExt cx="2062002" cy="134208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062002" cy="1342088"/>
              </a:xfrm>
              <a:custGeom>
                <a:avLst/>
                <a:gdLst/>
                <a:ahLst/>
                <a:cxnLst/>
                <a:rect r="r" b="b" t="t" l="l"/>
                <a:pathLst>
                  <a:path h="1342088" w="2062002">
                    <a:moveTo>
                      <a:pt x="0" y="0"/>
                    </a:moveTo>
                    <a:lnTo>
                      <a:pt x="2062002" y="0"/>
                    </a:lnTo>
                    <a:lnTo>
                      <a:pt x="2062002" y="1342088"/>
                    </a:lnTo>
                    <a:lnTo>
                      <a:pt x="0" y="1342088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85725"/>
                <a:ext cx="2062002" cy="14278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2" id="22"/>
          <p:cNvSpPr txBox="true"/>
          <p:nvPr/>
        </p:nvSpPr>
        <p:spPr>
          <a:xfrm rot="0">
            <a:off x="1028700" y="6605655"/>
            <a:ext cx="7829166" cy="252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 spc="1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 detects weak file permissions, unquoted service paths, and passwords stored in plaintext.</a:t>
            </a:r>
          </a:p>
          <a:p>
            <a:pPr algn="l">
              <a:lnSpc>
                <a:spcPts val="2800"/>
              </a:lnSpc>
            </a:pP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 spc="1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 identifies Windows vulnerabilities that allow privilege escalation and finds misconfigured services, registry settings, and scheduled tasks.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430134" y="6605655"/>
            <a:ext cx="7829166" cy="252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 spc="1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 detects sudo misconfigurations, SUID binaries, and writable files and finds kernel exploits that allow privilege escalation.</a:t>
            </a:r>
          </a:p>
          <a:p>
            <a:pPr algn="l">
              <a:lnSpc>
                <a:spcPts val="2800"/>
              </a:lnSpc>
            </a:pP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 spc="1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 identifies hardcoded credentials and environment variables with sensitive data.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40975" y="4305435"/>
            <a:ext cx="7404616" cy="2371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spc="225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WinPEAS (Windows Privilege Escalation Automation Script)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644743" y="4305435"/>
            <a:ext cx="7399949" cy="2371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spc="225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LinPEAS (Linux Privilege Escalation Automation Script)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159373">
            <a:off x="-2170367" y="-955735"/>
            <a:ext cx="6398134" cy="7181579"/>
          </a:xfrm>
          <a:custGeom>
            <a:avLst/>
            <a:gdLst/>
            <a:ahLst/>
            <a:cxnLst/>
            <a:rect r="r" b="b" t="t" l="l"/>
            <a:pathLst>
              <a:path h="7181579" w="6398134">
                <a:moveTo>
                  <a:pt x="0" y="0"/>
                </a:moveTo>
                <a:lnTo>
                  <a:pt x="6398134" y="0"/>
                </a:lnTo>
                <a:lnTo>
                  <a:pt x="6398134" y="7181579"/>
                </a:lnTo>
                <a:lnTo>
                  <a:pt x="0" y="71815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150108">
            <a:off x="13897761" y="4966955"/>
            <a:ext cx="6206444" cy="6602600"/>
          </a:xfrm>
          <a:custGeom>
            <a:avLst/>
            <a:gdLst/>
            <a:ahLst/>
            <a:cxnLst/>
            <a:rect r="r" b="b" t="t" l="l"/>
            <a:pathLst>
              <a:path h="6602600" w="6206444">
                <a:moveTo>
                  <a:pt x="0" y="0"/>
                </a:moveTo>
                <a:lnTo>
                  <a:pt x="6206445" y="0"/>
                </a:lnTo>
                <a:lnTo>
                  <a:pt x="6206445" y="6602600"/>
                </a:lnTo>
                <a:lnTo>
                  <a:pt x="0" y="6602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41571">
            <a:off x="14209892" y="6273861"/>
            <a:ext cx="4620123" cy="3505518"/>
          </a:xfrm>
          <a:custGeom>
            <a:avLst/>
            <a:gdLst/>
            <a:ahLst/>
            <a:cxnLst/>
            <a:rect r="r" b="b" t="t" l="l"/>
            <a:pathLst>
              <a:path h="3505518" w="4620123">
                <a:moveTo>
                  <a:pt x="0" y="0"/>
                </a:moveTo>
                <a:lnTo>
                  <a:pt x="4620123" y="0"/>
                </a:lnTo>
                <a:lnTo>
                  <a:pt x="4620123" y="3505519"/>
                </a:lnTo>
                <a:lnTo>
                  <a:pt x="0" y="35055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36505" y="1747950"/>
            <a:ext cx="17537852" cy="8192738"/>
            <a:chOff x="0" y="0"/>
            <a:chExt cx="23383803" cy="1092365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3383803" cy="10923650"/>
              <a:chOff x="0" y="0"/>
              <a:chExt cx="4619023" cy="215775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619023" cy="2157758"/>
              </a:xfrm>
              <a:custGeom>
                <a:avLst/>
                <a:gdLst/>
                <a:ahLst/>
                <a:cxnLst/>
                <a:rect r="r" b="b" t="t" l="l"/>
                <a:pathLst>
                  <a:path h="2157758" w="4619023">
                    <a:moveTo>
                      <a:pt x="0" y="0"/>
                    </a:moveTo>
                    <a:lnTo>
                      <a:pt x="4619023" y="0"/>
                    </a:lnTo>
                    <a:lnTo>
                      <a:pt x="4619023" y="2157758"/>
                    </a:lnTo>
                    <a:lnTo>
                      <a:pt x="0" y="2157758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85725"/>
                <a:ext cx="4619023" cy="22434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3383803" cy="10923650"/>
              <a:chOff x="0" y="0"/>
              <a:chExt cx="4619023" cy="215775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4619023" cy="2157758"/>
              </a:xfrm>
              <a:custGeom>
                <a:avLst/>
                <a:gdLst/>
                <a:ahLst/>
                <a:cxnLst/>
                <a:rect r="r" b="b" t="t" l="l"/>
                <a:pathLst>
                  <a:path h="2157758" w="4619023">
                    <a:moveTo>
                      <a:pt x="0" y="0"/>
                    </a:moveTo>
                    <a:lnTo>
                      <a:pt x="4619023" y="0"/>
                    </a:lnTo>
                    <a:lnTo>
                      <a:pt x="4619023" y="2157758"/>
                    </a:lnTo>
                    <a:lnTo>
                      <a:pt x="0" y="2157758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85725"/>
                <a:ext cx="4619023" cy="22434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3" id="13"/>
          <p:cNvSpPr txBox="true"/>
          <p:nvPr/>
        </p:nvSpPr>
        <p:spPr>
          <a:xfrm rot="0">
            <a:off x="414551" y="1874922"/>
            <a:ext cx="14385356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Source code analysis is the automated 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proces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 of examining an application's source code to identify and remediate </a:t>
            </a:r>
            <a:r>
              <a:rPr lang="en-US" b="true" sz="2500" spc="125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security vulnerabilities, logic flaws, and coding errors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before they can be exploited by attackers.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14873" y="223056"/>
            <a:ext cx="15627165" cy="1228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16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Source Code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73944" y="3707251"/>
            <a:ext cx="14385356" cy="181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Our framework utilizes </a:t>
            </a:r>
            <a:r>
              <a:rPr lang="en-US" b="true" sz="2500" spc="125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Haiku, an AI-powered static code analysis tool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designed to help developers find 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sec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u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y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flaws and coding mistakes across multiple programming languages, including </a:t>
            </a:r>
            <a:r>
              <a:rPr lang="en-US" b="true" sz="2500" spc="125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Java, Python, and JavaScript.</a:t>
            </a: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414551" y="5543579"/>
            <a:ext cx="14385356" cy="181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We leverage the next-generation </a:t>
            </a:r>
            <a:r>
              <a:rPr lang="en-US" b="true" sz="2500" spc="125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Claude 3.5 Haiku model,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the fastest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and most advanced version available. It offers significant improvements across all skill sets, providing more </a:t>
            </a:r>
            <a:r>
              <a:rPr lang="en-US" b="true" sz="2500" spc="125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efficient analysis and greater detail on identified vulnerabilities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compared to its predecessors.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73944" y="7775604"/>
            <a:ext cx="14385356" cy="181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 critical feature is its ability to provide actionable</a:t>
            </a:r>
            <a:r>
              <a:rPr lang="en-US" b="true" sz="2500" spc="125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fix recommendations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for discovered vulnerabilities. This capability is crucial for automating secure code reviews and integrating 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sec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u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y s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eamlessly into</a:t>
            </a:r>
            <a:r>
              <a:rPr lang="en-US" b="true" sz="2500" spc="125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DevSecOps pipelines</a:t>
            </a: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, helping developers build more secure applications from the start.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63002">
            <a:off x="12332139" y="-2695826"/>
            <a:ext cx="8511101" cy="7819766"/>
          </a:xfrm>
          <a:custGeom>
            <a:avLst/>
            <a:gdLst/>
            <a:ahLst/>
            <a:cxnLst/>
            <a:rect r="r" b="b" t="t" l="l"/>
            <a:pathLst>
              <a:path h="7819766" w="8511101">
                <a:moveTo>
                  <a:pt x="0" y="0"/>
                </a:moveTo>
                <a:lnTo>
                  <a:pt x="8511101" y="0"/>
                </a:lnTo>
                <a:lnTo>
                  <a:pt x="8511101" y="7819766"/>
                </a:lnTo>
                <a:lnTo>
                  <a:pt x="0" y="7819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945587" y="4802783"/>
            <a:ext cx="3891174" cy="3770901"/>
          </a:xfrm>
          <a:custGeom>
            <a:avLst/>
            <a:gdLst/>
            <a:ahLst/>
            <a:cxnLst/>
            <a:rect r="r" b="b" t="t" l="l"/>
            <a:pathLst>
              <a:path h="3770901" w="3891174">
                <a:moveTo>
                  <a:pt x="0" y="0"/>
                </a:moveTo>
                <a:lnTo>
                  <a:pt x="3891174" y="0"/>
                </a:lnTo>
                <a:lnTo>
                  <a:pt x="3891174" y="3770901"/>
                </a:lnTo>
                <a:lnTo>
                  <a:pt x="0" y="37709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12328" y="7946321"/>
            <a:ext cx="5052305" cy="5374792"/>
          </a:xfrm>
          <a:custGeom>
            <a:avLst/>
            <a:gdLst/>
            <a:ahLst/>
            <a:cxnLst/>
            <a:rect r="r" b="b" t="t" l="l"/>
            <a:pathLst>
              <a:path h="5374792" w="5052305">
                <a:moveTo>
                  <a:pt x="0" y="0"/>
                </a:moveTo>
                <a:lnTo>
                  <a:pt x="5052305" y="0"/>
                </a:lnTo>
                <a:lnTo>
                  <a:pt x="5052305" y="5374792"/>
                </a:lnTo>
                <a:lnTo>
                  <a:pt x="0" y="53747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756330">
            <a:off x="14674440" y="-498333"/>
            <a:ext cx="3826499" cy="3884771"/>
          </a:xfrm>
          <a:custGeom>
            <a:avLst/>
            <a:gdLst/>
            <a:ahLst/>
            <a:cxnLst/>
            <a:rect r="r" b="b" t="t" l="l"/>
            <a:pathLst>
              <a:path h="3884771" w="3826499">
                <a:moveTo>
                  <a:pt x="0" y="0"/>
                </a:moveTo>
                <a:lnTo>
                  <a:pt x="3826499" y="0"/>
                </a:lnTo>
                <a:lnTo>
                  <a:pt x="3826499" y="3884770"/>
                </a:lnTo>
                <a:lnTo>
                  <a:pt x="0" y="38847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84089" y="2718556"/>
            <a:ext cx="17765315" cy="7247261"/>
            <a:chOff x="0" y="0"/>
            <a:chExt cx="23687086" cy="9663015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3687086" cy="9663015"/>
              <a:chOff x="0" y="0"/>
              <a:chExt cx="4678931" cy="190874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678931" cy="1908744"/>
              </a:xfrm>
              <a:custGeom>
                <a:avLst/>
                <a:gdLst/>
                <a:ahLst/>
                <a:cxnLst/>
                <a:rect r="r" b="b" t="t" l="l"/>
                <a:pathLst>
                  <a:path h="1908744" w="4678931">
                    <a:moveTo>
                      <a:pt x="0" y="0"/>
                    </a:moveTo>
                    <a:lnTo>
                      <a:pt x="4678931" y="0"/>
                    </a:lnTo>
                    <a:lnTo>
                      <a:pt x="4678931" y="1908744"/>
                    </a:lnTo>
                    <a:lnTo>
                      <a:pt x="0" y="1908744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85725"/>
                <a:ext cx="4678931" cy="1994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23687086" cy="9663015"/>
              <a:chOff x="0" y="0"/>
              <a:chExt cx="4678931" cy="190874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678931" cy="1908744"/>
              </a:xfrm>
              <a:custGeom>
                <a:avLst/>
                <a:gdLst/>
                <a:ahLst/>
                <a:cxnLst/>
                <a:rect r="r" b="b" t="t" l="l"/>
                <a:pathLst>
                  <a:path h="1908744" w="4678931">
                    <a:moveTo>
                      <a:pt x="0" y="0"/>
                    </a:moveTo>
                    <a:lnTo>
                      <a:pt x="4678931" y="0"/>
                    </a:lnTo>
                    <a:lnTo>
                      <a:pt x="4678931" y="1908744"/>
                    </a:lnTo>
                    <a:lnTo>
                      <a:pt x="0" y="1908744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85725"/>
                <a:ext cx="4678931" cy="1994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4" id="14"/>
          <p:cNvSpPr txBox="true"/>
          <p:nvPr/>
        </p:nvSpPr>
        <p:spPr>
          <a:xfrm rot="0">
            <a:off x="284089" y="2819524"/>
            <a:ext cx="17445257" cy="688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6" indent="-377823" lvl="1">
              <a:lnSpc>
                <a:spcPts val="4899"/>
              </a:lnSpc>
              <a:buAutoNum type="arabicPeriod" startAt="1"/>
            </a:pP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First, in </a:t>
            </a:r>
            <a:r>
              <a:rPr lang="en-US" b="true" sz="3499" spc="174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Data Aggregation</a:t>
            </a: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, outputs from reconnaissance, scanning, and exploitation are consolidated into a structured format.</a:t>
            </a:r>
          </a:p>
          <a:p>
            <a:pPr algn="l" marL="755646" indent="-377823" lvl="1">
              <a:lnSpc>
                <a:spcPts val="4899"/>
              </a:lnSpc>
              <a:buAutoNum type="arabicPeriod" startAt="1"/>
            </a:pP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Next, during </a:t>
            </a:r>
            <a:r>
              <a:rPr lang="en-US" b="true" sz="3499" spc="174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AI-Powered Analysis</a:t>
            </a: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, this data is fed to the </a:t>
            </a:r>
            <a:r>
              <a:rPr lang="en-US" b="true" sz="3499" spc="174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LLaMA model.</a:t>
            </a: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The AI analyzes findings, correlates vulnerabilities, and generates a summary with prioritized </a:t>
            </a:r>
            <a:r>
              <a:rPr lang="en-US" b="true" sz="3499" spc="174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remediation recomme</a:t>
            </a:r>
            <a:r>
              <a:rPr lang="en-US" b="true" sz="3499" spc="174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ndations.</a:t>
            </a:r>
          </a:p>
          <a:p>
            <a:pPr algn="l" marL="755646" indent="-377823" lvl="1">
              <a:lnSpc>
                <a:spcPts val="4899"/>
              </a:lnSpc>
              <a:buAutoNum type="arabicPeriod" startAt="1"/>
            </a:pP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Then, a structured </a:t>
            </a:r>
            <a:r>
              <a:rPr lang="en-US" b="true" sz="3499" spc="174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HTML Report </a:t>
            </a: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is generated, emb</a:t>
            </a: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ed</a:t>
            </a: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din</a:t>
            </a: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g</a:t>
            </a: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b</a:t>
            </a: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oth the raw technical data and the AI's narrative into a clean, human-readable format.</a:t>
            </a:r>
          </a:p>
          <a:p>
            <a:pPr algn="l" marL="755646" indent="-377823" lvl="1">
              <a:lnSpc>
                <a:spcPts val="4899"/>
              </a:lnSpc>
              <a:buAutoNum type="arabicPeriod" startAt="1"/>
            </a:pP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Finally, for professional presentation and portability, </a:t>
            </a: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</a:t>
            </a: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h</a:t>
            </a: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</a:t>
            </a: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b="true" sz="3499" spc="174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pdfkit</a:t>
            </a: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library is us</a:t>
            </a: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</a:t>
            </a: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 to convert the HTML file into the final </a:t>
            </a:r>
            <a:r>
              <a:rPr lang="en-US" b="true" sz="3499" spc="174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security_report.pdf</a:t>
            </a:r>
            <a:r>
              <a:rPr lang="en-US" sz="3499" spc="1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, ready for sharing and review.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4089" y="215285"/>
            <a:ext cx="14585956" cy="1228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16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AI-Powered Security Analysis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4089" y="1515519"/>
            <a:ext cx="13684914" cy="1007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rep</a:t>
            </a: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ort generation process is handled by the generate_security_report() function in our reporting.py file. The step by-step working of this function: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001677">
            <a:off x="-3456345" y="5990278"/>
            <a:ext cx="6912691" cy="7353926"/>
          </a:xfrm>
          <a:custGeom>
            <a:avLst/>
            <a:gdLst/>
            <a:ahLst/>
            <a:cxnLst/>
            <a:rect r="r" b="b" t="t" l="l"/>
            <a:pathLst>
              <a:path h="7353926" w="6912691">
                <a:moveTo>
                  <a:pt x="0" y="0"/>
                </a:moveTo>
                <a:lnTo>
                  <a:pt x="6912690" y="0"/>
                </a:lnTo>
                <a:lnTo>
                  <a:pt x="6912690" y="7353927"/>
                </a:lnTo>
                <a:lnTo>
                  <a:pt x="0" y="73539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3244473"/>
            <a:ext cx="7829166" cy="6013827"/>
            <a:chOff x="0" y="0"/>
            <a:chExt cx="10438888" cy="8018436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438888" cy="8018436"/>
              <a:chOff x="0" y="0"/>
              <a:chExt cx="2062002" cy="1583889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062002" cy="1583889"/>
              </a:xfrm>
              <a:custGeom>
                <a:avLst/>
                <a:gdLst/>
                <a:ahLst/>
                <a:cxnLst/>
                <a:rect r="r" b="b" t="t" l="l"/>
                <a:pathLst>
                  <a:path h="1583889" w="2062002">
                    <a:moveTo>
                      <a:pt x="0" y="0"/>
                    </a:moveTo>
                    <a:lnTo>
                      <a:pt x="2062002" y="0"/>
                    </a:lnTo>
                    <a:lnTo>
                      <a:pt x="2062002" y="1583889"/>
                    </a:lnTo>
                    <a:lnTo>
                      <a:pt x="0" y="1583889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85725"/>
                <a:ext cx="2062002" cy="16696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0"/>
              <a:ext cx="10438888" cy="8018436"/>
              <a:chOff x="0" y="0"/>
              <a:chExt cx="2062002" cy="158388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062002" cy="1583889"/>
              </a:xfrm>
              <a:custGeom>
                <a:avLst/>
                <a:gdLst/>
                <a:ahLst/>
                <a:cxnLst/>
                <a:rect r="r" b="b" t="t" l="l"/>
                <a:pathLst>
                  <a:path h="1583889" w="2062002">
                    <a:moveTo>
                      <a:pt x="0" y="0"/>
                    </a:moveTo>
                    <a:lnTo>
                      <a:pt x="2062002" y="0"/>
                    </a:lnTo>
                    <a:lnTo>
                      <a:pt x="2062002" y="1583889"/>
                    </a:lnTo>
                    <a:lnTo>
                      <a:pt x="0" y="1583889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85725"/>
                <a:ext cx="2062002" cy="16696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1" id="11"/>
          <p:cNvSpPr/>
          <p:nvPr/>
        </p:nvSpPr>
        <p:spPr>
          <a:xfrm flipH="false" flipV="false" rot="0">
            <a:off x="13145969" y="-2716135"/>
            <a:ext cx="9738642" cy="9384510"/>
          </a:xfrm>
          <a:custGeom>
            <a:avLst/>
            <a:gdLst/>
            <a:ahLst/>
            <a:cxnLst/>
            <a:rect r="r" b="b" t="t" l="l"/>
            <a:pathLst>
              <a:path h="9384510" w="9738642">
                <a:moveTo>
                  <a:pt x="0" y="0"/>
                </a:moveTo>
                <a:lnTo>
                  <a:pt x="9738642" y="0"/>
                </a:lnTo>
                <a:lnTo>
                  <a:pt x="9738642" y="9384510"/>
                </a:lnTo>
                <a:lnTo>
                  <a:pt x="0" y="93845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93412">
            <a:off x="14315174" y="14176"/>
            <a:ext cx="4439711" cy="4017939"/>
          </a:xfrm>
          <a:custGeom>
            <a:avLst/>
            <a:gdLst/>
            <a:ahLst/>
            <a:cxnLst/>
            <a:rect r="r" b="b" t="t" l="l"/>
            <a:pathLst>
              <a:path h="4017939" w="4439711">
                <a:moveTo>
                  <a:pt x="0" y="0"/>
                </a:moveTo>
                <a:lnTo>
                  <a:pt x="4439711" y="0"/>
                </a:lnTo>
                <a:lnTo>
                  <a:pt x="4439711" y="4017939"/>
                </a:lnTo>
                <a:lnTo>
                  <a:pt x="0" y="40179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430134" y="3244473"/>
            <a:ext cx="7829166" cy="6013827"/>
            <a:chOff x="0" y="0"/>
            <a:chExt cx="10438888" cy="8018436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0438888" cy="8018436"/>
              <a:chOff x="0" y="0"/>
              <a:chExt cx="2062002" cy="158388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062002" cy="1583889"/>
              </a:xfrm>
              <a:custGeom>
                <a:avLst/>
                <a:gdLst/>
                <a:ahLst/>
                <a:cxnLst/>
                <a:rect r="r" b="b" t="t" l="l"/>
                <a:pathLst>
                  <a:path h="1583889" w="2062002">
                    <a:moveTo>
                      <a:pt x="0" y="0"/>
                    </a:moveTo>
                    <a:lnTo>
                      <a:pt x="2062002" y="0"/>
                    </a:lnTo>
                    <a:lnTo>
                      <a:pt x="2062002" y="1583889"/>
                    </a:lnTo>
                    <a:lnTo>
                      <a:pt x="0" y="1583889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85725"/>
                <a:ext cx="2062002" cy="16696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0"/>
              <a:ext cx="10438888" cy="8018436"/>
              <a:chOff x="0" y="0"/>
              <a:chExt cx="2062002" cy="1583889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062002" cy="1583889"/>
              </a:xfrm>
              <a:custGeom>
                <a:avLst/>
                <a:gdLst/>
                <a:ahLst/>
                <a:cxnLst/>
                <a:rect r="r" b="b" t="t" l="l"/>
                <a:pathLst>
                  <a:path h="1583889" w="2062002">
                    <a:moveTo>
                      <a:pt x="0" y="0"/>
                    </a:moveTo>
                    <a:lnTo>
                      <a:pt x="2062002" y="0"/>
                    </a:lnTo>
                    <a:lnTo>
                      <a:pt x="2062002" y="1583889"/>
                    </a:lnTo>
                    <a:lnTo>
                      <a:pt x="0" y="1583889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85725"/>
                <a:ext cx="2062002" cy="16696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0" id="20"/>
          <p:cNvSpPr txBox="true"/>
          <p:nvPr/>
        </p:nvSpPr>
        <p:spPr>
          <a:xfrm rot="0">
            <a:off x="1028700" y="539289"/>
            <a:ext cx="16230600" cy="2448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16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User Interface and User experience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430134" y="3207719"/>
            <a:ext cx="782916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spc="349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Flask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1739" y="4511257"/>
            <a:ext cx="7385957" cy="4432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2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 handles HTTP Requests as it connects the front-end UI to backend modules.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2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 supports API Calls which enables us remotely execute pentesting tasks rather than manually performing them.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2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 integrates with Databases &amp; Logging Systems and stores pentesting reports which provides all time access to the report as it is stored in the local memory.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50305" y="4511257"/>
            <a:ext cx="7385957" cy="4432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2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Cross-Platform &amp; Feature-Rich, as it can Build GUI applications for Windows, macOS, and Linux with 600+ built-in    widgets</a:t>
            </a:r>
            <a:r>
              <a:rPr lang="en-US" b="true" sz="2499" spc="124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2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Event-Driven Programming it Uses Signals &amp; Slots for seamless event handling.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 spc="12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Drag &amp; Drop UI with Qt Designer It can also Create UIs visually and convert .ui files into Python code.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3207719"/>
            <a:ext cx="782916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Pyqt5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001677">
            <a:off x="-3456345" y="5990278"/>
            <a:ext cx="6912691" cy="7353926"/>
          </a:xfrm>
          <a:custGeom>
            <a:avLst/>
            <a:gdLst/>
            <a:ahLst/>
            <a:cxnLst/>
            <a:rect r="r" b="b" t="t" l="l"/>
            <a:pathLst>
              <a:path h="7353926" w="6912691">
                <a:moveTo>
                  <a:pt x="0" y="0"/>
                </a:moveTo>
                <a:lnTo>
                  <a:pt x="6912690" y="0"/>
                </a:lnTo>
                <a:lnTo>
                  <a:pt x="6912690" y="7353927"/>
                </a:lnTo>
                <a:lnTo>
                  <a:pt x="0" y="73539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3244473"/>
            <a:ext cx="7829166" cy="6013827"/>
            <a:chOff x="0" y="0"/>
            <a:chExt cx="10438888" cy="8018436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438888" cy="8018436"/>
              <a:chOff x="0" y="0"/>
              <a:chExt cx="2062002" cy="1583889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062002" cy="1583889"/>
              </a:xfrm>
              <a:custGeom>
                <a:avLst/>
                <a:gdLst/>
                <a:ahLst/>
                <a:cxnLst/>
                <a:rect r="r" b="b" t="t" l="l"/>
                <a:pathLst>
                  <a:path h="1583889" w="2062002">
                    <a:moveTo>
                      <a:pt x="0" y="0"/>
                    </a:moveTo>
                    <a:lnTo>
                      <a:pt x="2062002" y="0"/>
                    </a:lnTo>
                    <a:lnTo>
                      <a:pt x="2062002" y="1583889"/>
                    </a:lnTo>
                    <a:lnTo>
                      <a:pt x="0" y="1583889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85725"/>
                <a:ext cx="2062002" cy="16696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0"/>
              <a:ext cx="10438888" cy="8018436"/>
              <a:chOff x="0" y="0"/>
              <a:chExt cx="2062002" cy="158388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062002" cy="1583889"/>
              </a:xfrm>
              <a:custGeom>
                <a:avLst/>
                <a:gdLst/>
                <a:ahLst/>
                <a:cxnLst/>
                <a:rect r="r" b="b" t="t" l="l"/>
                <a:pathLst>
                  <a:path h="1583889" w="2062002">
                    <a:moveTo>
                      <a:pt x="0" y="0"/>
                    </a:moveTo>
                    <a:lnTo>
                      <a:pt x="2062002" y="0"/>
                    </a:lnTo>
                    <a:lnTo>
                      <a:pt x="2062002" y="1583889"/>
                    </a:lnTo>
                    <a:lnTo>
                      <a:pt x="0" y="1583889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85725"/>
                <a:ext cx="2062002" cy="16696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1" id="11"/>
          <p:cNvSpPr/>
          <p:nvPr/>
        </p:nvSpPr>
        <p:spPr>
          <a:xfrm flipH="false" flipV="false" rot="0">
            <a:off x="13145969" y="-2716135"/>
            <a:ext cx="9738642" cy="9384510"/>
          </a:xfrm>
          <a:custGeom>
            <a:avLst/>
            <a:gdLst/>
            <a:ahLst/>
            <a:cxnLst/>
            <a:rect r="r" b="b" t="t" l="l"/>
            <a:pathLst>
              <a:path h="9384510" w="9738642">
                <a:moveTo>
                  <a:pt x="0" y="0"/>
                </a:moveTo>
                <a:lnTo>
                  <a:pt x="9738642" y="0"/>
                </a:lnTo>
                <a:lnTo>
                  <a:pt x="9738642" y="9384510"/>
                </a:lnTo>
                <a:lnTo>
                  <a:pt x="0" y="93845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93412">
            <a:off x="14315174" y="14176"/>
            <a:ext cx="4439711" cy="4017939"/>
          </a:xfrm>
          <a:custGeom>
            <a:avLst/>
            <a:gdLst/>
            <a:ahLst/>
            <a:cxnLst/>
            <a:rect r="r" b="b" t="t" l="l"/>
            <a:pathLst>
              <a:path h="4017939" w="4439711">
                <a:moveTo>
                  <a:pt x="0" y="0"/>
                </a:moveTo>
                <a:lnTo>
                  <a:pt x="4439711" y="0"/>
                </a:lnTo>
                <a:lnTo>
                  <a:pt x="4439711" y="4017939"/>
                </a:lnTo>
                <a:lnTo>
                  <a:pt x="0" y="40179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430134" y="3244473"/>
            <a:ext cx="7829166" cy="6013827"/>
            <a:chOff x="0" y="0"/>
            <a:chExt cx="10438888" cy="8018436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0438888" cy="8018436"/>
              <a:chOff x="0" y="0"/>
              <a:chExt cx="2062002" cy="158388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062002" cy="1583889"/>
              </a:xfrm>
              <a:custGeom>
                <a:avLst/>
                <a:gdLst/>
                <a:ahLst/>
                <a:cxnLst/>
                <a:rect r="r" b="b" t="t" l="l"/>
                <a:pathLst>
                  <a:path h="1583889" w="2062002">
                    <a:moveTo>
                      <a:pt x="0" y="0"/>
                    </a:moveTo>
                    <a:lnTo>
                      <a:pt x="2062002" y="0"/>
                    </a:lnTo>
                    <a:lnTo>
                      <a:pt x="2062002" y="1583889"/>
                    </a:lnTo>
                    <a:lnTo>
                      <a:pt x="0" y="1583889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85725"/>
                <a:ext cx="2062002" cy="16696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0"/>
              <a:ext cx="10438888" cy="8018436"/>
              <a:chOff x="0" y="0"/>
              <a:chExt cx="2062002" cy="1583889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062002" cy="1583889"/>
              </a:xfrm>
              <a:custGeom>
                <a:avLst/>
                <a:gdLst/>
                <a:ahLst/>
                <a:cxnLst/>
                <a:rect r="r" b="b" t="t" l="l"/>
                <a:pathLst>
                  <a:path h="1583889" w="2062002">
                    <a:moveTo>
                      <a:pt x="0" y="0"/>
                    </a:moveTo>
                    <a:lnTo>
                      <a:pt x="2062002" y="0"/>
                    </a:lnTo>
                    <a:lnTo>
                      <a:pt x="2062002" y="1583889"/>
                    </a:lnTo>
                    <a:lnTo>
                      <a:pt x="0" y="1583889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85725"/>
                <a:ext cx="2062002" cy="16696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20" id="20"/>
          <p:cNvSpPr/>
          <p:nvPr/>
        </p:nvSpPr>
        <p:spPr>
          <a:xfrm flipH="false" flipV="false" rot="0">
            <a:off x="1187848" y="3514586"/>
            <a:ext cx="7510869" cy="5473600"/>
          </a:xfrm>
          <a:custGeom>
            <a:avLst/>
            <a:gdLst/>
            <a:ahLst/>
            <a:cxnLst/>
            <a:rect r="r" b="b" t="t" l="l"/>
            <a:pathLst>
              <a:path h="5473600" w="7510869">
                <a:moveTo>
                  <a:pt x="0" y="0"/>
                </a:moveTo>
                <a:lnTo>
                  <a:pt x="7510869" y="0"/>
                </a:lnTo>
                <a:lnTo>
                  <a:pt x="7510869" y="5473601"/>
                </a:lnTo>
                <a:lnTo>
                  <a:pt x="0" y="547360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5170" t="-2557" r="-1863" b="-852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1356974"/>
            <a:ext cx="12498313" cy="1228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16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GUI DESIGN AND UI OVERVIEW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30134" y="3348526"/>
            <a:ext cx="7829166" cy="1749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25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The GUI of the Project Application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651739" y="5114343"/>
            <a:ext cx="7385957" cy="3873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spc="15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1. Built using PyQT5 and Flask.</a:t>
            </a:r>
          </a:p>
          <a:p>
            <a:pPr algn="l">
              <a:lnSpc>
                <a:spcPts val="4339"/>
              </a:lnSpc>
            </a:pPr>
            <a:r>
              <a:rPr lang="en-US" sz="3099" spc="15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2. Seamlessly integrates all of our features and allows for an intuitive user interaction</a:t>
            </a:r>
          </a:p>
          <a:p>
            <a:pPr algn="l">
              <a:lnSpc>
                <a:spcPts val="4339"/>
              </a:lnSpc>
            </a:pPr>
            <a:r>
              <a:rPr lang="en-US" sz="3099" spc="15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3. Real-time Summary report generated aftercompletion of testing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49572">
            <a:off x="13905010" y="4377341"/>
            <a:ext cx="7530117" cy="6918465"/>
          </a:xfrm>
          <a:custGeom>
            <a:avLst/>
            <a:gdLst/>
            <a:ahLst/>
            <a:cxnLst/>
            <a:rect r="r" b="b" t="t" l="l"/>
            <a:pathLst>
              <a:path h="6918465" w="7530117">
                <a:moveTo>
                  <a:pt x="0" y="0"/>
                </a:moveTo>
                <a:lnTo>
                  <a:pt x="7530117" y="0"/>
                </a:lnTo>
                <a:lnTo>
                  <a:pt x="7530117" y="6918466"/>
                </a:lnTo>
                <a:lnTo>
                  <a:pt x="0" y="69184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802992">
            <a:off x="-1245989" y="-3362067"/>
            <a:ext cx="6320685" cy="6724133"/>
          </a:xfrm>
          <a:custGeom>
            <a:avLst/>
            <a:gdLst/>
            <a:ahLst/>
            <a:cxnLst/>
            <a:rect r="r" b="b" t="t" l="l"/>
            <a:pathLst>
              <a:path h="6724133" w="6320685">
                <a:moveTo>
                  <a:pt x="0" y="0"/>
                </a:moveTo>
                <a:lnTo>
                  <a:pt x="6320685" y="0"/>
                </a:lnTo>
                <a:lnTo>
                  <a:pt x="6320685" y="6724134"/>
                </a:lnTo>
                <a:lnTo>
                  <a:pt x="0" y="67241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28116" y="6015904"/>
            <a:ext cx="3941664" cy="3662164"/>
          </a:xfrm>
          <a:custGeom>
            <a:avLst/>
            <a:gdLst/>
            <a:ahLst/>
            <a:cxnLst/>
            <a:rect r="r" b="b" t="t" l="l"/>
            <a:pathLst>
              <a:path h="3662164" w="3941664">
                <a:moveTo>
                  <a:pt x="0" y="0"/>
                </a:moveTo>
                <a:lnTo>
                  <a:pt x="3941663" y="0"/>
                </a:lnTo>
                <a:lnTo>
                  <a:pt x="3941663" y="3662164"/>
                </a:lnTo>
                <a:lnTo>
                  <a:pt x="0" y="36621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382868" y="8694512"/>
            <a:ext cx="2656101" cy="2574003"/>
          </a:xfrm>
          <a:custGeom>
            <a:avLst/>
            <a:gdLst/>
            <a:ahLst/>
            <a:cxnLst/>
            <a:rect r="r" b="b" t="t" l="l"/>
            <a:pathLst>
              <a:path h="2574003" w="2656101">
                <a:moveTo>
                  <a:pt x="0" y="0"/>
                </a:moveTo>
                <a:lnTo>
                  <a:pt x="2656101" y="0"/>
                </a:lnTo>
                <a:lnTo>
                  <a:pt x="2656101" y="2574003"/>
                </a:lnTo>
                <a:lnTo>
                  <a:pt x="0" y="25740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454998" y="5279153"/>
            <a:ext cx="6249851" cy="5742191"/>
          </a:xfrm>
          <a:custGeom>
            <a:avLst/>
            <a:gdLst/>
            <a:ahLst/>
            <a:cxnLst/>
            <a:rect r="r" b="b" t="t" l="l"/>
            <a:pathLst>
              <a:path h="5742191" w="6249851">
                <a:moveTo>
                  <a:pt x="0" y="0"/>
                </a:moveTo>
                <a:lnTo>
                  <a:pt x="6249850" y="0"/>
                </a:lnTo>
                <a:lnTo>
                  <a:pt x="6249850" y="5742191"/>
                </a:lnTo>
                <a:lnTo>
                  <a:pt x="0" y="574219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237146">
            <a:off x="-315172" y="6923252"/>
            <a:ext cx="4459052" cy="3210518"/>
          </a:xfrm>
          <a:custGeom>
            <a:avLst/>
            <a:gdLst/>
            <a:ahLst/>
            <a:cxnLst/>
            <a:rect r="r" b="b" t="t" l="l"/>
            <a:pathLst>
              <a:path h="3210518" w="4459052">
                <a:moveTo>
                  <a:pt x="0" y="0"/>
                </a:moveTo>
                <a:lnTo>
                  <a:pt x="4459052" y="0"/>
                </a:lnTo>
                <a:lnTo>
                  <a:pt x="4459052" y="3210518"/>
                </a:lnTo>
                <a:lnTo>
                  <a:pt x="0" y="321051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021057" y="-1370502"/>
            <a:ext cx="2656101" cy="2574003"/>
          </a:xfrm>
          <a:custGeom>
            <a:avLst/>
            <a:gdLst/>
            <a:ahLst/>
            <a:cxnLst/>
            <a:rect r="r" b="b" t="t" l="l"/>
            <a:pathLst>
              <a:path h="2574003" w="2656101">
                <a:moveTo>
                  <a:pt x="0" y="0"/>
                </a:moveTo>
                <a:lnTo>
                  <a:pt x="2656101" y="0"/>
                </a:lnTo>
                <a:lnTo>
                  <a:pt x="2656101" y="2574004"/>
                </a:lnTo>
                <a:lnTo>
                  <a:pt x="0" y="257400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670037">
            <a:off x="13383024" y="-2542762"/>
            <a:ext cx="5974748" cy="5489435"/>
          </a:xfrm>
          <a:custGeom>
            <a:avLst/>
            <a:gdLst/>
            <a:ahLst/>
            <a:cxnLst/>
            <a:rect r="r" b="b" t="t" l="l"/>
            <a:pathLst>
              <a:path h="5489435" w="5974748">
                <a:moveTo>
                  <a:pt x="0" y="0"/>
                </a:moveTo>
                <a:lnTo>
                  <a:pt x="5974748" y="0"/>
                </a:lnTo>
                <a:lnTo>
                  <a:pt x="5974748" y="5489435"/>
                </a:lnTo>
                <a:lnTo>
                  <a:pt x="0" y="548943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767542" y="-372656"/>
            <a:ext cx="3902526" cy="3235549"/>
          </a:xfrm>
          <a:custGeom>
            <a:avLst/>
            <a:gdLst/>
            <a:ahLst/>
            <a:cxnLst/>
            <a:rect r="r" b="b" t="t" l="l"/>
            <a:pathLst>
              <a:path h="3235549" w="3902526">
                <a:moveTo>
                  <a:pt x="0" y="0"/>
                </a:moveTo>
                <a:lnTo>
                  <a:pt x="3902526" y="0"/>
                </a:lnTo>
                <a:lnTo>
                  <a:pt x="3902526" y="3235549"/>
                </a:lnTo>
                <a:lnTo>
                  <a:pt x="0" y="323554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789354">
            <a:off x="575474" y="-347429"/>
            <a:ext cx="2725139" cy="3833315"/>
          </a:xfrm>
          <a:custGeom>
            <a:avLst/>
            <a:gdLst/>
            <a:ahLst/>
            <a:cxnLst/>
            <a:rect r="r" b="b" t="t" l="l"/>
            <a:pathLst>
              <a:path h="3833315" w="2725139">
                <a:moveTo>
                  <a:pt x="0" y="0"/>
                </a:moveTo>
                <a:lnTo>
                  <a:pt x="2725139" y="0"/>
                </a:lnTo>
                <a:lnTo>
                  <a:pt x="2725139" y="3833316"/>
                </a:lnTo>
                <a:lnTo>
                  <a:pt x="0" y="383331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833552" y="-1855444"/>
            <a:ext cx="4515556" cy="4114800"/>
          </a:xfrm>
          <a:custGeom>
            <a:avLst/>
            <a:gdLst/>
            <a:ahLst/>
            <a:cxnLst/>
            <a:rect r="r" b="b" t="t" l="l"/>
            <a:pathLst>
              <a:path h="4114800" w="4515556">
                <a:moveTo>
                  <a:pt x="0" y="0"/>
                </a:moveTo>
                <a:lnTo>
                  <a:pt x="4515555" y="0"/>
                </a:lnTo>
                <a:lnTo>
                  <a:pt x="45155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091329" y="7824340"/>
            <a:ext cx="6175444" cy="1103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28"/>
              </a:lnSpc>
              <a:spcBef>
                <a:spcPct val="0"/>
              </a:spcBef>
            </a:pPr>
            <a:r>
              <a:rPr lang="en-US" sz="5285" spc="10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Team Autopenters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02392" y="4729580"/>
            <a:ext cx="9483217" cy="1828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676"/>
              </a:lnSpc>
            </a:pPr>
            <a:r>
              <a:rPr lang="en-US" sz="13955" spc="279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THANK YOU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6115669" y="9157421"/>
            <a:ext cx="3028331" cy="3997797"/>
          </a:xfrm>
          <a:custGeom>
            <a:avLst/>
            <a:gdLst/>
            <a:ahLst/>
            <a:cxnLst/>
            <a:rect r="r" b="b" t="t" l="l"/>
            <a:pathLst>
              <a:path h="3997797" w="3028331">
                <a:moveTo>
                  <a:pt x="0" y="0"/>
                </a:moveTo>
                <a:lnTo>
                  <a:pt x="3028331" y="0"/>
                </a:lnTo>
                <a:lnTo>
                  <a:pt x="3028331" y="3997797"/>
                </a:lnTo>
                <a:lnTo>
                  <a:pt x="0" y="3997797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677158" y="1028700"/>
            <a:ext cx="1577381" cy="1528625"/>
          </a:xfrm>
          <a:custGeom>
            <a:avLst/>
            <a:gdLst/>
            <a:ahLst/>
            <a:cxnLst/>
            <a:rect r="r" b="b" t="t" l="l"/>
            <a:pathLst>
              <a:path h="1528625" w="1577381">
                <a:moveTo>
                  <a:pt x="0" y="0"/>
                </a:moveTo>
                <a:lnTo>
                  <a:pt x="1577381" y="0"/>
                </a:lnTo>
                <a:lnTo>
                  <a:pt x="1577381" y="1528625"/>
                </a:lnTo>
                <a:lnTo>
                  <a:pt x="0" y="15286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4065037">
            <a:off x="11095644" y="9610088"/>
            <a:ext cx="2417198" cy="2342484"/>
          </a:xfrm>
          <a:custGeom>
            <a:avLst/>
            <a:gdLst/>
            <a:ahLst/>
            <a:cxnLst/>
            <a:rect r="r" b="b" t="t" l="l"/>
            <a:pathLst>
              <a:path h="2342484" w="2417198">
                <a:moveTo>
                  <a:pt x="0" y="0"/>
                </a:moveTo>
                <a:lnTo>
                  <a:pt x="2417198" y="0"/>
                </a:lnTo>
                <a:lnTo>
                  <a:pt x="2417198" y="2342484"/>
                </a:lnTo>
                <a:lnTo>
                  <a:pt x="0" y="2342484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029577">
            <a:off x="-6924757" y="-2168809"/>
            <a:ext cx="11022365" cy="10127047"/>
          </a:xfrm>
          <a:custGeom>
            <a:avLst/>
            <a:gdLst/>
            <a:ahLst/>
            <a:cxnLst/>
            <a:rect r="r" b="b" t="t" l="l"/>
            <a:pathLst>
              <a:path h="10127047" w="11022365">
                <a:moveTo>
                  <a:pt x="0" y="0"/>
                </a:moveTo>
                <a:lnTo>
                  <a:pt x="11022365" y="0"/>
                </a:lnTo>
                <a:lnTo>
                  <a:pt x="11022365" y="10127047"/>
                </a:lnTo>
                <a:lnTo>
                  <a:pt x="0" y="10127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33855" y="3808594"/>
            <a:ext cx="3545358" cy="5449706"/>
            <a:chOff x="0" y="0"/>
            <a:chExt cx="4727143" cy="726627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737" y="0"/>
              <a:ext cx="4724406" cy="7266274"/>
              <a:chOff x="0" y="0"/>
              <a:chExt cx="1261742" cy="1940596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261742" cy="1940596"/>
              </a:xfrm>
              <a:custGeom>
                <a:avLst/>
                <a:gdLst/>
                <a:ahLst/>
                <a:cxnLst/>
                <a:rect r="r" b="b" t="t" l="l"/>
                <a:pathLst>
                  <a:path h="1940596" w="1261742">
                    <a:moveTo>
                      <a:pt x="0" y="0"/>
                    </a:moveTo>
                    <a:lnTo>
                      <a:pt x="1261742" y="0"/>
                    </a:lnTo>
                    <a:lnTo>
                      <a:pt x="1261742" y="1940596"/>
                    </a:lnTo>
                    <a:lnTo>
                      <a:pt x="0" y="1940596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28575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85725"/>
                <a:ext cx="1261742" cy="2026321"/>
              </a:xfrm>
              <a:prstGeom prst="rect">
                <a:avLst/>
              </a:prstGeom>
            </p:spPr>
            <p:txBody>
              <a:bodyPr anchor="ctr" rtlCol="false" tIns="37573" lIns="37573" bIns="37573" rIns="37573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0"/>
              <a:ext cx="4724406" cy="7266274"/>
              <a:chOff x="0" y="0"/>
              <a:chExt cx="1261742" cy="194059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261742" cy="1940596"/>
              </a:xfrm>
              <a:custGeom>
                <a:avLst/>
                <a:gdLst/>
                <a:ahLst/>
                <a:cxnLst/>
                <a:rect r="r" b="b" t="t" l="l"/>
                <a:pathLst>
                  <a:path h="1940596" w="1261742">
                    <a:moveTo>
                      <a:pt x="0" y="0"/>
                    </a:moveTo>
                    <a:lnTo>
                      <a:pt x="1261742" y="0"/>
                    </a:lnTo>
                    <a:lnTo>
                      <a:pt x="1261742" y="1940596"/>
                    </a:lnTo>
                    <a:lnTo>
                      <a:pt x="0" y="1940596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85725"/>
                <a:ext cx="1261742" cy="2026321"/>
              </a:xfrm>
              <a:prstGeom prst="rect">
                <a:avLst/>
              </a:prstGeom>
            </p:spPr>
            <p:txBody>
              <a:bodyPr anchor="ctr" rtlCol="false" tIns="37573" lIns="37573" bIns="37573" rIns="37573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5394218" y="3808594"/>
            <a:ext cx="3543305" cy="5449706"/>
            <a:chOff x="0" y="0"/>
            <a:chExt cx="1261742" cy="194059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61742" cy="1940596"/>
            </a:xfrm>
            <a:custGeom>
              <a:avLst/>
              <a:gdLst/>
              <a:ahLst/>
              <a:cxnLst/>
              <a:rect r="r" b="b" t="t" l="l"/>
              <a:pathLst>
                <a:path h="1940596" w="1261742">
                  <a:moveTo>
                    <a:pt x="0" y="0"/>
                  </a:moveTo>
                  <a:lnTo>
                    <a:pt x="1261742" y="0"/>
                  </a:lnTo>
                  <a:lnTo>
                    <a:pt x="1261742" y="1940596"/>
                  </a:lnTo>
                  <a:lnTo>
                    <a:pt x="0" y="1940596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28575" cap="sq">
              <a:solidFill>
                <a:srgbClr val="000000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261742" cy="2026321"/>
            </a:xfrm>
            <a:prstGeom prst="rect">
              <a:avLst/>
            </a:prstGeom>
          </p:spPr>
          <p:txBody>
            <a:bodyPr anchor="ctr" rtlCol="false" tIns="37573" lIns="37573" bIns="37573" rIns="37573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392166" y="3808594"/>
            <a:ext cx="3543305" cy="5449706"/>
            <a:chOff x="0" y="0"/>
            <a:chExt cx="1261742" cy="194059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61742" cy="1940596"/>
            </a:xfrm>
            <a:custGeom>
              <a:avLst/>
              <a:gdLst/>
              <a:ahLst/>
              <a:cxnLst/>
              <a:rect r="r" b="b" t="t" l="l"/>
              <a:pathLst>
                <a:path h="1940596" w="1261742">
                  <a:moveTo>
                    <a:pt x="0" y="0"/>
                  </a:moveTo>
                  <a:lnTo>
                    <a:pt x="1261742" y="0"/>
                  </a:lnTo>
                  <a:lnTo>
                    <a:pt x="1261742" y="1940596"/>
                  </a:lnTo>
                  <a:lnTo>
                    <a:pt x="0" y="1940596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1261742" cy="2026321"/>
            </a:xfrm>
            <a:prstGeom prst="rect">
              <a:avLst/>
            </a:prstGeom>
          </p:spPr>
          <p:txBody>
            <a:bodyPr anchor="ctr" rtlCol="false" tIns="37573" lIns="37573" bIns="37573" rIns="37573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352530" y="3808594"/>
            <a:ext cx="3543305" cy="5449706"/>
            <a:chOff x="0" y="0"/>
            <a:chExt cx="1261742" cy="19405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61742" cy="1940596"/>
            </a:xfrm>
            <a:custGeom>
              <a:avLst/>
              <a:gdLst/>
              <a:ahLst/>
              <a:cxnLst/>
              <a:rect r="r" b="b" t="t" l="l"/>
              <a:pathLst>
                <a:path h="1940596" w="1261742">
                  <a:moveTo>
                    <a:pt x="0" y="0"/>
                  </a:moveTo>
                  <a:lnTo>
                    <a:pt x="1261742" y="0"/>
                  </a:lnTo>
                  <a:lnTo>
                    <a:pt x="1261742" y="1940596"/>
                  </a:lnTo>
                  <a:lnTo>
                    <a:pt x="0" y="1940596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28575" cap="sq">
              <a:solidFill>
                <a:srgbClr val="000000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85725"/>
              <a:ext cx="1261742" cy="2026321"/>
            </a:xfrm>
            <a:prstGeom prst="rect">
              <a:avLst/>
            </a:prstGeom>
          </p:spPr>
          <p:txBody>
            <a:bodyPr anchor="ctr" rtlCol="false" tIns="37573" lIns="37573" bIns="37573" rIns="37573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350477" y="3808594"/>
            <a:ext cx="3543305" cy="5449706"/>
            <a:chOff x="0" y="0"/>
            <a:chExt cx="1261742" cy="194059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61742" cy="1940596"/>
            </a:xfrm>
            <a:custGeom>
              <a:avLst/>
              <a:gdLst/>
              <a:ahLst/>
              <a:cxnLst/>
              <a:rect r="r" b="b" t="t" l="l"/>
              <a:pathLst>
                <a:path h="1940596" w="1261742">
                  <a:moveTo>
                    <a:pt x="0" y="0"/>
                  </a:moveTo>
                  <a:lnTo>
                    <a:pt x="1261742" y="0"/>
                  </a:lnTo>
                  <a:lnTo>
                    <a:pt x="1261742" y="1940596"/>
                  </a:lnTo>
                  <a:lnTo>
                    <a:pt x="0" y="1940596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85725"/>
              <a:ext cx="1261742" cy="2026321"/>
            </a:xfrm>
            <a:prstGeom prst="rect">
              <a:avLst/>
            </a:prstGeom>
          </p:spPr>
          <p:txBody>
            <a:bodyPr anchor="ctr" rtlCol="false" tIns="37573" lIns="37573" bIns="37573" rIns="37573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-5875420">
            <a:off x="13461378" y="6233797"/>
            <a:ext cx="8151990" cy="7410900"/>
          </a:xfrm>
          <a:custGeom>
            <a:avLst/>
            <a:gdLst/>
            <a:ahLst/>
            <a:cxnLst/>
            <a:rect r="r" b="b" t="t" l="l"/>
            <a:pathLst>
              <a:path h="7410900" w="8151990">
                <a:moveTo>
                  <a:pt x="0" y="0"/>
                </a:moveTo>
                <a:lnTo>
                  <a:pt x="8151991" y="0"/>
                </a:lnTo>
                <a:lnTo>
                  <a:pt x="8151991" y="7410900"/>
                </a:lnTo>
                <a:lnTo>
                  <a:pt x="0" y="74109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2403298">
            <a:off x="15657171" y="7844421"/>
            <a:ext cx="3204258" cy="2827758"/>
          </a:xfrm>
          <a:custGeom>
            <a:avLst/>
            <a:gdLst/>
            <a:ahLst/>
            <a:cxnLst/>
            <a:rect r="r" b="b" t="t" l="l"/>
            <a:pathLst>
              <a:path h="2827758" w="3204258">
                <a:moveTo>
                  <a:pt x="0" y="0"/>
                </a:moveTo>
                <a:lnTo>
                  <a:pt x="3204258" y="0"/>
                </a:lnTo>
                <a:lnTo>
                  <a:pt x="3204258" y="2827758"/>
                </a:lnTo>
                <a:lnTo>
                  <a:pt x="0" y="28277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3310841" y="3808594"/>
            <a:ext cx="3543305" cy="5449706"/>
            <a:chOff x="0" y="0"/>
            <a:chExt cx="1261742" cy="194059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61742" cy="1940596"/>
            </a:xfrm>
            <a:custGeom>
              <a:avLst/>
              <a:gdLst/>
              <a:ahLst/>
              <a:cxnLst/>
              <a:rect r="r" b="b" t="t" l="l"/>
              <a:pathLst>
                <a:path h="1940596" w="1261742">
                  <a:moveTo>
                    <a:pt x="0" y="0"/>
                  </a:moveTo>
                  <a:lnTo>
                    <a:pt x="1261742" y="0"/>
                  </a:lnTo>
                  <a:lnTo>
                    <a:pt x="1261742" y="1940596"/>
                  </a:lnTo>
                  <a:lnTo>
                    <a:pt x="0" y="1940596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28575" cap="sq">
              <a:solidFill>
                <a:srgbClr val="000000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85725"/>
              <a:ext cx="1261742" cy="2026321"/>
            </a:xfrm>
            <a:prstGeom prst="rect">
              <a:avLst/>
            </a:prstGeom>
          </p:spPr>
          <p:txBody>
            <a:bodyPr anchor="ctr" rtlCol="false" tIns="37573" lIns="37573" bIns="37573" rIns="37573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3308788" y="3808594"/>
            <a:ext cx="3543305" cy="5449706"/>
            <a:chOff x="0" y="0"/>
            <a:chExt cx="1261742" cy="194059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261742" cy="1940596"/>
            </a:xfrm>
            <a:custGeom>
              <a:avLst/>
              <a:gdLst/>
              <a:ahLst/>
              <a:cxnLst/>
              <a:rect r="r" b="b" t="t" l="l"/>
              <a:pathLst>
                <a:path h="1940596" w="1261742">
                  <a:moveTo>
                    <a:pt x="0" y="0"/>
                  </a:moveTo>
                  <a:lnTo>
                    <a:pt x="1261742" y="0"/>
                  </a:lnTo>
                  <a:lnTo>
                    <a:pt x="1261742" y="1940596"/>
                  </a:lnTo>
                  <a:lnTo>
                    <a:pt x="0" y="1940596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85725"/>
              <a:ext cx="1261742" cy="2026321"/>
            </a:xfrm>
            <a:prstGeom prst="rect">
              <a:avLst/>
            </a:prstGeom>
          </p:spPr>
          <p:txBody>
            <a:bodyPr anchor="ctr" rtlCol="false" tIns="37573" lIns="37573" bIns="37573" rIns="37573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1086393">
            <a:off x="-873500" y="52865"/>
            <a:ext cx="3220996" cy="4528641"/>
          </a:xfrm>
          <a:custGeom>
            <a:avLst/>
            <a:gdLst/>
            <a:ahLst/>
            <a:cxnLst/>
            <a:rect r="r" b="b" t="t" l="l"/>
            <a:pathLst>
              <a:path h="4528641" w="3220996">
                <a:moveTo>
                  <a:pt x="0" y="0"/>
                </a:moveTo>
                <a:lnTo>
                  <a:pt x="3220996" y="0"/>
                </a:lnTo>
                <a:lnTo>
                  <a:pt x="3220996" y="4528642"/>
                </a:lnTo>
                <a:lnTo>
                  <a:pt x="0" y="45286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697320" y="1401831"/>
            <a:ext cx="14893360" cy="1514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 spc="199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TEAM INTRODUCTION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857937" y="5296107"/>
            <a:ext cx="2715079" cy="306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 spc="52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Name: </a:t>
            </a:r>
          </a:p>
          <a:p>
            <a:pPr algn="l">
              <a:lnSpc>
                <a:spcPts val="3380"/>
              </a:lnSpc>
            </a:pPr>
            <a:r>
              <a:rPr lang="en-US" sz="2600" spc="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Himanshu Gaur</a:t>
            </a:r>
          </a:p>
          <a:p>
            <a:pPr algn="l">
              <a:lnSpc>
                <a:spcPts val="3380"/>
              </a:lnSpc>
            </a:pPr>
            <a:r>
              <a:rPr lang="en-US" sz="2600" spc="52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Reg. No.:</a:t>
            </a:r>
          </a:p>
          <a:p>
            <a:pPr algn="l">
              <a:lnSpc>
                <a:spcPts val="3380"/>
              </a:lnSpc>
            </a:pPr>
            <a:r>
              <a:rPr lang="en-US" sz="2600" spc="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23BCY10127</a:t>
            </a:r>
          </a:p>
          <a:p>
            <a:pPr algn="l">
              <a:lnSpc>
                <a:spcPts val="3380"/>
              </a:lnSpc>
            </a:pPr>
            <a:r>
              <a:rPr lang="en-US" sz="2600" spc="52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Branch:</a:t>
            </a:r>
          </a:p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sz="2600" spc="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Cybersecurity (BCY)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10291" y="3842137"/>
            <a:ext cx="731749" cy="112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420"/>
              </a:lnSpc>
              <a:spcBef>
                <a:spcPct val="0"/>
              </a:spcBef>
            </a:pPr>
            <a:r>
              <a:rPr lang="en-US" sz="6000" u="none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01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673572" y="3842137"/>
            <a:ext cx="731749" cy="112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420"/>
              </a:lnSpc>
              <a:spcBef>
                <a:spcPct val="0"/>
              </a:spcBef>
            </a:pPr>
            <a:r>
              <a:rPr lang="en-US" sz="6000" u="none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03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662760" y="3842137"/>
            <a:ext cx="972795" cy="112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420"/>
              </a:lnSpc>
              <a:spcBef>
                <a:spcPct val="0"/>
              </a:spcBef>
            </a:pPr>
            <a:r>
              <a:rPr lang="en-US" sz="6000" u="none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04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775723" y="5296107"/>
            <a:ext cx="2715079" cy="306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 spc="52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Name: </a:t>
            </a:r>
          </a:p>
          <a:p>
            <a:pPr algn="l">
              <a:lnSpc>
                <a:spcPts val="3380"/>
              </a:lnSpc>
            </a:pPr>
            <a:r>
              <a:rPr lang="en-US" sz="2600" spc="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Abhinav Mehra</a:t>
            </a:r>
          </a:p>
          <a:p>
            <a:pPr algn="l">
              <a:lnSpc>
                <a:spcPts val="3380"/>
              </a:lnSpc>
            </a:pPr>
            <a:r>
              <a:rPr lang="en-US" sz="2600" spc="52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Reg. No.: </a:t>
            </a:r>
            <a:r>
              <a:rPr lang="en-US" sz="2600" spc="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23BCY10015</a:t>
            </a:r>
          </a:p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b="true" sz="2600" spc="52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Branch: </a:t>
            </a:r>
            <a:r>
              <a:rPr lang="en-US" sz="2600" spc="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Cybersecurity (BCY)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680410" y="3842137"/>
            <a:ext cx="1153580" cy="112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420"/>
              </a:lnSpc>
              <a:spcBef>
                <a:spcPct val="0"/>
              </a:spcBef>
            </a:pPr>
            <a:r>
              <a:rPr lang="en-US" sz="6000" u="none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02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816248" y="5296107"/>
            <a:ext cx="2715079" cy="263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 spc="52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Name: </a:t>
            </a:r>
          </a:p>
          <a:p>
            <a:pPr algn="l">
              <a:lnSpc>
                <a:spcPts val="3380"/>
              </a:lnSpc>
            </a:pPr>
            <a:r>
              <a:rPr lang="en-US" sz="2600" spc="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Tanya Bharti</a:t>
            </a:r>
          </a:p>
          <a:p>
            <a:pPr algn="l">
              <a:lnSpc>
                <a:spcPts val="3380"/>
              </a:lnSpc>
            </a:pPr>
            <a:r>
              <a:rPr lang="en-US" sz="2600" spc="52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Reg. No.:</a:t>
            </a:r>
          </a:p>
          <a:p>
            <a:pPr algn="l">
              <a:lnSpc>
                <a:spcPts val="3380"/>
              </a:lnSpc>
            </a:pPr>
            <a:r>
              <a:rPr lang="en-US" sz="2600" spc="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23BCE11555</a:t>
            </a:r>
          </a:p>
          <a:p>
            <a:pPr algn="l">
              <a:lnSpc>
                <a:spcPts val="3380"/>
              </a:lnSpc>
            </a:pPr>
            <a:r>
              <a:rPr lang="en-US" sz="2600" spc="52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Branch: </a:t>
            </a:r>
          </a:p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sz="2600" spc="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Core (BCE)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734034" y="5296107"/>
            <a:ext cx="2715079" cy="306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 spc="52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Name: </a:t>
            </a:r>
          </a:p>
          <a:p>
            <a:pPr algn="l">
              <a:lnSpc>
                <a:spcPts val="3380"/>
              </a:lnSpc>
            </a:pPr>
            <a:r>
              <a:rPr lang="en-US" sz="2600" spc="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Rananjay Singh Chauhan</a:t>
            </a:r>
          </a:p>
          <a:p>
            <a:pPr algn="l">
              <a:lnSpc>
                <a:spcPts val="3380"/>
              </a:lnSpc>
            </a:pPr>
            <a:r>
              <a:rPr lang="en-US" sz="2600" spc="52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Reg. No.: </a:t>
            </a:r>
          </a:p>
          <a:p>
            <a:pPr algn="l">
              <a:lnSpc>
                <a:spcPts val="3380"/>
              </a:lnSpc>
            </a:pPr>
            <a:r>
              <a:rPr lang="en-US" sz="2600" spc="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23BAI10080</a:t>
            </a:r>
          </a:p>
          <a:p>
            <a:pPr algn="l">
              <a:lnSpc>
                <a:spcPts val="3380"/>
              </a:lnSpc>
            </a:pPr>
            <a:r>
              <a:rPr lang="en-US" sz="2600" spc="52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Branch: </a:t>
            </a:r>
          </a:p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sz="2600" spc="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AI/ML (BAI)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272947">
            <a:off x="13553100" y="-2371378"/>
            <a:ext cx="8106813" cy="8725533"/>
          </a:xfrm>
          <a:custGeom>
            <a:avLst/>
            <a:gdLst/>
            <a:ahLst/>
            <a:cxnLst/>
            <a:rect r="r" b="b" t="t" l="l"/>
            <a:pathLst>
              <a:path h="8725533" w="8106813">
                <a:moveTo>
                  <a:pt x="0" y="0"/>
                </a:moveTo>
                <a:lnTo>
                  <a:pt x="8106813" y="0"/>
                </a:lnTo>
                <a:lnTo>
                  <a:pt x="8106813" y="8725533"/>
                </a:lnTo>
                <a:lnTo>
                  <a:pt x="0" y="87255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74744" y="7682326"/>
            <a:ext cx="3252480" cy="3151948"/>
          </a:xfrm>
          <a:custGeom>
            <a:avLst/>
            <a:gdLst/>
            <a:ahLst/>
            <a:cxnLst/>
            <a:rect r="r" b="b" t="t" l="l"/>
            <a:pathLst>
              <a:path h="3151948" w="3252480">
                <a:moveTo>
                  <a:pt x="0" y="0"/>
                </a:moveTo>
                <a:lnTo>
                  <a:pt x="3252479" y="0"/>
                </a:lnTo>
                <a:lnTo>
                  <a:pt x="3252479" y="3151948"/>
                </a:lnTo>
                <a:lnTo>
                  <a:pt x="0" y="31519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649572">
            <a:off x="-3765059" y="5277923"/>
            <a:ext cx="7530117" cy="6918465"/>
          </a:xfrm>
          <a:custGeom>
            <a:avLst/>
            <a:gdLst/>
            <a:ahLst/>
            <a:cxnLst/>
            <a:rect r="r" b="b" t="t" l="l"/>
            <a:pathLst>
              <a:path h="6918465" w="7530117">
                <a:moveTo>
                  <a:pt x="0" y="0"/>
                </a:moveTo>
                <a:lnTo>
                  <a:pt x="7530118" y="0"/>
                </a:lnTo>
                <a:lnTo>
                  <a:pt x="7530118" y="6918466"/>
                </a:lnTo>
                <a:lnTo>
                  <a:pt x="0" y="6918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882822">
            <a:off x="15329165" y="-215633"/>
            <a:ext cx="3343637" cy="4414042"/>
          </a:xfrm>
          <a:custGeom>
            <a:avLst/>
            <a:gdLst/>
            <a:ahLst/>
            <a:cxnLst/>
            <a:rect r="r" b="b" t="t" l="l"/>
            <a:pathLst>
              <a:path h="4414042" w="3343637">
                <a:moveTo>
                  <a:pt x="0" y="0"/>
                </a:moveTo>
                <a:lnTo>
                  <a:pt x="3343637" y="0"/>
                </a:lnTo>
                <a:lnTo>
                  <a:pt x="3343637" y="4414042"/>
                </a:lnTo>
                <a:lnTo>
                  <a:pt x="0" y="44140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772112">
            <a:off x="-1176621" y="6761333"/>
            <a:ext cx="3375450" cy="4072941"/>
          </a:xfrm>
          <a:custGeom>
            <a:avLst/>
            <a:gdLst/>
            <a:ahLst/>
            <a:cxnLst/>
            <a:rect r="r" b="b" t="t" l="l"/>
            <a:pathLst>
              <a:path h="4072941" w="3375450">
                <a:moveTo>
                  <a:pt x="0" y="0"/>
                </a:moveTo>
                <a:lnTo>
                  <a:pt x="3375451" y="0"/>
                </a:lnTo>
                <a:lnTo>
                  <a:pt x="3375451" y="4072941"/>
                </a:lnTo>
                <a:lnTo>
                  <a:pt x="0" y="40729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82415" y="2597135"/>
            <a:ext cx="16824091" cy="7298060"/>
            <a:chOff x="0" y="0"/>
            <a:chExt cx="22432121" cy="973074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2432121" cy="9730747"/>
              <a:chOff x="0" y="0"/>
              <a:chExt cx="4431036" cy="192212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431037" cy="1922123"/>
              </a:xfrm>
              <a:custGeom>
                <a:avLst/>
                <a:gdLst/>
                <a:ahLst/>
                <a:cxnLst/>
                <a:rect r="r" b="b" t="t" l="l"/>
                <a:pathLst>
                  <a:path h="1922123" w="4431037">
                    <a:moveTo>
                      <a:pt x="0" y="0"/>
                    </a:moveTo>
                    <a:lnTo>
                      <a:pt x="4431037" y="0"/>
                    </a:lnTo>
                    <a:lnTo>
                      <a:pt x="4431037" y="1922123"/>
                    </a:lnTo>
                    <a:lnTo>
                      <a:pt x="0" y="1922123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85725"/>
                <a:ext cx="4431036" cy="20078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22432121" cy="9730747"/>
              <a:chOff x="0" y="0"/>
              <a:chExt cx="4431036" cy="192212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431037" cy="1922123"/>
              </a:xfrm>
              <a:custGeom>
                <a:avLst/>
                <a:gdLst/>
                <a:ahLst/>
                <a:cxnLst/>
                <a:rect r="r" b="b" t="t" l="l"/>
                <a:pathLst>
                  <a:path h="1922123" w="4431037">
                    <a:moveTo>
                      <a:pt x="0" y="0"/>
                    </a:moveTo>
                    <a:lnTo>
                      <a:pt x="4431037" y="0"/>
                    </a:lnTo>
                    <a:lnTo>
                      <a:pt x="4431037" y="1922123"/>
                    </a:lnTo>
                    <a:lnTo>
                      <a:pt x="0" y="1922123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85725"/>
                <a:ext cx="4431036" cy="20078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5" id="15"/>
          <p:cNvSpPr txBox="true"/>
          <p:nvPr/>
        </p:nvSpPr>
        <p:spPr>
          <a:xfrm rot="0">
            <a:off x="1373818" y="1095375"/>
            <a:ext cx="11381592" cy="1149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</a:pPr>
            <a:r>
              <a:rPr lang="en-US" sz="8000" spc="16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2415" y="2672043"/>
            <a:ext cx="16476885" cy="700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This AI-powered, fully automated penetration testing framework enhances the </a:t>
            </a:r>
            <a:r>
              <a:rPr lang="en-US" b="true" sz="27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speed, accuracy, and scalability</a:t>
            </a: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of security assessments. It modernizes the ethical hacking workflow by overcoming the limitations of slow, manual, and disconnected traditional methods, creating a single, intelligent system for comprehensive security analysis.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 seamlessly combines industry-standard tools like </a:t>
            </a:r>
            <a:r>
              <a:rPr lang="en-US" b="true" sz="27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Nmap, Nikto, and SQLMap</a:t>
            </a: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into one cohesive platform. This is managed through an intuitive Graphical User Interface (GUI) built with </a:t>
            </a:r>
            <a:r>
              <a:rPr lang="en-US" b="true" sz="27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Pyqt5 &amp; Flask,</a:t>
            </a: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providing a simple dashboard for launching tests and reviewing results with ease.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Leveraging AI, the system generates detailed security reports in </a:t>
            </a:r>
            <a:r>
              <a:rPr lang="en-US" b="true" sz="27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PDF</a:t>
            </a: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and text formats. These reports detail identified vulnerabilities, explain their threats, provide base-level remedies, and intelligently prioritize all findings by severity, offering clear, actionable insights for security teams.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029577">
            <a:off x="-6924757" y="-2168809"/>
            <a:ext cx="11022365" cy="10127047"/>
          </a:xfrm>
          <a:custGeom>
            <a:avLst/>
            <a:gdLst/>
            <a:ahLst/>
            <a:cxnLst/>
            <a:rect r="r" b="b" t="t" l="l"/>
            <a:pathLst>
              <a:path h="10127047" w="11022365">
                <a:moveTo>
                  <a:pt x="0" y="0"/>
                </a:moveTo>
                <a:lnTo>
                  <a:pt x="11022365" y="0"/>
                </a:lnTo>
                <a:lnTo>
                  <a:pt x="11022365" y="10127047"/>
                </a:lnTo>
                <a:lnTo>
                  <a:pt x="0" y="10127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6393">
            <a:off x="-873500" y="52865"/>
            <a:ext cx="3220996" cy="4528641"/>
          </a:xfrm>
          <a:custGeom>
            <a:avLst/>
            <a:gdLst/>
            <a:ahLst/>
            <a:cxnLst/>
            <a:rect r="r" b="b" t="t" l="l"/>
            <a:pathLst>
              <a:path h="4528641" w="3220996">
                <a:moveTo>
                  <a:pt x="0" y="0"/>
                </a:moveTo>
                <a:lnTo>
                  <a:pt x="3220996" y="0"/>
                </a:lnTo>
                <a:lnTo>
                  <a:pt x="3220996" y="4528642"/>
                </a:lnTo>
                <a:lnTo>
                  <a:pt x="0" y="45286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33855" y="2317186"/>
            <a:ext cx="3545358" cy="6941114"/>
            <a:chOff x="0" y="0"/>
            <a:chExt cx="4727143" cy="9254819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737" y="0"/>
              <a:ext cx="4724406" cy="9254819"/>
              <a:chOff x="0" y="0"/>
              <a:chExt cx="1261742" cy="2471675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261742" cy="2471675"/>
              </a:xfrm>
              <a:custGeom>
                <a:avLst/>
                <a:gdLst/>
                <a:ahLst/>
                <a:cxnLst/>
                <a:rect r="r" b="b" t="t" l="l"/>
                <a:pathLst>
                  <a:path h="2471675" w="1261742">
                    <a:moveTo>
                      <a:pt x="0" y="0"/>
                    </a:moveTo>
                    <a:lnTo>
                      <a:pt x="1261742" y="0"/>
                    </a:lnTo>
                    <a:lnTo>
                      <a:pt x="1261742" y="2471675"/>
                    </a:lnTo>
                    <a:lnTo>
                      <a:pt x="0" y="2471675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28575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85725"/>
                <a:ext cx="1261742" cy="2557400"/>
              </a:xfrm>
              <a:prstGeom prst="rect">
                <a:avLst/>
              </a:prstGeom>
            </p:spPr>
            <p:txBody>
              <a:bodyPr anchor="ctr" rtlCol="false" tIns="37573" lIns="37573" bIns="37573" rIns="37573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4724406" cy="9254819"/>
              <a:chOff x="0" y="0"/>
              <a:chExt cx="1261742" cy="247167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261742" cy="2471675"/>
              </a:xfrm>
              <a:custGeom>
                <a:avLst/>
                <a:gdLst/>
                <a:ahLst/>
                <a:cxnLst/>
                <a:rect r="r" b="b" t="t" l="l"/>
                <a:pathLst>
                  <a:path h="2471675" w="1261742">
                    <a:moveTo>
                      <a:pt x="0" y="0"/>
                    </a:moveTo>
                    <a:lnTo>
                      <a:pt x="1261742" y="0"/>
                    </a:lnTo>
                    <a:lnTo>
                      <a:pt x="1261742" y="2471675"/>
                    </a:lnTo>
                    <a:lnTo>
                      <a:pt x="0" y="2471675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85725"/>
                <a:ext cx="1261742" cy="2557400"/>
              </a:xfrm>
              <a:prstGeom prst="rect">
                <a:avLst/>
              </a:prstGeom>
            </p:spPr>
            <p:txBody>
              <a:bodyPr anchor="ctr" rtlCol="false" tIns="37573" lIns="37573" bIns="37573" rIns="37573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5394218" y="3808594"/>
            <a:ext cx="3543305" cy="5449706"/>
            <a:chOff x="0" y="0"/>
            <a:chExt cx="1261742" cy="194059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61742" cy="1940596"/>
            </a:xfrm>
            <a:custGeom>
              <a:avLst/>
              <a:gdLst/>
              <a:ahLst/>
              <a:cxnLst/>
              <a:rect r="r" b="b" t="t" l="l"/>
              <a:pathLst>
                <a:path h="1940596" w="1261742">
                  <a:moveTo>
                    <a:pt x="0" y="0"/>
                  </a:moveTo>
                  <a:lnTo>
                    <a:pt x="1261742" y="0"/>
                  </a:lnTo>
                  <a:lnTo>
                    <a:pt x="1261742" y="1940596"/>
                  </a:lnTo>
                  <a:lnTo>
                    <a:pt x="0" y="1940596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28575" cap="sq">
              <a:solidFill>
                <a:srgbClr val="000000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1261742" cy="2026321"/>
            </a:xfrm>
            <a:prstGeom prst="rect">
              <a:avLst/>
            </a:prstGeom>
          </p:spPr>
          <p:txBody>
            <a:bodyPr anchor="ctr" rtlCol="false" tIns="37573" lIns="37573" bIns="37573" rIns="37573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392166" y="2317186"/>
            <a:ext cx="3543305" cy="6941114"/>
            <a:chOff x="0" y="0"/>
            <a:chExt cx="1261742" cy="24716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61742" cy="2471675"/>
            </a:xfrm>
            <a:custGeom>
              <a:avLst/>
              <a:gdLst/>
              <a:ahLst/>
              <a:cxnLst/>
              <a:rect r="r" b="b" t="t" l="l"/>
              <a:pathLst>
                <a:path h="2471675" w="1261742">
                  <a:moveTo>
                    <a:pt x="0" y="0"/>
                  </a:moveTo>
                  <a:lnTo>
                    <a:pt x="1261742" y="0"/>
                  </a:lnTo>
                  <a:lnTo>
                    <a:pt x="1261742" y="2471675"/>
                  </a:lnTo>
                  <a:lnTo>
                    <a:pt x="0" y="2471675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85725"/>
              <a:ext cx="1261742" cy="2557400"/>
            </a:xfrm>
            <a:prstGeom prst="rect">
              <a:avLst/>
            </a:prstGeom>
          </p:spPr>
          <p:txBody>
            <a:bodyPr anchor="ctr" rtlCol="false" tIns="37573" lIns="37573" bIns="37573" rIns="37573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352530" y="3808594"/>
            <a:ext cx="3543305" cy="5449706"/>
            <a:chOff x="0" y="0"/>
            <a:chExt cx="1261742" cy="194059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61742" cy="1940596"/>
            </a:xfrm>
            <a:custGeom>
              <a:avLst/>
              <a:gdLst/>
              <a:ahLst/>
              <a:cxnLst/>
              <a:rect r="r" b="b" t="t" l="l"/>
              <a:pathLst>
                <a:path h="1940596" w="1261742">
                  <a:moveTo>
                    <a:pt x="0" y="0"/>
                  </a:moveTo>
                  <a:lnTo>
                    <a:pt x="1261742" y="0"/>
                  </a:lnTo>
                  <a:lnTo>
                    <a:pt x="1261742" y="1940596"/>
                  </a:lnTo>
                  <a:lnTo>
                    <a:pt x="0" y="1940596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28575" cap="sq">
              <a:solidFill>
                <a:srgbClr val="000000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85725"/>
              <a:ext cx="1261742" cy="2026321"/>
            </a:xfrm>
            <a:prstGeom prst="rect">
              <a:avLst/>
            </a:prstGeom>
          </p:spPr>
          <p:txBody>
            <a:bodyPr anchor="ctr" rtlCol="false" tIns="37573" lIns="37573" bIns="37573" rIns="37573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350477" y="2317186"/>
            <a:ext cx="3543305" cy="6941114"/>
            <a:chOff x="0" y="0"/>
            <a:chExt cx="1261742" cy="247167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61742" cy="2471675"/>
            </a:xfrm>
            <a:custGeom>
              <a:avLst/>
              <a:gdLst/>
              <a:ahLst/>
              <a:cxnLst/>
              <a:rect r="r" b="b" t="t" l="l"/>
              <a:pathLst>
                <a:path h="2471675" w="1261742">
                  <a:moveTo>
                    <a:pt x="0" y="0"/>
                  </a:moveTo>
                  <a:lnTo>
                    <a:pt x="1261742" y="0"/>
                  </a:lnTo>
                  <a:lnTo>
                    <a:pt x="1261742" y="2471675"/>
                  </a:lnTo>
                  <a:lnTo>
                    <a:pt x="0" y="2471675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85725"/>
              <a:ext cx="1261742" cy="2557400"/>
            </a:xfrm>
            <a:prstGeom prst="rect">
              <a:avLst/>
            </a:prstGeom>
          </p:spPr>
          <p:txBody>
            <a:bodyPr anchor="ctr" rtlCol="false" tIns="37573" lIns="37573" bIns="37573" rIns="37573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-5875420">
            <a:off x="13461378" y="6233797"/>
            <a:ext cx="8151990" cy="7410900"/>
          </a:xfrm>
          <a:custGeom>
            <a:avLst/>
            <a:gdLst/>
            <a:ahLst/>
            <a:cxnLst/>
            <a:rect r="r" b="b" t="t" l="l"/>
            <a:pathLst>
              <a:path h="7410900" w="8151990">
                <a:moveTo>
                  <a:pt x="0" y="0"/>
                </a:moveTo>
                <a:lnTo>
                  <a:pt x="8151991" y="0"/>
                </a:lnTo>
                <a:lnTo>
                  <a:pt x="8151991" y="7410900"/>
                </a:lnTo>
                <a:lnTo>
                  <a:pt x="0" y="7410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2403298">
            <a:off x="15657171" y="7844421"/>
            <a:ext cx="3204258" cy="2827758"/>
          </a:xfrm>
          <a:custGeom>
            <a:avLst/>
            <a:gdLst/>
            <a:ahLst/>
            <a:cxnLst/>
            <a:rect r="r" b="b" t="t" l="l"/>
            <a:pathLst>
              <a:path h="2827758" w="3204258">
                <a:moveTo>
                  <a:pt x="0" y="0"/>
                </a:moveTo>
                <a:lnTo>
                  <a:pt x="3204258" y="0"/>
                </a:lnTo>
                <a:lnTo>
                  <a:pt x="3204258" y="2827758"/>
                </a:lnTo>
                <a:lnTo>
                  <a:pt x="0" y="28277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3310841" y="3808594"/>
            <a:ext cx="3543305" cy="5449706"/>
            <a:chOff x="0" y="0"/>
            <a:chExt cx="1261742" cy="194059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61742" cy="1940596"/>
            </a:xfrm>
            <a:custGeom>
              <a:avLst/>
              <a:gdLst/>
              <a:ahLst/>
              <a:cxnLst/>
              <a:rect r="r" b="b" t="t" l="l"/>
              <a:pathLst>
                <a:path h="1940596" w="1261742">
                  <a:moveTo>
                    <a:pt x="0" y="0"/>
                  </a:moveTo>
                  <a:lnTo>
                    <a:pt x="1261742" y="0"/>
                  </a:lnTo>
                  <a:lnTo>
                    <a:pt x="1261742" y="1940596"/>
                  </a:lnTo>
                  <a:lnTo>
                    <a:pt x="0" y="1940596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28575" cap="sq">
              <a:solidFill>
                <a:srgbClr val="000000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85725"/>
              <a:ext cx="1261742" cy="2026321"/>
            </a:xfrm>
            <a:prstGeom prst="rect">
              <a:avLst/>
            </a:prstGeom>
          </p:spPr>
          <p:txBody>
            <a:bodyPr anchor="ctr" rtlCol="false" tIns="37573" lIns="37573" bIns="37573" rIns="37573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308788" y="2317186"/>
            <a:ext cx="3543305" cy="6941114"/>
            <a:chOff x="0" y="0"/>
            <a:chExt cx="1261742" cy="247167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61742" cy="2471675"/>
            </a:xfrm>
            <a:custGeom>
              <a:avLst/>
              <a:gdLst/>
              <a:ahLst/>
              <a:cxnLst/>
              <a:rect r="r" b="b" t="t" l="l"/>
              <a:pathLst>
                <a:path h="2471675" w="1261742">
                  <a:moveTo>
                    <a:pt x="0" y="0"/>
                  </a:moveTo>
                  <a:lnTo>
                    <a:pt x="1261742" y="0"/>
                  </a:lnTo>
                  <a:lnTo>
                    <a:pt x="1261742" y="2471675"/>
                  </a:lnTo>
                  <a:lnTo>
                    <a:pt x="0" y="2471675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85725"/>
              <a:ext cx="1261742" cy="2557400"/>
            </a:xfrm>
            <a:prstGeom prst="rect">
              <a:avLst/>
            </a:prstGeom>
          </p:spPr>
          <p:txBody>
            <a:bodyPr anchor="ctr" rtlCol="false" tIns="37573" lIns="37573" bIns="37573" rIns="37573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697320" y="271462"/>
            <a:ext cx="1489336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 spc="199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Project OBJECTIVES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21422" y="3605578"/>
            <a:ext cx="2970223" cy="5193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97"/>
              </a:lnSpc>
              <a:spcBef>
                <a:spcPct val="0"/>
              </a:spcBef>
            </a:pPr>
            <a:r>
              <a:rPr lang="en-US" sz="2844" spc="5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 seamlessly combines tools like </a:t>
            </a:r>
            <a:r>
              <a:rPr lang="en-US" b="true" sz="2844" spc="56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Nmap and Metasploit</a:t>
            </a:r>
            <a:r>
              <a:rPr lang="en-US" sz="2844" spc="5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into a single framework for </a:t>
            </a:r>
            <a:r>
              <a:rPr lang="en-US" b="true" sz="2844" spc="56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efficient, structured, and multi-layered</a:t>
            </a:r>
            <a:r>
              <a:rPr lang="en-US" sz="2844" spc="5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security assessments.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97320" y="2221297"/>
            <a:ext cx="731749" cy="112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420"/>
              </a:lnSpc>
              <a:spcBef>
                <a:spcPct val="0"/>
              </a:spcBef>
            </a:pPr>
            <a:r>
              <a:rPr lang="en-US" sz="6000" u="none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01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806279" y="3384951"/>
            <a:ext cx="2715079" cy="563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sz="2600" spc="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Local AI generates </a:t>
            </a:r>
            <a:r>
              <a:rPr lang="en-US" b="true" sz="2600" spc="52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structured reports</a:t>
            </a:r>
            <a:r>
              <a:rPr lang="en-US" sz="2600" spc="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detailing vulnerabilities, exploitation steps, and remediation recommendations for security teams to take action.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545070" y="2221297"/>
            <a:ext cx="731749" cy="112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420"/>
              </a:lnSpc>
              <a:spcBef>
                <a:spcPct val="0"/>
              </a:spcBef>
            </a:pPr>
            <a:r>
              <a:rPr lang="en-US" sz="6000" u="none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03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604404" y="3384951"/>
            <a:ext cx="2956179" cy="563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sz="2600" spc="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 automates </a:t>
            </a:r>
            <a:r>
              <a:rPr lang="en-US" b="true" sz="2600" spc="52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credential dumping, privilege escalation exploits, and persistence mechanisms</a:t>
            </a:r>
            <a:r>
              <a:rPr lang="en-US" sz="2600" spc="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for a thorough security evaluation beyond just basic exploitation.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503382" y="2221297"/>
            <a:ext cx="972795" cy="112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420"/>
              </a:lnSpc>
              <a:spcBef>
                <a:spcPct val="0"/>
              </a:spcBef>
            </a:pPr>
            <a:r>
              <a:rPr lang="en-US" sz="6000" u="none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04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763927" y="3384951"/>
            <a:ext cx="2715079" cy="563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80"/>
              </a:lnSpc>
              <a:spcBef>
                <a:spcPct val="0"/>
              </a:spcBef>
            </a:pPr>
            <a:r>
              <a:rPr lang="en-US" sz="2600" spc="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 automates the entire pentesting workflow, leveraging AI and scripts for rapid </a:t>
            </a:r>
            <a:r>
              <a:rPr lang="en-US" b="true" sz="2600" spc="52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vulnerability identification,</a:t>
            </a:r>
            <a:r>
              <a:rPr lang="en-US" sz="2600" spc="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making assessments faster and more scalable.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584179" y="2221297"/>
            <a:ext cx="1153580" cy="112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420"/>
              </a:lnSpc>
              <a:spcBef>
                <a:spcPct val="0"/>
              </a:spcBef>
            </a:pPr>
            <a:r>
              <a:rPr lang="en-US" sz="6000" u="none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32869" y="2755186"/>
            <a:ext cx="4793454" cy="6503114"/>
            <a:chOff x="0" y="0"/>
            <a:chExt cx="6391272" cy="867081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3701" y="0"/>
              <a:ext cx="6387571" cy="8670818"/>
              <a:chOff x="0" y="0"/>
              <a:chExt cx="1261742" cy="171275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261742" cy="1712754"/>
              </a:xfrm>
              <a:custGeom>
                <a:avLst/>
                <a:gdLst/>
                <a:ahLst/>
                <a:cxnLst/>
                <a:rect r="r" b="b" t="t" l="l"/>
                <a:pathLst>
                  <a:path h="1712754" w="1261742">
                    <a:moveTo>
                      <a:pt x="0" y="0"/>
                    </a:moveTo>
                    <a:lnTo>
                      <a:pt x="1261742" y="0"/>
                    </a:lnTo>
                    <a:lnTo>
                      <a:pt x="1261742" y="1712754"/>
                    </a:lnTo>
                    <a:lnTo>
                      <a:pt x="0" y="1712754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85725"/>
                <a:ext cx="1261742" cy="17984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6387571" cy="8670818"/>
              <a:chOff x="0" y="0"/>
              <a:chExt cx="1261742" cy="171275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261742" cy="1712754"/>
              </a:xfrm>
              <a:custGeom>
                <a:avLst/>
                <a:gdLst/>
                <a:ahLst/>
                <a:cxnLst/>
                <a:rect r="r" b="b" t="t" l="l"/>
                <a:pathLst>
                  <a:path h="1712754" w="1261742">
                    <a:moveTo>
                      <a:pt x="0" y="0"/>
                    </a:moveTo>
                    <a:lnTo>
                      <a:pt x="1261742" y="0"/>
                    </a:lnTo>
                    <a:lnTo>
                      <a:pt x="1261742" y="1712754"/>
                    </a:lnTo>
                    <a:lnTo>
                      <a:pt x="0" y="1712754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85725"/>
                <a:ext cx="1261742" cy="17984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-2965721" y="4089393"/>
            <a:ext cx="8022190" cy="9004499"/>
          </a:xfrm>
          <a:custGeom>
            <a:avLst/>
            <a:gdLst/>
            <a:ahLst/>
            <a:cxnLst/>
            <a:rect r="r" b="b" t="t" l="l"/>
            <a:pathLst>
              <a:path h="9004499" w="8022190">
                <a:moveTo>
                  <a:pt x="0" y="0"/>
                </a:moveTo>
                <a:lnTo>
                  <a:pt x="8022190" y="0"/>
                </a:lnTo>
                <a:lnTo>
                  <a:pt x="8022190" y="9004499"/>
                </a:lnTo>
                <a:lnTo>
                  <a:pt x="0" y="90044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708578">
            <a:off x="-1267102" y="6977379"/>
            <a:ext cx="3471112" cy="4126136"/>
          </a:xfrm>
          <a:custGeom>
            <a:avLst/>
            <a:gdLst/>
            <a:ahLst/>
            <a:cxnLst/>
            <a:rect r="r" b="b" t="t" l="l"/>
            <a:pathLst>
              <a:path h="4126136" w="3471112">
                <a:moveTo>
                  <a:pt x="0" y="0"/>
                </a:moveTo>
                <a:lnTo>
                  <a:pt x="3471111" y="0"/>
                </a:lnTo>
                <a:lnTo>
                  <a:pt x="3471111" y="4126135"/>
                </a:lnTo>
                <a:lnTo>
                  <a:pt x="0" y="41261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36813" y="2755186"/>
            <a:ext cx="4793454" cy="6503114"/>
            <a:chOff x="0" y="0"/>
            <a:chExt cx="6391272" cy="867081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3701" y="0"/>
              <a:ext cx="6387571" cy="8670818"/>
              <a:chOff x="0" y="0"/>
              <a:chExt cx="1261742" cy="171275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261742" cy="1712754"/>
              </a:xfrm>
              <a:custGeom>
                <a:avLst/>
                <a:gdLst/>
                <a:ahLst/>
                <a:cxnLst/>
                <a:rect r="r" b="b" t="t" l="l"/>
                <a:pathLst>
                  <a:path h="1712754" w="1261742">
                    <a:moveTo>
                      <a:pt x="0" y="0"/>
                    </a:moveTo>
                    <a:lnTo>
                      <a:pt x="1261742" y="0"/>
                    </a:lnTo>
                    <a:lnTo>
                      <a:pt x="1261742" y="1712754"/>
                    </a:lnTo>
                    <a:lnTo>
                      <a:pt x="0" y="1712754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85725"/>
                <a:ext cx="1261742" cy="17984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6387571" cy="8670818"/>
              <a:chOff x="0" y="0"/>
              <a:chExt cx="1261742" cy="1712754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261742" cy="1712754"/>
              </a:xfrm>
              <a:custGeom>
                <a:avLst/>
                <a:gdLst/>
                <a:ahLst/>
                <a:cxnLst/>
                <a:rect r="r" b="b" t="t" l="l"/>
                <a:pathLst>
                  <a:path h="1712754" w="1261742">
                    <a:moveTo>
                      <a:pt x="0" y="0"/>
                    </a:moveTo>
                    <a:lnTo>
                      <a:pt x="1261742" y="0"/>
                    </a:lnTo>
                    <a:lnTo>
                      <a:pt x="1261742" y="1712754"/>
                    </a:lnTo>
                    <a:lnTo>
                      <a:pt x="0" y="1712754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85725"/>
                <a:ext cx="1261742" cy="17984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9" id="19"/>
          <p:cNvSpPr/>
          <p:nvPr/>
        </p:nvSpPr>
        <p:spPr>
          <a:xfrm flipH="false" flipV="false" rot="-10604382">
            <a:off x="13406245" y="-2401045"/>
            <a:ext cx="6912691" cy="7353926"/>
          </a:xfrm>
          <a:custGeom>
            <a:avLst/>
            <a:gdLst/>
            <a:ahLst/>
            <a:cxnLst/>
            <a:rect r="r" b="b" t="t" l="l"/>
            <a:pathLst>
              <a:path h="7353926" w="6912691">
                <a:moveTo>
                  <a:pt x="0" y="0"/>
                </a:moveTo>
                <a:lnTo>
                  <a:pt x="6912691" y="0"/>
                </a:lnTo>
                <a:lnTo>
                  <a:pt x="6912691" y="7353926"/>
                </a:lnTo>
                <a:lnTo>
                  <a:pt x="0" y="73539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964863">
            <a:off x="14680504" y="-713297"/>
            <a:ext cx="4478694" cy="4114800"/>
          </a:xfrm>
          <a:custGeom>
            <a:avLst/>
            <a:gdLst/>
            <a:ahLst/>
            <a:cxnLst/>
            <a:rect r="r" b="b" t="t" l="l"/>
            <a:pathLst>
              <a:path h="4114800" w="4478694">
                <a:moveTo>
                  <a:pt x="0" y="0"/>
                </a:moveTo>
                <a:lnTo>
                  <a:pt x="4478694" y="0"/>
                </a:lnTo>
                <a:lnTo>
                  <a:pt x="44786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2126398" y="2755186"/>
            <a:ext cx="4793454" cy="6503114"/>
            <a:chOff x="0" y="0"/>
            <a:chExt cx="6391272" cy="8670818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3701" y="0"/>
              <a:ext cx="6387571" cy="8670818"/>
              <a:chOff x="0" y="0"/>
              <a:chExt cx="1261742" cy="171275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261742" cy="1712754"/>
              </a:xfrm>
              <a:custGeom>
                <a:avLst/>
                <a:gdLst/>
                <a:ahLst/>
                <a:cxnLst/>
                <a:rect r="r" b="b" t="t" l="l"/>
                <a:pathLst>
                  <a:path h="1712754" w="1261742">
                    <a:moveTo>
                      <a:pt x="0" y="0"/>
                    </a:moveTo>
                    <a:lnTo>
                      <a:pt x="1261742" y="0"/>
                    </a:lnTo>
                    <a:lnTo>
                      <a:pt x="1261742" y="1712754"/>
                    </a:lnTo>
                    <a:lnTo>
                      <a:pt x="0" y="1712754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85725"/>
                <a:ext cx="1261742" cy="17984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0"/>
              <a:ext cx="6387571" cy="8670818"/>
              <a:chOff x="0" y="0"/>
              <a:chExt cx="1261742" cy="171275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261742" cy="1712754"/>
              </a:xfrm>
              <a:custGeom>
                <a:avLst/>
                <a:gdLst/>
                <a:ahLst/>
                <a:cxnLst/>
                <a:rect r="r" b="b" t="t" l="l"/>
                <a:pathLst>
                  <a:path h="1712754" w="1261742">
                    <a:moveTo>
                      <a:pt x="0" y="0"/>
                    </a:moveTo>
                    <a:lnTo>
                      <a:pt x="1261742" y="0"/>
                    </a:lnTo>
                    <a:lnTo>
                      <a:pt x="1261742" y="1712754"/>
                    </a:lnTo>
                    <a:lnTo>
                      <a:pt x="0" y="1712754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85725"/>
                <a:ext cx="1261742" cy="17984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8" id="28"/>
          <p:cNvSpPr txBox="true"/>
          <p:nvPr/>
        </p:nvSpPr>
        <p:spPr>
          <a:xfrm rot="0">
            <a:off x="6892093" y="5178920"/>
            <a:ext cx="4634230" cy="356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spc="1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Penetration testing typically requires highly skilled cybersecurity professionals to manually analyze network security, perform vulnerability assessments, and attempt exploitations.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36813" y="1019175"/>
            <a:ext cx="10189510" cy="1228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16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PROBLEM STATEMENT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90988" y="4642534"/>
            <a:ext cx="4641806" cy="355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2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No centralized framework exists that seamlessly integrates all these tools into an automated workflow, reducing testing efficiency, increasing the risk of human error and oversight.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39340" y="2858595"/>
            <a:ext cx="4793454" cy="1393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spc="20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Lack of Integration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32869" y="2868120"/>
            <a:ext cx="4793454" cy="2089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199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Manual Effort and Time Constraints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126398" y="2678986"/>
            <a:ext cx="4736193" cy="2794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199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Poorly Structured Reporting Mechanisms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307373" y="5702467"/>
            <a:ext cx="4555218" cy="3555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2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Reports often lack a uniform structure. Some pentesting tools report vulnerabilities but fail to provide detailed mitigation steps, leaving organizations struggling to fix issues.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3191312">
            <a:off x="10587496" y="-1345599"/>
            <a:ext cx="2539093" cy="2460612"/>
          </a:xfrm>
          <a:custGeom>
            <a:avLst/>
            <a:gdLst/>
            <a:ahLst/>
            <a:cxnLst/>
            <a:rect r="r" b="b" t="t" l="l"/>
            <a:pathLst>
              <a:path h="2460612" w="2539093">
                <a:moveTo>
                  <a:pt x="0" y="0"/>
                </a:moveTo>
                <a:lnTo>
                  <a:pt x="2539093" y="0"/>
                </a:lnTo>
                <a:lnTo>
                  <a:pt x="2539093" y="2460612"/>
                </a:lnTo>
                <a:lnTo>
                  <a:pt x="0" y="246061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846365" y="1028700"/>
            <a:ext cx="7886600" cy="832080"/>
            <a:chOff x="0" y="0"/>
            <a:chExt cx="2077129" cy="2191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77129" cy="219149"/>
            </a:xfrm>
            <a:custGeom>
              <a:avLst/>
              <a:gdLst/>
              <a:ahLst/>
              <a:cxnLst/>
              <a:rect r="r" b="b" t="t" l="l"/>
              <a:pathLst>
                <a:path h="219149" w="2077129">
                  <a:moveTo>
                    <a:pt x="0" y="0"/>
                  </a:moveTo>
                  <a:lnTo>
                    <a:pt x="2077129" y="0"/>
                  </a:lnTo>
                  <a:lnTo>
                    <a:pt x="2077129" y="219149"/>
                  </a:lnTo>
                  <a:lnTo>
                    <a:pt x="0" y="2191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2077129" cy="304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846365" y="1028700"/>
            <a:ext cx="7886600" cy="832080"/>
            <a:chOff x="0" y="0"/>
            <a:chExt cx="2077129" cy="2191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77129" cy="219149"/>
            </a:xfrm>
            <a:custGeom>
              <a:avLst/>
              <a:gdLst/>
              <a:ahLst/>
              <a:cxnLst/>
              <a:rect r="r" b="b" t="t" l="l"/>
              <a:pathLst>
                <a:path h="219149" w="2077129">
                  <a:moveTo>
                    <a:pt x="0" y="0"/>
                  </a:moveTo>
                  <a:lnTo>
                    <a:pt x="2077129" y="0"/>
                  </a:lnTo>
                  <a:lnTo>
                    <a:pt x="2077129" y="219149"/>
                  </a:lnTo>
                  <a:lnTo>
                    <a:pt x="0" y="219149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38100" cap="sq">
              <a:solidFill>
                <a:srgbClr val="000000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2077129" cy="304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4029577">
            <a:off x="11748117" y="3238424"/>
            <a:ext cx="11022365" cy="10127047"/>
          </a:xfrm>
          <a:custGeom>
            <a:avLst/>
            <a:gdLst/>
            <a:ahLst/>
            <a:cxnLst/>
            <a:rect r="r" b="b" t="t" l="l"/>
            <a:pathLst>
              <a:path h="10127047" w="11022365">
                <a:moveTo>
                  <a:pt x="0" y="0"/>
                </a:moveTo>
                <a:lnTo>
                  <a:pt x="11022366" y="0"/>
                </a:lnTo>
                <a:lnTo>
                  <a:pt x="11022366" y="10127047"/>
                </a:lnTo>
                <a:lnTo>
                  <a:pt x="0" y="10127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52564">
            <a:off x="15257373" y="6303056"/>
            <a:ext cx="3492494" cy="4456133"/>
          </a:xfrm>
          <a:custGeom>
            <a:avLst/>
            <a:gdLst/>
            <a:ahLst/>
            <a:cxnLst/>
            <a:rect r="r" b="b" t="t" l="l"/>
            <a:pathLst>
              <a:path h="4456133" w="3492494">
                <a:moveTo>
                  <a:pt x="0" y="0"/>
                </a:moveTo>
                <a:lnTo>
                  <a:pt x="3492494" y="0"/>
                </a:lnTo>
                <a:lnTo>
                  <a:pt x="3492494" y="4456132"/>
                </a:lnTo>
                <a:lnTo>
                  <a:pt x="0" y="4456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846365" y="2265315"/>
            <a:ext cx="7886600" cy="832080"/>
            <a:chOff x="0" y="0"/>
            <a:chExt cx="10515466" cy="1109439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0515466" cy="1109439"/>
              <a:chOff x="0" y="0"/>
              <a:chExt cx="2077129" cy="21914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077129" cy="219149"/>
              </a:xfrm>
              <a:custGeom>
                <a:avLst/>
                <a:gdLst/>
                <a:ahLst/>
                <a:cxnLst/>
                <a:rect r="r" b="b" t="t" l="l"/>
                <a:pathLst>
                  <a:path h="219149" w="2077129">
                    <a:moveTo>
                      <a:pt x="0" y="0"/>
                    </a:moveTo>
                    <a:lnTo>
                      <a:pt x="2077129" y="0"/>
                    </a:lnTo>
                    <a:lnTo>
                      <a:pt x="2077129" y="219149"/>
                    </a:lnTo>
                    <a:lnTo>
                      <a:pt x="0" y="219149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85725"/>
                <a:ext cx="2077129" cy="3048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10515466" cy="1109439"/>
              <a:chOff x="0" y="0"/>
              <a:chExt cx="2077129" cy="21914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077129" cy="219149"/>
              </a:xfrm>
              <a:custGeom>
                <a:avLst/>
                <a:gdLst/>
                <a:ahLst/>
                <a:cxnLst/>
                <a:rect r="r" b="b" t="t" l="l"/>
                <a:pathLst>
                  <a:path h="219149" w="2077129">
                    <a:moveTo>
                      <a:pt x="0" y="0"/>
                    </a:moveTo>
                    <a:lnTo>
                      <a:pt x="2077129" y="0"/>
                    </a:lnTo>
                    <a:lnTo>
                      <a:pt x="2077129" y="219149"/>
                    </a:lnTo>
                    <a:lnTo>
                      <a:pt x="0" y="219149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85725"/>
                <a:ext cx="2077129" cy="3048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8846365" y="3501929"/>
            <a:ext cx="7886600" cy="832080"/>
            <a:chOff x="0" y="0"/>
            <a:chExt cx="10515466" cy="1109439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10515466" cy="1109439"/>
              <a:chOff x="0" y="0"/>
              <a:chExt cx="2077129" cy="219149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077129" cy="219149"/>
              </a:xfrm>
              <a:custGeom>
                <a:avLst/>
                <a:gdLst/>
                <a:ahLst/>
                <a:cxnLst/>
                <a:rect r="r" b="b" t="t" l="l"/>
                <a:pathLst>
                  <a:path h="219149" w="2077129">
                    <a:moveTo>
                      <a:pt x="0" y="0"/>
                    </a:moveTo>
                    <a:lnTo>
                      <a:pt x="2077129" y="0"/>
                    </a:lnTo>
                    <a:lnTo>
                      <a:pt x="2077129" y="219149"/>
                    </a:lnTo>
                    <a:lnTo>
                      <a:pt x="0" y="219149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85725"/>
                <a:ext cx="2077129" cy="3048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0" y="0"/>
              <a:ext cx="10515466" cy="1109439"/>
              <a:chOff x="0" y="0"/>
              <a:chExt cx="2077129" cy="219149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077129" cy="219149"/>
              </a:xfrm>
              <a:custGeom>
                <a:avLst/>
                <a:gdLst/>
                <a:ahLst/>
                <a:cxnLst/>
                <a:rect r="r" b="b" t="t" l="l"/>
                <a:pathLst>
                  <a:path h="219149" w="2077129">
                    <a:moveTo>
                      <a:pt x="0" y="0"/>
                    </a:moveTo>
                    <a:lnTo>
                      <a:pt x="2077129" y="0"/>
                    </a:lnTo>
                    <a:lnTo>
                      <a:pt x="2077129" y="219149"/>
                    </a:lnTo>
                    <a:lnTo>
                      <a:pt x="0" y="219149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85725"/>
                <a:ext cx="2077129" cy="3048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8846365" y="4734059"/>
            <a:ext cx="7886600" cy="832080"/>
            <a:chOff x="0" y="0"/>
            <a:chExt cx="10515466" cy="1109439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10515466" cy="1109439"/>
              <a:chOff x="0" y="0"/>
              <a:chExt cx="2077129" cy="219149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2077129" cy="219149"/>
              </a:xfrm>
              <a:custGeom>
                <a:avLst/>
                <a:gdLst/>
                <a:ahLst/>
                <a:cxnLst/>
                <a:rect r="r" b="b" t="t" l="l"/>
                <a:pathLst>
                  <a:path h="219149" w="2077129">
                    <a:moveTo>
                      <a:pt x="0" y="0"/>
                    </a:moveTo>
                    <a:lnTo>
                      <a:pt x="2077129" y="0"/>
                    </a:lnTo>
                    <a:lnTo>
                      <a:pt x="2077129" y="219149"/>
                    </a:lnTo>
                    <a:lnTo>
                      <a:pt x="0" y="219149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85725"/>
                <a:ext cx="2077129" cy="3048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0" y="0"/>
              <a:ext cx="10515466" cy="1109439"/>
              <a:chOff x="0" y="0"/>
              <a:chExt cx="2077129" cy="219149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2077129" cy="219149"/>
              </a:xfrm>
              <a:custGeom>
                <a:avLst/>
                <a:gdLst/>
                <a:ahLst/>
                <a:cxnLst/>
                <a:rect r="r" b="b" t="t" l="l"/>
                <a:pathLst>
                  <a:path h="219149" w="2077129">
                    <a:moveTo>
                      <a:pt x="0" y="0"/>
                    </a:moveTo>
                    <a:lnTo>
                      <a:pt x="2077129" y="0"/>
                    </a:lnTo>
                    <a:lnTo>
                      <a:pt x="2077129" y="219149"/>
                    </a:lnTo>
                    <a:lnTo>
                      <a:pt x="0" y="219149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85725"/>
                <a:ext cx="2077129" cy="3048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2" id="32"/>
          <p:cNvGrpSpPr/>
          <p:nvPr/>
        </p:nvGrpSpPr>
        <p:grpSpPr>
          <a:xfrm rot="0">
            <a:off x="8846365" y="5942578"/>
            <a:ext cx="7886600" cy="832080"/>
            <a:chOff x="0" y="0"/>
            <a:chExt cx="10515466" cy="1109439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10515466" cy="1109439"/>
              <a:chOff x="0" y="0"/>
              <a:chExt cx="2077129" cy="219149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2077129" cy="219149"/>
              </a:xfrm>
              <a:custGeom>
                <a:avLst/>
                <a:gdLst/>
                <a:ahLst/>
                <a:cxnLst/>
                <a:rect r="r" b="b" t="t" l="l"/>
                <a:pathLst>
                  <a:path h="219149" w="2077129">
                    <a:moveTo>
                      <a:pt x="0" y="0"/>
                    </a:moveTo>
                    <a:lnTo>
                      <a:pt x="2077129" y="0"/>
                    </a:lnTo>
                    <a:lnTo>
                      <a:pt x="2077129" y="219149"/>
                    </a:lnTo>
                    <a:lnTo>
                      <a:pt x="0" y="219149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85725"/>
                <a:ext cx="2077129" cy="3048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0"/>
              <a:ext cx="10515466" cy="1109439"/>
              <a:chOff x="0" y="0"/>
              <a:chExt cx="2077129" cy="219149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2077129" cy="219149"/>
              </a:xfrm>
              <a:custGeom>
                <a:avLst/>
                <a:gdLst/>
                <a:ahLst/>
                <a:cxnLst/>
                <a:rect r="r" b="b" t="t" l="l"/>
                <a:pathLst>
                  <a:path h="219149" w="2077129">
                    <a:moveTo>
                      <a:pt x="0" y="0"/>
                    </a:moveTo>
                    <a:lnTo>
                      <a:pt x="2077129" y="0"/>
                    </a:lnTo>
                    <a:lnTo>
                      <a:pt x="2077129" y="219149"/>
                    </a:lnTo>
                    <a:lnTo>
                      <a:pt x="0" y="219149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85725"/>
                <a:ext cx="2077129" cy="3048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9" id="39"/>
          <p:cNvGrpSpPr/>
          <p:nvPr/>
        </p:nvGrpSpPr>
        <p:grpSpPr>
          <a:xfrm rot="0">
            <a:off x="8846365" y="7179193"/>
            <a:ext cx="7886600" cy="832080"/>
            <a:chOff x="0" y="0"/>
            <a:chExt cx="10515466" cy="1109439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10515466" cy="1109439"/>
              <a:chOff x="0" y="0"/>
              <a:chExt cx="2077129" cy="219149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2077129" cy="219149"/>
              </a:xfrm>
              <a:custGeom>
                <a:avLst/>
                <a:gdLst/>
                <a:ahLst/>
                <a:cxnLst/>
                <a:rect r="r" b="b" t="t" l="l"/>
                <a:pathLst>
                  <a:path h="219149" w="2077129">
                    <a:moveTo>
                      <a:pt x="0" y="0"/>
                    </a:moveTo>
                    <a:lnTo>
                      <a:pt x="2077129" y="0"/>
                    </a:lnTo>
                    <a:lnTo>
                      <a:pt x="2077129" y="219149"/>
                    </a:lnTo>
                    <a:lnTo>
                      <a:pt x="0" y="219149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85725"/>
                <a:ext cx="2077129" cy="3048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0">
              <a:off x="0" y="0"/>
              <a:ext cx="10515466" cy="1109439"/>
              <a:chOff x="0" y="0"/>
              <a:chExt cx="2077129" cy="219149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2077129" cy="219149"/>
              </a:xfrm>
              <a:custGeom>
                <a:avLst/>
                <a:gdLst/>
                <a:ahLst/>
                <a:cxnLst/>
                <a:rect r="r" b="b" t="t" l="l"/>
                <a:pathLst>
                  <a:path h="219149" w="2077129">
                    <a:moveTo>
                      <a:pt x="0" y="0"/>
                    </a:moveTo>
                    <a:lnTo>
                      <a:pt x="2077129" y="0"/>
                    </a:lnTo>
                    <a:lnTo>
                      <a:pt x="2077129" y="219149"/>
                    </a:lnTo>
                    <a:lnTo>
                      <a:pt x="0" y="219149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85725"/>
                <a:ext cx="2077129" cy="3048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46" id="46"/>
          <p:cNvGrpSpPr/>
          <p:nvPr/>
        </p:nvGrpSpPr>
        <p:grpSpPr>
          <a:xfrm rot="0">
            <a:off x="8846365" y="8411322"/>
            <a:ext cx="7886600" cy="832080"/>
            <a:chOff x="0" y="0"/>
            <a:chExt cx="10515466" cy="1109439"/>
          </a:xfrm>
        </p:grpSpPr>
        <p:grpSp>
          <p:nvGrpSpPr>
            <p:cNvPr name="Group 47" id="47"/>
            <p:cNvGrpSpPr/>
            <p:nvPr/>
          </p:nvGrpSpPr>
          <p:grpSpPr>
            <a:xfrm rot="0">
              <a:off x="0" y="0"/>
              <a:ext cx="10515466" cy="1109439"/>
              <a:chOff x="0" y="0"/>
              <a:chExt cx="2077129" cy="219149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2077129" cy="219149"/>
              </a:xfrm>
              <a:custGeom>
                <a:avLst/>
                <a:gdLst/>
                <a:ahLst/>
                <a:cxnLst/>
                <a:rect r="r" b="b" t="t" l="l"/>
                <a:pathLst>
                  <a:path h="219149" w="2077129">
                    <a:moveTo>
                      <a:pt x="0" y="0"/>
                    </a:moveTo>
                    <a:lnTo>
                      <a:pt x="2077129" y="0"/>
                    </a:lnTo>
                    <a:lnTo>
                      <a:pt x="2077129" y="219149"/>
                    </a:lnTo>
                    <a:lnTo>
                      <a:pt x="0" y="219149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85725"/>
                <a:ext cx="2077129" cy="3048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0" id="50"/>
            <p:cNvGrpSpPr/>
            <p:nvPr/>
          </p:nvGrpSpPr>
          <p:grpSpPr>
            <a:xfrm rot="0">
              <a:off x="0" y="0"/>
              <a:ext cx="10515466" cy="1109439"/>
              <a:chOff x="0" y="0"/>
              <a:chExt cx="2077129" cy="219149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2077129" cy="219149"/>
              </a:xfrm>
              <a:custGeom>
                <a:avLst/>
                <a:gdLst/>
                <a:ahLst/>
                <a:cxnLst/>
                <a:rect r="r" b="b" t="t" l="l"/>
                <a:pathLst>
                  <a:path h="219149" w="2077129">
                    <a:moveTo>
                      <a:pt x="0" y="0"/>
                    </a:moveTo>
                    <a:lnTo>
                      <a:pt x="2077129" y="0"/>
                    </a:lnTo>
                    <a:lnTo>
                      <a:pt x="2077129" y="219149"/>
                    </a:lnTo>
                    <a:lnTo>
                      <a:pt x="0" y="219149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85725"/>
                <a:ext cx="2077129" cy="3048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53" id="53"/>
          <p:cNvSpPr/>
          <p:nvPr/>
        </p:nvSpPr>
        <p:spPr>
          <a:xfrm flipH="false" flipV="false" rot="-3853104">
            <a:off x="-963412" y="-4129713"/>
            <a:ext cx="8022190" cy="9004499"/>
          </a:xfrm>
          <a:custGeom>
            <a:avLst/>
            <a:gdLst/>
            <a:ahLst/>
            <a:cxnLst/>
            <a:rect r="r" b="b" t="t" l="l"/>
            <a:pathLst>
              <a:path h="9004499" w="8022190">
                <a:moveTo>
                  <a:pt x="0" y="0"/>
                </a:moveTo>
                <a:lnTo>
                  <a:pt x="8022190" y="0"/>
                </a:lnTo>
                <a:lnTo>
                  <a:pt x="8022190" y="9004499"/>
                </a:lnTo>
                <a:lnTo>
                  <a:pt x="0" y="90044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-270655" y="-1786376"/>
            <a:ext cx="4621267" cy="4883770"/>
          </a:xfrm>
          <a:custGeom>
            <a:avLst/>
            <a:gdLst/>
            <a:ahLst/>
            <a:cxnLst/>
            <a:rect r="r" b="b" t="t" l="l"/>
            <a:pathLst>
              <a:path h="4883770" w="4621267">
                <a:moveTo>
                  <a:pt x="0" y="0"/>
                </a:moveTo>
                <a:lnTo>
                  <a:pt x="4621267" y="0"/>
                </a:lnTo>
                <a:lnTo>
                  <a:pt x="4621267" y="4883770"/>
                </a:lnTo>
                <a:lnTo>
                  <a:pt x="0" y="48837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5" id="55"/>
          <p:cNvSpPr txBox="true"/>
          <p:nvPr/>
        </p:nvSpPr>
        <p:spPr>
          <a:xfrm rot="0">
            <a:off x="1555035" y="3928107"/>
            <a:ext cx="6146299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16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Proposed Methodology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555035" y="7890622"/>
            <a:ext cx="6146299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explanation how the model will go through and what steps will be running in the background. 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9182097" y="1133590"/>
            <a:ext cx="7215136" cy="49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Step 1: Reconnaissance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9101818" y="2359025"/>
            <a:ext cx="7215136" cy="49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Step 2: Vulnerability Scanning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9101818" y="3602219"/>
            <a:ext cx="7215136" cy="49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Step 3: Exploitation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9101818" y="4857884"/>
            <a:ext cx="7215136" cy="49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Step 4:Privilege escalation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9101818" y="6047468"/>
            <a:ext cx="7215136" cy="49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Step 5: Source Code Analysis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9101818" y="7298533"/>
            <a:ext cx="7215136" cy="49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Step 6: AI-Powered Security Analysis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9101818" y="8516212"/>
            <a:ext cx="7215136" cy="49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Step 7: User Interface and User experience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029577">
            <a:off x="11748117" y="3238424"/>
            <a:ext cx="11022365" cy="10127047"/>
          </a:xfrm>
          <a:custGeom>
            <a:avLst/>
            <a:gdLst/>
            <a:ahLst/>
            <a:cxnLst/>
            <a:rect r="r" b="b" t="t" l="l"/>
            <a:pathLst>
              <a:path h="10127047" w="11022365">
                <a:moveTo>
                  <a:pt x="0" y="0"/>
                </a:moveTo>
                <a:lnTo>
                  <a:pt x="11022366" y="0"/>
                </a:lnTo>
                <a:lnTo>
                  <a:pt x="11022366" y="10127047"/>
                </a:lnTo>
                <a:lnTo>
                  <a:pt x="0" y="10127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52564">
            <a:off x="15257373" y="6303056"/>
            <a:ext cx="3492494" cy="4456133"/>
          </a:xfrm>
          <a:custGeom>
            <a:avLst/>
            <a:gdLst/>
            <a:ahLst/>
            <a:cxnLst/>
            <a:rect r="r" b="b" t="t" l="l"/>
            <a:pathLst>
              <a:path h="4456133" w="3492494">
                <a:moveTo>
                  <a:pt x="0" y="0"/>
                </a:moveTo>
                <a:lnTo>
                  <a:pt x="3492494" y="0"/>
                </a:lnTo>
                <a:lnTo>
                  <a:pt x="3492494" y="4456132"/>
                </a:lnTo>
                <a:lnTo>
                  <a:pt x="0" y="44561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853104">
            <a:off x="-963412" y="-4129713"/>
            <a:ext cx="8022190" cy="9004499"/>
          </a:xfrm>
          <a:custGeom>
            <a:avLst/>
            <a:gdLst/>
            <a:ahLst/>
            <a:cxnLst/>
            <a:rect r="r" b="b" t="t" l="l"/>
            <a:pathLst>
              <a:path h="9004499" w="8022190">
                <a:moveTo>
                  <a:pt x="0" y="0"/>
                </a:moveTo>
                <a:lnTo>
                  <a:pt x="8022190" y="0"/>
                </a:lnTo>
                <a:lnTo>
                  <a:pt x="8022190" y="9004499"/>
                </a:lnTo>
                <a:lnTo>
                  <a:pt x="0" y="90044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70655" y="-1786376"/>
            <a:ext cx="4621267" cy="4883770"/>
          </a:xfrm>
          <a:custGeom>
            <a:avLst/>
            <a:gdLst/>
            <a:ahLst/>
            <a:cxnLst/>
            <a:rect r="r" b="b" t="t" l="l"/>
            <a:pathLst>
              <a:path h="4883770" w="4621267">
                <a:moveTo>
                  <a:pt x="0" y="0"/>
                </a:moveTo>
                <a:lnTo>
                  <a:pt x="4621267" y="0"/>
                </a:lnTo>
                <a:lnTo>
                  <a:pt x="4621267" y="4883770"/>
                </a:lnTo>
                <a:lnTo>
                  <a:pt x="0" y="48837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3191" y="3513465"/>
            <a:ext cx="17761617" cy="5017657"/>
          </a:xfrm>
          <a:custGeom>
            <a:avLst/>
            <a:gdLst/>
            <a:ahLst/>
            <a:cxnLst/>
            <a:rect r="r" b="b" t="t" l="l"/>
            <a:pathLst>
              <a:path h="5017657" w="17761617">
                <a:moveTo>
                  <a:pt x="0" y="0"/>
                </a:moveTo>
                <a:lnTo>
                  <a:pt x="17761618" y="0"/>
                </a:lnTo>
                <a:lnTo>
                  <a:pt x="17761618" y="5017657"/>
                </a:lnTo>
                <a:lnTo>
                  <a:pt x="0" y="501765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857321" y="363012"/>
            <a:ext cx="6146299" cy="2448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16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WORKFLOW OF THE PROJECT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32869" y="3255491"/>
            <a:ext cx="4793454" cy="6759515"/>
            <a:chOff x="0" y="0"/>
            <a:chExt cx="6391272" cy="901268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3701" y="0"/>
              <a:ext cx="6387571" cy="9012687"/>
              <a:chOff x="0" y="0"/>
              <a:chExt cx="1261742" cy="178028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261742" cy="1780284"/>
              </a:xfrm>
              <a:custGeom>
                <a:avLst/>
                <a:gdLst/>
                <a:ahLst/>
                <a:cxnLst/>
                <a:rect r="r" b="b" t="t" l="l"/>
                <a:pathLst>
                  <a:path h="1780284" w="1261742">
                    <a:moveTo>
                      <a:pt x="0" y="0"/>
                    </a:moveTo>
                    <a:lnTo>
                      <a:pt x="1261742" y="0"/>
                    </a:lnTo>
                    <a:lnTo>
                      <a:pt x="1261742" y="1780284"/>
                    </a:lnTo>
                    <a:lnTo>
                      <a:pt x="0" y="1780284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85725"/>
                <a:ext cx="1261742" cy="18660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6387571" cy="9012687"/>
              <a:chOff x="0" y="0"/>
              <a:chExt cx="1261742" cy="178028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261742" cy="1780284"/>
              </a:xfrm>
              <a:custGeom>
                <a:avLst/>
                <a:gdLst/>
                <a:ahLst/>
                <a:cxnLst/>
                <a:rect r="r" b="b" t="t" l="l"/>
                <a:pathLst>
                  <a:path h="1780284" w="1261742">
                    <a:moveTo>
                      <a:pt x="0" y="0"/>
                    </a:moveTo>
                    <a:lnTo>
                      <a:pt x="1261742" y="0"/>
                    </a:lnTo>
                    <a:lnTo>
                      <a:pt x="1261742" y="1780284"/>
                    </a:lnTo>
                    <a:lnTo>
                      <a:pt x="0" y="1780284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85725"/>
                <a:ext cx="1261742" cy="18660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-2965721" y="4089393"/>
            <a:ext cx="8022190" cy="9004499"/>
          </a:xfrm>
          <a:custGeom>
            <a:avLst/>
            <a:gdLst/>
            <a:ahLst/>
            <a:cxnLst/>
            <a:rect r="r" b="b" t="t" l="l"/>
            <a:pathLst>
              <a:path h="9004499" w="8022190">
                <a:moveTo>
                  <a:pt x="0" y="0"/>
                </a:moveTo>
                <a:lnTo>
                  <a:pt x="8022190" y="0"/>
                </a:lnTo>
                <a:lnTo>
                  <a:pt x="8022190" y="9004499"/>
                </a:lnTo>
                <a:lnTo>
                  <a:pt x="0" y="90044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708578">
            <a:off x="-1267102" y="6977379"/>
            <a:ext cx="3471112" cy="4126136"/>
          </a:xfrm>
          <a:custGeom>
            <a:avLst/>
            <a:gdLst/>
            <a:ahLst/>
            <a:cxnLst/>
            <a:rect r="r" b="b" t="t" l="l"/>
            <a:pathLst>
              <a:path h="4126136" w="3471112">
                <a:moveTo>
                  <a:pt x="0" y="0"/>
                </a:moveTo>
                <a:lnTo>
                  <a:pt x="3471111" y="0"/>
                </a:lnTo>
                <a:lnTo>
                  <a:pt x="3471111" y="4126135"/>
                </a:lnTo>
                <a:lnTo>
                  <a:pt x="0" y="41261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36813" y="3255491"/>
            <a:ext cx="4793454" cy="6759515"/>
            <a:chOff x="0" y="0"/>
            <a:chExt cx="6391272" cy="901268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3701" y="0"/>
              <a:ext cx="6387571" cy="9012687"/>
              <a:chOff x="0" y="0"/>
              <a:chExt cx="1261742" cy="178028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261742" cy="1780284"/>
              </a:xfrm>
              <a:custGeom>
                <a:avLst/>
                <a:gdLst/>
                <a:ahLst/>
                <a:cxnLst/>
                <a:rect r="r" b="b" t="t" l="l"/>
                <a:pathLst>
                  <a:path h="1780284" w="1261742">
                    <a:moveTo>
                      <a:pt x="0" y="0"/>
                    </a:moveTo>
                    <a:lnTo>
                      <a:pt x="1261742" y="0"/>
                    </a:lnTo>
                    <a:lnTo>
                      <a:pt x="1261742" y="1780284"/>
                    </a:lnTo>
                    <a:lnTo>
                      <a:pt x="0" y="1780284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85725"/>
                <a:ext cx="1261742" cy="18660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6387571" cy="9012687"/>
              <a:chOff x="0" y="0"/>
              <a:chExt cx="1261742" cy="1780284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261742" cy="1780284"/>
              </a:xfrm>
              <a:custGeom>
                <a:avLst/>
                <a:gdLst/>
                <a:ahLst/>
                <a:cxnLst/>
                <a:rect r="r" b="b" t="t" l="l"/>
                <a:pathLst>
                  <a:path h="1780284" w="1261742">
                    <a:moveTo>
                      <a:pt x="0" y="0"/>
                    </a:moveTo>
                    <a:lnTo>
                      <a:pt x="1261742" y="0"/>
                    </a:lnTo>
                    <a:lnTo>
                      <a:pt x="1261742" y="1780284"/>
                    </a:lnTo>
                    <a:lnTo>
                      <a:pt x="0" y="1780284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85725"/>
                <a:ext cx="1261742" cy="18660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9" id="19"/>
          <p:cNvSpPr/>
          <p:nvPr/>
        </p:nvSpPr>
        <p:spPr>
          <a:xfrm flipH="false" flipV="false" rot="-10604382">
            <a:off x="13406245" y="-2401045"/>
            <a:ext cx="6912691" cy="7353926"/>
          </a:xfrm>
          <a:custGeom>
            <a:avLst/>
            <a:gdLst/>
            <a:ahLst/>
            <a:cxnLst/>
            <a:rect r="r" b="b" t="t" l="l"/>
            <a:pathLst>
              <a:path h="7353926" w="6912691">
                <a:moveTo>
                  <a:pt x="0" y="0"/>
                </a:moveTo>
                <a:lnTo>
                  <a:pt x="6912691" y="0"/>
                </a:lnTo>
                <a:lnTo>
                  <a:pt x="6912691" y="7353926"/>
                </a:lnTo>
                <a:lnTo>
                  <a:pt x="0" y="73539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964863">
            <a:off x="14680504" y="-713297"/>
            <a:ext cx="4478694" cy="4114800"/>
          </a:xfrm>
          <a:custGeom>
            <a:avLst/>
            <a:gdLst/>
            <a:ahLst/>
            <a:cxnLst/>
            <a:rect r="r" b="b" t="t" l="l"/>
            <a:pathLst>
              <a:path h="4114800" w="4478694">
                <a:moveTo>
                  <a:pt x="0" y="0"/>
                </a:moveTo>
                <a:lnTo>
                  <a:pt x="4478694" y="0"/>
                </a:lnTo>
                <a:lnTo>
                  <a:pt x="44786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2126398" y="3255491"/>
            <a:ext cx="4793454" cy="6759515"/>
            <a:chOff x="0" y="0"/>
            <a:chExt cx="6391272" cy="9012687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3701" y="0"/>
              <a:ext cx="6387571" cy="9012687"/>
              <a:chOff x="0" y="0"/>
              <a:chExt cx="1261742" cy="178028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261742" cy="1780284"/>
              </a:xfrm>
              <a:custGeom>
                <a:avLst/>
                <a:gdLst/>
                <a:ahLst/>
                <a:cxnLst/>
                <a:rect r="r" b="b" t="t" l="l"/>
                <a:pathLst>
                  <a:path h="1780284" w="1261742">
                    <a:moveTo>
                      <a:pt x="0" y="0"/>
                    </a:moveTo>
                    <a:lnTo>
                      <a:pt x="1261742" y="0"/>
                    </a:lnTo>
                    <a:lnTo>
                      <a:pt x="1261742" y="1780284"/>
                    </a:lnTo>
                    <a:lnTo>
                      <a:pt x="0" y="1780284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85725"/>
                <a:ext cx="1261742" cy="18660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0"/>
              <a:ext cx="6387571" cy="9012687"/>
              <a:chOff x="0" y="0"/>
              <a:chExt cx="1261742" cy="178028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261742" cy="1780284"/>
              </a:xfrm>
              <a:custGeom>
                <a:avLst/>
                <a:gdLst/>
                <a:ahLst/>
                <a:cxnLst/>
                <a:rect r="r" b="b" t="t" l="l"/>
                <a:pathLst>
                  <a:path h="1780284" w="1261742">
                    <a:moveTo>
                      <a:pt x="0" y="0"/>
                    </a:moveTo>
                    <a:lnTo>
                      <a:pt x="1261742" y="0"/>
                    </a:lnTo>
                    <a:lnTo>
                      <a:pt x="1261742" y="1780284"/>
                    </a:lnTo>
                    <a:lnTo>
                      <a:pt x="0" y="1780284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85725"/>
                <a:ext cx="1261742" cy="18660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8" id="28"/>
          <p:cNvSpPr txBox="true"/>
          <p:nvPr/>
        </p:nvSpPr>
        <p:spPr>
          <a:xfrm rot="0">
            <a:off x="6971203" y="4141316"/>
            <a:ext cx="4345595" cy="5819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14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BinaryEdge provides IP scanning data and device</a:t>
            </a:r>
          </a:p>
          <a:p>
            <a:pPr algn="l">
              <a:lnSpc>
                <a:spcPts val="4199"/>
              </a:lnSpc>
            </a:pPr>
            <a:r>
              <a:rPr lang="en-US" sz="2999" spc="14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fingerprinting. It is best for mass scanning which helps in detecting</a:t>
            </a:r>
          </a:p>
          <a:p>
            <a:pPr algn="l">
              <a:lnSpc>
                <a:spcPts val="4199"/>
              </a:lnSpc>
            </a:pPr>
            <a:r>
              <a:rPr lang="en-US" sz="2999" spc="14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vulnerability in data and also helpful for botnet and malware hunting.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68453" y="409575"/>
            <a:ext cx="1018951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16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Reconnaissance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94761" y="4141316"/>
            <a:ext cx="4277557" cy="4772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14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Vulnerability assessments, attack surface mapping, and OSINT (Open Source Intelligence) by finding misconfigured and vulnerable devices on the internet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36813" y="3317847"/>
            <a:ext cx="4793454" cy="771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spc="225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SHODAN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59276" y="3317847"/>
            <a:ext cx="4769448" cy="771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spc="225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Binaryedge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170516" y="3317847"/>
            <a:ext cx="4705217" cy="771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spc="225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Onyphe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344303" y="4141316"/>
            <a:ext cx="4357643" cy="5819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14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Automating threat intelligence gathering, streamlining incident response, detecting network vulnerabilities, analyzing domain and IP reputation, and discovering an organization's hidden infrastructure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3191312">
            <a:off x="10587496" y="-1345599"/>
            <a:ext cx="2539093" cy="2460612"/>
          </a:xfrm>
          <a:custGeom>
            <a:avLst/>
            <a:gdLst/>
            <a:ahLst/>
            <a:cxnLst/>
            <a:rect r="r" b="b" t="t" l="l"/>
            <a:pathLst>
              <a:path h="2460612" w="2539093">
                <a:moveTo>
                  <a:pt x="0" y="0"/>
                </a:moveTo>
                <a:lnTo>
                  <a:pt x="2539093" y="0"/>
                </a:lnTo>
                <a:lnTo>
                  <a:pt x="2539093" y="2460612"/>
                </a:lnTo>
                <a:lnTo>
                  <a:pt x="0" y="246061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468453" y="1709328"/>
            <a:ext cx="12734269" cy="1365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 involves c</a:t>
            </a: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ollecting as much information as possible about the target system to</a:t>
            </a:r>
            <a:r>
              <a:rPr lang="en-US" b="true" sz="24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identify potential attack vectors</a:t>
            </a: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before launching any exploits. It extracts </a:t>
            </a:r>
            <a:r>
              <a:rPr lang="en-US" b="true" sz="24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DNS records, IP addresses,</a:t>
            </a: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and exposed services for attack surface mapping.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001677">
            <a:off x="-3456345" y="5990278"/>
            <a:ext cx="6912691" cy="7353926"/>
          </a:xfrm>
          <a:custGeom>
            <a:avLst/>
            <a:gdLst/>
            <a:ahLst/>
            <a:cxnLst/>
            <a:rect r="r" b="b" t="t" l="l"/>
            <a:pathLst>
              <a:path h="7353926" w="6912691">
                <a:moveTo>
                  <a:pt x="0" y="0"/>
                </a:moveTo>
                <a:lnTo>
                  <a:pt x="6912690" y="0"/>
                </a:lnTo>
                <a:lnTo>
                  <a:pt x="6912690" y="7353927"/>
                </a:lnTo>
                <a:lnTo>
                  <a:pt x="0" y="73539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3244473"/>
            <a:ext cx="7829166" cy="6013827"/>
            <a:chOff x="0" y="0"/>
            <a:chExt cx="10438888" cy="8018436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438888" cy="8018436"/>
              <a:chOff x="0" y="0"/>
              <a:chExt cx="2062002" cy="1583889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062002" cy="1583889"/>
              </a:xfrm>
              <a:custGeom>
                <a:avLst/>
                <a:gdLst/>
                <a:ahLst/>
                <a:cxnLst/>
                <a:rect r="r" b="b" t="t" l="l"/>
                <a:pathLst>
                  <a:path h="1583889" w="2062002">
                    <a:moveTo>
                      <a:pt x="0" y="0"/>
                    </a:moveTo>
                    <a:lnTo>
                      <a:pt x="2062002" y="0"/>
                    </a:lnTo>
                    <a:lnTo>
                      <a:pt x="2062002" y="1583889"/>
                    </a:lnTo>
                    <a:lnTo>
                      <a:pt x="0" y="1583889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85725"/>
                <a:ext cx="2062002" cy="16696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0"/>
              <a:ext cx="10438888" cy="8018436"/>
              <a:chOff x="0" y="0"/>
              <a:chExt cx="2062002" cy="158388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062002" cy="1583889"/>
              </a:xfrm>
              <a:custGeom>
                <a:avLst/>
                <a:gdLst/>
                <a:ahLst/>
                <a:cxnLst/>
                <a:rect r="r" b="b" t="t" l="l"/>
                <a:pathLst>
                  <a:path h="1583889" w="2062002">
                    <a:moveTo>
                      <a:pt x="0" y="0"/>
                    </a:moveTo>
                    <a:lnTo>
                      <a:pt x="2062002" y="0"/>
                    </a:lnTo>
                    <a:lnTo>
                      <a:pt x="2062002" y="1583889"/>
                    </a:lnTo>
                    <a:lnTo>
                      <a:pt x="0" y="1583889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85725"/>
                <a:ext cx="2062002" cy="16696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1" id="11"/>
          <p:cNvSpPr/>
          <p:nvPr/>
        </p:nvSpPr>
        <p:spPr>
          <a:xfrm flipH="false" flipV="false" rot="0">
            <a:off x="13145969" y="-2716135"/>
            <a:ext cx="9738642" cy="9384510"/>
          </a:xfrm>
          <a:custGeom>
            <a:avLst/>
            <a:gdLst/>
            <a:ahLst/>
            <a:cxnLst/>
            <a:rect r="r" b="b" t="t" l="l"/>
            <a:pathLst>
              <a:path h="9384510" w="9738642">
                <a:moveTo>
                  <a:pt x="0" y="0"/>
                </a:moveTo>
                <a:lnTo>
                  <a:pt x="9738642" y="0"/>
                </a:lnTo>
                <a:lnTo>
                  <a:pt x="9738642" y="9384510"/>
                </a:lnTo>
                <a:lnTo>
                  <a:pt x="0" y="93845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93412">
            <a:off x="14315174" y="14176"/>
            <a:ext cx="4439711" cy="4017939"/>
          </a:xfrm>
          <a:custGeom>
            <a:avLst/>
            <a:gdLst/>
            <a:ahLst/>
            <a:cxnLst/>
            <a:rect r="r" b="b" t="t" l="l"/>
            <a:pathLst>
              <a:path h="4017939" w="4439711">
                <a:moveTo>
                  <a:pt x="0" y="0"/>
                </a:moveTo>
                <a:lnTo>
                  <a:pt x="4439711" y="0"/>
                </a:lnTo>
                <a:lnTo>
                  <a:pt x="4439711" y="4017939"/>
                </a:lnTo>
                <a:lnTo>
                  <a:pt x="0" y="40179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430134" y="3244473"/>
            <a:ext cx="7829166" cy="6013827"/>
            <a:chOff x="0" y="0"/>
            <a:chExt cx="10438888" cy="8018436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0438888" cy="8018436"/>
              <a:chOff x="0" y="0"/>
              <a:chExt cx="2062002" cy="158388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062002" cy="1583889"/>
              </a:xfrm>
              <a:custGeom>
                <a:avLst/>
                <a:gdLst/>
                <a:ahLst/>
                <a:cxnLst/>
                <a:rect r="r" b="b" t="t" l="l"/>
                <a:pathLst>
                  <a:path h="1583889" w="2062002">
                    <a:moveTo>
                      <a:pt x="0" y="0"/>
                    </a:moveTo>
                    <a:lnTo>
                      <a:pt x="2062002" y="0"/>
                    </a:lnTo>
                    <a:lnTo>
                      <a:pt x="2062002" y="1583889"/>
                    </a:lnTo>
                    <a:lnTo>
                      <a:pt x="0" y="1583889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38100" cap="sq">
                <a:solidFill>
                  <a:srgbClr val="000000">
                    <a:alpha val="40000"/>
                  </a:srgbClr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85725"/>
                <a:ext cx="2062002" cy="16696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0"/>
              <a:ext cx="10438888" cy="8018436"/>
              <a:chOff x="0" y="0"/>
              <a:chExt cx="2062002" cy="1583889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062002" cy="1583889"/>
              </a:xfrm>
              <a:custGeom>
                <a:avLst/>
                <a:gdLst/>
                <a:ahLst/>
                <a:cxnLst/>
                <a:rect r="r" b="b" t="t" l="l"/>
                <a:pathLst>
                  <a:path h="1583889" w="2062002">
                    <a:moveTo>
                      <a:pt x="0" y="0"/>
                    </a:moveTo>
                    <a:lnTo>
                      <a:pt x="2062002" y="0"/>
                    </a:lnTo>
                    <a:lnTo>
                      <a:pt x="2062002" y="1583889"/>
                    </a:lnTo>
                    <a:lnTo>
                      <a:pt x="0" y="1583889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85725"/>
                <a:ext cx="2062002" cy="16696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0" id="20"/>
          <p:cNvSpPr txBox="true"/>
          <p:nvPr/>
        </p:nvSpPr>
        <p:spPr>
          <a:xfrm rot="0">
            <a:off x="1028700" y="747395"/>
            <a:ext cx="1623060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spc="16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Vulnerability Scanning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86376" y="3308183"/>
            <a:ext cx="7671489" cy="114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spc="165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Core Scanning Components: NIKTO &amp; SQLMap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4501732"/>
            <a:ext cx="7829166" cy="42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 spc="11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NIKTO:</a:t>
            </a:r>
            <a:r>
              <a:rPr lang="en-US" sz="2399" spc="11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Scans for outdated software, security misconfigurations, and exposed sensit</a:t>
            </a:r>
            <a:r>
              <a:rPr lang="en-US" sz="2399" spc="11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ive files. It's fast with minimal false positives, enabling early detection of security loopholes before manual testing.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 spc="11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SQLMap:</a:t>
            </a:r>
            <a:r>
              <a:rPr lang="en-US" sz="2399" spc="11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Automates SQL injection testing and database enumeration. It supports multiple databases and bypasses security to uncover data leaks, unauthorized access, and misconfigurations.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430134" y="3308183"/>
            <a:ext cx="7829166" cy="1144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spc="165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Comprehensive Vulnerability Scanning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1991171"/>
            <a:ext cx="1098771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Automates detecting vulnerabilities in web applications, network, and databases.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430134" y="4501732"/>
            <a:ext cx="7829166" cy="467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 spc="11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Nmap:</a:t>
            </a:r>
            <a:r>
              <a:rPr lang="en-US" sz="2399" spc="11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Features port scanning, service fingerpri</a:t>
            </a:r>
            <a:r>
              <a:rPr lang="en-US" sz="2399" spc="11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nting, and vulnerability detection to identify weak services, misconfigurations, and open ports. It can also detect the presence of firewalls and intrusion detection systems (IDS).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 spc="11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OWASP Top 10: </a:t>
            </a:r>
            <a:r>
              <a:rPr lang="en-US" sz="2399" spc="11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 custom Python script scans for the ten most critical web application security risks, providing robust coverage against common, high-impact vulnerabilities.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DAGy8RQ7gDE</dc:identifier>
  <dcterms:modified xsi:type="dcterms:W3CDTF">2011-08-01T06:04:30Z</dcterms:modified>
  <cp:revision>1</cp:revision>
  <dc:title>AUTOPENT</dc:title>
</cp:coreProperties>
</file>