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312" r:id="rId5"/>
    <p:sldId id="307" r:id="rId6"/>
    <p:sldId id="323" r:id="rId7"/>
    <p:sldId id="324" r:id="rId8"/>
    <p:sldId id="327" r:id="rId9"/>
    <p:sldId id="328" r:id="rId10"/>
    <p:sldId id="329" r:id="rId11"/>
    <p:sldId id="330" r:id="rId12"/>
    <p:sldId id="331" r:id="rId13"/>
    <p:sldId id="314"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F0024A-A9CE-4351-AE10-95946E020C56}">
          <p14:sldIdLst>
            <p14:sldId id="312"/>
            <p14:sldId id="307"/>
            <p14:sldId id="323"/>
            <p14:sldId id="324"/>
            <p14:sldId id="327"/>
            <p14:sldId id="328"/>
            <p14:sldId id="329"/>
            <p14:sldId id="330"/>
            <p14:sldId id="331"/>
            <p14:sldId id="314"/>
          </p14:sldIdLst>
        </p14:section>
      </p14:sectionLst>
    </p:ex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4" autoAdjust="0"/>
    <p:restoredTop sz="95388" autoAdjust="0"/>
  </p:normalViewPr>
  <p:slideViewPr>
    <p:cSldViewPr snapToGrid="0" snapToObjects="1">
      <p:cViewPr varScale="1">
        <p:scale>
          <a:sx n="81" d="100"/>
          <a:sy n="81" d="100"/>
        </p:scale>
        <p:origin x="662" y="5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AMAZON sales data</a:t>
            </a:r>
            <a:br>
              <a:rPr lang="en-US" dirty="0"/>
            </a:br>
            <a:r>
              <a:rPr lang="en-US" dirty="0"/>
              <a:t>analysis</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5214026" y="2558374"/>
            <a:ext cx="6194400" cy="1019117"/>
          </a:xfrm>
        </p:spPr>
        <p:txBody>
          <a:bodyPr/>
          <a:lstStyle/>
          <a:p>
            <a:r>
              <a:rPr lang="en-US" dirty="0"/>
              <a:t>thankyou</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113171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723929" y="1061623"/>
            <a:ext cx="5723586" cy="4739104"/>
          </a:xfrm>
        </p:spPr>
        <p:txBody>
          <a:bodyPr/>
          <a:lstStyle/>
          <a:p>
            <a:r>
              <a:rPr lang="en-US" dirty="0" err="1"/>
              <a:t>indroduction</a:t>
            </a:r>
            <a:endParaRPr lang="en-US" dirty="0"/>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Tree>
    <p:extLst>
      <p:ext uri="{BB962C8B-B14F-4D97-AF65-F5344CB8AC3E}">
        <p14:creationId xmlns:p14="http://schemas.microsoft.com/office/powerpoint/2010/main" val="290649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468EDA-05B1-4DF1-9024-D82FF82523A7}"/>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3" name="TextBox 2">
            <a:extLst>
              <a:ext uri="{FF2B5EF4-FFF2-40B4-BE49-F238E27FC236}">
                <a16:creationId xmlns:a16="http://schemas.microsoft.com/office/drawing/2014/main" id="{6A9F6CED-DD24-47B3-8B4E-89215970E70C}"/>
              </a:ext>
            </a:extLst>
          </p:cNvPr>
          <p:cNvSpPr txBox="1"/>
          <p:nvPr/>
        </p:nvSpPr>
        <p:spPr>
          <a:xfrm>
            <a:off x="661481" y="603114"/>
            <a:ext cx="10904706" cy="4447692"/>
          </a:xfrm>
          <a:prstGeom prst="rect">
            <a:avLst/>
          </a:prstGeom>
          <a:noFill/>
        </p:spPr>
        <p:txBody>
          <a:bodyPr wrap="square" rtlCol="0">
            <a:spAutoFit/>
          </a:bodyPr>
          <a:lstStyle/>
          <a:p>
            <a:pPr algn="just">
              <a:lnSpc>
                <a:spcPct val="200000"/>
              </a:lnSpc>
            </a:pPr>
            <a:r>
              <a:rPr lang="en-US" dirty="0"/>
              <a:t>Sales management has become a critical function in today's competitive business environment. With the advent of globalization and the rapid growth of e-commerce, businesses are under immense pressure to optimize their sales strategies to not only meet increasing competition but also to streamline distribution methods, reduce operational costs, and maximize profits. Effective sales management is now essential for the survival and growth of any commercial or business enterprise.</a:t>
            </a:r>
          </a:p>
          <a:p>
            <a:pPr algn="just">
              <a:lnSpc>
                <a:spcPct val="200000"/>
              </a:lnSpc>
            </a:pPr>
            <a:r>
              <a:rPr lang="en-US" dirty="0"/>
              <a:t>One of the key aspects of modern sales management is leveraging data to gain insights into sales trends, customer behavior, and market dynamics. The ability to analyze sales data helps organizations make informed decisions, forecast future sales, and develop strategies that align with market demands</a:t>
            </a:r>
          </a:p>
        </p:txBody>
      </p:sp>
    </p:spTree>
    <p:extLst>
      <p:ext uri="{BB962C8B-B14F-4D97-AF65-F5344CB8AC3E}">
        <p14:creationId xmlns:p14="http://schemas.microsoft.com/office/powerpoint/2010/main" val="2129562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AB1CE6-7B1A-43A4-B10C-E0D4C73B12BA}"/>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3" name="TextBox 2">
            <a:extLst>
              <a:ext uri="{FF2B5EF4-FFF2-40B4-BE49-F238E27FC236}">
                <a16:creationId xmlns:a16="http://schemas.microsoft.com/office/drawing/2014/main" id="{1BE75BCA-6A39-4305-B6C6-9244B07A7010}"/>
              </a:ext>
            </a:extLst>
          </p:cNvPr>
          <p:cNvSpPr txBox="1"/>
          <p:nvPr/>
        </p:nvSpPr>
        <p:spPr>
          <a:xfrm>
            <a:off x="1118681" y="701702"/>
            <a:ext cx="9679021" cy="646331"/>
          </a:xfrm>
          <a:prstGeom prst="rect">
            <a:avLst/>
          </a:prstGeom>
          <a:noFill/>
        </p:spPr>
        <p:txBody>
          <a:bodyPr wrap="square" rtlCol="0">
            <a:spAutoFit/>
          </a:bodyPr>
          <a:lstStyle/>
          <a:p>
            <a:r>
              <a:rPr lang="en-IN" sz="3600" b="1" dirty="0"/>
              <a:t>Procedure</a:t>
            </a:r>
          </a:p>
        </p:txBody>
      </p:sp>
      <p:sp>
        <p:nvSpPr>
          <p:cNvPr id="5" name="TextBox 4">
            <a:extLst>
              <a:ext uri="{FF2B5EF4-FFF2-40B4-BE49-F238E27FC236}">
                <a16:creationId xmlns:a16="http://schemas.microsoft.com/office/drawing/2014/main" id="{454AA67D-B5EB-46F2-B306-EDF54DDC7D3E}"/>
              </a:ext>
            </a:extLst>
          </p:cNvPr>
          <p:cNvSpPr txBox="1"/>
          <p:nvPr/>
        </p:nvSpPr>
        <p:spPr>
          <a:xfrm>
            <a:off x="1420238" y="1348033"/>
            <a:ext cx="9902758" cy="3374322"/>
          </a:xfrm>
          <a:prstGeom prst="rect">
            <a:avLst/>
          </a:prstGeom>
          <a:noFill/>
        </p:spPr>
        <p:txBody>
          <a:bodyPr wrap="square" rtlCol="0">
            <a:spAutoFit/>
          </a:bodyPr>
          <a:lstStyle/>
          <a:p>
            <a:pPr>
              <a:lnSpc>
                <a:spcPct val="150000"/>
              </a:lnSpc>
            </a:pPr>
            <a:r>
              <a:rPr lang="en-US"/>
              <a:t>In this project, we will employ the Extract-Transform-Load (ETL) process to analyze sales data from Amazon. The ETL process will involve:</a:t>
            </a:r>
          </a:p>
          <a:p>
            <a:pPr>
              <a:lnSpc>
                <a:spcPct val="150000"/>
              </a:lnSpc>
              <a:buFont typeface="+mj-lt"/>
              <a:buAutoNum type="arabicPeriod"/>
            </a:pPr>
            <a:r>
              <a:rPr lang="en-US" b="1"/>
              <a:t>Extracting</a:t>
            </a:r>
            <a:r>
              <a:rPr lang="en-US"/>
              <a:t> the sales data from Amazon's dataset, which contains comprehensive records of sales transactions.</a:t>
            </a:r>
          </a:p>
          <a:p>
            <a:pPr>
              <a:lnSpc>
                <a:spcPct val="150000"/>
              </a:lnSpc>
              <a:buFont typeface="+mj-lt"/>
              <a:buAutoNum type="arabicPeriod"/>
            </a:pPr>
            <a:r>
              <a:rPr lang="en-US" b="1"/>
              <a:t>Transforming</a:t>
            </a:r>
            <a:r>
              <a:rPr lang="en-US"/>
              <a:t> the raw data into a structured format suitable for analysis. This transformation will include data cleaning, normalization, and aggregation to ensure the accuracy and consistency of the dataset.</a:t>
            </a:r>
          </a:p>
          <a:p>
            <a:pPr>
              <a:lnSpc>
                <a:spcPct val="150000"/>
              </a:lnSpc>
              <a:buFont typeface="+mj-lt"/>
              <a:buAutoNum type="arabicPeriod"/>
            </a:pPr>
            <a:r>
              <a:rPr lang="en-US" b="1"/>
              <a:t>Loading</a:t>
            </a:r>
            <a:r>
              <a:rPr lang="en-US"/>
              <a:t> the transformed data into a database or analytical tool for further examination.</a:t>
            </a:r>
          </a:p>
        </p:txBody>
      </p:sp>
    </p:spTree>
    <p:extLst>
      <p:ext uri="{BB962C8B-B14F-4D97-AF65-F5344CB8AC3E}">
        <p14:creationId xmlns:p14="http://schemas.microsoft.com/office/powerpoint/2010/main" val="149140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FC5AE5-9F43-476A-82D2-E6507DA012FD}"/>
              </a:ext>
            </a:extLst>
          </p:cNvPr>
          <p:cNvSpPr>
            <a:spLocks noGrp="1"/>
          </p:cNvSpPr>
          <p:nvPr>
            <p:ph type="sldNum" sz="quarter" idx="12"/>
          </p:nvPr>
        </p:nvSpPr>
        <p:spPr/>
        <p:txBody>
          <a:bodyPr/>
          <a:lstStyle/>
          <a:p>
            <a:fld id="{48F63A3B-78C7-47BE-AE5E-E10140E04643}" type="slidenum">
              <a:rPr lang="en-US" smtClean="0"/>
              <a:pPr/>
              <a:t>5</a:t>
            </a:fld>
            <a:endParaRPr lang="en-US" dirty="0"/>
          </a:p>
        </p:txBody>
      </p:sp>
      <p:pic>
        <p:nvPicPr>
          <p:cNvPr id="8" name="Picture 7">
            <a:extLst>
              <a:ext uri="{FF2B5EF4-FFF2-40B4-BE49-F238E27FC236}">
                <a16:creationId xmlns:a16="http://schemas.microsoft.com/office/drawing/2014/main" id="{CC74A9C1-6375-41C5-BAF3-07877141AA5B}"/>
              </a:ext>
            </a:extLst>
          </p:cNvPr>
          <p:cNvPicPr>
            <a:picLocks noChangeAspect="1"/>
          </p:cNvPicPr>
          <p:nvPr/>
        </p:nvPicPr>
        <p:blipFill>
          <a:blip r:embed="rId2"/>
          <a:stretch>
            <a:fillRect/>
          </a:stretch>
        </p:blipFill>
        <p:spPr>
          <a:xfrm>
            <a:off x="2075282" y="701702"/>
            <a:ext cx="9263879" cy="5227586"/>
          </a:xfrm>
          <a:prstGeom prst="rect">
            <a:avLst/>
          </a:prstGeom>
        </p:spPr>
      </p:pic>
      <p:sp>
        <p:nvSpPr>
          <p:cNvPr id="10" name="TextBox 9">
            <a:extLst>
              <a:ext uri="{FF2B5EF4-FFF2-40B4-BE49-F238E27FC236}">
                <a16:creationId xmlns:a16="http://schemas.microsoft.com/office/drawing/2014/main" id="{387F0CC8-5248-4399-B9A5-99B006E9DC4B}"/>
              </a:ext>
            </a:extLst>
          </p:cNvPr>
          <p:cNvSpPr txBox="1"/>
          <p:nvPr/>
        </p:nvSpPr>
        <p:spPr>
          <a:xfrm>
            <a:off x="2295729" y="39982"/>
            <a:ext cx="8822986" cy="707886"/>
          </a:xfrm>
          <a:prstGeom prst="rect">
            <a:avLst/>
          </a:prstGeom>
          <a:noFill/>
        </p:spPr>
        <p:txBody>
          <a:bodyPr wrap="square" rtlCol="0">
            <a:spAutoFit/>
          </a:bodyPr>
          <a:lstStyle/>
          <a:p>
            <a:pPr algn="ctr"/>
            <a:r>
              <a:rPr lang="en-IN" sz="4000" u="sng" dirty="0"/>
              <a:t>VISUALIZATION USING POWERBI</a:t>
            </a:r>
          </a:p>
        </p:txBody>
      </p:sp>
    </p:spTree>
    <p:extLst>
      <p:ext uri="{BB962C8B-B14F-4D97-AF65-F5344CB8AC3E}">
        <p14:creationId xmlns:p14="http://schemas.microsoft.com/office/powerpoint/2010/main" val="371993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43D47A-4189-4A88-8C8E-AD659C1252E0}"/>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9" name="TextBox 8">
            <a:extLst>
              <a:ext uri="{FF2B5EF4-FFF2-40B4-BE49-F238E27FC236}">
                <a16:creationId xmlns:a16="http://schemas.microsoft.com/office/drawing/2014/main" id="{BECA1CA9-F438-4559-BF01-AC976899B308}"/>
              </a:ext>
            </a:extLst>
          </p:cNvPr>
          <p:cNvSpPr txBox="1"/>
          <p:nvPr/>
        </p:nvSpPr>
        <p:spPr>
          <a:xfrm>
            <a:off x="2091447" y="701702"/>
            <a:ext cx="9163455" cy="369332"/>
          </a:xfrm>
          <a:prstGeom prst="rect">
            <a:avLst/>
          </a:prstGeom>
          <a:noFill/>
        </p:spPr>
        <p:txBody>
          <a:bodyPr wrap="square" rtlCol="0">
            <a:spAutoFit/>
          </a:bodyPr>
          <a:lstStyle/>
          <a:p>
            <a:r>
              <a:rPr lang="en-IN" dirty="0"/>
              <a:t>Data Querying using </a:t>
            </a:r>
            <a:r>
              <a:rPr lang="en-IN" dirty="0" err="1"/>
              <a:t>Sql</a:t>
            </a:r>
            <a:endParaRPr lang="en-IN" dirty="0"/>
          </a:p>
        </p:txBody>
      </p:sp>
      <p:pic>
        <p:nvPicPr>
          <p:cNvPr id="11" name="Picture 10">
            <a:extLst>
              <a:ext uri="{FF2B5EF4-FFF2-40B4-BE49-F238E27FC236}">
                <a16:creationId xmlns:a16="http://schemas.microsoft.com/office/drawing/2014/main" id="{1B61F497-16FD-4568-9170-94E6D4FBFCAC}"/>
              </a:ext>
            </a:extLst>
          </p:cNvPr>
          <p:cNvPicPr>
            <a:picLocks noChangeAspect="1"/>
          </p:cNvPicPr>
          <p:nvPr/>
        </p:nvPicPr>
        <p:blipFill>
          <a:blip r:embed="rId2"/>
          <a:stretch>
            <a:fillRect/>
          </a:stretch>
        </p:blipFill>
        <p:spPr>
          <a:xfrm>
            <a:off x="2011582" y="1071034"/>
            <a:ext cx="8902851" cy="2088035"/>
          </a:xfrm>
          <a:prstGeom prst="rect">
            <a:avLst/>
          </a:prstGeom>
        </p:spPr>
      </p:pic>
      <p:pic>
        <p:nvPicPr>
          <p:cNvPr id="13" name="Picture 12">
            <a:extLst>
              <a:ext uri="{FF2B5EF4-FFF2-40B4-BE49-F238E27FC236}">
                <a16:creationId xmlns:a16="http://schemas.microsoft.com/office/drawing/2014/main" id="{3FCC93D8-3A46-466B-931E-A0A9FA29EE81}"/>
              </a:ext>
            </a:extLst>
          </p:cNvPr>
          <p:cNvPicPr>
            <a:picLocks noChangeAspect="1"/>
          </p:cNvPicPr>
          <p:nvPr/>
        </p:nvPicPr>
        <p:blipFill>
          <a:blip r:embed="rId3"/>
          <a:stretch>
            <a:fillRect/>
          </a:stretch>
        </p:blipFill>
        <p:spPr>
          <a:xfrm>
            <a:off x="3461211" y="2832302"/>
            <a:ext cx="4975581" cy="2469271"/>
          </a:xfrm>
          <a:prstGeom prst="rect">
            <a:avLst/>
          </a:prstGeom>
        </p:spPr>
      </p:pic>
    </p:spTree>
    <p:extLst>
      <p:ext uri="{BB962C8B-B14F-4D97-AF65-F5344CB8AC3E}">
        <p14:creationId xmlns:p14="http://schemas.microsoft.com/office/powerpoint/2010/main" val="901891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9AADAD-59D8-4C7F-A498-8BBC2C97521B}"/>
              </a:ext>
            </a:extLst>
          </p:cNvPr>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4" name="Picture 3">
            <a:extLst>
              <a:ext uri="{FF2B5EF4-FFF2-40B4-BE49-F238E27FC236}">
                <a16:creationId xmlns:a16="http://schemas.microsoft.com/office/drawing/2014/main" id="{F6F245CE-C226-4212-B155-9F7FB73D174B}"/>
              </a:ext>
            </a:extLst>
          </p:cNvPr>
          <p:cNvPicPr>
            <a:picLocks noChangeAspect="1"/>
          </p:cNvPicPr>
          <p:nvPr/>
        </p:nvPicPr>
        <p:blipFill>
          <a:blip r:embed="rId2"/>
          <a:stretch>
            <a:fillRect/>
          </a:stretch>
        </p:blipFill>
        <p:spPr>
          <a:xfrm>
            <a:off x="1635471" y="1204553"/>
            <a:ext cx="9543767" cy="1081447"/>
          </a:xfrm>
          <a:prstGeom prst="rect">
            <a:avLst/>
          </a:prstGeom>
        </p:spPr>
      </p:pic>
      <p:pic>
        <p:nvPicPr>
          <p:cNvPr id="6" name="Picture 5">
            <a:extLst>
              <a:ext uri="{FF2B5EF4-FFF2-40B4-BE49-F238E27FC236}">
                <a16:creationId xmlns:a16="http://schemas.microsoft.com/office/drawing/2014/main" id="{D97625A9-087B-4C6E-A520-9195D6CAB81C}"/>
              </a:ext>
            </a:extLst>
          </p:cNvPr>
          <p:cNvPicPr>
            <a:picLocks noChangeAspect="1"/>
          </p:cNvPicPr>
          <p:nvPr/>
        </p:nvPicPr>
        <p:blipFill>
          <a:blip r:embed="rId3"/>
          <a:stretch>
            <a:fillRect/>
          </a:stretch>
        </p:blipFill>
        <p:spPr>
          <a:xfrm>
            <a:off x="3260214" y="2259674"/>
            <a:ext cx="6281656" cy="3508827"/>
          </a:xfrm>
          <a:prstGeom prst="rect">
            <a:avLst/>
          </a:prstGeom>
        </p:spPr>
      </p:pic>
    </p:spTree>
    <p:extLst>
      <p:ext uri="{BB962C8B-B14F-4D97-AF65-F5344CB8AC3E}">
        <p14:creationId xmlns:p14="http://schemas.microsoft.com/office/powerpoint/2010/main" val="718463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97A39F1-948B-4258-A6D4-6740491B0325}"/>
              </a:ext>
            </a:extLst>
          </p:cNvPr>
          <p:cNvSpPr>
            <a:spLocks noGrp="1"/>
          </p:cNvSpPr>
          <p:nvPr>
            <p:ph type="sldNum" sz="quarter" idx="12"/>
          </p:nvPr>
        </p:nvSpPr>
        <p:spPr/>
        <p:txBody>
          <a:bodyPr/>
          <a:lstStyle/>
          <a:p>
            <a:fld id="{48F63A3B-78C7-47BE-AE5E-E10140E04643}" type="slidenum">
              <a:rPr lang="en-US" smtClean="0"/>
              <a:pPr/>
              <a:t>8</a:t>
            </a:fld>
            <a:endParaRPr lang="en-US" dirty="0"/>
          </a:p>
        </p:txBody>
      </p:sp>
      <p:pic>
        <p:nvPicPr>
          <p:cNvPr id="4" name="Picture 3">
            <a:extLst>
              <a:ext uri="{FF2B5EF4-FFF2-40B4-BE49-F238E27FC236}">
                <a16:creationId xmlns:a16="http://schemas.microsoft.com/office/drawing/2014/main" id="{16C06ACD-EB83-46EC-BA73-922CEBA23294}"/>
              </a:ext>
            </a:extLst>
          </p:cNvPr>
          <p:cNvPicPr>
            <a:picLocks noChangeAspect="1"/>
          </p:cNvPicPr>
          <p:nvPr/>
        </p:nvPicPr>
        <p:blipFill>
          <a:blip r:embed="rId2"/>
          <a:stretch>
            <a:fillRect/>
          </a:stretch>
        </p:blipFill>
        <p:spPr>
          <a:xfrm>
            <a:off x="1346809" y="701702"/>
            <a:ext cx="10258289" cy="1057423"/>
          </a:xfrm>
          <a:prstGeom prst="rect">
            <a:avLst/>
          </a:prstGeom>
        </p:spPr>
      </p:pic>
      <p:pic>
        <p:nvPicPr>
          <p:cNvPr id="6" name="Picture 5">
            <a:extLst>
              <a:ext uri="{FF2B5EF4-FFF2-40B4-BE49-F238E27FC236}">
                <a16:creationId xmlns:a16="http://schemas.microsoft.com/office/drawing/2014/main" id="{5F87AD19-049B-41EC-88D5-054977BD61A1}"/>
              </a:ext>
            </a:extLst>
          </p:cNvPr>
          <p:cNvPicPr>
            <a:picLocks noChangeAspect="1"/>
          </p:cNvPicPr>
          <p:nvPr/>
        </p:nvPicPr>
        <p:blipFill>
          <a:blip r:embed="rId3"/>
          <a:stretch>
            <a:fillRect/>
          </a:stretch>
        </p:blipFill>
        <p:spPr>
          <a:xfrm>
            <a:off x="2731718" y="1613210"/>
            <a:ext cx="5169278" cy="3163071"/>
          </a:xfrm>
          <a:prstGeom prst="rect">
            <a:avLst/>
          </a:prstGeom>
        </p:spPr>
      </p:pic>
    </p:spTree>
    <p:extLst>
      <p:ext uri="{BB962C8B-B14F-4D97-AF65-F5344CB8AC3E}">
        <p14:creationId xmlns:p14="http://schemas.microsoft.com/office/powerpoint/2010/main" val="363976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9CB81B-1813-42FE-A4E1-D122A43FF48B}"/>
              </a:ext>
            </a:extLst>
          </p:cNvPr>
          <p:cNvSpPr>
            <a:spLocks noGrp="1"/>
          </p:cNvSpPr>
          <p:nvPr>
            <p:ph type="sldNum" sz="quarter" idx="12"/>
          </p:nvPr>
        </p:nvSpPr>
        <p:spPr/>
        <p:txBody>
          <a:bodyPr/>
          <a:lstStyle/>
          <a:p>
            <a:fld id="{48F63A3B-78C7-47BE-AE5E-E10140E04643}" type="slidenum">
              <a:rPr lang="en-US" smtClean="0"/>
              <a:pPr/>
              <a:t>9</a:t>
            </a:fld>
            <a:endParaRPr lang="en-US" dirty="0"/>
          </a:p>
        </p:txBody>
      </p:sp>
      <p:pic>
        <p:nvPicPr>
          <p:cNvPr id="4" name="Picture 3">
            <a:extLst>
              <a:ext uri="{FF2B5EF4-FFF2-40B4-BE49-F238E27FC236}">
                <a16:creationId xmlns:a16="http://schemas.microsoft.com/office/drawing/2014/main" id="{0BD4A845-2EC8-4E84-9F13-8BFD9C9FEC52}"/>
              </a:ext>
            </a:extLst>
          </p:cNvPr>
          <p:cNvPicPr>
            <a:picLocks noChangeAspect="1"/>
          </p:cNvPicPr>
          <p:nvPr/>
        </p:nvPicPr>
        <p:blipFill>
          <a:blip r:embed="rId2"/>
          <a:stretch>
            <a:fillRect/>
          </a:stretch>
        </p:blipFill>
        <p:spPr>
          <a:xfrm>
            <a:off x="1367748" y="1300188"/>
            <a:ext cx="10509725" cy="1764025"/>
          </a:xfrm>
          <a:prstGeom prst="rect">
            <a:avLst/>
          </a:prstGeom>
        </p:spPr>
      </p:pic>
      <p:pic>
        <p:nvPicPr>
          <p:cNvPr id="6" name="Picture 5">
            <a:extLst>
              <a:ext uri="{FF2B5EF4-FFF2-40B4-BE49-F238E27FC236}">
                <a16:creationId xmlns:a16="http://schemas.microsoft.com/office/drawing/2014/main" id="{0CC660B0-5F5C-4B6C-AB8F-E656C4BC52BB}"/>
              </a:ext>
            </a:extLst>
          </p:cNvPr>
          <p:cNvPicPr>
            <a:picLocks noChangeAspect="1"/>
          </p:cNvPicPr>
          <p:nvPr/>
        </p:nvPicPr>
        <p:blipFill>
          <a:blip r:embed="rId3"/>
          <a:stretch>
            <a:fillRect/>
          </a:stretch>
        </p:blipFill>
        <p:spPr>
          <a:xfrm>
            <a:off x="2407754" y="2067507"/>
            <a:ext cx="6074766" cy="3298664"/>
          </a:xfrm>
          <a:prstGeom prst="rect">
            <a:avLst/>
          </a:prstGeom>
        </p:spPr>
      </p:pic>
    </p:spTree>
    <p:extLst>
      <p:ext uri="{BB962C8B-B14F-4D97-AF65-F5344CB8AC3E}">
        <p14:creationId xmlns:p14="http://schemas.microsoft.com/office/powerpoint/2010/main" val="410753027"/>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{CFBB17C0-A327-48F1-9B20-EBC1576B7814}tf78438558_win32</Template>
  <TotalTime>145</TotalTime>
  <Words>236</Words>
  <Application>Microsoft Office PowerPoint</Application>
  <PresentationFormat>Widescreen</PresentationFormat>
  <Paragraphs>20</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Sabon Next LT</vt:lpstr>
      <vt:lpstr>Custom</vt:lpstr>
      <vt:lpstr>AMAZON sales data analysis</vt:lpstr>
      <vt:lpstr>indroduction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data analysis</dc:title>
  <dc:subject/>
  <dc:creator>Haritha Subash</dc:creator>
  <cp:lastModifiedBy>Haritha Subash</cp:lastModifiedBy>
  <cp:revision>8</cp:revision>
  <dcterms:created xsi:type="dcterms:W3CDTF">2024-08-14T19:11:06Z</dcterms:created>
  <dcterms:modified xsi:type="dcterms:W3CDTF">2024-08-14T21:36:29Z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