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varScale="1">
        <p:scale>
          <a:sx n="74" d="100"/>
          <a:sy n="74" d="100"/>
        </p:scale>
        <p:origin x="5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408" y="940158"/>
            <a:ext cx="8825658" cy="1544784"/>
          </a:xfrm>
        </p:spPr>
        <p:txBody>
          <a:bodyPr/>
          <a:lstStyle/>
          <a:p>
            <a:pPr algn="ctr"/>
            <a:r>
              <a:rPr lang="en-US" sz="115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Tic Tac Toe</a:t>
            </a:r>
            <a:endParaRPr lang="en-US" dirty="0">
              <a:latin typeface="Algerian" panose="04020705040A02060702" pitchFamily="82" charset="0"/>
            </a:endParaRPr>
          </a:p>
        </p:txBody>
      </p:sp>
      <p:sp>
        <p:nvSpPr>
          <p:cNvPr id="3" name="Subtitle 2"/>
          <p:cNvSpPr>
            <a:spLocks noGrp="1"/>
          </p:cNvSpPr>
          <p:nvPr>
            <p:ph type="subTitle" idx="1"/>
          </p:nvPr>
        </p:nvSpPr>
        <p:spPr>
          <a:xfrm>
            <a:off x="176160" y="4481165"/>
            <a:ext cx="8825658" cy="1224175"/>
          </a:xfrm>
        </p:spPr>
        <p:txBody>
          <a:bodyPr>
            <a:noAutofit/>
          </a:bodyPr>
          <a:lstStyle/>
          <a:p>
            <a:r>
              <a:rPr lang="en-US" b="1" dirty="0" smtClean="0">
                <a:solidFill>
                  <a:srgbClr val="FFFF00"/>
                </a:solidFill>
              </a:rPr>
              <a:t>Submitted to:- </a:t>
            </a:r>
            <a:r>
              <a:rPr lang="en-US" b="1" dirty="0" err="1" smtClean="0">
                <a:solidFill>
                  <a:srgbClr val="FFFF00"/>
                </a:solidFill>
              </a:rPr>
              <a:t>DR.surbjeet</a:t>
            </a:r>
            <a:r>
              <a:rPr lang="en-US" b="1" dirty="0" smtClean="0">
                <a:solidFill>
                  <a:srgbClr val="FFFF00"/>
                </a:solidFill>
              </a:rPr>
              <a:t> </a:t>
            </a:r>
            <a:r>
              <a:rPr lang="en-US" b="1" dirty="0" err="1" smtClean="0">
                <a:solidFill>
                  <a:srgbClr val="FFFF00"/>
                </a:solidFill>
              </a:rPr>
              <a:t>singh</a:t>
            </a:r>
            <a:endParaRPr lang="en-US" b="1" dirty="0" smtClean="0">
              <a:solidFill>
                <a:srgbClr val="FFFF00"/>
              </a:solidFill>
            </a:endParaRPr>
          </a:p>
          <a:p>
            <a:r>
              <a:rPr lang="en-US" b="1" dirty="0" smtClean="0">
                <a:solidFill>
                  <a:srgbClr val="FFFF00"/>
                </a:solidFill>
              </a:rPr>
              <a:t>Submitted by:- 1.)</a:t>
            </a:r>
            <a:r>
              <a:rPr lang="en-US" b="1" dirty="0" err="1" smtClean="0">
                <a:solidFill>
                  <a:srgbClr val="FFFF00"/>
                </a:solidFill>
              </a:rPr>
              <a:t>abhinav</a:t>
            </a:r>
            <a:r>
              <a:rPr lang="en-US" b="1" dirty="0" smtClean="0">
                <a:solidFill>
                  <a:srgbClr val="FFFF00"/>
                </a:solidFill>
              </a:rPr>
              <a:t> (co19302)  </a:t>
            </a:r>
          </a:p>
          <a:p>
            <a:r>
              <a:rPr lang="en-US" b="1" dirty="0">
                <a:solidFill>
                  <a:srgbClr val="FFFF00"/>
                </a:solidFill>
              </a:rPr>
              <a:t> </a:t>
            </a:r>
            <a:r>
              <a:rPr lang="en-US" b="1" dirty="0" smtClean="0">
                <a:solidFill>
                  <a:srgbClr val="FFFF00"/>
                </a:solidFill>
              </a:rPr>
              <a:t>                          2.)</a:t>
            </a:r>
            <a:r>
              <a:rPr lang="en-US" b="1" dirty="0" err="1" smtClean="0">
                <a:solidFill>
                  <a:srgbClr val="FFFF00"/>
                </a:solidFill>
              </a:rPr>
              <a:t>abhinav</a:t>
            </a:r>
            <a:r>
              <a:rPr lang="en-US" b="1" dirty="0" smtClean="0">
                <a:solidFill>
                  <a:srgbClr val="FFFF00"/>
                </a:solidFill>
              </a:rPr>
              <a:t> (co19303)   </a:t>
            </a:r>
          </a:p>
          <a:p>
            <a:r>
              <a:rPr lang="en-US" b="1" dirty="0" smtClean="0">
                <a:solidFill>
                  <a:srgbClr val="FFFF00"/>
                </a:solidFill>
              </a:rPr>
              <a:t>                           3.)</a:t>
            </a:r>
            <a:r>
              <a:rPr lang="en-US" b="1" dirty="0" err="1" smtClean="0">
                <a:solidFill>
                  <a:srgbClr val="FFFF00"/>
                </a:solidFill>
              </a:rPr>
              <a:t>arshit</a:t>
            </a:r>
            <a:r>
              <a:rPr lang="en-US" b="1" dirty="0" smtClean="0">
                <a:solidFill>
                  <a:srgbClr val="FFFF00"/>
                </a:solidFill>
              </a:rPr>
              <a:t> (co19315)</a:t>
            </a:r>
            <a:endParaRPr lang="en-US" b="1" dirty="0">
              <a:solidFill>
                <a:srgbClr val="FFFF00"/>
              </a:solidFill>
            </a:endParaRPr>
          </a:p>
        </p:txBody>
      </p:sp>
    </p:spTree>
    <p:extLst>
      <p:ext uri="{BB962C8B-B14F-4D97-AF65-F5344CB8AC3E}">
        <p14:creationId xmlns:p14="http://schemas.microsoft.com/office/powerpoint/2010/main" val="400718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75" y="381623"/>
            <a:ext cx="6663690" cy="1400530"/>
          </a:xfrm>
        </p:spPr>
        <p:txBody>
          <a:bodyPr/>
          <a:lstStyle/>
          <a:p>
            <a:pPr algn="ctr"/>
            <a:r>
              <a:rPr lang="en-US" sz="66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Int</a:t>
            </a:r>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main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pic>
        <p:nvPicPr>
          <p:cNvPr id="5" name="Picture 4"/>
          <p:cNvPicPr>
            <a:picLocks noChangeAspect="1"/>
          </p:cNvPicPr>
          <p:nvPr/>
        </p:nvPicPr>
        <p:blipFill rotWithShape="1">
          <a:blip r:embed="rId2"/>
          <a:srcRect t="47823"/>
          <a:stretch/>
        </p:blipFill>
        <p:spPr>
          <a:xfrm>
            <a:off x="7219128" y="2632160"/>
            <a:ext cx="4719396" cy="2313328"/>
          </a:xfrm>
          <a:prstGeom prst="rect">
            <a:avLst/>
          </a:prstGeom>
          <a:ln w="228600" cap="sq" cmpd="thickThin">
            <a:solidFill>
              <a:srgbClr val="000000"/>
            </a:solidFill>
            <a:prstDash val="solid"/>
            <a:miter lim="800000"/>
          </a:ln>
          <a:effectLst>
            <a:innerShdw blurRad="76200">
              <a:srgbClr val="000000"/>
            </a:innerShdw>
          </a:effectLst>
        </p:spPr>
      </p:pic>
      <p:sp>
        <p:nvSpPr>
          <p:cNvPr id="6" name="Content Placeholder 5"/>
          <p:cNvSpPr>
            <a:spLocks noGrp="1"/>
          </p:cNvSpPr>
          <p:nvPr>
            <p:ph idx="1"/>
          </p:nvPr>
        </p:nvSpPr>
        <p:spPr>
          <a:xfrm>
            <a:off x="290294" y="1782153"/>
            <a:ext cx="6587023" cy="4195481"/>
          </a:xfrm>
        </p:spPr>
        <p:txBody>
          <a:bodyPr>
            <a:normAutofit/>
          </a:bodyPr>
          <a:lstStyle/>
          <a:p>
            <a:pPr lvl="0" algn="just"/>
            <a:r>
              <a:rPr lang="en-US" dirty="0"/>
              <a:t>In the main function we declare the object “a” of the class </a:t>
            </a:r>
            <a:r>
              <a:rPr lang="en-US" dirty="0" err="1"/>
              <a:t>ViewBroad</a:t>
            </a:r>
            <a:r>
              <a:rPr lang="en-US" dirty="0"/>
              <a:t> and object “b” of class Input as shown picture.</a:t>
            </a:r>
          </a:p>
          <a:p>
            <a:pPr lvl="0" algn="just"/>
            <a:r>
              <a:rPr lang="en-US" dirty="0"/>
              <a:t> Then we </a:t>
            </a:r>
            <a:r>
              <a:rPr lang="en-US" dirty="0" err="1"/>
              <a:t>we</a:t>
            </a:r>
            <a:r>
              <a:rPr lang="en-US" dirty="0"/>
              <a:t> use dot(.) operator : </a:t>
            </a:r>
          </a:p>
          <a:p>
            <a:pPr algn="just"/>
            <a:r>
              <a:rPr lang="en-US" dirty="0" err="1"/>
              <a:t>a.board</a:t>
            </a:r>
            <a:r>
              <a:rPr lang="en-US" dirty="0"/>
              <a:t>()  // it will call the function board() from class </a:t>
            </a:r>
            <a:r>
              <a:rPr lang="en-US" dirty="0" err="1"/>
              <a:t>ViewBroad</a:t>
            </a:r>
            <a:endParaRPr lang="en-US" dirty="0"/>
          </a:p>
          <a:p>
            <a:pPr algn="just"/>
            <a:r>
              <a:rPr lang="en-US" dirty="0" err="1"/>
              <a:t>b.input</a:t>
            </a:r>
            <a:r>
              <a:rPr lang="en-US" dirty="0"/>
              <a:t>()  // it will call the function input() from class </a:t>
            </a:r>
            <a:r>
              <a:rPr lang="en-US" dirty="0" smtClean="0"/>
              <a:t>Input</a:t>
            </a:r>
          </a:p>
          <a:p>
            <a:pPr algn="just"/>
            <a:r>
              <a:rPr lang="en-US" dirty="0" err="1"/>
              <a:t>b.checkwin</a:t>
            </a:r>
            <a:r>
              <a:rPr lang="en-US" dirty="0"/>
              <a:t>()  // it will call  the function </a:t>
            </a:r>
            <a:r>
              <a:rPr lang="en-US" dirty="0" err="1"/>
              <a:t>checkwin</a:t>
            </a:r>
            <a:r>
              <a:rPr lang="en-US" dirty="0"/>
              <a:t>() from class Check as class Check is inherited from class Input.</a:t>
            </a:r>
          </a:p>
          <a:p>
            <a:pPr marL="0" indent="0">
              <a:buNone/>
            </a:pPr>
            <a:endParaRPr lang="en-US" dirty="0"/>
          </a:p>
        </p:txBody>
      </p:sp>
    </p:spTree>
    <p:extLst>
      <p:ext uri="{BB962C8B-B14F-4D97-AF65-F5344CB8AC3E}">
        <p14:creationId xmlns:p14="http://schemas.microsoft.com/office/powerpoint/2010/main" val="1470677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24" y="2268640"/>
            <a:ext cx="9404723" cy="1400530"/>
          </a:xfrm>
        </p:spPr>
        <p:txBody>
          <a:bodyPr/>
          <a:lstStyle/>
          <a:p>
            <a:pPr algn="ct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Thank you</a:t>
            </a:r>
            <a:b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r>
              <a:rPr lang="en-US" sz="3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….hope you like it</a:t>
            </a: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a:r>
            <a:b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a:r>
            <a:b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a:r>
            <a:b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endPar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Tree>
    <p:extLst>
      <p:ext uri="{BB962C8B-B14F-4D97-AF65-F5344CB8AC3E}">
        <p14:creationId xmlns:p14="http://schemas.microsoft.com/office/powerpoint/2010/main" val="146798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Objective</a:t>
            </a:r>
            <a:endParaRPr lang="en-US" sz="54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endParaRPr lang="en-US" dirty="0"/>
          </a:p>
          <a:p>
            <a:r>
              <a:rPr lang="en-IN" dirty="0"/>
              <a:t>Our project name is Tic-Tac-Toe game. It is actually a two player game. In this  game , there is a board with </a:t>
            </a:r>
            <a:r>
              <a:rPr lang="en-IN" b="1" dirty="0" err="1"/>
              <a:t>n</a:t>
            </a:r>
            <a:r>
              <a:rPr lang="en-IN" dirty="0" err="1"/>
              <a:t>x</a:t>
            </a:r>
            <a:r>
              <a:rPr lang="en-IN" b="1" dirty="0" err="1"/>
              <a:t>n</a:t>
            </a:r>
            <a:r>
              <a:rPr lang="en-IN" b="1" dirty="0"/>
              <a:t> </a:t>
            </a:r>
            <a:r>
              <a:rPr lang="en-IN" dirty="0"/>
              <a:t>squares. In our game, it is 3 x 3 squares .The goal of Tic-Tac-Toe is to be one of the players to get three same symbols in a row - horizontally, vertically or diagonally - on a 3 x 3 grid.</a:t>
            </a:r>
            <a:endParaRPr lang="en-US" dirty="0"/>
          </a:p>
          <a:p>
            <a:r>
              <a:rPr lang="en-IN" dirty="0"/>
              <a:t>The main purpose for opting  this  as our project is its very innovative and interesting in itself and we get to learn a lot of new methods and different  styles of coding .In day to day life we all have played this game with our friends .With this project we want to recreate this wonderful game on screen.</a:t>
            </a:r>
            <a:endParaRPr lang="en-US" dirty="0"/>
          </a:p>
          <a:p>
            <a:pPr marL="0" indent="0">
              <a:buNone/>
            </a:pPr>
            <a:r>
              <a:rPr lang="en-IN" dirty="0"/>
              <a:t> </a:t>
            </a:r>
            <a:endParaRPr lang="en-US" dirty="0"/>
          </a:p>
          <a:p>
            <a:endParaRPr lang="en-US" dirty="0"/>
          </a:p>
        </p:txBody>
      </p:sp>
    </p:spTree>
    <p:extLst>
      <p:ext uri="{BB962C8B-B14F-4D97-AF65-F5344CB8AC3E}">
        <p14:creationId xmlns:p14="http://schemas.microsoft.com/office/powerpoint/2010/main" val="411093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04" y="276828"/>
            <a:ext cx="9404723" cy="1400530"/>
          </a:xfrm>
        </p:spPr>
        <p:txBody>
          <a:bodyPr/>
          <a:lstStyle/>
          <a:p>
            <a:r>
              <a:rPr lang="en-US"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Overview of the Game</a:t>
            </a:r>
            <a:endParaRPr lang="en-US" dirty="0">
              <a:latin typeface="Algerian" panose="04020705040A02060702" pitchFamily="82" charset="0"/>
            </a:endParaRPr>
          </a:p>
        </p:txBody>
      </p:sp>
      <p:sp>
        <p:nvSpPr>
          <p:cNvPr id="3" name="Content Placeholder 2"/>
          <p:cNvSpPr>
            <a:spLocks noGrp="1"/>
          </p:cNvSpPr>
          <p:nvPr>
            <p:ph idx="1"/>
          </p:nvPr>
        </p:nvSpPr>
        <p:spPr>
          <a:xfrm>
            <a:off x="86243" y="1436414"/>
            <a:ext cx="7997780" cy="5228403"/>
          </a:xfrm>
        </p:spPr>
        <p:txBody>
          <a:bodyPr>
            <a:noAutofit/>
          </a:bodyPr>
          <a:lstStyle/>
          <a:p>
            <a:pPr algn="just"/>
            <a:r>
              <a:rPr lang="en-IN" dirty="0"/>
              <a:t>This game can be played in a 3x3 grid  .The game can be played by two players. </a:t>
            </a:r>
            <a:endParaRPr lang="en-US" dirty="0" smtClean="0"/>
          </a:p>
          <a:p>
            <a:pPr algn="just"/>
            <a:r>
              <a:rPr lang="en-IN" dirty="0"/>
              <a:t>A player can choose between two symbols with his opponent, usual game use “X” and “O”. If first player choose “X” then the second player have to play with “O” and vice versa .A player marks any of the 3x3 squares with his symbol (may be “X” or “O”)and his aim is to create a straight line horizontally or vertically or diagonally with two intensions :a) Create a straight line before his opponent to win the game. b) Restrict his opponent from creating a straight line first .In case logically no one can create a straight line with his own symbol, the game results a tie .Hence there are only three possible results – a player wins, his opponent(human or computer) wins or it’s a tie.</a:t>
            </a:r>
            <a:endParaRPr lang="en-US" dirty="0"/>
          </a:p>
          <a:p>
            <a:pPr marL="0" indent="0" algn="just">
              <a:buNone/>
            </a:pPr>
            <a:endParaRPr lang="en-US" dirty="0"/>
          </a:p>
          <a:p>
            <a:pPr algn="just"/>
            <a:endParaRPr lang="en-US" dirty="0" smtClean="0"/>
          </a:p>
          <a:p>
            <a:pPr algn="just"/>
            <a:endParaRPr lang="en-US" sz="1800" dirty="0"/>
          </a:p>
        </p:txBody>
      </p:sp>
      <p:pic>
        <p:nvPicPr>
          <p:cNvPr id="6" name="Picture 5"/>
          <p:cNvPicPr>
            <a:picLocks noChangeAspect="1"/>
          </p:cNvPicPr>
          <p:nvPr/>
        </p:nvPicPr>
        <p:blipFill>
          <a:blip r:embed="rId2"/>
          <a:stretch>
            <a:fillRect/>
          </a:stretch>
        </p:blipFill>
        <p:spPr>
          <a:xfrm>
            <a:off x="8913969" y="1836554"/>
            <a:ext cx="2006545" cy="1992050"/>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stretch>
            <a:fillRect/>
          </a:stretch>
        </p:blipFill>
        <p:spPr>
          <a:xfrm>
            <a:off x="8750091" y="4146997"/>
            <a:ext cx="2730273" cy="2427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0337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605" y="104988"/>
            <a:ext cx="9404723" cy="1400530"/>
          </a:xfrm>
        </p:spPr>
        <p:txBody>
          <a:bodyPr/>
          <a:lstStyle/>
          <a:p>
            <a:r>
              <a:rPr lang="en-US" sz="4800" dirty="0" smtClean="0">
                <a:latin typeface="Algerian" panose="04020705040A02060702" pitchFamily="82" charset="0"/>
              </a:rPr>
              <a:t>Initialization of code</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942" y="1037073"/>
            <a:ext cx="8516911" cy="5820927"/>
          </a:xfrm>
        </p:spPr>
      </p:pic>
    </p:spTree>
    <p:extLst>
      <p:ext uri="{BB962C8B-B14F-4D97-AF65-F5344CB8AC3E}">
        <p14:creationId xmlns:p14="http://schemas.microsoft.com/office/powerpoint/2010/main" val="2766528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41" y="1959545"/>
            <a:ext cx="6900908" cy="3513975"/>
          </a:xfrm>
        </p:spPr>
        <p:txBody>
          <a:bodyPr/>
          <a:lstStyle/>
          <a:p>
            <a:r>
              <a:rPr lang="en-US" sz="2400" dirty="0" smtClean="0"/>
              <a:t>1</a:t>
            </a:r>
            <a:r>
              <a:rPr lang="en-US" sz="2000" dirty="0" smtClean="0"/>
              <a:t>.) At </a:t>
            </a:r>
            <a:r>
              <a:rPr lang="en-US" sz="2000" dirty="0"/>
              <a:t>first in class </a:t>
            </a:r>
            <a:r>
              <a:rPr lang="en-US" sz="2000" dirty="0" err="1"/>
              <a:t>Viewbroad</a:t>
            </a:r>
            <a:r>
              <a:rPr lang="en-US" sz="2000" dirty="0"/>
              <a:t> we declare function </a:t>
            </a:r>
            <a:r>
              <a:rPr lang="en-US" sz="2000" dirty="0" smtClean="0"/>
              <a:t>              </a:t>
            </a:r>
            <a:r>
              <a:rPr lang="en-US" sz="2000" dirty="0" err="1" smtClean="0"/>
              <a:t>public:void</a:t>
            </a:r>
            <a:r>
              <a:rPr lang="en-US" sz="2000" dirty="0" smtClean="0"/>
              <a:t> </a:t>
            </a:r>
            <a:r>
              <a:rPr lang="en-US" sz="2000" dirty="0"/>
              <a:t>broad</a:t>
            </a:r>
            <a:r>
              <a:rPr lang="en-US" sz="2000" dirty="0" smtClean="0"/>
              <a:t>().</a:t>
            </a:r>
            <a:br>
              <a:rPr lang="en-US" sz="2000" dirty="0" smtClean="0"/>
            </a:br>
            <a:r>
              <a:rPr lang="en-US" sz="2000" dirty="0" smtClean="0"/>
              <a:t/>
            </a:r>
            <a:br>
              <a:rPr lang="en-US" sz="2000" dirty="0" smtClean="0"/>
            </a:br>
            <a:r>
              <a:rPr lang="en-US" sz="2000" dirty="0" smtClean="0"/>
              <a:t>2.) Then </a:t>
            </a:r>
            <a:r>
              <a:rPr lang="en-US" sz="2000" dirty="0"/>
              <a:t>we use system(“</a:t>
            </a:r>
            <a:r>
              <a:rPr lang="en-US" sz="2000" dirty="0" err="1"/>
              <a:t>cls</a:t>
            </a:r>
            <a:r>
              <a:rPr lang="en-US" sz="2000" dirty="0"/>
              <a:t>”) function to clear the existing data on the  screen</a:t>
            </a:r>
            <a:r>
              <a:rPr lang="en-US" sz="2000" dirty="0" smtClean="0"/>
              <a:t>.</a:t>
            </a:r>
            <a:br>
              <a:rPr lang="en-US" sz="2000" dirty="0" smtClean="0"/>
            </a:br>
            <a:r>
              <a:rPr lang="en-US" sz="2000" dirty="0"/>
              <a:t/>
            </a:r>
            <a:br>
              <a:rPr lang="en-US" sz="2000" dirty="0"/>
            </a:br>
            <a:r>
              <a:rPr lang="en-US" sz="2000" dirty="0" smtClean="0"/>
              <a:t>3.) Then </a:t>
            </a:r>
            <a:r>
              <a:rPr lang="en-US" sz="2000" dirty="0"/>
              <a:t>we write the code to display the 3X3 grid on the screen as shown in picture below from grid 1 to 9.</a:t>
            </a:r>
            <a:br>
              <a:rPr lang="en-US" sz="2000" dirty="0"/>
            </a:br>
            <a:endParaRPr lang="en-US" sz="2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321" r="17538" b="12108"/>
          <a:stretch/>
        </p:blipFill>
        <p:spPr>
          <a:xfrm>
            <a:off x="7225049" y="1609859"/>
            <a:ext cx="3451538" cy="4224271"/>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1004552" y="347730"/>
            <a:ext cx="8724311" cy="830997"/>
          </a:xfrm>
          <a:prstGeom prst="rect">
            <a:avLst/>
          </a:prstGeom>
          <a:noFill/>
        </p:spPr>
        <p:txBody>
          <a:bodyPr wrap="square" rtlCol="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For Class </a:t>
            </a:r>
            <a:r>
              <a:rPr lang="en-US" sz="48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Viewboard</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Tree>
    <p:extLst>
      <p:ext uri="{BB962C8B-B14F-4D97-AF65-F5344CB8AC3E}">
        <p14:creationId xmlns:p14="http://schemas.microsoft.com/office/powerpoint/2010/main" val="303928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669" y="5752161"/>
            <a:ext cx="7489641" cy="11058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9813" y="0"/>
            <a:ext cx="8494768" cy="5975797"/>
          </a:xfrm>
        </p:spPr>
      </p:pic>
    </p:spTree>
    <p:extLst>
      <p:ext uri="{BB962C8B-B14F-4D97-AF65-F5344CB8AC3E}">
        <p14:creationId xmlns:p14="http://schemas.microsoft.com/office/powerpoint/2010/main" val="51189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latin typeface="Algerian" panose="04020705040A02060702" pitchFamily="82" charset="0"/>
              </a:rPr>
              <a:t>For class Check</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This class is used to check the condition for win or draw:-</a:t>
            </a:r>
          </a:p>
          <a:p>
            <a:pPr marL="0" indent="0">
              <a:buNone/>
            </a:pPr>
            <a:r>
              <a:rPr lang="en-US" dirty="0" smtClean="0"/>
              <a:t>Condition for win are-(stated in function </a:t>
            </a:r>
            <a:r>
              <a:rPr lang="en-US" dirty="0" err="1" smtClean="0"/>
              <a:t>checkwin</a:t>
            </a:r>
            <a:r>
              <a:rPr lang="en-US" dirty="0" smtClean="0"/>
              <a:t>())</a:t>
            </a:r>
          </a:p>
          <a:p>
            <a:pPr marL="0" indent="0">
              <a:buNone/>
            </a:pPr>
            <a:r>
              <a:rPr lang="en-IN" dirty="0"/>
              <a:t>a) 1, 2, 3  </a:t>
            </a:r>
            <a:endParaRPr lang="en-US" dirty="0"/>
          </a:p>
          <a:p>
            <a:pPr marL="0" indent="0">
              <a:buNone/>
            </a:pPr>
            <a:r>
              <a:rPr lang="en-IN" dirty="0"/>
              <a:t>b) 4, 5, 6</a:t>
            </a:r>
            <a:endParaRPr lang="en-US" dirty="0"/>
          </a:p>
          <a:p>
            <a:pPr marL="0" indent="0">
              <a:buNone/>
            </a:pPr>
            <a:r>
              <a:rPr lang="en-IN" dirty="0"/>
              <a:t>c) 7, 8, 9 </a:t>
            </a:r>
            <a:endParaRPr lang="en-US" dirty="0"/>
          </a:p>
          <a:p>
            <a:pPr marL="0" indent="0">
              <a:buNone/>
            </a:pPr>
            <a:r>
              <a:rPr lang="en-IN" dirty="0"/>
              <a:t>d) 1, 4, 7</a:t>
            </a:r>
            <a:endParaRPr lang="en-US" dirty="0"/>
          </a:p>
          <a:p>
            <a:pPr marL="0" indent="0">
              <a:buNone/>
            </a:pPr>
            <a:r>
              <a:rPr lang="en-IN" dirty="0"/>
              <a:t>e) 2, 5, 8</a:t>
            </a:r>
            <a:endParaRPr lang="en-US" dirty="0"/>
          </a:p>
          <a:p>
            <a:pPr marL="0" indent="0">
              <a:buNone/>
            </a:pPr>
            <a:r>
              <a:rPr lang="en-IN" dirty="0"/>
              <a:t>f) 3, 6, 9</a:t>
            </a:r>
            <a:endParaRPr lang="en-US" dirty="0"/>
          </a:p>
          <a:p>
            <a:pPr marL="0" indent="0">
              <a:buNone/>
            </a:pPr>
            <a:r>
              <a:rPr lang="en-IN" dirty="0"/>
              <a:t>h) 1, 5, 9</a:t>
            </a:r>
            <a:endParaRPr lang="en-US" dirty="0"/>
          </a:p>
          <a:p>
            <a:pPr marL="0" indent="0">
              <a:buNone/>
            </a:pPr>
            <a:r>
              <a:rPr lang="en-US" dirty="0" smtClean="0"/>
              <a:t>So when ever this condition is achieved it will return 1 else for other combinations it will return 0. If there is an exceptional error then it will return -1,</a:t>
            </a:r>
            <a:endParaRPr lang="en-US" dirty="0"/>
          </a:p>
        </p:txBody>
      </p:sp>
    </p:spTree>
    <p:extLst>
      <p:ext uri="{BB962C8B-B14F-4D97-AF65-F5344CB8AC3E}">
        <p14:creationId xmlns:p14="http://schemas.microsoft.com/office/powerpoint/2010/main" val="1885523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767652" cy="6035666"/>
          </a:xfrm>
        </p:spPr>
      </p:pic>
      <p:pic>
        <p:nvPicPr>
          <p:cNvPr id="5" name="Picture 4"/>
          <p:cNvPicPr>
            <a:picLocks noChangeAspect="1"/>
          </p:cNvPicPr>
          <p:nvPr/>
        </p:nvPicPr>
        <p:blipFill>
          <a:blip r:embed="rId3"/>
          <a:stretch>
            <a:fillRect/>
          </a:stretch>
        </p:blipFill>
        <p:spPr>
          <a:xfrm>
            <a:off x="5634333" y="0"/>
            <a:ext cx="6909690" cy="6035665"/>
          </a:xfrm>
          <a:prstGeom prst="rect">
            <a:avLst/>
          </a:prstGeom>
        </p:spPr>
      </p:pic>
      <p:pic>
        <p:nvPicPr>
          <p:cNvPr id="7" name="Picture 6"/>
          <p:cNvPicPr>
            <a:picLocks noChangeAspect="1"/>
          </p:cNvPicPr>
          <p:nvPr/>
        </p:nvPicPr>
        <p:blipFill rotWithShape="1">
          <a:blip r:embed="rId4"/>
          <a:srcRect t="31371"/>
          <a:stretch/>
        </p:blipFill>
        <p:spPr>
          <a:xfrm>
            <a:off x="5634333" y="5795493"/>
            <a:ext cx="4153611" cy="1062507"/>
          </a:xfrm>
          <a:prstGeom prst="rect">
            <a:avLst/>
          </a:prstGeom>
        </p:spPr>
      </p:pic>
    </p:spTree>
    <p:extLst>
      <p:ext uri="{BB962C8B-B14F-4D97-AF65-F5344CB8AC3E}">
        <p14:creationId xmlns:p14="http://schemas.microsoft.com/office/powerpoint/2010/main" val="610540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92110"/>
            <a:ext cx="9404723" cy="1400530"/>
          </a:xfrm>
        </p:spPr>
        <p:txBody>
          <a:bodyPr/>
          <a:lstStyle/>
          <a:p>
            <a:pPr algn="ctr"/>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For Class Input</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
        <p:nvSpPr>
          <p:cNvPr id="3" name="Content Placeholder 2"/>
          <p:cNvSpPr>
            <a:spLocks noGrp="1"/>
          </p:cNvSpPr>
          <p:nvPr>
            <p:ph idx="1"/>
          </p:nvPr>
        </p:nvSpPr>
        <p:spPr>
          <a:xfrm>
            <a:off x="257577" y="1177154"/>
            <a:ext cx="11694017" cy="5223646"/>
          </a:xfrm>
        </p:spPr>
        <p:txBody>
          <a:bodyPr>
            <a:noAutofit/>
          </a:bodyPr>
          <a:lstStyle/>
          <a:p>
            <a:pPr marL="0" indent="0">
              <a:buNone/>
            </a:pPr>
            <a:r>
              <a:rPr lang="en-US" sz="1800" dirty="0" smtClean="0"/>
              <a:t>1</a:t>
            </a:r>
            <a:r>
              <a:rPr lang="en-US" sz="1800" dirty="0"/>
              <a:t>. In this class we publicly inherit class Check and in input() function we declare the</a:t>
            </a:r>
          </a:p>
          <a:p>
            <a:pPr marL="0" indent="0">
              <a:buNone/>
            </a:pPr>
            <a:r>
              <a:rPr lang="en-US" sz="1800" dirty="0"/>
              <a:t>object of class </a:t>
            </a:r>
            <a:r>
              <a:rPr lang="en-US" sz="1800" dirty="0" err="1"/>
              <a:t>ViewBroad</a:t>
            </a:r>
            <a:r>
              <a:rPr lang="en-US" sz="1800" dirty="0"/>
              <a:t> i.e. a </a:t>
            </a:r>
            <a:r>
              <a:rPr lang="en-US" sz="1800" dirty="0" smtClean="0"/>
              <a:t>.</a:t>
            </a:r>
            <a:endParaRPr lang="en-US" sz="1800" dirty="0"/>
          </a:p>
          <a:p>
            <a:pPr marL="0" indent="0">
              <a:buNone/>
            </a:pPr>
            <a:r>
              <a:rPr lang="en-US" sz="1800" dirty="0"/>
              <a:t>2. Then we use the conditional operator do-while.</a:t>
            </a:r>
          </a:p>
          <a:p>
            <a:pPr marL="0" indent="0">
              <a:buNone/>
            </a:pPr>
            <a:r>
              <a:rPr lang="en-US" sz="1800" dirty="0"/>
              <a:t>3. </a:t>
            </a:r>
            <a:r>
              <a:rPr lang="en-US" sz="1800" dirty="0" smtClean="0"/>
              <a:t>We then nested the another conditional statements </a:t>
            </a:r>
            <a:r>
              <a:rPr lang="en-US" sz="1800" b="1" dirty="0" smtClean="0"/>
              <a:t>{ player=(player </a:t>
            </a:r>
            <a:r>
              <a:rPr lang="en-US" sz="1800" b="1" dirty="0" smtClean="0">
                <a:latin typeface="Arial" panose="020B0604020202020204" pitchFamily="34" charset="0"/>
                <a:cs typeface="Arial" panose="020B0604020202020204" pitchFamily="34" charset="0"/>
              </a:rPr>
              <a:t>%</a:t>
            </a:r>
            <a:r>
              <a:rPr lang="en-US" sz="1800" b="1" dirty="0" smtClean="0"/>
              <a:t>2)</a:t>
            </a:r>
            <a:r>
              <a:rPr lang="en-US" sz="1800" b="1" dirty="0" smtClean="0">
                <a:latin typeface="Arial" panose="020B0604020202020204" pitchFamily="34" charset="0"/>
                <a:cs typeface="Arial" panose="020B0604020202020204" pitchFamily="34" charset="0"/>
              </a:rPr>
              <a:t>?</a:t>
            </a:r>
            <a:r>
              <a:rPr lang="en-US" sz="1800" b="1" dirty="0" smtClean="0"/>
              <a:t>1:2 and</a:t>
            </a:r>
          </a:p>
          <a:p>
            <a:pPr marL="0" indent="0">
              <a:buNone/>
            </a:pPr>
            <a:r>
              <a:rPr lang="en-US" sz="1800" b="1" dirty="0" smtClean="0"/>
              <a:t>mark=(player == 1)</a:t>
            </a:r>
            <a:r>
              <a:rPr lang="en-US" sz="1800" b="1" dirty="0" smtClean="0">
                <a:latin typeface="Arial" panose="020B0604020202020204" pitchFamily="34" charset="0"/>
                <a:cs typeface="Arial" panose="020B0604020202020204" pitchFamily="34" charset="0"/>
              </a:rPr>
              <a:t> ? ‘X’:’O’</a:t>
            </a:r>
            <a:r>
              <a:rPr lang="en-US" sz="1800" b="1" dirty="0" smtClean="0"/>
              <a:t>; } </a:t>
            </a:r>
            <a:r>
              <a:rPr lang="en-US" sz="1800" dirty="0" smtClean="0"/>
              <a:t>.This will give us the player information and its</a:t>
            </a:r>
          </a:p>
          <a:p>
            <a:pPr marL="0" indent="0">
              <a:buNone/>
            </a:pPr>
            <a:r>
              <a:rPr lang="en-US" sz="1800" dirty="0" smtClean="0"/>
              <a:t>selected character.</a:t>
            </a:r>
          </a:p>
          <a:p>
            <a:pPr marL="0" indent="0">
              <a:buNone/>
            </a:pPr>
            <a:r>
              <a:rPr lang="en-US" sz="1800" dirty="0" smtClean="0"/>
              <a:t>4. According to the program : if (choice == 1 &amp;&amp; square[1] == ‘1’;)</a:t>
            </a:r>
          </a:p>
          <a:p>
            <a:pPr marL="0" indent="0">
              <a:buNone/>
            </a:pPr>
            <a:r>
              <a:rPr lang="en-US" sz="1800" dirty="0" smtClean="0"/>
              <a:t>{ </a:t>
            </a:r>
            <a:r>
              <a:rPr lang="en-US" sz="1800" dirty="0"/>
              <a:t>square[1] = mark</a:t>
            </a:r>
            <a:r>
              <a:rPr lang="en-US" sz="1800" dirty="0" smtClean="0"/>
              <a:t>; }</a:t>
            </a:r>
            <a:endParaRPr lang="en-US" sz="1800" dirty="0"/>
          </a:p>
          <a:p>
            <a:pPr marL="0" indent="0">
              <a:buNone/>
            </a:pPr>
            <a:r>
              <a:rPr lang="en-US" sz="1800" dirty="0"/>
              <a:t>Output : X/O will be printed on the square[1] on the Grid</a:t>
            </a:r>
          </a:p>
          <a:p>
            <a:pPr marL="0" indent="0">
              <a:buNone/>
            </a:pPr>
            <a:r>
              <a:rPr lang="en-US" sz="1800" dirty="0"/>
              <a:t>Similarly we can do the same for all 9 position in the 3X3 grid.</a:t>
            </a:r>
          </a:p>
          <a:p>
            <a:pPr marL="0" indent="0">
              <a:buNone/>
            </a:pPr>
            <a:r>
              <a:rPr lang="en-US" sz="1800" dirty="0"/>
              <a:t>5. For any other </a:t>
            </a:r>
            <a:r>
              <a:rPr lang="en-US" sz="1800" dirty="0" smtClean="0"/>
              <a:t>exceptional </a:t>
            </a:r>
            <a:r>
              <a:rPr lang="en-US" sz="1800" dirty="0"/>
              <a:t>input the output “invalid move” will be displayed on the</a:t>
            </a:r>
          </a:p>
          <a:p>
            <a:pPr marL="0" indent="0">
              <a:buNone/>
            </a:pPr>
            <a:r>
              <a:rPr lang="en-US" sz="1800" dirty="0"/>
              <a:t>screen and the player will get an another chance.</a:t>
            </a:r>
          </a:p>
          <a:p>
            <a:pPr marL="0" indent="0">
              <a:buNone/>
            </a:pPr>
            <a:r>
              <a:rPr lang="en-US" sz="1800" dirty="0"/>
              <a:t>6. Our input in the grid will be checked and the winner will be declared .</a:t>
            </a:r>
          </a:p>
          <a:p>
            <a:pPr marL="0" indent="0">
              <a:buNone/>
            </a:pPr>
            <a:r>
              <a:rPr lang="en-US" sz="1800" dirty="0"/>
              <a:t>7. Else it will be draw.</a:t>
            </a:r>
          </a:p>
        </p:txBody>
      </p:sp>
    </p:spTree>
    <p:extLst>
      <p:ext uri="{BB962C8B-B14F-4D97-AF65-F5344CB8AC3E}">
        <p14:creationId xmlns:p14="http://schemas.microsoft.com/office/powerpoint/2010/main" val="1616976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134</TotalTime>
  <Words>422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Wingdings 3</vt:lpstr>
      <vt:lpstr>Ion</vt:lpstr>
      <vt:lpstr>Tic Tac Toe</vt:lpstr>
      <vt:lpstr>Objective</vt:lpstr>
      <vt:lpstr>Overview of the Game</vt:lpstr>
      <vt:lpstr>Initialization of code</vt:lpstr>
      <vt:lpstr>1.) At first in class Viewbroad we declare function               public:void broad().  2.) Then we use system(“cls”) function to clear the existing data on the  screen.  3.) Then we write the code to display the 3X3 grid on the screen as shown in picture below from grid 1 to 9. </vt:lpstr>
      <vt:lpstr>PowerPoint Presentation</vt:lpstr>
      <vt:lpstr>For class Check</vt:lpstr>
      <vt:lpstr>PowerPoint Presentation</vt:lpstr>
      <vt:lpstr>For Class Input</vt:lpstr>
      <vt:lpstr>Int main</vt:lpstr>
      <vt:lpstr>Thank you ….hope you like 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dc:creator>
  <cp:lastModifiedBy>om</cp:lastModifiedBy>
  <cp:revision>12</cp:revision>
  <dcterms:created xsi:type="dcterms:W3CDTF">2020-06-30T08:25:37Z</dcterms:created>
  <dcterms:modified xsi:type="dcterms:W3CDTF">2020-06-30T10:43:01Z</dcterms:modified>
</cp:coreProperties>
</file>