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0" r:id="rId4"/>
    <p:sldId id="258" r:id="rId5"/>
    <p:sldId id="286" r:id="rId6"/>
    <p:sldId id="259" r:id="rId7"/>
    <p:sldId id="274" r:id="rId8"/>
    <p:sldId id="275" r:id="rId9"/>
    <p:sldId id="276" r:id="rId10"/>
    <p:sldId id="293" r:id="rId11"/>
    <p:sldId id="294" r:id="rId12"/>
    <p:sldId id="295" r:id="rId13"/>
    <p:sldId id="298" r:id="rId14"/>
    <p:sldId id="288" r:id="rId15"/>
    <p:sldId id="299" r:id="rId16"/>
    <p:sldId id="297" r:id="rId17"/>
    <p:sldId id="292" r:id="rId18"/>
    <p:sldId id="301" r:id="rId19"/>
    <p:sldId id="302" r:id="rId20"/>
    <p:sldId id="303" r:id="rId21"/>
    <p:sldId id="304" r:id="rId22"/>
    <p:sldId id="305" r:id="rId23"/>
    <p:sldId id="306" r:id="rId24"/>
    <p:sldId id="307" r:id="rId25"/>
    <p:sldId id="308" r:id="rId26"/>
    <p:sldId id="309" r:id="rId27"/>
    <p:sldId id="300" r:id="rId28"/>
    <p:sldId id="311" r:id="rId29"/>
    <p:sldId id="312" r:id="rId30"/>
    <p:sldId id="313" r:id="rId31"/>
    <p:sldId id="315" r:id="rId32"/>
    <p:sldId id="316" r:id="rId33"/>
    <p:sldId id="317" r:id="rId34"/>
    <p:sldId id="318" r:id="rId35"/>
    <p:sldId id="262" r:id="rId36"/>
    <p:sldId id="265" r:id="rId37"/>
    <p:sldId id="26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9" autoAdjust="0"/>
    <p:restoredTop sz="94660"/>
  </p:normalViewPr>
  <p:slideViewPr>
    <p:cSldViewPr snapToGrid="0">
      <p:cViewPr varScale="1">
        <p:scale>
          <a:sx n="82" d="100"/>
          <a:sy n="82"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 userId="beb0354048286a27" providerId="LiveId" clId="{5362DDA1-EBA1-4BD8-BDB5-1EFB60689DD8}"/>
    <pc:docChg chg="addSld modSld">
      <pc:chgData name="Asha" userId="beb0354048286a27" providerId="LiveId" clId="{5362DDA1-EBA1-4BD8-BDB5-1EFB60689DD8}" dt="2023-02-21T15:17:16.408" v="36" actId="20577"/>
      <pc:docMkLst>
        <pc:docMk/>
      </pc:docMkLst>
      <pc:sldChg chg="modSp add mod">
        <pc:chgData name="Asha" userId="beb0354048286a27" providerId="LiveId" clId="{5362DDA1-EBA1-4BD8-BDB5-1EFB60689DD8}" dt="2023-02-21T15:17:16.408" v="36" actId="20577"/>
        <pc:sldMkLst>
          <pc:docMk/>
          <pc:sldMk cId="1175482494" sldId="296"/>
        </pc:sldMkLst>
        <pc:spChg chg="mod">
          <ac:chgData name="Asha" userId="beb0354048286a27" providerId="LiveId" clId="{5362DDA1-EBA1-4BD8-BDB5-1EFB60689DD8}" dt="2023-02-21T15:15:14.729" v="7" actId="20577"/>
          <ac:spMkLst>
            <pc:docMk/>
            <pc:sldMk cId="1175482494" sldId="296"/>
            <ac:spMk id="2" creationId="{511217CE-DCFC-4BA8-849F-D9D652447C91}"/>
          </ac:spMkLst>
        </pc:spChg>
        <pc:spChg chg="mod">
          <ac:chgData name="Asha" userId="beb0354048286a27" providerId="LiveId" clId="{5362DDA1-EBA1-4BD8-BDB5-1EFB60689DD8}" dt="2023-02-21T15:17:16.408" v="36" actId="20577"/>
          <ac:spMkLst>
            <pc:docMk/>
            <pc:sldMk cId="1175482494" sldId="296"/>
            <ac:spMk id="3" creationId="{4C590251-98F9-49D2-9F25-C1C3575551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6E1F4-7736-45AF-B271-2F872FE997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7A507-5A4E-4D93-AEAB-1EA987FABF6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4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E1F4-7736-45AF-B271-2F872FE997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343779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E1F4-7736-45AF-B271-2F872FE997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285990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E1F4-7736-45AF-B271-2F872FE997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83223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E1F4-7736-45AF-B271-2F872FE99721}"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7A507-5A4E-4D93-AEAB-1EA987FABF6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6E1F4-7736-45AF-B271-2F872FE997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222914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6E1F4-7736-45AF-B271-2F872FE99721}"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137333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6E1F4-7736-45AF-B271-2F872FE99721}"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392015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06E1F4-7736-45AF-B271-2F872FE99721}" type="datetimeFigureOut">
              <a:rPr lang="en-US" smtClean="0"/>
              <a:t>5/2/2023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25549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06E1F4-7736-45AF-B271-2F872FE99721}" type="datetimeFigureOut">
              <a:rPr lang="en-US" smtClean="0"/>
              <a:t>5/2/2023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97A507-5A4E-4D93-AEAB-1EA987FABF65}" type="slidenum">
              <a:rPr lang="en-US" smtClean="0"/>
              <a:t>‹#›</a:t>
            </a:fld>
            <a:endParaRPr lang="en-US"/>
          </a:p>
        </p:txBody>
      </p:sp>
    </p:spTree>
    <p:extLst>
      <p:ext uri="{BB962C8B-B14F-4D97-AF65-F5344CB8AC3E}">
        <p14:creationId xmlns:p14="http://schemas.microsoft.com/office/powerpoint/2010/main" val="160798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6E1F4-7736-45AF-B271-2F872FE99721}"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7A507-5A4E-4D93-AEAB-1EA987FABF65}" type="slidenum">
              <a:rPr lang="en-US" smtClean="0"/>
              <a:t>‹#›</a:t>
            </a:fld>
            <a:endParaRPr lang="en-US"/>
          </a:p>
        </p:txBody>
      </p:sp>
    </p:spTree>
    <p:extLst>
      <p:ext uri="{BB962C8B-B14F-4D97-AF65-F5344CB8AC3E}">
        <p14:creationId xmlns:p14="http://schemas.microsoft.com/office/powerpoint/2010/main" val="361316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06E1F4-7736-45AF-B271-2F872FE99721}" type="datetimeFigureOut">
              <a:rPr lang="en-US" smtClean="0"/>
              <a:t>5/2/2023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97A507-5A4E-4D93-AEAB-1EA987FABF6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428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5CFE-8774-4199-B28D-1BE040BAAC96}"/>
              </a:ext>
            </a:extLst>
          </p:cNvPr>
          <p:cNvSpPr>
            <a:spLocks noGrp="1"/>
          </p:cNvSpPr>
          <p:nvPr>
            <p:ph type="ctrTitle"/>
          </p:nvPr>
        </p:nvSpPr>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Detection of Malaria using Convolutional Neural Network</a:t>
            </a:r>
          </a:p>
        </p:txBody>
      </p:sp>
    </p:spTree>
    <p:extLst>
      <p:ext uri="{BB962C8B-B14F-4D97-AF65-F5344CB8AC3E}">
        <p14:creationId xmlns:p14="http://schemas.microsoft.com/office/powerpoint/2010/main" val="128319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396836"/>
            <a:ext cx="10058400" cy="3472258"/>
          </a:xfrm>
        </p:spPr>
        <p:txBody>
          <a:bodyPr/>
          <a:lstStyle/>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traditional way of diagnosing malaria is by schematic examining blood smears of human beings for parasite-infected red blood cells under the microscope.</a:t>
            </a:r>
          </a:p>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It was done qualified technicians in laboratories.</a:t>
            </a:r>
          </a:p>
        </p:txBody>
      </p:sp>
    </p:spTree>
    <p:extLst>
      <p:ext uri="{BB962C8B-B14F-4D97-AF65-F5344CB8AC3E}">
        <p14:creationId xmlns:p14="http://schemas.microsoft.com/office/powerpoint/2010/main" val="159924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396836"/>
            <a:ext cx="10058400" cy="3472258"/>
          </a:xfrm>
        </p:spPr>
        <p:txBody>
          <a:bodyPr/>
          <a:lstStyle/>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Well knowledgeable person needed for the examination.</a:t>
            </a:r>
          </a:p>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Inefficient.</a:t>
            </a:r>
          </a:p>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Low accuracy.</a:t>
            </a:r>
          </a:p>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High time consumption.</a:t>
            </a:r>
          </a:p>
        </p:txBody>
      </p:sp>
    </p:spTree>
    <p:extLst>
      <p:ext uri="{BB962C8B-B14F-4D97-AF65-F5344CB8AC3E}">
        <p14:creationId xmlns:p14="http://schemas.microsoft.com/office/powerpoint/2010/main" val="393573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911927"/>
            <a:ext cx="10058400" cy="4239491"/>
          </a:xfrm>
        </p:spPr>
        <p:txBody>
          <a:bodyPr>
            <a:normAutofit fontScale="92500"/>
          </a:bodyPr>
          <a:lstStyle/>
          <a:p>
            <a:pPr marL="457200" indent="-457200"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This paper proposes a new and highly robust machine learning model based on a Convolutional Neural Network (CNN) which automatically classifies and predicts infected cells in thin blood smears on standard microscope slides.</a:t>
            </a:r>
          </a:p>
          <a:p>
            <a:pPr marL="457200" indent="-457200"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proposed work starts with decision taking whether the cell is infected or not.</a:t>
            </a:r>
          </a:p>
          <a:p>
            <a:pPr marL="457200" indent="-457200"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Then start training the machine by giving all the attributes of the images.</a:t>
            </a:r>
          </a:p>
          <a:p>
            <a:pPr marL="457200" indent="-457200"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Once all the images are acquired, the training process gets started followed by validation, and testing.</a:t>
            </a:r>
          </a:p>
          <a:p>
            <a:pPr marL="457200" indent="-457200"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After receiving desired accuracy, the developed model is ready for use with real malaria samples.</a:t>
            </a:r>
          </a:p>
        </p:txBody>
      </p:sp>
    </p:spTree>
    <p:extLst>
      <p:ext uri="{BB962C8B-B14F-4D97-AF65-F5344CB8AC3E}">
        <p14:creationId xmlns:p14="http://schemas.microsoft.com/office/powerpoint/2010/main" val="24829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396836"/>
            <a:ext cx="10058400" cy="3472258"/>
          </a:xfrm>
        </p:spPr>
        <p:txBody>
          <a:bodyPr/>
          <a:lstStyle/>
          <a:p>
            <a:pPr marL="457200" indent="-407988">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High accuracy.</a:t>
            </a:r>
          </a:p>
          <a:p>
            <a:pPr marL="457200" indent="-407988">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Low time consumption.</a:t>
            </a:r>
          </a:p>
          <a:p>
            <a:pPr marL="457200" indent="-407988">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No need for any qualified technicians.</a:t>
            </a:r>
          </a:p>
        </p:txBody>
      </p:sp>
    </p:spTree>
    <p:extLst>
      <p:ext uri="{BB962C8B-B14F-4D97-AF65-F5344CB8AC3E}">
        <p14:creationId xmlns:p14="http://schemas.microsoft.com/office/powerpoint/2010/main" val="355094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Block Diagram</a:t>
            </a:r>
          </a:p>
        </p:txBody>
      </p:sp>
      <p:grpSp>
        <p:nvGrpSpPr>
          <p:cNvPr id="4" name="Group 3">
            <a:extLst>
              <a:ext uri="{FF2B5EF4-FFF2-40B4-BE49-F238E27FC236}">
                <a16:creationId xmlns:a16="http://schemas.microsoft.com/office/drawing/2014/main" id="{96264AF3-29EF-6C73-3F1B-D04EB44022CC}"/>
              </a:ext>
            </a:extLst>
          </p:cNvPr>
          <p:cNvGrpSpPr/>
          <p:nvPr/>
        </p:nvGrpSpPr>
        <p:grpSpPr>
          <a:xfrm>
            <a:off x="810000" y="2263719"/>
            <a:ext cx="10571998" cy="2330563"/>
            <a:chOff x="609600" y="3138611"/>
            <a:chExt cx="11199341" cy="2330563"/>
          </a:xfrm>
        </p:grpSpPr>
        <p:sp>
          <p:nvSpPr>
            <p:cNvPr id="5" name="Rectangle 4">
              <a:extLst>
                <a:ext uri="{FF2B5EF4-FFF2-40B4-BE49-F238E27FC236}">
                  <a16:creationId xmlns:a16="http://schemas.microsoft.com/office/drawing/2014/main" id="{58962BE6-FBFA-E5CF-707A-B2511547FD77}"/>
                </a:ext>
              </a:extLst>
            </p:cNvPr>
            <p:cNvSpPr/>
            <p:nvPr/>
          </p:nvSpPr>
          <p:spPr>
            <a:xfrm>
              <a:off x="609600" y="3138615"/>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Training Dataset</a:t>
              </a:r>
            </a:p>
          </p:txBody>
        </p:sp>
        <p:sp>
          <p:nvSpPr>
            <p:cNvPr id="6" name="Rectangle 5">
              <a:extLst>
                <a:ext uri="{FF2B5EF4-FFF2-40B4-BE49-F238E27FC236}">
                  <a16:creationId xmlns:a16="http://schemas.microsoft.com/office/drawing/2014/main" id="{319B3771-D401-C95D-DC9E-AD34585DE64A}"/>
                </a:ext>
              </a:extLst>
            </p:cNvPr>
            <p:cNvSpPr/>
            <p:nvPr/>
          </p:nvSpPr>
          <p:spPr>
            <a:xfrm>
              <a:off x="2590800" y="3138614"/>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Pre-processing</a:t>
              </a:r>
            </a:p>
          </p:txBody>
        </p:sp>
        <p:sp>
          <p:nvSpPr>
            <p:cNvPr id="7" name="Rectangle 6">
              <a:extLst>
                <a:ext uri="{FF2B5EF4-FFF2-40B4-BE49-F238E27FC236}">
                  <a16:creationId xmlns:a16="http://schemas.microsoft.com/office/drawing/2014/main" id="{D7A343AA-0440-7A92-2695-64885EA5CE6B}"/>
                </a:ext>
              </a:extLst>
            </p:cNvPr>
            <p:cNvSpPr/>
            <p:nvPr/>
          </p:nvSpPr>
          <p:spPr>
            <a:xfrm>
              <a:off x="4572000" y="3138613"/>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Feature Extraction</a:t>
              </a:r>
            </a:p>
          </p:txBody>
        </p:sp>
        <p:sp>
          <p:nvSpPr>
            <p:cNvPr id="8" name="Rectangle 7">
              <a:extLst>
                <a:ext uri="{FF2B5EF4-FFF2-40B4-BE49-F238E27FC236}">
                  <a16:creationId xmlns:a16="http://schemas.microsoft.com/office/drawing/2014/main" id="{ED84CBAF-D0D7-088E-E8CF-1AF19BCB377D}"/>
                </a:ext>
              </a:extLst>
            </p:cNvPr>
            <p:cNvSpPr/>
            <p:nvPr/>
          </p:nvSpPr>
          <p:spPr>
            <a:xfrm>
              <a:off x="6553200" y="3138612"/>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Model Training using CNN</a:t>
              </a:r>
            </a:p>
          </p:txBody>
        </p:sp>
        <p:sp>
          <p:nvSpPr>
            <p:cNvPr id="9" name="Rectangle 8">
              <a:extLst>
                <a:ext uri="{FF2B5EF4-FFF2-40B4-BE49-F238E27FC236}">
                  <a16:creationId xmlns:a16="http://schemas.microsoft.com/office/drawing/2014/main" id="{0857DC97-3E1E-2F9E-A089-DFE17CCF1293}"/>
                </a:ext>
              </a:extLst>
            </p:cNvPr>
            <p:cNvSpPr/>
            <p:nvPr/>
          </p:nvSpPr>
          <p:spPr>
            <a:xfrm>
              <a:off x="8534400" y="3138611"/>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Evaluation</a:t>
              </a:r>
            </a:p>
          </p:txBody>
        </p:sp>
        <p:sp>
          <p:nvSpPr>
            <p:cNvPr id="10" name="Rectangle 9">
              <a:extLst>
                <a:ext uri="{FF2B5EF4-FFF2-40B4-BE49-F238E27FC236}">
                  <a16:creationId xmlns:a16="http://schemas.microsoft.com/office/drawing/2014/main" id="{280E706F-1A8B-D58D-B448-5BAA66349F4A}"/>
                </a:ext>
              </a:extLst>
            </p:cNvPr>
            <p:cNvSpPr/>
            <p:nvPr/>
          </p:nvSpPr>
          <p:spPr>
            <a:xfrm>
              <a:off x="10515600" y="3138611"/>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Malaria Detection</a:t>
              </a:r>
            </a:p>
          </p:txBody>
        </p:sp>
        <p:cxnSp>
          <p:nvCxnSpPr>
            <p:cNvPr id="11" name="Straight Arrow Connector 10">
              <a:extLst>
                <a:ext uri="{FF2B5EF4-FFF2-40B4-BE49-F238E27FC236}">
                  <a16:creationId xmlns:a16="http://schemas.microsoft.com/office/drawing/2014/main" id="{68C094B6-2B3B-0F4F-C588-0C64D427E141}"/>
                </a:ext>
              </a:extLst>
            </p:cNvPr>
            <p:cNvCxnSpPr>
              <a:stCxn id="5" idx="3"/>
              <a:endCxn id="6" idx="1"/>
            </p:cNvCxnSpPr>
            <p:nvPr/>
          </p:nvCxnSpPr>
          <p:spPr>
            <a:xfrm flipV="1">
              <a:off x="1902941" y="3583458"/>
              <a:ext cx="687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661BD7D-517D-78E0-82BC-5FFEAB646AB4}"/>
                </a:ext>
              </a:extLst>
            </p:cNvPr>
            <p:cNvCxnSpPr>
              <a:stCxn id="6" idx="3"/>
              <a:endCxn id="7" idx="1"/>
            </p:cNvCxnSpPr>
            <p:nvPr/>
          </p:nvCxnSpPr>
          <p:spPr>
            <a:xfrm flipV="1">
              <a:off x="3884141" y="3583457"/>
              <a:ext cx="687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B30104A-CBEF-3A6B-7635-AE2B85D2B17B}"/>
                </a:ext>
              </a:extLst>
            </p:cNvPr>
            <p:cNvCxnSpPr>
              <a:stCxn id="7" idx="3"/>
              <a:endCxn id="8" idx="1"/>
            </p:cNvCxnSpPr>
            <p:nvPr/>
          </p:nvCxnSpPr>
          <p:spPr>
            <a:xfrm flipV="1">
              <a:off x="5865341" y="3583456"/>
              <a:ext cx="687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E477890-CD17-CFFC-F7B0-944A2509CBD9}"/>
                </a:ext>
              </a:extLst>
            </p:cNvPr>
            <p:cNvCxnSpPr>
              <a:stCxn id="8" idx="3"/>
              <a:endCxn id="9" idx="1"/>
            </p:cNvCxnSpPr>
            <p:nvPr/>
          </p:nvCxnSpPr>
          <p:spPr>
            <a:xfrm flipV="1">
              <a:off x="7846541" y="3583455"/>
              <a:ext cx="687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D770ACA-7587-8C00-A555-57BE400FA77B}"/>
                </a:ext>
              </a:extLst>
            </p:cNvPr>
            <p:cNvCxnSpPr>
              <a:stCxn id="9" idx="3"/>
              <a:endCxn id="10" idx="1"/>
            </p:cNvCxnSpPr>
            <p:nvPr/>
          </p:nvCxnSpPr>
          <p:spPr>
            <a:xfrm>
              <a:off x="9827741" y="3583455"/>
              <a:ext cx="6878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1A31EA7-1566-394E-97B1-7EBB0AD2C065}"/>
                </a:ext>
              </a:extLst>
            </p:cNvPr>
            <p:cNvSpPr/>
            <p:nvPr/>
          </p:nvSpPr>
          <p:spPr>
            <a:xfrm>
              <a:off x="609600" y="4579487"/>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Test Data</a:t>
              </a:r>
            </a:p>
          </p:txBody>
        </p:sp>
        <p:sp>
          <p:nvSpPr>
            <p:cNvPr id="17" name="Rectangle 16">
              <a:extLst>
                <a:ext uri="{FF2B5EF4-FFF2-40B4-BE49-F238E27FC236}">
                  <a16:creationId xmlns:a16="http://schemas.microsoft.com/office/drawing/2014/main" id="{90E356A5-0291-2B37-7333-440E5BA683C5}"/>
                </a:ext>
              </a:extLst>
            </p:cNvPr>
            <p:cNvSpPr/>
            <p:nvPr/>
          </p:nvSpPr>
          <p:spPr>
            <a:xfrm>
              <a:off x="2590800" y="4579486"/>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Pre-processing</a:t>
              </a:r>
            </a:p>
          </p:txBody>
        </p:sp>
        <p:sp>
          <p:nvSpPr>
            <p:cNvPr id="18" name="Rectangle 17">
              <a:extLst>
                <a:ext uri="{FF2B5EF4-FFF2-40B4-BE49-F238E27FC236}">
                  <a16:creationId xmlns:a16="http://schemas.microsoft.com/office/drawing/2014/main" id="{803E4329-6688-4F0E-9A1B-B3D95D819DAD}"/>
                </a:ext>
              </a:extLst>
            </p:cNvPr>
            <p:cNvSpPr/>
            <p:nvPr/>
          </p:nvSpPr>
          <p:spPr>
            <a:xfrm>
              <a:off x="4572000" y="4579485"/>
              <a:ext cx="1293341" cy="88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Feature Extraction</a:t>
              </a:r>
            </a:p>
          </p:txBody>
        </p:sp>
        <p:cxnSp>
          <p:nvCxnSpPr>
            <p:cNvPr id="19" name="Straight Arrow Connector 18">
              <a:extLst>
                <a:ext uri="{FF2B5EF4-FFF2-40B4-BE49-F238E27FC236}">
                  <a16:creationId xmlns:a16="http://schemas.microsoft.com/office/drawing/2014/main" id="{05DADF63-627D-EBDC-2DA9-7FA8F3CC6669}"/>
                </a:ext>
              </a:extLst>
            </p:cNvPr>
            <p:cNvCxnSpPr>
              <a:stCxn id="16" idx="3"/>
              <a:endCxn id="17" idx="1"/>
            </p:cNvCxnSpPr>
            <p:nvPr/>
          </p:nvCxnSpPr>
          <p:spPr>
            <a:xfrm flipV="1">
              <a:off x="1902941" y="5024330"/>
              <a:ext cx="687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E46D81E-B771-7C1A-EBB6-12FC7BBEC837}"/>
                </a:ext>
              </a:extLst>
            </p:cNvPr>
            <p:cNvCxnSpPr>
              <a:stCxn id="17" idx="3"/>
              <a:endCxn id="18" idx="1"/>
            </p:cNvCxnSpPr>
            <p:nvPr/>
          </p:nvCxnSpPr>
          <p:spPr>
            <a:xfrm flipV="1">
              <a:off x="3884141" y="5024329"/>
              <a:ext cx="6878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60C59303-55A3-1E62-9660-5E4582485CFA}"/>
                </a:ext>
              </a:extLst>
            </p:cNvPr>
            <p:cNvCxnSpPr>
              <a:stCxn id="18" idx="3"/>
              <a:endCxn id="9" idx="2"/>
            </p:cNvCxnSpPr>
            <p:nvPr/>
          </p:nvCxnSpPr>
          <p:spPr>
            <a:xfrm flipV="1">
              <a:off x="5865341" y="4028298"/>
              <a:ext cx="3315730" cy="9960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182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024743"/>
            <a:ext cx="10058400" cy="4216444"/>
          </a:xfrm>
        </p:spPr>
        <p:txBody>
          <a:bodyPr>
            <a:normAutofit fontScale="92500" lnSpcReduction="20000"/>
          </a:bodyPr>
          <a:lstStyle/>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Collect the pre-processed images and merge them under one file for easy transportation.</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Split the images according to train and test using </a:t>
            </a:r>
            <a:r>
              <a:rPr lang="en-US" dirty="0" err="1">
                <a:solidFill>
                  <a:schemeClr val="tx1"/>
                </a:solidFill>
                <a:latin typeface="Times New Roman" panose="02020603050405020304" pitchFamily="18" charset="0"/>
                <a:cs typeface="Times New Roman" panose="02020603050405020304" pitchFamily="18" charset="0"/>
              </a:rPr>
              <a:t>sklearn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Use OpenCV at the images and understand the parameters of it, followed by contour detection.</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Process the image using thread pool executor for not to face time straining.</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Create the Basic CNN model from scratch and fit the model.</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Now insert the images into the model and run the model by using tensor flow and </a:t>
            </a:r>
            <a:r>
              <a:rPr lang="en-US" dirty="0" err="1">
                <a:solidFill>
                  <a:schemeClr val="tx1"/>
                </a:solidFill>
                <a:latin typeface="Times New Roman" panose="02020603050405020304" pitchFamily="18" charset="0"/>
                <a:cs typeface="Times New Roman" panose="02020603050405020304" pitchFamily="18" charset="0"/>
              </a:rPr>
              <a:t>Keras</a:t>
            </a:r>
            <a:r>
              <a:rPr lang="en-US" dirty="0">
                <a:solidFill>
                  <a:schemeClr val="tx1"/>
                </a:solidFill>
                <a:latin typeface="Times New Roman" panose="02020603050405020304" pitchFamily="18" charset="0"/>
                <a:cs typeface="Times New Roman" panose="02020603050405020304" pitchFamily="18" charset="0"/>
              </a:rPr>
              <a:t> packages.</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Use Epoch = (number of iterations * batch size) / total number of images in training.</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Check the accuracy if it is not sufficient run the CNN model again.</a:t>
            </a:r>
          </a:p>
          <a:p>
            <a:pPr marL="457200" indent="-407988" algn="just">
              <a:lnSpc>
                <a:spcPct val="12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If the accuracy is sufficient, then stop here and get the accuracy rate.</a:t>
            </a:r>
          </a:p>
        </p:txBody>
      </p:sp>
    </p:spTree>
    <p:extLst>
      <p:ext uri="{BB962C8B-B14F-4D97-AF65-F5344CB8AC3E}">
        <p14:creationId xmlns:p14="http://schemas.microsoft.com/office/powerpoint/2010/main" val="102892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903583"/>
            <a:ext cx="10058400" cy="4096002"/>
          </a:xfrm>
        </p:spPr>
        <p:txBody>
          <a:bodyPr>
            <a:normAutofit lnSpcReduction="10000"/>
          </a:bodyPr>
          <a:lstStyle/>
          <a:p>
            <a:pPr algn="just">
              <a:lnSpc>
                <a:spcPct val="160000"/>
              </a:lnSpc>
            </a:pPr>
            <a:r>
              <a:rPr lang="en-US" sz="2200" b="1" dirty="0">
                <a:solidFill>
                  <a:schemeClr val="tx1"/>
                </a:solidFill>
                <a:latin typeface="Times New Roman" panose="02020603050405020304" pitchFamily="18" charset="0"/>
                <a:cs typeface="Times New Roman" panose="02020603050405020304" pitchFamily="18" charset="0"/>
              </a:rPr>
              <a:t>Convolutional Neural Network (CNN)</a:t>
            </a:r>
          </a:p>
          <a:p>
            <a:pPr lvl="1" algn="just">
              <a:lnSpc>
                <a:spcPct val="160000"/>
              </a:lnSpc>
            </a:pPr>
            <a:r>
              <a:rPr lang="en-US" sz="2000" dirty="0">
                <a:solidFill>
                  <a:schemeClr val="tx1"/>
                </a:solidFill>
                <a:latin typeface="Times New Roman" panose="02020603050405020304" pitchFamily="18" charset="0"/>
                <a:cs typeface="Times New Roman" panose="02020603050405020304" pitchFamily="18" charset="0"/>
              </a:rPr>
              <a:t>A convolutional neural network (CNN) is a type of artificial neural network used in image recognition and processing that is specifically designed to process pixel data.</a:t>
            </a:r>
          </a:p>
          <a:p>
            <a:pPr lvl="1" algn="just">
              <a:lnSpc>
                <a:spcPct val="160000"/>
              </a:lnSpc>
            </a:pPr>
            <a:r>
              <a:rPr lang="en-US" sz="2000" dirty="0">
                <a:solidFill>
                  <a:schemeClr val="tx1"/>
                </a:solidFill>
                <a:latin typeface="Times New Roman" panose="02020603050405020304" pitchFamily="18" charset="0"/>
                <a:cs typeface="Times New Roman" panose="02020603050405020304" pitchFamily="18" charset="0"/>
              </a:rPr>
              <a:t>A convolutional neural network, or </a:t>
            </a:r>
            <a:r>
              <a:rPr lang="en-US" sz="2000" dirty="0" err="1">
                <a:solidFill>
                  <a:schemeClr val="tx1"/>
                </a:solidFill>
                <a:latin typeface="Times New Roman" panose="02020603050405020304" pitchFamily="18" charset="0"/>
                <a:cs typeface="Times New Roman" panose="02020603050405020304" pitchFamily="18" charset="0"/>
              </a:rPr>
              <a:t>ConvNet</a:t>
            </a:r>
            <a:r>
              <a:rPr lang="en-US" sz="2000" dirty="0">
                <a:solidFill>
                  <a:schemeClr val="tx1"/>
                </a:solidFill>
                <a:latin typeface="Times New Roman" panose="02020603050405020304" pitchFamily="18" charset="0"/>
                <a:cs typeface="Times New Roman" panose="02020603050405020304" pitchFamily="18" charset="0"/>
              </a:rPr>
              <a:t>, is just a neural network that uses convolution.</a:t>
            </a:r>
          </a:p>
          <a:p>
            <a:pPr lvl="1" algn="just">
              <a:lnSpc>
                <a:spcPct val="160000"/>
              </a:lnSpc>
            </a:pPr>
            <a:r>
              <a:rPr lang="en-US" sz="2000" dirty="0">
                <a:solidFill>
                  <a:schemeClr val="tx1"/>
                </a:solidFill>
                <a:latin typeface="Times New Roman" panose="02020603050405020304" pitchFamily="18" charset="0"/>
                <a:cs typeface="Times New Roman" panose="02020603050405020304" pitchFamily="18" charset="0"/>
              </a:rPr>
              <a:t>In the case of CNN, convolution is applied to the input data to filter the information and produce a feature map.</a:t>
            </a:r>
          </a:p>
          <a:p>
            <a:pPr lvl="1" algn="just">
              <a:lnSpc>
                <a:spcPct val="160000"/>
              </a:lnSpc>
            </a:pPr>
            <a:r>
              <a:rPr lang="en-US" sz="2000" dirty="0">
                <a:solidFill>
                  <a:schemeClr val="tx1"/>
                </a:solidFill>
                <a:latin typeface="Times New Roman" panose="02020603050405020304" pitchFamily="18" charset="0"/>
                <a:cs typeface="Times New Roman" panose="02020603050405020304" pitchFamily="18" charset="0"/>
              </a:rPr>
              <a:t>The goal of CNN is to reduce the images so that it would be easier to process without losing features that are valuable for accurate prediction.</a:t>
            </a:r>
          </a:p>
        </p:txBody>
      </p:sp>
    </p:spTree>
    <p:extLst>
      <p:ext uri="{BB962C8B-B14F-4D97-AF65-F5344CB8AC3E}">
        <p14:creationId xmlns:p14="http://schemas.microsoft.com/office/powerpoint/2010/main" val="95062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216725"/>
            <a:ext cx="10058400" cy="3472258"/>
          </a:xfrm>
        </p:spPr>
        <p:txBody>
          <a:bodyPr>
            <a:normAutofit/>
          </a:bodyPr>
          <a:lstStyle/>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Data Collection</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Pre-processing</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Feature Extraction</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Model Training using CNN</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3678619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p:txBody>
          <a:bodyPr>
            <a:noAutofit/>
          </a:bodyPr>
          <a:lstStyle/>
          <a:p>
            <a:pPr marL="457200" indent="-407988" algn="just">
              <a:lnSpc>
                <a:spcPct val="150000"/>
              </a:lnSpc>
              <a:buFont typeface="Wingdings" panose="05000000000000000000" pitchFamily="2" charset="2"/>
              <a:buChar char="§"/>
            </a:pPr>
            <a:r>
              <a:rPr lang="en-US" b="1" dirty="0">
                <a:solidFill>
                  <a:schemeClr val="tx1"/>
                </a:solidFill>
                <a:latin typeface="Times New Roman" panose="02020603050405020304" pitchFamily="18" charset="0"/>
                <a:cs typeface="Times New Roman" panose="02020603050405020304" pitchFamily="18" charset="0"/>
              </a:rPr>
              <a:t>Data Collection</a:t>
            </a:r>
          </a:p>
          <a:p>
            <a:pPr marL="640080" lvl="2" indent="-407988" algn="just">
              <a:lnSpc>
                <a:spcPct val="150000"/>
              </a:lnSpc>
              <a:spcBef>
                <a:spcPts val="1200"/>
              </a:spcBef>
              <a:spcAft>
                <a:spcPts val="200"/>
              </a:spcAft>
              <a:buSzPct val="10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Collect the images of thin microscopic blood smear samples which contains malaria parasite infection, from hospitals or medical laboratories.</a:t>
            </a:r>
          </a:p>
          <a:p>
            <a:pPr marL="457200" indent="-407988" algn="just">
              <a:lnSpc>
                <a:spcPct val="150000"/>
              </a:lnSpc>
              <a:buFont typeface="Wingdings" panose="05000000000000000000" pitchFamily="2" charset="2"/>
              <a:buChar char="§"/>
            </a:pPr>
            <a:r>
              <a:rPr lang="en-US" b="1" dirty="0">
                <a:solidFill>
                  <a:schemeClr val="tx1"/>
                </a:solidFill>
                <a:latin typeface="Times New Roman" panose="02020603050405020304" pitchFamily="18" charset="0"/>
                <a:cs typeface="Times New Roman" panose="02020603050405020304" pitchFamily="18" charset="0"/>
              </a:rPr>
              <a:t>Pre-processing</a:t>
            </a:r>
          </a:p>
          <a:p>
            <a:pPr marL="640080" lvl="2" indent="-407988" algn="just">
              <a:lnSpc>
                <a:spcPct val="150000"/>
              </a:lnSpc>
              <a:spcBef>
                <a:spcPts val="1200"/>
              </a:spcBef>
              <a:spcAft>
                <a:spcPts val="200"/>
              </a:spcAft>
              <a:buSzPct val="10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Collected images are pre-processed and merged under one file for easy transportation.</a:t>
            </a:r>
          </a:p>
          <a:p>
            <a:pPr marL="640080" lvl="2" indent="-407988" algn="just">
              <a:lnSpc>
                <a:spcPct val="150000"/>
              </a:lnSpc>
              <a:spcBef>
                <a:spcPts val="1200"/>
              </a:spcBef>
              <a:spcAft>
                <a:spcPts val="200"/>
              </a:spcAft>
              <a:buSzPct val="10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Split the images as train and test sets.</a:t>
            </a:r>
          </a:p>
        </p:txBody>
      </p:sp>
    </p:spTree>
    <p:extLst>
      <p:ext uri="{BB962C8B-B14F-4D97-AF65-F5344CB8AC3E}">
        <p14:creationId xmlns:p14="http://schemas.microsoft.com/office/powerpoint/2010/main" val="33742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845734"/>
            <a:ext cx="10058400" cy="4312470"/>
          </a:xfrm>
        </p:spPr>
        <p:txBody>
          <a:bodyPr>
            <a:noAutofit/>
          </a:bodyPr>
          <a:lstStyle/>
          <a:p>
            <a:pPr marL="457200" indent="-407988" algn="just">
              <a:lnSpc>
                <a:spcPct val="120000"/>
              </a:lnSpc>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Feature Extraction</a:t>
            </a:r>
          </a:p>
          <a:p>
            <a:pPr marL="640080" lvl="2" indent="-407988" algn="just">
              <a:lnSpc>
                <a:spcPct val="120000"/>
              </a:lnSpc>
              <a:spcBef>
                <a:spcPts val="1200"/>
              </a:spcBef>
              <a:spcAft>
                <a:spcPts val="200"/>
              </a:spcAft>
              <a:buSzPct val="100000"/>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19 diﬀerent feature vectors were extracted based on variances, correlation coeﬃcients, and histograms (speciﬁc variables from histograms, full histograms, and principal components from the histograms).</a:t>
            </a:r>
          </a:p>
          <a:p>
            <a:pPr marL="640080" lvl="2" indent="-407988" algn="just">
              <a:lnSpc>
                <a:spcPct val="120000"/>
              </a:lnSpc>
              <a:spcBef>
                <a:spcPts val="1200"/>
              </a:spcBef>
              <a:spcAft>
                <a:spcPts val="200"/>
              </a:spcAft>
              <a:buSzPct val="100000"/>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feature vectors were visually analyzed to see their capability of classifying images into two classes: good and bad coloration quality.</a:t>
            </a:r>
          </a:p>
          <a:p>
            <a:pPr marL="457200" lvl="1" indent="-407988" algn="just">
              <a:lnSpc>
                <a:spcPct val="120000"/>
              </a:lnSpc>
              <a:spcBef>
                <a:spcPts val="1200"/>
              </a:spcBef>
              <a:spcAft>
                <a:spcPts val="200"/>
              </a:spcAft>
              <a:buSzPct val="100000"/>
              <a:buFont typeface="Wingdings" panose="05000000000000000000" pitchFamily="2" charset="2"/>
              <a:buChar char="§"/>
            </a:pPr>
            <a:r>
              <a:rPr lang="en-US" b="1" dirty="0">
                <a:solidFill>
                  <a:schemeClr val="tx1"/>
                </a:solidFill>
                <a:latin typeface="Times New Roman" panose="02020603050405020304" pitchFamily="18" charset="0"/>
                <a:cs typeface="Times New Roman" panose="02020603050405020304" pitchFamily="18" charset="0"/>
              </a:rPr>
              <a:t>Model Training using CNN</a:t>
            </a:r>
          </a:p>
          <a:p>
            <a:pPr marL="640080" lvl="2" indent="-407988" algn="just">
              <a:lnSpc>
                <a:spcPct val="120000"/>
              </a:lnSpc>
              <a:spcBef>
                <a:spcPts val="1200"/>
              </a:spcBef>
              <a:spcAft>
                <a:spcPts val="200"/>
              </a:spcAft>
              <a:buSzPct val="100000"/>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training dataset is passed onto different layers of the CNN model for model training for several number of epochs.</a:t>
            </a:r>
          </a:p>
          <a:p>
            <a:pPr marL="640080" lvl="2" indent="-407988" algn="just">
              <a:lnSpc>
                <a:spcPct val="120000"/>
              </a:lnSpc>
              <a:spcBef>
                <a:spcPts val="1200"/>
              </a:spcBef>
              <a:spcAft>
                <a:spcPts val="200"/>
              </a:spcAft>
              <a:buSzPct val="100000"/>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Convolution Layer:</a:t>
            </a:r>
            <a:r>
              <a:rPr lang="en-US" sz="1800" dirty="0">
                <a:solidFill>
                  <a:schemeClr val="tx1"/>
                </a:solidFill>
                <a:latin typeface="Times New Roman" panose="02020603050405020304" pitchFamily="18" charset="0"/>
                <a:cs typeface="Times New Roman" panose="02020603050405020304" pitchFamily="18" charset="0"/>
              </a:rPr>
              <a:t> The input image acts as the feature indicator and performing the convolution operation on the input image using filter results in a feature map which is also a matrix.</a:t>
            </a:r>
          </a:p>
        </p:txBody>
      </p:sp>
    </p:spTree>
    <p:extLst>
      <p:ext uri="{BB962C8B-B14F-4D97-AF65-F5344CB8AC3E}">
        <p14:creationId xmlns:p14="http://schemas.microsoft.com/office/powerpoint/2010/main" val="257540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396836"/>
            <a:ext cx="10058400" cy="3472258"/>
          </a:xfrm>
        </p:spPr>
        <p:txBody>
          <a:bodyPr/>
          <a:lstStyle/>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aim of this paper is to detect malaria in individuals, who have the symptoms of malaria using a machine learning algorithm named Convolutional Neural Network.</a:t>
            </a:r>
          </a:p>
        </p:txBody>
      </p:sp>
    </p:spTree>
    <p:extLst>
      <p:ext uri="{BB962C8B-B14F-4D97-AF65-F5344CB8AC3E}">
        <p14:creationId xmlns:p14="http://schemas.microsoft.com/office/powerpoint/2010/main" val="171556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845733"/>
            <a:ext cx="10058400" cy="4321801"/>
          </a:xfrm>
        </p:spPr>
        <p:txBody>
          <a:bodyPr>
            <a:noAutofit/>
          </a:bodyPr>
          <a:lstStyle/>
          <a:p>
            <a:pPr marL="822960" lvl="3" indent="-407988" algn="just">
              <a:lnSpc>
                <a:spcPct val="120000"/>
              </a:lnSpc>
              <a:spcBef>
                <a:spcPts val="1200"/>
              </a:spcBef>
              <a:spcAft>
                <a:spcPts val="200"/>
              </a:spcAft>
              <a:buSzPct val="100000"/>
              <a:buFont typeface="Wingdings" panose="05000000000000000000" pitchFamily="2" charset="2"/>
              <a:buChar char="§"/>
            </a:pPr>
            <a:r>
              <a:rPr lang="en-US" sz="1900" b="1" dirty="0">
                <a:solidFill>
                  <a:schemeClr val="tx1"/>
                </a:solidFill>
                <a:latin typeface="Times New Roman" panose="02020603050405020304" pitchFamily="18" charset="0"/>
                <a:cs typeface="Times New Roman" panose="02020603050405020304" pitchFamily="18" charset="0"/>
              </a:rPr>
              <a:t>Pooling Layer: </a:t>
            </a:r>
            <a:r>
              <a:rPr lang="en-US" sz="1900" dirty="0">
                <a:solidFill>
                  <a:schemeClr val="tx1"/>
                </a:solidFill>
                <a:latin typeface="Times New Roman" panose="02020603050405020304" pitchFamily="18" charset="0"/>
                <a:cs typeface="Times New Roman" panose="02020603050405020304" pitchFamily="18" charset="0"/>
              </a:rPr>
              <a:t>Pooling operation summarizes the features extracted by the convolution operation.</a:t>
            </a:r>
          </a:p>
          <a:p>
            <a:pPr marL="822960" lvl="3" indent="-407988" algn="just">
              <a:lnSpc>
                <a:spcPct val="120000"/>
              </a:lnSpc>
              <a:spcBef>
                <a:spcPts val="1200"/>
              </a:spcBef>
              <a:spcAft>
                <a:spcPts val="200"/>
              </a:spcAft>
              <a:buSzPct val="100000"/>
              <a:buFont typeface="Wingdings" panose="05000000000000000000" pitchFamily="2" charset="2"/>
              <a:buChar char="§"/>
            </a:pPr>
            <a:r>
              <a:rPr lang="en-US" sz="1900" b="1" dirty="0">
                <a:solidFill>
                  <a:schemeClr val="tx1"/>
                </a:solidFill>
                <a:latin typeface="Times New Roman" panose="02020603050405020304" pitchFamily="18" charset="0"/>
                <a:cs typeface="Times New Roman" panose="02020603050405020304" pitchFamily="18" charset="0"/>
              </a:rPr>
              <a:t>Dense Layer: </a:t>
            </a:r>
            <a:r>
              <a:rPr lang="en-US" sz="1900" dirty="0">
                <a:solidFill>
                  <a:schemeClr val="tx1"/>
                </a:solidFill>
                <a:latin typeface="Times New Roman" panose="02020603050405020304" pitchFamily="18" charset="0"/>
                <a:cs typeface="Times New Roman" panose="02020603050405020304" pitchFamily="18" charset="0"/>
              </a:rPr>
              <a:t>A dense layer is a fully connected neural network layer which resembles a multi-layer perceptron.</a:t>
            </a:r>
          </a:p>
          <a:p>
            <a:pPr marL="1005840" lvl="4" indent="-407988" algn="just">
              <a:lnSpc>
                <a:spcPct val="120000"/>
              </a:lnSpc>
              <a:spcBef>
                <a:spcPts val="1200"/>
              </a:spcBef>
              <a:spcAft>
                <a:spcPts val="200"/>
              </a:spcAft>
              <a:buSzPct val="100000"/>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The output of the last pooling layer is flattened and fed into the first dense layer. All the neurons of the first dense layer are fully connected to the last dense layer which has only 1 neuron as this CNN model is basically a binary classifier.</a:t>
            </a:r>
          </a:p>
          <a:p>
            <a:pPr marL="1005840" lvl="4" indent="-407988" algn="just">
              <a:lnSpc>
                <a:spcPct val="120000"/>
              </a:lnSpc>
              <a:spcBef>
                <a:spcPts val="1200"/>
              </a:spcBef>
              <a:spcAft>
                <a:spcPts val="200"/>
              </a:spcAft>
              <a:buSzPct val="100000"/>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The output of the final dense layer points to the predicted class.</a:t>
            </a:r>
          </a:p>
          <a:p>
            <a:pPr marL="1005840" lvl="4" indent="-407988" algn="just">
              <a:lnSpc>
                <a:spcPct val="120000"/>
              </a:lnSpc>
              <a:spcBef>
                <a:spcPts val="1200"/>
              </a:spcBef>
              <a:spcAft>
                <a:spcPts val="200"/>
              </a:spcAft>
              <a:buSzPct val="100000"/>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If the predicted value is 0, the model classifies the input image as parasitized and if the predicted value is 1, the model classifies the input image as uninfected.</a:t>
            </a:r>
          </a:p>
        </p:txBody>
      </p:sp>
    </p:spTree>
    <p:extLst>
      <p:ext uri="{BB962C8B-B14F-4D97-AF65-F5344CB8AC3E}">
        <p14:creationId xmlns:p14="http://schemas.microsoft.com/office/powerpoint/2010/main" val="220460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845733"/>
            <a:ext cx="10058400" cy="4321801"/>
          </a:xfrm>
        </p:spPr>
        <p:txBody>
          <a:bodyPr>
            <a:noAutofit/>
          </a:bodyPr>
          <a:lstStyle/>
          <a:p>
            <a:pPr marL="640080" lvl="2" indent="-407988" algn="just">
              <a:lnSpc>
                <a:spcPct val="120000"/>
              </a:lnSpc>
              <a:spcBef>
                <a:spcPts val="1200"/>
              </a:spcBef>
              <a:spcAft>
                <a:spcPts val="200"/>
              </a:spcAft>
              <a:buSzPct val="100000"/>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Evaluation</a:t>
            </a:r>
          </a:p>
          <a:p>
            <a:pPr marL="822960" lvl="3" indent="-407988" algn="just">
              <a:lnSpc>
                <a:spcPct val="120000"/>
              </a:lnSpc>
              <a:spcBef>
                <a:spcPts val="1200"/>
              </a:spcBef>
              <a:spcAft>
                <a:spcPts val="200"/>
              </a:spcAft>
              <a:buSzPct val="10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Trained model is evaluated for each epoch and accuracy is checked.</a:t>
            </a:r>
          </a:p>
          <a:p>
            <a:pPr marL="822960" lvl="3" indent="-407988" algn="just">
              <a:lnSpc>
                <a:spcPct val="120000"/>
              </a:lnSpc>
              <a:spcBef>
                <a:spcPts val="1200"/>
              </a:spcBef>
              <a:spcAft>
                <a:spcPts val="200"/>
              </a:spcAft>
              <a:buSzPct val="10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If it is not sufficient then continue the model training.</a:t>
            </a:r>
          </a:p>
          <a:p>
            <a:pPr marL="822960" lvl="3" indent="-407988" algn="just">
              <a:lnSpc>
                <a:spcPct val="120000"/>
              </a:lnSpc>
              <a:spcBef>
                <a:spcPts val="1200"/>
              </a:spcBef>
              <a:spcAft>
                <a:spcPts val="200"/>
              </a:spcAft>
              <a:buSzPct val="10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If the accuracy is sufficient, then the model is ready for use in malaria detection for real samples.</a:t>
            </a:r>
          </a:p>
        </p:txBody>
      </p:sp>
    </p:spTree>
    <p:extLst>
      <p:ext uri="{BB962C8B-B14F-4D97-AF65-F5344CB8AC3E}">
        <p14:creationId xmlns:p14="http://schemas.microsoft.com/office/powerpoint/2010/main" val="246866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Input</a:t>
            </a:r>
          </a:p>
        </p:txBody>
      </p:sp>
      <p:pic>
        <p:nvPicPr>
          <p:cNvPr id="4" name="Content Placeholder 3">
            <a:extLst>
              <a:ext uri="{FF2B5EF4-FFF2-40B4-BE49-F238E27FC236}">
                <a16:creationId xmlns:a16="http://schemas.microsoft.com/office/drawing/2014/main" id="{EC9E82C7-AD8E-C7D8-5013-F400692BF905}"/>
              </a:ext>
            </a:extLst>
          </p:cNvPr>
          <p:cNvPicPr>
            <a:picLocks noGrp="1"/>
          </p:cNvPicPr>
          <p:nvPr>
            <p:ph idx="1"/>
          </p:nvPr>
        </p:nvPicPr>
        <p:blipFill>
          <a:blip r:embed="rId2"/>
          <a:stretch>
            <a:fillRect/>
          </a:stretch>
        </p:blipFill>
        <p:spPr>
          <a:xfrm>
            <a:off x="3082500" y="2096821"/>
            <a:ext cx="6087325" cy="3820058"/>
          </a:xfrm>
          <a:prstGeom prst="rect">
            <a:avLst/>
          </a:prstGeom>
        </p:spPr>
      </p:pic>
    </p:spTree>
    <p:extLst>
      <p:ext uri="{BB962C8B-B14F-4D97-AF65-F5344CB8AC3E}">
        <p14:creationId xmlns:p14="http://schemas.microsoft.com/office/powerpoint/2010/main" val="128558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Sample of blood cell images of both healthy and infected</a:t>
            </a:r>
          </a:p>
        </p:txBody>
      </p:sp>
      <p:pic>
        <p:nvPicPr>
          <p:cNvPr id="7" name="Content Placeholder 6">
            <a:extLst>
              <a:ext uri="{FF2B5EF4-FFF2-40B4-BE49-F238E27FC236}">
                <a16:creationId xmlns:a16="http://schemas.microsoft.com/office/drawing/2014/main" id="{290FD1CF-9B4C-51DC-E322-A1BE6F21976B}"/>
              </a:ext>
            </a:extLst>
          </p:cNvPr>
          <p:cNvPicPr>
            <a:picLocks noGrp="1"/>
          </p:cNvPicPr>
          <p:nvPr>
            <p:ph idx="1"/>
          </p:nvPr>
        </p:nvPicPr>
        <p:blipFill>
          <a:blip r:embed="rId2"/>
          <a:stretch>
            <a:fillRect/>
          </a:stretch>
        </p:blipFill>
        <p:spPr>
          <a:xfrm>
            <a:off x="2342161" y="2043952"/>
            <a:ext cx="7568638" cy="3842498"/>
          </a:xfrm>
          <a:prstGeom prst="rect">
            <a:avLst/>
          </a:prstGeom>
        </p:spPr>
      </p:pic>
    </p:spTree>
    <p:extLst>
      <p:ext uri="{BB962C8B-B14F-4D97-AF65-F5344CB8AC3E}">
        <p14:creationId xmlns:p14="http://schemas.microsoft.com/office/powerpoint/2010/main" val="121909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Dataset Split</a:t>
            </a:r>
          </a:p>
        </p:txBody>
      </p:sp>
      <p:pic>
        <p:nvPicPr>
          <p:cNvPr id="5" name="Content Placeholder 4">
            <a:extLst>
              <a:ext uri="{FF2B5EF4-FFF2-40B4-BE49-F238E27FC236}">
                <a16:creationId xmlns:a16="http://schemas.microsoft.com/office/drawing/2014/main" id="{5A79F7C3-648D-937F-14CA-488EB7D4E633}"/>
              </a:ext>
            </a:extLst>
          </p:cNvPr>
          <p:cNvPicPr>
            <a:picLocks noGrp="1"/>
          </p:cNvPicPr>
          <p:nvPr>
            <p:ph idx="1"/>
          </p:nvPr>
        </p:nvPicPr>
        <p:blipFill>
          <a:blip r:embed="rId2"/>
          <a:stretch>
            <a:fillRect/>
          </a:stretch>
        </p:blipFill>
        <p:spPr>
          <a:xfrm>
            <a:off x="3082500" y="2776387"/>
            <a:ext cx="6087325" cy="2162477"/>
          </a:xfrm>
          <a:prstGeom prst="rect">
            <a:avLst/>
          </a:prstGeom>
        </p:spPr>
      </p:pic>
    </p:spTree>
    <p:extLst>
      <p:ext uri="{BB962C8B-B14F-4D97-AF65-F5344CB8AC3E}">
        <p14:creationId xmlns:p14="http://schemas.microsoft.com/office/powerpoint/2010/main" val="282427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Output</a:t>
            </a:r>
          </a:p>
        </p:txBody>
      </p:sp>
      <p:pic>
        <p:nvPicPr>
          <p:cNvPr id="6" name="Content Placeholder 5">
            <a:extLst>
              <a:ext uri="{FF2B5EF4-FFF2-40B4-BE49-F238E27FC236}">
                <a16:creationId xmlns:a16="http://schemas.microsoft.com/office/drawing/2014/main" id="{FEBA9548-E291-CCFC-CEC1-568A2EE8687B}"/>
              </a:ext>
            </a:extLst>
          </p:cNvPr>
          <p:cNvPicPr>
            <a:picLocks noGrp="1"/>
          </p:cNvPicPr>
          <p:nvPr>
            <p:ph idx="1"/>
          </p:nvPr>
        </p:nvPicPr>
        <p:blipFill>
          <a:blip r:embed="rId2"/>
          <a:stretch>
            <a:fillRect/>
          </a:stretch>
        </p:blipFill>
        <p:spPr>
          <a:xfrm>
            <a:off x="3058685" y="1971412"/>
            <a:ext cx="6134956" cy="3772426"/>
          </a:xfrm>
          <a:prstGeom prst="rect">
            <a:avLst/>
          </a:prstGeom>
        </p:spPr>
      </p:pic>
    </p:spTree>
    <p:extLst>
      <p:ext uri="{BB962C8B-B14F-4D97-AF65-F5344CB8AC3E}">
        <p14:creationId xmlns:p14="http://schemas.microsoft.com/office/powerpoint/2010/main" val="401939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Performance Evaluation</a:t>
            </a:r>
          </a:p>
        </p:txBody>
      </p:sp>
      <p:pic>
        <p:nvPicPr>
          <p:cNvPr id="5" name="Content Placeholder 4">
            <a:extLst>
              <a:ext uri="{FF2B5EF4-FFF2-40B4-BE49-F238E27FC236}">
                <a16:creationId xmlns:a16="http://schemas.microsoft.com/office/drawing/2014/main" id="{50941296-ABAD-CCFF-0A9E-902A5CEFFD38}"/>
              </a:ext>
            </a:extLst>
          </p:cNvPr>
          <p:cNvPicPr>
            <a:picLocks noGrp="1"/>
          </p:cNvPicPr>
          <p:nvPr>
            <p:ph idx="1"/>
          </p:nvPr>
        </p:nvPicPr>
        <p:blipFill>
          <a:blip r:embed="rId2"/>
          <a:stretch>
            <a:fillRect/>
          </a:stretch>
        </p:blipFill>
        <p:spPr>
          <a:xfrm>
            <a:off x="3358938" y="1846263"/>
            <a:ext cx="5534449" cy="4022725"/>
          </a:xfrm>
          <a:prstGeom prst="rect">
            <a:avLst/>
          </a:prstGeom>
        </p:spPr>
      </p:pic>
    </p:spTree>
    <p:extLst>
      <p:ext uri="{BB962C8B-B14F-4D97-AF65-F5344CB8AC3E}">
        <p14:creationId xmlns:p14="http://schemas.microsoft.com/office/powerpoint/2010/main" val="1711955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216725"/>
            <a:ext cx="10058400" cy="3472258"/>
          </a:xfrm>
        </p:spPr>
        <p:txBody>
          <a:bodyPr>
            <a:normAutofit fontScale="92500" lnSpcReduction="10000"/>
          </a:bodyPr>
          <a:lstStyle/>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main aim of this proposed work is to develop an efficient deep learning model to predict Malaria disease.</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Malaria detected from the traditional method, that is bringing the samples and analyzing cell growth requires more time.</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In the proposed system, a deep learning model based on CNN algorithm has been constructed to predict Malaria with a high accuracy rate and low time duration.</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proposed CNN model is constructed and identified as the highest accuracy model.</a:t>
            </a:r>
          </a:p>
        </p:txBody>
      </p:sp>
    </p:spTree>
    <p:extLst>
      <p:ext uri="{BB962C8B-B14F-4D97-AF65-F5344CB8AC3E}">
        <p14:creationId xmlns:p14="http://schemas.microsoft.com/office/powerpoint/2010/main" val="13673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216725"/>
            <a:ext cx="10058400" cy="3472258"/>
          </a:xfrm>
        </p:spPr>
        <p:txBody>
          <a:bodyPr>
            <a:normAutofit/>
          </a:bodyPr>
          <a:lstStyle/>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In future work plan is to focus on network architecture of the models used in the research to find the driving performance factors.</a:t>
            </a:r>
          </a:p>
          <a:p>
            <a:pPr marL="457200" indent="-407988"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Then, finding the ways to improve the performance by manipulating the network architecture and hyper tuning the features to achieve better performing model.</a:t>
            </a:r>
          </a:p>
        </p:txBody>
      </p:sp>
    </p:spTree>
    <p:extLst>
      <p:ext uri="{BB962C8B-B14F-4D97-AF65-F5344CB8AC3E}">
        <p14:creationId xmlns:p14="http://schemas.microsoft.com/office/powerpoint/2010/main" val="2583138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sz="half" idx="1"/>
          </p:nvPr>
        </p:nvSpPr>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from __future__ import </a:t>
            </a:r>
            <a:r>
              <a:rPr lang="en-US" dirty="0" err="1">
                <a:solidFill>
                  <a:schemeClr val="tx1"/>
                </a:solidFill>
                <a:latin typeface="Times New Roman" panose="02020603050405020304" pitchFamily="18" charset="0"/>
                <a:cs typeface="Times New Roman" panose="02020603050405020304" pitchFamily="18" charset="0"/>
              </a:rPr>
              <a:t>absolute_import</a:t>
            </a:r>
            <a:r>
              <a:rPr lang="en-US" dirty="0">
                <a:solidFill>
                  <a:schemeClr val="tx1"/>
                </a:solidFill>
                <a:latin typeface="Times New Roman" panose="02020603050405020304" pitchFamily="18" charset="0"/>
                <a:cs typeface="Times New Roman" panose="02020603050405020304" pitchFamily="18" charset="0"/>
              </a:rPr>
              <a:t>, division, </a:t>
            </a:r>
            <a:r>
              <a:rPr lang="en-US" dirty="0" err="1">
                <a:solidFill>
                  <a:schemeClr val="tx1"/>
                </a:solidFill>
                <a:latin typeface="Times New Roman" panose="02020603050405020304" pitchFamily="18" charset="0"/>
                <a:cs typeface="Times New Roman" panose="02020603050405020304" pitchFamily="18" charset="0"/>
              </a:rPr>
              <a:t>print_function</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a:t>
            </a:r>
            <a:r>
              <a:rPr lang="en-US" dirty="0" err="1">
                <a:solidFill>
                  <a:schemeClr val="tx1"/>
                </a:solidFill>
                <a:latin typeface="Times New Roman" panose="02020603050405020304" pitchFamily="18" charset="0"/>
                <a:cs typeface="Times New Roman" panose="02020603050405020304" pitchFamily="18" charset="0"/>
              </a:rPr>
              <a:t>numpy</a:t>
            </a:r>
            <a:r>
              <a:rPr lang="en-US" dirty="0">
                <a:solidFill>
                  <a:schemeClr val="tx1"/>
                </a:solidFill>
                <a:latin typeface="Times New Roman" panose="02020603050405020304" pitchFamily="18" charset="0"/>
                <a:cs typeface="Times New Roman" panose="02020603050405020304" pitchFamily="18" charset="0"/>
              </a:rPr>
              <a:t> as np # linear algebra</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pandas as pd # data processing, CSV file I/O (e.g. </a:t>
            </a:r>
            <a:r>
              <a:rPr lang="en-US" dirty="0" err="1">
                <a:solidFill>
                  <a:schemeClr val="tx1"/>
                </a:solidFill>
                <a:latin typeface="Times New Roman" panose="02020603050405020304" pitchFamily="18" charset="0"/>
                <a:cs typeface="Times New Roman" panose="02020603050405020304" pitchFamily="18" charset="0"/>
              </a:rPr>
              <a:t>pd.read_csv</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a:t>
            </a:r>
            <a:r>
              <a:rPr lang="en-US" dirty="0" err="1">
                <a:solidFill>
                  <a:schemeClr val="tx1"/>
                </a:solidFill>
                <a:latin typeface="Times New Roman" panose="02020603050405020304" pitchFamily="18" charset="0"/>
                <a:cs typeface="Times New Roman" panose="02020603050405020304" pitchFamily="18" charset="0"/>
              </a:rPr>
              <a:t>tensorflow</a:t>
            </a:r>
            <a:r>
              <a:rPr lang="en-US" dirty="0">
                <a:solidFill>
                  <a:schemeClr val="tx1"/>
                </a:solidFill>
                <a:latin typeface="Times New Roman" panose="02020603050405020304" pitchFamily="18" charset="0"/>
                <a:cs typeface="Times New Roman" panose="02020603050405020304" pitchFamily="18" charset="0"/>
              </a:rPr>
              <a:t> as </a:t>
            </a:r>
            <a:r>
              <a:rPr lang="en-US" dirty="0" err="1">
                <a:solidFill>
                  <a:schemeClr val="tx1"/>
                </a:solidFill>
                <a:latin typeface="Times New Roman" panose="02020603050405020304" pitchFamily="18" charset="0"/>
                <a:cs typeface="Times New Roman" panose="02020603050405020304" pitchFamily="18" charset="0"/>
              </a:rPr>
              <a:t>tf</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cv2</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a:t>
            </a:r>
            <a:r>
              <a:rPr lang="en-US" dirty="0" err="1">
                <a:solidFill>
                  <a:schemeClr val="tx1"/>
                </a:solidFill>
                <a:latin typeface="Times New Roman" panose="02020603050405020304" pitchFamily="18" charset="0"/>
                <a:cs typeface="Times New Roman" panose="02020603050405020304" pitchFamily="18" charset="0"/>
              </a:rPr>
              <a:t>matplotlib.pyplot</a:t>
            </a:r>
            <a:r>
              <a:rPr lang="en-US" dirty="0">
                <a:solidFill>
                  <a:schemeClr val="tx1"/>
                </a:solidFill>
                <a:latin typeface="Times New Roman" panose="02020603050405020304" pitchFamily="18" charset="0"/>
                <a:cs typeface="Times New Roman" panose="02020603050405020304" pitchFamily="18" charset="0"/>
              </a:rPr>
              <a:t> as </a:t>
            </a:r>
            <a:r>
              <a:rPr lang="en-US" dirty="0" err="1">
                <a:solidFill>
                  <a:schemeClr val="tx1"/>
                </a:solidFill>
                <a:latin typeface="Times New Roman" panose="02020603050405020304" pitchFamily="18" charset="0"/>
                <a:cs typeface="Times New Roman" panose="02020603050405020304" pitchFamily="18" charset="0"/>
              </a:rPr>
              <a:t>plt</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seaborn as </a:t>
            </a:r>
            <a:r>
              <a:rPr lang="en-US" dirty="0" err="1">
                <a:solidFill>
                  <a:schemeClr val="tx1"/>
                </a:solidFill>
                <a:latin typeface="Times New Roman" panose="02020603050405020304" pitchFamily="18" charset="0"/>
                <a:cs typeface="Times New Roman" panose="02020603050405020304" pitchFamily="18" charset="0"/>
              </a:rPr>
              <a:t>sns</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from PIL import Image</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import </a:t>
            </a:r>
            <a:r>
              <a:rPr lang="en-US" dirty="0" err="1">
                <a:solidFill>
                  <a:schemeClr val="tx1"/>
                </a:solidFill>
                <a:latin typeface="Times New Roman" panose="02020603050405020304" pitchFamily="18" charset="0"/>
                <a:cs typeface="Times New Roman" panose="02020603050405020304" pitchFamily="18" charset="0"/>
              </a:rPr>
              <a:t>os</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print(</a:t>
            </a:r>
            <a:r>
              <a:rPr lang="en-US" dirty="0" err="1">
                <a:solidFill>
                  <a:schemeClr val="tx1"/>
                </a:solidFill>
                <a:latin typeface="Times New Roman" panose="02020603050405020304" pitchFamily="18" charset="0"/>
                <a:cs typeface="Times New Roman" panose="02020603050405020304" pitchFamily="18" charset="0"/>
              </a:rPr>
              <a:t>os.listdir</a:t>
            </a:r>
            <a:r>
              <a:rPr lang="en-US" dirty="0">
                <a:solidFill>
                  <a:schemeClr val="tx1"/>
                </a:solidFill>
                <a:latin typeface="Times New Roman" panose="02020603050405020304" pitchFamily="18" charset="0"/>
                <a:cs typeface="Times New Roman" panose="02020603050405020304" pitchFamily="18" charset="0"/>
              </a:rPr>
              <a:t>("../input/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infected = </a:t>
            </a:r>
            <a:r>
              <a:rPr lang="en-US" dirty="0" err="1">
                <a:solidFill>
                  <a:schemeClr val="tx1"/>
                </a:solidFill>
                <a:latin typeface="Times New Roman" panose="02020603050405020304" pitchFamily="18" charset="0"/>
                <a:cs typeface="Times New Roman" panose="02020603050405020304" pitchFamily="18" charset="0"/>
              </a:rPr>
              <a:t>os.listdir</a:t>
            </a:r>
            <a:r>
              <a:rPr lang="en-US" dirty="0">
                <a:solidFill>
                  <a:schemeClr val="tx1"/>
                </a:solidFill>
                <a:latin typeface="Times New Roman" panose="02020603050405020304" pitchFamily="18" charset="0"/>
                <a:cs typeface="Times New Roman" panose="02020603050405020304" pitchFamily="18" charset="0"/>
              </a:rPr>
              <a:t>('../input/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/Parasitized/')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uninfected = </a:t>
            </a:r>
            <a:r>
              <a:rPr lang="en-US" dirty="0" err="1">
                <a:solidFill>
                  <a:schemeClr val="tx1"/>
                </a:solidFill>
                <a:latin typeface="Times New Roman" panose="02020603050405020304" pitchFamily="18" charset="0"/>
                <a:cs typeface="Times New Roman" panose="02020603050405020304" pitchFamily="18" charset="0"/>
              </a:rPr>
              <a:t>os.listdir</a:t>
            </a:r>
            <a:r>
              <a:rPr lang="en-US" dirty="0">
                <a:solidFill>
                  <a:schemeClr val="tx1"/>
                </a:solidFill>
                <a:latin typeface="Times New Roman" panose="02020603050405020304" pitchFamily="18" charset="0"/>
                <a:cs typeface="Times New Roman" panose="02020603050405020304" pitchFamily="18" charset="0"/>
              </a:rPr>
              <a:t>('../input/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/Uninfected/')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data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labels = []</a:t>
            </a:r>
          </a:p>
        </p:txBody>
      </p:sp>
      <p:sp>
        <p:nvSpPr>
          <p:cNvPr id="4" name="Content Placeholder 3">
            <a:extLst>
              <a:ext uri="{FF2B5EF4-FFF2-40B4-BE49-F238E27FC236}">
                <a16:creationId xmlns:a16="http://schemas.microsoft.com/office/drawing/2014/main" id="{16C02840-AE75-7640-C057-299DAB6E202C}"/>
              </a:ext>
            </a:extLst>
          </p:cNvPr>
          <p:cNvSpPr>
            <a:spLocks noGrp="1"/>
          </p:cNvSpPr>
          <p:nvPr>
            <p:ph sz="half" idx="2"/>
          </p:nvPr>
        </p:nvSpPr>
        <p:spPr>
          <a:xfrm>
            <a:off x="6217920" y="1845735"/>
            <a:ext cx="4937760" cy="4387114"/>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in infected: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try:</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image = cv2.imread("../input/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/Parasitized/"+</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image_array</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Image.fromarray</a:t>
            </a:r>
            <a:r>
              <a:rPr lang="en-US" dirty="0">
                <a:solidFill>
                  <a:schemeClr val="tx1"/>
                </a:solidFill>
                <a:latin typeface="Times New Roman" panose="02020603050405020304" pitchFamily="18" charset="0"/>
                <a:cs typeface="Times New Roman" panose="02020603050405020304" pitchFamily="18" charset="0"/>
              </a:rPr>
              <a:t>(image , 'RGB')</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resize_img</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image_array.resize</a:t>
            </a:r>
            <a:r>
              <a:rPr lang="en-US" dirty="0">
                <a:solidFill>
                  <a:schemeClr val="tx1"/>
                </a:solidFill>
                <a:latin typeface="Times New Roman" panose="02020603050405020304" pitchFamily="18" charset="0"/>
                <a:cs typeface="Times New Roman" panose="02020603050405020304" pitchFamily="18" charset="0"/>
              </a:rPr>
              <a:t>((50 , 50))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rotated45 = </a:t>
            </a:r>
            <a:r>
              <a:rPr lang="en-US" dirty="0" err="1">
                <a:solidFill>
                  <a:schemeClr val="tx1"/>
                </a:solidFill>
                <a:latin typeface="Times New Roman" panose="02020603050405020304" pitchFamily="18" charset="0"/>
                <a:cs typeface="Times New Roman" panose="02020603050405020304" pitchFamily="18" charset="0"/>
              </a:rPr>
              <a:t>resize_img.rotate</a:t>
            </a:r>
            <a:r>
              <a:rPr lang="en-US" dirty="0">
                <a:solidFill>
                  <a:schemeClr val="tx1"/>
                </a:solidFill>
                <a:latin typeface="Times New Roman" panose="02020603050405020304" pitchFamily="18" charset="0"/>
                <a:cs typeface="Times New Roman" panose="02020603050405020304" pitchFamily="18" charset="0"/>
              </a:rPr>
              <a:t>(45)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rotated75 = </a:t>
            </a:r>
            <a:r>
              <a:rPr lang="en-US" dirty="0" err="1">
                <a:solidFill>
                  <a:schemeClr val="tx1"/>
                </a:solidFill>
                <a:latin typeface="Times New Roman" panose="02020603050405020304" pitchFamily="18" charset="0"/>
                <a:cs typeface="Times New Roman" panose="02020603050405020304" pitchFamily="18" charset="0"/>
              </a:rPr>
              <a:t>resize_img.rotate</a:t>
            </a:r>
            <a:r>
              <a:rPr lang="en-US" dirty="0">
                <a:solidFill>
                  <a:schemeClr val="tx1"/>
                </a:solidFill>
                <a:latin typeface="Times New Roman" panose="02020603050405020304" pitchFamily="18" charset="0"/>
                <a:cs typeface="Times New Roman" panose="02020603050405020304" pitchFamily="18" charset="0"/>
              </a:rPr>
              <a:t>(75)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blur = cv2.blur(</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resize_img</a:t>
            </a:r>
            <a:r>
              <a:rPr lang="en-US" dirty="0">
                <a:solidFill>
                  <a:schemeClr val="tx1"/>
                </a:solidFill>
                <a:latin typeface="Times New Roman" panose="02020603050405020304" pitchFamily="18" charset="0"/>
                <a:cs typeface="Times New Roman" panose="02020603050405020304" pitchFamily="18" charset="0"/>
              </a:rPr>
              <a:t>) ,(10,10))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resize_img</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(rotated45))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(rotated75))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(blur))</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(1)</a:t>
            </a:r>
            <a:endParaRPr lang="en-US" sz="1400"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except </a:t>
            </a:r>
            <a:r>
              <a:rPr lang="en-US" dirty="0" err="1">
                <a:solidFill>
                  <a:schemeClr val="tx1"/>
                </a:solidFill>
                <a:latin typeface="Times New Roman" panose="02020603050405020304" pitchFamily="18" charset="0"/>
                <a:cs typeface="Times New Roman" panose="02020603050405020304" pitchFamily="18" charset="0"/>
              </a:rPr>
              <a:t>AttributeError</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print('')</a:t>
            </a:r>
          </a:p>
        </p:txBody>
      </p:sp>
    </p:spTree>
    <p:extLst>
      <p:ext uri="{BB962C8B-B14F-4D97-AF65-F5344CB8AC3E}">
        <p14:creationId xmlns:p14="http://schemas.microsoft.com/office/powerpoint/2010/main" val="158421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2396836"/>
            <a:ext cx="10058400" cy="3472258"/>
          </a:xfrm>
        </p:spPr>
        <p:txBody>
          <a:bodyPr/>
          <a:lstStyle/>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To detect the infected cell using Multi Layer Perceptron.</a:t>
            </a:r>
          </a:p>
          <a:p>
            <a:pPr marL="457200" indent="-457200">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main objective is to detect the infected cells based on the symptoms analysis.</a:t>
            </a:r>
          </a:p>
        </p:txBody>
      </p:sp>
    </p:spTree>
    <p:extLst>
      <p:ext uri="{BB962C8B-B14F-4D97-AF65-F5344CB8AC3E}">
        <p14:creationId xmlns:p14="http://schemas.microsoft.com/office/powerpoint/2010/main" val="3962063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90251-98F9-49D2-9F25-C1C357555144}"/>
              </a:ext>
            </a:extLst>
          </p:cNvPr>
          <p:cNvSpPr>
            <a:spLocks noGrp="1"/>
          </p:cNvSpPr>
          <p:nvPr>
            <p:ph sz="half" idx="1"/>
          </p:nvPr>
        </p:nvSpPr>
        <p:spPr>
          <a:xfrm>
            <a:off x="1097279" y="1726163"/>
            <a:ext cx="4937760" cy="4627984"/>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for u in uninfected: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try: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image = cv2.imread("../input/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cell_images</a:t>
            </a:r>
            <a:r>
              <a:rPr lang="en-US" dirty="0">
                <a:solidFill>
                  <a:schemeClr val="tx1"/>
                </a:solidFill>
                <a:latin typeface="Times New Roman" panose="02020603050405020304" pitchFamily="18" charset="0"/>
                <a:cs typeface="Times New Roman" panose="02020603050405020304" pitchFamily="18" charset="0"/>
              </a:rPr>
              <a:t>/Uninfected/"+u)</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image_array</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Image.fromarray</a:t>
            </a:r>
            <a:r>
              <a:rPr lang="en-US" dirty="0">
                <a:solidFill>
                  <a:schemeClr val="tx1"/>
                </a:solidFill>
                <a:latin typeface="Times New Roman" panose="02020603050405020304" pitchFamily="18" charset="0"/>
                <a:cs typeface="Times New Roman" panose="02020603050405020304" pitchFamily="18" charset="0"/>
              </a:rPr>
              <a:t>(image , 'RGB')</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resize_img</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image_array.resize</a:t>
            </a:r>
            <a:r>
              <a:rPr lang="en-US" dirty="0">
                <a:solidFill>
                  <a:schemeClr val="tx1"/>
                </a:solidFill>
                <a:latin typeface="Times New Roman" panose="02020603050405020304" pitchFamily="18" charset="0"/>
                <a:cs typeface="Times New Roman" panose="02020603050405020304" pitchFamily="18" charset="0"/>
              </a:rPr>
              <a:t>((50 , 50))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rotated45 = </a:t>
            </a:r>
            <a:r>
              <a:rPr lang="en-US" dirty="0" err="1">
                <a:solidFill>
                  <a:schemeClr val="tx1"/>
                </a:solidFill>
                <a:latin typeface="Times New Roman" panose="02020603050405020304" pitchFamily="18" charset="0"/>
                <a:cs typeface="Times New Roman" panose="02020603050405020304" pitchFamily="18" charset="0"/>
              </a:rPr>
              <a:t>resize_img.rotate</a:t>
            </a:r>
            <a:r>
              <a:rPr lang="en-US" dirty="0">
                <a:solidFill>
                  <a:schemeClr val="tx1"/>
                </a:solidFill>
                <a:latin typeface="Times New Roman" panose="02020603050405020304" pitchFamily="18" charset="0"/>
                <a:cs typeface="Times New Roman" panose="02020603050405020304" pitchFamily="18" charset="0"/>
              </a:rPr>
              <a:t>(45)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rotated75 = </a:t>
            </a:r>
            <a:r>
              <a:rPr lang="en-US" dirty="0" err="1">
                <a:solidFill>
                  <a:schemeClr val="tx1"/>
                </a:solidFill>
                <a:latin typeface="Times New Roman" panose="02020603050405020304" pitchFamily="18" charset="0"/>
                <a:cs typeface="Times New Roman" panose="02020603050405020304" pitchFamily="18" charset="0"/>
              </a:rPr>
              <a:t>resize_img.rotate</a:t>
            </a:r>
            <a:r>
              <a:rPr lang="en-US" dirty="0">
                <a:solidFill>
                  <a:schemeClr val="tx1"/>
                </a:solidFill>
                <a:latin typeface="Times New Roman" panose="02020603050405020304" pitchFamily="18" charset="0"/>
                <a:cs typeface="Times New Roman" panose="02020603050405020304" pitchFamily="18" charset="0"/>
              </a:rPr>
              <a:t>(75)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resize_img</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(rotated45))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data.append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(rotated75))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labels.append</a:t>
            </a:r>
            <a:r>
              <a:rPr lang="en-US" dirty="0">
                <a:solidFill>
                  <a:schemeClr val="tx1"/>
                </a:solidFill>
                <a:latin typeface="Times New Roman" panose="02020603050405020304" pitchFamily="18" charset="0"/>
                <a:cs typeface="Times New Roman" panose="02020603050405020304" pitchFamily="18" charset="0"/>
              </a:rPr>
              <a:t>(0)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except </a:t>
            </a:r>
            <a:r>
              <a:rPr lang="en-US" dirty="0" err="1">
                <a:solidFill>
                  <a:schemeClr val="tx1"/>
                </a:solidFill>
                <a:latin typeface="Times New Roman" panose="02020603050405020304" pitchFamily="18" charset="0"/>
                <a:cs typeface="Times New Roman" panose="02020603050405020304" pitchFamily="18" charset="0"/>
              </a:rPr>
              <a:t>AttributeError</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print(‘’)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print('')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cells = </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(data)</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labels = </a:t>
            </a:r>
            <a:r>
              <a:rPr lang="en-US" dirty="0" err="1">
                <a:solidFill>
                  <a:schemeClr val="tx1"/>
                </a:solidFill>
                <a:latin typeface="Times New Roman" panose="02020603050405020304" pitchFamily="18" charset="0"/>
                <a:cs typeface="Times New Roman" panose="02020603050405020304" pitchFamily="18" charset="0"/>
              </a:rPr>
              <a:t>np.array</a:t>
            </a:r>
            <a:r>
              <a:rPr lang="en-US" dirty="0">
                <a:solidFill>
                  <a:schemeClr val="tx1"/>
                </a:solidFill>
                <a:latin typeface="Times New Roman" panose="02020603050405020304" pitchFamily="18" charset="0"/>
                <a:cs typeface="Times New Roman" panose="02020603050405020304" pitchFamily="18" charset="0"/>
              </a:rPr>
              <a:t>(labels)</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np.save</a:t>
            </a:r>
            <a:r>
              <a:rPr lang="en-US" dirty="0">
                <a:solidFill>
                  <a:schemeClr val="tx1"/>
                </a:solidFill>
                <a:latin typeface="Times New Roman" panose="02020603050405020304" pitchFamily="18" charset="0"/>
                <a:cs typeface="Times New Roman" panose="02020603050405020304" pitchFamily="18" charset="0"/>
              </a:rPr>
              <a:t>('Cells' , cells)</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np.save</a:t>
            </a:r>
            <a:r>
              <a:rPr lang="en-US" dirty="0">
                <a:solidFill>
                  <a:schemeClr val="tx1"/>
                </a:solidFill>
                <a:latin typeface="Times New Roman" panose="02020603050405020304" pitchFamily="18" charset="0"/>
                <a:cs typeface="Times New Roman" panose="02020603050405020304" pitchFamily="18" charset="0"/>
              </a:rPr>
              <a:t>('Labels' , labels)</a:t>
            </a:r>
          </a:p>
        </p:txBody>
      </p:sp>
      <p:sp>
        <p:nvSpPr>
          <p:cNvPr id="4" name="Content Placeholder 3">
            <a:extLst>
              <a:ext uri="{FF2B5EF4-FFF2-40B4-BE49-F238E27FC236}">
                <a16:creationId xmlns:a16="http://schemas.microsoft.com/office/drawing/2014/main" id="{16C02840-AE75-7640-C057-299DAB6E202C}"/>
              </a:ext>
            </a:extLst>
          </p:cNvPr>
          <p:cNvSpPr>
            <a:spLocks noGrp="1"/>
          </p:cNvSpPr>
          <p:nvPr>
            <p:ph sz="half" idx="2"/>
          </p:nvPr>
        </p:nvSpPr>
        <p:spPr>
          <a:xfrm>
            <a:off x="6217920" y="1726163"/>
            <a:ext cx="4937760" cy="4627984"/>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print('Cells : {} | labels : {}'.format(</a:t>
            </a:r>
            <a:r>
              <a:rPr lang="en-US" dirty="0" err="1">
                <a:solidFill>
                  <a:schemeClr val="tx1"/>
                </a:solidFill>
                <a:latin typeface="Times New Roman" panose="02020603050405020304" pitchFamily="18" charset="0"/>
                <a:cs typeface="Times New Roman" panose="02020603050405020304" pitchFamily="18" charset="0"/>
              </a:rPr>
              <a:t>cells.shape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labels.shape</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plt.figure</a:t>
            </a:r>
            <a:r>
              <a:rPr lang="en-US" dirty="0">
                <a:solidFill>
                  <a:schemeClr val="tx1"/>
                </a:solidFill>
                <a:latin typeface="Times New Roman" panose="02020603050405020304" pitchFamily="18" charset="0"/>
                <a:cs typeface="Times New Roman" panose="02020603050405020304" pitchFamily="18" charset="0"/>
              </a:rPr>
              <a:t>(1 , </a:t>
            </a:r>
            <a:r>
              <a:rPr lang="en-US" dirty="0" err="1">
                <a:solidFill>
                  <a:schemeClr val="tx1"/>
                </a:solidFill>
                <a:latin typeface="Times New Roman" panose="02020603050405020304" pitchFamily="18" charset="0"/>
                <a:cs typeface="Times New Roman" panose="02020603050405020304" pitchFamily="18" charset="0"/>
              </a:rPr>
              <a:t>figsize</a:t>
            </a:r>
            <a:r>
              <a:rPr lang="en-US" dirty="0">
                <a:solidFill>
                  <a:schemeClr val="tx1"/>
                </a:solidFill>
                <a:latin typeface="Times New Roman" panose="02020603050405020304" pitchFamily="18" charset="0"/>
                <a:cs typeface="Times New Roman" panose="02020603050405020304" pitchFamily="18" charset="0"/>
              </a:rPr>
              <a:t> = (15 , 9))</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 = 0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in range(49):</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n += 1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 = </a:t>
            </a:r>
            <a:r>
              <a:rPr lang="en-US" dirty="0" err="1">
                <a:solidFill>
                  <a:schemeClr val="tx1"/>
                </a:solidFill>
                <a:latin typeface="Times New Roman" panose="02020603050405020304" pitchFamily="18" charset="0"/>
                <a:cs typeface="Times New Roman" panose="02020603050405020304" pitchFamily="18" charset="0"/>
              </a:rPr>
              <a:t>np.random.randint</a:t>
            </a:r>
            <a:r>
              <a:rPr lang="en-US" dirty="0">
                <a:solidFill>
                  <a:schemeClr val="tx1"/>
                </a:solidFill>
                <a:latin typeface="Times New Roman" panose="02020603050405020304" pitchFamily="18" charset="0"/>
                <a:cs typeface="Times New Roman" panose="02020603050405020304" pitchFamily="18" charset="0"/>
              </a:rPr>
              <a:t>(0 , </a:t>
            </a:r>
            <a:r>
              <a:rPr lang="en-US" dirty="0" err="1">
                <a:solidFill>
                  <a:schemeClr val="tx1"/>
                </a:solidFill>
                <a:latin typeface="Times New Roman" panose="02020603050405020304" pitchFamily="18" charset="0"/>
                <a:cs typeface="Times New Roman" panose="02020603050405020304" pitchFamily="18" charset="0"/>
              </a:rPr>
              <a:t>cells.shape</a:t>
            </a:r>
            <a:r>
              <a:rPr lang="en-US" dirty="0">
                <a:solidFill>
                  <a:schemeClr val="tx1"/>
                </a:solidFill>
                <a:latin typeface="Times New Roman" panose="02020603050405020304" pitchFamily="18" charset="0"/>
                <a:cs typeface="Times New Roman" panose="02020603050405020304" pitchFamily="18" charset="0"/>
              </a:rPr>
              <a:t>[0] , 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plt.subplot</a:t>
            </a:r>
            <a:r>
              <a:rPr lang="en-US" dirty="0">
                <a:solidFill>
                  <a:schemeClr val="tx1"/>
                </a:solidFill>
                <a:latin typeface="Times New Roman" panose="02020603050405020304" pitchFamily="18" charset="0"/>
                <a:cs typeface="Times New Roman" panose="02020603050405020304" pitchFamily="18" charset="0"/>
              </a:rPr>
              <a:t>(7 , 7 , 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plt.subplots_adjust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hspace</a:t>
            </a:r>
            <a:r>
              <a:rPr lang="en-US" dirty="0">
                <a:solidFill>
                  <a:schemeClr val="tx1"/>
                </a:solidFill>
                <a:latin typeface="Times New Roman" panose="02020603050405020304" pitchFamily="18" charset="0"/>
                <a:cs typeface="Times New Roman" panose="02020603050405020304" pitchFamily="18" charset="0"/>
              </a:rPr>
              <a:t> = 0.5 , </a:t>
            </a:r>
            <a:r>
              <a:rPr lang="en-US" dirty="0" err="1">
                <a:solidFill>
                  <a:schemeClr val="tx1"/>
                </a:solidFill>
                <a:latin typeface="Times New Roman" panose="02020603050405020304" pitchFamily="18" charset="0"/>
                <a:cs typeface="Times New Roman" panose="02020603050405020304" pitchFamily="18" charset="0"/>
              </a:rPr>
              <a:t>wspace</a:t>
            </a:r>
            <a:r>
              <a:rPr lang="en-US" dirty="0">
                <a:solidFill>
                  <a:schemeClr val="tx1"/>
                </a:solidFill>
                <a:latin typeface="Times New Roman" panose="02020603050405020304" pitchFamily="18" charset="0"/>
                <a:cs typeface="Times New Roman" panose="02020603050405020304" pitchFamily="18" charset="0"/>
              </a:rPr>
              <a:t> = 0.5)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plt.imshow</a:t>
            </a:r>
            <a:r>
              <a:rPr lang="en-US" dirty="0">
                <a:solidFill>
                  <a:schemeClr val="tx1"/>
                </a:solidFill>
                <a:latin typeface="Times New Roman" panose="02020603050405020304" pitchFamily="18" charset="0"/>
                <a:cs typeface="Times New Roman" panose="02020603050405020304" pitchFamily="18" charset="0"/>
              </a:rPr>
              <a:t>(cells[r[0]])</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plt.title</a:t>
            </a:r>
            <a:r>
              <a:rPr lang="en-US" dirty="0">
                <a:solidFill>
                  <a:schemeClr val="tx1"/>
                </a:solidFill>
                <a:latin typeface="Times New Roman" panose="02020603050405020304" pitchFamily="18" charset="0"/>
                <a:cs typeface="Times New Roman" panose="02020603050405020304" pitchFamily="18" charset="0"/>
              </a:rPr>
              <a:t>('{} : {}'.format('Infected' if labels[r[0]] == 1 else '</a:t>
            </a:r>
            <a:r>
              <a:rPr lang="en-US" dirty="0" err="1">
                <a:solidFill>
                  <a:schemeClr val="tx1"/>
                </a:solidFill>
                <a:latin typeface="Times New Roman" panose="02020603050405020304" pitchFamily="18" charset="0"/>
                <a:cs typeface="Times New Roman" panose="02020603050405020304" pitchFamily="18" charset="0"/>
              </a:rPr>
              <a:t>Unifected</a:t>
            </a: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labels[r[0]])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plt.xticks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plt.yticks</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plt.show</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plt.figure</a:t>
            </a:r>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figsize</a:t>
            </a:r>
            <a:r>
              <a:rPr lang="en-US" dirty="0">
                <a:solidFill>
                  <a:schemeClr val="tx1"/>
                </a:solidFill>
                <a:latin typeface="Times New Roman" panose="02020603050405020304" pitchFamily="18" charset="0"/>
                <a:cs typeface="Times New Roman" panose="02020603050405020304" pitchFamily="18" charset="0"/>
              </a:rPr>
              <a:t> = (15 , 7))</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plt.subplot</a:t>
            </a:r>
            <a:r>
              <a:rPr lang="en-US" dirty="0">
                <a:solidFill>
                  <a:schemeClr val="tx1"/>
                </a:solidFill>
                <a:latin typeface="Times New Roman" panose="02020603050405020304" pitchFamily="18" charset="0"/>
                <a:cs typeface="Times New Roman" panose="02020603050405020304" pitchFamily="18" charset="0"/>
              </a:rPr>
              <a:t>(1 , 2 , 1)</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plt.imshow</a:t>
            </a:r>
            <a:r>
              <a:rPr lang="en-US" dirty="0">
                <a:solidFill>
                  <a:schemeClr val="tx1"/>
                </a:solidFill>
                <a:latin typeface="Times New Roman" panose="02020603050405020304" pitchFamily="18" charset="0"/>
                <a:cs typeface="Times New Roman" panose="02020603050405020304" pitchFamily="18" charset="0"/>
              </a:rPr>
              <a:t>(cells[0])</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plt.title</a:t>
            </a:r>
            <a:r>
              <a:rPr lang="en-US" dirty="0">
                <a:solidFill>
                  <a:schemeClr val="tx1"/>
                </a:solidFill>
                <a:latin typeface="Times New Roman" panose="02020603050405020304" pitchFamily="18" charset="0"/>
                <a:cs typeface="Times New Roman" panose="02020603050405020304" pitchFamily="18" charset="0"/>
              </a:rPr>
              <a:t>('Infected Cell')</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plt.xticks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plt.yticks</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plt.subplot</a:t>
            </a:r>
            <a:r>
              <a:rPr lang="en-US" dirty="0">
                <a:solidFill>
                  <a:schemeClr val="tx1"/>
                </a:solidFill>
                <a:latin typeface="Times New Roman" panose="02020603050405020304" pitchFamily="18" charset="0"/>
                <a:cs typeface="Times New Roman" panose="02020603050405020304" pitchFamily="18" charset="0"/>
              </a:rPr>
              <a:t>(1 , 2 , 2)</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plt.imshow</a:t>
            </a:r>
            <a:r>
              <a:rPr lang="en-US" dirty="0">
                <a:solidFill>
                  <a:schemeClr val="tx1"/>
                </a:solidFill>
                <a:latin typeface="Times New Roman" panose="02020603050405020304" pitchFamily="18" charset="0"/>
                <a:cs typeface="Times New Roman" panose="02020603050405020304" pitchFamily="18" charset="0"/>
              </a:rPr>
              <a:t>(cells[60000])</a:t>
            </a:r>
          </a:p>
        </p:txBody>
      </p:sp>
      <p:sp>
        <p:nvSpPr>
          <p:cNvPr id="9" name="Title 1">
            <a:extLst>
              <a:ext uri="{FF2B5EF4-FFF2-40B4-BE49-F238E27FC236}">
                <a16:creationId xmlns:a16="http://schemas.microsoft.com/office/drawing/2014/main" id="{03864A17-A25D-F524-8CD6-B3CDD1F1FAB3}"/>
              </a:ext>
            </a:extLst>
          </p:cNvPr>
          <p:cNvSpPr>
            <a:spLocks noGrp="1"/>
          </p:cNvSpPr>
          <p:nvPr>
            <p:ph type="title"/>
          </p:nvPr>
        </p:nvSpPr>
        <p:spPr>
          <a:xfrm>
            <a:off x="1097280" y="286603"/>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3230404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90251-98F9-49D2-9F25-C1C357555144}"/>
              </a:ext>
            </a:extLst>
          </p:cNvPr>
          <p:cNvSpPr>
            <a:spLocks noGrp="1"/>
          </p:cNvSpPr>
          <p:nvPr>
            <p:ph sz="half" idx="1"/>
          </p:nvPr>
        </p:nvSpPr>
        <p:spPr>
          <a:xfrm>
            <a:off x="1097279" y="1856791"/>
            <a:ext cx="4937760" cy="4497355"/>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plt.title</a:t>
            </a:r>
            <a:r>
              <a:rPr lang="en-US" dirty="0">
                <a:solidFill>
                  <a:schemeClr val="tx1"/>
                </a:solidFill>
                <a:latin typeface="Times New Roman" panose="02020603050405020304" pitchFamily="18" charset="0"/>
                <a:cs typeface="Times New Roman" panose="02020603050405020304" pitchFamily="18" charset="0"/>
              </a:rPr>
              <a:t>('Uninfected Cell')</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plt.xticks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plt.yticks</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plt.show</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 = </a:t>
            </a:r>
            <a:r>
              <a:rPr lang="en-US" dirty="0" err="1">
                <a:solidFill>
                  <a:schemeClr val="tx1"/>
                </a:solidFill>
                <a:latin typeface="Times New Roman" panose="02020603050405020304" pitchFamily="18" charset="0"/>
                <a:cs typeface="Times New Roman" panose="02020603050405020304" pitchFamily="18" charset="0"/>
              </a:rPr>
              <a:t>np.arange</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cells.shape</a:t>
            </a:r>
            <a:r>
              <a:rPr lang="en-US" dirty="0">
                <a:solidFill>
                  <a:schemeClr val="tx1"/>
                </a:solidFill>
                <a:latin typeface="Times New Roman" panose="02020603050405020304" pitchFamily="18" charset="0"/>
                <a:cs typeface="Times New Roman" panose="02020603050405020304" pitchFamily="18" charset="0"/>
              </a:rPr>
              <a:t>[0])</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np.random.shuffle</a:t>
            </a:r>
            <a:r>
              <a:rPr lang="en-US" dirty="0">
                <a:solidFill>
                  <a:schemeClr val="tx1"/>
                </a:solidFill>
                <a:latin typeface="Times New Roman" panose="02020603050405020304" pitchFamily="18" charset="0"/>
                <a:cs typeface="Times New Roman" panose="02020603050405020304" pitchFamily="18" charset="0"/>
              </a:rPr>
              <a:t>(n)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cells = cells[n]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labels = labels[n]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cells = </a:t>
            </a:r>
            <a:r>
              <a:rPr lang="en-US" dirty="0" err="1">
                <a:solidFill>
                  <a:schemeClr val="tx1"/>
                </a:solidFill>
                <a:latin typeface="Times New Roman" panose="02020603050405020304" pitchFamily="18" charset="0"/>
                <a:cs typeface="Times New Roman" panose="02020603050405020304" pitchFamily="18" charset="0"/>
              </a:rPr>
              <a:t>cells.astype</a:t>
            </a:r>
            <a:r>
              <a:rPr lang="en-US" dirty="0">
                <a:solidFill>
                  <a:schemeClr val="tx1"/>
                </a:solidFill>
                <a:latin typeface="Times New Roman" panose="02020603050405020304" pitchFamily="18" charset="0"/>
                <a:cs typeface="Times New Roman" panose="02020603050405020304" pitchFamily="18" charset="0"/>
              </a:rPr>
              <a:t>(np.float32)</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labels = </a:t>
            </a:r>
            <a:r>
              <a:rPr lang="en-US" dirty="0" err="1">
                <a:solidFill>
                  <a:schemeClr val="tx1"/>
                </a:solidFill>
                <a:latin typeface="Times New Roman" panose="02020603050405020304" pitchFamily="18" charset="0"/>
                <a:cs typeface="Times New Roman" panose="02020603050405020304" pitchFamily="18" charset="0"/>
              </a:rPr>
              <a:t>labels.astype</a:t>
            </a:r>
            <a:r>
              <a:rPr lang="en-US" dirty="0">
                <a:solidFill>
                  <a:schemeClr val="tx1"/>
                </a:solidFill>
                <a:latin typeface="Times New Roman" panose="02020603050405020304" pitchFamily="18" charset="0"/>
                <a:cs typeface="Times New Roman" panose="02020603050405020304" pitchFamily="18" charset="0"/>
              </a:rPr>
              <a:t>(np.int32)</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cells = cells/255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sklearn.model_selection</a:t>
            </a:r>
            <a:r>
              <a:rPr lang="en-US" dirty="0">
                <a:solidFill>
                  <a:schemeClr val="tx1"/>
                </a:solidFill>
                <a:latin typeface="Times New Roman" panose="02020603050405020304" pitchFamily="18" charset="0"/>
                <a:cs typeface="Times New Roman" panose="02020603050405020304" pitchFamily="18" charset="0"/>
              </a:rPr>
              <a:t> import </a:t>
            </a:r>
            <a:r>
              <a:rPr lang="en-US" dirty="0" err="1">
                <a:solidFill>
                  <a:schemeClr val="tx1"/>
                </a:solidFill>
                <a:latin typeface="Times New Roman" panose="02020603050405020304" pitchFamily="18" charset="0"/>
                <a:cs typeface="Times New Roman" panose="02020603050405020304" pitchFamily="18" charset="0"/>
              </a:rPr>
              <a:t>train_test_split</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train_x</a:t>
            </a:r>
            <a:r>
              <a:rPr lang="en-US" dirty="0">
                <a:solidFill>
                  <a:schemeClr val="tx1"/>
                </a:solidFill>
                <a:latin typeface="Times New Roman" panose="02020603050405020304" pitchFamily="18" charset="0"/>
                <a:cs typeface="Times New Roman" panose="02020603050405020304" pitchFamily="18" charset="0"/>
              </a:rPr>
              <a:t> , x , </a:t>
            </a:r>
            <a:r>
              <a:rPr lang="en-US" dirty="0" err="1">
                <a:solidFill>
                  <a:schemeClr val="tx1"/>
                </a:solidFill>
                <a:latin typeface="Times New Roman" panose="02020603050405020304" pitchFamily="18" charset="0"/>
                <a:cs typeface="Times New Roman" panose="02020603050405020304" pitchFamily="18" charset="0"/>
              </a:rPr>
              <a:t>train_y</a:t>
            </a:r>
            <a:r>
              <a:rPr lang="en-US" dirty="0">
                <a:solidFill>
                  <a:schemeClr val="tx1"/>
                </a:solidFill>
                <a:latin typeface="Times New Roman" panose="02020603050405020304" pitchFamily="18" charset="0"/>
                <a:cs typeface="Times New Roman" panose="02020603050405020304" pitchFamily="18" charset="0"/>
              </a:rPr>
              <a:t> , y = </a:t>
            </a:r>
            <a:r>
              <a:rPr lang="en-US" dirty="0" err="1">
                <a:solidFill>
                  <a:schemeClr val="tx1"/>
                </a:solidFill>
                <a:latin typeface="Times New Roman" panose="02020603050405020304" pitchFamily="18" charset="0"/>
                <a:cs typeface="Times New Roman" panose="02020603050405020304" pitchFamily="18" charset="0"/>
              </a:rPr>
              <a:t>train_test_split</a:t>
            </a:r>
            <a:r>
              <a:rPr lang="en-US" dirty="0">
                <a:solidFill>
                  <a:schemeClr val="tx1"/>
                </a:solidFill>
                <a:latin typeface="Times New Roman" panose="02020603050405020304" pitchFamily="18" charset="0"/>
                <a:cs typeface="Times New Roman" panose="02020603050405020304" pitchFamily="18" charset="0"/>
              </a:rPr>
              <a:t>(cells , labels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test_size</a:t>
            </a:r>
            <a:r>
              <a:rPr lang="en-US" dirty="0">
                <a:solidFill>
                  <a:schemeClr val="tx1"/>
                </a:solidFill>
                <a:latin typeface="Times New Roman" panose="02020603050405020304" pitchFamily="18" charset="0"/>
                <a:cs typeface="Times New Roman" panose="02020603050405020304" pitchFamily="18" charset="0"/>
              </a:rPr>
              <a:t> = 0.2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random_state</a:t>
            </a:r>
            <a:r>
              <a:rPr lang="en-US" dirty="0">
                <a:solidFill>
                  <a:schemeClr val="tx1"/>
                </a:solidFill>
                <a:latin typeface="Times New Roman" panose="02020603050405020304" pitchFamily="18" charset="0"/>
                <a:cs typeface="Times New Roman" panose="02020603050405020304" pitchFamily="18" charset="0"/>
              </a:rPr>
              <a:t> = 111)</a:t>
            </a:r>
          </a:p>
          <a:p>
            <a:pPr marL="457200" indent="-407988">
              <a:lnSpc>
                <a:spcPct val="120000"/>
              </a:lnSpc>
              <a:spcBef>
                <a:spcPts val="0"/>
              </a:spcBef>
              <a:spcAft>
                <a:spcPts val="0"/>
              </a:spcAft>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eval_x</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test_x</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eval_y</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train_test_split</a:t>
            </a:r>
            <a:r>
              <a:rPr lang="en-US" dirty="0">
                <a:solidFill>
                  <a:schemeClr val="tx1"/>
                </a:solidFill>
                <a:latin typeface="Times New Roman" panose="02020603050405020304" pitchFamily="18" charset="0"/>
                <a:cs typeface="Times New Roman" panose="02020603050405020304" pitchFamily="18" charset="0"/>
              </a:rPr>
              <a:t>(x , y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test_size</a:t>
            </a:r>
            <a:r>
              <a:rPr lang="en-US" dirty="0">
                <a:solidFill>
                  <a:schemeClr val="tx1"/>
                </a:solidFill>
                <a:latin typeface="Times New Roman" panose="02020603050405020304" pitchFamily="18" charset="0"/>
                <a:cs typeface="Times New Roman" panose="02020603050405020304" pitchFamily="18" charset="0"/>
              </a:rPr>
              <a:t> = 0.5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random_state</a:t>
            </a:r>
            <a:r>
              <a:rPr lang="en-US" dirty="0">
                <a:solidFill>
                  <a:schemeClr val="tx1"/>
                </a:solidFill>
                <a:latin typeface="Times New Roman" panose="02020603050405020304" pitchFamily="18" charset="0"/>
                <a:cs typeface="Times New Roman" panose="02020603050405020304" pitchFamily="18" charset="0"/>
              </a:rPr>
              <a:t> = 111)</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plt.figure</a:t>
            </a:r>
            <a:r>
              <a:rPr lang="en-US" dirty="0">
                <a:solidFill>
                  <a:schemeClr val="tx1"/>
                </a:solidFill>
                <a:latin typeface="Times New Roman" panose="02020603050405020304" pitchFamily="18" charset="0"/>
                <a:cs typeface="Times New Roman" panose="02020603050405020304" pitchFamily="18" charset="0"/>
              </a:rPr>
              <a:t>(1 , </a:t>
            </a:r>
            <a:r>
              <a:rPr lang="en-US" dirty="0" err="1">
                <a:solidFill>
                  <a:schemeClr val="tx1"/>
                </a:solidFill>
                <a:latin typeface="Times New Roman" panose="02020603050405020304" pitchFamily="18" charset="0"/>
                <a:cs typeface="Times New Roman" panose="02020603050405020304" pitchFamily="18" charset="0"/>
              </a:rPr>
              <a:t>figsize</a:t>
            </a:r>
            <a:r>
              <a:rPr lang="en-US" dirty="0">
                <a:solidFill>
                  <a:schemeClr val="tx1"/>
                </a:solidFill>
                <a:latin typeface="Times New Roman" panose="02020603050405020304" pitchFamily="18" charset="0"/>
                <a:cs typeface="Times New Roman" panose="02020603050405020304" pitchFamily="18" charset="0"/>
              </a:rPr>
              <a:t> = (15 ,5))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 = 0 </a:t>
            </a:r>
          </a:p>
        </p:txBody>
      </p:sp>
      <p:sp>
        <p:nvSpPr>
          <p:cNvPr id="4" name="Content Placeholder 3">
            <a:extLst>
              <a:ext uri="{FF2B5EF4-FFF2-40B4-BE49-F238E27FC236}">
                <a16:creationId xmlns:a16="http://schemas.microsoft.com/office/drawing/2014/main" id="{16C02840-AE75-7640-C057-299DAB6E202C}"/>
              </a:ext>
            </a:extLst>
          </p:cNvPr>
          <p:cNvSpPr>
            <a:spLocks noGrp="1"/>
          </p:cNvSpPr>
          <p:nvPr>
            <p:ph sz="half" idx="2"/>
          </p:nvPr>
        </p:nvSpPr>
        <p:spPr>
          <a:xfrm>
            <a:off x="6217920" y="1856791"/>
            <a:ext cx="4937760" cy="4497355"/>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for z , j in zip([</a:t>
            </a:r>
            <a:r>
              <a:rPr lang="en-US" dirty="0" err="1">
                <a:solidFill>
                  <a:schemeClr val="tx1"/>
                </a:solidFill>
                <a:latin typeface="Times New Roman" panose="02020603050405020304" pitchFamily="18" charset="0"/>
                <a:cs typeface="Times New Roman" panose="02020603050405020304" pitchFamily="18" charset="0"/>
              </a:rPr>
              <a:t>train_y</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eval_y</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 , ['train </a:t>
            </a:r>
            <a:r>
              <a:rPr lang="en-US" dirty="0" err="1">
                <a:solidFill>
                  <a:schemeClr val="tx1"/>
                </a:solidFill>
                <a:latin typeface="Times New Roman" panose="02020603050405020304" pitchFamily="18" charset="0"/>
                <a:cs typeface="Times New Roman" panose="02020603050405020304" pitchFamily="18" charset="0"/>
              </a:rPr>
              <a:t>labels','eval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labels','test</a:t>
            </a:r>
            <a:r>
              <a:rPr lang="en-US" dirty="0">
                <a:solidFill>
                  <a:schemeClr val="tx1"/>
                </a:solidFill>
                <a:latin typeface="Times New Roman" panose="02020603050405020304" pitchFamily="18" charset="0"/>
                <a:cs typeface="Times New Roman" panose="02020603050405020304" pitchFamily="18" charset="0"/>
              </a:rPr>
              <a:t> labels']):</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n += 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plt.subplot</a:t>
            </a:r>
            <a:r>
              <a:rPr lang="en-US" dirty="0">
                <a:solidFill>
                  <a:schemeClr val="tx1"/>
                </a:solidFill>
                <a:latin typeface="Times New Roman" panose="02020603050405020304" pitchFamily="18" charset="0"/>
                <a:cs typeface="Times New Roman" panose="02020603050405020304" pitchFamily="18" charset="0"/>
              </a:rPr>
              <a:t>(1 , 3  , 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sns.countplot</a:t>
            </a:r>
            <a:r>
              <a:rPr lang="en-US" dirty="0">
                <a:solidFill>
                  <a:schemeClr val="tx1"/>
                </a:solidFill>
                <a:latin typeface="Times New Roman" panose="02020603050405020304" pitchFamily="18" charset="0"/>
                <a:cs typeface="Times New Roman" panose="02020603050405020304" pitchFamily="18" charset="0"/>
              </a:rPr>
              <a:t>(x = z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plt.title</a:t>
            </a:r>
            <a:r>
              <a:rPr lang="en-US" dirty="0">
                <a:solidFill>
                  <a:schemeClr val="tx1"/>
                </a:solidFill>
                <a:latin typeface="Times New Roman" panose="02020603050405020304" pitchFamily="18" charset="0"/>
                <a:cs typeface="Times New Roman" panose="02020603050405020304" pitchFamily="18" charset="0"/>
              </a:rPr>
              <a:t>(j)</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plt.show</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print('train data shape {} ,eval data shape {} , test data shape {}'.format(</a:t>
            </a:r>
            <a:r>
              <a:rPr lang="en-US" dirty="0" err="1">
                <a:solidFill>
                  <a:schemeClr val="tx1"/>
                </a:solidFill>
                <a:latin typeface="Times New Roman" panose="02020603050405020304" pitchFamily="18" charset="0"/>
                <a:cs typeface="Times New Roman" panose="02020603050405020304" pitchFamily="18" charset="0"/>
              </a:rPr>
              <a:t>train_x.shape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eval_x.shape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test_x.shape</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tf.reset_default_graph</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def </a:t>
            </a:r>
            <a:r>
              <a:rPr lang="en-US" dirty="0" err="1">
                <a:solidFill>
                  <a:schemeClr val="tx1"/>
                </a:solidFill>
                <a:latin typeface="Times New Roman" panose="02020603050405020304" pitchFamily="18" charset="0"/>
                <a:cs typeface="Times New Roman" panose="02020603050405020304" pitchFamily="18" charset="0"/>
              </a:rPr>
              <a:t>cnn_model_fn</a:t>
            </a:r>
            <a:r>
              <a:rPr lang="en-US" dirty="0">
                <a:solidFill>
                  <a:schemeClr val="tx1"/>
                </a:solidFill>
                <a:latin typeface="Times New Roman" panose="02020603050405020304" pitchFamily="18" charset="0"/>
                <a:cs typeface="Times New Roman" panose="02020603050405020304" pitchFamily="18" charset="0"/>
              </a:rPr>
              <a:t>(features , labels , mode):</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input_layers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tf.reshape</a:t>
            </a:r>
            <a:r>
              <a:rPr lang="en-US" dirty="0">
                <a:solidFill>
                  <a:schemeClr val="tx1"/>
                </a:solidFill>
                <a:latin typeface="Times New Roman" panose="02020603050405020304" pitchFamily="18" charset="0"/>
                <a:cs typeface="Times New Roman" panose="02020603050405020304" pitchFamily="18" charset="0"/>
              </a:rPr>
              <a:t>(features['x'] , [-1 , 50 , 50 ,3])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conv1 = tf.layers.conv2d(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a:t>
            </a:r>
            <a:r>
              <a:rPr lang="en-US" dirty="0" err="1">
                <a:solidFill>
                  <a:schemeClr val="tx1"/>
                </a:solidFill>
                <a:latin typeface="Times New Roman" panose="02020603050405020304" pitchFamily="18" charset="0"/>
                <a:cs typeface="Times New Roman" panose="02020603050405020304" pitchFamily="18" charset="0"/>
              </a:rPr>
              <a:t>input_layers</a:t>
            </a:r>
            <a:r>
              <a:rPr lang="en-US" dirty="0">
                <a:solidFill>
                  <a:schemeClr val="tx1"/>
                </a:solidFill>
                <a:latin typeface="Times New Roman" panose="02020603050405020304" pitchFamily="18" charset="0"/>
                <a:cs typeface="Times New Roman" panose="02020603050405020304" pitchFamily="18" charset="0"/>
              </a:rPr>
              <a:t>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filters = 50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kernel_size</a:t>
            </a:r>
            <a:r>
              <a:rPr lang="en-US" dirty="0">
                <a:solidFill>
                  <a:schemeClr val="tx1"/>
                </a:solidFill>
                <a:latin typeface="Times New Roman" panose="02020603050405020304" pitchFamily="18" charset="0"/>
                <a:cs typeface="Times New Roman" panose="02020603050405020304" pitchFamily="18" charset="0"/>
              </a:rPr>
              <a:t> = [7 , 7],</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padding = 'same',</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conv2 = tf.layers.conv2d(</a:t>
            </a:r>
          </a:p>
        </p:txBody>
      </p:sp>
      <p:sp>
        <p:nvSpPr>
          <p:cNvPr id="9" name="Title 1">
            <a:extLst>
              <a:ext uri="{FF2B5EF4-FFF2-40B4-BE49-F238E27FC236}">
                <a16:creationId xmlns:a16="http://schemas.microsoft.com/office/drawing/2014/main" id="{03864A17-A25D-F524-8CD6-B3CDD1F1FAB3}"/>
              </a:ext>
            </a:extLst>
          </p:cNvPr>
          <p:cNvSpPr>
            <a:spLocks noGrp="1"/>
          </p:cNvSpPr>
          <p:nvPr>
            <p:ph type="title"/>
          </p:nvPr>
        </p:nvSpPr>
        <p:spPr>
          <a:xfrm>
            <a:off x="1097280" y="286603"/>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930956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90251-98F9-49D2-9F25-C1C357555144}"/>
              </a:ext>
            </a:extLst>
          </p:cNvPr>
          <p:cNvSpPr>
            <a:spLocks noGrp="1"/>
          </p:cNvSpPr>
          <p:nvPr>
            <p:ph sz="half" idx="1"/>
          </p:nvPr>
        </p:nvSpPr>
        <p:spPr>
          <a:xfrm>
            <a:off x="1097279" y="1894113"/>
            <a:ext cx="4937760" cy="4460033"/>
          </a:xfrm>
        </p:spPr>
        <p:txBody>
          <a:bodyPr>
            <a:normAutofit fontScale="625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conv1,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filters = 90,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kernel_size</a:t>
            </a:r>
            <a:r>
              <a:rPr lang="en-US" dirty="0">
                <a:solidFill>
                  <a:schemeClr val="tx1"/>
                </a:solidFill>
                <a:latin typeface="Times New Roman" panose="02020603050405020304" pitchFamily="18" charset="0"/>
                <a:cs typeface="Times New Roman" panose="02020603050405020304" pitchFamily="18" charset="0"/>
              </a:rPr>
              <a:t> = [3 , 3],</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padding = 'valid',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conv3 = tf.layers.conv2d(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conv2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filters = 10,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kernel_size</a:t>
            </a:r>
            <a:r>
              <a:rPr lang="en-US" dirty="0">
                <a:solidFill>
                  <a:schemeClr val="tx1"/>
                </a:solidFill>
                <a:latin typeface="Times New Roman" panose="02020603050405020304" pitchFamily="18" charset="0"/>
                <a:cs typeface="Times New Roman" panose="02020603050405020304" pitchFamily="18" charset="0"/>
              </a:rPr>
              <a:t> = [5 , 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padding = 'same',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pool1 = tf.layers.max_pooling2d(inputs = conv3 , </a:t>
            </a:r>
            <a:r>
              <a:rPr lang="en-US" dirty="0" err="1">
                <a:solidFill>
                  <a:schemeClr val="tx1"/>
                </a:solidFill>
                <a:latin typeface="Times New Roman" panose="02020603050405020304" pitchFamily="18" charset="0"/>
                <a:cs typeface="Times New Roman" panose="02020603050405020304" pitchFamily="18" charset="0"/>
              </a:rPr>
              <a:t>pool_size</a:t>
            </a:r>
            <a:r>
              <a:rPr lang="en-US" dirty="0">
                <a:solidFill>
                  <a:schemeClr val="tx1"/>
                </a:solidFill>
                <a:latin typeface="Times New Roman" panose="02020603050405020304" pitchFamily="18" charset="0"/>
                <a:cs typeface="Times New Roman" panose="02020603050405020304" pitchFamily="18" charset="0"/>
              </a:rPr>
              <a:t> = [2 , 2], strides = 2 )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conv4 = tf.layers.conv2d(</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pool1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filters = 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kernel_size</a:t>
            </a:r>
            <a:r>
              <a:rPr lang="en-US" dirty="0">
                <a:solidFill>
                  <a:schemeClr val="tx1"/>
                </a:solidFill>
                <a:latin typeface="Times New Roman" panose="02020603050405020304" pitchFamily="18" charset="0"/>
                <a:cs typeface="Times New Roman" panose="02020603050405020304" pitchFamily="18" charset="0"/>
              </a:rPr>
              <a:t> = [3 , 3],</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padding = 'same',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 </a:t>
            </a:r>
          </a:p>
        </p:txBody>
      </p:sp>
      <p:sp>
        <p:nvSpPr>
          <p:cNvPr id="4" name="Content Placeholder 3">
            <a:extLst>
              <a:ext uri="{FF2B5EF4-FFF2-40B4-BE49-F238E27FC236}">
                <a16:creationId xmlns:a16="http://schemas.microsoft.com/office/drawing/2014/main" id="{16C02840-AE75-7640-C057-299DAB6E202C}"/>
              </a:ext>
            </a:extLst>
          </p:cNvPr>
          <p:cNvSpPr>
            <a:spLocks noGrp="1"/>
          </p:cNvSpPr>
          <p:nvPr>
            <p:ph sz="half" idx="2"/>
          </p:nvPr>
        </p:nvSpPr>
        <p:spPr>
          <a:xfrm>
            <a:off x="6217920" y="1894113"/>
            <a:ext cx="4937760" cy="4460033"/>
          </a:xfrm>
        </p:spPr>
        <p:txBody>
          <a:bodyPr>
            <a:normAutofit fontScale="625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pool2 = tf.layers.max_pooling2d(inputs = conv4 , </a:t>
            </a:r>
            <a:r>
              <a:rPr lang="en-US" dirty="0" err="1">
                <a:solidFill>
                  <a:schemeClr val="tx1"/>
                </a:solidFill>
                <a:latin typeface="Times New Roman" panose="02020603050405020304" pitchFamily="18" charset="0"/>
                <a:cs typeface="Times New Roman" panose="02020603050405020304" pitchFamily="18" charset="0"/>
              </a:rPr>
              <a:t>pool_size</a:t>
            </a:r>
            <a:r>
              <a:rPr lang="en-US" dirty="0">
                <a:solidFill>
                  <a:schemeClr val="tx1"/>
                </a:solidFill>
                <a:latin typeface="Times New Roman" panose="02020603050405020304" pitchFamily="18" charset="0"/>
                <a:cs typeface="Times New Roman" panose="02020603050405020304" pitchFamily="18" charset="0"/>
              </a:rPr>
              <a:t> = [2 , 2] , strides = 2 , padding = 'same’)</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pool2_flatten = </a:t>
            </a:r>
            <a:r>
              <a:rPr lang="en-US" dirty="0" err="1">
                <a:solidFill>
                  <a:schemeClr val="tx1"/>
                </a:solidFill>
                <a:latin typeface="Times New Roman" panose="02020603050405020304" pitchFamily="18" charset="0"/>
                <a:cs typeface="Times New Roman" panose="02020603050405020304" pitchFamily="18" charset="0"/>
              </a:rPr>
              <a:t>tf.layers.flatten</a:t>
            </a:r>
            <a:r>
              <a:rPr lang="en-US" dirty="0">
                <a:solidFill>
                  <a:schemeClr val="tx1"/>
                </a:solidFill>
                <a:latin typeface="Times New Roman" panose="02020603050405020304" pitchFamily="18" charset="0"/>
                <a:cs typeface="Times New Roman" panose="02020603050405020304" pitchFamily="18" charset="0"/>
              </a:rPr>
              <a:t>(pool2)</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fc1 = </a:t>
            </a:r>
            <a:r>
              <a:rPr lang="en-US" dirty="0" err="1">
                <a:solidFill>
                  <a:schemeClr val="tx1"/>
                </a:solidFill>
                <a:latin typeface="Times New Roman" panose="02020603050405020304" pitchFamily="18" charset="0"/>
                <a:cs typeface="Times New Roman" panose="02020603050405020304" pitchFamily="18" charset="0"/>
              </a:rPr>
              <a:t>tf.layers.dense</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pool2_flatten,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units = 2000,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fc2 = </a:t>
            </a:r>
            <a:r>
              <a:rPr lang="en-US" dirty="0" err="1">
                <a:solidFill>
                  <a:schemeClr val="tx1"/>
                </a:solidFill>
                <a:latin typeface="Times New Roman" panose="02020603050405020304" pitchFamily="18" charset="0"/>
                <a:cs typeface="Times New Roman" panose="02020603050405020304" pitchFamily="18" charset="0"/>
              </a:rPr>
              <a:t>tf.layers.dense</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fc1,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units = 1000,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fc3 = </a:t>
            </a:r>
            <a:r>
              <a:rPr lang="en-US" dirty="0" err="1">
                <a:solidFill>
                  <a:schemeClr val="tx1"/>
                </a:solidFill>
                <a:latin typeface="Times New Roman" panose="02020603050405020304" pitchFamily="18" charset="0"/>
                <a:cs typeface="Times New Roman" panose="02020603050405020304" pitchFamily="18" charset="0"/>
              </a:rPr>
              <a:t>tf.layers.dense</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fc2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units = 500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activation = </a:t>
            </a:r>
            <a:r>
              <a:rPr lang="en-US" dirty="0" err="1">
                <a:solidFill>
                  <a:schemeClr val="tx1"/>
                </a:solidFill>
                <a:latin typeface="Times New Roman" panose="02020603050405020304" pitchFamily="18" charset="0"/>
                <a:cs typeface="Times New Roman" panose="02020603050405020304" pitchFamily="18" charset="0"/>
              </a:rPr>
              <a:t>tf.nn.relu</a:t>
            </a:r>
            <a:endParaRPr lang="en-US" dirty="0">
              <a:solidFill>
                <a:schemeClr val="tx1"/>
              </a:solidFill>
              <a:latin typeface="Times New Roman" panose="02020603050405020304" pitchFamily="18" charset="0"/>
              <a:cs typeface="Times New Roman" panose="02020603050405020304" pitchFamily="18" charset="0"/>
            </a:endParaRP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logits = </a:t>
            </a:r>
            <a:r>
              <a:rPr lang="en-US" dirty="0" err="1">
                <a:solidFill>
                  <a:schemeClr val="tx1"/>
                </a:solidFill>
                <a:latin typeface="Times New Roman" panose="02020603050405020304" pitchFamily="18" charset="0"/>
                <a:cs typeface="Times New Roman" panose="02020603050405020304" pitchFamily="18" charset="0"/>
              </a:rPr>
              <a:t>tf.layers.dense</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inputs = fc3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units = 2</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p:txBody>
      </p:sp>
      <p:sp>
        <p:nvSpPr>
          <p:cNvPr id="9" name="Title 1">
            <a:extLst>
              <a:ext uri="{FF2B5EF4-FFF2-40B4-BE49-F238E27FC236}">
                <a16:creationId xmlns:a16="http://schemas.microsoft.com/office/drawing/2014/main" id="{03864A17-A25D-F524-8CD6-B3CDD1F1FAB3}"/>
              </a:ext>
            </a:extLst>
          </p:cNvPr>
          <p:cNvSpPr>
            <a:spLocks noGrp="1"/>
          </p:cNvSpPr>
          <p:nvPr>
            <p:ph type="title"/>
          </p:nvPr>
        </p:nvSpPr>
        <p:spPr>
          <a:xfrm>
            <a:off x="1097280" y="286603"/>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320431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90251-98F9-49D2-9F25-C1C357555144}"/>
              </a:ext>
            </a:extLst>
          </p:cNvPr>
          <p:cNvSpPr>
            <a:spLocks noGrp="1"/>
          </p:cNvSpPr>
          <p:nvPr>
            <p:ph sz="half" idx="1"/>
          </p:nvPr>
        </p:nvSpPr>
        <p:spPr>
          <a:xfrm>
            <a:off x="1097279" y="1726163"/>
            <a:ext cx="4937760" cy="4627984"/>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predictions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'classes': </a:t>
            </a:r>
            <a:r>
              <a:rPr lang="en-US" dirty="0" err="1">
                <a:solidFill>
                  <a:schemeClr val="tx1"/>
                </a:solidFill>
                <a:latin typeface="Times New Roman" panose="02020603050405020304" pitchFamily="18" charset="0"/>
                <a:cs typeface="Times New Roman" panose="02020603050405020304" pitchFamily="18" charset="0"/>
              </a:rPr>
              <a:t>tf.argmax</a:t>
            </a:r>
            <a:r>
              <a:rPr lang="en-US" dirty="0">
                <a:solidFill>
                  <a:schemeClr val="tx1"/>
                </a:solidFill>
                <a:latin typeface="Times New Roman" panose="02020603050405020304" pitchFamily="18" charset="0"/>
                <a:cs typeface="Times New Roman" panose="02020603050405020304" pitchFamily="18" charset="0"/>
              </a:rPr>
              <a:t>(input = logits , axis = 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'probabilities': </a:t>
            </a:r>
            <a:r>
              <a:rPr lang="en-US" dirty="0" err="1">
                <a:solidFill>
                  <a:schemeClr val="tx1"/>
                </a:solidFill>
                <a:latin typeface="Times New Roman" panose="02020603050405020304" pitchFamily="18" charset="0"/>
                <a:cs typeface="Times New Roman" panose="02020603050405020304" pitchFamily="18" charset="0"/>
              </a:rPr>
              <a:t>tf.nn.softmax</a:t>
            </a:r>
            <a:r>
              <a:rPr lang="en-US" dirty="0">
                <a:solidFill>
                  <a:schemeClr val="tx1"/>
                </a:solidFill>
                <a:latin typeface="Times New Roman" panose="02020603050405020304" pitchFamily="18" charset="0"/>
                <a:cs typeface="Times New Roman" panose="02020603050405020304" pitchFamily="18" charset="0"/>
              </a:rPr>
              <a:t>(logits , name = '</a:t>
            </a:r>
            <a:r>
              <a:rPr lang="en-US" dirty="0" err="1">
                <a:solidFill>
                  <a:schemeClr val="tx1"/>
                </a:solidFill>
                <a:latin typeface="Times New Roman" panose="02020603050405020304" pitchFamily="18" charset="0"/>
                <a:cs typeface="Times New Roman" panose="02020603050405020304" pitchFamily="18" charset="0"/>
              </a:rPr>
              <a:t>softmax_tensor</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if mode == </a:t>
            </a:r>
            <a:r>
              <a:rPr lang="en-US" dirty="0" err="1">
                <a:solidFill>
                  <a:schemeClr val="tx1"/>
                </a:solidFill>
                <a:latin typeface="Times New Roman" panose="02020603050405020304" pitchFamily="18" charset="0"/>
                <a:cs typeface="Times New Roman" panose="02020603050405020304" pitchFamily="18" charset="0"/>
              </a:rPr>
              <a:t>tf.estimator.ModeKeys.PREDICT</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return </a:t>
            </a:r>
            <a:r>
              <a:rPr lang="en-US" dirty="0" err="1">
                <a:solidFill>
                  <a:schemeClr val="tx1"/>
                </a:solidFill>
                <a:latin typeface="Times New Roman" panose="02020603050405020304" pitchFamily="18" charset="0"/>
                <a:cs typeface="Times New Roman" panose="02020603050405020304" pitchFamily="18" charset="0"/>
              </a:rPr>
              <a:t>tf.estimator.EstimatorSpec</a:t>
            </a:r>
            <a:r>
              <a:rPr lang="en-US" dirty="0">
                <a:solidFill>
                  <a:schemeClr val="tx1"/>
                </a:solidFill>
                <a:latin typeface="Times New Roman" panose="02020603050405020304" pitchFamily="18" charset="0"/>
                <a:cs typeface="Times New Roman" panose="02020603050405020304" pitchFamily="18" charset="0"/>
              </a:rPr>
              <a:t>(mode = mode, predictions = predictions)</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loss = </a:t>
            </a:r>
            <a:r>
              <a:rPr lang="en-US" dirty="0" err="1">
                <a:solidFill>
                  <a:schemeClr val="tx1"/>
                </a:solidFill>
                <a:latin typeface="Times New Roman" panose="02020603050405020304" pitchFamily="18" charset="0"/>
                <a:cs typeface="Times New Roman" panose="02020603050405020304" pitchFamily="18" charset="0"/>
              </a:rPr>
              <a:t>tf.losses.sparse_softmax_cross_entropy</a:t>
            </a:r>
            <a:r>
              <a:rPr lang="en-US" dirty="0">
                <a:solidFill>
                  <a:schemeClr val="tx1"/>
                </a:solidFill>
                <a:latin typeface="Times New Roman" panose="02020603050405020304" pitchFamily="18" charset="0"/>
                <a:cs typeface="Times New Roman" panose="02020603050405020304" pitchFamily="18" charset="0"/>
              </a:rPr>
              <a:t>(labels = labels , logits = logits)</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if mode == </a:t>
            </a:r>
            <a:r>
              <a:rPr lang="en-US" dirty="0" err="1">
                <a:solidFill>
                  <a:schemeClr val="tx1"/>
                </a:solidFill>
                <a:latin typeface="Times New Roman" panose="02020603050405020304" pitchFamily="18" charset="0"/>
                <a:cs typeface="Times New Roman" panose="02020603050405020304" pitchFamily="18" charset="0"/>
              </a:rPr>
              <a:t>tf.estimator.ModeKeys.TRAIN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optimizer = </a:t>
            </a:r>
            <a:r>
              <a:rPr lang="en-US" dirty="0" err="1">
                <a:solidFill>
                  <a:schemeClr val="tx1"/>
                </a:solidFill>
                <a:latin typeface="Times New Roman" panose="02020603050405020304" pitchFamily="18" charset="0"/>
                <a:cs typeface="Times New Roman" panose="02020603050405020304" pitchFamily="18" charset="0"/>
              </a:rPr>
              <a:t>tf.train.GradientDescentOptimizer</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learning_rate</a:t>
            </a:r>
            <a:r>
              <a:rPr lang="en-US" dirty="0">
                <a:solidFill>
                  <a:schemeClr val="tx1"/>
                </a:solidFill>
                <a:latin typeface="Times New Roman" panose="02020603050405020304" pitchFamily="18" charset="0"/>
                <a:cs typeface="Times New Roman" panose="02020603050405020304" pitchFamily="18" charset="0"/>
              </a:rPr>
              <a:t> = 0.001)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train_op</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optimizer.minimize</a:t>
            </a:r>
            <a:r>
              <a:rPr lang="en-US" dirty="0">
                <a:solidFill>
                  <a:schemeClr val="tx1"/>
                </a:solidFill>
                <a:latin typeface="Times New Roman" panose="02020603050405020304" pitchFamily="18" charset="0"/>
                <a:cs typeface="Times New Roman" panose="02020603050405020304" pitchFamily="18" charset="0"/>
              </a:rPr>
              <a:t>(loss = loss, </a:t>
            </a:r>
            <a:r>
              <a:rPr lang="en-US" dirty="0" err="1">
                <a:solidFill>
                  <a:schemeClr val="tx1"/>
                </a:solidFill>
                <a:latin typeface="Times New Roman" panose="02020603050405020304" pitchFamily="18" charset="0"/>
                <a:cs typeface="Times New Roman" panose="02020603050405020304" pitchFamily="18" charset="0"/>
              </a:rPr>
              <a:t>global_step</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tf.train.get_global_step</a:t>
            </a: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return </a:t>
            </a:r>
            <a:r>
              <a:rPr lang="en-US" dirty="0" err="1">
                <a:solidFill>
                  <a:schemeClr val="tx1"/>
                </a:solidFill>
                <a:latin typeface="Times New Roman" panose="02020603050405020304" pitchFamily="18" charset="0"/>
                <a:cs typeface="Times New Roman" panose="02020603050405020304" pitchFamily="18" charset="0"/>
              </a:rPr>
              <a:t>tf.estimator.EstimatorSpec</a:t>
            </a:r>
            <a:r>
              <a:rPr lang="en-US" dirty="0">
                <a:solidFill>
                  <a:schemeClr val="tx1"/>
                </a:solidFill>
                <a:latin typeface="Times New Roman" panose="02020603050405020304" pitchFamily="18" charset="0"/>
                <a:cs typeface="Times New Roman" panose="02020603050405020304" pitchFamily="18" charset="0"/>
              </a:rPr>
              <a:t>(mode = mode, loss = loss, </a:t>
            </a:r>
            <a:r>
              <a:rPr lang="en-US" dirty="0" err="1">
                <a:solidFill>
                  <a:schemeClr val="tx1"/>
                </a:solidFill>
                <a:latin typeface="Times New Roman" panose="02020603050405020304" pitchFamily="18" charset="0"/>
                <a:cs typeface="Times New Roman" panose="02020603050405020304" pitchFamily="18" charset="0"/>
              </a:rPr>
              <a:t>train_op</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train_op</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eval_metric_op</a:t>
            </a:r>
            <a:r>
              <a:rPr lang="en-US" dirty="0">
                <a:solidFill>
                  <a:schemeClr val="tx1"/>
                </a:solidFill>
                <a:latin typeface="Times New Roman" panose="02020603050405020304" pitchFamily="18" charset="0"/>
                <a:cs typeface="Times New Roman" panose="02020603050405020304" pitchFamily="18" charset="0"/>
              </a:rPr>
              <a:t> = {'accuracy' : </a:t>
            </a:r>
            <a:r>
              <a:rPr lang="en-US" dirty="0" err="1">
                <a:solidFill>
                  <a:schemeClr val="tx1"/>
                </a:solidFill>
                <a:latin typeface="Times New Roman" panose="02020603050405020304" pitchFamily="18" charset="0"/>
                <a:cs typeface="Times New Roman" panose="02020603050405020304" pitchFamily="18" charset="0"/>
              </a:rPr>
              <a:t>tf.metrics.accuracy</a:t>
            </a:r>
            <a:r>
              <a:rPr lang="en-US" dirty="0">
                <a:solidFill>
                  <a:schemeClr val="tx1"/>
                </a:solidFill>
                <a:latin typeface="Times New Roman" panose="02020603050405020304" pitchFamily="18" charset="0"/>
                <a:cs typeface="Times New Roman" panose="02020603050405020304" pitchFamily="18" charset="0"/>
              </a:rPr>
              <a:t>(labels = labels, predictions =  predictions['classes’])}</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return </a:t>
            </a:r>
            <a:r>
              <a:rPr lang="en-US" dirty="0" err="1">
                <a:solidFill>
                  <a:schemeClr val="tx1"/>
                </a:solidFill>
                <a:latin typeface="Times New Roman" panose="02020603050405020304" pitchFamily="18" charset="0"/>
                <a:cs typeface="Times New Roman" panose="02020603050405020304" pitchFamily="18" charset="0"/>
              </a:rPr>
              <a:t>tf.estimator.EstimatorSpec</a:t>
            </a:r>
            <a:r>
              <a:rPr lang="en-US" dirty="0">
                <a:solidFill>
                  <a:schemeClr val="tx1"/>
                </a:solidFill>
                <a:latin typeface="Times New Roman" panose="02020603050405020304" pitchFamily="18" charset="0"/>
                <a:cs typeface="Times New Roman" panose="02020603050405020304" pitchFamily="18" charset="0"/>
              </a:rPr>
              <a:t>(mode = mode, loss = loss, </a:t>
            </a:r>
            <a:r>
              <a:rPr lang="en-US" dirty="0" err="1">
                <a:solidFill>
                  <a:schemeClr val="tx1"/>
                </a:solidFill>
                <a:latin typeface="Times New Roman" panose="02020603050405020304" pitchFamily="18" charset="0"/>
                <a:cs typeface="Times New Roman" panose="02020603050405020304" pitchFamily="18" charset="0"/>
              </a:rPr>
              <a:t>eval_metric_ops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eval_metric_op</a:t>
            </a:r>
            <a:r>
              <a:rPr lang="en-US" dirty="0">
                <a:solidFill>
                  <a:schemeClr val="tx1"/>
                </a:solidFill>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16C02840-AE75-7640-C057-299DAB6E202C}"/>
              </a:ext>
            </a:extLst>
          </p:cNvPr>
          <p:cNvSpPr>
            <a:spLocks noGrp="1"/>
          </p:cNvSpPr>
          <p:nvPr>
            <p:ph sz="half" idx="2"/>
          </p:nvPr>
        </p:nvSpPr>
        <p:spPr>
          <a:xfrm>
            <a:off x="6217920" y="1726163"/>
            <a:ext cx="4937760" cy="4627984"/>
          </a:xfrm>
        </p:spPr>
        <p:txBody>
          <a:bodyPr>
            <a:normAutofit fontScale="70000" lnSpcReduction="20000"/>
          </a:bodyPr>
          <a:lstStyle/>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malaria_detector</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tf.estimator.Estimator</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model_fn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cnn_model_fn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model_dir</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tmp</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modelchkpt</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tensors_to_log</a:t>
            </a:r>
            <a:r>
              <a:rPr lang="en-US" dirty="0">
                <a:solidFill>
                  <a:schemeClr val="tx1"/>
                </a:solidFill>
                <a:latin typeface="Times New Roman" panose="02020603050405020304" pitchFamily="18" charset="0"/>
                <a:cs typeface="Times New Roman" panose="02020603050405020304" pitchFamily="18" charset="0"/>
              </a:rPr>
              <a:t> = {'probabilities':'</a:t>
            </a:r>
            <a:r>
              <a:rPr lang="en-US" dirty="0" err="1">
                <a:solidFill>
                  <a:schemeClr val="tx1"/>
                </a:solidFill>
                <a:latin typeface="Times New Roman" panose="02020603050405020304" pitchFamily="18" charset="0"/>
                <a:cs typeface="Times New Roman" panose="02020603050405020304" pitchFamily="18" charset="0"/>
              </a:rPr>
              <a:t>softmax_tensor</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logging_hook</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tf.train.LoggingTensorHook</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tensors = </a:t>
            </a:r>
            <a:r>
              <a:rPr lang="en-US" dirty="0" err="1">
                <a:solidFill>
                  <a:schemeClr val="tx1"/>
                </a:solidFill>
                <a:latin typeface="Times New Roman" panose="02020603050405020304" pitchFamily="18" charset="0"/>
                <a:cs typeface="Times New Roman" panose="02020603050405020304" pitchFamily="18" charset="0"/>
              </a:rPr>
              <a:t>tensors_to_log</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every_n_iter</a:t>
            </a:r>
            <a:r>
              <a:rPr lang="en-US" dirty="0">
                <a:solidFill>
                  <a:schemeClr val="tx1"/>
                </a:solidFill>
                <a:latin typeface="Times New Roman" panose="02020603050405020304" pitchFamily="18" charset="0"/>
                <a:cs typeface="Times New Roman" panose="02020603050405020304" pitchFamily="18" charset="0"/>
              </a:rPr>
              <a:t> = 50)</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train_input_fn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tf.estimator.inputs.numpy_input_fn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x = {'x': </a:t>
            </a:r>
            <a:r>
              <a:rPr lang="en-US" dirty="0" err="1">
                <a:solidFill>
                  <a:schemeClr val="tx1"/>
                </a:solidFill>
                <a:latin typeface="Times New Roman" panose="02020603050405020304" pitchFamily="18" charset="0"/>
                <a:cs typeface="Times New Roman" panose="02020603050405020304" pitchFamily="18" charset="0"/>
              </a:rPr>
              <a:t>train_x</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y = </a:t>
            </a:r>
            <a:r>
              <a:rPr lang="en-US" dirty="0" err="1">
                <a:solidFill>
                  <a:schemeClr val="tx1"/>
                </a:solidFill>
                <a:latin typeface="Times New Roman" panose="02020603050405020304" pitchFamily="18" charset="0"/>
                <a:cs typeface="Times New Roman" panose="02020603050405020304" pitchFamily="18" charset="0"/>
              </a:rPr>
              <a:t>train_y</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batch_size</a:t>
            </a:r>
            <a:r>
              <a:rPr lang="en-US" dirty="0">
                <a:solidFill>
                  <a:schemeClr val="tx1"/>
                </a:solidFill>
                <a:latin typeface="Times New Roman" panose="02020603050405020304" pitchFamily="18" charset="0"/>
                <a:cs typeface="Times New Roman" panose="02020603050405020304" pitchFamily="18" charset="0"/>
              </a:rPr>
              <a:t> = 100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num_epochs</a:t>
            </a:r>
            <a:r>
              <a:rPr lang="en-US" dirty="0">
                <a:solidFill>
                  <a:schemeClr val="tx1"/>
                </a:solidFill>
                <a:latin typeface="Times New Roman" panose="02020603050405020304" pitchFamily="18" charset="0"/>
                <a:cs typeface="Times New Roman" panose="02020603050405020304" pitchFamily="18" charset="0"/>
              </a:rPr>
              <a:t> = None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shuffle = True)</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malaria_detector.train</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train_input_fn</a:t>
            </a:r>
            <a:r>
              <a:rPr lang="en-US" dirty="0">
                <a:solidFill>
                  <a:schemeClr val="tx1"/>
                </a:solidFill>
                <a:latin typeface="Times New Roman" panose="02020603050405020304" pitchFamily="18" charset="0"/>
                <a:cs typeface="Times New Roman" panose="02020603050405020304" pitchFamily="18" charset="0"/>
              </a:rPr>
              <a:t> , steps = 1 , hooks = [</a:t>
            </a:r>
            <a:r>
              <a:rPr lang="en-US" dirty="0" err="1">
                <a:solidFill>
                  <a:schemeClr val="tx1"/>
                </a:solidFill>
                <a:latin typeface="Times New Roman" panose="02020603050405020304" pitchFamily="18" charset="0"/>
                <a:cs typeface="Times New Roman" panose="02020603050405020304" pitchFamily="18" charset="0"/>
              </a:rPr>
              <a:t>logging_hook</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malaria_detector.train</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train_input_fn</a:t>
            </a:r>
            <a:r>
              <a:rPr lang="en-US" dirty="0">
                <a:solidFill>
                  <a:schemeClr val="tx1"/>
                </a:solidFill>
                <a:latin typeface="Times New Roman" panose="02020603050405020304" pitchFamily="18" charset="0"/>
                <a:cs typeface="Times New Roman" panose="02020603050405020304" pitchFamily="18" charset="0"/>
              </a:rPr>
              <a:t> , steps = 10000)</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eval_input_fn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tf.estimator.inputs.numpy_input_fn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x = {'x': </a:t>
            </a:r>
            <a:r>
              <a:rPr lang="en-US" dirty="0" err="1">
                <a:solidFill>
                  <a:schemeClr val="tx1"/>
                </a:solidFill>
                <a:latin typeface="Times New Roman" panose="02020603050405020304" pitchFamily="18" charset="0"/>
                <a:cs typeface="Times New Roman" panose="02020603050405020304" pitchFamily="18" charset="0"/>
              </a:rPr>
              <a:t>eval_x</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y = </a:t>
            </a:r>
            <a:r>
              <a:rPr lang="en-US" dirty="0" err="1">
                <a:solidFill>
                  <a:schemeClr val="tx1"/>
                </a:solidFill>
                <a:latin typeface="Times New Roman" panose="02020603050405020304" pitchFamily="18" charset="0"/>
                <a:cs typeface="Times New Roman" panose="02020603050405020304" pitchFamily="18" charset="0"/>
              </a:rPr>
              <a:t>eval_y</a:t>
            </a:r>
            <a:r>
              <a:rPr lang="en-US" dirty="0">
                <a:solidFill>
                  <a:schemeClr val="tx1"/>
                </a:solidFill>
                <a:latin typeface="Times New Roman" panose="02020603050405020304" pitchFamily="18" charset="0"/>
                <a:cs typeface="Times New Roman" panose="02020603050405020304" pitchFamily="18" charset="0"/>
              </a:rPr>
              <a:t>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num_epochs</a:t>
            </a:r>
            <a:r>
              <a:rPr lang="en-US" dirty="0">
                <a:solidFill>
                  <a:schemeClr val="tx1"/>
                </a:solidFill>
                <a:latin typeface="Times New Roman" panose="02020603050405020304" pitchFamily="18" charset="0"/>
                <a:cs typeface="Times New Roman" panose="02020603050405020304" pitchFamily="18" charset="0"/>
              </a:rPr>
              <a:t> = 1 ,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shuffle = False</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p:txBody>
      </p:sp>
      <p:sp>
        <p:nvSpPr>
          <p:cNvPr id="9" name="Title 1">
            <a:extLst>
              <a:ext uri="{FF2B5EF4-FFF2-40B4-BE49-F238E27FC236}">
                <a16:creationId xmlns:a16="http://schemas.microsoft.com/office/drawing/2014/main" id="{03864A17-A25D-F524-8CD6-B3CDD1F1FAB3}"/>
              </a:ext>
            </a:extLst>
          </p:cNvPr>
          <p:cNvSpPr>
            <a:spLocks noGrp="1"/>
          </p:cNvSpPr>
          <p:nvPr>
            <p:ph type="title"/>
          </p:nvPr>
        </p:nvSpPr>
        <p:spPr>
          <a:xfrm>
            <a:off x="1097280" y="286603"/>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3169658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90251-98F9-49D2-9F25-C1C357555144}"/>
              </a:ext>
            </a:extLst>
          </p:cNvPr>
          <p:cNvSpPr>
            <a:spLocks noGrp="1"/>
          </p:cNvSpPr>
          <p:nvPr>
            <p:ph sz="half" idx="1"/>
          </p:nvPr>
        </p:nvSpPr>
        <p:spPr>
          <a:xfrm>
            <a:off x="1097279" y="1726163"/>
            <a:ext cx="4937760" cy="4627984"/>
          </a:xfrm>
        </p:spPr>
        <p:txBody>
          <a:bodyPr>
            <a:normAutofit fontScale="85000" lnSpcReduction="10000"/>
          </a:bodyPr>
          <a:lstStyle/>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eval_results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malaria_detector.evaluate</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eval_input_fn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print(</a:t>
            </a:r>
            <a:r>
              <a:rPr lang="en-US" dirty="0" err="1">
                <a:solidFill>
                  <a:schemeClr val="tx1"/>
                </a:solidFill>
                <a:latin typeface="Times New Roman" panose="02020603050405020304" pitchFamily="18" charset="0"/>
                <a:cs typeface="Times New Roman" panose="02020603050405020304" pitchFamily="18" charset="0"/>
              </a:rPr>
              <a:t>eval_results</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pred_input_fn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tf.estimator.inputs.numpy_input_fn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x = {'x' : </a:t>
            </a:r>
            <a:r>
              <a:rPr lang="en-US" dirty="0" err="1">
                <a:solidFill>
                  <a:schemeClr val="tx1"/>
                </a:solidFill>
                <a:latin typeface="Times New Roman" panose="02020603050405020304" pitchFamily="18" charset="0"/>
                <a:cs typeface="Times New Roman" panose="02020603050405020304" pitchFamily="18" charset="0"/>
              </a:rPr>
              <a:t>test_x</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y = </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num_epochs</a:t>
            </a:r>
            <a:r>
              <a:rPr lang="en-US" dirty="0">
                <a:solidFill>
                  <a:schemeClr val="tx1"/>
                </a:solidFill>
                <a:latin typeface="Times New Roman" panose="02020603050405020304" pitchFamily="18" charset="0"/>
                <a:cs typeface="Times New Roman" panose="02020603050405020304" pitchFamily="18" charset="0"/>
              </a:rPr>
              <a:t> = 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shuffle = False</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y_pred</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malaria_detector.predict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input_fn</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pred_input_fn</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classes = [p['classes'] for p in </a:t>
            </a:r>
            <a:r>
              <a:rPr lang="en-US" dirty="0" err="1">
                <a:solidFill>
                  <a:schemeClr val="tx1"/>
                </a:solidFill>
                <a:latin typeface="Times New Roman" panose="02020603050405020304" pitchFamily="18" charset="0"/>
                <a:cs typeface="Times New Roman" panose="02020603050405020304" pitchFamily="18" charset="0"/>
              </a:rPr>
              <a:t>y_pred</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sklearn.metrics</a:t>
            </a:r>
            <a:r>
              <a:rPr lang="en-US" dirty="0">
                <a:solidFill>
                  <a:schemeClr val="tx1"/>
                </a:solidFill>
                <a:latin typeface="Times New Roman" panose="02020603050405020304" pitchFamily="18" charset="0"/>
                <a:cs typeface="Times New Roman" panose="02020603050405020304" pitchFamily="18" charset="0"/>
              </a:rPr>
              <a:t> import </a:t>
            </a:r>
            <a:r>
              <a:rPr lang="en-US" dirty="0" err="1">
                <a:solidFill>
                  <a:schemeClr val="tx1"/>
                </a:solidFill>
                <a:latin typeface="Times New Roman" panose="02020603050405020304" pitchFamily="18" charset="0"/>
                <a:cs typeface="Times New Roman" panose="02020603050405020304" pitchFamily="18" charset="0"/>
              </a:rPr>
              <a:t>confusion_matrix</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classification_report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accuracy_score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6C02840-AE75-7640-C057-299DAB6E202C}"/>
              </a:ext>
            </a:extLst>
          </p:cNvPr>
          <p:cNvSpPr>
            <a:spLocks noGrp="1"/>
          </p:cNvSpPr>
          <p:nvPr>
            <p:ph sz="half" idx="2"/>
          </p:nvPr>
        </p:nvSpPr>
        <p:spPr>
          <a:xfrm>
            <a:off x="6217920" y="1726163"/>
            <a:ext cx="4937760" cy="4627984"/>
          </a:xfrm>
        </p:spPr>
        <p:txBody>
          <a:bodyPr>
            <a:normAutofit fontScale="85000" lnSpcReduction="10000"/>
          </a:bodyPr>
          <a:lstStyle/>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print('{} \n{} \n{}'.format(</a:t>
            </a:r>
            <a:r>
              <a:rPr lang="en-US" dirty="0" err="1">
                <a:solidFill>
                  <a:schemeClr val="tx1"/>
                </a:solidFill>
                <a:latin typeface="Times New Roman" panose="02020603050405020304" pitchFamily="18" charset="0"/>
                <a:cs typeface="Times New Roman" panose="02020603050405020304" pitchFamily="18" charset="0"/>
              </a:rPr>
              <a:t>confusion_matrix</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 classes), </a:t>
            </a:r>
            <a:r>
              <a:rPr lang="en-US" dirty="0" err="1">
                <a:solidFill>
                  <a:schemeClr val="tx1"/>
                </a:solidFill>
                <a:latin typeface="Times New Roman" panose="02020603050405020304" pitchFamily="18" charset="0"/>
                <a:cs typeface="Times New Roman" panose="02020603050405020304" pitchFamily="18" charset="0"/>
              </a:rPr>
              <a:t>classification_report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 , classes) , </a:t>
            </a:r>
            <a:r>
              <a:rPr lang="en-US" dirty="0" err="1">
                <a:solidFill>
                  <a:schemeClr val="tx1"/>
                </a:solidFill>
                <a:latin typeface="Times New Roman" panose="02020603050405020304" pitchFamily="18" charset="0"/>
                <a:cs typeface="Times New Roman" panose="02020603050405020304" pitchFamily="18" charset="0"/>
              </a:rPr>
              <a:t>accuracy_score</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 , classes)))</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plt.figure</a:t>
            </a:r>
            <a:r>
              <a:rPr lang="en-US" dirty="0">
                <a:solidFill>
                  <a:schemeClr val="tx1"/>
                </a:solidFill>
                <a:latin typeface="Times New Roman" panose="02020603050405020304" pitchFamily="18" charset="0"/>
                <a:cs typeface="Times New Roman" panose="02020603050405020304" pitchFamily="18" charset="0"/>
              </a:rPr>
              <a:t>(1 , </a:t>
            </a:r>
            <a:r>
              <a:rPr lang="en-US" dirty="0" err="1">
                <a:solidFill>
                  <a:schemeClr val="tx1"/>
                </a:solidFill>
                <a:latin typeface="Times New Roman" panose="02020603050405020304" pitchFamily="18" charset="0"/>
                <a:cs typeface="Times New Roman" panose="02020603050405020304" pitchFamily="18" charset="0"/>
              </a:rPr>
              <a:t>figsize</a:t>
            </a:r>
            <a:r>
              <a:rPr lang="en-US" dirty="0">
                <a:solidFill>
                  <a:schemeClr val="tx1"/>
                </a:solidFill>
                <a:latin typeface="Times New Roman" panose="02020603050405020304" pitchFamily="18" charset="0"/>
                <a:cs typeface="Times New Roman" panose="02020603050405020304" pitchFamily="18" charset="0"/>
              </a:rPr>
              <a:t> = (15 , 9))</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 = 0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in range(49):</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n += 1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r = </a:t>
            </a:r>
            <a:r>
              <a:rPr lang="en-US" dirty="0" err="1">
                <a:solidFill>
                  <a:schemeClr val="tx1"/>
                </a:solidFill>
                <a:latin typeface="Times New Roman" panose="02020603050405020304" pitchFamily="18" charset="0"/>
                <a:cs typeface="Times New Roman" panose="02020603050405020304" pitchFamily="18" charset="0"/>
              </a:rPr>
              <a:t>np.random.randint</a:t>
            </a:r>
            <a:r>
              <a:rPr lang="en-US" dirty="0">
                <a:solidFill>
                  <a:schemeClr val="tx1"/>
                </a:solidFill>
                <a:latin typeface="Times New Roman" panose="02020603050405020304" pitchFamily="18" charset="0"/>
                <a:cs typeface="Times New Roman" panose="02020603050405020304" pitchFamily="18" charset="0"/>
              </a:rPr>
              <a:t>( 0  , </a:t>
            </a:r>
            <a:r>
              <a:rPr lang="en-US" dirty="0" err="1">
                <a:solidFill>
                  <a:schemeClr val="tx1"/>
                </a:solidFill>
                <a:latin typeface="Times New Roman" panose="02020603050405020304" pitchFamily="18" charset="0"/>
                <a:cs typeface="Times New Roman" panose="02020603050405020304" pitchFamily="18" charset="0"/>
              </a:rPr>
              <a:t>test_x.shape</a:t>
            </a:r>
            <a:r>
              <a:rPr lang="en-US" dirty="0">
                <a:solidFill>
                  <a:schemeClr val="tx1"/>
                </a:solidFill>
                <a:latin typeface="Times New Roman" panose="02020603050405020304" pitchFamily="18" charset="0"/>
                <a:cs typeface="Times New Roman" panose="02020603050405020304" pitchFamily="18" charset="0"/>
              </a:rPr>
              <a:t>[0] , 1)</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plt.subplot</a:t>
            </a:r>
            <a:r>
              <a:rPr lang="en-US" dirty="0">
                <a:solidFill>
                  <a:schemeClr val="tx1"/>
                </a:solidFill>
                <a:latin typeface="Times New Roman" panose="02020603050405020304" pitchFamily="18" charset="0"/>
                <a:cs typeface="Times New Roman" panose="02020603050405020304" pitchFamily="18" charset="0"/>
              </a:rPr>
              <a:t>(7 , 7 , n)</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plt.subplots_adjust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hspace</a:t>
            </a:r>
            <a:r>
              <a:rPr lang="en-US" dirty="0">
                <a:solidFill>
                  <a:schemeClr val="tx1"/>
                </a:solidFill>
                <a:latin typeface="Times New Roman" panose="02020603050405020304" pitchFamily="18" charset="0"/>
                <a:cs typeface="Times New Roman" panose="02020603050405020304" pitchFamily="18" charset="0"/>
              </a:rPr>
              <a:t> = 0.5 , </a:t>
            </a:r>
            <a:r>
              <a:rPr lang="en-US" dirty="0" err="1">
                <a:solidFill>
                  <a:schemeClr val="tx1"/>
                </a:solidFill>
                <a:latin typeface="Times New Roman" panose="02020603050405020304" pitchFamily="18" charset="0"/>
                <a:cs typeface="Times New Roman" panose="02020603050405020304" pitchFamily="18" charset="0"/>
              </a:rPr>
              <a:t>wspace</a:t>
            </a:r>
            <a:r>
              <a:rPr lang="en-US" dirty="0">
                <a:solidFill>
                  <a:schemeClr val="tx1"/>
                </a:solidFill>
                <a:latin typeface="Times New Roman" panose="02020603050405020304" pitchFamily="18" charset="0"/>
                <a:cs typeface="Times New Roman" panose="02020603050405020304" pitchFamily="18" charset="0"/>
              </a:rPr>
              <a:t> = 0.5)</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plt.imshow</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test_x</a:t>
            </a:r>
            <a:r>
              <a:rPr lang="en-US" dirty="0">
                <a:solidFill>
                  <a:schemeClr val="tx1"/>
                </a:solidFill>
                <a:latin typeface="Times New Roman" panose="02020603050405020304" pitchFamily="18" charset="0"/>
                <a:cs typeface="Times New Roman" panose="02020603050405020304" pitchFamily="18" charset="0"/>
              </a:rPr>
              <a:t>[r[0]])</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plt.title</a:t>
            </a:r>
            <a:r>
              <a:rPr lang="en-US" dirty="0">
                <a:solidFill>
                  <a:schemeClr val="tx1"/>
                </a:solidFill>
                <a:latin typeface="Times New Roman" panose="02020603050405020304" pitchFamily="18" charset="0"/>
                <a:cs typeface="Times New Roman" panose="02020603050405020304" pitchFamily="18" charset="0"/>
              </a:rPr>
              <a:t>('true {} : pred {}'.format(</a:t>
            </a:r>
            <a:r>
              <a:rPr lang="en-US" dirty="0" err="1">
                <a:solidFill>
                  <a:schemeClr val="tx1"/>
                </a:solidFill>
                <a:latin typeface="Times New Roman" panose="02020603050405020304" pitchFamily="18" charset="0"/>
                <a:cs typeface="Times New Roman" panose="02020603050405020304" pitchFamily="18" charset="0"/>
              </a:rPr>
              <a:t>test_y</a:t>
            </a:r>
            <a:r>
              <a:rPr lang="en-US" dirty="0">
                <a:solidFill>
                  <a:schemeClr val="tx1"/>
                </a:solidFill>
                <a:latin typeface="Times New Roman" panose="02020603050405020304" pitchFamily="18" charset="0"/>
                <a:cs typeface="Times New Roman" panose="02020603050405020304" pitchFamily="18" charset="0"/>
              </a:rPr>
              <a:t>[r[0]] , classes[r[0]]) )</a:t>
            </a:r>
          </a:p>
          <a:p>
            <a:pPr marL="457200" indent="-407988">
              <a:lnSpc>
                <a:spcPct val="120000"/>
              </a:lnSpc>
              <a:spcBef>
                <a:spcPts val="0"/>
              </a:spcBef>
              <a:spcAft>
                <a:spcPts val="0"/>
              </a:spcAf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plt.xticks</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plt.yticks</a:t>
            </a:r>
            <a:r>
              <a:rPr lang="en-US" dirty="0">
                <a:solidFill>
                  <a:schemeClr val="tx1"/>
                </a:solidFill>
                <a:latin typeface="Times New Roman" panose="02020603050405020304" pitchFamily="18" charset="0"/>
                <a:cs typeface="Times New Roman" panose="02020603050405020304" pitchFamily="18" charset="0"/>
              </a:rPr>
              <a:t>([])</a:t>
            </a:r>
          </a:p>
          <a:p>
            <a:pPr marL="457200" indent="-407988">
              <a:lnSpc>
                <a:spcPct val="120000"/>
              </a:lnSpc>
              <a:spcBef>
                <a:spcPts val="0"/>
              </a:spcBef>
              <a:spcAft>
                <a:spcPts val="0"/>
              </a:spcAft>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plt.show</a:t>
            </a:r>
            <a:r>
              <a:rPr lang="en-US" dirty="0">
                <a:solidFill>
                  <a:schemeClr val="tx1"/>
                </a:solidFill>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03864A17-A25D-F524-8CD6-B3CDD1F1FAB3}"/>
              </a:ext>
            </a:extLst>
          </p:cNvPr>
          <p:cNvSpPr>
            <a:spLocks noGrp="1"/>
          </p:cNvSpPr>
          <p:nvPr>
            <p:ph type="title"/>
          </p:nvPr>
        </p:nvSpPr>
        <p:spPr>
          <a:xfrm>
            <a:off x="1097280" y="286603"/>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3372736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761999" y="1737360"/>
            <a:ext cx="10792691" cy="4594168"/>
          </a:xfrm>
        </p:spPr>
        <p:txBody>
          <a:bodyPr>
            <a:normAutofit lnSpcReduction="10000"/>
          </a:bodyPr>
          <a:lstStyle/>
          <a:p>
            <a:pPr marL="457200" indent="-401638" algn="just">
              <a:lnSpc>
                <a:spcPct val="120000"/>
              </a:lnSpc>
              <a:buFont typeface="+mj-lt"/>
              <a:buAutoNum type="arabicParenR"/>
            </a:pPr>
            <a:r>
              <a:rPr lang="en-US" sz="1600" dirty="0">
                <a:solidFill>
                  <a:schemeClr val="tx1"/>
                </a:solidFill>
                <a:latin typeface="Times New Roman" panose="02020603050405020304" pitchFamily="18" charset="0"/>
                <a:cs typeface="Times New Roman" panose="02020603050405020304" pitchFamily="18" charset="0"/>
              </a:rPr>
              <a:t>A. Bashir, Z. A. Mustafa, I. </a:t>
            </a:r>
            <a:r>
              <a:rPr lang="en-US" sz="1600" dirty="0" err="1">
                <a:solidFill>
                  <a:schemeClr val="tx1"/>
                </a:solidFill>
                <a:latin typeface="Times New Roman" panose="02020603050405020304" pitchFamily="18" charset="0"/>
                <a:cs typeface="Times New Roman" panose="02020603050405020304" pitchFamily="18" charset="0"/>
              </a:rPr>
              <a:t>Abdelhameid</a:t>
            </a:r>
            <a:r>
              <a:rPr lang="en-US" sz="1600" dirty="0">
                <a:solidFill>
                  <a:schemeClr val="tx1"/>
                </a:solidFill>
                <a:latin typeface="Times New Roman" panose="02020603050405020304" pitchFamily="18" charset="0"/>
                <a:cs typeface="Times New Roman" panose="02020603050405020304" pitchFamily="18" charset="0"/>
              </a:rPr>
              <a:t> and R. </a:t>
            </a:r>
            <a:r>
              <a:rPr lang="en-US" sz="1600" dirty="0" err="1">
                <a:solidFill>
                  <a:schemeClr val="tx1"/>
                </a:solidFill>
                <a:latin typeface="Times New Roman" panose="02020603050405020304" pitchFamily="18" charset="0"/>
                <a:cs typeface="Times New Roman" panose="02020603050405020304" pitchFamily="18" charset="0"/>
              </a:rPr>
              <a:t>Ibrahem</a:t>
            </a:r>
            <a:r>
              <a:rPr lang="en-US" sz="1600" dirty="0">
                <a:solidFill>
                  <a:schemeClr val="tx1"/>
                </a:solidFill>
                <a:latin typeface="Times New Roman" panose="02020603050405020304" pitchFamily="18" charset="0"/>
                <a:cs typeface="Times New Roman" panose="02020603050405020304" pitchFamily="18" charset="0"/>
              </a:rPr>
              <a:t>, "Detection of malaria parasites using digital image processing," IEEE 2017, International Conference on Communication, Control, Computing and Electronics Engineering (ICCCCEE), 2017, pp. 1-5</a:t>
            </a:r>
          </a:p>
          <a:p>
            <a:pPr marL="457200" indent="-401638" algn="just">
              <a:lnSpc>
                <a:spcPct val="120000"/>
              </a:lnSpc>
              <a:buFont typeface="+mj-lt"/>
              <a:buAutoNum type="arabicParenR"/>
            </a:pPr>
            <a:r>
              <a:rPr lang="en-US" sz="1600" dirty="0">
                <a:solidFill>
                  <a:schemeClr val="tx1"/>
                </a:solidFill>
                <a:latin typeface="Times New Roman" panose="02020603050405020304" pitchFamily="18" charset="0"/>
                <a:cs typeface="Times New Roman" panose="02020603050405020304" pitchFamily="18" charset="0"/>
              </a:rPr>
              <a:t>Nicholas E. Ross., Charles J. </a:t>
            </a:r>
            <a:r>
              <a:rPr lang="en-US" sz="1600" dirty="0" err="1">
                <a:solidFill>
                  <a:schemeClr val="tx1"/>
                </a:solidFill>
                <a:latin typeface="Times New Roman" panose="02020603050405020304" pitchFamily="18" charset="0"/>
                <a:cs typeface="Times New Roman" panose="02020603050405020304" pitchFamily="18" charset="0"/>
              </a:rPr>
              <a:t>Pitchard</a:t>
            </a:r>
            <a:r>
              <a:rPr lang="en-US" sz="1600" dirty="0">
                <a:solidFill>
                  <a:schemeClr val="tx1"/>
                </a:solidFill>
                <a:latin typeface="Times New Roman" panose="02020603050405020304" pitchFamily="18" charset="0"/>
                <a:cs typeface="Times New Roman" panose="02020603050405020304" pitchFamily="18" charset="0"/>
              </a:rPr>
              <a:t>., David M. Rubin and Adriano G. Duse “Automated image processing method for the diagnosis and classification of malaria on thin blood smears” IEEE Vol.44. 2020.</a:t>
            </a:r>
          </a:p>
          <a:p>
            <a:pPr marL="457200" indent="-401638" algn="just">
              <a:lnSpc>
                <a:spcPct val="120000"/>
              </a:lnSpc>
              <a:buFont typeface="+mj-lt"/>
              <a:buAutoNum type="arabicParenR"/>
            </a:pPr>
            <a:r>
              <a:rPr lang="en-US" sz="1600" dirty="0">
                <a:solidFill>
                  <a:schemeClr val="tx1"/>
                </a:solidFill>
                <a:latin typeface="Times New Roman" panose="02020603050405020304" pitchFamily="18" charset="0"/>
                <a:cs typeface="Times New Roman" panose="02020603050405020304" pitchFamily="18" charset="0"/>
              </a:rPr>
              <a:t>G. Shekar, S. </a:t>
            </a:r>
            <a:r>
              <a:rPr lang="en-US" sz="1600" dirty="0" err="1">
                <a:solidFill>
                  <a:schemeClr val="tx1"/>
                </a:solidFill>
                <a:latin typeface="Times New Roman" panose="02020603050405020304" pitchFamily="18" charset="0"/>
                <a:cs typeface="Times New Roman" panose="02020603050405020304" pitchFamily="18" charset="0"/>
              </a:rPr>
              <a:t>Revathy</a:t>
            </a:r>
            <a:r>
              <a:rPr lang="en-US" sz="1600" dirty="0">
                <a:solidFill>
                  <a:schemeClr val="tx1"/>
                </a:solidFill>
                <a:latin typeface="Times New Roman" panose="02020603050405020304" pitchFamily="18" charset="0"/>
                <a:cs typeface="Times New Roman" panose="02020603050405020304" pitchFamily="18" charset="0"/>
              </a:rPr>
              <a:t> and E. K. Goud, "Malaria Detection using Deep Learning," 2020 4th International Conference on Trends in Electronics and Informatics (ICOEI)(48184), IEEE 2020, pp. 746-750</a:t>
            </a:r>
          </a:p>
          <a:p>
            <a:pPr marL="457200" indent="-401638" algn="just">
              <a:lnSpc>
                <a:spcPct val="120000"/>
              </a:lnSpc>
              <a:buFont typeface="+mj-lt"/>
              <a:buAutoNum type="arabicParenR"/>
            </a:pPr>
            <a:r>
              <a:rPr lang="en-US" sz="1600" dirty="0">
                <a:solidFill>
                  <a:schemeClr val="tx1"/>
                </a:solidFill>
                <a:latin typeface="Times New Roman" panose="02020603050405020304" pitchFamily="18" charset="0"/>
                <a:cs typeface="Times New Roman" panose="02020603050405020304" pitchFamily="18" charset="0"/>
              </a:rPr>
              <a:t>Vishnu V. </a:t>
            </a:r>
            <a:r>
              <a:rPr lang="en-US" sz="1600" dirty="0" err="1">
                <a:solidFill>
                  <a:schemeClr val="tx1"/>
                </a:solidFill>
                <a:latin typeface="Times New Roman" panose="02020603050405020304" pitchFamily="18" charset="0"/>
                <a:cs typeface="Times New Roman" panose="02020603050405020304" pitchFamily="18" charset="0"/>
              </a:rPr>
              <a:t>Makkapati</a:t>
            </a:r>
            <a:r>
              <a:rPr lang="en-US" sz="1600" dirty="0">
                <a:solidFill>
                  <a:schemeClr val="tx1"/>
                </a:solidFill>
                <a:latin typeface="Times New Roman" panose="02020603050405020304" pitchFamily="18" charset="0"/>
                <a:cs typeface="Times New Roman" panose="02020603050405020304" pitchFamily="18" charset="0"/>
              </a:rPr>
              <a:t> and Raghuveer M. Rao., “Segmentation of malarial parasites in peripheral blood smear images” IEEE International Conference on Acoustics, Speech and Signal Processing. 2009.</a:t>
            </a:r>
          </a:p>
          <a:p>
            <a:pPr marL="457200" indent="-401638" algn="just">
              <a:lnSpc>
                <a:spcPct val="120000"/>
              </a:lnSpc>
              <a:buFont typeface="+mj-lt"/>
              <a:buAutoNum type="arabicParenR"/>
            </a:pPr>
            <a:r>
              <a:rPr lang="en-US" sz="1600" dirty="0">
                <a:solidFill>
                  <a:schemeClr val="tx1"/>
                </a:solidFill>
                <a:latin typeface="Times New Roman" panose="02020603050405020304" pitchFamily="18" charset="0"/>
                <a:cs typeface="Times New Roman" panose="02020603050405020304" pitchFamily="18" charset="0"/>
              </a:rPr>
              <a:t>Yang F, </a:t>
            </a:r>
            <a:r>
              <a:rPr lang="en-US" sz="1600" dirty="0" err="1">
                <a:solidFill>
                  <a:schemeClr val="tx1"/>
                </a:solidFill>
                <a:latin typeface="Times New Roman" panose="02020603050405020304" pitchFamily="18" charset="0"/>
                <a:cs typeface="Times New Roman" panose="02020603050405020304" pitchFamily="18" charset="0"/>
              </a:rPr>
              <a:t>Poostchi</a:t>
            </a:r>
            <a:r>
              <a:rPr lang="en-US" sz="1600" dirty="0">
                <a:solidFill>
                  <a:schemeClr val="tx1"/>
                </a:solidFill>
                <a:latin typeface="Times New Roman" panose="02020603050405020304" pitchFamily="18" charset="0"/>
                <a:cs typeface="Times New Roman" panose="02020603050405020304" pitchFamily="18" charset="0"/>
              </a:rPr>
              <a:t> M, Yu H, et al., “Deep learning for smartphone-based malaria parasite detection in thick blood smears”. IEEE J Biomed Health Inform. 2019;(September):1-1.</a:t>
            </a:r>
          </a:p>
          <a:p>
            <a:pPr marL="457200" indent="-401638" algn="just">
              <a:lnSpc>
                <a:spcPct val="120000"/>
              </a:lnSpc>
              <a:buFont typeface="+mj-lt"/>
              <a:buAutoNum type="arabicParenR"/>
            </a:pPr>
            <a:r>
              <a:rPr lang="en-US" sz="1600" dirty="0">
                <a:solidFill>
                  <a:schemeClr val="tx1"/>
                </a:solidFill>
                <a:latin typeface="Times New Roman" panose="02020603050405020304" pitchFamily="18" charset="0"/>
                <a:cs typeface="Times New Roman" panose="02020603050405020304" pitchFamily="18" charset="0"/>
              </a:rPr>
              <a:t>A. Anand, V. K. </a:t>
            </a:r>
            <a:r>
              <a:rPr lang="en-US" sz="1600" dirty="0" err="1">
                <a:solidFill>
                  <a:schemeClr val="tx1"/>
                </a:solidFill>
                <a:latin typeface="Times New Roman" panose="02020603050405020304" pitchFamily="18" charset="0"/>
                <a:cs typeface="Times New Roman" panose="02020603050405020304" pitchFamily="18" charset="0"/>
              </a:rPr>
              <a:t>Chhaniwal</a:t>
            </a:r>
            <a:r>
              <a:rPr lang="en-US" sz="1600" dirty="0">
                <a:solidFill>
                  <a:schemeClr val="tx1"/>
                </a:solidFill>
                <a:latin typeface="Times New Roman" panose="02020603050405020304" pitchFamily="18" charset="0"/>
                <a:cs typeface="Times New Roman" panose="02020603050405020304" pitchFamily="18" charset="0"/>
              </a:rPr>
              <a:t>, N. R. Patel and B. </a:t>
            </a:r>
            <a:r>
              <a:rPr lang="en-US" sz="1600" dirty="0" err="1">
                <a:solidFill>
                  <a:schemeClr val="tx1"/>
                </a:solidFill>
                <a:latin typeface="Times New Roman" panose="02020603050405020304" pitchFamily="18" charset="0"/>
                <a:cs typeface="Times New Roman" panose="02020603050405020304" pitchFamily="18" charset="0"/>
              </a:rPr>
              <a:t>Javidi</a:t>
            </a:r>
            <a:r>
              <a:rPr lang="en-US" sz="1600" dirty="0">
                <a:solidFill>
                  <a:schemeClr val="tx1"/>
                </a:solidFill>
                <a:latin typeface="Times New Roman" panose="02020603050405020304" pitchFamily="18" charset="0"/>
                <a:cs typeface="Times New Roman" panose="02020603050405020304" pitchFamily="18" charset="0"/>
              </a:rPr>
              <a:t>, "Automatic identification of malaria-infected RBC with digital holographic microscopy using correlation algorithms", IEEE Photonics J., vol. 4, no. 5, pp. 1456-1464, 2012.</a:t>
            </a:r>
          </a:p>
        </p:txBody>
      </p:sp>
    </p:spTree>
    <p:extLst>
      <p:ext uri="{BB962C8B-B14F-4D97-AF65-F5344CB8AC3E}">
        <p14:creationId xmlns:p14="http://schemas.microsoft.com/office/powerpoint/2010/main" val="2036330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858981" y="1737360"/>
            <a:ext cx="10584873" cy="4566457"/>
          </a:xfrm>
        </p:spPr>
        <p:txBody>
          <a:bodyPr>
            <a:noAutofit/>
          </a:bodyPr>
          <a:lstStyle/>
          <a:p>
            <a:pPr marL="457200" indent="-401638" algn="just">
              <a:lnSpc>
                <a:spcPct val="150000"/>
              </a:lnSpc>
              <a:buFont typeface="+mj-lt"/>
              <a:buAutoNum type="arabicParenR" startAt="7"/>
            </a:pPr>
            <a:r>
              <a:rPr lang="en-US" sz="1600" dirty="0">
                <a:solidFill>
                  <a:schemeClr val="tx1"/>
                </a:solidFill>
                <a:latin typeface="Times New Roman" panose="02020603050405020304" pitchFamily="18" charset="0"/>
                <a:cs typeface="Times New Roman" panose="02020603050405020304" pitchFamily="18" charset="0"/>
              </a:rPr>
              <a:t>Dong Y, Jiang Z, Shen H, et al., “Evaluations of deep convolutional neural networks for automatic identification of malaria infected cells”. In: Proceedings of the 2017 IEEE EMBS International Conference on Biomedical &amp; Health Informatics. Piscataway, NJ: Institute of Electrical and Electronics Engineers; 2017:101-104.</a:t>
            </a:r>
          </a:p>
          <a:p>
            <a:pPr marL="457200" indent="-401638" algn="just">
              <a:lnSpc>
                <a:spcPct val="150000"/>
              </a:lnSpc>
              <a:buFont typeface="+mj-lt"/>
              <a:buAutoNum type="arabicParenR" startAt="7"/>
            </a:pPr>
            <a:r>
              <a:rPr lang="en-US" sz="1600" dirty="0">
                <a:solidFill>
                  <a:schemeClr val="tx1"/>
                </a:solidFill>
                <a:latin typeface="Times New Roman" panose="02020603050405020304" pitchFamily="18" charset="0"/>
                <a:cs typeface="Times New Roman" panose="02020603050405020304" pitchFamily="18" charset="0"/>
              </a:rPr>
              <a:t>Dong Y, Jiang Z, Shen H, </a:t>
            </a:r>
            <a:r>
              <a:rPr lang="en-US" sz="1600" dirty="0" err="1">
                <a:solidFill>
                  <a:schemeClr val="tx1"/>
                </a:solidFill>
                <a:latin typeface="Times New Roman" panose="02020603050405020304" pitchFamily="18" charset="0"/>
                <a:cs typeface="Times New Roman" panose="02020603050405020304" pitchFamily="18" charset="0"/>
              </a:rPr>
              <a:t>PanWD</a:t>
            </a:r>
            <a:r>
              <a:rPr lang="en-US" sz="1600" dirty="0">
                <a:solidFill>
                  <a:schemeClr val="tx1"/>
                </a:solidFill>
                <a:latin typeface="Times New Roman" panose="02020603050405020304" pitchFamily="18" charset="0"/>
                <a:cs typeface="Times New Roman" panose="02020603050405020304" pitchFamily="18" charset="0"/>
              </a:rPr>
              <a:t>., “Classification accuracies of malaria infected cells using deep convolutional neural networks based on decompressed images”. In: Proceedings of the 2017 IEEE EMBS International Conference on Biomedical &amp; Health Informatics. Piscataway, NJ: Institute of Electrical and Electronics Engineers; 2017:1-6.</a:t>
            </a:r>
          </a:p>
          <a:p>
            <a:pPr marL="457200" indent="-401638" algn="just">
              <a:lnSpc>
                <a:spcPct val="150000"/>
              </a:lnSpc>
              <a:buFont typeface="+mj-lt"/>
              <a:buAutoNum type="arabicParenR" startAt="7"/>
            </a:pPr>
            <a:r>
              <a:rPr lang="en-US" sz="1600" dirty="0" err="1">
                <a:solidFill>
                  <a:schemeClr val="tx1"/>
                </a:solidFill>
                <a:latin typeface="Times New Roman" panose="02020603050405020304" pitchFamily="18" charset="0"/>
                <a:cs typeface="Times New Roman" panose="02020603050405020304" pitchFamily="18" charset="0"/>
              </a:rPr>
              <a:t>Shuying</a:t>
            </a:r>
            <a:r>
              <a:rPr lang="en-US" sz="1600" dirty="0">
                <a:solidFill>
                  <a:schemeClr val="tx1"/>
                </a:solidFill>
                <a:latin typeface="Times New Roman" panose="02020603050405020304" pitchFamily="18" charset="0"/>
                <a:cs typeface="Times New Roman" panose="02020603050405020304" pitchFamily="18" charset="0"/>
              </a:rPr>
              <a:t> Liu and </a:t>
            </a:r>
            <a:r>
              <a:rPr lang="en-US" sz="1600" dirty="0" err="1">
                <a:solidFill>
                  <a:schemeClr val="tx1"/>
                </a:solidFill>
                <a:latin typeface="Times New Roman" panose="02020603050405020304" pitchFamily="18" charset="0"/>
                <a:cs typeface="Times New Roman" panose="02020603050405020304" pitchFamily="18" charset="0"/>
              </a:rPr>
              <a:t>Weihong</a:t>
            </a:r>
            <a:r>
              <a:rPr lang="en-US" sz="1600" dirty="0">
                <a:solidFill>
                  <a:schemeClr val="tx1"/>
                </a:solidFill>
                <a:latin typeface="Times New Roman" panose="02020603050405020304" pitchFamily="18" charset="0"/>
                <a:cs typeface="Times New Roman" panose="02020603050405020304" pitchFamily="18" charset="0"/>
              </a:rPr>
              <a:t> Deng., “Very deep convolutional neural network based image classification using small training sample size” IEEE 2015, 3rd IAPR Asian Conference on Pattern Recognition (ACPR). </a:t>
            </a:r>
          </a:p>
          <a:p>
            <a:pPr marL="457200" indent="-401638" algn="just">
              <a:lnSpc>
                <a:spcPct val="150000"/>
              </a:lnSpc>
              <a:buFont typeface="+mj-lt"/>
              <a:buAutoNum type="arabicParenR" startAt="7"/>
            </a:pPr>
            <a:r>
              <a:rPr lang="en-US" sz="1600" dirty="0" err="1">
                <a:solidFill>
                  <a:schemeClr val="tx1"/>
                </a:solidFill>
                <a:latin typeface="Times New Roman" panose="02020603050405020304" pitchFamily="18" charset="0"/>
                <a:cs typeface="Times New Roman" panose="02020603050405020304" pitchFamily="18" charset="0"/>
              </a:rPr>
              <a:t>Nima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Hatami</a:t>
            </a:r>
            <a:r>
              <a:rPr lang="en-US" sz="1600" dirty="0">
                <a:solidFill>
                  <a:schemeClr val="tx1"/>
                </a:solidFill>
                <a:latin typeface="Times New Roman" panose="02020603050405020304" pitchFamily="18" charset="0"/>
                <a:cs typeface="Times New Roman" panose="02020603050405020304" pitchFamily="18" charset="0"/>
              </a:rPr>
              <a:t>., Yann </a:t>
            </a:r>
            <a:r>
              <a:rPr lang="en-US" sz="1600" dirty="0" err="1">
                <a:solidFill>
                  <a:schemeClr val="tx1"/>
                </a:solidFill>
                <a:latin typeface="Times New Roman" panose="02020603050405020304" pitchFamily="18" charset="0"/>
                <a:cs typeface="Times New Roman" panose="02020603050405020304" pitchFamily="18" charset="0"/>
              </a:rPr>
              <a:t>Gavet</a:t>
            </a:r>
            <a:r>
              <a:rPr lang="en-US" sz="1600" dirty="0">
                <a:solidFill>
                  <a:schemeClr val="tx1"/>
                </a:solidFill>
                <a:latin typeface="Times New Roman" panose="02020603050405020304" pitchFamily="18" charset="0"/>
                <a:cs typeface="Times New Roman" panose="02020603050405020304" pitchFamily="18" charset="0"/>
              </a:rPr>
              <a:t> and Johan </a:t>
            </a:r>
            <a:r>
              <a:rPr lang="en-US" sz="1600" dirty="0" err="1">
                <a:solidFill>
                  <a:schemeClr val="tx1"/>
                </a:solidFill>
                <a:latin typeface="Times New Roman" panose="02020603050405020304" pitchFamily="18" charset="0"/>
                <a:cs typeface="Times New Roman" panose="02020603050405020304" pitchFamily="18" charset="0"/>
              </a:rPr>
              <a:t>Debayale</a:t>
            </a:r>
            <a:r>
              <a:rPr lang="en-US" sz="1600" dirty="0">
                <a:solidFill>
                  <a:schemeClr val="tx1"/>
                </a:solidFill>
                <a:latin typeface="Times New Roman" panose="02020603050405020304" pitchFamily="18" charset="0"/>
                <a:cs typeface="Times New Roman" panose="02020603050405020304" pitchFamily="18" charset="0"/>
              </a:rPr>
              <a:t>., “Classification of time-series images using deep convolutional neural network” Tenth International Conference on Machine Vision (ICMV 2017) Vol.10696. </a:t>
            </a:r>
          </a:p>
        </p:txBody>
      </p:sp>
    </p:spTree>
    <p:extLst>
      <p:ext uri="{BB962C8B-B14F-4D97-AF65-F5344CB8AC3E}">
        <p14:creationId xmlns:p14="http://schemas.microsoft.com/office/powerpoint/2010/main" val="1948151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4853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759525"/>
            <a:ext cx="10058400" cy="4585854"/>
          </a:xfrm>
        </p:spPr>
        <p:txBody>
          <a:bodyPr>
            <a:normAutofit fontScale="92500" lnSpcReduction="20000"/>
          </a:bodyPr>
          <a:lstStyle/>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Malaria is the deadliest disease caused by plasmodium falciparum virus, traveled through all around the world by  pathogen of mosquitoes, starting from fever to coma and death.</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Traditional way of diagnosing malaria is by examining blood under microscope by qualified technicians.</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Decades of effort have been devoted to establishing an automated microscopic diagnosis of malaria.</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But there are challenges in achieving expert-level performance in real-world clinical settings because publicly available annotated data for benchmark and validation are required.</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This paper proposes machine learning model based on CNN which automatically classifies and predicts infected cells.</a:t>
            </a:r>
          </a:p>
        </p:txBody>
      </p:sp>
    </p:spTree>
    <p:extLst>
      <p:ext uri="{BB962C8B-B14F-4D97-AF65-F5344CB8AC3E}">
        <p14:creationId xmlns:p14="http://schemas.microsoft.com/office/powerpoint/2010/main" val="330263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590251-98F9-49D2-9F25-C1C357555144}"/>
              </a:ext>
            </a:extLst>
          </p:cNvPr>
          <p:cNvSpPr>
            <a:spLocks noGrp="1"/>
          </p:cNvSpPr>
          <p:nvPr>
            <p:ph idx="1"/>
          </p:nvPr>
        </p:nvSpPr>
        <p:spPr>
          <a:xfrm>
            <a:off x="1097280" y="1806636"/>
            <a:ext cx="10058400" cy="4483330"/>
          </a:xfrm>
        </p:spPr>
        <p:txBody>
          <a:bodyPr>
            <a:normAutofit fontScale="92500" lnSpcReduction="10000"/>
          </a:bodyPr>
          <a:lstStyle/>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Malaria is a mosquito borne infectious disease caused by single celled organisms.</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origin of malaria is from the continent Africa.</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It is widely spread over tropical and subtropical regions through the vector called female Anopheles Mosquito.</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When a female anopheles mosquito bit a malaria infected person and then bites a healthy person, the malarial parasites enter into the body of the healthy person and further develops to multiply the infectious cells and leads to an infectious stage of malaria called the Sporozoites.</a:t>
            </a:r>
          </a:p>
          <a:p>
            <a:pPr marL="457200" indent="-346075"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These cells when spread over the liver results in rupture of RBCs and releases a toxic substance called </a:t>
            </a:r>
            <a:r>
              <a:rPr lang="en-US" dirty="0" err="1">
                <a:solidFill>
                  <a:schemeClr val="tx1"/>
                </a:solidFill>
                <a:latin typeface="Times New Roman" panose="02020603050405020304" pitchFamily="18" charset="0"/>
                <a:cs typeface="Times New Roman" panose="02020603050405020304" pitchFamily="18" charset="0"/>
              </a:rPr>
              <a:t>Haemozin</a:t>
            </a:r>
            <a:r>
              <a:rPr lang="en-US" dirty="0">
                <a:solidFill>
                  <a:schemeClr val="tx1"/>
                </a:solidFill>
                <a:latin typeface="Times New Roman" panose="02020603050405020304" pitchFamily="18" charset="0"/>
                <a:cs typeface="Times New Roman" panose="02020603050405020304" pitchFamily="18" charset="0"/>
              </a:rPr>
              <a:t> which causes fever and chillness in the body.</a:t>
            </a:r>
          </a:p>
        </p:txBody>
      </p:sp>
    </p:spTree>
    <p:extLst>
      <p:ext uri="{BB962C8B-B14F-4D97-AF65-F5344CB8AC3E}">
        <p14:creationId xmlns:p14="http://schemas.microsoft.com/office/powerpoint/2010/main" val="20696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a:xfrm>
            <a:off x="807561" y="286603"/>
            <a:ext cx="10348119" cy="946452"/>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D46ED4C-5F0B-4D84-9051-8741C7370E69}"/>
              </a:ext>
            </a:extLst>
          </p:cNvPr>
          <p:cNvGraphicFramePr>
            <a:graphicFrameLocks noGrp="1"/>
          </p:cNvGraphicFramePr>
          <p:nvPr>
            <p:ph idx="1"/>
            <p:extLst>
              <p:ext uri="{D42A27DB-BD31-4B8C-83A1-F6EECF244321}">
                <p14:modId xmlns:p14="http://schemas.microsoft.com/office/powerpoint/2010/main" val="136783419"/>
              </p:ext>
            </p:extLst>
          </p:nvPr>
        </p:nvGraphicFramePr>
        <p:xfrm>
          <a:off x="807561" y="1643380"/>
          <a:ext cx="10637837" cy="3571240"/>
        </p:xfrm>
        <a:graphic>
          <a:graphicData uri="http://schemas.openxmlformats.org/drawingml/2006/table">
            <a:tbl>
              <a:tblPr firstRow="1" bandRow="1">
                <a:tableStyleId>{21E4AEA4-8DFA-4A89-87EB-49C32662AFE0}</a:tableStyleId>
              </a:tblPr>
              <a:tblGrid>
                <a:gridCol w="759343">
                  <a:extLst>
                    <a:ext uri="{9D8B030D-6E8A-4147-A177-3AD203B41FA5}">
                      <a16:colId xmlns:a16="http://schemas.microsoft.com/office/drawing/2014/main" val="1317446536"/>
                    </a:ext>
                  </a:extLst>
                </a:gridCol>
                <a:gridCol w="2197900">
                  <a:extLst>
                    <a:ext uri="{9D8B030D-6E8A-4147-A177-3AD203B41FA5}">
                      <a16:colId xmlns:a16="http://schemas.microsoft.com/office/drawing/2014/main" val="3879856804"/>
                    </a:ext>
                  </a:extLst>
                </a:gridCol>
                <a:gridCol w="1904847">
                  <a:extLst>
                    <a:ext uri="{9D8B030D-6E8A-4147-A177-3AD203B41FA5}">
                      <a16:colId xmlns:a16="http://schemas.microsoft.com/office/drawing/2014/main" val="1536035221"/>
                    </a:ext>
                  </a:extLst>
                </a:gridCol>
                <a:gridCol w="2062730">
                  <a:extLst>
                    <a:ext uri="{9D8B030D-6E8A-4147-A177-3AD203B41FA5}">
                      <a16:colId xmlns:a16="http://schemas.microsoft.com/office/drawing/2014/main" val="186049816"/>
                    </a:ext>
                  </a:extLst>
                </a:gridCol>
                <a:gridCol w="1922797">
                  <a:extLst>
                    <a:ext uri="{9D8B030D-6E8A-4147-A177-3AD203B41FA5}">
                      <a16:colId xmlns:a16="http://schemas.microsoft.com/office/drawing/2014/main" val="131371455"/>
                    </a:ext>
                  </a:extLst>
                </a:gridCol>
                <a:gridCol w="1790220">
                  <a:extLst>
                    <a:ext uri="{9D8B030D-6E8A-4147-A177-3AD203B41FA5}">
                      <a16:colId xmlns:a16="http://schemas.microsoft.com/office/drawing/2014/main" val="1905114659"/>
                    </a:ext>
                  </a:extLst>
                </a:gridCol>
              </a:tblGrid>
              <a:tr h="370840">
                <a:tc>
                  <a:txBody>
                    <a:bodyPr/>
                    <a:lstStyle/>
                    <a:p>
                      <a:pPr algn="ctr"/>
                      <a:r>
                        <a:rPr lang="en-US" sz="1800" dirty="0" err="1">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Author &amp; Year</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Method</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Merit</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Demerit</a:t>
                      </a:r>
                    </a:p>
                  </a:txBody>
                  <a:tcPr/>
                </a:tc>
                <a:extLst>
                  <a:ext uri="{0D108BD9-81ED-4DB2-BD59-A6C34878D82A}">
                    <a16:rowId xmlns:a16="http://schemas.microsoft.com/office/drawing/2014/main" val="3068616532"/>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Detection of malaria parasites using digital image processing</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 Bashir, Z. A. Mustafa, I. </a:t>
                      </a:r>
                      <a:r>
                        <a:rPr lang="en-US" sz="1600" dirty="0" err="1">
                          <a:solidFill>
                            <a:schemeClr val="tx1"/>
                          </a:solidFill>
                          <a:latin typeface="Times New Roman" panose="02020603050405020304" pitchFamily="18" charset="0"/>
                          <a:cs typeface="Times New Roman" panose="02020603050405020304" pitchFamily="18" charset="0"/>
                        </a:rPr>
                        <a:t>Abdelhameid</a:t>
                      </a:r>
                      <a:r>
                        <a:rPr lang="en-US" sz="1600" dirty="0">
                          <a:solidFill>
                            <a:schemeClr val="tx1"/>
                          </a:solidFill>
                          <a:latin typeface="Times New Roman" panose="02020603050405020304" pitchFamily="18" charset="0"/>
                          <a:cs typeface="Times New Roman" panose="02020603050405020304" pitchFamily="18" charset="0"/>
                        </a:rPr>
                        <a:t> and R. </a:t>
                      </a:r>
                      <a:r>
                        <a:rPr lang="en-US" sz="1600" dirty="0" err="1">
                          <a:solidFill>
                            <a:schemeClr val="tx1"/>
                          </a:solidFill>
                          <a:latin typeface="Times New Roman" panose="02020603050405020304" pitchFamily="18" charset="0"/>
                          <a:cs typeface="Times New Roman" panose="02020603050405020304" pitchFamily="18" charset="0"/>
                        </a:rPr>
                        <a:t>Ibrahem</a:t>
                      </a:r>
                      <a:r>
                        <a:rPr lang="en-US" sz="1600" dirty="0">
                          <a:solidFill>
                            <a:schemeClr val="tx1"/>
                          </a:solidFill>
                          <a:latin typeface="Times New Roman" panose="02020603050405020304" pitchFamily="18" charset="0"/>
                          <a:cs typeface="Times New Roman" panose="02020603050405020304" pitchFamily="18" charset="0"/>
                        </a:rPr>
                        <a:t>, 2017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Uses ANN classifier for detection of malarial parasites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Accurate, rapid and affordable</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Not fully automatic diagnosis method</a:t>
                      </a:r>
                    </a:p>
                  </a:txBody>
                  <a:tcPr/>
                </a:tc>
                <a:extLst>
                  <a:ext uri="{0D108BD9-81ED-4DB2-BD59-A6C34878D82A}">
                    <a16:rowId xmlns:a16="http://schemas.microsoft.com/office/drawing/2014/main" val="1704922928"/>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Automated image processing method for the diagnosis and classification of malaria on thin blood smears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Nicholas E. Ross., Charles J. </a:t>
                      </a:r>
                      <a:r>
                        <a:rPr lang="en-US" sz="1600" dirty="0" err="1">
                          <a:solidFill>
                            <a:schemeClr val="tx1"/>
                          </a:solidFill>
                          <a:latin typeface="Times New Roman" panose="02020603050405020304" pitchFamily="18" charset="0"/>
                          <a:cs typeface="Times New Roman" panose="02020603050405020304" pitchFamily="18" charset="0"/>
                        </a:rPr>
                        <a:t>Pitchard</a:t>
                      </a:r>
                      <a:r>
                        <a:rPr lang="en-US" sz="1600" dirty="0">
                          <a:solidFill>
                            <a:schemeClr val="tx1"/>
                          </a:solidFill>
                          <a:latin typeface="Times New Roman" panose="02020603050405020304" pitchFamily="18" charset="0"/>
                          <a:cs typeface="Times New Roman" panose="02020603050405020304" pitchFamily="18" charset="0"/>
                        </a:rPr>
                        <a:t>., David M. Rubin and Adriano G. Duse., 2020</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An image processing algorithm to automate the diagnosis of malaria on thin blood smears is developed</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Highly sensitive at diagnosing a complete sample</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False-negative detection occurred in several challenging situations</a:t>
                      </a:r>
                    </a:p>
                  </a:txBody>
                  <a:tcPr/>
                </a:tc>
                <a:extLst>
                  <a:ext uri="{0D108BD9-81ED-4DB2-BD59-A6C34878D82A}">
                    <a16:rowId xmlns:a16="http://schemas.microsoft.com/office/drawing/2014/main" val="632227958"/>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Malaria Detection using Deep Learning</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G. Shekar, S. </a:t>
                      </a:r>
                      <a:r>
                        <a:rPr lang="en-US" sz="1600" dirty="0" err="1">
                          <a:solidFill>
                            <a:schemeClr val="tx1"/>
                          </a:solidFill>
                          <a:latin typeface="Times New Roman" panose="02020603050405020304" pitchFamily="18" charset="0"/>
                          <a:cs typeface="Times New Roman" panose="02020603050405020304" pitchFamily="18" charset="0"/>
                        </a:rPr>
                        <a:t>Revathy</a:t>
                      </a:r>
                      <a:r>
                        <a:rPr lang="en-US" sz="1600" dirty="0">
                          <a:solidFill>
                            <a:schemeClr val="tx1"/>
                          </a:solidFill>
                          <a:latin typeface="Times New Roman" panose="02020603050405020304" pitchFamily="18" charset="0"/>
                          <a:cs typeface="Times New Roman" panose="02020603050405020304" pitchFamily="18" charset="0"/>
                        </a:rPr>
                        <a:t> and E. K. Goud, 2020</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Highly robust machine learning model based on CNN</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High accuracy rate and low time duration</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Very cost-effective process</a:t>
                      </a:r>
                    </a:p>
                  </a:txBody>
                  <a:tcPr/>
                </a:tc>
                <a:extLst>
                  <a:ext uri="{0D108BD9-81ED-4DB2-BD59-A6C34878D82A}">
                    <a16:rowId xmlns:a16="http://schemas.microsoft.com/office/drawing/2014/main" val="1611293592"/>
                  </a:ext>
                </a:extLst>
              </a:tr>
            </a:tbl>
          </a:graphicData>
        </a:graphic>
      </p:graphicFrame>
    </p:spTree>
    <p:extLst>
      <p:ext uri="{BB962C8B-B14F-4D97-AF65-F5344CB8AC3E}">
        <p14:creationId xmlns:p14="http://schemas.microsoft.com/office/powerpoint/2010/main" val="351357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a:xfrm>
            <a:off x="807561" y="286603"/>
            <a:ext cx="10348119" cy="946452"/>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D46ED4C-5F0B-4D84-9051-8741C7370E69}"/>
              </a:ext>
            </a:extLst>
          </p:cNvPr>
          <p:cNvGraphicFramePr>
            <a:graphicFrameLocks noGrp="1"/>
          </p:cNvGraphicFramePr>
          <p:nvPr>
            <p:ph idx="1"/>
            <p:extLst>
              <p:ext uri="{D42A27DB-BD31-4B8C-83A1-F6EECF244321}">
                <p14:modId xmlns:p14="http://schemas.microsoft.com/office/powerpoint/2010/main" val="3407260937"/>
              </p:ext>
            </p:extLst>
          </p:nvPr>
        </p:nvGraphicFramePr>
        <p:xfrm>
          <a:off x="807561" y="1343890"/>
          <a:ext cx="10637837" cy="4790440"/>
        </p:xfrm>
        <a:graphic>
          <a:graphicData uri="http://schemas.openxmlformats.org/drawingml/2006/table">
            <a:tbl>
              <a:tblPr firstRow="1" bandRow="1">
                <a:tableStyleId>{21E4AEA4-8DFA-4A89-87EB-49C32662AFE0}</a:tableStyleId>
              </a:tblPr>
              <a:tblGrid>
                <a:gridCol w="759343">
                  <a:extLst>
                    <a:ext uri="{9D8B030D-6E8A-4147-A177-3AD203B41FA5}">
                      <a16:colId xmlns:a16="http://schemas.microsoft.com/office/drawing/2014/main" val="1317446536"/>
                    </a:ext>
                  </a:extLst>
                </a:gridCol>
                <a:gridCol w="2326223">
                  <a:extLst>
                    <a:ext uri="{9D8B030D-6E8A-4147-A177-3AD203B41FA5}">
                      <a16:colId xmlns:a16="http://schemas.microsoft.com/office/drawing/2014/main" val="3879856804"/>
                    </a:ext>
                  </a:extLst>
                </a:gridCol>
                <a:gridCol w="1662546">
                  <a:extLst>
                    <a:ext uri="{9D8B030D-6E8A-4147-A177-3AD203B41FA5}">
                      <a16:colId xmlns:a16="http://schemas.microsoft.com/office/drawing/2014/main" val="1536035221"/>
                    </a:ext>
                  </a:extLst>
                </a:gridCol>
                <a:gridCol w="2507672">
                  <a:extLst>
                    <a:ext uri="{9D8B030D-6E8A-4147-A177-3AD203B41FA5}">
                      <a16:colId xmlns:a16="http://schemas.microsoft.com/office/drawing/2014/main" val="186049816"/>
                    </a:ext>
                  </a:extLst>
                </a:gridCol>
                <a:gridCol w="2064328">
                  <a:extLst>
                    <a:ext uri="{9D8B030D-6E8A-4147-A177-3AD203B41FA5}">
                      <a16:colId xmlns:a16="http://schemas.microsoft.com/office/drawing/2014/main" val="131371455"/>
                    </a:ext>
                  </a:extLst>
                </a:gridCol>
                <a:gridCol w="1317725">
                  <a:extLst>
                    <a:ext uri="{9D8B030D-6E8A-4147-A177-3AD203B41FA5}">
                      <a16:colId xmlns:a16="http://schemas.microsoft.com/office/drawing/2014/main" val="1905114659"/>
                    </a:ext>
                  </a:extLst>
                </a:gridCol>
              </a:tblGrid>
              <a:tr h="370840">
                <a:tc>
                  <a:txBody>
                    <a:bodyPr/>
                    <a:lstStyle/>
                    <a:p>
                      <a:pPr algn="ctr"/>
                      <a:r>
                        <a:rPr lang="en-US" sz="1800" dirty="0" err="1">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Author &amp; Year</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Method</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Merit</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Demerit</a:t>
                      </a:r>
                    </a:p>
                  </a:txBody>
                  <a:tcPr/>
                </a:tc>
                <a:extLst>
                  <a:ext uri="{0D108BD9-81ED-4DB2-BD59-A6C34878D82A}">
                    <a16:rowId xmlns:a16="http://schemas.microsoft.com/office/drawing/2014/main" val="3068616532"/>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4</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Segmentation of malarial parasites in peripheral blood smear images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Vishnu V. </a:t>
                      </a:r>
                      <a:r>
                        <a:rPr lang="en-US" sz="1600" dirty="0" err="1">
                          <a:solidFill>
                            <a:schemeClr val="tx1"/>
                          </a:solidFill>
                          <a:latin typeface="Times New Roman" panose="02020603050405020304" pitchFamily="18" charset="0"/>
                          <a:cs typeface="Times New Roman" panose="02020603050405020304" pitchFamily="18" charset="0"/>
                        </a:rPr>
                        <a:t>Makkapati</a:t>
                      </a:r>
                      <a:r>
                        <a:rPr lang="en-US" sz="1600" dirty="0">
                          <a:solidFill>
                            <a:schemeClr val="tx1"/>
                          </a:solidFill>
                          <a:latin typeface="Times New Roman" panose="02020603050405020304" pitchFamily="18" charset="0"/>
                          <a:cs typeface="Times New Roman" panose="02020603050405020304" pitchFamily="18" charset="0"/>
                        </a:rPr>
                        <a:t> and Raghuveer M. Rao., 2009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Segmenting HSV color space RBCs and parasites by detecting dominant hue range and by calculating optimal saturation threshold</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Less computation-intensive than existing approaches are proposed to remove artifacts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Pre-processing of input images is not much efficient</a:t>
                      </a:r>
                    </a:p>
                  </a:txBody>
                  <a:tcPr/>
                </a:tc>
                <a:extLst>
                  <a:ext uri="{0D108BD9-81ED-4DB2-BD59-A6C34878D82A}">
                    <a16:rowId xmlns:a16="http://schemas.microsoft.com/office/drawing/2014/main" val="1704922928"/>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5</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Deep learning for smartphone-based malaria parasite detection in thick blood smears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Yang F, </a:t>
                      </a:r>
                      <a:r>
                        <a:rPr lang="en-US" sz="1600" dirty="0" err="1">
                          <a:solidFill>
                            <a:schemeClr val="tx1"/>
                          </a:solidFill>
                          <a:latin typeface="Times New Roman" panose="02020603050405020304" pitchFamily="18" charset="0"/>
                          <a:cs typeface="Times New Roman" panose="02020603050405020304" pitchFamily="18" charset="0"/>
                        </a:rPr>
                        <a:t>Poostchi</a:t>
                      </a:r>
                      <a:r>
                        <a:rPr lang="en-US" sz="1600" dirty="0">
                          <a:solidFill>
                            <a:schemeClr val="tx1"/>
                          </a:solidFill>
                          <a:latin typeface="Times New Roman" panose="02020603050405020304" pitchFamily="18" charset="0"/>
                          <a:cs typeface="Times New Roman" panose="02020603050405020304" pitchFamily="18" charset="0"/>
                        </a:rPr>
                        <a:t> M, Yu H, et al., 2019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 customized CNN classifies each candidate as either parasite or background.</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Alternative to manual parasite counting for malaria diagnosis, in areas lacking experienced parasitologists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Smart phone runtime is less.</a:t>
                      </a:r>
                    </a:p>
                  </a:txBody>
                  <a:tcPr/>
                </a:tc>
                <a:extLst>
                  <a:ext uri="{0D108BD9-81ED-4DB2-BD59-A6C34878D82A}">
                    <a16:rowId xmlns:a16="http://schemas.microsoft.com/office/drawing/2014/main" val="632227958"/>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6</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Automatic identification of malaria-infected RBC with digital holographic microscopy using correlation algorithms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 Anand, V. K. </a:t>
                      </a:r>
                      <a:r>
                        <a:rPr lang="en-US" sz="1600" dirty="0" err="1">
                          <a:solidFill>
                            <a:schemeClr val="tx1"/>
                          </a:solidFill>
                          <a:latin typeface="Times New Roman" panose="02020603050405020304" pitchFamily="18" charset="0"/>
                          <a:cs typeface="Times New Roman" panose="02020603050405020304" pitchFamily="18" charset="0"/>
                        </a:rPr>
                        <a:t>Chhaniwal</a:t>
                      </a:r>
                      <a:r>
                        <a:rPr lang="en-US" sz="1600" dirty="0">
                          <a:solidFill>
                            <a:schemeClr val="tx1"/>
                          </a:solidFill>
                          <a:latin typeface="Times New Roman" panose="02020603050405020304" pitchFamily="18" charset="0"/>
                          <a:cs typeface="Times New Roman" panose="02020603050405020304" pitchFamily="18" charset="0"/>
                        </a:rPr>
                        <a:t>, N. R. Patel and B. </a:t>
                      </a:r>
                      <a:r>
                        <a:rPr lang="en-US" sz="1600" dirty="0" err="1">
                          <a:solidFill>
                            <a:schemeClr val="tx1"/>
                          </a:solidFill>
                          <a:latin typeface="Times New Roman" panose="02020603050405020304" pitchFamily="18" charset="0"/>
                          <a:cs typeface="Times New Roman" panose="02020603050405020304" pitchFamily="18" charset="0"/>
                        </a:rPr>
                        <a:t>Javidi</a:t>
                      </a:r>
                      <a:r>
                        <a:rPr lang="en-US" sz="1600" dirty="0">
                          <a:solidFill>
                            <a:schemeClr val="tx1"/>
                          </a:solidFill>
                          <a:latin typeface="Times New Roman" panose="02020603050405020304" pitchFamily="18" charset="0"/>
                          <a:cs typeface="Times New Roman" panose="02020603050405020304" pitchFamily="18" charset="0"/>
                        </a:rPr>
                        <a:t>, 2012</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Digital holographic interferometric microscopy (DHIM) with numerical focusing for automatic identification of malaria-infected RBCs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For healthcare personnel working in developing countries, which lack trained professionals, high-quality equipment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Slow recognition process</a:t>
                      </a:r>
                    </a:p>
                  </a:txBody>
                  <a:tcPr/>
                </a:tc>
                <a:extLst>
                  <a:ext uri="{0D108BD9-81ED-4DB2-BD59-A6C34878D82A}">
                    <a16:rowId xmlns:a16="http://schemas.microsoft.com/office/drawing/2014/main" val="1611293592"/>
                  </a:ext>
                </a:extLst>
              </a:tr>
            </a:tbl>
          </a:graphicData>
        </a:graphic>
      </p:graphicFrame>
    </p:spTree>
    <p:extLst>
      <p:ext uri="{BB962C8B-B14F-4D97-AF65-F5344CB8AC3E}">
        <p14:creationId xmlns:p14="http://schemas.microsoft.com/office/powerpoint/2010/main" val="351213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a:xfrm>
            <a:off x="807561" y="286603"/>
            <a:ext cx="10348119" cy="946452"/>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D46ED4C-5F0B-4D84-9051-8741C7370E69}"/>
              </a:ext>
            </a:extLst>
          </p:cNvPr>
          <p:cNvGraphicFramePr>
            <a:graphicFrameLocks noGrp="1"/>
          </p:cNvGraphicFramePr>
          <p:nvPr>
            <p:ph idx="1"/>
            <p:extLst>
              <p:ext uri="{D42A27DB-BD31-4B8C-83A1-F6EECF244321}">
                <p14:modId xmlns:p14="http://schemas.microsoft.com/office/powerpoint/2010/main" val="667235448"/>
              </p:ext>
            </p:extLst>
          </p:nvPr>
        </p:nvGraphicFramePr>
        <p:xfrm>
          <a:off x="807561" y="1440872"/>
          <a:ext cx="10637837" cy="4302760"/>
        </p:xfrm>
        <a:graphic>
          <a:graphicData uri="http://schemas.openxmlformats.org/drawingml/2006/table">
            <a:tbl>
              <a:tblPr firstRow="1" bandRow="1">
                <a:tableStyleId>{21E4AEA4-8DFA-4A89-87EB-49C32662AFE0}</a:tableStyleId>
              </a:tblPr>
              <a:tblGrid>
                <a:gridCol w="759343">
                  <a:extLst>
                    <a:ext uri="{9D8B030D-6E8A-4147-A177-3AD203B41FA5}">
                      <a16:colId xmlns:a16="http://schemas.microsoft.com/office/drawing/2014/main" val="1317446536"/>
                    </a:ext>
                  </a:extLst>
                </a:gridCol>
                <a:gridCol w="2340078">
                  <a:extLst>
                    <a:ext uri="{9D8B030D-6E8A-4147-A177-3AD203B41FA5}">
                      <a16:colId xmlns:a16="http://schemas.microsoft.com/office/drawing/2014/main" val="3879856804"/>
                    </a:ext>
                  </a:extLst>
                </a:gridCol>
                <a:gridCol w="1717963">
                  <a:extLst>
                    <a:ext uri="{9D8B030D-6E8A-4147-A177-3AD203B41FA5}">
                      <a16:colId xmlns:a16="http://schemas.microsoft.com/office/drawing/2014/main" val="1536035221"/>
                    </a:ext>
                  </a:extLst>
                </a:gridCol>
                <a:gridCol w="2382982">
                  <a:extLst>
                    <a:ext uri="{9D8B030D-6E8A-4147-A177-3AD203B41FA5}">
                      <a16:colId xmlns:a16="http://schemas.microsoft.com/office/drawing/2014/main" val="186049816"/>
                    </a:ext>
                  </a:extLst>
                </a:gridCol>
                <a:gridCol w="1842655">
                  <a:extLst>
                    <a:ext uri="{9D8B030D-6E8A-4147-A177-3AD203B41FA5}">
                      <a16:colId xmlns:a16="http://schemas.microsoft.com/office/drawing/2014/main" val="131371455"/>
                    </a:ext>
                  </a:extLst>
                </a:gridCol>
                <a:gridCol w="1594816">
                  <a:extLst>
                    <a:ext uri="{9D8B030D-6E8A-4147-A177-3AD203B41FA5}">
                      <a16:colId xmlns:a16="http://schemas.microsoft.com/office/drawing/2014/main" val="1905114659"/>
                    </a:ext>
                  </a:extLst>
                </a:gridCol>
              </a:tblGrid>
              <a:tr h="370840">
                <a:tc>
                  <a:txBody>
                    <a:bodyPr/>
                    <a:lstStyle/>
                    <a:p>
                      <a:pPr algn="ctr"/>
                      <a:r>
                        <a:rPr lang="en-US" sz="1800" dirty="0" err="1">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Author &amp; Year</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Method</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Merit</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Demerit</a:t>
                      </a:r>
                    </a:p>
                  </a:txBody>
                  <a:tcPr/>
                </a:tc>
                <a:extLst>
                  <a:ext uri="{0D108BD9-81ED-4DB2-BD59-A6C34878D82A}">
                    <a16:rowId xmlns:a16="http://schemas.microsoft.com/office/drawing/2014/main" val="3068616532"/>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Evaluations of deep convolutional neural networks for automatic identification of malaria infected cells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Dong Y, Jiang Z, Shen H, et al., 2017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Evaluated three types of well-known convolutional neural networks, including </a:t>
                      </a:r>
                      <a:r>
                        <a:rPr lang="en-US" sz="1600" dirty="0" err="1">
                          <a:solidFill>
                            <a:schemeClr val="tx1"/>
                          </a:solidFill>
                          <a:latin typeface="Times New Roman" panose="02020603050405020304" pitchFamily="18" charset="0"/>
                          <a:cs typeface="Times New Roman" panose="02020603050405020304" pitchFamily="18" charset="0"/>
                        </a:rPr>
                        <a:t>LeNet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AlexNet</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GoogLeNet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Requires minimal inputs from human experts for automated diagnosis.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Dataset contains less pathologist-curated cell images</a:t>
                      </a:r>
                    </a:p>
                  </a:txBody>
                  <a:tcPr/>
                </a:tc>
                <a:extLst>
                  <a:ext uri="{0D108BD9-81ED-4DB2-BD59-A6C34878D82A}">
                    <a16:rowId xmlns:a16="http://schemas.microsoft.com/office/drawing/2014/main" val="1704922928"/>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8</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Classification accuracies of malaria infected cells using deep convolutional neural networks based on decompressed images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Dong Y, Jiang Z, Shen H, </a:t>
                      </a:r>
                      <a:r>
                        <a:rPr lang="en-US" sz="1600" dirty="0" err="1">
                          <a:solidFill>
                            <a:schemeClr val="tx1"/>
                          </a:solidFill>
                          <a:latin typeface="Times New Roman" panose="02020603050405020304" pitchFamily="18" charset="0"/>
                          <a:cs typeface="Times New Roman" panose="02020603050405020304" pitchFamily="18" charset="0"/>
                        </a:rPr>
                        <a:t>PanWD</a:t>
                      </a:r>
                      <a:r>
                        <a:rPr lang="en-US" sz="1600" dirty="0">
                          <a:solidFill>
                            <a:schemeClr val="tx1"/>
                          </a:solidFill>
                          <a:latin typeface="Times New Roman" panose="02020603050405020304" pitchFamily="18" charset="0"/>
                          <a:cs typeface="Times New Roman" panose="02020603050405020304" pitchFamily="18" charset="0"/>
                        </a:rPr>
                        <a:t>., 2017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Decompressed images were fed into LeNet-5 for training and testing</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Compression ratio much higher than the other lossy image compression methods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Knowledge gathering for using decompressed image as input was required</a:t>
                      </a:r>
                    </a:p>
                  </a:txBody>
                  <a:tcPr/>
                </a:tc>
                <a:extLst>
                  <a:ext uri="{0D108BD9-81ED-4DB2-BD59-A6C34878D82A}">
                    <a16:rowId xmlns:a16="http://schemas.microsoft.com/office/drawing/2014/main" val="632227958"/>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9</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Very deep convolutional neural network based image classification using small training sample size</a:t>
                      </a:r>
                    </a:p>
                  </a:txBody>
                  <a:tcPr/>
                </a:tc>
                <a:tc>
                  <a:txBody>
                    <a:bodyPr/>
                    <a:lstStyle/>
                    <a:p>
                      <a:r>
                        <a:rPr lang="en-US" sz="1600" dirty="0" err="1">
                          <a:solidFill>
                            <a:schemeClr val="tx1"/>
                          </a:solidFill>
                          <a:latin typeface="Times New Roman" panose="02020603050405020304" pitchFamily="18" charset="0"/>
                          <a:cs typeface="Times New Roman" panose="02020603050405020304" pitchFamily="18" charset="0"/>
                        </a:rPr>
                        <a:t>Shuying</a:t>
                      </a:r>
                      <a:r>
                        <a:rPr lang="en-US" sz="1600" dirty="0">
                          <a:solidFill>
                            <a:schemeClr val="tx1"/>
                          </a:solidFill>
                          <a:latin typeface="Times New Roman" panose="02020603050405020304" pitchFamily="18" charset="0"/>
                          <a:cs typeface="Times New Roman" panose="02020603050405020304" pitchFamily="18" charset="0"/>
                        </a:rPr>
                        <a:t> Liu and </a:t>
                      </a:r>
                      <a:r>
                        <a:rPr lang="en-US" sz="1600" dirty="0" err="1">
                          <a:solidFill>
                            <a:schemeClr val="tx1"/>
                          </a:solidFill>
                          <a:latin typeface="Times New Roman" panose="02020603050405020304" pitchFamily="18" charset="0"/>
                          <a:cs typeface="Times New Roman" panose="02020603050405020304" pitchFamily="18" charset="0"/>
                        </a:rPr>
                        <a:t>Weihong</a:t>
                      </a:r>
                      <a:r>
                        <a:rPr lang="en-US" sz="1600" dirty="0">
                          <a:solidFill>
                            <a:schemeClr val="tx1"/>
                          </a:solidFill>
                          <a:latin typeface="Times New Roman" panose="02020603050405020304" pitchFamily="18" charset="0"/>
                          <a:cs typeface="Times New Roman" panose="02020603050405020304" pitchFamily="18" charset="0"/>
                        </a:rPr>
                        <a:t> Deng., 2015</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A modified VGG-16 Deep Convolutional Neural Network is used to fit CIFAR-10</a:t>
                      </a:r>
                    </a:p>
                  </a:txBody>
                  <a:tcPr/>
                </a:tc>
                <a:tc>
                  <a:txBody>
                    <a:bodyPr/>
                    <a:lstStyle/>
                    <a:p>
                      <a:r>
                        <a:rPr lang="en-US" sz="1600">
                          <a:solidFill>
                            <a:schemeClr val="tx1"/>
                          </a:solidFill>
                          <a:latin typeface="Times New Roman" panose="02020603050405020304" pitchFamily="18" charset="0"/>
                          <a:cs typeface="Times New Roman" panose="02020603050405020304" pitchFamily="18" charset="0"/>
                        </a:rPr>
                        <a:t>Can be used to fit small datasets with simple and proper modifications</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No theoretical or practical demonstration on large datasets</a:t>
                      </a:r>
                    </a:p>
                  </a:txBody>
                  <a:tcPr/>
                </a:tc>
                <a:extLst>
                  <a:ext uri="{0D108BD9-81ED-4DB2-BD59-A6C34878D82A}">
                    <a16:rowId xmlns:a16="http://schemas.microsoft.com/office/drawing/2014/main" val="705035552"/>
                  </a:ext>
                </a:extLst>
              </a:tr>
            </a:tbl>
          </a:graphicData>
        </a:graphic>
      </p:graphicFrame>
    </p:spTree>
    <p:extLst>
      <p:ext uri="{BB962C8B-B14F-4D97-AF65-F5344CB8AC3E}">
        <p14:creationId xmlns:p14="http://schemas.microsoft.com/office/powerpoint/2010/main" val="54779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17CE-DCFC-4BA8-849F-D9D652447C91}"/>
              </a:ext>
            </a:extLst>
          </p:cNvPr>
          <p:cNvSpPr>
            <a:spLocks noGrp="1"/>
          </p:cNvSpPr>
          <p:nvPr>
            <p:ph type="title"/>
          </p:nvPr>
        </p:nvSpPr>
        <p:spPr>
          <a:xfrm>
            <a:off x="807561" y="286603"/>
            <a:ext cx="10348119" cy="946452"/>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D46ED4C-5F0B-4D84-9051-8741C7370E69}"/>
              </a:ext>
            </a:extLst>
          </p:cNvPr>
          <p:cNvGraphicFramePr>
            <a:graphicFrameLocks noGrp="1"/>
          </p:cNvGraphicFramePr>
          <p:nvPr>
            <p:ph idx="1"/>
            <p:extLst>
              <p:ext uri="{D42A27DB-BD31-4B8C-83A1-F6EECF244321}">
                <p14:modId xmlns:p14="http://schemas.microsoft.com/office/powerpoint/2010/main" val="285520013"/>
              </p:ext>
            </p:extLst>
          </p:nvPr>
        </p:nvGraphicFramePr>
        <p:xfrm>
          <a:off x="807561" y="1343890"/>
          <a:ext cx="10637837" cy="1925320"/>
        </p:xfrm>
        <a:graphic>
          <a:graphicData uri="http://schemas.openxmlformats.org/drawingml/2006/table">
            <a:tbl>
              <a:tblPr firstRow="1" bandRow="1">
                <a:tableStyleId>{21E4AEA4-8DFA-4A89-87EB-49C32662AFE0}</a:tableStyleId>
              </a:tblPr>
              <a:tblGrid>
                <a:gridCol w="759343">
                  <a:extLst>
                    <a:ext uri="{9D8B030D-6E8A-4147-A177-3AD203B41FA5}">
                      <a16:colId xmlns:a16="http://schemas.microsoft.com/office/drawing/2014/main" val="1317446536"/>
                    </a:ext>
                  </a:extLst>
                </a:gridCol>
                <a:gridCol w="2708534">
                  <a:extLst>
                    <a:ext uri="{9D8B030D-6E8A-4147-A177-3AD203B41FA5}">
                      <a16:colId xmlns:a16="http://schemas.microsoft.com/office/drawing/2014/main" val="3879856804"/>
                    </a:ext>
                  </a:extLst>
                </a:gridCol>
                <a:gridCol w="1754659">
                  <a:extLst>
                    <a:ext uri="{9D8B030D-6E8A-4147-A177-3AD203B41FA5}">
                      <a16:colId xmlns:a16="http://schemas.microsoft.com/office/drawing/2014/main" val="1536035221"/>
                    </a:ext>
                  </a:extLst>
                </a:gridCol>
                <a:gridCol w="1804087">
                  <a:extLst>
                    <a:ext uri="{9D8B030D-6E8A-4147-A177-3AD203B41FA5}">
                      <a16:colId xmlns:a16="http://schemas.microsoft.com/office/drawing/2014/main" val="186049816"/>
                    </a:ext>
                  </a:extLst>
                </a:gridCol>
                <a:gridCol w="2016398">
                  <a:extLst>
                    <a:ext uri="{9D8B030D-6E8A-4147-A177-3AD203B41FA5}">
                      <a16:colId xmlns:a16="http://schemas.microsoft.com/office/drawing/2014/main" val="131371455"/>
                    </a:ext>
                  </a:extLst>
                </a:gridCol>
                <a:gridCol w="1594816">
                  <a:extLst>
                    <a:ext uri="{9D8B030D-6E8A-4147-A177-3AD203B41FA5}">
                      <a16:colId xmlns:a16="http://schemas.microsoft.com/office/drawing/2014/main" val="1905114659"/>
                    </a:ext>
                  </a:extLst>
                </a:gridCol>
              </a:tblGrid>
              <a:tr h="370840">
                <a:tc>
                  <a:txBody>
                    <a:bodyPr/>
                    <a:lstStyle/>
                    <a:p>
                      <a:pPr algn="ctr"/>
                      <a:r>
                        <a:rPr lang="en-US" sz="1800" dirty="0" err="1">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Author &amp; Year</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Method</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Merit</a:t>
                      </a:r>
                    </a:p>
                  </a:txBody>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Demerit</a:t>
                      </a:r>
                    </a:p>
                  </a:txBody>
                  <a:tcPr/>
                </a:tc>
                <a:extLst>
                  <a:ext uri="{0D108BD9-81ED-4DB2-BD59-A6C34878D82A}">
                    <a16:rowId xmlns:a16="http://schemas.microsoft.com/office/drawing/2014/main" val="3068616532"/>
                  </a:ext>
                </a:extLst>
              </a:tr>
              <a:tr h="370840">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10</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Classification of time-series images using deep convolutional neural network</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Nima </a:t>
                      </a:r>
                      <a:r>
                        <a:rPr lang="en-US" sz="1600" dirty="0" err="1">
                          <a:solidFill>
                            <a:schemeClr val="tx1"/>
                          </a:solidFill>
                          <a:latin typeface="Times New Roman" panose="02020603050405020304" pitchFamily="18" charset="0"/>
                          <a:cs typeface="Times New Roman" panose="02020603050405020304" pitchFamily="18" charset="0"/>
                        </a:rPr>
                        <a:t>Hatami</a:t>
                      </a:r>
                      <a:r>
                        <a:rPr lang="en-US" sz="1600" dirty="0">
                          <a:solidFill>
                            <a:schemeClr val="tx1"/>
                          </a:solidFill>
                          <a:latin typeface="Times New Roman" panose="02020603050405020304" pitchFamily="18" charset="0"/>
                          <a:cs typeface="Times New Roman" panose="02020603050405020304" pitchFamily="18" charset="0"/>
                        </a:rPr>
                        <a:t>., Yann </a:t>
                      </a:r>
                      <a:r>
                        <a:rPr lang="en-US" sz="1600" dirty="0" err="1">
                          <a:solidFill>
                            <a:schemeClr val="tx1"/>
                          </a:solidFill>
                          <a:latin typeface="Times New Roman" panose="02020603050405020304" pitchFamily="18" charset="0"/>
                          <a:cs typeface="Times New Roman" panose="02020603050405020304" pitchFamily="18" charset="0"/>
                        </a:rPr>
                        <a:t>Gavet</a:t>
                      </a:r>
                      <a:r>
                        <a:rPr lang="en-US" sz="1600" dirty="0">
                          <a:solidFill>
                            <a:schemeClr val="tx1"/>
                          </a:solidFill>
                          <a:latin typeface="Times New Roman" panose="02020603050405020304" pitchFamily="18" charset="0"/>
                          <a:cs typeface="Times New Roman" panose="02020603050405020304" pitchFamily="18" charset="0"/>
                        </a:rPr>
                        <a:t> and Johan </a:t>
                      </a:r>
                      <a:r>
                        <a:rPr lang="en-US" sz="1600" dirty="0" err="1">
                          <a:solidFill>
                            <a:schemeClr val="tx1"/>
                          </a:solidFill>
                          <a:latin typeface="Times New Roman" panose="02020603050405020304" pitchFamily="18" charset="0"/>
                          <a:cs typeface="Times New Roman" panose="02020603050405020304" pitchFamily="18" charset="0"/>
                        </a:rPr>
                        <a:t>Debayale</a:t>
                      </a:r>
                      <a:r>
                        <a:rPr lang="en-US" sz="1600" dirty="0">
                          <a:solidFill>
                            <a:schemeClr val="tx1"/>
                          </a:solidFill>
                          <a:latin typeface="Times New Roman" panose="02020603050405020304" pitchFamily="18" charset="0"/>
                          <a:cs typeface="Times New Roman" panose="02020603050405020304" pitchFamily="18" charset="0"/>
                        </a:rPr>
                        <a:t>., 2017</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Boost the recognition rate of Time-Series Classification (TSC).</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Recurrence Plots (RP) used to transform time-series into 2D texture images and deep CNN classifier</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Uses only less feature representation layers and applied for only small datasets</a:t>
                      </a:r>
                    </a:p>
                  </a:txBody>
                  <a:tcPr/>
                </a:tc>
                <a:extLst>
                  <a:ext uri="{0D108BD9-81ED-4DB2-BD59-A6C34878D82A}">
                    <a16:rowId xmlns:a16="http://schemas.microsoft.com/office/drawing/2014/main" val="1259940019"/>
                  </a:ext>
                </a:extLst>
              </a:tr>
            </a:tbl>
          </a:graphicData>
        </a:graphic>
      </p:graphicFrame>
    </p:spTree>
    <p:extLst>
      <p:ext uri="{BB962C8B-B14F-4D97-AF65-F5344CB8AC3E}">
        <p14:creationId xmlns:p14="http://schemas.microsoft.com/office/powerpoint/2010/main" val="1041038684"/>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537</TotalTime>
  <Words>4404</Words>
  <Application>Microsoft Office PowerPoint</Application>
  <PresentationFormat>Widescreen</PresentationFormat>
  <Paragraphs>418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Times New Roman</vt:lpstr>
      <vt:lpstr>Wingdings</vt:lpstr>
      <vt:lpstr>Retrospect</vt:lpstr>
      <vt:lpstr>Detection of Malaria using Convolutional Neural Network</vt:lpstr>
      <vt:lpstr>Aim</vt:lpstr>
      <vt:lpstr>Objective</vt:lpstr>
      <vt:lpstr>Abstract</vt:lpstr>
      <vt:lpstr>Introduction</vt:lpstr>
      <vt:lpstr>Literature Survey</vt:lpstr>
      <vt:lpstr>Literature Survey…</vt:lpstr>
      <vt:lpstr>Literature Survey…</vt:lpstr>
      <vt:lpstr>Literature Survey…</vt:lpstr>
      <vt:lpstr>Existing System</vt:lpstr>
      <vt:lpstr>Disadvantages</vt:lpstr>
      <vt:lpstr>Proposed System</vt:lpstr>
      <vt:lpstr>Advantages of Proposed System</vt:lpstr>
      <vt:lpstr>Block Diagram</vt:lpstr>
      <vt:lpstr>Explanation</vt:lpstr>
      <vt:lpstr>Algorithm</vt:lpstr>
      <vt:lpstr>Modules</vt:lpstr>
      <vt:lpstr>Module Explanation</vt:lpstr>
      <vt:lpstr>Module Explanation…</vt:lpstr>
      <vt:lpstr>Module Explanation…</vt:lpstr>
      <vt:lpstr>Module Explanation…</vt:lpstr>
      <vt:lpstr>Input</vt:lpstr>
      <vt:lpstr>Sample of blood cell images of both healthy and infected</vt:lpstr>
      <vt:lpstr>Dataset Split</vt:lpstr>
      <vt:lpstr>Output</vt:lpstr>
      <vt:lpstr>Performance Evaluation</vt:lpstr>
      <vt:lpstr>Conclusion</vt:lpstr>
      <vt:lpstr>Future Enhancement</vt:lpstr>
      <vt:lpstr>Source Code</vt:lpstr>
      <vt:lpstr>Source Code…</vt:lpstr>
      <vt:lpstr>Source Code…</vt:lpstr>
      <vt:lpstr>Source Code…</vt:lpstr>
      <vt:lpstr>Source Code…</vt:lpstr>
      <vt:lpstr>Source Code…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Malaria using Convolutional Neural Network</dc:title>
  <dc:creator>Asha Stebi</dc:creator>
  <cp:lastModifiedBy>Asha</cp:lastModifiedBy>
  <cp:revision>287</cp:revision>
  <dcterms:created xsi:type="dcterms:W3CDTF">2021-11-20T16:05:54Z</dcterms:created>
  <dcterms:modified xsi:type="dcterms:W3CDTF">2023-05-02T05:39:54Z</dcterms:modified>
</cp:coreProperties>
</file>