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90" r:id="rId3"/>
    <p:sldId id="291" r:id="rId4"/>
    <p:sldId id="258" r:id="rId5"/>
    <p:sldId id="296" r:id="rId6"/>
    <p:sldId id="307" r:id="rId7"/>
    <p:sldId id="261" r:id="rId8"/>
    <p:sldId id="310" r:id="rId9"/>
    <p:sldId id="292" r:id="rId10"/>
    <p:sldId id="295" r:id="rId11"/>
    <p:sldId id="326" r:id="rId12"/>
    <p:sldId id="311" r:id="rId13"/>
    <p:sldId id="314" r:id="rId14"/>
    <p:sldId id="315" r:id="rId15"/>
    <p:sldId id="316" r:id="rId16"/>
    <p:sldId id="317" r:id="rId17"/>
    <p:sldId id="318" r:id="rId18"/>
    <p:sldId id="319" r:id="rId19"/>
    <p:sldId id="320" r:id="rId20"/>
    <p:sldId id="321" r:id="rId21"/>
    <p:sldId id="322" r:id="rId22"/>
    <p:sldId id="323" r:id="rId23"/>
    <p:sldId id="329" r:id="rId24"/>
    <p:sldId id="328" r:id="rId25"/>
    <p:sldId id="327" r:id="rId26"/>
    <p:sldId id="330" r:id="rId27"/>
    <p:sldId id="331" r:id="rId28"/>
    <p:sldId id="332" r:id="rId29"/>
    <p:sldId id="333" r:id="rId30"/>
    <p:sldId id="334" r:id="rId31"/>
    <p:sldId id="335" r:id="rId32"/>
    <p:sldId id="325" r:id="rId33"/>
    <p:sldId id="324" r:id="rId34"/>
    <p:sldId id="294" r:id="rId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122652-33EF-4B22-8589-3C675F21142D}" v="49" dt="2025-09-18T16:21:31.069"/>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93" autoAdjust="0"/>
    <p:restoredTop sz="94660"/>
  </p:normalViewPr>
  <p:slideViewPr>
    <p:cSldViewPr snapToGrid="0">
      <p:cViewPr varScale="1">
        <p:scale>
          <a:sx n="78" d="100"/>
          <a:sy n="78" d="100"/>
        </p:scale>
        <p:origin x="67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Calibri"/>
      </a:defRPr>
    </a:lvl1pPr>
    <a:lvl2pPr indent="228600" latinLnBrk="0">
      <a:spcBef>
        <a:spcPts val="400"/>
      </a:spcBef>
      <a:defRPr sz="1200">
        <a:latin typeface="+mn-lt"/>
        <a:ea typeface="+mn-ea"/>
        <a:cs typeface="+mn-cs"/>
        <a:sym typeface="Calibri"/>
      </a:defRPr>
    </a:lvl2pPr>
    <a:lvl3pPr indent="457200" latinLnBrk="0">
      <a:spcBef>
        <a:spcPts val="400"/>
      </a:spcBef>
      <a:defRPr sz="1200">
        <a:latin typeface="+mn-lt"/>
        <a:ea typeface="+mn-ea"/>
        <a:cs typeface="+mn-cs"/>
        <a:sym typeface="Calibri"/>
      </a:defRPr>
    </a:lvl3pPr>
    <a:lvl4pPr indent="685800" latinLnBrk="0">
      <a:spcBef>
        <a:spcPts val="400"/>
      </a:spcBef>
      <a:defRPr sz="1200">
        <a:latin typeface="+mn-lt"/>
        <a:ea typeface="+mn-ea"/>
        <a:cs typeface="+mn-cs"/>
        <a:sym typeface="Calibri"/>
      </a:defRPr>
    </a:lvl4pPr>
    <a:lvl5pPr indent="914400" latinLnBrk="0">
      <a:spcBef>
        <a:spcPts val="400"/>
      </a:spcBef>
      <a:defRPr sz="1200">
        <a:latin typeface="+mn-lt"/>
        <a:ea typeface="+mn-ea"/>
        <a:cs typeface="+mn-cs"/>
        <a:sym typeface="Calibri"/>
      </a:defRPr>
    </a:lvl5pPr>
    <a:lvl6pPr indent="1143000" latinLnBrk="0">
      <a:spcBef>
        <a:spcPts val="400"/>
      </a:spcBef>
      <a:defRPr sz="1200">
        <a:latin typeface="+mn-lt"/>
        <a:ea typeface="+mn-ea"/>
        <a:cs typeface="+mn-cs"/>
        <a:sym typeface="Calibri"/>
      </a:defRPr>
    </a:lvl6pPr>
    <a:lvl7pPr indent="1371600" latinLnBrk="0">
      <a:spcBef>
        <a:spcPts val="400"/>
      </a:spcBef>
      <a:defRPr sz="1200">
        <a:latin typeface="+mn-lt"/>
        <a:ea typeface="+mn-ea"/>
        <a:cs typeface="+mn-cs"/>
        <a:sym typeface="Calibri"/>
      </a:defRPr>
    </a:lvl7pPr>
    <a:lvl8pPr indent="1600200" latinLnBrk="0">
      <a:spcBef>
        <a:spcPts val="400"/>
      </a:spcBef>
      <a:defRPr sz="1200">
        <a:latin typeface="+mn-lt"/>
        <a:ea typeface="+mn-ea"/>
        <a:cs typeface="+mn-cs"/>
        <a:sym typeface="Calibri"/>
      </a:defRPr>
    </a:lvl8pPr>
    <a:lvl9pPr indent="1828800" latinLnBrk="0">
      <a:spcBef>
        <a:spcPts val="400"/>
      </a:spcBef>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6" name="Rectangle 1"/>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19" name="Rectangle 2"/>
          <p:cNvGrpSpPr/>
          <p:nvPr/>
        </p:nvGrpSpPr>
        <p:grpSpPr>
          <a:xfrm>
            <a:off x="0" y="6543818"/>
            <a:ext cx="12192000" cy="333089"/>
            <a:chOff x="0" y="0"/>
            <a:chExt cx="12192000" cy="333087"/>
          </a:xfrm>
        </p:grpSpPr>
        <p:sp>
          <p:nvSpPr>
            <p:cNvPr id="17"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20" name="Picture 11" descr="Picture 11"/>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2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2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9"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42" name="Rectangle 7"/>
          <p:cNvGrpSpPr/>
          <p:nvPr/>
        </p:nvGrpSpPr>
        <p:grpSpPr>
          <a:xfrm>
            <a:off x="0" y="6543818"/>
            <a:ext cx="12192000" cy="333089"/>
            <a:chOff x="0" y="0"/>
            <a:chExt cx="12192000" cy="333087"/>
          </a:xfrm>
        </p:grpSpPr>
        <p:sp>
          <p:nvSpPr>
            <p:cNvPr id="40"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1"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43" name="Picture 8" descr="Picture 8"/>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44"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45"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53"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56" name="Rectangle 7"/>
          <p:cNvGrpSpPr/>
          <p:nvPr/>
        </p:nvGrpSpPr>
        <p:grpSpPr>
          <a:xfrm>
            <a:off x="0" y="6543818"/>
            <a:ext cx="12192000" cy="333089"/>
            <a:chOff x="0" y="0"/>
            <a:chExt cx="12192000" cy="333087"/>
          </a:xfrm>
        </p:grpSpPr>
        <p:sp>
          <p:nvSpPr>
            <p:cNvPr id="54"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55"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57" name="Picture 8" descr="Picture 8"/>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58" name="Title Text"/>
          <p:cNvSpPr txBox="1">
            <a:spLocks noGrp="1"/>
          </p:cNvSpPr>
          <p:nvPr>
            <p:ph type="title"/>
          </p:nvPr>
        </p:nvSpPr>
        <p:spPr>
          <a:prstGeom prst="rect">
            <a:avLst/>
          </a:prstGeom>
        </p:spPr>
        <p:txBody>
          <a:bodyPr/>
          <a:lstStyle/>
          <a:p>
            <a:r>
              <a:t>Title Text</a:t>
            </a:r>
          </a:p>
        </p:txBody>
      </p:sp>
      <p:sp>
        <p:nvSpPr>
          <p:cNvPr id="5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67"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70" name="Rectangle 7"/>
          <p:cNvGrpSpPr/>
          <p:nvPr/>
        </p:nvGrpSpPr>
        <p:grpSpPr>
          <a:xfrm>
            <a:off x="0" y="6543818"/>
            <a:ext cx="12192000" cy="333089"/>
            <a:chOff x="0" y="0"/>
            <a:chExt cx="12192000" cy="333087"/>
          </a:xfrm>
        </p:grpSpPr>
        <p:sp>
          <p:nvSpPr>
            <p:cNvPr id="68"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9"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71" name="Picture 8" descr="Picture 8"/>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7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7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7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82"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85" name="Rectangle 7"/>
          <p:cNvGrpSpPr/>
          <p:nvPr/>
        </p:nvGrpSpPr>
        <p:grpSpPr>
          <a:xfrm>
            <a:off x="0" y="6543818"/>
            <a:ext cx="12192000" cy="333089"/>
            <a:chOff x="0" y="0"/>
            <a:chExt cx="12192000" cy="333087"/>
          </a:xfrm>
        </p:grpSpPr>
        <p:sp>
          <p:nvSpPr>
            <p:cNvPr id="83"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4"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86" name="Picture 8" descr="Picture 8"/>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87" name="Title Text"/>
          <p:cNvSpPr txBox="1">
            <a:spLocks noGrp="1"/>
          </p:cNvSpPr>
          <p:nvPr>
            <p:ph type="title"/>
          </p:nvPr>
        </p:nvSpPr>
        <p:spPr>
          <a:prstGeom prst="rect">
            <a:avLst/>
          </a:prstGeom>
        </p:spPr>
        <p:txBody>
          <a:bodyPr/>
          <a:lstStyle/>
          <a:p>
            <a:r>
              <a:t>Title Text</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95"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98" name="Rectangle 7"/>
          <p:cNvGrpSpPr/>
          <p:nvPr/>
        </p:nvGrpSpPr>
        <p:grpSpPr>
          <a:xfrm>
            <a:off x="0" y="6543818"/>
            <a:ext cx="12192000" cy="333089"/>
            <a:chOff x="0" y="0"/>
            <a:chExt cx="12192000" cy="333087"/>
          </a:xfrm>
        </p:grpSpPr>
        <p:sp>
          <p:nvSpPr>
            <p:cNvPr id="96"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7"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99" name="Picture 8" descr="Picture 8"/>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107"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110" name="Rectangle 7"/>
          <p:cNvGrpSpPr/>
          <p:nvPr/>
        </p:nvGrpSpPr>
        <p:grpSpPr>
          <a:xfrm>
            <a:off x="0" y="6543818"/>
            <a:ext cx="12192000" cy="333089"/>
            <a:chOff x="0" y="0"/>
            <a:chExt cx="12192000" cy="333087"/>
          </a:xfrm>
        </p:grpSpPr>
        <p:sp>
          <p:nvSpPr>
            <p:cNvPr id="108"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9"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111" name="Picture 8" descr="Picture 8"/>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11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1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11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11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122"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125" name="Rectangle 7"/>
          <p:cNvGrpSpPr/>
          <p:nvPr/>
        </p:nvGrpSpPr>
        <p:grpSpPr>
          <a:xfrm>
            <a:off x="0" y="6543818"/>
            <a:ext cx="12192000" cy="333089"/>
            <a:chOff x="0" y="0"/>
            <a:chExt cx="12192000" cy="333087"/>
          </a:xfrm>
        </p:grpSpPr>
        <p:sp>
          <p:nvSpPr>
            <p:cNvPr id="123"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24"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126" name="Picture 8" descr="Picture 8"/>
          <p:cNvPicPr>
            <a:picLocks noChangeAspect="1"/>
          </p:cNvPicPr>
          <p:nvPr/>
        </p:nvPicPr>
        <p:blipFill>
          <a:blip r:embed="rId2"/>
          <a:stretch>
            <a:fillRect/>
          </a:stretch>
        </p:blipFill>
        <p:spPr>
          <a:xfrm>
            <a:off x="11353800" y="0"/>
            <a:ext cx="822325" cy="822325"/>
          </a:xfrm>
          <a:prstGeom prst="rect">
            <a:avLst/>
          </a:prstGeom>
          <a:ln w="12700">
            <a:miter lim="400000"/>
          </a:ln>
        </p:spPr>
      </p:pic>
      <p:sp>
        <p:nvSpPr>
          <p:cNvPr id="127"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12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12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6"/>
          <p:cNvSpPr/>
          <p:nvPr/>
        </p:nvSpPr>
        <p:spPr>
          <a:xfrm>
            <a:off x="0" y="0"/>
            <a:ext cx="12192000" cy="241300"/>
          </a:xfrm>
          <a:prstGeom prst="rect">
            <a:avLst/>
          </a:prstGeom>
          <a:solidFill>
            <a:schemeClr val="accent1"/>
          </a:solidFill>
          <a:ln w="12700">
            <a:solidFill>
              <a:srgbClr val="42719B"/>
            </a:solidFill>
            <a:miter/>
          </a:ln>
        </p:spPr>
        <p:txBody>
          <a:bodyPr lIns="45719" rIns="45719" anchor="ctr"/>
          <a:lstStyle/>
          <a:p>
            <a:pPr algn="ctr">
              <a:defRPr>
                <a:solidFill>
                  <a:srgbClr val="FFFFFF"/>
                </a:solidFill>
              </a:defRPr>
            </a:pPr>
            <a:endParaRPr/>
          </a:p>
        </p:txBody>
      </p:sp>
      <p:grpSp>
        <p:nvGrpSpPr>
          <p:cNvPr id="5" name="Rectangle 7"/>
          <p:cNvGrpSpPr/>
          <p:nvPr/>
        </p:nvGrpSpPr>
        <p:grpSpPr>
          <a:xfrm>
            <a:off x="0" y="6543818"/>
            <a:ext cx="12192000" cy="333089"/>
            <a:chOff x="0" y="0"/>
            <a:chExt cx="12192000" cy="333087"/>
          </a:xfrm>
        </p:grpSpPr>
        <p:sp>
          <p:nvSpPr>
            <p:cNvPr id="3" name="Rectangle"/>
            <p:cNvSpPr/>
            <p:nvPr/>
          </p:nvSpPr>
          <p:spPr>
            <a:xfrm>
              <a:off x="0" y="9381"/>
              <a:ext cx="12192000" cy="314326"/>
            </a:xfrm>
            <a:prstGeom prst="rect">
              <a:avLst/>
            </a:prstGeom>
            <a:solidFill>
              <a:schemeClr val="accent1"/>
            </a:solidFill>
            <a:ln w="12700" cap="flat">
              <a:solidFill>
                <a:srgbClr val="FFD966"/>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4" name="MRCET | Department of Emerging Technologies | Application Development-II PPT| III Year B.Tech-II Semester"/>
            <p:cNvSpPr txBox="1"/>
            <p:nvPr/>
          </p:nvSpPr>
          <p:spPr>
            <a:xfrm>
              <a:off x="52069" y="0"/>
              <a:ext cx="12087862" cy="33308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lstStyle>
            <a:p>
              <a:r>
                <a:t>MRCET | Department of Emerging Technologies | Application Development-II PPT| III Year B.Tech-II Semester</a:t>
              </a:r>
            </a:p>
          </p:txBody>
        </p:sp>
      </p:grpSp>
      <p:pic>
        <p:nvPicPr>
          <p:cNvPr id="6" name="Picture 8" descr="Picture 8"/>
          <p:cNvPicPr>
            <a:picLocks noChangeAspect="1"/>
          </p:cNvPicPr>
          <p:nvPr/>
        </p:nvPicPr>
        <p:blipFill>
          <a:blip r:embed="rId11"/>
          <a:stretch>
            <a:fillRect/>
          </a:stretch>
        </p:blipFill>
        <p:spPr>
          <a:xfrm>
            <a:off x="11353800" y="0"/>
            <a:ext cx="822325" cy="822325"/>
          </a:xfrm>
          <a:prstGeom prst="rect">
            <a:avLst/>
          </a:prstGeom>
          <a:ln w="12700">
            <a:miter lim="400000"/>
          </a:ln>
        </p:spPr>
      </p:pic>
      <p:sp>
        <p:nvSpPr>
          <p:cNvPr id="7"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8"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11552376" y="6235372"/>
            <a:ext cx="258624" cy="248306"/>
          </a:xfrm>
          <a:prstGeom prst="rect">
            <a:avLst/>
          </a:prstGeom>
          <a:ln w="12700">
            <a:miter lim="400000"/>
          </a:ln>
        </p:spPr>
        <p:txBody>
          <a:bodyPr wrap="none" lIns="45719" rIns="45719" anchor="ctr">
            <a:spAutoFit/>
          </a:bodyPr>
          <a:lstStyle>
            <a:lvl1pPr algn="r">
              <a:defRPr sz="1200" b="1">
                <a:solidFill>
                  <a:srgbClr val="C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4572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9144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13716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182880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AutoNum type="arabicPeriod"/>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1"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1.xml.rels><?xml version="1.0" encoding="UTF-8" standalone="yes"?>
<Relationships xmlns="http://schemas.openxmlformats.org/package/2006/relationships"><Relationship Id="rId3" Type="http://schemas.openxmlformats.org/officeDocument/2006/relationships/hyperlink" Target="https://arxiv.org/abs/1712.06957"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kaggle.com/datasets/devbatrax/fracture-detection-using-x-ray-images"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ctrTitle"/>
          </p:nvPr>
        </p:nvSpPr>
        <p:spPr>
          <a:xfrm>
            <a:off x="1708150" y="420687"/>
            <a:ext cx="9191625" cy="1016001"/>
          </a:xfrm>
          <a:prstGeom prst="rect">
            <a:avLst/>
          </a:prstGeom>
        </p:spPr>
        <p:txBody>
          <a:bodyPr/>
          <a:lstStyle/>
          <a:p>
            <a:pPr>
              <a:defRPr sz="2800" b="1">
                <a:solidFill>
                  <a:srgbClr val="2F5496"/>
                </a:solidFill>
                <a:latin typeface="+mn-lt"/>
                <a:ea typeface="+mn-ea"/>
                <a:cs typeface="+mn-cs"/>
                <a:sym typeface="Calibri"/>
              </a:defRPr>
            </a:pPr>
            <a:r>
              <a:t>MALLA REDDY COLLEGE OF ENGINEERING &amp; TECHNOLOGY</a:t>
            </a:r>
            <a:br/>
            <a:r>
              <a:rPr sz="1400">
                <a:solidFill>
                  <a:srgbClr val="000000"/>
                </a:solidFill>
              </a:rPr>
              <a:t>(AUTONOMUS INSTITUTION –UGC, GOVT. OF INDIA)</a:t>
            </a:r>
            <a:br>
              <a:rPr sz="1400">
                <a:solidFill>
                  <a:srgbClr val="000000"/>
                </a:solidFill>
              </a:rPr>
            </a:br>
            <a:r>
              <a:rPr sz="1400">
                <a:solidFill>
                  <a:srgbClr val="000000"/>
                </a:solidFill>
              </a:rPr>
              <a:t>Affiliated to JNTUH; Approved by AICTE, NBA-Tier 1 &amp; NAAC with A-GRADE| ISO 9001:2015</a:t>
            </a:r>
          </a:p>
        </p:txBody>
      </p:sp>
      <p:sp>
        <p:nvSpPr>
          <p:cNvPr id="140" name="Slide Number Placeholder 3"/>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grpSp>
        <p:nvGrpSpPr>
          <p:cNvPr id="143" name="Rounded Rectangle 4"/>
          <p:cNvGrpSpPr/>
          <p:nvPr/>
        </p:nvGrpSpPr>
        <p:grpSpPr>
          <a:xfrm>
            <a:off x="0" y="6483678"/>
            <a:ext cx="12192000" cy="393700"/>
            <a:chOff x="0" y="0"/>
            <a:chExt cx="12192000" cy="393700"/>
          </a:xfrm>
        </p:grpSpPr>
        <p:sp>
          <p:nvSpPr>
            <p:cNvPr id="141"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42" name="B.Tech III Year – II Sem | Dept of Computational Intelligence| Application Development – II | Project Review"/>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pic>
        <p:nvPicPr>
          <p:cNvPr id="144" name="Picture 5" descr="Picture 5"/>
          <p:cNvPicPr>
            <a:picLocks noChangeAspect="1"/>
          </p:cNvPicPr>
          <p:nvPr/>
        </p:nvPicPr>
        <p:blipFill>
          <a:blip r:embed="rId2"/>
          <a:stretch>
            <a:fillRect/>
          </a:stretch>
        </p:blipFill>
        <p:spPr>
          <a:xfrm>
            <a:off x="301625" y="265113"/>
            <a:ext cx="1452563" cy="1452563"/>
          </a:xfrm>
          <a:prstGeom prst="rect">
            <a:avLst/>
          </a:prstGeom>
          <a:ln w="12700">
            <a:miter lim="400000"/>
          </a:ln>
        </p:spPr>
      </p:pic>
      <p:sp>
        <p:nvSpPr>
          <p:cNvPr id="145"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146" name="Rectangle 7"/>
          <p:cNvSpPr/>
          <p:nvPr/>
        </p:nvSpPr>
        <p:spPr>
          <a:xfrm>
            <a:off x="11261725" y="269875"/>
            <a:ext cx="914400" cy="550863"/>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147" name="Picture 9" descr="Picture 9"/>
          <p:cNvPicPr>
            <a:picLocks noChangeAspect="1"/>
          </p:cNvPicPr>
          <p:nvPr/>
        </p:nvPicPr>
        <p:blipFill>
          <a:blip r:embed="rId3"/>
          <a:stretch>
            <a:fillRect/>
          </a:stretch>
        </p:blipFill>
        <p:spPr>
          <a:xfrm>
            <a:off x="10545763" y="265113"/>
            <a:ext cx="1571626" cy="1573213"/>
          </a:xfrm>
          <a:prstGeom prst="rect">
            <a:avLst/>
          </a:prstGeom>
          <a:ln w="12700">
            <a:miter lim="400000"/>
          </a:ln>
        </p:spPr>
      </p:pic>
      <p:sp>
        <p:nvSpPr>
          <p:cNvPr id="148" name="Subtitle 2"/>
          <p:cNvSpPr txBox="1">
            <a:spLocks noGrp="1"/>
          </p:cNvSpPr>
          <p:nvPr>
            <p:ph type="subTitle" idx="1"/>
          </p:nvPr>
        </p:nvSpPr>
        <p:spPr>
          <a:xfrm>
            <a:off x="1611311" y="1627699"/>
            <a:ext cx="9288465" cy="4473578"/>
          </a:xfrm>
          <a:prstGeom prst="rect">
            <a:avLst/>
          </a:prstGeom>
        </p:spPr>
        <p:txBody>
          <a:bodyPr>
            <a:normAutofit fontScale="92500" lnSpcReduction="20000"/>
          </a:bodyPr>
          <a:lstStyle/>
          <a:p>
            <a:pPr defTabSz="795527">
              <a:spcBef>
                <a:spcPts val="800"/>
              </a:spcBef>
              <a:defRPr sz="2088" b="1">
                <a:solidFill>
                  <a:srgbClr val="FF0000"/>
                </a:solidFill>
              </a:defRPr>
            </a:pPr>
            <a:r>
              <a:rPr lang="en-IN" sz="2088" b="1" dirty="0">
                <a:solidFill>
                  <a:schemeClr val="tx1"/>
                </a:solidFill>
              </a:rPr>
              <a:t>“</a:t>
            </a:r>
            <a:r>
              <a:rPr lang="en-IN" sz="2088" b="1" dirty="0" err="1">
                <a:solidFill>
                  <a:schemeClr val="tx1"/>
                </a:solidFill>
              </a:rPr>
              <a:t>FractoScan</a:t>
            </a:r>
            <a:r>
              <a:rPr lang="en-IN" sz="2088" b="1" dirty="0">
                <a:solidFill>
                  <a:schemeClr val="tx1"/>
                </a:solidFill>
              </a:rPr>
              <a:t> – Automated Detection and Classification of </a:t>
            </a:r>
            <a:r>
              <a:rPr lang="en-IN" sz="2088" b="1" dirty="0" err="1">
                <a:solidFill>
                  <a:schemeClr val="tx1"/>
                </a:solidFill>
              </a:rPr>
              <a:t>Orthopedic</a:t>
            </a:r>
            <a:r>
              <a:rPr lang="en-IN" sz="2088" b="1" dirty="0">
                <a:solidFill>
                  <a:schemeClr val="tx1"/>
                </a:solidFill>
              </a:rPr>
              <a:t> Fractures Using Convolutional Neural Networks (CNNs)”</a:t>
            </a:r>
          </a:p>
          <a:p>
            <a:pPr defTabSz="795527">
              <a:spcBef>
                <a:spcPts val="800"/>
              </a:spcBef>
              <a:defRPr sz="2088" b="1">
                <a:solidFill>
                  <a:srgbClr val="FF0000"/>
                </a:solidFill>
              </a:defRPr>
            </a:pPr>
            <a:endParaRPr lang="en-GB" dirty="0">
              <a:solidFill>
                <a:schemeClr val="tx1"/>
              </a:solidFill>
              <a:latin typeface="Times New Roman" panose="02020603050405020304" pitchFamily="18" charset="0"/>
              <a:cs typeface="Times New Roman" panose="02020603050405020304" pitchFamily="18" charset="0"/>
            </a:endParaRPr>
          </a:p>
          <a:p>
            <a:pPr defTabSz="795527">
              <a:spcBef>
                <a:spcPts val="800"/>
              </a:spcBef>
              <a:defRPr sz="2088" b="1">
                <a:solidFill>
                  <a:srgbClr val="FF0000"/>
                </a:solidFill>
              </a:defRPr>
            </a:pPr>
            <a:r>
              <a:rPr dirty="0">
                <a:latin typeface="Times New Roman" panose="02020603050405020304" pitchFamily="18" charset="0"/>
                <a:cs typeface="Times New Roman" panose="02020603050405020304" pitchFamily="18" charset="0"/>
              </a:rPr>
              <a:t>Team Members Details</a:t>
            </a:r>
            <a:endParaRPr lang="en-IN" dirty="0">
              <a:latin typeface="Times New Roman" panose="02020603050405020304" pitchFamily="18" charset="0"/>
              <a:cs typeface="Times New Roman" panose="02020603050405020304" pitchFamily="18" charset="0"/>
            </a:endParaRPr>
          </a:p>
          <a:p>
            <a:pPr defTabSz="795527">
              <a:lnSpc>
                <a:spcPct val="100000"/>
              </a:lnSpc>
              <a:spcBef>
                <a:spcPts val="800"/>
              </a:spcBef>
              <a:buSzPct val="100000"/>
              <a:defRPr sz="1914" b="1"/>
            </a:pPr>
            <a:r>
              <a:rPr lang="en-IN" dirty="0">
                <a:latin typeface="Times New Roman" panose="02020603050405020304" pitchFamily="18" charset="0"/>
                <a:cs typeface="Times New Roman" panose="02020603050405020304" pitchFamily="18" charset="0"/>
              </a:rPr>
              <a:t>   1.   G. Amulya    - 23N31A6695</a:t>
            </a:r>
          </a:p>
          <a:p>
            <a:pPr defTabSz="795527">
              <a:lnSpc>
                <a:spcPct val="100000"/>
              </a:lnSpc>
              <a:spcBef>
                <a:spcPts val="800"/>
              </a:spcBef>
              <a:buSzPct val="100000"/>
              <a:defRPr sz="1914" b="1"/>
            </a:pPr>
            <a:r>
              <a:rPr lang="en-US" dirty="0">
                <a:latin typeface="Times New Roman" panose="02020603050405020304" pitchFamily="18" charset="0"/>
                <a:cs typeface="Times New Roman" panose="02020603050405020304" pitchFamily="18" charset="0"/>
              </a:rPr>
              <a:t>  2.   G. Abhinav - 23N31A66B0</a:t>
            </a:r>
          </a:p>
          <a:p>
            <a:pPr defTabSz="795527">
              <a:lnSpc>
                <a:spcPct val="100000"/>
              </a:lnSpc>
              <a:spcBef>
                <a:spcPts val="800"/>
              </a:spcBef>
              <a:buSzPct val="100000"/>
              <a:defRPr sz="1914" b="1"/>
            </a:pPr>
            <a:r>
              <a:rPr lang="pt-B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a:t>
            </a:r>
            <a:r>
              <a:rPr lang="pt-BR" dirty="0">
                <a:latin typeface="Times New Roman" panose="02020603050405020304" pitchFamily="18" charset="0"/>
                <a:cs typeface="Times New Roman" panose="02020603050405020304" pitchFamily="18" charset="0"/>
              </a:rPr>
              <a:t>       3.   K. Yogendra Balaji -  23N31A66C8</a:t>
            </a:r>
          </a:p>
          <a:p>
            <a:pPr marL="397763" indent="-397763" defTabSz="795527">
              <a:lnSpc>
                <a:spcPct val="100000"/>
              </a:lnSpc>
              <a:spcBef>
                <a:spcPts val="800"/>
              </a:spcBef>
              <a:buSzPct val="100000"/>
              <a:buAutoNum type="arabicPeriod"/>
              <a:defRPr sz="1914" b="1"/>
            </a:pPr>
            <a:endParaRPr dirty="0">
              <a:latin typeface="Times New Roman" panose="02020603050405020304" pitchFamily="18" charset="0"/>
              <a:cs typeface="Times New Roman" panose="02020603050405020304" pitchFamily="18" charset="0"/>
            </a:endParaRPr>
          </a:p>
          <a:p>
            <a:pPr defTabSz="795527">
              <a:lnSpc>
                <a:spcPct val="50000"/>
              </a:lnSpc>
              <a:spcBef>
                <a:spcPts val="800"/>
              </a:spcBef>
              <a:defRPr sz="1914" b="1"/>
            </a:pPr>
            <a:endParaRPr dirty="0">
              <a:latin typeface="Times New Roman" panose="02020603050405020304" pitchFamily="18" charset="0"/>
              <a:cs typeface="Times New Roman" panose="02020603050405020304" pitchFamily="18" charset="0"/>
            </a:endParaRPr>
          </a:p>
          <a:p>
            <a:pPr defTabSz="795527">
              <a:spcBef>
                <a:spcPts val="800"/>
              </a:spcBef>
              <a:defRPr sz="1914"/>
            </a:pPr>
            <a:r>
              <a:rPr dirty="0">
                <a:latin typeface="Times New Roman" panose="02020603050405020304" pitchFamily="18" charset="0"/>
                <a:cs typeface="Times New Roman" panose="02020603050405020304" pitchFamily="18" charset="0"/>
              </a:rPr>
              <a:t>II</a:t>
            </a:r>
            <a:r>
              <a:rPr lang="en-US" dirty="0">
                <a:latin typeface="Times New Roman" panose="02020603050405020304" pitchFamily="18" charset="0"/>
                <a:cs typeface="Times New Roman" panose="02020603050405020304" pitchFamily="18" charset="0"/>
              </a:rPr>
              <a:t>I </a:t>
            </a:r>
            <a:r>
              <a:rPr dirty="0">
                <a:latin typeface="Times New Roman" panose="02020603050405020304" pitchFamily="18" charset="0"/>
                <a:cs typeface="Times New Roman" panose="02020603050405020304" pitchFamily="18" charset="0"/>
              </a:rPr>
              <a:t>Year B.</a:t>
            </a:r>
            <a:r>
              <a:rPr lang="en-US"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Tech-I Semester – CSE (AIML)</a:t>
            </a:r>
          </a:p>
          <a:p>
            <a:pPr defTabSz="795527">
              <a:spcBef>
                <a:spcPts val="800"/>
              </a:spcBef>
              <a:defRPr sz="2088"/>
            </a:pPr>
            <a:endParaRPr dirty="0">
              <a:latin typeface="Times New Roman" panose="02020603050405020304" pitchFamily="18" charset="0"/>
              <a:cs typeface="Times New Roman" panose="02020603050405020304" pitchFamily="18" charset="0"/>
            </a:endParaRPr>
          </a:p>
          <a:p>
            <a:pPr defTabSz="795527">
              <a:lnSpc>
                <a:spcPct val="50000"/>
              </a:lnSpc>
              <a:spcBef>
                <a:spcPts val="800"/>
              </a:spcBef>
              <a:defRPr sz="2088" b="1"/>
            </a:pPr>
            <a:r>
              <a:rPr dirty="0">
                <a:latin typeface="Times New Roman" panose="02020603050405020304" pitchFamily="18" charset="0"/>
                <a:cs typeface="Times New Roman" panose="02020603050405020304" pitchFamily="18" charset="0"/>
              </a:rPr>
              <a:t>Under the Guidance of</a:t>
            </a:r>
            <a:r>
              <a:rPr dirty="0">
                <a:solidFill>
                  <a:srgbClr val="FF0000"/>
                </a:solidFill>
                <a:latin typeface="Times New Roman" panose="02020603050405020304" pitchFamily="18" charset="0"/>
                <a:cs typeface="Times New Roman" panose="02020603050405020304" pitchFamily="18" charset="0"/>
              </a:rPr>
              <a:t> </a:t>
            </a:r>
            <a:endParaRPr lang="en-GB" dirty="0">
              <a:solidFill>
                <a:srgbClr val="FF0000"/>
              </a:solidFill>
              <a:latin typeface="Times New Roman" panose="02020603050405020304" pitchFamily="18" charset="0"/>
              <a:cs typeface="Times New Roman" panose="02020603050405020304" pitchFamily="18" charset="0"/>
            </a:endParaRPr>
          </a:p>
          <a:p>
            <a:pPr defTabSz="795527">
              <a:lnSpc>
                <a:spcPct val="50000"/>
              </a:lnSpc>
              <a:spcBef>
                <a:spcPts val="800"/>
              </a:spcBef>
              <a:defRPr sz="2088" b="1"/>
            </a:pPr>
            <a:endParaRPr dirty="0">
              <a:solidFill>
                <a:srgbClr val="FF0000"/>
              </a:solidFill>
              <a:latin typeface="Times New Roman" panose="02020603050405020304" pitchFamily="18" charset="0"/>
              <a:cs typeface="Times New Roman" panose="02020603050405020304" pitchFamily="18" charset="0"/>
            </a:endParaRPr>
          </a:p>
          <a:p>
            <a:pPr defTabSz="795527">
              <a:lnSpc>
                <a:spcPct val="50000"/>
              </a:lnSpc>
              <a:spcBef>
                <a:spcPts val="800"/>
              </a:spcBef>
              <a:defRPr sz="1914" b="1">
                <a:solidFill>
                  <a:srgbClr val="FF0000"/>
                </a:solidFill>
              </a:defRPr>
            </a:pPr>
            <a:r>
              <a:rPr lang="en-IN" dirty="0" err="1">
                <a:latin typeface="Times New Roman" panose="02020603050405020304" pitchFamily="18" charset="0"/>
                <a:cs typeface="Times New Roman" panose="02020603050405020304" pitchFamily="18" charset="0"/>
              </a:rPr>
              <a:t>Mr.MOHAMMAD</a:t>
            </a:r>
            <a:r>
              <a:rPr lang="en-IN" dirty="0">
                <a:latin typeface="Times New Roman" panose="02020603050405020304" pitchFamily="18" charset="0"/>
                <a:cs typeface="Times New Roman" panose="02020603050405020304" pitchFamily="18" charset="0"/>
              </a:rPr>
              <a:t> AZHAR </a:t>
            </a:r>
          </a:p>
          <a:p>
            <a:pPr defTabSz="795527">
              <a:lnSpc>
                <a:spcPct val="50000"/>
              </a:lnSpc>
              <a:spcBef>
                <a:spcPts val="800"/>
              </a:spcBef>
              <a:defRPr sz="1914" b="1">
                <a:solidFill>
                  <a:srgbClr val="FF0000"/>
                </a:solidFill>
              </a:defRPr>
            </a:pPr>
            <a:endParaRPr lang="en-IN" dirty="0">
              <a:latin typeface="Times New Roman" panose="02020603050405020304" pitchFamily="18" charset="0"/>
              <a:cs typeface="Times New Roman" panose="02020603050405020304" pitchFamily="18" charset="0"/>
            </a:endParaRPr>
          </a:p>
          <a:p>
            <a:pPr defTabSz="795527">
              <a:lnSpc>
                <a:spcPct val="50000"/>
              </a:lnSpc>
              <a:spcBef>
                <a:spcPts val="800"/>
              </a:spcBef>
              <a:defRPr sz="1914"/>
            </a:pPr>
            <a:r>
              <a:rPr dirty="0">
                <a:latin typeface="Times New Roman" panose="02020603050405020304" pitchFamily="18" charset="0"/>
                <a:cs typeface="Times New Roman" panose="02020603050405020304" pitchFamily="18" charset="0"/>
              </a:rPr>
              <a:t> Assistant Professor</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73E91-7557-B87A-42AD-99798596F6AE}"/>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A181000D-92DD-D459-E8D6-1A5F1957B127}"/>
              </a:ext>
            </a:extLst>
          </p:cNvPr>
          <p:cNvSpPr txBox="1">
            <a:spLocks noGrp="1"/>
          </p:cNvSpPr>
          <p:nvPr>
            <p:ph type="title"/>
          </p:nvPr>
        </p:nvSpPr>
        <p:spPr>
          <a:xfrm>
            <a:off x="584200" y="631825"/>
            <a:ext cx="10515600" cy="777875"/>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lang="en-IN" dirty="0"/>
              <a:t>Hardware Requirement Specifications </a:t>
            </a:r>
            <a:endParaRPr dirty="0"/>
          </a:p>
        </p:txBody>
      </p:sp>
      <p:sp>
        <p:nvSpPr>
          <p:cNvPr id="202" name="Slide Number Placeholder 1">
            <a:extLst>
              <a:ext uri="{FF2B5EF4-FFF2-40B4-BE49-F238E27FC236}">
                <a16:creationId xmlns:a16="http://schemas.microsoft.com/office/drawing/2014/main" id="{CB0279C5-70F8-6C50-647E-AB056945C788}"/>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10</a:t>
            </a:fld>
            <a:endParaRPr/>
          </a:p>
        </p:txBody>
      </p:sp>
      <p:pic>
        <p:nvPicPr>
          <p:cNvPr id="203" name="Picture 5" descr="Picture 5">
            <a:extLst>
              <a:ext uri="{FF2B5EF4-FFF2-40B4-BE49-F238E27FC236}">
                <a16:creationId xmlns:a16="http://schemas.microsoft.com/office/drawing/2014/main" id="{A165D2E8-70A8-0C38-80D7-6DA9A1291BB5}"/>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1E01CB0D-672B-3F70-3902-8C0260B5DEE8}"/>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2383384C-8332-0E90-6751-EDCE82910AE9}"/>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D8C1AD60-4CC7-5261-E65E-8CE805BF4972}"/>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FAE704EF-9C9B-5516-DDD3-090C11FDDC52}"/>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1D0D10D8-BB13-60A4-90BC-33A2CC294461}"/>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7836E691-B201-BDF7-01CC-19CA670C01F0}"/>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4C4EA044-F5A5-30A1-9533-FD3CB975F5C2}"/>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0DFF0CDB-C07E-3378-94E8-3A17223AC939}"/>
              </a:ext>
            </a:extLst>
          </p:cNvPr>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58665F25-5460-E29B-DF18-77E44C4441FB}"/>
              </a:ext>
            </a:extLst>
          </p:cNvPr>
          <p:cNvSpPr>
            <a:spLocks noGrp="1"/>
          </p:cNvSpPr>
          <p:nvPr>
            <p:ph type="body" idx="1"/>
          </p:nvPr>
        </p:nvSpPr>
        <p:spPr>
          <a:xfrm>
            <a:off x="643143" y="1389391"/>
            <a:ext cx="10710657" cy="4787572"/>
          </a:xfrm>
        </p:spPr>
        <p:txBody>
          <a:bodyPr>
            <a:normAutofit/>
          </a:bodyPr>
          <a:lstStyle/>
          <a:p>
            <a:pPr algn="just">
              <a:lnSpc>
                <a:spcPct val="150000"/>
              </a:lnSpc>
            </a:pPr>
            <a:endParaRPr lang="en-IN" sz="1800" b="1" dirty="0">
              <a:latin typeface="Times New Roman" panose="02020603050405020304" pitchFamily="18" charset="0"/>
              <a:cs typeface="Times New Roman" panose="02020603050405020304" pitchFamily="18" charset="0"/>
            </a:endParaRPr>
          </a:p>
          <a:p>
            <a:pPr algn="just">
              <a:lnSpc>
                <a:spcPct val="150000"/>
              </a:lnSpc>
            </a:pPr>
            <a:r>
              <a:rPr lang="en-IN" sz="1800" b="1" dirty="0">
                <a:latin typeface="Times New Roman" panose="02020603050405020304" pitchFamily="18" charset="0"/>
                <a:cs typeface="Times New Roman" panose="02020603050405020304" pitchFamily="18" charset="0"/>
              </a:rPr>
              <a:t>Processor: </a:t>
            </a:r>
            <a:r>
              <a:rPr lang="en-IN" sz="1800" dirty="0">
                <a:latin typeface="Times New Roman" panose="02020603050405020304" pitchFamily="18" charset="0"/>
                <a:cs typeface="Times New Roman" panose="02020603050405020304" pitchFamily="18" charset="0"/>
              </a:rPr>
              <a:t>Intel Core i5/i7 (Quad-Core, 2.4 GHz )</a:t>
            </a:r>
          </a:p>
          <a:p>
            <a:pPr algn="just">
              <a:lnSpc>
                <a:spcPct val="150000"/>
              </a:lnSpc>
            </a:pPr>
            <a:r>
              <a:rPr lang="en-IN" sz="1800" b="1" dirty="0">
                <a:latin typeface="Times New Roman" panose="02020603050405020304" pitchFamily="18" charset="0"/>
                <a:cs typeface="Times New Roman" panose="02020603050405020304" pitchFamily="18" charset="0"/>
              </a:rPr>
              <a:t>RAM:</a:t>
            </a:r>
            <a:r>
              <a:rPr lang="en-IN" sz="1800" dirty="0">
                <a:latin typeface="Times New Roman" panose="02020603050405020304" pitchFamily="18" charset="0"/>
                <a:cs typeface="Times New Roman" panose="02020603050405020304" pitchFamily="18" charset="0"/>
              </a:rPr>
              <a:t> 16 GB DDR</a:t>
            </a:r>
          </a:p>
          <a:p>
            <a:pPr algn="just">
              <a:lnSpc>
                <a:spcPct val="150000"/>
              </a:lnSpc>
            </a:pPr>
            <a:r>
              <a:rPr lang="en-IN" sz="1800" b="1" dirty="0">
                <a:latin typeface="Times New Roman" panose="02020603050405020304" pitchFamily="18" charset="0"/>
                <a:cs typeface="Times New Roman" panose="02020603050405020304" pitchFamily="18" charset="0"/>
              </a:rPr>
              <a:t>Storage:</a:t>
            </a:r>
            <a:r>
              <a:rPr lang="en-IN" sz="1800" dirty="0">
                <a:latin typeface="Times New Roman" panose="02020603050405020304" pitchFamily="18" charset="0"/>
                <a:cs typeface="Times New Roman" panose="02020603050405020304" pitchFamily="18" charset="0"/>
              </a:rPr>
              <a:t> 256 GB SSD</a:t>
            </a:r>
          </a:p>
          <a:p>
            <a:pPr algn="just">
              <a:lnSpc>
                <a:spcPct val="150000"/>
              </a:lnSpc>
            </a:pPr>
            <a:r>
              <a:rPr lang="en-IN" sz="1800" b="1" dirty="0">
                <a:latin typeface="Times New Roman" panose="02020603050405020304" pitchFamily="18" charset="0"/>
                <a:cs typeface="Times New Roman" panose="02020603050405020304" pitchFamily="18" charset="0"/>
              </a:rPr>
              <a:t>GPU: </a:t>
            </a:r>
            <a:r>
              <a:rPr lang="en-IN" sz="1800" dirty="0">
                <a:latin typeface="Times New Roman" panose="02020603050405020304" pitchFamily="18" charset="0"/>
                <a:cs typeface="Times New Roman" panose="02020603050405020304" pitchFamily="18" charset="0"/>
              </a:rPr>
              <a:t>NVIDIA GPU with CUDA support</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0753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D2329-FEDA-3031-7E44-40E8B8022A89}"/>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59A7595C-AD68-01EC-6D47-D91CEDA63F6E}"/>
              </a:ext>
            </a:extLst>
          </p:cNvPr>
          <p:cNvSpPr txBox="1">
            <a:spLocks noGrp="1"/>
          </p:cNvSpPr>
          <p:nvPr>
            <p:ph type="title"/>
          </p:nvPr>
        </p:nvSpPr>
        <p:spPr>
          <a:xfrm>
            <a:off x="185215" y="14874"/>
            <a:ext cx="10914586" cy="978902"/>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lang="en-GB" sz="3600" dirty="0"/>
              <a:t>A</a:t>
            </a:r>
            <a:r>
              <a:rPr lang="en-IN" sz="3600" dirty="0" err="1"/>
              <a:t>lgorithm</a:t>
            </a:r>
            <a:r>
              <a:rPr lang="en-IN" sz="3600" dirty="0"/>
              <a:t>:</a:t>
            </a:r>
            <a:endParaRPr sz="3600" dirty="0"/>
          </a:p>
        </p:txBody>
      </p:sp>
      <p:sp>
        <p:nvSpPr>
          <p:cNvPr id="202" name="Slide Number Placeholder 1">
            <a:extLst>
              <a:ext uri="{FF2B5EF4-FFF2-40B4-BE49-F238E27FC236}">
                <a16:creationId xmlns:a16="http://schemas.microsoft.com/office/drawing/2014/main" id="{EAEC23D1-C293-F5F8-203A-F7BE98E093C3}"/>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11</a:t>
            </a:fld>
            <a:endParaRPr/>
          </a:p>
        </p:txBody>
      </p:sp>
      <p:pic>
        <p:nvPicPr>
          <p:cNvPr id="203" name="Picture 5" descr="Picture 5">
            <a:extLst>
              <a:ext uri="{FF2B5EF4-FFF2-40B4-BE49-F238E27FC236}">
                <a16:creationId xmlns:a16="http://schemas.microsoft.com/office/drawing/2014/main" id="{349AC319-87B2-4D1A-16A6-ADE5006C4665}"/>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BDF708E9-3597-292A-27A0-79BF2B9AD6AE}"/>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CCCA6ABD-6ADB-FEB4-88D3-B4EA582752C0}"/>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EF5EE6A0-1282-C6A1-E8A8-9344F471002D}"/>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F6F3D076-272C-60D8-B41B-265CBFB8C0C4}"/>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F3521E9C-ACDE-5BDC-EB32-74A97F65E598}"/>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0410ED4F-E91E-2217-1674-3EA173919FD4}"/>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2B84A371-0355-B70B-3A6D-E3D0F114E578}"/>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5C8441B9-DD45-7252-D55B-FB62989102C9}"/>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AE831789-31F8-878F-BE1D-217B47DC188E}"/>
              </a:ext>
            </a:extLst>
          </p:cNvPr>
          <p:cNvSpPr>
            <a:spLocks noGrp="1"/>
          </p:cNvSpPr>
          <p:nvPr>
            <p:ph type="body" idx="1"/>
          </p:nvPr>
        </p:nvSpPr>
        <p:spPr>
          <a:xfrm>
            <a:off x="380999" y="777767"/>
            <a:ext cx="10918826" cy="5457606"/>
          </a:xfrm>
        </p:spPr>
        <p:txBody>
          <a:bodyPr>
            <a:noAutofit/>
          </a:bodyPr>
          <a:lstStyle/>
          <a:p>
            <a:pPr marL="0" indent="0" algn="just">
              <a:lnSpc>
                <a:spcPct val="100000"/>
              </a:lnSpc>
              <a:buNone/>
            </a:pPr>
            <a:r>
              <a:rPr lang="en-IN" sz="1800" b="1" dirty="0">
                <a:latin typeface="Times New Roman" panose="02020603050405020304" pitchFamily="18" charset="0"/>
                <a:cs typeface="Times New Roman" panose="02020603050405020304" pitchFamily="18" charset="0"/>
              </a:rPr>
              <a:t>Dataset Preparation</a:t>
            </a:r>
            <a:endParaRPr lang="en-IN" sz="1800" dirty="0">
              <a:latin typeface="Times New Roman" panose="02020603050405020304" pitchFamily="18" charset="0"/>
              <a:cs typeface="Times New Roman" panose="02020603050405020304" pitchFamily="18" charset="0"/>
            </a:endParaRPr>
          </a:p>
          <a:p>
            <a:pPr lvl="1" algn="just">
              <a:lnSpc>
                <a:spcPct val="100000"/>
              </a:lnSpc>
            </a:pPr>
            <a:r>
              <a:rPr lang="en-IN" sz="1800" dirty="0">
                <a:latin typeface="Times New Roman" panose="02020603050405020304" pitchFamily="18" charset="0"/>
                <a:cs typeface="Times New Roman" panose="02020603050405020304" pitchFamily="18" charset="0"/>
              </a:rPr>
              <a:t>Collect X-ray images (MURA dataset).</a:t>
            </a:r>
          </a:p>
          <a:p>
            <a:pPr lvl="1" algn="just">
              <a:lnSpc>
                <a:spcPct val="100000"/>
              </a:lnSpc>
            </a:pPr>
            <a:r>
              <a:rPr lang="en-IN" sz="1800" dirty="0">
                <a:latin typeface="Times New Roman" panose="02020603050405020304" pitchFamily="18" charset="0"/>
                <a:cs typeface="Times New Roman" panose="02020603050405020304" pitchFamily="18" charset="0"/>
              </a:rPr>
              <a:t>Apply preprocessing (resize, normalize, augment).</a:t>
            </a:r>
          </a:p>
          <a:p>
            <a:pPr algn="just">
              <a:lnSpc>
                <a:spcPct val="100000"/>
              </a:lnSpc>
            </a:pPr>
            <a:r>
              <a:rPr lang="en-IN" sz="1800" b="1" dirty="0">
                <a:latin typeface="Times New Roman" panose="02020603050405020304" pitchFamily="18" charset="0"/>
                <a:cs typeface="Times New Roman" panose="02020603050405020304" pitchFamily="18" charset="0"/>
              </a:rPr>
              <a:t>Model Development &amp; Training</a:t>
            </a:r>
            <a:endParaRPr lang="en-IN" sz="1800" dirty="0">
              <a:latin typeface="Times New Roman" panose="02020603050405020304" pitchFamily="18" charset="0"/>
              <a:cs typeface="Times New Roman" panose="02020603050405020304" pitchFamily="18" charset="0"/>
            </a:endParaRPr>
          </a:p>
          <a:p>
            <a:pPr lvl="1" algn="just">
              <a:lnSpc>
                <a:spcPct val="100000"/>
              </a:lnSpc>
            </a:pPr>
            <a:r>
              <a:rPr lang="en-IN" sz="1800" dirty="0">
                <a:latin typeface="Times New Roman" panose="02020603050405020304" pitchFamily="18" charset="0"/>
                <a:cs typeface="Times New Roman" panose="02020603050405020304" pitchFamily="18" charset="0"/>
              </a:rPr>
              <a:t>Design CNN architecture.</a:t>
            </a:r>
          </a:p>
          <a:p>
            <a:pPr lvl="1" algn="just">
              <a:lnSpc>
                <a:spcPct val="100000"/>
              </a:lnSpc>
            </a:pPr>
            <a:r>
              <a:rPr lang="en-IN" sz="1800" dirty="0">
                <a:latin typeface="Times New Roman" panose="02020603050405020304" pitchFamily="18" charset="0"/>
                <a:cs typeface="Times New Roman" panose="02020603050405020304" pitchFamily="18" charset="0"/>
              </a:rPr>
              <a:t>Train and validate model for fracture detection.</a:t>
            </a:r>
          </a:p>
          <a:p>
            <a:pPr algn="just">
              <a:lnSpc>
                <a:spcPct val="100000"/>
              </a:lnSpc>
            </a:pPr>
            <a:r>
              <a:rPr lang="en-IN" sz="1800" b="1" dirty="0">
                <a:latin typeface="Times New Roman" panose="02020603050405020304" pitchFamily="18" charset="0"/>
                <a:cs typeface="Times New Roman" panose="02020603050405020304" pitchFamily="18" charset="0"/>
              </a:rPr>
              <a:t>Prediction &amp; Classification</a:t>
            </a:r>
            <a:endParaRPr lang="en-IN" sz="1800" dirty="0">
              <a:latin typeface="Times New Roman" panose="02020603050405020304" pitchFamily="18" charset="0"/>
              <a:cs typeface="Times New Roman" panose="02020603050405020304" pitchFamily="18" charset="0"/>
            </a:endParaRPr>
          </a:p>
          <a:p>
            <a:pPr lvl="1" algn="just">
              <a:lnSpc>
                <a:spcPct val="100000"/>
              </a:lnSpc>
            </a:pPr>
            <a:r>
              <a:rPr lang="en-IN" sz="1800" dirty="0">
                <a:latin typeface="Times New Roman" panose="02020603050405020304" pitchFamily="18" charset="0"/>
                <a:cs typeface="Times New Roman" panose="02020603050405020304" pitchFamily="18" charset="0"/>
              </a:rPr>
              <a:t>Input X-ray → Model predicts fracture type/severity.</a:t>
            </a:r>
          </a:p>
          <a:p>
            <a:pPr algn="just">
              <a:lnSpc>
                <a:spcPct val="100000"/>
              </a:lnSpc>
            </a:pPr>
            <a:r>
              <a:rPr lang="en-IN" sz="1800" b="1" dirty="0">
                <a:latin typeface="Times New Roman" panose="02020603050405020304" pitchFamily="18" charset="0"/>
                <a:cs typeface="Times New Roman" panose="02020603050405020304" pitchFamily="18" charset="0"/>
              </a:rPr>
              <a:t>Visualization &amp; Reporting</a:t>
            </a:r>
            <a:endParaRPr lang="en-IN" sz="1800" dirty="0">
              <a:latin typeface="Times New Roman" panose="02020603050405020304" pitchFamily="18" charset="0"/>
              <a:cs typeface="Times New Roman" panose="02020603050405020304" pitchFamily="18" charset="0"/>
            </a:endParaRPr>
          </a:p>
          <a:p>
            <a:pPr lvl="1" algn="just">
              <a:lnSpc>
                <a:spcPct val="100000"/>
              </a:lnSpc>
            </a:pPr>
            <a:r>
              <a:rPr lang="en-IN" sz="1800" dirty="0">
                <a:latin typeface="Times New Roman" panose="02020603050405020304" pitchFamily="18" charset="0"/>
                <a:cs typeface="Times New Roman" panose="02020603050405020304" pitchFamily="18" charset="0"/>
              </a:rPr>
              <a:t>Grad-CAM highlights affected regions.</a:t>
            </a:r>
          </a:p>
          <a:p>
            <a:pPr lvl="1" algn="just">
              <a:lnSpc>
                <a:spcPct val="100000"/>
              </a:lnSpc>
            </a:pPr>
            <a:r>
              <a:rPr lang="en-IN" sz="1800" dirty="0">
                <a:latin typeface="Times New Roman" panose="02020603050405020304" pitchFamily="18" charset="0"/>
                <a:cs typeface="Times New Roman" panose="02020603050405020304" pitchFamily="18" charset="0"/>
              </a:rPr>
              <a:t>Automated diagnostic report is generated.</a:t>
            </a:r>
          </a:p>
          <a:p>
            <a:pPr algn="just">
              <a:lnSpc>
                <a:spcPct val="100000"/>
              </a:lnSpc>
            </a:pPr>
            <a:r>
              <a:rPr lang="en-IN" sz="1800" b="1" dirty="0">
                <a:latin typeface="Times New Roman" panose="02020603050405020304" pitchFamily="18" charset="0"/>
                <a:cs typeface="Times New Roman" panose="02020603050405020304" pitchFamily="18" charset="0"/>
              </a:rPr>
              <a:t>Deployment &amp; Usage</a:t>
            </a:r>
            <a:endParaRPr lang="en-IN" sz="1800" dirty="0">
              <a:latin typeface="Times New Roman" panose="02020603050405020304" pitchFamily="18" charset="0"/>
              <a:cs typeface="Times New Roman" panose="02020603050405020304" pitchFamily="18" charset="0"/>
            </a:endParaRPr>
          </a:p>
          <a:p>
            <a:pPr lvl="1" algn="just">
              <a:lnSpc>
                <a:spcPct val="100000"/>
              </a:lnSpc>
            </a:pPr>
            <a:r>
              <a:rPr lang="en-IN" sz="1800" dirty="0" err="1">
                <a:latin typeface="Times New Roman" panose="02020603050405020304" pitchFamily="18" charset="0"/>
                <a:cs typeface="Times New Roman" panose="02020603050405020304" pitchFamily="18" charset="0"/>
              </a:rPr>
              <a:t>Streamlit</a:t>
            </a:r>
            <a:r>
              <a:rPr lang="en-IN" sz="1800" dirty="0">
                <a:latin typeface="Times New Roman" panose="02020603050405020304" pitchFamily="18" charset="0"/>
                <a:cs typeface="Times New Roman" panose="02020603050405020304" pitchFamily="18" charset="0"/>
              </a:rPr>
              <a:t> interface allows X-ray upload.</a:t>
            </a:r>
          </a:p>
          <a:p>
            <a:pPr lvl="1" algn="just">
              <a:lnSpc>
                <a:spcPct val="100000"/>
              </a:lnSpc>
            </a:pPr>
            <a:r>
              <a:rPr lang="en-IN" sz="1800" dirty="0">
                <a:latin typeface="Times New Roman" panose="02020603050405020304" pitchFamily="18" charset="0"/>
                <a:cs typeface="Times New Roman" panose="02020603050405020304" pitchFamily="18" charset="0"/>
              </a:rPr>
              <a:t>Doctors receive instant results with visual explanations.</a:t>
            </a:r>
          </a:p>
          <a:p>
            <a:pPr marL="0" indent="0" algn="just">
              <a:lnSpc>
                <a:spcPct val="10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15843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1CA0E-F06A-3845-4517-82614AB52026}"/>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28153236-FA6D-1102-06D1-82C4B6EF48DC}"/>
              </a:ext>
            </a:extLst>
          </p:cNvPr>
          <p:cNvSpPr txBox="1">
            <a:spLocks noGrp="1"/>
          </p:cNvSpPr>
          <p:nvPr>
            <p:ph type="title"/>
          </p:nvPr>
        </p:nvSpPr>
        <p:spPr>
          <a:xfrm>
            <a:off x="584200" y="631825"/>
            <a:ext cx="10515600" cy="777875"/>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lang="en-GB" sz="3600" dirty="0"/>
              <a:t>System Architecture</a:t>
            </a:r>
            <a:endParaRPr sz="3600" dirty="0"/>
          </a:p>
        </p:txBody>
      </p:sp>
      <p:sp>
        <p:nvSpPr>
          <p:cNvPr id="202" name="Slide Number Placeholder 1">
            <a:extLst>
              <a:ext uri="{FF2B5EF4-FFF2-40B4-BE49-F238E27FC236}">
                <a16:creationId xmlns:a16="http://schemas.microsoft.com/office/drawing/2014/main" id="{3787FBD4-9EE9-A32A-4CAA-EF07910FBFFE}"/>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pic>
        <p:nvPicPr>
          <p:cNvPr id="203" name="Picture 5" descr="Picture 5">
            <a:extLst>
              <a:ext uri="{FF2B5EF4-FFF2-40B4-BE49-F238E27FC236}">
                <a16:creationId xmlns:a16="http://schemas.microsoft.com/office/drawing/2014/main" id="{B1720DA9-1540-3B19-84C8-F91E0264301F}"/>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35D2905A-F077-D35E-1D38-72F49B37F9C8}"/>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CF725788-D8AF-EA86-EE57-1020CDE5855D}"/>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5D380739-9D5C-2BFA-25BB-BBEDC4FB762C}"/>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125CF275-24D6-61A6-E538-FA0FC1F6CDDE}"/>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8455EFE2-A19C-0634-3856-C1F7BFB55E6C}"/>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BE497644-E8CA-13C9-D51C-F048B90A49DB}"/>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0457D534-BBD8-1032-FA36-1463C8ECCAB3}"/>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3325EBF9-5DBB-3032-E515-10D1E6601FF1}"/>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982C31D8-3736-1EEE-A528-E41378CBA229}"/>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6B54FF4E-56A1-025A-D7EC-1EFC6BE62279}"/>
              </a:ext>
            </a:extLst>
          </p:cNvPr>
          <p:cNvPicPr>
            <a:picLocks noChangeAspect="1"/>
          </p:cNvPicPr>
          <p:nvPr/>
        </p:nvPicPr>
        <p:blipFill>
          <a:blip r:embed="rId4"/>
          <a:stretch>
            <a:fillRect/>
          </a:stretch>
        </p:blipFill>
        <p:spPr>
          <a:xfrm>
            <a:off x="1471449" y="1409700"/>
            <a:ext cx="6400800" cy="4602218"/>
          </a:xfrm>
          <a:prstGeom prst="rect">
            <a:avLst/>
          </a:prstGeom>
        </p:spPr>
      </p:pic>
    </p:spTree>
    <p:extLst>
      <p:ext uri="{BB962C8B-B14F-4D97-AF65-F5344CB8AC3E}">
        <p14:creationId xmlns:p14="http://schemas.microsoft.com/office/powerpoint/2010/main" val="99186301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9B196-D517-7F00-0CB3-2162FADF4552}"/>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BEB483B7-1AA5-F792-28B1-8E53955D2137}"/>
              </a:ext>
            </a:extLst>
          </p:cNvPr>
          <p:cNvSpPr txBox="1">
            <a:spLocks noGrp="1"/>
          </p:cNvSpPr>
          <p:nvPr>
            <p:ph type="title"/>
          </p:nvPr>
        </p:nvSpPr>
        <p:spPr>
          <a:xfrm flipH="1">
            <a:off x="12760433" y="1427043"/>
            <a:ext cx="45719" cy="45719"/>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7370E505-0E4A-7CCA-BE4D-30DBB17D808D}"/>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13</a:t>
            </a:fld>
            <a:endParaRPr/>
          </a:p>
        </p:txBody>
      </p:sp>
      <p:pic>
        <p:nvPicPr>
          <p:cNvPr id="203" name="Picture 5" descr="Picture 5">
            <a:extLst>
              <a:ext uri="{FF2B5EF4-FFF2-40B4-BE49-F238E27FC236}">
                <a16:creationId xmlns:a16="http://schemas.microsoft.com/office/drawing/2014/main" id="{00CFAD3A-4E6D-3542-C148-C0D89C539932}"/>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5D699AF2-D079-920F-BB47-9B7D8B428D9A}"/>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62BF3996-A543-6366-A3C9-7149851E52D9}"/>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12E5DFFC-0B5C-69E7-D1EB-4B1A10578A3A}"/>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9E3D606F-10E1-02AA-8BDE-79885F5A4608}"/>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81EC731B-91C8-92D5-06FF-7B50F8FBC524}"/>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428D85CA-0EC7-2C97-F839-514D13B79183}"/>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0FC11628-8546-B569-3453-15BE1CC6C150}"/>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A1111361-82EA-4A9D-C4E0-07B7DD3FEF9D}"/>
              </a:ext>
            </a:extLst>
          </p:cNvPr>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A455B3F4-4E8E-A232-655C-A27E10A27336}"/>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FCA4B394-6FCA-55F0-E5D1-155DC82F6A7E}"/>
              </a:ext>
            </a:extLst>
          </p:cNvPr>
          <p:cNvSpPr>
            <a:spLocks noChangeArrowheads="1"/>
          </p:cNvSpPr>
          <p:nvPr/>
        </p:nvSpPr>
        <p:spPr bwMode="auto">
          <a:xfrm>
            <a:off x="262759" y="1018533"/>
            <a:ext cx="11158308"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Layer: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Receives X-ray images from the MURA dataset as input for analysis.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Processing Layer: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Applies preprocessing (resizing, normalization, noise removal) and augmentation to improve image quality and model robustness.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Model Layer: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CNN extracts features, detects fractures, identifies bone type, and estimates severity.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 &amp; Reporting Layer: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Grad-CAM heatmaps for visualization and automated diagnostic reports for easier interpretation.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 allows doctors to upload X-rays, view predictions, heatmaps, and reports in a simple, interactive way.</a:t>
            </a:r>
          </a:p>
        </p:txBody>
      </p:sp>
    </p:spTree>
    <p:extLst>
      <p:ext uri="{BB962C8B-B14F-4D97-AF65-F5344CB8AC3E}">
        <p14:creationId xmlns:p14="http://schemas.microsoft.com/office/powerpoint/2010/main" val="39567377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26BED-E660-2646-0043-B6323FD7AB1B}"/>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B96FBD7C-6BF1-CD48-7442-CA67795985BE}"/>
              </a:ext>
            </a:extLst>
          </p:cNvPr>
          <p:cNvSpPr txBox="1">
            <a:spLocks noGrp="1"/>
          </p:cNvSpPr>
          <p:nvPr>
            <p:ph type="title"/>
          </p:nvPr>
        </p:nvSpPr>
        <p:spPr>
          <a:xfrm flipH="1">
            <a:off x="12760433" y="1427043"/>
            <a:ext cx="45719" cy="45719"/>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B3C37499-54BA-6353-7DC2-D089F9A94D75}"/>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14</a:t>
            </a:fld>
            <a:endParaRPr/>
          </a:p>
        </p:txBody>
      </p:sp>
      <p:pic>
        <p:nvPicPr>
          <p:cNvPr id="203" name="Picture 5" descr="Picture 5">
            <a:extLst>
              <a:ext uri="{FF2B5EF4-FFF2-40B4-BE49-F238E27FC236}">
                <a16:creationId xmlns:a16="http://schemas.microsoft.com/office/drawing/2014/main" id="{19BF65CC-F2FA-08CC-4387-4AC9F468A77C}"/>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06DBC6B9-8D4F-828E-2E03-22B3AB176C38}"/>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0BCA295E-DDA5-E7FD-AE3D-C9B1113D06F2}"/>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808A7F2C-F2EE-F3B4-950F-E15C5D095FCA}"/>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50C56585-144C-C263-C287-9AE09A88A781}"/>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03F89D85-0693-FB22-66EC-A891B79E7500}"/>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D2899978-B6CE-87D6-51C8-74B440AE1BDA}"/>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F34DD841-279D-6032-B467-F372F34702E7}"/>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F6A01B62-6908-83D4-1756-E6982DFF6D07}"/>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BB49F0EE-C88B-1C57-6C25-A0C91BED17EE}"/>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BFA80B9-9231-71CD-7B2B-145A3FAF1F81}"/>
              </a:ext>
            </a:extLst>
          </p:cNvPr>
          <p:cNvSpPr txBox="1"/>
          <p:nvPr/>
        </p:nvSpPr>
        <p:spPr>
          <a:xfrm>
            <a:off x="2617076" y="2817058"/>
            <a:ext cx="8682749"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kumimoji="0" lang="en-US" altLang="en-US" sz="60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UML DIAGRAMS</a:t>
            </a:r>
            <a:endParaRPr lang="en-IN" sz="6000" dirty="0"/>
          </a:p>
        </p:txBody>
      </p:sp>
    </p:spTree>
    <p:extLst>
      <p:ext uri="{BB962C8B-B14F-4D97-AF65-F5344CB8AC3E}">
        <p14:creationId xmlns:p14="http://schemas.microsoft.com/office/powerpoint/2010/main" val="369554405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0B827-CB29-EE06-6AA3-6CFE038F67D7}"/>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6DE97D07-E0B6-6A04-7F50-9F40F2F8355B}"/>
              </a:ext>
            </a:extLst>
          </p:cNvPr>
          <p:cNvSpPr txBox="1">
            <a:spLocks noGrp="1"/>
          </p:cNvSpPr>
          <p:nvPr>
            <p:ph type="title"/>
          </p:nvPr>
        </p:nvSpPr>
        <p:spPr>
          <a:xfrm flipH="1">
            <a:off x="12760433" y="1427043"/>
            <a:ext cx="45719" cy="45719"/>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D5BDE0E3-B5F8-BA83-C6F1-94F10D5F3C33}"/>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15</a:t>
            </a:fld>
            <a:endParaRPr/>
          </a:p>
        </p:txBody>
      </p:sp>
      <p:pic>
        <p:nvPicPr>
          <p:cNvPr id="203" name="Picture 5" descr="Picture 5">
            <a:extLst>
              <a:ext uri="{FF2B5EF4-FFF2-40B4-BE49-F238E27FC236}">
                <a16:creationId xmlns:a16="http://schemas.microsoft.com/office/drawing/2014/main" id="{057CF11E-88BF-7882-1B37-E12C801BBC48}"/>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CCA7B1F2-F0CF-AA12-5DB5-7242D8C8C5C6}"/>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C483B60E-2B8B-B56C-7A17-ECC452E12C7A}"/>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8405AF41-229E-D6BD-1F39-A7A90D20BEB6}"/>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6F2D7A22-3D88-52AE-AB7A-3358708C6245}"/>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33142FFF-790C-7D08-9A96-E56DB5D6E9C5}"/>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B35882D9-FBA9-C06B-D81E-44AC85DBF4C3}"/>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0CAACCD8-3989-79BF-AB0A-9BB31D29ABDA}"/>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CE27F448-D951-3EC4-4115-984A281243A0}"/>
              </a:ext>
            </a:extLst>
          </p:cNvPr>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5D7E707E-FA7C-EA4F-F3FF-02BA2FEB00DF}"/>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694CA9C-FAD8-CFBE-0B77-D26A793FAF48}"/>
              </a:ext>
            </a:extLst>
          </p:cNvPr>
          <p:cNvPicPr>
            <a:picLocks noChangeAspect="1"/>
          </p:cNvPicPr>
          <p:nvPr/>
        </p:nvPicPr>
        <p:blipFill>
          <a:blip r:embed="rId4"/>
          <a:stretch>
            <a:fillRect/>
          </a:stretch>
        </p:blipFill>
        <p:spPr>
          <a:xfrm>
            <a:off x="168166" y="1690688"/>
            <a:ext cx="11002288" cy="4620303"/>
          </a:xfrm>
          <a:prstGeom prst="rect">
            <a:avLst/>
          </a:prstGeom>
        </p:spPr>
      </p:pic>
      <p:sp>
        <p:nvSpPr>
          <p:cNvPr id="7" name="TextBox 6">
            <a:extLst>
              <a:ext uri="{FF2B5EF4-FFF2-40B4-BE49-F238E27FC236}">
                <a16:creationId xmlns:a16="http://schemas.microsoft.com/office/drawing/2014/main" id="{AA1ACBFB-1ED2-FEE2-A093-E233881A4E6D}"/>
              </a:ext>
            </a:extLst>
          </p:cNvPr>
          <p:cNvSpPr txBox="1"/>
          <p:nvPr/>
        </p:nvSpPr>
        <p:spPr>
          <a:xfrm>
            <a:off x="304800" y="506741"/>
            <a:ext cx="9992710"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600" b="1" dirty="0">
                <a:solidFill>
                  <a:schemeClr val="accent1"/>
                </a:solidFill>
                <a:latin typeface="Times New Roman" panose="02020603050405020304" pitchFamily="18" charset="0"/>
                <a:cs typeface="Times New Roman" panose="02020603050405020304" pitchFamily="18" charset="0"/>
              </a:rPr>
              <a:t>Use Case Diagram:</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69610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40077-A090-7657-35CA-FE654105C127}"/>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B5A741E0-6B04-5F57-9D80-BFEA98641386}"/>
              </a:ext>
            </a:extLst>
          </p:cNvPr>
          <p:cNvSpPr txBox="1">
            <a:spLocks noGrp="1"/>
          </p:cNvSpPr>
          <p:nvPr>
            <p:ph type="title"/>
          </p:nvPr>
        </p:nvSpPr>
        <p:spPr>
          <a:xfrm flipH="1">
            <a:off x="12760433" y="1427043"/>
            <a:ext cx="45719" cy="45719"/>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5A8E7004-E730-9B78-BF9B-944948DD4EC7}"/>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16</a:t>
            </a:fld>
            <a:endParaRPr/>
          </a:p>
        </p:txBody>
      </p:sp>
      <p:pic>
        <p:nvPicPr>
          <p:cNvPr id="203" name="Picture 5" descr="Picture 5">
            <a:extLst>
              <a:ext uri="{FF2B5EF4-FFF2-40B4-BE49-F238E27FC236}">
                <a16:creationId xmlns:a16="http://schemas.microsoft.com/office/drawing/2014/main" id="{54C6458F-561F-F328-AF06-BF9F34EC218A}"/>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D71901B0-B4D7-4D81-8F55-F29CB34CBE3A}"/>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7C785BF5-9161-1495-6368-20699FFF1F44}"/>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123B445D-A2F5-17D0-2546-F26321CFDCF0}"/>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0BA02A8D-5951-BD7D-29FF-8855272B3F35}"/>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E9904F91-5794-E725-24B9-16B359F060C3}"/>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E3E28C04-D1E9-F650-ABA4-EAA900134114}"/>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2A23DF2B-1F19-FEE2-E0A2-B10BD8B69D8A}"/>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C12B1A49-FD7B-ACC2-BF1D-532E3F2C85FE}"/>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EBCE5089-75B4-6ED1-6903-B1927177AA5B}"/>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20D0C77-F44C-7DEF-E117-AA4D924F59E4}"/>
              </a:ext>
            </a:extLst>
          </p:cNvPr>
          <p:cNvSpPr txBox="1"/>
          <p:nvPr/>
        </p:nvSpPr>
        <p:spPr>
          <a:xfrm>
            <a:off x="2617076" y="2817058"/>
            <a:ext cx="8682749"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6000" dirty="0"/>
          </a:p>
        </p:txBody>
      </p:sp>
      <p:sp>
        <p:nvSpPr>
          <p:cNvPr id="2" name="Rectangle 1">
            <a:extLst>
              <a:ext uri="{FF2B5EF4-FFF2-40B4-BE49-F238E27FC236}">
                <a16:creationId xmlns:a16="http://schemas.microsoft.com/office/drawing/2014/main" id="{566B601F-1544-5C74-7FEF-0B62AEEEE56A}"/>
              </a:ext>
            </a:extLst>
          </p:cNvPr>
          <p:cNvSpPr>
            <a:spLocks noChangeArrowheads="1"/>
          </p:cNvSpPr>
          <p:nvPr/>
        </p:nvSpPr>
        <p:spPr bwMode="auto">
          <a:xfrm>
            <a:off x="641131" y="1849909"/>
            <a:ext cx="10897052"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lang="en-US" altLang="en-US" dirty="0">
                <a:solidFill>
                  <a:schemeClr val="tx1"/>
                </a:solidFill>
                <a:latin typeface="Times New Roman" panose="02020603050405020304" pitchFamily="18" charset="0"/>
                <a:cs typeface="Times New Roman" panose="02020603050405020304" pitchFamily="18" charset="0"/>
              </a:rPr>
              <a:t>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 case diagram shows that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doctor (actor)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uploads an X-ray image into the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FractoScan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then preprocesses the image, classifies the fracture, estimates its severity, generates a heatmap, and finally provides an automated report back to the doctor for quick and accurate diagnosis. This ensures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decision-making and reduces manual effort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fracture detection.</a:t>
            </a:r>
          </a:p>
        </p:txBody>
      </p:sp>
    </p:spTree>
    <p:extLst>
      <p:ext uri="{BB962C8B-B14F-4D97-AF65-F5344CB8AC3E}">
        <p14:creationId xmlns:p14="http://schemas.microsoft.com/office/powerpoint/2010/main" val="65152144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B860F5-F1D9-240E-E29E-78493B57CE74}"/>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B2864882-37BB-39B5-8872-87B0AA7E9E1A}"/>
              </a:ext>
            </a:extLst>
          </p:cNvPr>
          <p:cNvSpPr txBox="1">
            <a:spLocks noGrp="1"/>
          </p:cNvSpPr>
          <p:nvPr>
            <p:ph type="title"/>
          </p:nvPr>
        </p:nvSpPr>
        <p:spPr>
          <a:xfrm rot="10800000" flipH="1" flipV="1">
            <a:off x="346841" y="380999"/>
            <a:ext cx="10462213" cy="700478"/>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lang="en-GB" sz="3600" dirty="0"/>
              <a:t>Sequence Diagram:</a:t>
            </a:r>
            <a:endParaRPr sz="3600" dirty="0"/>
          </a:p>
        </p:txBody>
      </p:sp>
      <p:sp>
        <p:nvSpPr>
          <p:cNvPr id="202" name="Slide Number Placeholder 1">
            <a:extLst>
              <a:ext uri="{FF2B5EF4-FFF2-40B4-BE49-F238E27FC236}">
                <a16:creationId xmlns:a16="http://schemas.microsoft.com/office/drawing/2014/main" id="{DA3A2C58-12A3-FA5F-255F-6487091668AB}"/>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17</a:t>
            </a:fld>
            <a:endParaRPr/>
          </a:p>
        </p:txBody>
      </p:sp>
      <p:pic>
        <p:nvPicPr>
          <p:cNvPr id="203" name="Picture 5" descr="Picture 5">
            <a:extLst>
              <a:ext uri="{FF2B5EF4-FFF2-40B4-BE49-F238E27FC236}">
                <a16:creationId xmlns:a16="http://schemas.microsoft.com/office/drawing/2014/main" id="{D4459382-573A-E5E3-C5B2-3537828460E3}"/>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79CBF0F1-4B16-94EB-89B1-B15A577F3624}"/>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4B8B651E-081B-CF33-53DC-3B1DD59EAF6B}"/>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080136B5-E2F9-B5C8-9775-0BBF67D3186A}"/>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1CB58257-D146-8A99-FA57-A0D6CD453D86}"/>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DCED20A8-032F-56A6-262E-D5789E6E6348}"/>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DC47B6D9-D772-120B-BDDB-A86AAAEB635D}"/>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E3E9AD68-DD6B-86D5-10DF-2B40B4A3E3D9}"/>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F7548015-43CB-C256-875B-8C20F8BD6C2E}"/>
              </a:ext>
            </a:extLst>
          </p:cNvPr>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1905E982-9B63-5AA3-4212-A7B1A712D6C5}"/>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0632886-1421-872E-6562-CC11173DF271}"/>
              </a:ext>
            </a:extLst>
          </p:cNvPr>
          <p:cNvSpPr txBox="1"/>
          <p:nvPr/>
        </p:nvSpPr>
        <p:spPr>
          <a:xfrm>
            <a:off x="2617076" y="2817058"/>
            <a:ext cx="8682749"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6000" dirty="0"/>
          </a:p>
        </p:txBody>
      </p:sp>
      <p:pic>
        <p:nvPicPr>
          <p:cNvPr id="14" name="Picture 13">
            <a:extLst>
              <a:ext uri="{FF2B5EF4-FFF2-40B4-BE49-F238E27FC236}">
                <a16:creationId xmlns:a16="http://schemas.microsoft.com/office/drawing/2014/main" id="{B96433D0-9B5A-D1D0-039B-D5B161994CDF}"/>
              </a:ext>
            </a:extLst>
          </p:cNvPr>
          <p:cNvPicPr>
            <a:picLocks noChangeAspect="1"/>
          </p:cNvPicPr>
          <p:nvPr/>
        </p:nvPicPr>
        <p:blipFill>
          <a:blip r:embed="rId4"/>
          <a:stretch>
            <a:fillRect/>
          </a:stretch>
        </p:blipFill>
        <p:spPr>
          <a:xfrm>
            <a:off x="892175" y="1520012"/>
            <a:ext cx="10269383" cy="4544059"/>
          </a:xfrm>
          <a:prstGeom prst="rect">
            <a:avLst/>
          </a:prstGeom>
        </p:spPr>
      </p:pic>
    </p:spTree>
    <p:extLst>
      <p:ext uri="{BB962C8B-B14F-4D97-AF65-F5344CB8AC3E}">
        <p14:creationId xmlns:p14="http://schemas.microsoft.com/office/powerpoint/2010/main" val="280034736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D42B8-05A1-6129-2427-1302F130863C}"/>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AFBEF50D-3378-F7AD-4F02-9134D709AA14}"/>
              </a:ext>
            </a:extLst>
          </p:cNvPr>
          <p:cNvSpPr txBox="1">
            <a:spLocks noGrp="1"/>
          </p:cNvSpPr>
          <p:nvPr>
            <p:ph type="title"/>
          </p:nvPr>
        </p:nvSpPr>
        <p:spPr>
          <a:xfrm rot="10800000" flipV="1">
            <a:off x="13095890" y="222961"/>
            <a:ext cx="483476" cy="607356"/>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D21386E9-AA54-8156-E227-2953E4E4900C}"/>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18</a:t>
            </a:fld>
            <a:endParaRPr/>
          </a:p>
        </p:txBody>
      </p:sp>
      <p:pic>
        <p:nvPicPr>
          <p:cNvPr id="203" name="Picture 5" descr="Picture 5">
            <a:extLst>
              <a:ext uri="{FF2B5EF4-FFF2-40B4-BE49-F238E27FC236}">
                <a16:creationId xmlns:a16="http://schemas.microsoft.com/office/drawing/2014/main" id="{F1C2D192-C43C-EBF9-8BE8-1BFF89E67B06}"/>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EF8B5D8D-4E0B-BE75-D99A-0EA458369C81}"/>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0BF139E5-15E7-8805-985A-7F76D5226C0B}"/>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7B808D60-3719-1154-92CE-62CC4DE4CE67}"/>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7AFE9F33-2C1A-2AEA-FC4B-76F9694E38F0}"/>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8015D954-1359-D8EC-3646-2ACDF8B2C668}"/>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AFA08A98-1DD3-76A1-A651-721932DF95BA}"/>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01770C01-5842-2284-B402-755B78732C67}"/>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C05C2E5F-6E9D-685B-EA66-1AC7482F1C5F}"/>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DA24EBD5-46C2-942D-7A28-587ACA161FEA}"/>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42C897-92C9-D6C9-C788-80B09936EB07}"/>
              </a:ext>
            </a:extLst>
          </p:cNvPr>
          <p:cNvSpPr txBox="1"/>
          <p:nvPr/>
        </p:nvSpPr>
        <p:spPr>
          <a:xfrm>
            <a:off x="2617076" y="2817058"/>
            <a:ext cx="8682749"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6000" dirty="0"/>
          </a:p>
        </p:txBody>
      </p:sp>
      <p:sp>
        <p:nvSpPr>
          <p:cNvPr id="5" name="TextBox 4">
            <a:extLst>
              <a:ext uri="{FF2B5EF4-FFF2-40B4-BE49-F238E27FC236}">
                <a16:creationId xmlns:a16="http://schemas.microsoft.com/office/drawing/2014/main" id="{E0D450EF-01F1-AEE2-7925-B14EE44662C8}"/>
              </a:ext>
            </a:extLst>
          </p:cNvPr>
          <p:cNvSpPr txBox="1"/>
          <p:nvPr/>
        </p:nvSpPr>
        <p:spPr>
          <a:xfrm>
            <a:off x="970835" y="1902372"/>
            <a:ext cx="10328990" cy="21200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buNone/>
            </a:pPr>
            <a:r>
              <a:rPr lang="en-GB" dirty="0">
                <a:latin typeface="Times New Roman" panose="02020603050405020304" pitchFamily="18" charset="0"/>
                <a:cs typeface="Times New Roman" panose="02020603050405020304" pitchFamily="18" charset="0"/>
              </a:rPr>
              <a:t>The Sequence diagram shows how the </a:t>
            </a:r>
            <a:r>
              <a:rPr lang="en-GB" b="1" dirty="0">
                <a:latin typeface="Times New Roman" panose="02020603050405020304" pitchFamily="18" charset="0"/>
                <a:cs typeface="Times New Roman" panose="02020603050405020304" pitchFamily="18" charset="0"/>
              </a:rPr>
              <a:t>doctor (actor)</a:t>
            </a:r>
            <a:r>
              <a:rPr lang="en-GB" dirty="0">
                <a:latin typeface="Times New Roman" panose="02020603050405020304" pitchFamily="18" charset="0"/>
                <a:cs typeface="Times New Roman" panose="02020603050405020304" pitchFamily="18" charset="0"/>
              </a:rPr>
              <a:t> uploads an X-ray into the </a:t>
            </a:r>
            <a:r>
              <a:rPr lang="en-GB" b="1" dirty="0" err="1">
                <a:latin typeface="Times New Roman" panose="02020603050405020304" pitchFamily="18" charset="0"/>
                <a:cs typeface="Times New Roman" panose="02020603050405020304" pitchFamily="18" charset="0"/>
              </a:rPr>
              <a:t>FractoScan</a:t>
            </a:r>
            <a:r>
              <a:rPr lang="en-GB" b="1" dirty="0">
                <a:latin typeface="Times New Roman" panose="02020603050405020304" pitchFamily="18" charset="0"/>
                <a:cs typeface="Times New Roman" panose="02020603050405020304" pitchFamily="18" charset="0"/>
              </a:rPr>
              <a:t> system</a:t>
            </a:r>
            <a:r>
              <a:rPr lang="en-GB" dirty="0">
                <a:latin typeface="Times New Roman" panose="02020603050405020304" pitchFamily="18" charset="0"/>
                <a:cs typeface="Times New Roman" panose="02020603050405020304" pitchFamily="18" charset="0"/>
              </a:rPr>
              <a:t>, after which the application sends it to the preprocessing module, then to the CNN model for fracture detection and severity estimation, followed by Grad-CAM for heatmap generation, and finally the results are returned to the doctor. This ensures a </a:t>
            </a:r>
            <a:r>
              <a:rPr lang="en-GB" b="1" dirty="0">
                <a:latin typeface="Times New Roman" panose="02020603050405020304" pitchFamily="18" charset="0"/>
                <a:cs typeface="Times New Roman" panose="02020603050405020304" pitchFamily="18" charset="0"/>
              </a:rPr>
              <a:t>step-by-step flow of interactions</a:t>
            </a:r>
            <a:r>
              <a:rPr lang="en-GB" dirty="0">
                <a:latin typeface="Times New Roman" panose="02020603050405020304" pitchFamily="18" charset="0"/>
                <a:cs typeface="Times New Roman" panose="02020603050405020304" pitchFamily="18" charset="0"/>
              </a:rPr>
              <a:t> between the user and system components, making the diagnosis process clear and efficient.</a:t>
            </a:r>
          </a:p>
        </p:txBody>
      </p:sp>
    </p:spTree>
    <p:extLst>
      <p:ext uri="{BB962C8B-B14F-4D97-AF65-F5344CB8AC3E}">
        <p14:creationId xmlns:p14="http://schemas.microsoft.com/office/powerpoint/2010/main" val="142770950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C80BE-B258-D0D1-8737-4A4D41EF84FA}"/>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47E0D804-AC8E-F7E8-F082-03513405F3B2}"/>
              </a:ext>
            </a:extLst>
          </p:cNvPr>
          <p:cNvSpPr txBox="1">
            <a:spLocks noGrp="1"/>
          </p:cNvSpPr>
          <p:nvPr>
            <p:ph type="title"/>
          </p:nvPr>
        </p:nvSpPr>
        <p:spPr>
          <a:xfrm rot="10800000" flipV="1">
            <a:off x="13095890" y="222961"/>
            <a:ext cx="483476" cy="607356"/>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348D2A5E-778B-7F0F-33E0-51ACD04064C5}"/>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19</a:t>
            </a:fld>
            <a:endParaRPr/>
          </a:p>
        </p:txBody>
      </p:sp>
      <p:pic>
        <p:nvPicPr>
          <p:cNvPr id="203" name="Picture 5" descr="Picture 5">
            <a:extLst>
              <a:ext uri="{FF2B5EF4-FFF2-40B4-BE49-F238E27FC236}">
                <a16:creationId xmlns:a16="http://schemas.microsoft.com/office/drawing/2014/main" id="{96BF2578-CF2C-094A-1134-7B8CCA6D1EB2}"/>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A1A4EA89-E62C-A8DB-0F61-75E39BDDF893}"/>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7F8AE49F-6A45-B3DF-C378-BA51BD35640A}"/>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4E9E0EF9-BD1A-2787-44C8-44BF630724C5}"/>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78A91476-91BA-F80C-DE4C-CB3936D640E4}"/>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C668B82C-D4A7-1689-E102-E2CC555F9E62}"/>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DDC418C7-7A8E-C814-4250-2155303DD1BE}"/>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8BAA9998-DBE1-3BDE-6EA1-5B768BBA2239}"/>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3D7BF8A7-32AF-BFD4-3627-928336362361}"/>
              </a:ext>
            </a:extLst>
          </p:cNvPr>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45142513-91F8-08F5-D0F9-4A48E994575B}"/>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B025832-C459-E7E3-756C-F7BB877F6E79}"/>
              </a:ext>
            </a:extLst>
          </p:cNvPr>
          <p:cNvSpPr txBox="1"/>
          <p:nvPr/>
        </p:nvSpPr>
        <p:spPr>
          <a:xfrm>
            <a:off x="2617076" y="2817058"/>
            <a:ext cx="8682749"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6000" dirty="0"/>
          </a:p>
        </p:txBody>
      </p:sp>
      <p:pic>
        <p:nvPicPr>
          <p:cNvPr id="2" name="Picture 1" descr="A diagram of a medical procedure&#10;&#10;AI-generated content may be incorrect.">
            <a:extLst>
              <a:ext uri="{FF2B5EF4-FFF2-40B4-BE49-F238E27FC236}">
                <a16:creationId xmlns:a16="http://schemas.microsoft.com/office/drawing/2014/main" id="{9CA494E9-ADF1-0071-B6FB-F61D5FEBB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8387" y="1429408"/>
            <a:ext cx="8713075" cy="4884191"/>
          </a:xfrm>
          <a:prstGeom prst="rect">
            <a:avLst/>
          </a:prstGeom>
        </p:spPr>
      </p:pic>
      <p:sp>
        <p:nvSpPr>
          <p:cNvPr id="7" name="TextBox 6">
            <a:extLst>
              <a:ext uri="{FF2B5EF4-FFF2-40B4-BE49-F238E27FC236}">
                <a16:creationId xmlns:a16="http://schemas.microsoft.com/office/drawing/2014/main" id="{43CFAE8E-F402-488F-9FA8-9A0303A2630E}"/>
              </a:ext>
            </a:extLst>
          </p:cNvPr>
          <p:cNvSpPr txBox="1"/>
          <p:nvPr/>
        </p:nvSpPr>
        <p:spPr>
          <a:xfrm>
            <a:off x="667627" y="554873"/>
            <a:ext cx="694208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600" b="1" dirty="0">
                <a:solidFill>
                  <a:schemeClr val="accent1"/>
                </a:solidFill>
                <a:latin typeface="Times New Roman" panose="02020603050405020304" pitchFamily="18" charset="0"/>
                <a:cs typeface="Times New Roman" panose="02020603050405020304" pitchFamily="18" charset="0"/>
              </a:rPr>
              <a:t>Class Diagram</a:t>
            </a:r>
            <a:r>
              <a:rPr lang="en-GB" sz="3600" dirty="0">
                <a:solidFill>
                  <a:schemeClr val="accent1"/>
                </a:solidFill>
              </a:rPr>
              <a:t>:</a:t>
            </a:r>
            <a:endParaRPr lang="en-IN" sz="3600" dirty="0">
              <a:solidFill>
                <a:schemeClr val="accent1"/>
              </a:solidFill>
            </a:endParaRPr>
          </a:p>
        </p:txBody>
      </p:sp>
    </p:spTree>
    <p:extLst>
      <p:ext uri="{BB962C8B-B14F-4D97-AF65-F5344CB8AC3E}">
        <p14:creationId xmlns:p14="http://schemas.microsoft.com/office/powerpoint/2010/main" val="1834157491"/>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03CD0-FF95-15F0-D720-473A9B0DE49A}"/>
            </a:ext>
          </a:extLst>
        </p:cNvPr>
        <p:cNvGrpSpPr/>
        <p:nvPr/>
      </p:nvGrpSpPr>
      <p:grpSpPr>
        <a:xfrm>
          <a:off x="0" y="0"/>
          <a:ext cx="0" cy="0"/>
          <a:chOff x="0" y="0"/>
          <a:chExt cx="0" cy="0"/>
        </a:xfrm>
      </p:grpSpPr>
      <p:sp>
        <p:nvSpPr>
          <p:cNvPr id="174" name="Title 1">
            <a:extLst>
              <a:ext uri="{FF2B5EF4-FFF2-40B4-BE49-F238E27FC236}">
                <a16:creationId xmlns:a16="http://schemas.microsoft.com/office/drawing/2014/main" id="{E35993E3-17C8-77AB-9112-BEBF1F1046C9}"/>
              </a:ext>
            </a:extLst>
          </p:cNvPr>
          <p:cNvSpPr txBox="1">
            <a:spLocks noGrp="1"/>
          </p:cNvSpPr>
          <p:nvPr>
            <p:ph type="title"/>
          </p:nvPr>
        </p:nvSpPr>
        <p:spPr>
          <a:xfrm>
            <a:off x="611188" y="806449"/>
            <a:ext cx="10515600" cy="300037"/>
          </a:xfrm>
          <a:prstGeom prst="rect">
            <a:avLst/>
          </a:prstGeom>
        </p:spPr>
        <p:txBody>
          <a:bodyPr>
            <a:normAutofit fontScale="90000"/>
          </a:bodyPr>
          <a:lstStyle>
            <a:lvl1pPr defTabSz="841247">
              <a:defRPr sz="3956" b="1">
                <a:solidFill>
                  <a:srgbClr val="00B0F0"/>
                </a:solidFill>
                <a:latin typeface="Times New Roman"/>
                <a:ea typeface="Times New Roman"/>
                <a:cs typeface="Times New Roman"/>
                <a:sym typeface="Times New Roman"/>
              </a:defRPr>
            </a:lvl1pPr>
          </a:lstStyle>
          <a:p>
            <a:r>
              <a:rPr lang="en-IN" dirty="0">
                <a:latin typeface="Times New Roman" panose="02020603050405020304" pitchFamily="18" charset="0"/>
                <a:cs typeface="Times New Roman" panose="02020603050405020304" pitchFamily="18" charset="0"/>
              </a:rPr>
              <a:t>Agenda</a:t>
            </a:r>
            <a:br>
              <a:rPr lang="en-IN" dirty="0">
                <a:latin typeface="Times New Roman" panose="02020603050405020304" pitchFamily="18" charset="0"/>
                <a:cs typeface="Times New Roman" panose="02020603050405020304" pitchFamily="18" charset="0"/>
              </a:rPr>
            </a:br>
            <a:endParaRPr dirty="0"/>
          </a:p>
        </p:txBody>
      </p:sp>
      <p:sp>
        <p:nvSpPr>
          <p:cNvPr id="175" name="Content Placeholder 2">
            <a:extLst>
              <a:ext uri="{FF2B5EF4-FFF2-40B4-BE49-F238E27FC236}">
                <a16:creationId xmlns:a16="http://schemas.microsoft.com/office/drawing/2014/main" id="{7A16E2F4-9652-CD91-32F2-C4663EBBFC08}"/>
              </a:ext>
            </a:extLst>
          </p:cNvPr>
          <p:cNvSpPr txBox="1">
            <a:spLocks noGrp="1"/>
          </p:cNvSpPr>
          <p:nvPr>
            <p:ph type="body" idx="1"/>
          </p:nvPr>
        </p:nvSpPr>
        <p:spPr>
          <a:xfrm>
            <a:off x="611188" y="1106487"/>
            <a:ext cx="10742612" cy="5070476"/>
          </a:xfrm>
          <a:prstGeom prst="rect">
            <a:avLst/>
          </a:prstGeom>
        </p:spPr>
        <p:txBody>
          <a:bodyPr>
            <a:normAutofit fontScale="77500" lnSpcReduction="20000"/>
          </a:bodyPr>
          <a:lstStyle>
            <a:lvl1pPr marL="0" indent="0" algn="just">
              <a:lnSpc>
                <a:spcPct val="150000"/>
              </a:lnSpc>
              <a:buSzTx/>
              <a:buNone/>
              <a:defRPr sz="2000">
                <a:latin typeface="Times New Roman"/>
                <a:ea typeface="Times New Roman"/>
                <a:cs typeface="Times New Roman"/>
                <a:sym typeface="Times New Roman"/>
              </a:defRPr>
            </a:lvl1pPr>
          </a:lstStyle>
          <a:p>
            <a:pPr>
              <a:defRPr sz="2400">
                <a:latin typeface="Times New Roman"/>
                <a:ea typeface="Times New Roman"/>
                <a:cs typeface="Times New Roman"/>
                <a:sym typeface="Times New Roman"/>
              </a:defRPr>
            </a:pPr>
            <a:r>
              <a:rPr lang="en-US" dirty="0"/>
              <a:t>1. Abstract</a:t>
            </a:r>
          </a:p>
          <a:p>
            <a:pPr>
              <a:defRPr sz="2400">
                <a:latin typeface="Times New Roman"/>
                <a:ea typeface="Times New Roman"/>
                <a:cs typeface="Times New Roman"/>
                <a:sym typeface="Times New Roman"/>
              </a:defRPr>
            </a:pPr>
            <a:r>
              <a:rPr lang="en-US" dirty="0"/>
              <a:t>2. Introduction</a:t>
            </a:r>
          </a:p>
          <a:p>
            <a:pPr>
              <a:defRPr sz="2400">
                <a:latin typeface="Times New Roman"/>
                <a:ea typeface="Times New Roman"/>
                <a:cs typeface="Times New Roman"/>
                <a:sym typeface="Times New Roman"/>
              </a:defRPr>
            </a:pPr>
            <a:r>
              <a:rPr lang="en-US" dirty="0"/>
              <a:t>3. Existing System</a:t>
            </a:r>
          </a:p>
          <a:p>
            <a:pPr>
              <a:defRPr sz="2400">
                <a:latin typeface="Times New Roman"/>
                <a:ea typeface="Times New Roman"/>
                <a:cs typeface="Times New Roman"/>
                <a:sym typeface="Times New Roman"/>
              </a:defRPr>
            </a:pPr>
            <a:r>
              <a:rPr lang="en-US" dirty="0"/>
              <a:t>4.Drawbacks of Existing System</a:t>
            </a:r>
          </a:p>
          <a:p>
            <a:pPr>
              <a:defRPr sz="2400">
                <a:latin typeface="Times New Roman"/>
                <a:ea typeface="Times New Roman"/>
                <a:cs typeface="Times New Roman"/>
                <a:sym typeface="Times New Roman"/>
              </a:defRPr>
            </a:pPr>
            <a:r>
              <a:rPr lang="en-US" dirty="0"/>
              <a:t>5. Proposed System</a:t>
            </a:r>
          </a:p>
          <a:p>
            <a:pPr>
              <a:defRPr sz="2400">
                <a:latin typeface="Times New Roman"/>
                <a:ea typeface="Times New Roman"/>
                <a:cs typeface="Times New Roman"/>
                <a:sym typeface="Times New Roman"/>
              </a:defRPr>
            </a:pPr>
            <a:r>
              <a:rPr lang="en-IN" dirty="0"/>
              <a:t>6.Advantages of Proposed System</a:t>
            </a:r>
          </a:p>
          <a:p>
            <a:pPr>
              <a:defRPr sz="2400">
                <a:latin typeface="Times New Roman"/>
                <a:ea typeface="Times New Roman"/>
                <a:cs typeface="Times New Roman"/>
                <a:sym typeface="Times New Roman"/>
              </a:defRPr>
            </a:pPr>
            <a:r>
              <a:rPr lang="en-US" dirty="0"/>
              <a:t>7. S/W and H/W Requirements </a:t>
            </a:r>
          </a:p>
          <a:p>
            <a:pPr>
              <a:defRPr sz="2400">
                <a:latin typeface="Times New Roman"/>
                <a:ea typeface="Times New Roman"/>
                <a:cs typeface="Times New Roman"/>
                <a:sym typeface="Times New Roman"/>
              </a:defRPr>
            </a:pPr>
            <a:r>
              <a:rPr lang="en-US" dirty="0"/>
              <a:t>8. UML Diagrams</a:t>
            </a:r>
          </a:p>
          <a:p>
            <a:pPr>
              <a:defRPr sz="2400">
                <a:latin typeface="Times New Roman"/>
                <a:ea typeface="Times New Roman"/>
                <a:cs typeface="Times New Roman"/>
                <a:sym typeface="Times New Roman"/>
              </a:defRPr>
            </a:pPr>
            <a:r>
              <a:rPr lang="en-US" dirty="0"/>
              <a:t>9. Conclusion</a:t>
            </a:r>
          </a:p>
          <a:p>
            <a:pPr>
              <a:defRPr sz="2400">
                <a:latin typeface="Times New Roman"/>
                <a:ea typeface="Times New Roman"/>
                <a:cs typeface="Times New Roman"/>
                <a:sym typeface="Times New Roman"/>
              </a:defRPr>
            </a:pPr>
            <a:r>
              <a:rPr lang="en-US" dirty="0"/>
              <a:t>10. Future Enhancements</a:t>
            </a:r>
          </a:p>
          <a:p>
            <a:pPr>
              <a:defRPr sz="2400">
                <a:latin typeface="Times New Roman"/>
                <a:ea typeface="Times New Roman"/>
                <a:cs typeface="Times New Roman"/>
                <a:sym typeface="Times New Roman"/>
              </a:defRPr>
            </a:pPr>
            <a:endParaRPr lang="en-IN" dirty="0"/>
          </a:p>
          <a:p>
            <a:endParaRPr lang="en-IN" dirty="0"/>
          </a:p>
          <a:p>
            <a:pPr indent="-630600">
              <a:spcBef>
                <a:spcPts val="600"/>
              </a:spcBef>
              <a:spcAft>
                <a:spcPts val="600"/>
              </a:spcAft>
            </a:pPr>
            <a:endParaRPr lang="en-US" dirty="0">
              <a:solidFill>
                <a:srgbClr val="000000"/>
              </a:solidFill>
              <a:latin typeface="Times New Roman"/>
              <a:ea typeface="Times New Roman"/>
              <a:cs typeface="Times New Roman"/>
              <a:sym typeface="Times New Roman"/>
            </a:endParaRPr>
          </a:p>
        </p:txBody>
      </p:sp>
      <p:sp>
        <p:nvSpPr>
          <p:cNvPr id="176" name="Slide Number Placeholder 2">
            <a:extLst>
              <a:ext uri="{FF2B5EF4-FFF2-40B4-BE49-F238E27FC236}">
                <a16:creationId xmlns:a16="http://schemas.microsoft.com/office/drawing/2014/main" id="{C7864C90-1981-D18D-778A-0DBDFBE65A09}"/>
              </a:ext>
            </a:extLst>
          </p:cNvPr>
          <p:cNvSpPr txBox="1">
            <a:spLocks noGrp="1"/>
          </p:cNvSpPr>
          <p:nvPr>
            <p:ph type="sldNum" sz="quarter" idx="4294967295"/>
          </p:nvPr>
        </p:nvSpPr>
        <p:spPr>
          <a:xfrm>
            <a:off x="11883618" y="6338560"/>
            <a:ext cx="181383"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a:t>
            </a:fld>
            <a:endParaRPr/>
          </a:p>
        </p:txBody>
      </p:sp>
      <p:pic>
        <p:nvPicPr>
          <p:cNvPr id="177" name="Picture 5" descr="Picture 5">
            <a:extLst>
              <a:ext uri="{FF2B5EF4-FFF2-40B4-BE49-F238E27FC236}">
                <a16:creationId xmlns:a16="http://schemas.microsoft.com/office/drawing/2014/main" id="{68E227CC-7335-D577-DE24-69F557644EB4}"/>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178" name="Picture 5" descr="Picture 5">
            <a:extLst>
              <a:ext uri="{FF2B5EF4-FFF2-40B4-BE49-F238E27FC236}">
                <a16:creationId xmlns:a16="http://schemas.microsoft.com/office/drawing/2014/main" id="{718086D2-E0F8-3AE7-30FB-9A53C6EDFCDD}"/>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179" name="Rounded Rectangle 4">
            <a:extLst>
              <a:ext uri="{FF2B5EF4-FFF2-40B4-BE49-F238E27FC236}">
                <a16:creationId xmlns:a16="http://schemas.microsoft.com/office/drawing/2014/main" id="{CDA9D4A1-1BE0-4CFC-4A6F-4C994C65A9E3}"/>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180" name="Rectangle 11">
            <a:extLst>
              <a:ext uri="{FF2B5EF4-FFF2-40B4-BE49-F238E27FC236}">
                <a16:creationId xmlns:a16="http://schemas.microsoft.com/office/drawing/2014/main" id="{1FA57C8F-35F5-7242-9E1F-E4EE08915732}"/>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181" name="Picture 12" descr="Picture 12">
            <a:extLst>
              <a:ext uri="{FF2B5EF4-FFF2-40B4-BE49-F238E27FC236}">
                <a16:creationId xmlns:a16="http://schemas.microsoft.com/office/drawing/2014/main" id="{74C0F3FE-1D96-8C87-E46C-EAF71C69E9D1}"/>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184" name="Rounded Rectangle 4">
            <a:extLst>
              <a:ext uri="{FF2B5EF4-FFF2-40B4-BE49-F238E27FC236}">
                <a16:creationId xmlns:a16="http://schemas.microsoft.com/office/drawing/2014/main" id="{CD6BDE5F-7E7A-B3E8-E155-69C69EF4D163}"/>
              </a:ext>
            </a:extLst>
          </p:cNvPr>
          <p:cNvGrpSpPr/>
          <p:nvPr/>
        </p:nvGrpSpPr>
        <p:grpSpPr>
          <a:xfrm>
            <a:off x="-61437" y="6477000"/>
            <a:ext cx="12253437" cy="393700"/>
            <a:chOff x="-61437" y="0"/>
            <a:chExt cx="12253437" cy="393700"/>
          </a:xfrm>
        </p:grpSpPr>
        <p:sp>
          <p:nvSpPr>
            <p:cNvPr id="182" name="Rectangle">
              <a:extLst>
                <a:ext uri="{FF2B5EF4-FFF2-40B4-BE49-F238E27FC236}">
                  <a16:creationId xmlns:a16="http://schemas.microsoft.com/office/drawing/2014/main" id="{D485C42C-4803-4155-47A2-80C3FFA607D6}"/>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83" name="B.Tech III Year – II Sem | Dept of Computational Intelligence| Application Development – II | Project Review">
              <a:extLst>
                <a:ext uri="{FF2B5EF4-FFF2-40B4-BE49-F238E27FC236}">
                  <a16:creationId xmlns:a16="http://schemas.microsoft.com/office/drawing/2014/main" id="{1501AEBB-FB81-903A-8C67-E87FBFEC6793}"/>
                </a:ext>
              </a:extLst>
            </p:cNvPr>
            <p:cNvSpPr txBox="1"/>
            <p:nvPr/>
          </p:nvSpPr>
          <p:spPr>
            <a:xfrm>
              <a:off x="-61437" y="42448"/>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185" name="TextBox 3">
            <a:extLst>
              <a:ext uri="{FF2B5EF4-FFF2-40B4-BE49-F238E27FC236}">
                <a16:creationId xmlns:a16="http://schemas.microsoft.com/office/drawing/2014/main" id="{1C7907DE-E265-DDBC-CF66-3BB34EA345CA}"/>
              </a:ext>
            </a:extLst>
          </p:cNvPr>
          <p:cNvSpPr txBox="1"/>
          <p:nvPr/>
        </p:nvSpPr>
        <p:spPr>
          <a:xfrm>
            <a:off x="2193186" y="-97079"/>
            <a:ext cx="8163623"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Tree>
    <p:extLst>
      <p:ext uri="{BB962C8B-B14F-4D97-AF65-F5344CB8AC3E}">
        <p14:creationId xmlns:p14="http://schemas.microsoft.com/office/powerpoint/2010/main" val="158392833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3E65F-4410-22E4-07C0-CC71588E0216}"/>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89F2A9F9-58BA-0348-EDB6-1EA8642B9B18}"/>
              </a:ext>
            </a:extLst>
          </p:cNvPr>
          <p:cNvSpPr txBox="1">
            <a:spLocks noGrp="1"/>
          </p:cNvSpPr>
          <p:nvPr>
            <p:ph type="title"/>
          </p:nvPr>
        </p:nvSpPr>
        <p:spPr>
          <a:xfrm rot="10800000" flipV="1">
            <a:off x="13095890" y="222961"/>
            <a:ext cx="483476" cy="607356"/>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0F9FD2A7-7574-8CDE-FDC0-119F52540280}"/>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20</a:t>
            </a:fld>
            <a:endParaRPr/>
          </a:p>
        </p:txBody>
      </p:sp>
      <p:pic>
        <p:nvPicPr>
          <p:cNvPr id="203" name="Picture 5" descr="Picture 5">
            <a:extLst>
              <a:ext uri="{FF2B5EF4-FFF2-40B4-BE49-F238E27FC236}">
                <a16:creationId xmlns:a16="http://schemas.microsoft.com/office/drawing/2014/main" id="{177DFF22-F2C6-D3E0-252C-1EEB7F3F2B47}"/>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9B4D7DC4-B687-6930-DB61-9C9E5651F004}"/>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CAD6E995-EC22-E1C1-1727-44D88F7612AC}"/>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8F288411-F525-ED36-A35E-9715B62AC248}"/>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DE606340-8F95-DF3C-41C6-5025BCFEACAF}"/>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1F40C7CB-A339-CEF7-65C8-714DC385F712}"/>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FC50A89E-2FAF-A076-4158-C159302B6D3B}"/>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03BFD9CF-BA91-B20F-680F-770443E7578C}"/>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5627A676-99B0-516C-BD8D-1FB8EAD2853C}"/>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CF92B238-2177-4B1B-3615-F550ABD9CAD8}"/>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4B0DD71-EF12-697A-525A-E1C659845ED4}"/>
              </a:ext>
            </a:extLst>
          </p:cNvPr>
          <p:cNvSpPr txBox="1"/>
          <p:nvPr/>
        </p:nvSpPr>
        <p:spPr>
          <a:xfrm>
            <a:off x="2617076" y="2817058"/>
            <a:ext cx="8682749"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6000" dirty="0"/>
          </a:p>
        </p:txBody>
      </p:sp>
      <p:sp>
        <p:nvSpPr>
          <p:cNvPr id="2" name="Rectangle 1">
            <a:extLst>
              <a:ext uri="{FF2B5EF4-FFF2-40B4-BE49-F238E27FC236}">
                <a16:creationId xmlns:a16="http://schemas.microsoft.com/office/drawing/2014/main" id="{A48D57C3-E0B9-6C95-5DC1-211CFFA32045}"/>
              </a:ext>
            </a:extLst>
          </p:cNvPr>
          <p:cNvSpPr>
            <a:spLocks noChangeArrowheads="1"/>
          </p:cNvSpPr>
          <p:nvPr/>
        </p:nvSpPr>
        <p:spPr bwMode="auto">
          <a:xfrm>
            <a:off x="567558" y="1556053"/>
            <a:ext cx="10710041" cy="1704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Class diagram shows the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FractoScan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structure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classes like Preprocessing,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CNNModel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GradCAM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ReportGenerator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Each class handles a specific task, and together they connect through the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FractoScanApp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provide fracture detection, heatmaps, and reports for the doctor. This design makes the system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modular and easy to extend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also improves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clarity and maintenance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clearly separating responsibilities.</a:t>
            </a:r>
          </a:p>
        </p:txBody>
      </p:sp>
    </p:spTree>
    <p:extLst>
      <p:ext uri="{BB962C8B-B14F-4D97-AF65-F5344CB8AC3E}">
        <p14:creationId xmlns:p14="http://schemas.microsoft.com/office/powerpoint/2010/main" val="282843172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60211-54EC-FFD6-650F-723FB43056A8}"/>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CF73CB57-E296-D91F-AC50-E60C272B17B1}"/>
              </a:ext>
            </a:extLst>
          </p:cNvPr>
          <p:cNvSpPr txBox="1">
            <a:spLocks noGrp="1"/>
          </p:cNvSpPr>
          <p:nvPr>
            <p:ph type="title"/>
          </p:nvPr>
        </p:nvSpPr>
        <p:spPr>
          <a:xfrm rot="10800000" flipV="1">
            <a:off x="13095890" y="222961"/>
            <a:ext cx="483476" cy="607356"/>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28325BDF-2B25-EA1A-9820-66D9B61394B7}"/>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21</a:t>
            </a:fld>
            <a:endParaRPr/>
          </a:p>
        </p:txBody>
      </p:sp>
      <p:pic>
        <p:nvPicPr>
          <p:cNvPr id="203" name="Picture 5" descr="Picture 5">
            <a:extLst>
              <a:ext uri="{FF2B5EF4-FFF2-40B4-BE49-F238E27FC236}">
                <a16:creationId xmlns:a16="http://schemas.microsoft.com/office/drawing/2014/main" id="{747A9F00-2C5A-E8D0-9F1B-CFA316575E81}"/>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D1D2B78F-3BF1-00B6-497D-9D3236AA1D11}"/>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B48D10CA-DC92-864E-2FDD-52C418E95997}"/>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C2EACF35-5813-7F05-56A3-BC2B712BFCF4}"/>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F95B7375-19DE-0A1F-A53F-0622FBD48AB1}"/>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F9DDE945-D13B-1852-F7D0-0BCD4E54EFD4}"/>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EB2D1F5A-8946-4D99-031E-7FC550D496C2}"/>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1D93F427-B4F4-C1D3-4B7A-829B2A6F90E5}"/>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0EBE47FD-6AEF-9F14-CE72-CA73178FA1B2}"/>
              </a:ext>
            </a:extLst>
          </p:cNvPr>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 name="Text Placeholder 2">
            <a:extLst>
              <a:ext uri="{FF2B5EF4-FFF2-40B4-BE49-F238E27FC236}">
                <a16:creationId xmlns:a16="http://schemas.microsoft.com/office/drawing/2014/main" id="{E9932011-E16B-892C-08BA-ACAC8DBD64CB}"/>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E79B05-2F3B-937D-859A-C01926F55F60}"/>
              </a:ext>
            </a:extLst>
          </p:cNvPr>
          <p:cNvSpPr txBox="1"/>
          <p:nvPr/>
        </p:nvSpPr>
        <p:spPr>
          <a:xfrm>
            <a:off x="2617076" y="2817058"/>
            <a:ext cx="8682749"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sz="6000" dirty="0"/>
          </a:p>
        </p:txBody>
      </p:sp>
      <p:pic>
        <p:nvPicPr>
          <p:cNvPr id="5" name="Picture 4" descr="A diagram of a process&#10;&#10;AI-generated content may be incorrect.">
            <a:extLst>
              <a:ext uri="{FF2B5EF4-FFF2-40B4-BE49-F238E27FC236}">
                <a16:creationId xmlns:a16="http://schemas.microsoft.com/office/drawing/2014/main" id="{32E3E618-9EF9-110A-E396-7FB5710543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2069" y="1852449"/>
            <a:ext cx="6279931" cy="4127938"/>
          </a:xfrm>
          <a:prstGeom prst="rect">
            <a:avLst/>
          </a:prstGeom>
        </p:spPr>
      </p:pic>
      <p:sp>
        <p:nvSpPr>
          <p:cNvPr id="7" name="TextBox 6">
            <a:extLst>
              <a:ext uri="{FF2B5EF4-FFF2-40B4-BE49-F238E27FC236}">
                <a16:creationId xmlns:a16="http://schemas.microsoft.com/office/drawing/2014/main" id="{B5611007-844D-4ABE-8BDA-56E5F2104E96}"/>
              </a:ext>
            </a:extLst>
          </p:cNvPr>
          <p:cNvSpPr txBox="1"/>
          <p:nvPr/>
        </p:nvSpPr>
        <p:spPr>
          <a:xfrm>
            <a:off x="536028" y="778431"/>
            <a:ext cx="7270915"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600" b="1" dirty="0">
                <a:solidFill>
                  <a:schemeClr val="accent1"/>
                </a:solidFill>
                <a:latin typeface="Times New Roman" panose="02020603050405020304" pitchFamily="18" charset="0"/>
                <a:cs typeface="Times New Roman" panose="02020603050405020304" pitchFamily="18" charset="0"/>
              </a:rPr>
              <a:t>Activity Diagram:</a:t>
            </a:r>
            <a:endParaRPr lang="en-IN" sz="36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56415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99878-1869-91E7-48D1-884C78F1DE3B}"/>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2FA830BC-11AB-EB90-2C97-899414EF9CC3}"/>
              </a:ext>
            </a:extLst>
          </p:cNvPr>
          <p:cNvSpPr txBox="1">
            <a:spLocks noGrp="1"/>
          </p:cNvSpPr>
          <p:nvPr>
            <p:ph type="title"/>
          </p:nvPr>
        </p:nvSpPr>
        <p:spPr>
          <a:xfrm rot="10800000" flipV="1">
            <a:off x="13095890" y="222961"/>
            <a:ext cx="483476" cy="607356"/>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endParaRPr dirty="0"/>
          </a:p>
        </p:txBody>
      </p:sp>
      <p:sp>
        <p:nvSpPr>
          <p:cNvPr id="202" name="Slide Number Placeholder 1">
            <a:extLst>
              <a:ext uri="{FF2B5EF4-FFF2-40B4-BE49-F238E27FC236}">
                <a16:creationId xmlns:a16="http://schemas.microsoft.com/office/drawing/2014/main" id="{DB589151-F907-8533-1C44-1336F9DD5ABC}"/>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22</a:t>
            </a:fld>
            <a:endParaRPr/>
          </a:p>
        </p:txBody>
      </p:sp>
      <p:pic>
        <p:nvPicPr>
          <p:cNvPr id="203" name="Picture 5" descr="Picture 5">
            <a:extLst>
              <a:ext uri="{FF2B5EF4-FFF2-40B4-BE49-F238E27FC236}">
                <a16:creationId xmlns:a16="http://schemas.microsoft.com/office/drawing/2014/main" id="{EE257169-08A3-6270-3F27-9DC83A96B6C1}"/>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F7099F65-7042-1DD0-6AE3-EA6F84BCB905}"/>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8CC8937E-13F6-A493-0345-95EBB7F021AB}"/>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8A5A5EB7-D96E-399A-1B28-286894E3426C}"/>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004BE612-1D5D-D202-F253-D945B15CA581}"/>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2FE803B6-16DC-52D6-8CF8-32B1BBF3377A}"/>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4527B47B-E71F-2348-AF65-287389F1DFE9}"/>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E618F87B-C029-2A10-6EEF-2E8805C388C9}"/>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BB6EB624-23DD-F3A0-A2FA-9E9F2E61AC2D}"/>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rPr dirty="0"/>
              <a:t>MALLA REDDY COLLEGE OF ENGINEERING AND TECHNOLOGY</a:t>
            </a:r>
          </a:p>
        </p:txBody>
      </p:sp>
      <p:sp>
        <p:nvSpPr>
          <p:cNvPr id="3" name="Text Placeholder 2">
            <a:extLst>
              <a:ext uri="{FF2B5EF4-FFF2-40B4-BE49-F238E27FC236}">
                <a16:creationId xmlns:a16="http://schemas.microsoft.com/office/drawing/2014/main" id="{CDDC6F45-5EC9-C9BB-51CC-C65DF101AB72}"/>
              </a:ext>
            </a:extLst>
          </p:cNvPr>
          <p:cNvSpPr>
            <a:spLocks noGrp="1"/>
          </p:cNvSpPr>
          <p:nvPr>
            <p:ph type="body" idx="1"/>
          </p:nvPr>
        </p:nvSpPr>
        <p:spPr>
          <a:xfrm flipV="1">
            <a:off x="12507310" y="6323011"/>
            <a:ext cx="1208690" cy="181564"/>
          </a:xfrm>
        </p:spPr>
        <p:txBody>
          <a:bodyPr>
            <a:normAutofit fontScale="325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B1B7CB6-91AC-43FE-B232-AB50448C3A84}"/>
              </a:ext>
            </a:extLst>
          </p:cNvPr>
          <p:cNvSpPr txBox="1"/>
          <p:nvPr/>
        </p:nvSpPr>
        <p:spPr>
          <a:xfrm>
            <a:off x="704194" y="1507093"/>
            <a:ext cx="10595632" cy="2535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GB" dirty="0">
                <a:latin typeface="Times New Roman" panose="02020603050405020304" pitchFamily="18" charset="0"/>
                <a:cs typeface="Times New Roman" panose="02020603050405020304" pitchFamily="18" charset="0"/>
              </a:rPr>
              <a:t>The Activity diagram shows the </a:t>
            </a:r>
            <a:r>
              <a:rPr lang="en-GB" b="1" dirty="0">
                <a:latin typeface="Times New Roman" panose="02020603050405020304" pitchFamily="18" charset="0"/>
                <a:cs typeface="Times New Roman" panose="02020603050405020304" pitchFamily="18" charset="0"/>
              </a:rPr>
              <a:t>workflow of the </a:t>
            </a:r>
            <a:r>
              <a:rPr lang="en-GB" b="1" dirty="0" err="1">
                <a:latin typeface="Times New Roman" panose="02020603050405020304" pitchFamily="18" charset="0"/>
                <a:cs typeface="Times New Roman" panose="02020603050405020304" pitchFamily="18" charset="0"/>
              </a:rPr>
              <a:t>FractoScan</a:t>
            </a:r>
            <a:r>
              <a:rPr lang="en-GB" b="1" dirty="0">
                <a:latin typeface="Times New Roman" panose="02020603050405020304" pitchFamily="18" charset="0"/>
                <a:cs typeface="Times New Roman" panose="02020603050405020304" pitchFamily="18" charset="0"/>
              </a:rPr>
              <a:t> system</a:t>
            </a:r>
            <a:r>
              <a:rPr lang="en-GB" dirty="0">
                <a:latin typeface="Times New Roman" panose="02020603050405020304" pitchFamily="18" charset="0"/>
                <a:cs typeface="Times New Roman" panose="02020603050405020304" pitchFamily="18" charset="0"/>
              </a:rPr>
              <a:t> step by step. It starts when the </a:t>
            </a:r>
            <a:r>
              <a:rPr lang="en-GB" b="1" dirty="0">
                <a:latin typeface="Times New Roman" panose="02020603050405020304" pitchFamily="18" charset="0"/>
                <a:cs typeface="Times New Roman" panose="02020603050405020304" pitchFamily="18" charset="0"/>
              </a:rPr>
              <a:t>doctor uploads an X-ray image</a:t>
            </a:r>
            <a:r>
              <a:rPr lang="en-GB" dirty="0">
                <a:latin typeface="Times New Roman" panose="02020603050405020304" pitchFamily="18" charset="0"/>
                <a:cs typeface="Times New Roman" panose="02020603050405020304" pitchFamily="18" charset="0"/>
              </a:rPr>
              <a:t>, which then goes through </a:t>
            </a:r>
            <a:r>
              <a:rPr lang="en-GB" b="1" dirty="0">
                <a:latin typeface="Times New Roman" panose="02020603050405020304" pitchFamily="18" charset="0"/>
                <a:cs typeface="Times New Roman" panose="02020603050405020304" pitchFamily="18" charset="0"/>
              </a:rPr>
              <a:t>preprocessing</a:t>
            </a:r>
            <a:r>
              <a:rPr lang="en-GB" dirty="0">
                <a:latin typeface="Times New Roman" panose="02020603050405020304" pitchFamily="18" charset="0"/>
                <a:cs typeface="Times New Roman" panose="02020603050405020304" pitchFamily="18" charset="0"/>
              </a:rPr>
              <a:t> for cleaning and enhancement. The processed image is sent to the </a:t>
            </a:r>
            <a:r>
              <a:rPr lang="en-GB" b="1" dirty="0">
                <a:latin typeface="Times New Roman" panose="02020603050405020304" pitchFamily="18" charset="0"/>
                <a:cs typeface="Times New Roman" panose="02020603050405020304" pitchFamily="18" charset="0"/>
              </a:rPr>
              <a:t>CNN model</a:t>
            </a:r>
            <a:r>
              <a:rPr lang="en-GB" dirty="0">
                <a:latin typeface="Times New Roman" panose="02020603050405020304" pitchFamily="18" charset="0"/>
                <a:cs typeface="Times New Roman" panose="02020603050405020304" pitchFamily="18" charset="0"/>
              </a:rPr>
              <a:t> for feature extraction, fracture detection, and severity classification. After that, the </a:t>
            </a:r>
            <a:r>
              <a:rPr lang="en-GB" b="1" dirty="0">
                <a:latin typeface="Times New Roman" panose="02020603050405020304" pitchFamily="18" charset="0"/>
                <a:cs typeface="Times New Roman" panose="02020603050405020304" pitchFamily="18" charset="0"/>
              </a:rPr>
              <a:t>Grad-CAM module</a:t>
            </a:r>
            <a:r>
              <a:rPr lang="en-GB" dirty="0">
                <a:latin typeface="Times New Roman" panose="02020603050405020304" pitchFamily="18" charset="0"/>
                <a:cs typeface="Times New Roman" panose="02020603050405020304" pitchFamily="18" charset="0"/>
              </a:rPr>
              <a:t> generates a heatmap to highlight the fractured area. Finally, the system produces an </a:t>
            </a:r>
            <a:r>
              <a:rPr lang="en-GB" b="1" dirty="0">
                <a:latin typeface="Times New Roman" panose="02020603050405020304" pitchFamily="18" charset="0"/>
                <a:cs typeface="Times New Roman" panose="02020603050405020304" pitchFamily="18" charset="0"/>
              </a:rPr>
              <a:t>automated diagnostic report</a:t>
            </a:r>
            <a:r>
              <a:rPr lang="en-GB" dirty="0">
                <a:latin typeface="Times New Roman" panose="02020603050405020304" pitchFamily="18" charset="0"/>
                <a:cs typeface="Times New Roman" panose="02020603050405020304" pitchFamily="18" charset="0"/>
              </a:rPr>
              <a:t> and displays the results back to the doctor. This flow ensures the process is </a:t>
            </a:r>
            <a:r>
              <a:rPr lang="en-GB" b="1" dirty="0">
                <a:latin typeface="Times New Roman" panose="02020603050405020304" pitchFamily="18" charset="0"/>
                <a:cs typeface="Times New Roman" panose="02020603050405020304" pitchFamily="18" charset="0"/>
              </a:rPr>
              <a:t>systematic, clear, and efficient</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981410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Rounded Rectangle 4">
            <a:extLst>
              <a:ext uri="{FF2B5EF4-FFF2-40B4-BE49-F238E27FC236}">
                <a16:creationId xmlns:a16="http://schemas.microsoft.com/office/drawing/2014/main" id="{BC97999B-06A3-94E0-2FD3-7F3D5B9DEC44}"/>
              </a:ext>
            </a:extLst>
          </p:cNvPr>
          <p:cNvGrpSpPr/>
          <p:nvPr/>
        </p:nvGrpSpPr>
        <p:grpSpPr>
          <a:xfrm>
            <a:off x="0" y="6464300"/>
            <a:ext cx="12192000" cy="393700"/>
            <a:chOff x="0" y="0"/>
            <a:chExt cx="12192000" cy="393700"/>
          </a:xfrm>
        </p:grpSpPr>
        <p:sp>
          <p:nvSpPr>
            <p:cNvPr id="7" name="Rectangle">
              <a:extLst>
                <a:ext uri="{FF2B5EF4-FFF2-40B4-BE49-F238E27FC236}">
                  <a16:creationId xmlns:a16="http://schemas.microsoft.com/office/drawing/2014/main" id="{75A8EDEC-D948-5570-0674-CD61C4688A72}"/>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 name="B.Tech III Year – II Sem | Dept of Computational Intelligence| Application Development – II | Project Review">
              <a:extLst>
                <a:ext uri="{FF2B5EF4-FFF2-40B4-BE49-F238E27FC236}">
                  <a16:creationId xmlns:a16="http://schemas.microsoft.com/office/drawing/2014/main" id="{31043566-15FD-D3AB-AE57-40E97EBAE86C}"/>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pic>
        <p:nvPicPr>
          <p:cNvPr id="9" name="Picture 5" descr="Picture 5">
            <a:extLst>
              <a:ext uri="{FF2B5EF4-FFF2-40B4-BE49-F238E27FC236}">
                <a16:creationId xmlns:a16="http://schemas.microsoft.com/office/drawing/2014/main" id="{3FCF2CCB-745E-2756-D739-8908690470AC}"/>
              </a:ext>
            </a:extLst>
          </p:cNvPr>
          <p:cNvPicPr>
            <a:picLocks noChangeAspect="1"/>
          </p:cNvPicPr>
          <p:nvPr/>
        </p:nvPicPr>
        <p:blipFill>
          <a:blip r:embed="rId2"/>
          <a:stretch>
            <a:fillRect/>
          </a:stretch>
        </p:blipFill>
        <p:spPr>
          <a:xfrm>
            <a:off x="11145581" y="-177750"/>
            <a:ext cx="1276350" cy="1276351"/>
          </a:xfrm>
          <a:prstGeom prst="rect">
            <a:avLst/>
          </a:prstGeom>
          <a:ln w="12700">
            <a:miter lim="400000"/>
          </a:ln>
        </p:spPr>
      </p:pic>
      <p:sp>
        <p:nvSpPr>
          <p:cNvPr id="12" name="TextBox 11">
            <a:extLst>
              <a:ext uri="{FF2B5EF4-FFF2-40B4-BE49-F238E27FC236}">
                <a16:creationId xmlns:a16="http://schemas.microsoft.com/office/drawing/2014/main" id="{FCF8C94A-A359-E1B7-B6FB-D8475DD70032}"/>
              </a:ext>
            </a:extLst>
          </p:cNvPr>
          <p:cNvSpPr txBox="1"/>
          <p:nvPr/>
        </p:nvSpPr>
        <p:spPr>
          <a:xfrm>
            <a:off x="2229465" y="-71596"/>
            <a:ext cx="620907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sp>
        <p:nvSpPr>
          <p:cNvPr id="13" name="TextBox 12">
            <a:extLst>
              <a:ext uri="{FF2B5EF4-FFF2-40B4-BE49-F238E27FC236}">
                <a16:creationId xmlns:a16="http://schemas.microsoft.com/office/drawing/2014/main" id="{C036ED32-492C-A17C-DD67-9BE878371D71}"/>
              </a:ext>
            </a:extLst>
          </p:cNvPr>
          <p:cNvSpPr txBox="1"/>
          <p:nvPr/>
        </p:nvSpPr>
        <p:spPr>
          <a:xfrm>
            <a:off x="52069" y="168038"/>
            <a:ext cx="2400655"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mn-lt"/>
                <a:ea typeface="+mn-ea"/>
                <a:cs typeface="+mn-cs"/>
                <a:sym typeface="Calibri"/>
              </a:rPr>
              <a:t>Sample Code </a:t>
            </a:r>
            <a:endParaRPr kumimoji="0" lang="en-IN" sz="3200" b="1" i="0" u="none" strike="noStrike" cap="none" spc="0" normalizeH="0" baseline="0" dirty="0">
              <a:ln>
                <a:noFill/>
              </a:ln>
              <a:solidFill>
                <a:srgbClr val="000000"/>
              </a:solidFill>
              <a:effectLst/>
              <a:uFillTx/>
              <a:latin typeface="+mn-lt"/>
              <a:ea typeface="+mn-ea"/>
              <a:cs typeface="+mn-cs"/>
              <a:sym typeface="Calibri"/>
            </a:endParaRPr>
          </a:p>
        </p:txBody>
      </p:sp>
      <p:pic>
        <p:nvPicPr>
          <p:cNvPr id="15" name="Picture 14" descr="A screen shot of a computer program&#10;&#10;AI-generated content may be incorrect.">
            <a:extLst>
              <a:ext uri="{FF2B5EF4-FFF2-40B4-BE49-F238E27FC236}">
                <a16:creationId xmlns:a16="http://schemas.microsoft.com/office/drawing/2014/main" id="{CD53A367-6BEB-E912-F430-A4F55491B1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261" y="921832"/>
            <a:ext cx="7309110" cy="5014335"/>
          </a:xfrm>
          <a:prstGeom prst="rect">
            <a:avLst/>
          </a:prstGeom>
        </p:spPr>
      </p:pic>
    </p:spTree>
    <p:extLst>
      <p:ext uri="{BB962C8B-B14F-4D97-AF65-F5344CB8AC3E}">
        <p14:creationId xmlns:p14="http://schemas.microsoft.com/office/powerpoint/2010/main" val="359675223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Rounded Rectangle 4">
            <a:extLst>
              <a:ext uri="{FF2B5EF4-FFF2-40B4-BE49-F238E27FC236}">
                <a16:creationId xmlns:a16="http://schemas.microsoft.com/office/drawing/2014/main" id="{31AC7610-F81C-6C61-F939-1E34135C6550}"/>
              </a:ext>
            </a:extLst>
          </p:cNvPr>
          <p:cNvGrpSpPr/>
          <p:nvPr/>
        </p:nvGrpSpPr>
        <p:grpSpPr>
          <a:xfrm>
            <a:off x="0" y="6492875"/>
            <a:ext cx="12192000" cy="393700"/>
            <a:chOff x="0" y="0"/>
            <a:chExt cx="12192000" cy="393700"/>
          </a:xfrm>
        </p:grpSpPr>
        <p:sp>
          <p:nvSpPr>
            <p:cNvPr id="5" name="Rectangle">
              <a:extLst>
                <a:ext uri="{FF2B5EF4-FFF2-40B4-BE49-F238E27FC236}">
                  <a16:creationId xmlns:a16="http://schemas.microsoft.com/office/drawing/2014/main" id="{0B84EF83-6CDC-3230-8949-3955F559F111}"/>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 name="B.Tech III Year – II Sem | Dept of Computational Intelligence| Application Development – II | Project Review">
              <a:extLst>
                <a:ext uri="{FF2B5EF4-FFF2-40B4-BE49-F238E27FC236}">
                  <a16:creationId xmlns:a16="http://schemas.microsoft.com/office/drawing/2014/main" id="{5BB091BB-F66A-F8B9-7AD4-61751C80AE47}"/>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pic>
        <p:nvPicPr>
          <p:cNvPr id="7" name="Picture 5" descr="Picture 5">
            <a:extLst>
              <a:ext uri="{FF2B5EF4-FFF2-40B4-BE49-F238E27FC236}">
                <a16:creationId xmlns:a16="http://schemas.microsoft.com/office/drawing/2014/main" id="{F03A0ADB-1764-6EC3-F3F9-14BB8ADE97CC}"/>
              </a:ext>
            </a:extLst>
          </p:cNvPr>
          <p:cNvPicPr>
            <a:picLocks noChangeAspect="1"/>
          </p:cNvPicPr>
          <p:nvPr/>
        </p:nvPicPr>
        <p:blipFill>
          <a:blip r:embed="rId2"/>
          <a:stretch>
            <a:fillRect/>
          </a:stretch>
        </p:blipFill>
        <p:spPr>
          <a:xfrm>
            <a:off x="11145581" y="-187582"/>
            <a:ext cx="1276350" cy="1276351"/>
          </a:xfrm>
          <a:prstGeom prst="rect">
            <a:avLst/>
          </a:prstGeom>
          <a:ln w="12700">
            <a:miter lim="400000"/>
          </a:ln>
        </p:spPr>
      </p:pic>
      <p:sp>
        <p:nvSpPr>
          <p:cNvPr id="9" name="TextBox 8">
            <a:extLst>
              <a:ext uri="{FF2B5EF4-FFF2-40B4-BE49-F238E27FC236}">
                <a16:creationId xmlns:a16="http://schemas.microsoft.com/office/drawing/2014/main" id="{87C2DDA4-112A-375B-0D59-73EA4CA9DDDA}"/>
              </a:ext>
            </a:extLst>
          </p:cNvPr>
          <p:cNvSpPr txBox="1"/>
          <p:nvPr/>
        </p:nvSpPr>
        <p:spPr>
          <a:xfrm>
            <a:off x="2593259" y="-76512"/>
            <a:ext cx="620907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pic>
        <p:nvPicPr>
          <p:cNvPr id="11" name="Picture 10" descr="A screenshot of a computer program&#10;&#10;AI-generated content may be incorrect.">
            <a:extLst>
              <a:ext uri="{FF2B5EF4-FFF2-40B4-BE49-F238E27FC236}">
                <a16:creationId xmlns:a16="http://schemas.microsoft.com/office/drawing/2014/main" id="{945AF450-4F51-DCC9-2E73-3EB91DBBC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71" y="450593"/>
            <a:ext cx="7823915" cy="5842052"/>
          </a:xfrm>
          <a:prstGeom prst="rect">
            <a:avLst/>
          </a:prstGeom>
        </p:spPr>
      </p:pic>
    </p:spTree>
    <p:extLst>
      <p:ext uri="{BB962C8B-B14F-4D97-AF65-F5344CB8AC3E}">
        <p14:creationId xmlns:p14="http://schemas.microsoft.com/office/powerpoint/2010/main" val="61070664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Rounded Rectangle 4">
            <a:extLst>
              <a:ext uri="{FF2B5EF4-FFF2-40B4-BE49-F238E27FC236}">
                <a16:creationId xmlns:a16="http://schemas.microsoft.com/office/drawing/2014/main" id="{DFAC1493-1DA5-0846-1E20-E92D43442B34}"/>
              </a:ext>
            </a:extLst>
          </p:cNvPr>
          <p:cNvGrpSpPr/>
          <p:nvPr/>
        </p:nvGrpSpPr>
        <p:grpSpPr>
          <a:xfrm>
            <a:off x="0" y="6464300"/>
            <a:ext cx="12192000" cy="393700"/>
            <a:chOff x="0" y="0"/>
            <a:chExt cx="12192000" cy="393700"/>
          </a:xfrm>
        </p:grpSpPr>
        <p:sp>
          <p:nvSpPr>
            <p:cNvPr id="5" name="Rectangle">
              <a:extLst>
                <a:ext uri="{FF2B5EF4-FFF2-40B4-BE49-F238E27FC236}">
                  <a16:creationId xmlns:a16="http://schemas.microsoft.com/office/drawing/2014/main" id="{35C078CE-DE92-7589-2ADB-2C4D818E150D}"/>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6" name="B.Tech III Year – II Sem | Dept of Computational Intelligence| Application Development – II | Project Review">
              <a:extLst>
                <a:ext uri="{FF2B5EF4-FFF2-40B4-BE49-F238E27FC236}">
                  <a16:creationId xmlns:a16="http://schemas.microsoft.com/office/drawing/2014/main" id="{84C93DC9-2B56-412D-99BB-0E0D12FDA833}"/>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pic>
        <p:nvPicPr>
          <p:cNvPr id="7" name="Picture 5" descr="Picture 5">
            <a:extLst>
              <a:ext uri="{FF2B5EF4-FFF2-40B4-BE49-F238E27FC236}">
                <a16:creationId xmlns:a16="http://schemas.microsoft.com/office/drawing/2014/main" id="{B08E1FCB-BFBB-D699-3568-926C9C1FFDCB}"/>
              </a:ext>
            </a:extLst>
          </p:cNvPr>
          <p:cNvPicPr>
            <a:picLocks noChangeAspect="1"/>
          </p:cNvPicPr>
          <p:nvPr/>
        </p:nvPicPr>
        <p:blipFill>
          <a:blip r:embed="rId2"/>
          <a:stretch>
            <a:fillRect/>
          </a:stretch>
        </p:blipFill>
        <p:spPr>
          <a:xfrm>
            <a:off x="11135749" y="-207246"/>
            <a:ext cx="1276350" cy="1276351"/>
          </a:xfrm>
          <a:prstGeom prst="rect">
            <a:avLst/>
          </a:prstGeom>
          <a:ln w="12700">
            <a:miter lim="400000"/>
          </a:ln>
        </p:spPr>
      </p:pic>
      <p:sp>
        <p:nvSpPr>
          <p:cNvPr id="9" name="TextBox 8">
            <a:extLst>
              <a:ext uri="{FF2B5EF4-FFF2-40B4-BE49-F238E27FC236}">
                <a16:creationId xmlns:a16="http://schemas.microsoft.com/office/drawing/2014/main" id="{01F5B34C-6C90-C0A3-FF5A-393E22314D0D}"/>
              </a:ext>
            </a:extLst>
          </p:cNvPr>
          <p:cNvSpPr txBox="1"/>
          <p:nvPr/>
        </p:nvSpPr>
        <p:spPr>
          <a:xfrm>
            <a:off x="2679291" y="-76511"/>
            <a:ext cx="620415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pic>
        <p:nvPicPr>
          <p:cNvPr id="11" name="Picture 10" descr="A screen shot of a computer program&#10;&#10;AI-generated content may be incorrect.">
            <a:extLst>
              <a:ext uri="{FF2B5EF4-FFF2-40B4-BE49-F238E27FC236}">
                <a16:creationId xmlns:a16="http://schemas.microsoft.com/office/drawing/2014/main" id="{8A563909-5489-D261-167F-23D9DD9A9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62" y="320396"/>
            <a:ext cx="7487896" cy="6029321"/>
          </a:xfrm>
          <a:prstGeom prst="rect">
            <a:avLst/>
          </a:prstGeom>
        </p:spPr>
      </p:pic>
    </p:spTree>
    <p:extLst>
      <p:ext uri="{BB962C8B-B14F-4D97-AF65-F5344CB8AC3E}">
        <p14:creationId xmlns:p14="http://schemas.microsoft.com/office/powerpoint/2010/main" val="802525302"/>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F30FB0-7E48-E634-7BF1-42CD296DDBBE}"/>
              </a:ext>
            </a:extLst>
          </p:cNvPr>
          <p:cNvSpPr txBox="1"/>
          <p:nvPr/>
        </p:nvSpPr>
        <p:spPr>
          <a:xfrm>
            <a:off x="2627671" y="-71596"/>
            <a:ext cx="610091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grpSp>
        <p:nvGrpSpPr>
          <p:cNvPr id="8" name="Rounded Rectangle 4">
            <a:extLst>
              <a:ext uri="{FF2B5EF4-FFF2-40B4-BE49-F238E27FC236}">
                <a16:creationId xmlns:a16="http://schemas.microsoft.com/office/drawing/2014/main" id="{77516540-A96C-E80C-00F0-ACDDAB157361}"/>
              </a:ext>
            </a:extLst>
          </p:cNvPr>
          <p:cNvGrpSpPr/>
          <p:nvPr/>
        </p:nvGrpSpPr>
        <p:grpSpPr>
          <a:xfrm>
            <a:off x="0" y="6464300"/>
            <a:ext cx="12192000" cy="393700"/>
            <a:chOff x="0" y="0"/>
            <a:chExt cx="12192000" cy="393700"/>
          </a:xfrm>
        </p:grpSpPr>
        <p:sp>
          <p:nvSpPr>
            <p:cNvPr id="9" name="Rectangle">
              <a:extLst>
                <a:ext uri="{FF2B5EF4-FFF2-40B4-BE49-F238E27FC236}">
                  <a16:creationId xmlns:a16="http://schemas.microsoft.com/office/drawing/2014/main" id="{0CA226B3-33C3-EF0F-8DDA-44E2A4980994}"/>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0" name="B.Tech III Year – II Sem | Dept of Computational Intelligence| Application Development – II | Project Review">
              <a:extLst>
                <a:ext uri="{FF2B5EF4-FFF2-40B4-BE49-F238E27FC236}">
                  <a16:creationId xmlns:a16="http://schemas.microsoft.com/office/drawing/2014/main" id="{85E07F3C-31E4-270F-4B29-CF3DF6D73A19}"/>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pic>
        <p:nvPicPr>
          <p:cNvPr id="12" name="Picture 11" descr="A screen shot of a computer screen&#10;&#10;AI-generated content may be incorrect.">
            <a:extLst>
              <a:ext uri="{FF2B5EF4-FFF2-40B4-BE49-F238E27FC236}">
                <a16:creationId xmlns:a16="http://schemas.microsoft.com/office/drawing/2014/main" id="{BB59B090-D6F3-AF6A-6EF2-9423AC337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872" y="448958"/>
            <a:ext cx="9173855" cy="3620005"/>
          </a:xfrm>
          <a:prstGeom prst="rect">
            <a:avLst/>
          </a:prstGeom>
        </p:spPr>
      </p:pic>
      <p:pic>
        <p:nvPicPr>
          <p:cNvPr id="13" name="Picture 5" descr="Picture 5">
            <a:extLst>
              <a:ext uri="{FF2B5EF4-FFF2-40B4-BE49-F238E27FC236}">
                <a16:creationId xmlns:a16="http://schemas.microsoft.com/office/drawing/2014/main" id="{21B619CF-140E-A63D-5CF7-88DD3700DE8F}"/>
              </a:ext>
            </a:extLst>
          </p:cNvPr>
          <p:cNvPicPr>
            <a:picLocks noChangeAspect="1"/>
          </p:cNvPicPr>
          <p:nvPr/>
        </p:nvPicPr>
        <p:blipFill>
          <a:blip r:embed="rId3"/>
          <a:stretch>
            <a:fillRect/>
          </a:stretch>
        </p:blipFill>
        <p:spPr>
          <a:xfrm>
            <a:off x="11145581" y="-187582"/>
            <a:ext cx="1276350" cy="1276351"/>
          </a:xfrm>
          <a:prstGeom prst="rect">
            <a:avLst/>
          </a:prstGeom>
          <a:ln w="12700">
            <a:miter lim="400000"/>
          </a:ln>
        </p:spPr>
      </p:pic>
    </p:spTree>
    <p:extLst>
      <p:ext uri="{BB962C8B-B14F-4D97-AF65-F5344CB8AC3E}">
        <p14:creationId xmlns:p14="http://schemas.microsoft.com/office/powerpoint/2010/main" val="145502384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6E2331-D65C-6B2E-5B9E-E50B8793B646}"/>
              </a:ext>
            </a:extLst>
          </p:cNvPr>
          <p:cNvSpPr txBox="1"/>
          <p:nvPr/>
        </p:nvSpPr>
        <p:spPr>
          <a:xfrm>
            <a:off x="2549013" y="-71595"/>
            <a:ext cx="610091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grpSp>
        <p:nvGrpSpPr>
          <p:cNvPr id="6" name="Rounded Rectangle 4">
            <a:extLst>
              <a:ext uri="{FF2B5EF4-FFF2-40B4-BE49-F238E27FC236}">
                <a16:creationId xmlns:a16="http://schemas.microsoft.com/office/drawing/2014/main" id="{D69274F5-31E5-707F-601B-59BF40F5A5D7}"/>
              </a:ext>
            </a:extLst>
          </p:cNvPr>
          <p:cNvGrpSpPr/>
          <p:nvPr/>
        </p:nvGrpSpPr>
        <p:grpSpPr>
          <a:xfrm>
            <a:off x="0" y="6464300"/>
            <a:ext cx="12192000" cy="393700"/>
            <a:chOff x="0" y="0"/>
            <a:chExt cx="12192000" cy="393700"/>
          </a:xfrm>
        </p:grpSpPr>
        <p:sp>
          <p:nvSpPr>
            <p:cNvPr id="7" name="Rectangle">
              <a:extLst>
                <a:ext uri="{FF2B5EF4-FFF2-40B4-BE49-F238E27FC236}">
                  <a16:creationId xmlns:a16="http://schemas.microsoft.com/office/drawing/2014/main" id="{96FA6171-D3A6-F5BA-4C87-2929B6AE2C46}"/>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 name="B.Tech III Year – II Sem | Dept of Computational Intelligence| Application Development – II | Project Review">
              <a:extLst>
                <a:ext uri="{FF2B5EF4-FFF2-40B4-BE49-F238E27FC236}">
                  <a16:creationId xmlns:a16="http://schemas.microsoft.com/office/drawing/2014/main" id="{D05FF21E-192C-F9BB-F7EF-AE6656D4E17F}"/>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9" name="TextBox 8">
            <a:extLst>
              <a:ext uri="{FF2B5EF4-FFF2-40B4-BE49-F238E27FC236}">
                <a16:creationId xmlns:a16="http://schemas.microsoft.com/office/drawing/2014/main" id="{B4456F53-217C-15C2-D869-36E2FAC369A8}"/>
              </a:ext>
            </a:extLst>
          </p:cNvPr>
          <p:cNvSpPr txBox="1"/>
          <p:nvPr/>
        </p:nvSpPr>
        <p:spPr>
          <a:xfrm>
            <a:off x="0" y="199415"/>
            <a:ext cx="3461843" cy="584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mn-lt"/>
                <a:ea typeface="+mn-ea"/>
                <a:cs typeface="+mn-cs"/>
                <a:sym typeface="Calibri"/>
              </a:rPr>
              <a:t>Output Screenshots</a:t>
            </a:r>
            <a:endParaRPr kumimoji="0" lang="en-IN" sz="3200" b="1" i="0" u="none" strike="noStrike" cap="none" spc="0" normalizeH="0" baseline="0" dirty="0">
              <a:ln>
                <a:noFill/>
              </a:ln>
              <a:solidFill>
                <a:srgbClr val="000000"/>
              </a:solidFill>
              <a:effectLst/>
              <a:uFillTx/>
              <a:latin typeface="+mn-lt"/>
              <a:ea typeface="+mn-ea"/>
              <a:cs typeface="+mn-cs"/>
              <a:sym typeface="Calibri"/>
            </a:endParaRPr>
          </a:p>
        </p:txBody>
      </p:sp>
      <p:pic>
        <p:nvPicPr>
          <p:cNvPr id="11" name="Picture 10" descr="A screenshot of a computer program&#10;&#10;AI-generated content may be incorrect.">
            <a:extLst>
              <a:ext uri="{FF2B5EF4-FFF2-40B4-BE49-F238E27FC236}">
                <a16:creationId xmlns:a16="http://schemas.microsoft.com/office/drawing/2014/main" id="{F4CBDBBD-5C23-97C6-DB13-1CCF2F595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157" y="1055198"/>
            <a:ext cx="10706100" cy="4572000"/>
          </a:xfrm>
          <a:prstGeom prst="rect">
            <a:avLst/>
          </a:prstGeom>
        </p:spPr>
      </p:pic>
    </p:spTree>
    <p:extLst>
      <p:ext uri="{BB962C8B-B14F-4D97-AF65-F5344CB8AC3E}">
        <p14:creationId xmlns:p14="http://schemas.microsoft.com/office/powerpoint/2010/main" val="1062992876"/>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AB4CD4-53F2-5460-D778-8E46D69586DE}"/>
              </a:ext>
            </a:extLst>
          </p:cNvPr>
          <p:cNvSpPr txBox="1"/>
          <p:nvPr/>
        </p:nvSpPr>
        <p:spPr>
          <a:xfrm>
            <a:off x="2450690" y="-71596"/>
            <a:ext cx="610091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grpSp>
        <p:nvGrpSpPr>
          <p:cNvPr id="6" name="Rounded Rectangle 4">
            <a:extLst>
              <a:ext uri="{FF2B5EF4-FFF2-40B4-BE49-F238E27FC236}">
                <a16:creationId xmlns:a16="http://schemas.microsoft.com/office/drawing/2014/main" id="{8FAE1AF4-DCDD-CAC0-ED9F-DF826B9AD5A4}"/>
              </a:ext>
            </a:extLst>
          </p:cNvPr>
          <p:cNvGrpSpPr/>
          <p:nvPr/>
        </p:nvGrpSpPr>
        <p:grpSpPr>
          <a:xfrm>
            <a:off x="0" y="6464300"/>
            <a:ext cx="12192000" cy="393700"/>
            <a:chOff x="0" y="0"/>
            <a:chExt cx="12192000" cy="393700"/>
          </a:xfrm>
        </p:grpSpPr>
        <p:sp>
          <p:nvSpPr>
            <p:cNvPr id="7" name="Rectangle">
              <a:extLst>
                <a:ext uri="{FF2B5EF4-FFF2-40B4-BE49-F238E27FC236}">
                  <a16:creationId xmlns:a16="http://schemas.microsoft.com/office/drawing/2014/main" id="{FC6F9478-7A0E-ACC4-420A-478BC1C27CCA}"/>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8" name="B.Tech III Year – II Sem | Dept of Computational Intelligence| Application Development – II | Project Review">
              <a:extLst>
                <a:ext uri="{FF2B5EF4-FFF2-40B4-BE49-F238E27FC236}">
                  <a16:creationId xmlns:a16="http://schemas.microsoft.com/office/drawing/2014/main" id="{F7C546FB-5DEA-2CAF-967E-0C2C98C51B6E}"/>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pic>
        <p:nvPicPr>
          <p:cNvPr id="10" name="Picture 9" descr="A screenshot of a computer error&#10;&#10;AI-generated content may be incorrect.">
            <a:extLst>
              <a:ext uri="{FF2B5EF4-FFF2-40B4-BE49-F238E27FC236}">
                <a16:creationId xmlns:a16="http://schemas.microsoft.com/office/drawing/2014/main" id="{490D1DDE-A20B-B2BB-F30A-39941859F4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360" y="1516319"/>
            <a:ext cx="9705975" cy="3154004"/>
          </a:xfrm>
          <a:prstGeom prst="rect">
            <a:avLst/>
          </a:prstGeom>
        </p:spPr>
      </p:pic>
      <p:pic>
        <p:nvPicPr>
          <p:cNvPr id="11" name="Picture 5" descr="Picture 5">
            <a:extLst>
              <a:ext uri="{FF2B5EF4-FFF2-40B4-BE49-F238E27FC236}">
                <a16:creationId xmlns:a16="http://schemas.microsoft.com/office/drawing/2014/main" id="{C6DCAB47-8C83-C6A7-FA72-FC61067658B4}"/>
              </a:ext>
            </a:extLst>
          </p:cNvPr>
          <p:cNvPicPr>
            <a:picLocks noChangeAspect="1"/>
          </p:cNvPicPr>
          <p:nvPr/>
        </p:nvPicPr>
        <p:blipFill>
          <a:blip r:embed="rId3"/>
          <a:stretch>
            <a:fillRect/>
          </a:stretch>
        </p:blipFill>
        <p:spPr>
          <a:xfrm>
            <a:off x="11145581" y="-187582"/>
            <a:ext cx="1276350" cy="1276351"/>
          </a:xfrm>
          <a:prstGeom prst="rect">
            <a:avLst/>
          </a:prstGeom>
          <a:ln w="12700">
            <a:miter lim="400000"/>
          </a:ln>
        </p:spPr>
      </p:pic>
    </p:spTree>
    <p:extLst>
      <p:ext uri="{BB962C8B-B14F-4D97-AF65-F5344CB8AC3E}">
        <p14:creationId xmlns:p14="http://schemas.microsoft.com/office/powerpoint/2010/main" val="2921344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520F55-015C-2B05-3CC6-3C6306BDD9FF}"/>
              </a:ext>
            </a:extLst>
          </p:cNvPr>
          <p:cNvSpPr txBox="1"/>
          <p:nvPr/>
        </p:nvSpPr>
        <p:spPr>
          <a:xfrm>
            <a:off x="2303207" y="-78658"/>
            <a:ext cx="610091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pic>
        <p:nvPicPr>
          <p:cNvPr id="7" name="Picture 6" descr="X-ray of a foot&#10;&#10;AI-generated content may be incorrect.">
            <a:extLst>
              <a:ext uri="{FF2B5EF4-FFF2-40B4-BE49-F238E27FC236}">
                <a16:creationId xmlns:a16="http://schemas.microsoft.com/office/drawing/2014/main" id="{7D229B13-16D6-14BA-9C4D-1F15D30AF1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23" y="290674"/>
            <a:ext cx="5326042" cy="5928851"/>
          </a:xfrm>
          <a:prstGeom prst="rect">
            <a:avLst/>
          </a:prstGeom>
        </p:spPr>
      </p:pic>
      <p:pic>
        <p:nvPicPr>
          <p:cNvPr id="9" name="Picture 8" descr="A black background with white text&#10;&#10;AI-generated content may be incorrect.">
            <a:extLst>
              <a:ext uri="{FF2B5EF4-FFF2-40B4-BE49-F238E27FC236}">
                <a16:creationId xmlns:a16="http://schemas.microsoft.com/office/drawing/2014/main" id="{CAE168A9-9B43-5D68-18FB-E22C07007E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9863" y="1017177"/>
            <a:ext cx="5143500" cy="3741636"/>
          </a:xfrm>
          <a:prstGeom prst="rect">
            <a:avLst/>
          </a:prstGeom>
        </p:spPr>
      </p:pic>
      <p:pic>
        <p:nvPicPr>
          <p:cNvPr id="10" name="Picture 5" descr="Picture 5">
            <a:extLst>
              <a:ext uri="{FF2B5EF4-FFF2-40B4-BE49-F238E27FC236}">
                <a16:creationId xmlns:a16="http://schemas.microsoft.com/office/drawing/2014/main" id="{093C808B-6E05-D0ED-3B21-FB14A129EA9A}"/>
              </a:ext>
            </a:extLst>
          </p:cNvPr>
          <p:cNvPicPr>
            <a:picLocks noChangeAspect="1"/>
          </p:cNvPicPr>
          <p:nvPr/>
        </p:nvPicPr>
        <p:blipFill>
          <a:blip r:embed="rId4"/>
          <a:stretch>
            <a:fillRect/>
          </a:stretch>
        </p:blipFill>
        <p:spPr>
          <a:xfrm>
            <a:off x="11145581" y="-187582"/>
            <a:ext cx="1276350" cy="1276351"/>
          </a:xfrm>
          <a:prstGeom prst="rect">
            <a:avLst/>
          </a:prstGeom>
          <a:ln w="12700">
            <a:miter lim="400000"/>
          </a:ln>
        </p:spPr>
      </p:pic>
    </p:spTree>
    <p:extLst>
      <p:ext uri="{BB962C8B-B14F-4D97-AF65-F5344CB8AC3E}">
        <p14:creationId xmlns:p14="http://schemas.microsoft.com/office/powerpoint/2010/main" val="253684091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83D5B-68CA-539C-8073-968928999057}"/>
            </a:ext>
          </a:extLst>
        </p:cNvPr>
        <p:cNvGrpSpPr/>
        <p:nvPr/>
      </p:nvGrpSpPr>
      <p:grpSpPr>
        <a:xfrm>
          <a:off x="0" y="0"/>
          <a:ext cx="0" cy="0"/>
          <a:chOff x="0" y="0"/>
          <a:chExt cx="0" cy="0"/>
        </a:xfrm>
      </p:grpSpPr>
      <p:sp>
        <p:nvSpPr>
          <p:cNvPr id="238" name="Content Placeholder 2">
            <a:extLst>
              <a:ext uri="{FF2B5EF4-FFF2-40B4-BE49-F238E27FC236}">
                <a16:creationId xmlns:a16="http://schemas.microsoft.com/office/drawing/2014/main" id="{BEA6C43E-4FD9-AE83-4F1C-6BE25F465AB5}"/>
              </a:ext>
            </a:extLst>
          </p:cNvPr>
          <p:cNvSpPr txBox="1">
            <a:spLocks noGrp="1"/>
          </p:cNvSpPr>
          <p:nvPr>
            <p:ph type="body" sz="half" idx="1"/>
          </p:nvPr>
        </p:nvSpPr>
        <p:spPr>
          <a:xfrm>
            <a:off x="956441" y="993775"/>
            <a:ext cx="10026870" cy="4892019"/>
          </a:xfrm>
          <a:prstGeom prst="rect">
            <a:avLst/>
          </a:prstGeom>
        </p:spPr>
        <p:txBody>
          <a:bodyPr>
            <a:no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Bone fracture detection is a crucial task in </a:t>
            </a:r>
            <a:r>
              <a:rPr lang="en-IN" sz="1800" dirty="0" err="1">
                <a:latin typeface="Times New Roman" panose="02020603050405020304" pitchFamily="18" charset="0"/>
                <a:cs typeface="Times New Roman" panose="02020603050405020304" pitchFamily="18" charset="0"/>
              </a:rPr>
              <a:t>orthopedics</a:t>
            </a:r>
            <a:r>
              <a:rPr lang="en-IN" sz="1800" dirty="0">
                <a:latin typeface="Times New Roman" panose="02020603050405020304" pitchFamily="18" charset="0"/>
                <a:cs typeface="Times New Roman" panose="02020603050405020304" pitchFamily="18" charset="0"/>
              </a:rPr>
              <a:t>, where early and accurate diagnosis helps ensure effective treatment. This project, </a:t>
            </a:r>
            <a:r>
              <a:rPr lang="en-IN" sz="1800" dirty="0" err="1">
                <a:latin typeface="Times New Roman" panose="02020603050405020304" pitchFamily="18" charset="0"/>
                <a:cs typeface="Times New Roman" panose="02020603050405020304" pitchFamily="18" charset="0"/>
              </a:rPr>
              <a:t>FractoScan</a:t>
            </a:r>
            <a:r>
              <a:rPr lang="en-IN" sz="1800" dirty="0">
                <a:latin typeface="Times New Roman" panose="02020603050405020304" pitchFamily="18" charset="0"/>
                <a:cs typeface="Times New Roman" panose="02020603050405020304" pitchFamily="18" charset="0"/>
              </a:rPr>
              <a:t>, introduces an automated system for detecting and classifying fractures using Convolutional Neural Networks (CNNs) trained on the MURA dataset, which includes seven bone types: finger, elbow, hand, forearm, humerus, wrist, and shoulder. The workflow begins with preprocessing techniques such as resizing, normalization, and augmentation to improve data quality and robustness. CNNs are then applied to automatically learn spatial and structural features from X-ray images without the need for manual feature extraction. The system not only classifies fracture types but also provides fracture severity estimation, automated medical report generation, and treatment suggestions, making it a valuable decision-support tool for radiologists and </a:t>
            </a:r>
            <a:r>
              <a:rPr lang="en-IN" sz="1800" dirty="0" err="1">
                <a:latin typeface="Times New Roman" panose="02020603050405020304" pitchFamily="18" charset="0"/>
                <a:cs typeface="Times New Roman" panose="02020603050405020304" pitchFamily="18" charset="0"/>
              </a:rPr>
              <a:t>orthopedic</a:t>
            </a:r>
            <a:r>
              <a:rPr lang="en-IN" sz="1800" dirty="0">
                <a:latin typeface="Times New Roman" panose="02020603050405020304" pitchFamily="18" charset="0"/>
                <a:cs typeface="Times New Roman" panose="02020603050405020304" pitchFamily="18" charset="0"/>
              </a:rPr>
              <a:t> doctors. By leveraging CNNs, </a:t>
            </a:r>
            <a:r>
              <a:rPr lang="en-IN" sz="1800" dirty="0" err="1">
                <a:latin typeface="Times New Roman" panose="02020603050405020304" pitchFamily="18" charset="0"/>
                <a:cs typeface="Times New Roman" panose="02020603050405020304" pitchFamily="18" charset="0"/>
              </a:rPr>
              <a:t>FractoScan</a:t>
            </a:r>
            <a:r>
              <a:rPr lang="en-IN" sz="1800" dirty="0">
                <a:latin typeface="Times New Roman" panose="02020603050405020304" pitchFamily="18" charset="0"/>
                <a:cs typeface="Times New Roman" panose="02020603050405020304" pitchFamily="18" charset="0"/>
              </a:rPr>
              <a:t> achieves high accuracy, efficiency, and scalability, offering a reliable and user-friendly approach to fracture analysis and diagnosis</a:t>
            </a:r>
            <a:r>
              <a:rPr lang="en-IN" sz="1800" b="1"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ea typeface="Calibri"/>
              <a:cs typeface="Times New Roman" panose="02020603050405020304" pitchFamily="18" charset="0"/>
            </a:endParaRPr>
          </a:p>
        </p:txBody>
      </p:sp>
      <p:sp>
        <p:nvSpPr>
          <p:cNvPr id="239" name="Slide Number Placeholder 1">
            <a:extLst>
              <a:ext uri="{FF2B5EF4-FFF2-40B4-BE49-F238E27FC236}">
                <a16:creationId xmlns:a16="http://schemas.microsoft.com/office/drawing/2014/main" id="{D26B8CA3-62EB-3AEC-8088-3995A85CD631}"/>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pic>
        <p:nvPicPr>
          <p:cNvPr id="240" name="Picture 5" descr="Picture 5">
            <a:extLst>
              <a:ext uri="{FF2B5EF4-FFF2-40B4-BE49-F238E27FC236}">
                <a16:creationId xmlns:a16="http://schemas.microsoft.com/office/drawing/2014/main" id="{F5FCB0CD-5113-0839-40D0-79D2D3AA7862}"/>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41" name="Picture 5" descr="Picture 5">
            <a:extLst>
              <a:ext uri="{FF2B5EF4-FFF2-40B4-BE49-F238E27FC236}">
                <a16:creationId xmlns:a16="http://schemas.microsoft.com/office/drawing/2014/main" id="{B4D9669C-9457-5BF3-335D-D0681C774EB9}"/>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42" name="Rounded Rectangle 4">
            <a:extLst>
              <a:ext uri="{FF2B5EF4-FFF2-40B4-BE49-F238E27FC236}">
                <a16:creationId xmlns:a16="http://schemas.microsoft.com/office/drawing/2014/main" id="{6D5A6F64-233B-7D94-0D6A-41935C4103F6}"/>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43" name="Rectangle 4">
            <a:extLst>
              <a:ext uri="{FF2B5EF4-FFF2-40B4-BE49-F238E27FC236}">
                <a16:creationId xmlns:a16="http://schemas.microsoft.com/office/drawing/2014/main" id="{9C4A709C-B7F0-5774-D334-9E2081FB1258}"/>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44" name="Picture 5" descr="Picture 5">
            <a:extLst>
              <a:ext uri="{FF2B5EF4-FFF2-40B4-BE49-F238E27FC236}">
                <a16:creationId xmlns:a16="http://schemas.microsoft.com/office/drawing/2014/main" id="{B227DDEC-37CF-03BC-B3D4-7BE25FFF76FE}"/>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47" name="Rounded Rectangle 4">
            <a:extLst>
              <a:ext uri="{FF2B5EF4-FFF2-40B4-BE49-F238E27FC236}">
                <a16:creationId xmlns:a16="http://schemas.microsoft.com/office/drawing/2014/main" id="{8DFDF94F-0CAE-9D24-D05B-104FE25957FF}"/>
              </a:ext>
            </a:extLst>
          </p:cNvPr>
          <p:cNvGrpSpPr/>
          <p:nvPr/>
        </p:nvGrpSpPr>
        <p:grpSpPr>
          <a:xfrm>
            <a:off x="0" y="6477000"/>
            <a:ext cx="12192000" cy="393700"/>
            <a:chOff x="0" y="0"/>
            <a:chExt cx="12192000" cy="393700"/>
          </a:xfrm>
        </p:grpSpPr>
        <p:sp>
          <p:nvSpPr>
            <p:cNvPr id="245" name="Rectangle">
              <a:extLst>
                <a:ext uri="{FF2B5EF4-FFF2-40B4-BE49-F238E27FC236}">
                  <a16:creationId xmlns:a16="http://schemas.microsoft.com/office/drawing/2014/main" id="{FF3BE4AF-B066-1311-763F-9D0A23172513}"/>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46" name="B.Tech III Year – II Sem | Dept of Computational Intelligence| Application Development – II | Project Review">
              <a:extLst>
                <a:ext uri="{FF2B5EF4-FFF2-40B4-BE49-F238E27FC236}">
                  <a16:creationId xmlns:a16="http://schemas.microsoft.com/office/drawing/2014/main" id="{3DC307F6-7FC2-9786-1D54-577F0B5B4994}"/>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48" name="Title 1">
            <a:extLst>
              <a:ext uri="{FF2B5EF4-FFF2-40B4-BE49-F238E27FC236}">
                <a16:creationId xmlns:a16="http://schemas.microsoft.com/office/drawing/2014/main" id="{E3A12442-49FD-EFDA-8574-EC2207A02295}"/>
              </a:ext>
            </a:extLst>
          </p:cNvPr>
          <p:cNvSpPr txBox="1"/>
          <p:nvPr/>
        </p:nvSpPr>
        <p:spPr>
          <a:xfrm>
            <a:off x="491489" y="312941"/>
            <a:ext cx="11319512" cy="7017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nSpc>
                <a:spcPct val="90000"/>
              </a:lnSpc>
              <a:defRPr sz="4400" b="1">
                <a:solidFill>
                  <a:srgbClr val="00B0F0"/>
                </a:solidFill>
                <a:latin typeface="Times New Roman"/>
                <a:ea typeface="Times New Roman"/>
                <a:cs typeface="Times New Roman"/>
                <a:sym typeface="Times New Roman"/>
              </a:defRPr>
            </a:lvl1pPr>
          </a:lstStyle>
          <a:p>
            <a:r>
              <a:rPr lang="en-IN" dirty="0"/>
              <a:t>   Abstract</a:t>
            </a:r>
            <a:endParaRPr dirty="0"/>
          </a:p>
        </p:txBody>
      </p:sp>
      <p:sp>
        <p:nvSpPr>
          <p:cNvPr id="249" name="TextBox 5">
            <a:extLst>
              <a:ext uri="{FF2B5EF4-FFF2-40B4-BE49-F238E27FC236}">
                <a16:creationId xmlns:a16="http://schemas.microsoft.com/office/drawing/2014/main" id="{C71D6937-AA05-2CEA-70C7-A0D2A3CC8B0A}"/>
              </a:ext>
            </a:extLst>
          </p:cNvPr>
          <p:cNvSpPr txBox="1"/>
          <p:nvPr/>
        </p:nvSpPr>
        <p:spPr>
          <a:xfrm>
            <a:off x="2193187" y="-97079"/>
            <a:ext cx="6828892"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Tree>
    <p:extLst>
      <p:ext uri="{BB962C8B-B14F-4D97-AF65-F5344CB8AC3E}">
        <p14:creationId xmlns:p14="http://schemas.microsoft.com/office/powerpoint/2010/main" val="13242193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icture 5">
            <a:extLst>
              <a:ext uri="{FF2B5EF4-FFF2-40B4-BE49-F238E27FC236}">
                <a16:creationId xmlns:a16="http://schemas.microsoft.com/office/drawing/2014/main" id="{603BE941-D561-F84A-8403-475E32FD4A4E}"/>
              </a:ext>
            </a:extLst>
          </p:cNvPr>
          <p:cNvPicPr>
            <a:picLocks noChangeAspect="1"/>
          </p:cNvPicPr>
          <p:nvPr/>
        </p:nvPicPr>
        <p:blipFill>
          <a:blip r:embed="rId2"/>
          <a:stretch>
            <a:fillRect/>
          </a:stretch>
        </p:blipFill>
        <p:spPr>
          <a:xfrm>
            <a:off x="11145581" y="-187582"/>
            <a:ext cx="1276350" cy="1276351"/>
          </a:xfrm>
          <a:prstGeom prst="rect">
            <a:avLst/>
          </a:prstGeom>
          <a:ln w="12700">
            <a:miter lim="400000"/>
          </a:ln>
        </p:spPr>
      </p:pic>
      <p:sp>
        <p:nvSpPr>
          <p:cNvPr id="6" name="TextBox 5">
            <a:extLst>
              <a:ext uri="{FF2B5EF4-FFF2-40B4-BE49-F238E27FC236}">
                <a16:creationId xmlns:a16="http://schemas.microsoft.com/office/drawing/2014/main" id="{F58CF8F7-F227-6FBB-A11E-3D3C823323F6}"/>
              </a:ext>
            </a:extLst>
          </p:cNvPr>
          <p:cNvSpPr txBox="1"/>
          <p:nvPr/>
        </p:nvSpPr>
        <p:spPr>
          <a:xfrm>
            <a:off x="2544098" y="-76511"/>
            <a:ext cx="620907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grpSp>
        <p:nvGrpSpPr>
          <p:cNvPr id="7" name="Rounded Rectangle 4">
            <a:extLst>
              <a:ext uri="{FF2B5EF4-FFF2-40B4-BE49-F238E27FC236}">
                <a16:creationId xmlns:a16="http://schemas.microsoft.com/office/drawing/2014/main" id="{5B31C393-0058-6F89-BEC9-73F98207E01E}"/>
              </a:ext>
            </a:extLst>
          </p:cNvPr>
          <p:cNvGrpSpPr/>
          <p:nvPr/>
        </p:nvGrpSpPr>
        <p:grpSpPr>
          <a:xfrm>
            <a:off x="17208" y="6464300"/>
            <a:ext cx="12192000" cy="393700"/>
            <a:chOff x="0" y="0"/>
            <a:chExt cx="12192000" cy="393700"/>
          </a:xfrm>
        </p:grpSpPr>
        <p:sp>
          <p:nvSpPr>
            <p:cNvPr id="8" name="Rectangle">
              <a:extLst>
                <a:ext uri="{FF2B5EF4-FFF2-40B4-BE49-F238E27FC236}">
                  <a16:creationId xmlns:a16="http://schemas.microsoft.com/office/drawing/2014/main" id="{CB0C8FEE-A974-643F-450C-5AF4DC269BAC}"/>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9" name="B.Tech III Year – II Sem | Dept of Computational Intelligence| Application Development – II | Project Review">
              <a:extLst>
                <a:ext uri="{FF2B5EF4-FFF2-40B4-BE49-F238E27FC236}">
                  <a16:creationId xmlns:a16="http://schemas.microsoft.com/office/drawing/2014/main" id="{97BF4015-EAF1-EA17-6070-C6F8086FF32B}"/>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pic>
        <p:nvPicPr>
          <p:cNvPr id="11" name="Picture 10" descr="X-ray of a foot with a red square&#10;&#10;AI-generated content may be incorrect.">
            <a:extLst>
              <a:ext uri="{FF2B5EF4-FFF2-40B4-BE49-F238E27FC236}">
                <a16:creationId xmlns:a16="http://schemas.microsoft.com/office/drawing/2014/main" id="{D6019054-1EE0-AB82-507D-57FA422A20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76" y="320396"/>
            <a:ext cx="5185953" cy="6001746"/>
          </a:xfrm>
          <a:prstGeom prst="rect">
            <a:avLst/>
          </a:prstGeom>
        </p:spPr>
      </p:pic>
      <p:pic>
        <p:nvPicPr>
          <p:cNvPr id="13" name="Picture 12" descr="A white background with black text&#10;&#10;AI-generated content may be incorrect.">
            <a:extLst>
              <a:ext uri="{FF2B5EF4-FFF2-40B4-BE49-F238E27FC236}">
                <a16:creationId xmlns:a16="http://schemas.microsoft.com/office/drawing/2014/main" id="{F8BB0C27-693B-83EF-65EA-0BA9313DBB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2310" y="1286852"/>
            <a:ext cx="6209070" cy="4381500"/>
          </a:xfrm>
          <a:prstGeom prst="rect">
            <a:avLst/>
          </a:prstGeom>
        </p:spPr>
      </p:pic>
    </p:spTree>
    <p:extLst>
      <p:ext uri="{BB962C8B-B14F-4D97-AF65-F5344CB8AC3E}">
        <p14:creationId xmlns:p14="http://schemas.microsoft.com/office/powerpoint/2010/main" val="279447135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descr="Picture 5">
            <a:extLst>
              <a:ext uri="{FF2B5EF4-FFF2-40B4-BE49-F238E27FC236}">
                <a16:creationId xmlns:a16="http://schemas.microsoft.com/office/drawing/2014/main" id="{2F25108E-1B06-36E1-D1A5-5029F7101DC7}"/>
              </a:ext>
            </a:extLst>
          </p:cNvPr>
          <p:cNvPicPr>
            <a:picLocks noChangeAspect="1"/>
          </p:cNvPicPr>
          <p:nvPr/>
        </p:nvPicPr>
        <p:blipFill>
          <a:blip r:embed="rId2"/>
          <a:stretch>
            <a:fillRect/>
          </a:stretch>
        </p:blipFill>
        <p:spPr>
          <a:xfrm>
            <a:off x="11145581" y="-187582"/>
            <a:ext cx="1276350" cy="1276351"/>
          </a:xfrm>
          <a:prstGeom prst="rect">
            <a:avLst/>
          </a:prstGeom>
          <a:ln w="12700">
            <a:miter lim="400000"/>
          </a:ln>
        </p:spPr>
      </p:pic>
      <p:grpSp>
        <p:nvGrpSpPr>
          <p:cNvPr id="5" name="Rounded Rectangle 4">
            <a:extLst>
              <a:ext uri="{FF2B5EF4-FFF2-40B4-BE49-F238E27FC236}">
                <a16:creationId xmlns:a16="http://schemas.microsoft.com/office/drawing/2014/main" id="{17AD43DC-F45F-3142-4F03-ACD53C053D6A}"/>
              </a:ext>
            </a:extLst>
          </p:cNvPr>
          <p:cNvGrpSpPr/>
          <p:nvPr/>
        </p:nvGrpSpPr>
        <p:grpSpPr>
          <a:xfrm>
            <a:off x="0" y="6464300"/>
            <a:ext cx="12192000" cy="393700"/>
            <a:chOff x="0" y="0"/>
            <a:chExt cx="12192000" cy="393700"/>
          </a:xfrm>
        </p:grpSpPr>
        <p:sp>
          <p:nvSpPr>
            <p:cNvPr id="6" name="Rectangle">
              <a:extLst>
                <a:ext uri="{FF2B5EF4-FFF2-40B4-BE49-F238E27FC236}">
                  <a16:creationId xmlns:a16="http://schemas.microsoft.com/office/drawing/2014/main" id="{C1F6A8F6-FC64-099A-10F9-61271A92F528}"/>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7" name="B.Tech III Year – II Sem | Dept of Computational Intelligence| Application Development – II | Project Review">
              <a:extLst>
                <a:ext uri="{FF2B5EF4-FFF2-40B4-BE49-F238E27FC236}">
                  <a16:creationId xmlns:a16="http://schemas.microsoft.com/office/drawing/2014/main" id="{76E43DA3-3A9E-0F91-842F-4D995552CB7F}"/>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9" name="TextBox 8">
            <a:extLst>
              <a:ext uri="{FF2B5EF4-FFF2-40B4-BE49-F238E27FC236}">
                <a16:creationId xmlns:a16="http://schemas.microsoft.com/office/drawing/2014/main" id="{4D48A0E9-B45C-FBA6-86F1-668D7D4C24F6}"/>
              </a:ext>
            </a:extLst>
          </p:cNvPr>
          <p:cNvSpPr txBox="1"/>
          <p:nvPr/>
        </p:nvSpPr>
        <p:spPr>
          <a:xfrm>
            <a:off x="2386781" y="-86344"/>
            <a:ext cx="620907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1" dirty="0"/>
              <a:t>MALLA REDDY COLLEGE OF ENGINEERING AND TECHNOLOGY</a:t>
            </a:r>
          </a:p>
        </p:txBody>
      </p:sp>
      <p:sp>
        <p:nvSpPr>
          <p:cNvPr id="10" name="TextBox 9">
            <a:extLst>
              <a:ext uri="{FF2B5EF4-FFF2-40B4-BE49-F238E27FC236}">
                <a16:creationId xmlns:a16="http://schemas.microsoft.com/office/drawing/2014/main" id="{1484A98F-5ADA-50D8-5C3A-B1156E9D39F9}"/>
              </a:ext>
            </a:extLst>
          </p:cNvPr>
          <p:cNvSpPr txBox="1"/>
          <p:nvPr/>
        </p:nvSpPr>
        <p:spPr>
          <a:xfrm>
            <a:off x="52069" y="188984"/>
            <a:ext cx="1746630"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800" b="1" i="0" u="none" strike="noStrike" cap="none" spc="0" normalizeH="0" baseline="0" dirty="0">
                <a:ln>
                  <a:noFill/>
                </a:ln>
                <a:solidFill>
                  <a:srgbClr val="000000"/>
                </a:solidFill>
                <a:effectLst/>
                <a:uFillTx/>
                <a:latin typeface="+mn-lt"/>
                <a:ea typeface="+mn-ea"/>
                <a:cs typeface="+mn-cs"/>
                <a:sym typeface="Calibri"/>
              </a:rPr>
              <a:t>References</a:t>
            </a:r>
          </a:p>
        </p:txBody>
      </p:sp>
      <p:sp>
        <p:nvSpPr>
          <p:cNvPr id="12" name="TextBox 11">
            <a:extLst>
              <a:ext uri="{FF2B5EF4-FFF2-40B4-BE49-F238E27FC236}">
                <a16:creationId xmlns:a16="http://schemas.microsoft.com/office/drawing/2014/main" id="{F643C208-E9CE-A534-AB9F-B86CF0856244}"/>
              </a:ext>
            </a:extLst>
          </p:cNvPr>
          <p:cNvSpPr txBox="1"/>
          <p:nvPr/>
        </p:nvSpPr>
        <p:spPr>
          <a:xfrm>
            <a:off x="1128250" y="1667837"/>
            <a:ext cx="9647903"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err="1"/>
              <a:t>Rajpurkar</a:t>
            </a:r>
            <a:r>
              <a:rPr lang="en-IN" dirty="0"/>
              <a:t>, P., Irvin, J., Bagul, A., Ding, D., Duan, T., Mehta, H., ... &amp; Ng, A. Y. (2017).</a:t>
            </a:r>
          </a:p>
          <a:p>
            <a:r>
              <a:rPr lang="en-IN" dirty="0"/>
              <a:t>MURA: Large Dataset for Abnormality Detection in Musculoskeletal </a:t>
            </a:r>
            <a:r>
              <a:rPr lang="en-IN" dirty="0" err="1"/>
              <a:t>Radiographs.arXiv</a:t>
            </a:r>
            <a:r>
              <a:rPr lang="en-IN" dirty="0"/>
              <a:t> preprint arXiv:1712.06957.</a:t>
            </a:r>
          </a:p>
          <a:p>
            <a:r>
              <a:rPr lang="en-IN" dirty="0"/>
              <a:t>🔗 </a:t>
            </a:r>
            <a:r>
              <a:rPr lang="en-IN" dirty="0">
                <a:hlinkClick r:id="rId3"/>
              </a:rPr>
              <a:t>https://arxiv.org/abs/1712.06957</a:t>
            </a:r>
            <a:endParaRPr lang="en-IN" dirty="0"/>
          </a:p>
          <a:p>
            <a:r>
              <a:rPr lang="en-IN" dirty="0" err="1"/>
              <a:t>DevBatrax</a:t>
            </a:r>
            <a:r>
              <a:rPr lang="en-IN" dirty="0"/>
              <a:t> (2022).Fracture Detection Using X-Ray Images (Dataset).</a:t>
            </a:r>
          </a:p>
          <a:p>
            <a:r>
              <a:rPr lang="en-IN" dirty="0"/>
              <a:t>Kaggle.</a:t>
            </a:r>
          </a:p>
          <a:p>
            <a:r>
              <a:rPr lang="en-IN" dirty="0"/>
              <a:t>🔗 </a:t>
            </a:r>
            <a:r>
              <a:rPr lang="en-IN" dirty="0">
                <a:hlinkClick r:id="rId4"/>
              </a:rPr>
              <a:t>https://www.kaggle.com/datasets/devbatrax/fracture-detection-using-x-ray-images</a:t>
            </a:r>
            <a:endParaRPr lang="en-IN" dirty="0"/>
          </a:p>
        </p:txBody>
      </p:sp>
    </p:spTree>
    <p:extLst>
      <p:ext uri="{BB962C8B-B14F-4D97-AF65-F5344CB8AC3E}">
        <p14:creationId xmlns:p14="http://schemas.microsoft.com/office/powerpoint/2010/main" val="192015969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6BB78-15E8-78FC-F172-967588FF9A86}"/>
            </a:ext>
          </a:extLst>
        </p:cNvPr>
        <p:cNvGrpSpPr/>
        <p:nvPr/>
      </p:nvGrpSpPr>
      <p:grpSpPr>
        <a:xfrm>
          <a:off x="0" y="0"/>
          <a:ext cx="0" cy="0"/>
          <a:chOff x="0" y="0"/>
          <a:chExt cx="0" cy="0"/>
        </a:xfrm>
      </p:grpSpPr>
      <p:sp>
        <p:nvSpPr>
          <p:cNvPr id="202" name="Slide Number Placeholder 1">
            <a:extLst>
              <a:ext uri="{FF2B5EF4-FFF2-40B4-BE49-F238E27FC236}">
                <a16:creationId xmlns:a16="http://schemas.microsoft.com/office/drawing/2014/main" id="{DF27D8BD-A117-25F7-2B15-C5697775C217}"/>
              </a:ext>
            </a:extLst>
          </p:cNvPr>
          <p:cNvSpPr txBox="1">
            <a:spLocks noGrp="1"/>
          </p:cNvSpPr>
          <p:nvPr>
            <p:ph type="sldNum" sz="quarter" idx="4294967295"/>
          </p:nvPr>
        </p:nvSpPr>
        <p:spPr>
          <a:xfrm>
            <a:off x="11408901" y="62226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32</a:t>
            </a:fld>
            <a:endParaRPr/>
          </a:p>
        </p:txBody>
      </p:sp>
      <p:pic>
        <p:nvPicPr>
          <p:cNvPr id="203" name="Picture 5" descr="Picture 5">
            <a:extLst>
              <a:ext uri="{FF2B5EF4-FFF2-40B4-BE49-F238E27FC236}">
                <a16:creationId xmlns:a16="http://schemas.microsoft.com/office/drawing/2014/main" id="{B1AEF14E-E42C-C481-D43F-0A5373EF207E}"/>
              </a:ext>
            </a:extLst>
          </p:cNvPr>
          <p:cNvPicPr>
            <a:picLocks noChangeAspect="1"/>
          </p:cNvPicPr>
          <p:nvPr/>
        </p:nvPicPr>
        <p:blipFill>
          <a:blip r:embed="rId2"/>
          <a:stretch>
            <a:fillRect/>
          </a:stretch>
        </p:blipFill>
        <p:spPr>
          <a:xfrm>
            <a:off x="11079108" y="-1270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38579D3E-3A1C-AE2A-82DA-550CAC0ECB9F}"/>
              </a:ext>
            </a:extLst>
          </p:cNvPr>
          <p:cNvPicPr>
            <a:picLocks noChangeAspect="1"/>
          </p:cNvPicPr>
          <p:nvPr/>
        </p:nvPicPr>
        <p:blipFill>
          <a:blip r:embed="rId2"/>
          <a:stretch>
            <a:fillRect/>
          </a:stretch>
        </p:blipFill>
        <p:spPr>
          <a:xfrm>
            <a:off x="11069583" y="-12700"/>
            <a:ext cx="901700" cy="993775"/>
          </a:xfrm>
          <a:prstGeom prst="rect">
            <a:avLst/>
          </a:prstGeom>
          <a:ln w="12700">
            <a:miter lim="400000"/>
          </a:ln>
        </p:spPr>
      </p:pic>
      <p:sp>
        <p:nvSpPr>
          <p:cNvPr id="206" name="Rectangle 4">
            <a:extLst>
              <a:ext uri="{FF2B5EF4-FFF2-40B4-BE49-F238E27FC236}">
                <a16:creationId xmlns:a16="http://schemas.microsoft.com/office/drawing/2014/main" id="{12DEEB46-01CF-F6D2-78C8-DA5F90D6A3E8}"/>
              </a:ext>
            </a:extLst>
          </p:cNvPr>
          <p:cNvSpPr/>
          <p:nvPr/>
        </p:nvSpPr>
        <p:spPr>
          <a:xfrm>
            <a:off x="11041008" y="2571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33DDB5C1-CF38-45F5-B2F8-A96E9363FFC8}"/>
              </a:ext>
            </a:extLst>
          </p:cNvPr>
          <p:cNvPicPr>
            <a:picLocks noChangeAspect="1"/>
          </p:cNvPicPr>
          <p:nvPr/>
        </p:nvPicPr>
        <p:blipFill>
          <a:blip r:embed="rId3"/>
          <a:stretch>
            <a:fillRect/>
          </a:stretch>
        </p:blipFill>
        <p:spPr>
          <a:xfrm>
            <a:off x="11079108" y="-192456"/>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418C089A-D9F1-72EF-B545-CA24DE7327A4}"/>
              </a:ext>
            </a:extLst>
          </p:cNvPr>
          <p:cNvGrpSpPr/>
          <p:nvPr/>
        </p:nvGrpSpPr>
        <p:grpSpPr>
          <a:xfrm>
            <a:off x="0" y="6491875"/>
            <a:ext cx="12192000" cy="393700"/>
            <a:chOff x="0" y="0"/>
            <a:chExt cx="12192000" cy="393700"/>
          </a:xfrm>
        </p:grpSpPr>
        <p:sp>
          <p:nvSpPr>
            <p:cNvPr id="208" name="Rectangle">
              <a:extLst>
                <a:ext uri="{FF2B5EF4-FFF2-40B4-BE49-F238E27FC236}">
                  <a16:creationId xmlns:a16="http://schemas.microsoft.com/office/drawing/2014/main" id="{27C6E47D-8EF7-C3AA-6BE4-1842854A164A}"/>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19E9CC35-BDBA-E64C-2502-CCC2C21795A9}"/>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DBE40F1B-A7BE-8D27-AF63-DF183F959115}"/>
              </a:ext>
            </a:extLst>
          </p:cNvPr>
          <p:cNvSpPr txBox="1"/>
          <p:nvPr/>
        </p:nvSpPr>
        <p:spPr>
          <a:xfrm>
            <a:off x="2186179" y="-31285"/>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4" name="TextBox 3">
            <a:extLst>
              <a:ext uri="{FF2B5EF4-FFF2-40B4-BE49-F238E27FC236}">
                <a16:creationId xmlns:a16="http://schemas.microsoft.com/office/drawing/2014/main" id="{597CA1AD-5499-3BC7-363F-A74C00C88071}"/>
              </a:ext>
            </a:extLst>
          </p:cNvPr>
          <p:cNvSpPr txBox="1"/>
          <p:nvPr/>
        </p:nvSpPr>
        <p:spPr>
          <a:xfrm>
            <a:off x="483477" y="1494393"/>
            <a:ext cx="10595632" cy="2535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lvl="0" algn="just" eaLnBrk="0" fontAlgn="base">
              <a:lnSpc>
                <a:spcPct val="150000"/>
              </a:lnSpc>
              <a:spcBef>
                <a:spcPct val="0"/>
              </a:spcBef>
              <a:spcAft>
                <a:spcPct val="0"/>
              </a:spcAft>
            </a:pPr>
            <a:endParaRPr lang="en-US" altLang="en-US" dirty="0">
              <a:solidFill>
                <a:schemeClr val="tx1"/>
              </a:solidFill>
              <a:latin typeface="Times New Roman" panose="02020603050405020304" pitchFamily="18" charset="0"/>
              <a:cs typeface="Times New Roman" panose="02020603050405020304" pitchFamily="18" charset="0"/>
            </a:endParaRPr>
          </a:p>
          <a:p>
            <a:pPr lvl="0" algn="just" eaLnBrk="0" fontAlgn="base">
              <a:lnSpc>
                <a:spcPct val="150000"/>
              </a:lnSpc>
              <a:spcBef>
                <a:spcPct val="0"/>
              </a:spcBef>
              <a:spcAft>
                <a:spcPct val="0"/>
              </a:spcAft>
              <a:buFontTx/>
              <a:buChar char="•"/>
            </a:pPr>
            <a:r>
              <a:rPr lang="en-US" altLang="en-US" dirty="0">
                <a:solidFill>
                  <a:schemeClr val="tx1"/>
                </a:solidFill>
                <a:latin typeface="Times New Roman" panose="02020603050405020304" pitchFamily="18" charset="0"/>
                <a:cs typeface="Times New Roman" panose="02020603050405020304" pitchFamily="18" charset="0"/>
              </a:rPr>
              <a:t>Expand the dataset size to improve accuracy across diverse fracture types.</a:t>
            </a:r>
          </a:p>
          <a:p>
            <a:pPr lvl="0" algn="just" eaLnBrk="0" fontAlgn="base">
              <a:lnSpc>
                <a:spcPct val="150000"/>
              </a:lnSpc>
              <a:spcBef>
                <a:spcPct val="0"/>
              </a:spcBef>
              <a:spcAft>
                <a:spcPct val="0"/>
              </a:spcAft>
              <a:buFontTx/>
              <a:buChar char="•"/>
            </a:pPr>
            <a:r>
              <a:rPr lang="en-US" altLang="en-US" dirty="0">
                <a:solidFill>
                  <a:schemeClr val="tx1"/>
                </a:solidFill>
                <a:latin typeface="Times New Roman" panose="02020603050405020304" pitchFamily="18" charset="0"/>
                <a:cs typeface="Times New Roman" panose="02020603050405020304" pitchFamily="18" charset="0"/>
              </a:rPr>
              <a:t>Train deeper CNN architectures for higher performance.</a:t>
            </a:r>
          </a:p>
          <a:p>
            <a:pPr lvl="0" algn="just" eaLnBrk="0" fontAlgn="base">
              <a:lnSpc>
                <a:spcPct val="150000"/>
              </a:lnSpc>
              <a:spcBef>
                <a:spcPct val="0"/>
              </a:spcBef>
              <a:spcAft>
                <a:spcPct val="0"/>
              </a:spcAft>
              <a:buFontTx/>
              <a:buChar char="•"/>
            </a:pPr>
            <a:r>
              <a:rPr lang="en-US" altLang="en-US" dirty="0">
                <a:solidFill>
                  <a:schemeClr val="tx1"/>
                </a:solidFill>
                <a:latin typeface="Times New Roman" panose="02020603050405020304" pitchFamily="18" charset="0"/>
                <a:cs typeface="Times New Roman" panose="02020603050405020304" pitchFamily="18" charset="0"/>
              </a:rPr>
              <a:t>Add multi-class classification for different fracture categories and severities.</a:t>
            </a:r>
          </a:p>
          <a:p>
            <a:pPr lvl="0" algn="just" eaLnBrk="0" fontAlgn="base">
              <a:lnSpc>
                <a:spcPct val="150000"/>
              </a:lnSpc>
              <a:spcBef>
                <a:spcPct val="0"/>
              </a:spcBef>
              <a:spcAft>
                <a:spcPct val="0"/>
              </a:spcAft>
              <a:buFontTx/>
              <a:buChar char="•"/>
            </a:pPr>
            <a:r>
              <a:rPr lang="en-US" altLang="en-US" dirty="0">
                <a:solidFill>
                  <a:schemeClr val="tx1"/>
                </a:solidFill>
                <a:latin typeface="Times New Roman" panose="02020603050405020304" pitchFamily="18" charset="0"/>
                <a:cs typeface="Times New Roman" panose="02020603050405020304" pitchFamily="18" charset="0"/>
              </a:rPr>
              <a:t>Integrate real-time X-ray capture and prediction in hospitals.</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0359C30-BC6C-A49B-FC06-483FAA36DD08}"/>
              </a:ext>
            </a:extLst>
          </p:cNvPr>
          <p:cNvSpPr txBox="1"/>
          <p:nvPr/>
        </p:nvSpPr>
        <p:spPr>
          <a:xfrm>
            <a:off x="651698" y="760730"/>
            <a:ext cx="694208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600" b="1" dirty="0">
                <a:solidFill>
                  <a:schemeClr val="accent1"/>
                </a:solidFill>
                <a:latin typeface="Times New Roman" panose="02020603050405020304" pitchFamily="18" charset="0"/>
                <a:cs typeface="Times New Roman" panose="02020603050405020304" pitchFamily="18" charset="0"/>
              </a:rPr>
              <a:t>Future Enhancements:</a:t>
            </a:r>
            <a:endParaRPr lang="en-IN" sz="3600" dirty="0"/>
          </a:p>
        </p:txBody>
      </p:sp>
    </p:spTree>
    <p:extLst>
      <p:ext uri="{BB962C8B-B14F-4D97-AF65-F5344CB8AC3E}">
        <p14:creationId xmlns:p14="http://schemas.microsoft.com/office/powerpoint/2010/main" val="116731087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E5F8B-A80F-1E9F-5543-EA997E714878}"/>
            </a:ext>
          </a:extLst>
        </p:cNvPr>
        <p:cNvGrpSpPr/>
        <p:nvPr/>
      </p:nvGrpSpPr>
      <p:grpSpPr>
        <a:xfrm>
          <a:off x="0" y="0"/>
          <a:ext cx="0" cy="0"/>
          <a:chOff x="0" y="0"/>
          <a:chExt cx="0" cy="0"/>
        </a:xfrm>
      </p:grpSpPr>
      <p:sp>
        <p:nvSpPr>
          <p:cNvPr id="202" name="Slide Number Placeholder 1">
            <a:extLst>
              <a:ext uri="{FF2B5EF4-FFF2-40B4-BE49-F238E27FC236}">
                <a16:creationId xmlns:a16="http://schemas.microsoft.com/office/drawing/2014/main" id="{3BEA8C99-4B1C-CA79-5A0A-1926DDCB3A73}"/>
              </a:ext>
            </a:extLst>
          </p:cNvPr>
          <p:cNvSpPr txBox="1">
            <a:spLocks noGrp="1"/>
          </p:cNvSpPr>
          <p:nvPr>
            <p:ph type="sldNum" sz="quarter" idx="4294967295"/>
          </p:nvPr>
        </p:nvSpPr>
        <p:spPr>
          <a:xfrm>
            <a:off x="11408901" y="62226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33</a:t>
            </a:fld>
            <a:endParaRPr/>
          </a:p>
        </p:txBody>
      </p:sp>
      <p:pic>
        <p:nvPicPr>
          <p:cNvPr id="203" name="Picture 5" descr="Picture 5">
            <a:extLst>
              <a:ext uri="{FF2B5EF4-FFF2-40B4-BE49-F238E27FC236}">
                <a16:creationId xmlns:a16="http://schemas.microsoft.com/office/drawing/2014/main" id="{90908480-C3D7-20BE-2DD4-DEB0C607DFE3}"/>
              </a:ext>
            </a:extLst>
          </p:cNvPr>
          <p:cNvPicPr>
            <a:picLocks noChangeAspect="1"/>
          </p:cNvPicPr>
          <p:nvPr/>
        </p:nvPicPr>
        <p:blipFill>
          <a:blip r:embed="rId2"/>
          <a:stretch>
            <a:fillRect/>
          </a:stretch>
        </p:blipFill>
        <p:spPr>
          <a:xfrm>
            <a:off x="11079108" y="-1270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048708BD-7A87-AA03-8433-191BA7C34F9B}"/>
              </a:ext>
            </a:extLst>
          </p:cNvPr>
          <p:cNvPicPr>
            <a:picLocks noChangeAspect="1"/>
          </p:cNvPicPr>
          <p:nvPr/>
        </p:nvPicPr>
        <p:blipFill>
          <a:blip r:embed="rId2"/>
          <a:stretch>
            <a:fillRect/>
          </a:stretch>
        </p:blipFill>
        <p:spPr>
          <a:xfrm>
            <a:off x="11069583" y="-12700"/>
            <a:ext cx="901700" cy="993775"/>
          </a:xfrm>
          <a:prstGeom prst="rect">
            <a:avLst/>
          </a:prstGeom>
          <a:ln w="12700">
            <a:miter lim="400000"/>
          </a:ln>
        </p:spPr>
      </p:pic>
      <p:sp>
        <p:nvSpPr>
          <p:cNvPr id="205" name="Rounded Rectangle 4">
            <a:extLst>
              <a:ext uri="{FF2B5EF4-FFF2-40B4-BE49-F238E27FC236}">
                <a16:creationId xmlns:a16="http://schemas.microsoft.com/office/drawing/2014/main" id="{7670166A-A3AF-195E-0183-1ACB47ECF0C3}"/>
              </a:ext>
            </a:extLst>
          </p:cNvPr>
          <p:cNvSpPr/>
          <p:nvPr/>
        </p:nvSpPr>
        <p:spPr>
          <a:xfrm>
            <a:off x="-236592" y="-1412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E9BD67E5-AD24-57A1-EBCB-46AB7CBC58E3}"/>
              </a:ext>
            </a:extLst>
          </p:cNvPr>
          <p:cNvSpPr/>
          <p:nvPr/>
        </p:nvSpPr>
        <p:spPr>
          <a:xfrm>
            <a:off x="11041008" y="2571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9B96EFDD-F6F7-7C03-1759-DCD3DEB4EBF8}"/>
              </a:ext>
            </a:extLst>
          </p:cNvPr>
          <p:cNvPicPr>
            <a:picLocks noChangeAspect="1"/>
          </p:cNvPicPr>
          <p:nvPr/>
        </p:nvPicPr>
        <p:blipFill>
          <a:blip r:embed="rId3"/>
          <a:stretch>
            <a:fillRect/>
          </a:stretch>
        </p:blipFill>
        <p:spPr>
          <a:xfrm>
            <a:off x="11088528" y="-192456"/>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AB833A99-D1FD-A04C-9AD9-47A45753739C}"/>
              </a:ext>
            </a:extLst>
          </p:cNvPr>
          <p:cNvGrpSpPr/>
          <p:nvPr/>
        </p:nvGrpSpPr>
        <p:grpSpPr>
          <a:xfrm>
            <a:off x="0" y="6519384"/>
            <a:ext cx="12192000" cy="404884"/>
            <a:chOff x="220717" y="55084"/>
            <a:chExt cx="12192000" cy="404884"/>
          </a:xfrm>
        </p:grpSpPr>
        <p:sp>
          <p:nvSpPr>
            <p:cNvPr id="208" name="Rectangle">
              <a:extLst>
                <a:ext uri="{FF2B5EF4-FFF2-40B4-BE49-F238E27FC236}">
                  <a16:creationId xmlns:a16="http://schemas.microsoft.com/office/drawing/2014/main" id="{E549CC4D-0E4B-CB36-AD0E-DBFB215B541E}"/>
                </a:ext>
              </a:extLst>
            </p:cNvPr>
            <p:cNvSpPr/>
            <p:nvPr/>
          </p:nvSpPr>
          <p:spPr>
            <a:xfrm>
              <a:off x="220717" y="66268"/>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1C923262-511D-1829-FDFF-7EC1E839C1FE}"/>
                </a:ext>
              </a:extLst>
            </p:cNvPr>
            <p:cNvSpPr txBox="1"/>
            <p:nvPr/>
          </p:nvSpPr>
          <p:spPr>
            <a:xfrm>
              <a:off x="324855" y="55084"/>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3900BFE8-A9F4-84E8-BB78-D97B37790456}"/>
              </a:ext>
            </a:extLst>
          </p:cNvPr>
          <p:cNvSpPr txBox="1"/>
          <p:nvPr/>
        </p:nvSpPr>
        <p:spPr>
          <a:xfrm>
            <a:off x="2150926" y="-92923"/>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rPr dirty="0"/>
              <a:t>MALLA REDDY COLLEGE OF ENGINEERING AND TECHNOLOGY</a:t>
            </a:r>
          </a:p>
        </p:txBody>
      </p:sp>
      <p:sp>
        <p:nvSpPr>
          <p:cNvPr id="4" name="TextBox 3">
            <a:extLst>
              <a:ext uri="{FF2B5EF4-FFF2-40B4-BE49-F238E27FC236}">
                <a16:creationId xmlns:a16="http://schemas.microsoft.com/office/drawing/2014/main" id="{38438A02-E900-A276-CE25-1A426E413914}"/>
              </a:ext>
            </a:extLst>
          </p:cNvPr>
          <p:cNvSpPr txBox="1"/>
          <p:nvPr/>
        </p:nvSpPr>
        <p:spPr>
          <a:xfrm>
            <a:off x="483477" y="1494393"/>
            <a:ext cx="10595632" cy="33665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pPr>
            <a:r>
              <a:rPr lang="en-GB" dirty="0">
                <a:latin typeface="Times New Roman" panose="02020603050405020304" pitchFamily="18" charset="0"/>
                <a:cs typeface="Times New Roman" panose="02020603050405020304" pitchFamily="18" charset="0"/>
              </a:rPr>
              <a:t>                   The project demonstrates an effective approach for automating bone fracture detection and classification using Convolutional Neural Networks. By applying preprocessing techniques to enhance image quality and utilizing CNNs for feature learning, the system achieves reliable and accurate predictions. The inclusion of Grad-CAM visualization makes the results more interpretable by highlighting fracture regions, while the </a:t>
            </a:r>
            <a:r>
              <a:rPr lang="en-GB" dirty="0" err="1">
                <a:latin typeface="Times New Roman" panose="02020603050405020304" pitchFamily="18" charset="0"/>
                <a:cs typeface="Times New Roman" panose="02020603050405020304" pitchFamily="18" charset="0"/>
              </a:rPr>
              <a:t>Streamlit</a:t>
            </a:r>
            <a:r>
              <a:rPr lang="en-GB" dirty="0">
                <a:latin typeface="Times New Roman" panose="02020603050405020304" pitchFamily="18" charset="0"/>
                <a:cs typeface="Times New Roman" panose="02020603050405020304" pitchFamily="18" charset="0"/>
              </a:rPr>
              <a:t>-based interface provides an easy-to-use platform for uploading X-rays and viewing outcomes. Overall, the system reduces manual effort, speeds up diagnosis, and supports doctors in making quicker and more informed decisions, proving its value as a practical decision-support tool in </a:t>
            </a:r>
            <a:r>
              <a:rPr lang="en-GB" dirty="0" err="1">
                <a:latin typeface="Times New Roman" panose="02020603050405020304" pitchFamily="18" charset="0"/>
                <a:cs typeface="Times New Roman" panose="02020603050405020304" pitchFamily="18" charset="0"/>
              </a:rPr>
              <a:t>orthopedic</a:t>
            </a:r>
            <a:r>
              <a:rPr lang="en-GB" dirty="0">
                <a:latin typeface="Times New Roman" panose="02020603050405020304" pitchFamily="18" charset="0"/>
                <a:cs typeface="Times New Roman" panose="02020603050405020304" pitchFamily="18" charset="0"/>
              </a:rPr>
              <a:t> care.</a:t>
            </a:r>
            <a:endParaRPr lang="en-IN" dirty="0">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598BBD-E924-5479-C016-DF7928602B08}"/>
              </a:ext>
            </a:extLst>
          </p:cNvPr>
          <p:cNvSpPr txBox="1"/>
          <p:nvPr/>
        </p:nvSpPr>
        <p:spPr>
          <a:xfrm>
            <a:off x="651698" y="760730"/>
            <a:ext cx="694208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sz="3600" b="1" dirty="0">
                <a:solidFill>
                  <a:schemeClr val="accent1"/>
                </a:solidFill>
                <a:latin typeface="Times New Roman" panose="02020603050405020304" pitchFamily="18" charset="0"/>
                <a:cs typeface="Times New Roman" panose="02020603050405020304" pitchFamily="18" charset="0"/>
              </a:rPr>
              <a:t>Conclusion:</a:t>
            </a:r>
            <a:endParaRPr lang="en-IN" sz="3600" dirty="0"/>
          </a:p>
        </p:txBody>
      </p:sp>
    </p:spTree>
    <p:extLst>
      <p:ext uri="{BB962C8B-B14F-4D97-AF65-F5344CB8AC3E}">
        <p14:creationId xmlns:p14="http://schemas.microsoft.com/office/powerpoint/2010/main" val="2722771242"/>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B04AA-1D1B-F633-7528-4448B4808121}"/>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66CAE4E1-FF95-30DA-97E1-DA90E95A970F}"/>
              </a:ext>
            </a:extLst>
          </p:cNvPr>
          <p:cNvSpPr txBox="1">
            <a:spLocks noGrp="1"/>
          </p:cNvSpPr>
          <p:nvPr>
            <p:ph type="title"/>
          </p:nvPr>
        </p:nvSpPr>
        <p:spPr>
          <a:xfrm>
            <a:off x="4624552" y="1660633"/>
            <a:ext cx="6729248" cy="2680139"/>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lang="en-IN" dirty="0"/>
              <a:t>Thank you</a:t>
            </a:r>
            <a:endParaRPr dirty="0"/>
          </a:p>
        </p:txBody>
      </p:sp>
      <p:sp>
        <p:nvSpPr>
          <p:cNvPr id="201" name="Content Placeholder 2">
            <a:extLst>
              <a:ext uri="{FF2B5EF4-FFF2-40B4-BE49-F238E27FC236}">
                <a16:creationId xmlns:a16="http://schemas.microsoft.com/office/drawing/2014/main" id="{C1AA7B16-73C5-33DE-B9C4-04C6A8B9355A}"/>
              </a:ext>
            </a:extLst>
          </p:cNvPr>
          <p:cNvSpPr txBox="1">
            <a:spLocks noGrp="1"/>
          </p:cNvSpPr>
          <p:nvPr>
            <p:ph type="body" idx="1"/>
          </p:nvPr>
        </p:nvSpPr>
        <p:spPr>
          <a:xfrm>
            <a:off x="10142482" y="8628992"/>
            <a:ext cx="1211317" cy="157655"/>
          </a:xfrm>
          <a:prstGeom prst="rect">
            <a:avLst/>
          </a:prstGeom>
        </p:spPr>
        <p:txBody>
          <a:bodyPr>
            <a:noAutofit/>
          </a:bodyPr>
          <a:lstStyle/>
          <a:p>
            <a:pPr marL="0" marR="99695" indent="0">
              <a:lnSpc>
                <a:spcPct val="110000"/>
              </a:lnSpc>
              <a:spcAft>
                <a:spcPts val="865"/>
              </a:spcAft>
              <a:buNone/>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2" name="Slide Number Placeholder 1">
            <a:extLst>
              <a:ext uri="{FF2B5EF4-FFF2-40B4-BE49-F238E27FC236}">
                <a16:creationId xmlns:a16="http://schemas.microsoft.com/office/drawing/2014/main" id="{0693FF43-8F0F-D1A8-16C9-2833DABB07C2}"/>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34</a:t>
            </a:fld>
            <a:endParaRPr/>
          </a:p>
        </p:txBody>
      </p:sp>
      <p:pic>
        <p:nvPicPr>
          <p:cNvPr id="203" name="Picture 5" descr="Picture 5">
            <a:extLst>
              <a:ext uri="{FF2B5EF4-FFF2-40B4-BE49-F238E27FC236}">
                <a16:creationId xmlns:a16="http://schemas.microsoft.com/office/drawing/2014/main" id="{8B42C44D-8CC6-6E72-AB12-3364D0875480}"/>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E6443520-5693-C66A-94A3-A12F6EA43DAA}"/>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C3906438-06D9-13A2-D4F2-C5BC2C780CC0}"/>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311B544F-F515-ACDD-DC31-315C63B8CEE0}"/>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BDBF3411-4235-0D11-FB31-ED10B41FC1AE}"/>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0BB4320C-021F-B8EB-95AE-FA931DDBFEA0}"/>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0C2DEA85-E88A-686D-386C-2EB1B3858ADA}"/>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A85976BA-7EC1-3FEC-E19E-ABA502C807AD}"/>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9692D360-666C-509E-5AB5-99C72A4ED0C7}"/>
              </a:ext>
            </a:extLst>
          </p:cNvPr>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Tree>
    <p:extLst>
      <p:ext uri="{BB962C8B-B14F-4D97-AF65-F5344CB8AC3E}">
        <p14:creationId xmlns:p14="http://schemas.microsoft.com/office/powerpoint/2010/main" val="94563674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Title 1"/>
          <p:cNvSpPr txBox="1">
            <a:spLocks noGrp="1"/>
          </p:cNvSpPr>
          <p:nvPr>
            <p:ph type="title"/>
          </p:nvPr>
        </p:nvSpPr>
        <p:spPr>
          <a:xfrm>
            <a:off x="525517" y="482599"/>
            <a:ext cx="10828283" cy="598490"/>
          </a:xfrm>
          <a:prstGeom prst="rect">
            <a:avLst/>
          </a:prstGeom>
        </p:spPr>
        <p:txBody>
          <a:bodyPr>
            <a:noAutofit/>
          </a:bodyPr>
          <a:lstStyle>
            <a:lvl1pPr defTabSz="749808">
              <a:defRPr sz="3525" b="1">
                <a:solidFill>
                  <a:srgbClr val="002060"/>
                </a:solidFill>
                <a:latin typeface="Times New Roman"/>
                <a:ea typeface="Times New Roman"/>
                <a:cs typeface="Times New Roman"/>
                <a:sym typeface="Times New Roman"/>
              </a:defRPr>
            </a:lvl1pPr>
          </a:lstStyle>
          <a:p>
            <a:r>
              <a:rPr lang="en-IN" sz="4400" dirty="0">
                <a:solidFill>
                  <a:schemeClr val="accent1"/>
                </a:solidFill>
              </a:rPr>
              <a:t>  Introduction:</a:t>
            </a:r>
            <a:endParaRPr sz="4400" dirty="0">
              <a:solidFill>
                <a:schemeClr val="accent1"/>
              </a:solidFill>
            </a:endParaRPr>
          </a:p>
        </p:txBody>
      </p:sp>
      <p:sp>
        <p:nvSpPr>
          <p:cNvPr id="164" name="Slide Number Placeholder 2"/>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pic>
        <p:nvPicPr>
          <p:cNvPr id="16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166"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167"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168" name="Picture 6" descr="Picture 6"/>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171" name="Rounded Rectangle 4"/>
          <p:cNvGrpSpPr/>
          <p:nvPr/>
        </p:nvGrpSpPr>
        <p:grpSpPr>
          <a:xfrm>
            <a:off x="0" y="6477000"/>
            <a:ext cx="12192000" cy="393700"/>
            <a:chOff x="0" y="0"/>
            <a:chExt cx="12192000" cy="393700"/>
          </a:xfrm>
        </p:grpSpPr>
        <p:sp>
          <p:nvSpPr>
            <p:cNvPr id="169"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170" name="B.Tech III Year – II Sem | Dept of Computational Intelligence| Application Development – II | Project Review"/>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172" name="TextBox 6"/>
          <p:cNvSpPr txBox="1"/>
          <p:nvPr/>
        </p:nvSpPr>
        <p:spPr>
          <a:xfrm>
            <a:off x="2193187" y="-97079"/>
            <a:ext cx="7111570"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2" name="Text Placeholder 1">
            <a:extLst>
              <a:ext uri="{FF2B5EF4-FFF2-40B4-BE49-F238E27FC236}">
                <a16:creationId xmlns:a16="http://schemas.microsoft.com/office/drawing/2014/main" id="{995CCE05-5B16-236D-289C-4B1BA29B88DC}"/>
              </a:ext>
            </a:extLst>
          </p:cNvPr>
          <p:cNvSpPr>
            <a:spLocks noGrp="1" noChangeArrowheads="1"/>
          </p:cNvSpPr>
          <p:nvPr>
            <p:ph type="body" idx="1"/>
          </p:nvPr>
        </p:nvSpPr>
        <p:spPr bwMode="auto">
          <a:xfrm>
            <a:off x="851338" y="1081090"/>
            <a:ext cx="10237076" cy="5264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GB" sz="1800" dirty="0">
                <a:latin typeface="Times New Roman" panose="02020603050405020304" pitchFamily="18" charset="0"/>
                <a:cs typeface="Times New Roman" panose="02020603050405020304" pitchFamily="18" charset="0"/>
              </a:rPr>
              <a:t>The project detects and classifies </a:t>
            </a:r>
            <a:r>
              <a:rPr lang="en-GB" sz="1800" b="1" dirty="0">
                <a:latin typeface="Times New Roman" panose="02020603050405020304" pitchFamily="18" charset="0"/>
                <a:cs typeface="Times New Roman" panose="02020603050405020304" pitchFamily="18" charset="0"/>
              </a:rPr>
              <a:t>bone fractures</a:t>
            </a:r>
            <a:r>
              <a:rPr lang="en-GB" sz="1800" dirty="0">
                <a:latin typeface="Times New Roman" panose="02020603050405020304" pitchFamily="18" charset="0"/>
                <a:cs typeface="Times New Roman" panose="02020603050405020304" pitchFamily="18" charset="0"/>
              </a:rPr>
              <a:t> from X-ray images.</a:t>
            </a:r>
          </a:p>
          <a:p>
            <a:pPr algn="just">
              <a:lnSpc>
                <a:spcPct val="150000"/>
              </a:lnSpc>
            </a:pPr>
            <a:r>
              <a:rPr lang="en-GB" sz="1800" dirty="0">
                <a:latin typeface="Times New Roman" panose="02020603050405020304" pitchFamily="18" charset="0"/>
                <a:cs typeface="Times New Roman" panose="02020603050405020304" pitchFamily="18" charset="0"/>
              </a:rPr>
              <a:t>It uses </a:t>
            </a:r>
            <a:r>
              <a:rPr lang="en-GB" sz="1800" b="1" dirty="0">
                <a:latin typeface="Times New Roman" panose="02020603050405020304" pitchFamily="18" charset="0"/>
                <a:cs typeface="Times New Roman" panose="02020603050405020304" pitchFamily="18" charset="0"/>
              </a:rPr>
              <a:t>Convolutional Neural Networks (CNNs)</a:t>
            </a:r>
            <a:r>
              <a:rPr lang="en-GB" sz="1800" dirty="0">
                <a:latin typeface="Times New Roman" panose="02020603050405020304" pitchFamily="18" charset="0"/>
                <a:cs typeface="Times New Roman" panose="02020603050405020304" pitchFamily="18" charset="0"/>
              </a:rPr>
              <a:t> trained on the </a:t>
            </a:r>
            <a:r>
              <a:rPr lang="en-GB" sz="1800" b="1" dirty="0">
                <a:latin typeface="Times New Roman" panose="02020603050405020304" pitchFamily="18" charset="0"/>
                <a:cs typeface="Times New Roman" panose="02020603050405020304" pitchFamily="18" charset="0"/>
              </a:rPr>
              <a:t>MURA dataset</a:t>
            </a:r>
            <a:r>
              <a:rPr lang="en-GB" sz="1800" dirty="0">
                <a:latin typeface="Times New Roman" panose="02020603050405020304" pitchFamily="18" charset="0"/>
                <a:cs typeface="Times New Roman" panose="02020603050405020304" pitchFamily="18" charset="0"/>
              </a:rPr>
              <a:t> (7 bone types).</a:t>
            </a:r>
          </a:p>
          <a:p>
            <a:pPr algn="just">
              <a:lnSpc>
                <a:spcPct val="150000"/>
              </a:lnSpc>
            </a:pPr>
            <a:r>
              <a:rPr lang="en-GB" sz="1800" b="1" dirty="0">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improves image quality before training.</a:t>
            </a:r>
          </a:p>
          <a:p>
            <a:pPr algn="just">
              <a:lnSpc>
                <a:spcPct val="150000"/>
              </a:lnSpc>
            </a:pPr>
            <a:r>
              <a:rPr lang="en-GB" sz="1800" dirty="0">
                <a:latin typeface="Times New Roman" panose="02020603050405020304" pitchFamily="18" charset="0"/>
                <a:cs typeface="Times New Roman" panose="02020603050405020304" pitchFamily="18" charset="0"/>
              </a:rPr>
              <a:t>CNN automatically learns features → no manual work needed.</a:t>
            </a:r>
          </a:p>
          <a:p>
            <a:pPr algn="just">
              <a:lnSpc>
                <a:spcPct val="150000"/>
              </a:lnSpc>
            </a:pPr>
            <a:r>
              <a:rPr lang="en-GB" sz="1800" dirty="0">
                <a:latin typeface="Times New Roman" panose="02020603050405020304" pitchFamily="18" charset="0"/>
                <a:cs typeface="Times New Roman" panose="02020603050405020304" pitchFamily="18" charset="0"/>
              </a:rPr>
              <a:t>The system provides:</a:t>
            </a:r>
          </a:p>
          <a:p>
            <a:pPr lvl="1" algn="just">
              <a:lnSpc>
                <a:spcPct val="150000"/>
              </a:lnSpc>
            </a:pPr>
            <a:r>
              <a:rPr lang="en-GB" sz="1800" b="1" dirty="0">
                <a:latin typeface="Times New Roman" panose="02020603050405020304" pitchFamily="18" charset="0"/>
                <a:cs typeface="Times New Roman" panose="02020603050405020304" pitchFamily="18" charset="0"/>
              </a:rPr>
              <a:t>Fracture severity estimation</a:t>
            </a:r>
            <a:endParaRPr lang="en-GB" sz="1800" dirty="0">
              <a:latin typeface="Times New Roman" panose="02020603050405020304" pitchFamily="18" charset="0"/>
              <a:cs typeface="Times New Roman" panose="02020603050405020304" pitchFamily="18" charset="0"/>
            </a:endParaRPr>
          </a:p>
          <a:p>
            <a:pPr lvl="1" algn="just">
              <a:lnSpc>
                <a:spcPct val="150000"/>
              </a:lnSpc>
            </a:pPr>
            <a:r>
              <a:rPr lang="en-GB" sz="1800" b="1" dirty="0">
                <a:latin typeface="Times New Roman" panose="02020603050405020304" pitchFamily="18" charset="0"/>
                <a:cs typeface="Times New Roman" panose="02020603050405020304" pitchFamily="18" charset="0"/>
              </a:rPr>
              <a:t>Grad-CAM visualization</a:t>
            </a:r>
            <a:r>
              <a:rPr lang="en-GB" sz="1800" dirty="0">
                <a:latin typeface="Times New Roman" panose="02020603050405020304" pitchFamily="18" charset="0"/>
                <a:cs typeface="Times New Roman" panose="02020603050405020304" pitchFamily="18" charset="0"/>
              </a:rPr>
              <a:t> (highlights fracture areas)</a:t>
            </a:r>
          </a:p>
          <a:p>
            <a:pPr lvl="1" algn="just">
              <a:lnSpc>
                <a:spcPct val="150000"/>
              </a:lnSpc>
            </a:pPr>
            <a:r>
              <a:rPr lang="en-GB" sz="1800" b="1" dirty="0">
                <a:latin typeface="Times New Roman" panose="02020603050405020304" pitchFamily="18" charset="0"/>
                <a:cs typeface="Times New Roman" panose="02020603050405020304" pitchFamily="18" charset="0"/>
              </a:rPr>
              <a:t>Automated reports and treatment suggestions</a:t>
            </a:r>
            <a:endParaRPr lang="en-GB" sz="1800" dirty="0">
              <a:latin typeface="Times New Roman" panose="02020603050405020304" pitchFamily="18" charset="0"/>
              <a:cs typeface="Times New Roman" panose="02020603050405020304" pitchFamily="18" charset="0"/>
            </a:endParaRPr>
          </a:p>
          <a:p>
            <a:pPr algn="just">
              <a:lnSpc>
                <a:spcPct val="150000"/>
              </a:lnSpc>
            </a:pPr>
            <a:r>
              <a:rPr lang="en-GB" sz="1800" dirty="0">
                <a:latin typeface="Times New Roman" panose="02020603050405020304" pitchFamily="18" charset="0"/>
                <a:cs typeface="Times New Roman" panose="02020603050405020304" pitchFamily="18" charset="0"/>
              </a:rPr>
              <a:t>Makes diagnosis </a:t>
            </a:r>
            <a:r>
              <a:rPr lang="en-GB" sz="1800" b="1" dirty="0">
                <a:latin typeface="Times New Roman" panose="02020603050405020304" pitchFamily="18" charset="0"/>
                <a:cs typeface="Times New Roman" panose="02020603050405020304" pitchFamily="18" charset="0"/>
              </a:rPr>
              <a:t>faster, accurate, and helpful</a:t>
            </a:r>
            <a:r>
              <a:rPr lang="en-GB" sz="1800" dirty="0">
                <a:latin typeface="Times New Roman" panose="02020603050405020304" pitchFamily="18" charset="0"/>
                <a:cs typeface="Times New Roman" panose="02020603050405020304" pitchFamily="18" charset="0"/>
              </a:rPr>
              <a:t> for doctors.</a:t>
            </a:r>
          </a:p>
          <a:p>
            <a:pPr marL="285750" indent="-285750" algn="just" eaLnBrk="0" fontAlgn="base" hangingPunct="0">
              <a:lnSpc>
                <a:spcPct val="150000"/>
              </a:lnSpc>
              <a:spcBef>
                <a:spcPct val="0"/>
              </a:spcBef>
              <a:spcAft>
                <a:spcPct val="0"/>
              </a:spcAft>
              <a:buSzTx/>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478F1-52BA-1280-B9C7-AD66AD246746}"/>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C525EF57-40C6-F22E-5B1E-5C330DF61334}"/>
              </a:ext>
            </a:extLst>
          </p:cNvPr>
          <p:cNvSpPr txBox="1">
            <a:spLocks noGrp="1"/>
          </p:cNvSpPr>
          <p:nvPr>
            <p:ph type="title"/>
          </p:nvPr>
        </p:nvSpPr>
        <p:spPr>
          <a:xfrm>
            <a:off x="530501" y="369888"/>
            <a:ext cx="10515600" cy="777875"/>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r>
              <a:rPr lang="en-US" dirty="0"/>
              <a:t> </a:t>
            </a:r>
            <a:br>
              <a:rPr lang="en-US" dirty="0"/>
            </a:br>
            <a:r>
              <a:rPr lang="en-US" dirty="0"/>
              <a:t>Existing System</a:t>
            </a:r>
            <a:endParaRPr dirty="0"/>
          </a:p>
        </p:txBody>
      </p:sp>
      <p:sp>
        <p:nvSpPr>
          <p:cNvPr id="202" name="Slide Number Placeholder 1">
            <a:extLst>
              <a:ext uri="{FF2B5EF4-FFF2-40B4-BE49-F238E27FC236}">
                <a16:creationId xmlns:a16="http://schemas.microsoft.com/office/drawing/2014/main" id="{D0AC0D4F-494A-5E77-8AA6-1C1C0C2818A8}"/>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pic>
        <p:nvPicPr>
          <p:cNvPr id="203" name="Picture 5" descr="Picture 5">
            <a:extLst>
              <a:ext uri="{FF2B5EF4-FFF2-40B4-BE49-F238E27FC236}">
                <a16:creationId xmlns:a16="http://schemas.microsoft.com/office/drawing/2014/main" id="{CB4B9E58-039C-6658-D1A3-B1E6B2618F6A}"/>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65AD1FE5-BA09-1B7A-D2F7-35AA5DBDC855}"/>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3906BA9C-E834-4B75-FAA9-D27341973640}"/>
              </a:ext>
            </a:extLst>
          </p:cNvPr>
          <p:cNvSpPr/>
          <p:nvPr/>
        </p:nvSpPr>
        <p:spPr>
          <a:xfrm>
            <a:off x="-15875" y="-280608"/>
            <a:ext cx="12207875" cy="650496"/>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E0F7A6B4-C64F-E0C3-9045-4322202B4EA7}"/>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46CE64E4-8798-6D83-89DD-C789219E5803}"/>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6ADD88DA-6426-D907-C37E-CA12F1FD912A}"/>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56D72FE0-EA9F-D33B-847F-6AD4526B7E53}"/>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F55B5B37-957D-D2AC-7A41-77D1353D6CBA}"/>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26DFD1C4-2A9C-B4DF-931B-7F237D017023}"/>
              </a:ext>
            </a:extLst>
          </p:cNvPr>
          <p:cNvSpPr txBox="1"/>
          <p:nvPr/>
        </p:nvSpPr>
        <p:spPr>
          <a:xfrm>
            <a:off x="2343807" y="14873"/>
            <a:ext cx="7052440" cy="33855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1600">
                <a:latin typeface="Arial Rounded MT Bold"/>
                <a:ea typeface="Arial Rounded MT Bold"/>
                <a:cs typeface="Arial Rounded MT Bold"/>
                <a:sym typeface="Arial Rounded MT Bold"/>
              </a:defRPr>
            </a:lvl1pPr>
          </a:lstStyle>
          <a:p>
            <a:r>
              <a:rPr dirty="0"/>
              <a:t>MALLA REDDY COLLEGE OF ENGINEERING AND TECHNOLOGY</a:t>
            </a:r>
          </a:p>
        </p:txBody>
      </p:sp>
      <p:sp>
        <p:nvSpPr>
          <p:cNvPr id="3" name="Rectangle 2">
            <a:extLst>
              <a:ext uri="{FF2B5EF4-FFF2-40B4-BE49-F238E27FC236}">
                <a16:creationId xmlns:a16="http://schemas.microsoft.com/office/drawing/2014/main" id="{30C2AF8D-3C5D-D274-9846-A9FDDDAD1283}"/>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1">
            <a:extLst>
              <a:ext uri="{FF2B5EF4-FFF2-40B4-BE49-F238E27FC236}">
                <a16:creationId xmlns:a16="http://schemas.microsoft.com/office/drawing/2014/main" id="{5A0ACEB4-BF3A-B6F6-8650-AE617275E519}"/>
              </a:ext>
            </a:extLst>
          </p:cNvPr>
          <p:cNvSpPr>
            <a:spLocks noGrp="1" noChangeArrowheads="1"/>
          </p:cNvSpPr>
          <p:nvPr>
            <p:ph type="body" idx="1"/>
          </p:nvPr>
        </p:nvSpPr>
        <p:spPr bwMode="auto">
          <a:xfrm>
            <a:off x="672662" y="1325134"/>
            <a:ext cx="9438290"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Diagnosis  </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Doctors visually check X-rays → slow, subjective, and error-prone.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Machine Learning Models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SVM, k-NN, Naive Bayes.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Needed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feature extraction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(shapes, edges).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Could not handle complex fracture patterns.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CNN Research Models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CNNs give good accuracy.</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But focus only 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 support for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severity estimation, visualization, or treatment suggestions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768950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760FE-FB83-B3C5-30F1-EEA860A4C49F}"/>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EFBD55A0-430F-8CB8-E057-CA963FABCBC8}"/>
              </a:ext>
            </a:extLst>
          </p:cNvPr>
          <p:cNvSpPr txBox="1">
            <a:spLocks noGrp="1"/>
          </p:cNvSpPr>
          <p:nvPr>
            <p:ph type="title"/>
          </p:nvPr>
        </p:nvSpPr>
        <p:spPr>
          <a:xfrm>
            <a:off x="430924" y="369888"/>
            <a:ext cx="10615177" cy="1058483"/>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r>
              <a:rPr lang="en-US" dirty="0"/>
              <a:t> </a:t>
            </a:r>
            <a:br>
              <a:rPr lang="en-US" dirty="0"/>
            </a:br>
            <a:r>
              <a:rPr lang="en-US" dirty="0"/>
              <a:t> Drawbacks of Existing System</a:t>
            </a:r>
            <a:endParaRPr dirty="0"/>
          </a:p>
        </p:txBody>
      </p:sp>
      <p:sp>
        <p:nvSpPr>
          <p:cNvPr id="202" name="Slide Number Placeholder 1">
            <a:extLst>
              <a:ext uri="{FF2B5EF4-FFF2-40B4-BE49-F238E27FC236}">
                <a16:creationId xmlns:a16="http://schemas.microsoft.com/office/drawing/2014/main" id="{09835553-2AAC-630F-08DC-2E67BB171C6A}"/>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6</a:t>
            </a:fld>
            <a:endParaRPr/>
          </a:p>
        </p:txBody>
      </p:sp>
      <p:pic>
        <p:nvPicPr>
          <p:cNvPr id="203" name="Picture 5" descr="Picture 5">
            <a:extLst>
              <a:ext uri="{FF2B5EF4-FFF2-40B4-BE49-F238E27FC236}">
                <a16:creationId xmlns:a16="http://schemas.microsoft.com/office/drawing/2014/main" id="{1305415F-D391-E168-DC5E-9AE8D0D4FDA3}"/>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59E29A54-CB76-58F0-E8F0-C0AD957A689D}"/>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CA0CBF49-C8D5-1ADA-6FDA-AE82CF854890}"/>
              </a:ext>
            </a:extLst>
          </p:cNvPr>
          <p:cNvSpPr/>
          <p:nvPr/>
        </p:nvSpPr>
        <p:spPr>
          <a:xfrm>
            <a:off x="-15875" y="-280608"/>
            <a:ext cx="12207875" cy="650496"/>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65253951-475B-9C3F-9680-FCAE51357159}"/>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B07AA56A-E560-34A6-46D5-CBBBB6AC24AC}"/>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0A23E814-48D0-7A36-D8B9-480AC3E6E376}"/>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DD35A7B5-C431-915A-6D4A-8785E3783559}"/>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4E28794B-FA12-9BFD-0CCA-7A014AFB00E3}"/>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114B6156-8384-F060-C742-DB28E944385F}"/>
              </a:ext>
            </a:extLst>
          </p:cNvPr>
          <p:cNvSpPr txBox="1"/>
          <p:nvPr/>
        </p:nvSpPr>
        <p:spPr>
          <a:xfrm>
            <a:off x="2343807" y="14873"/>
            <a:ext cx="7052440" cy="3385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1600">
                <a:latin typeface="Arial Rounded MT Bold"/>
                <a:ea typeface="Arial Rounded MT Bold"/>
                <a:cs typeface="Arial Rounded MT Bold"/>
                <a:sym typeface="Arial Rounded MT Bold"/>
              </a:defRPr>
            </a:lvl1pPr>
          </a:lstStyle>
          <a:p>
            <a:r>
              <a:rPr dirty="0"/>
              <a:t>MALLA REDDY COLLEGE OF ENGINEERING AND TECHNOLOGY</a:t>
            </a:r>
          </a:p>
        </p:txBody>
      </p:sp>
      <p:sp>
        <p:nvSpPr>
          <p:cNvPr id="3" name="Rectangle 2">
            <a:extLst>
              <a:ext uri="{FF2B5EF4-FFF2-40B4-BE49-F238E27FC236}">
                <a16:creationId xmlns:a16="http://schemas.microsoft.com/office/drawing/2014/main" id="{79CC489F-3E4E-CC4F-D039-ACC2365C82CB}"/>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1">
            <a:extLst>
              <a:ext uri="{FF2B5EF4-FFF2-40B4-BE49-F238E27FC236}">
                <a16:creationId xmlns:a16="http://schemas.microsoft.com/office/drawing/2014/main" id="{3A3AF339-FD04-29D5-7683-BB02DC150C9F}"/>
              </a:ext>
            </a:extLst>
          </p:cNvPr>
          <p:cNvSpPr>
            <a:spLocks noGrp="1" noChangeArrowheads="1"/>
          </p:cNvSpPr>
          <p:nvPr>
            <p:ph type="body" idx="1"/>
          </p:nvPr>
        </p:nvSpPr>
        <p:spPr bwMode="auto">
          <a:xfrm>
            <a:off x="672662" y="1627781"/>
            <a:ext cx="9438290" cy="4007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GB" sz="1800" dirty="0">
                <a:latin typeface="Times New Roman" panose="02020603050405020304" pitchFamily="18" charset="0"/>
                <a:cs typeface="Times New Roman" panose="02020603050405020304" pitchFamily="18" charset="0"/>
              </a:rPr>
              <a:t>Manual diagnosis is </a:t>
            </a:r>
            <a:r>
              <a:rPr lang="en-GB" sz="1800" b="1" dirty="0">
                <a:latin typeface="Times New Roman" panose="02020603050405020304" pitchFamily="18" charset="0"/>
                <a:cs typeface="Times New Roman" panose="02020603050405020304" pitchFamily="18" charset="0"/>
              </a:rPr>
              <a:t>time-consuming and error-prone</a:t>
            </a:r>
            <a:r>
              <a:rPr lang="en-GB" sz="1800" dirty="0">
                <a:latin typeface="Times New Roman" panose="02020603050405020304" pitchFamily="18" charset="0"/>
                <a:cs typeface="Times New Roman" panose="02020603050405020304" pitchFamily="18" charset="0"/>
              </a:rPr>
              <a:t>.</a:t>
            </a:r>
          </a:p>
          <a:p>
            <a:pPr algn="just">
              <a:lnSpc>
                <a:spcPct val="150000"/>
              </a:lnSpc>
            </a:pPr>
            <a:r>
              <a:rPr lang="en-GB" sz="1800" dirty="0">
                <a:latin typeface="Times New Roman" panose="02020603050405020304" pitchFamily="18" charset="0"/>
                <a:cs typeface="Times New Roman" panose="02020603050405020304" pitchFamily="18" charset="0"/>
              </a:rPr>
              <a:t>Accuracy depends on the </a:t>
            </a:r>
            <a:r>
              <a:rPr lang="en-GB" sz="1800" b="1" dirty="0">
                <a:latin typeface="Times New Roman" panose="02020603050405020304" pitchFamily="18" charset="0"/>
                <a:cs typeface="Times New Roman" panose="02020603050405020304" pitchFamily="18" charset="0"/>
              </a:rPr>
              <a:t>doctor’s experience</a:t>
            </a:r>
            <a:r>
              <a:rPr lang="en-GB" sz="1800" dirty="0">
                <a:latin typeface="Times New Roman" panose="02020603050405020304" pitchFamily="18" charset="0"/>
                <a:cs typeface="Times New Roman" panose="02020603050405020304" pitchFamily="18" charset="0"/>
              </a:rPr>
              <a:t>.</a:t>
            </a:r>
          </a:p>
          <a:p>
            <a:pPr algn="just">
              <a:lnSpc>
                <a:spcPct val="150000"/>
              </a:lnSpc>
            </a:pPr>
            <a:r>
              <a:rPr lang="en-GB" sz="1800" dirty="0">
                <a:latin typeface="Times New Roman" panose="02020603050405020304" pitchFamily="18" charset="0"/>
                <a:cs typeface="Times New Roman" panose="02020603050405020304" pitchFamily="18" charset="0"/>
              </a:rPr>
              <a:t>Early ML models need </a:t>
            </a:r>
            <a:r>
              <a:rPr lang="en-GB" sz="1800" b="1" dirty="0">
                <a:latin typeface="Times New Roman" panose="02020603050405020304" pitchFamily="18" charset="0"/>
                <a:cs typeface="Times New Roman" panose="02020603050405020304" pitchFamily="18" charset="0"/>
              </a:rPr>
              <a:t>manual feature extraction</a:t>
            </a:r>
            <a:r>
              <a:rPr lang="en-GB" sz="1800" dirty="0">
                <a:latin typeface="Times New Roman" panose="02020603050405020304" pitchFamily="18" charset="0"/>
                <a:cs typeface="Times New Roman" panose="02020603050405020304" pitchFamily="18" charset="0"/>
              </a:rPr>
              <a:t>.</a:t>
            </a:r>
          </a:p>
          <a:p>
            <a:pPr algn="just">
              <a:lnSpc>
                <a:spcPct val="150000"/>
              </a:lnSpc>
            </a:pPr>
            <a:r>
              <a:rPr lang="en-GB" sz="1800" dirty="0">
                <a:latin typeface="Times New Roman" panose="02020603050405020304" pitchFamily="18" charset="0"/>
                <a:cs typeface="Times New Roman" panose="02020603050405020304" pitchFamily="18" charset="0"/>
              </a:rPr>
              <a:t>Existing CNNs focus only on </a:t>
            </a:r>
            <a:r>
              <a:rPr lang="en-GB" sz="1800" b="1" dirty="0">
                <a:latin typeface="Times New Roman" panose="02020603050405020304" pitchFamily="18" charset="0"/>
                <a:cs typeface="Times New Roman" panose="02020603050405020304" pitchFamily="18" charset="0"/>
              </a:rPr>
              <a:t>classification</a:t>
            </a:r>
            <a:r>
              <a:rPr lang="en-GB" sz="1800" dirty="0">
                <a:latin typeface="Times New Roman" panose="02020603050405020304" pitchFamily="18" charset="0"/>
                <a:cs typeface="Times New Roman" panose="02020603050405020304" pitchFamily="18" charset="0"/>
              </a:rPr>
              <a:t>.</a:t>
            </a:r>
          </a:p>
          <a:p>
            <a:pPr algn="just">
              <a:lnSpc>
                <a:spcPct val="150000"/>
              </a:lnSpc>
            </a:pPr>
            <a:r>
              <a:rPr lang="en-GB" sz="1800" dirty="0">
                <a:latin typeface="Times New Roman" panose="02020603050405020304" pitchFamily="18" charset="0"/>
                <a:cs typeface="Times New Roman" panose="02020603050405020304" pitchFamily="18" charset="0"/>
              </a:rPr>
              <a:t>No features like </a:t>
            </a:r>
            <a:r>
              <a:rPr lang="en-GB" sz="1800" b="1" dirty="0">
                <a:latin typeface="Times New Roman" panose="02020603050405020304" pitchFamily="18" charset="0"/>
                <a:cs typeface="Times New Roman" panose="02020603050405020304" pitchFamily="18" charset="0"/>
              </a:rPr>
              <a:t>fracture severity, visualization (Grad-CAM), or treatment guidance</a:t>
            </a:r>
            <a:r>
              <a:rPr lang="en-GB" sz="1800" dirty="0">
                <a:latin typeface="Times New Roman" panose="02020603050405020304" pitchFamily="18" charset="0"/>
                <a:cs typeface="Times New Roman" panose="02020603050405020304" pitchFamily="18" charset="0"/>
              </a:rPr>
              <a:t>.</a:t>
            </a:r>
          </a:p>
          <a:p>
            <a:pPr algn="just">
              <a:lnSpc>
                <a:spcPct val="150000"/>
              </a:lnSpc>
            </a:pPr>
            <a:r>
              <a:rPr lang="en-GB" sz="1800" dirty="0">
                <a:latin typeface="Times New Roman" panose="02020603050405020304" pitchFamily="18" charset="0"/>
                <a:cs typeface="Times New Roman" panose="02020603050405020304" pitchFamily="18" charset="0"/>
              </a:rPr>
              <a:t>Deep learning models need </a:t>
            </a:r>
            <a:r>
              <a:rPr lang="en-GB" sz="1800" b="1" dirty="0">
                <a:latin typeface="Times New Roman" panose="02020603050405020304" pitchFamily="18" charset="0"/>
                <a:cs typeface="Times New Roman" panose="02020603050405020304" pitchFamily="18" charset="0"/>
              </a:rPr>
              <a:t>large datasets and high computing power</a:t>
            </a:r>
            <a:r>
              <a:rPr lang="en-GB" sz="1800" dirty="0">
                <a:latin typeface="Times New Roman" panose="02020603050405020304" pitchFamily="18" charset="0"/>
                <a:cs typeface="Times New Roman" panose="02020603050405020304" pitchFamily="18" charset="0"/>
              </a:rPr>
              <a:t>.</a:t>
            </a:r>
          </a:p>
          <a:p>
            <a:pPr marL="285750" lvl="0" indent="-285750" algn="just" eaLnBrk="0" fontAlgn="base" hangingPunct="0">
              <a:lnSpc>
                <a:spcPct val="150000"/>
              </a:lnSpc>
              <a:spcBef>
                <a:spcPct val="0"/>
              </a:spcBef>
              <a:spcAft>
                <a:spcPct val="0"/>
              </a:spcAft>
              <a:buSzTx/>
              <a:buFont typeface="Arial" panose="020B0604020202020204" pitchFamily="34" charset="0"/>
              <a:buChar char="•"/>
            </a:pPr>
            <a:endParaRPr lang="en-US" altLang="en-US" sz="18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9549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Title 1"/>
          <p:cNvSpPr txBox="1">
            <a:spLocks noGrp="1"/>
          </p:cNvSpPr>
          <p:nvPr>
            <p:ph type="title"/>
          </p:nvPr>
        </p:nvSpPr>
        <p:spPr>
          <a:xfrm>
            <a:off x="530501" y="369888"/>
            <a:ext cx="10515600" cy="777875"/>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r>
              <a:rPr lang="en-GB" dirty="0"/>
              <a:t> </a:t>
            </a:r>
            <a:br>
              <a:rPr lang="en-GB" dirty="0"/>
            </a:br>
            <a:r>
              <a:rPr dirty="0"/>
              <a:t>Proposed System</a:t>
            </a:r>
          </a:p>
        </p:txBody>
      </p:sp>
      <p:sp>
        <p:nvSpPr>
          <p:cNvPr id="202" name="Slide Number Placeholder 1"/>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pic>
        <p:nvPicPr>
          <p:cNvPr id="203" name="Picture 5" descr="Picture 5"/>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p:cNvGrpSpPr/>
          <p:nvPr/>
        </p:nvGrpSpPr>
        <p:grpSpPr>
          <a:xfrm>
            <a:off x="0" y="6477000"/>
            <a:ext cx="12192000" cy="393700"/>
            <a:chOff x="0" y="0"/>
            <a:chExt cx="12192000" cy="393700"/>
          </a:xfrm>
        </p:grpSpPr>
        <p:sp>
          <p:nvSpPr>
            <p:cNvPr id="208"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p:cNvSpPr txBox="1"/>
          <p:nvPr/>
        </p:nvSpPr>
        <p:spPr>
          <a:xfrm>
            <a:off x="2193187" y="-97079"/>
            <a:ext cx="719022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2" name="Text Placeholder 1">
            <a:extLst>
              <a:ext uri="{FF2B5EF4-FFF2-40B4-BE49-F238E27FC236}">
                <a16:creationId xmlns:a16="http://schemas.microsoft.com/office/drawing/2014/main" id="{B7E7F5A8-B6D6-CCE8-AAA7-55D4E94E8434}"/>
              </a:ext>
            </a:extLst>
          </p:cNvPr>
          <p:cNvSpPr>
            <a:spLocks noGrp="1" noChangeArrowheads="1"/>
          </p:cNvSpPr>
          <p:nvPr>
            <p:ph type="body" idx="1"/>
          </p:nvPr>
        </p:nvSpPr>
        <p:spPr bwMode="auto">
          <a:xfrm>
            <a:off x="661988" y="1559219"/>
            <a:ext cx="10515599" cy="3592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GB" sz="1800" dirty="0">
                <a:latin typeface="Times New Roman" panose="02020603050405020304" pitchFamily="18" charset="0"/>
                <a:cs typeface="Times New Roman" panose="02020603050405020304" pitchFamily="18" charset="0"/>
              </a:rPr>
              <a:t>An </a:t>
            </a:r>
            <a:r>
              <a:rPr lang="en-GB" sz="1800" b="1" dirty="0">
                <a:latin typeface="Times New Roman" panose="02020603050405020304" pitchFamily="18" charset="0"/>
                <a:cs typeface="Times New Roman" panose="02020603050405020304" pitchFamily="18" charset="0"/>
              </a:rPr>
              <a:t>automated system</a:t>
            </a:r>
            <a:r>
              <a:rPr lang="en-GB" sz="1800" dirty="0">
                <a:latin typeface="Times New Roman" panose="02020603050405020304" pitchFamily="18" charset="0"/>
                <a:cs typeface="Times New Roman" panose="02020603050405020304" pitchFamily="18" charset="0"/>
              </a:rPr>
              <a:t> for bone fracture detection and classification.</a:t>
            </a:r>
          </a:p>
          <a:p>
            <a:pPr algn="just">
              <a:lnSpc>
                <a:spcPct val="150000"/>
              </a:lnSpc>
            </a:pPr>
            <a:r>
              <a:rPr lang="en-GB" sz="1800" dirty="0">
                <a:latin typeface="Times New Roman" panose="02020603050405020304" pitchFamily="18" charset="0"/>
                <a:cs typeface="Times New Roman" panose="02020603050405020304" pitchFamily="18" charset="0"/>
              </a:rPr>
              <a:t>A </a:t>
            </a:r>
            <a:r>
              <a:rPr lang="en-GB" sz="1800" b="1" dirty="0">
                <a:latin typeface="Times New Roman" panose="02020603050405020304" pitchFamily="18" charset="0"/>
                <a:cs typeface="Times New Roman" panose="02020603050405020304" pitchFamily="18" charset="0"/>
              </a:rPr>
              <a:t>dataset splitting process</a:t>
            </a:r>
            <a:r>
              <a:rPr lang="en-GB" sz="1800" dirty="0">
                <a:latin typeface="Times New Roman" panose="02020603050405020304" pitchFamily="18" charset="0"/>
                <a:cs typeface="Times New Roman" panose="02020603050405020304" pitchFamily="18" charset="0"/>
              </a:rPr>
              <a:t> for training and validation.</a:t>
            </a:r>
          </a:p>
          <a:p>
            <a:pPr algn="just">
              <a:lnSpc>
                <a:spcPct val="150000"/>
              </a:lnSpc>
            </a:pPr>
            <a:r>
              <a:rPr lang="en-GB" sz="1800" b="1" dirty="0">
                <a:latin typeface="Times New Roman" panose="02020603050405020304" pitchFamily="18" charset="0"/>
                <a:cs typeface="Times New Roman" panose="02020603050405020304" pitchFamily="18" charset="0"/>
              </a:rPr>
              <a:t>Preprocessing methods</a:t>
            </a:r>
            <a:r>
              <a:rPr lang="en-GB" sz="1800" dirty="0">
                <a:latin typeface="Times New Roman" panose="02020603050405020304" pitchFamily="18" charset="0"/>
                <a:cs typeface="Times New Roman" panose="02020603050405020304" pitchFamily="18" charset="0"/>
              </a:rPr>
              <a:t> to improve image quality.</a:t>
            </a:r>
          </a:p>
          <a:p>
            <a:pPr algn="just">
              <a:lnSpc>
                <a:spcPct val="150000"/>
              </a:lnSpc>
            </a:pPr>
            <a:r>
              <a:rPr lang="en-GB" sz="1800" dirty="0">
                <a:latin typeface="Times New Roman" panose="02020603050405020304" pitchFamily="18" charset="0"/>
                <a:cs typeface="Times New Roman" panose="02020603050405020304" pitchFamily="18" charset="0"/>
              </a:rPr>
              <a:t>A </a:t>
            </a:r>
            <a:r>
              <a:rPr lang="en-GB" sz="1800" b="1" dirty="0">
                <a:latin typeface="Times New Roman" panose="02020603050405020304" pitchFamily="18" charset="0"/>
                <a:cs typeface="Times New Roman" panose="02020603050405020304" pitchFamily="18" charset="0"/>
              </a:rPr>
              <a:t>trained model</a:t>
            </a:r>
            <a:r>
              <a:rPr lang="en-GB" sz="1800" dirty="0">
                <a:latin typeface="Times New Roman" panose="02020603050405020304" pitchFamily="18" charset="0"/>
                <a:cs typeface="Times New Roman" panose="02020603050405020304" pitchFamily="18" charset="0"/>
              </a:rPr>
              <a:t> for classifying X-ray images.</a:t>
            </a:r>
          </a:p>
          <a:p>
            <a:pPr algn="just">
              <a:lnSpc>
                <a:spcPct val="150000"/>
              </a:lnSpc>
            </a:pPr>
            <a:r>
              <a:rPr lang="en-GB" sz="1800" b="1" dirty="0">
                <a:latin typeface="Times New Roman" panose="02020603050405020304" pitchFamily="18" charset="0"/>
                <a:cs typeface="Times New Roman" panose="02020603050405020304" pitchFamily="18" charset="0"/>
              </a:rPr>
              <a:t>Visualization of results</a:t>
            </a:r>
            <a:r>
              <a:rPr lang="en-GB" sz="1800" dirty="0">
                <a:latin typeface="Times New Roman" panose="02020603050405020304" pitchFamily="18" charset="0"/>
                <a:cs typeface="Times New Roman" panose="02020603050405020304" pitchFamily="18" charset="0"/>
              </a:rPr>
              <a:t> using heatmaps to highlight fracture areas.</a:t>
            </a:r>
          </a:p>
          <a:p>
            <a:pPr algn="just">
              <a:lnSpc>
                <a:spcPct val="150000"/>
              </a:lnSpc>
            </a:pPr>
            <a:r>
              <a:rPr lang="en-GB" sz="1800" dirty="0">
                <a:latin typeface="Times New Roman" panose="02020603050405020304" pitchFamily="18" charset="0"/>
                <a:cs typeface="Times New Roman" panose="02020603050405020304" pitchFamily="18" charset="0"/>
              </a:rPr>
              <a:t>A </a:t>
            </a:r>
            <a:r>
              <a:rPr lang="en-GB" sz="1800" b="1" dirty="0">
                <a:latin typeface="Times New Roman" panose="02020603050405020304" pitchFamily="18" charset="0"/>
                <a:cs typeface="Times New Roman" panose="02020603050405020304" pitchFamily="18" charset="0"/>
              </a:rPr>
              <a:t>user interface</a:t>
            </a:r>
            <a:r>
              <a:rPr lang="en-GB" sz="1800" dirty="0">
                <a:latin typeface="Times New Roman" panose="02020603050405020304" pitchFamily="18" charset="0"/>
                <a:cs typeface="Times New Roman" panose="02020603050405020304" pitchFamily="18" charset="0"/>
              </a:rPr>
              <a:t> for uploading X-rays and viewing predictions.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1D901-D2B5-109C-82CB-DA0CCDF3A64A}"/>
            </a:ext>
          </a:extLst>
        </p:cNvPr>
        <p:cNvGrpSpPr/>
        <p:nvPr/>
      </p:nvGrpSpPr>
      <p:grpSpPr>
        <a:xfrm>
          <a:off x="0" y="0"/>
          <a:ext cx="0" cy="0"/>
          <a:chOff x="0" y="0"/>
          <a:chExt cx="0" cy="0"/>
        </a:xfrm>
      </p:grpSpPr>
      <p:sp>
        <p:nvSpPr>
          <p:cNvPr id="200" name="Title 1">
            <a:extLst>
              <a:ext uri="{FF2B5EF4-FFF2-40B4-BE49-F238E27FC236}">
                <a16:creationId xmlns:a16="http://schemas.microsoft.com/office/drawing/2014/main" id="{604DAC82-2718-06AA-B106-0FC591DD1EDE}"/>
              </a:ext>
            </a:extLst>
          </p:cNvPr>
          <p:cNvSpPr txBox="1">
            <a:spLocks noGrp="1"/>
          </p:cNvSpPr>
          <p:nvPr>
            <p:ph type="title"/>
          </p:nvPr>
        </p:nvSpPr>
        <p:spPr>
          <a:xfrm>
            <a:off x="451945" y="993775"/>
            <a:ext cx="10594156" cy="153988"/>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r>
              <a:rPr lang="en-GB" dirty="0">
                <a:solidFill>
                  <a:schemeClr val="accent1"/>
                </a:solidFill>
                <a:latin typeface="Times New Roman" panose="02020603050405020304" pitchFamily="18" charset="0"/>
                <a:cs typeface="Times New Roman" panose="02020603050405020304" pitchFamily="18" charset="0"/>
              </a:rPr>
              <a:t> </a:t>
            </a:r>
            <a:br>
              <a:rPr lang="en-GB" dirty="0">
                <a:solidFill>
                  <a:schemeClr val="accent1"/>
                </a:solidFill>
                <a:latin typeface="Times New Roman" panose="02020603050405020304" pitchFamily="18" charset="0"/>
                <a:cs typeface="Times New Roman" panose="02020603050405020304" pitchFamily="18" charset="0"/>
              </a:rPr>
            </a:br>
            <a:r>
              <a:rPr lang="en-GB" dirty="0">
                <a:solidFill>
                  <a:schemeClr val="accent1"/>
                </a:solidFill>
                <a:latin typeface="Times New Roman" panose="02020603050405020304" pitchFamily="18" charset="0"/>
                <a:cs typeface="Times New Roman" panose="02020603050405020304" pitchFamily="18" charset="0"/>
              </a:rPr>
              <a:t>  Advantages of Proposed System:</a:t>
            </a:r>
            <a:br>
              <a:rPr lang="en-GB" dirty="0">
                <a:solidFill>
                  <a:schemeClr val="accent1"/>
                </a:solidFill>
                <a:latin typeface="Times New Roman" panose="02020603050405020304" pitchFamily="18" charset="0"/>
                <a:cs typeface="Times New Roman" panose="02020603050405020304" pitchFamily="18" charset="0"/>
              </a:rPr>
            </a:br>
            <a:endParaRPr dirty="0"/>
          </a:p>
        </p:txBody>
      </p:sp>
      <p:sp>
        <p:nvSpPr>
          <p:cNvPr id="202" name="Slide Number Placeholder 1">
            <a:extLst>
              <a:ext uri="{FF2B5EF4-FFF2-40B4-BE49-F238E27FC236}">
                <a16:creationId xmlns:a16="http://schemas.microsoft.com/office/drawing/2014/main" id="{BC282411-1BF3-C97F-0734-4C024FCD034D}"/>
              </a:ext>
            </a:extLst>
          </p:cNvPr>
          <p:cNvSpPr txBox="1">
            <a:spLocks noGrp="1"/>
          </p:cNvSpPr>
          <p:nvPr>
            <p:ph type="sldNum" sz="quarter" idx="4294967295"/>
          </p:nvPr>
        </p:nvSpPr>
        <p:spPr>
          <a:xfrm>
            <a:off x="11629618" y="6235372"/>
            <a:ext cx="181383" cy="248306"/>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03" name="Picture 5" descr="Picture 5">
            <a:extLst>
              <a:ext uri="{FF2B5EF4-FFF2-40B4-BE49-F238E27FC236}">
                <a16:creationId xmlns:a16="http://schemas.microsoft.com/office/drawing/2014/main" id="{C612FB73-6252-E6A1-5B43-3FF05475B02A}"/>
              </a:ext>
            </a:extLst>
          </p:cNvPr>
          <p:cNvPicPr>
            <a:picLocks noChangeAspect="1"/>
          </p:cNvPicPr>
          <p:nvPr/>
        </p:nvPicPr>
        <p:blipFill>
          <a:blip r:embed="rId2"/>
          <a:stretch>
            <a:fillRect/>
          </a:stretch>
        </p:blipFill>
        <p:spPr>
          <a:xfrm>
            <a:off x="11299825" y="0"/>
            <a:ext cx="901700" cy="993775"/>
          </a:xfrm>
          <a:prstGeom prst="rect">
            <a:avLst/>
          </a:prstGeom>
          <a:ln w="12700">
            <a:miter lim="400000"/>
          </a:ln>
        </p:spPr>
      </p:pic>
      <p:pic>
        <p:nvPicPr>
          <p:cNvPr id="204" name="Picture 5" descr="Picture 5">
            <a:extLst>
              <a:ext uri="{FF2B5EF4-FFF2-40B4-BE49-F238E27FC236}">
                <a16:creationId xmlns:a16="http://schemas.microsoft.com/office/drawing/2014/main" id="{6DA4FEA2-4B9F-5199-6466-5A90C24BAA3C}"/>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05" name="Rounded Rectangle 4">
            <a:extLst>
              <a:ext uri="{FF2B5EF4-FFF2-40B4-BE49-F238E27FC236}">
                <a16:creationId xmlns:a16="http://schemas.microsoft.com/office/drawing/2014/main" id="{F5DED371-6C58-03F8-E03D-165DCD8F0F91}"/>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06" name="Rectangle 4">
            <a:extLst>
              <a:ext uri="{FF2B5EF4-FFF2-40B4-BE49-F238E27FC236}">
                <a16:creationId xmlns:a16="http://schemas.microsoft.com/office/drawing/2014/main" id="{5A4DA6FC-C01E-DDEE-941A-60DED9857D5E}"/>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07" name="Picture 5" descr="Picture 5">
            <a:extLst>
              <a:ext uri="{FF2B5EF4-FFF2-40B4-BE49-F238E27FC236}">
                <a16:creationId xmlns:a16="http://schemas.microsoft.com/office/drawing/2014/main" id="{30B1D46A-FDD3-2E72-4731-5B33E3F696D8}"/>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10" name="Rounded Rectangle 4">
            <a:extLst>
              <a:ext uri="{FF2B5EF4-FFF2-40B4-BE49-F238E27FC236}">
                <a16:creationId xmlns:a16="http://schemas.microsoft.com/office/drawing/2014/main" id="{A184D7A8-AAAC-D3AD-A25A-7F8D90ED09D2}"/>
              </a:ext>
            </a:extLst>
          </p:cNvPr>
          <p:cNvGrpSpPr/>
          <p:nvPr/>
        </p:nvGrpSpPr>
        <p:grpSpPr>
          <a:xfrm>
            <a:off x="0" y="6477000"/>
            <a:ext cx="12192000" cy="393700"/>
            <a:chOff x="0" y="0"/>
            <a:chExt cx="12192000" cy="393700"/>
          </a:xfrm>
        </p:grpSpPr>
        <p:sp>
          <p:nvSpPr>
            <p:cNvPr id="208" name="Rectangle">
              <a:extLst>
                <a:ext uri="{FF2B5EF4-FFF2-40B4-BE49-F238E27FC236}">
                  <a16:creationId xmlns:a16="http://schemas.microsoft.com/office/drawing/2014/main" id="{5C27F0FB-B9E5-D730-8731-A7CB5156E43A}"/>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09" name="B.Tech III Year – II Sem | Dept of Computational Intelligence| Application Development – II | Project Review">
              <a:extLst>
                <a:ext uri="{FF2B5EF4-FFF2-40B4-BE49-F238E27FC236}">
                  <a16:creationId xmlns:a16="http://schemas.microsoft.com/office/drawing/2014/main" id="{40877949-4E40-BC1F-342B-16515EC9A804}"/>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11" name="TextBox 5">
            <a:extLst>
              <a:ext uri="{FF2B5EF4-FFF2-40B4-BE49-F238E27FC236}">
                <a16:creationId xmlns:a16="http://schemas.microsoft.com/office/drawing/2014/main" id="{6EC1E6B1-8DF6-3C7D-1434-8C81EA7F96D9}"/>
              </a:ext>
            </a:extLst>
          </p:cNvPr>
          <p:cNvSpPr txBox="1"/>
          <p:nvPr/>
        </p:nvSpPr>
        <p:spPr>
          <a:xfrm>
            <a:off x="2193187" y="-97079"/>
            <a:ext cx="719022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2" name="Text Placeholder 1">
            <a:extLst>
              <a:ext uri="{FF2B5EF4-FFF2-40B4-BE49-F238E27FC236}">
                <a16:creationId xmlns:a16="http://schemas.microsoft.com/office/drawing/2014/main" id="{9A6E14C9-6D8D-BC92-9FAF-EB9C252AB211}"/>
              </a:ext>
            </a:extLst>
          </p:cNvPr>
          <p:cNvSpPr>
            <a:spLocks noGrp="1" noChangeArrowheads="1"/>
          </p:cNvSpPr>
          <p:nvPr>
            <p:ph type="body" idx="1"/>
          </p:nvPr>
        </p:nvSpPr>
        <p:spPr bwMode="auto">
          <a:xfrm>
            <a:off x="661988" y="1831088"/>
            <a:ext cx="10515599" cy="3048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GB" sz="1800" dirty="0">
                <a:latin typeface="Times New Roman" panose="02020603050405020304" pitchFamily="18" charset="0"/>
                <a:cs typeface="Times New Roman" panose="02020603050405020304" pitchFamily="18" charset="0"/>
              </a:rPr>
              <a:t>Provides </a:t>
            </a:r>
            <a:r>
              <a:rPr lang="en-GB" sz="1800" b="1" dirty="0">
                <a:latin typeface="Times New Roman" panose="02020603050405020304" pitchFamily="18" charset="0"/>
                <a:cs typeface="Times New Roman" panose="02020603050405020304" pitchFamily="18" charset="0"/>
              </a:rPr>
              <a:t>automated fracture detection and classification</a:t>
            </a:r>
            <a:r>
              <a:rPr lang="en-GB" sz="1800" dirty="0">
                <a:latin typeface="Times New Roman" panose="02020603050405020304" pitchFamily="18" charset="0"/>
                <a:cs typeface="Times New Roman" panose="02020603050405020304" pitchFamily="18" charset="0"/>
              </a:rPr>
              <a:t>, reducing manual effort.</a:t>
            </a:r>
          </a:p>
          <a:p>
            <a:pPr algn="just">
              <a:lnSpc>
                <a:spcPct val="150000"/>
              </a:lnSpc>
            </a:pPr>
            <a:r>
              <a:rPr lang="en-GB" sz="1800" dirty="0">
                <a:latin typeface="Times New Roman" panose="02020603050405020304" pitchFamily="18" charset="0"/>
                <a:cs typeface="Times New Roman" panose="02020603050405020304" pitchFamily="18" charset="0"/>
              </a:rPr>
              <a:t>Ensures </a:t>
            </a:r>
            <a:r>
              <a:rPr lang="en-GB" sz="1800" b="1" dirty="0">
                <a:latin typeface="Times New Roman" panose="02020603050405020304" pitchFamily="18" charset="0"/>
                <a:cs typeface="Times New Roman" panose="02020603050405020304" pitchFamily="18" charset="0"/>
              </a:rPr>
              <a:t>faster and more accurate diagnosis</a:t>
            </a:r>
            <a:r>
              <a:rPr lang="en-GB" sz="1800" dirty="0">
                <a:latin typeface="Times New Roman" panose="02020603050405020304" pitchFamily="18" charset="0"/>
                <a:cs typeface="Times New Roman" panose="02020603050405020304" pitchFamily="18" charset="0"/>
              </a:rPr>
              <a:t> compared to traditional methods.</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3.</a:t>
            </a:r>
            <a:r>
              <a:rPr lang="en-GB" sz="1800" b="1" dirty="0">
                <a:latin typeface="Times New Roman" panose="02020603050405020304" pitchFamily="18" charset="0"/>
                <a:cs typeface="Times New Roman" panose="02020603050405020304" pitchFamily="18" charset="0"/>
              </a:rPr>
              <a:t>Preprocessing improves image quality</a:t>
            </a:r>
            <a:r>
              <a:rPr lang="en-GB" sz="1800" dirty="0">
                <a:latin typeface="Times New Roman" panose="02020603050405020304" pitchFamily="18" charset="0"/>
                <a:cs typeface="Times New Roman" panose="02020603050405020304" pitchFamily="18" charset="0"/>
              </a:rPr>
              <a:t>, leading to better results.</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4.</a:t>
            </a:r>
            <a:r>
              <a:rPr lang="en-GB" sz="1800" b="1" dirty="0">
                <a:latin typeface="Times New Roman" panose="02020603050405020304" pitchFamily="18" charset="0"/>
                <a:cs typeface="Times New Roman" panose="02020603050405020304" pitchFamily="18" charset="0"/>
              </a:rPr>
              <a:t>Visual heatmaps</a:t>
            </a:r>
            <a:r>
              <a:rPr lang="en-GB" sz="1800" dirty="0">
                <a:latin typeface="Times New Roman" panose="02020603050405020304" pitchFamily="18" charset="0"/>
                <a:cs typeface="Times New Roman" panose="02020603050405020304" pitchFamily="18" charset="0"/>
              </a:rPr>
              <a:t> make predictions more understandable and transparent.</a:t>
            </a:r>
          </a:p>
          <a:p>
            <a:pPr marL="0" indent="0" algn="just">
              <a:lnSpc>
                <a:spcPct val="150000"/>
              </a:lnSpc>
              <a:buNone/>
            </a:pPr>
            <a:endParaRPr lang="en-IN"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157268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0B015-DED8-9850-40AA-75092479B8F4}"/>
            </a:ext>
          </a:extLst>
        </p:cNvPr>
        <p:cNvGrpSpPr/>
        <p:nvPr/>
      </p:nvGrpSpPr>
      <p:grpSpPr>
        <a:xfrm>
          <a:off x="0" y="0"/>
          <a:ext cx="0" cy="0"/>
          <a:chOff x="0" y="0"/>
          <a:chExt cx="0" cy="0"/>
        </a:xfrm>
      </p:grpSpPr>
      <p:sp>
        <p:nvSpPr>
          <p:cNvPr id="251" name="Title 1">
            <a:extLst>
              <a:ext uri="{FF2B5EF4-FFF2-40B4-BE49-F238E27FC236}">
                <a16:creationId xmlns:a16="http://schemas.microsoft.com/office/drawing/2014/main" id="{7FC62A01-51E9-3ADB-CD33-3E7E0B1EFF21}"/>
              </a:ext>
            </a:extLst>
          </p:cNvPr>
          <p:cNvSpPr txBox="1">
            <a:spLocks noGrp="1"/>
          </p:cNvSpPr>
          <p:nvPr>
            <p:ph type="title"/>
          </p:nvPr>
        </p:nvSpPr>
        <p:spPr>
          <a:xfrm>
            <a:off x="451945" y="863333"/>
            <a:ext cx="11687985" cy="692197"/>
          </a:xfrm>
          <a:prstGeom prst="rect">
            <a:avLst/>
          </a:prstGeom>
        </p:spPr>
        <p:txBody>
          <a:bodyPr>
            <a:normAutofit fontScale="90000"/>
          </a:bodyPr>
          <a:lstStyle>
            <a:lvl1pPr>
              <a:defRPr b="1">
                <a:solidFill>
                  <a:srgbClr val="00B0F0"/>
                </a:solidFill>
                <a:latin typeface="Times New Roman"/>
                <a:ea typeface="Times New Roman"/>
                <a:cs typeface="Times New Roman"/>
                <a:sym typeface="Times New Roman"/>
              </a:defRPr>
            </a:lvl1pPr>
          </a:lstStyle>
          <a:p>
            <a:r>
              <a:rPr lang="en-IN" dirty="0"/>
              <a:t> Software Requirement Specifications </a:t>
            </a:r>
            <a:br>
              <a:rPr lang="en-IN" dirty="0"/>
            </a:br>
            <a:endParaRPr lang="en-GB" dirty="0"/>
          </a:p>
        </p:txBody>
      </p:sp>
      <p:sp>
        <p:nvSpPr>
          <p:cNvPr id="253" name="Slide Number Placeholder 1">
            <a:extLst>
              <a:ext uri="{FF2B5EF4-FFF2-40B4-BE49-F238E27FC236}">
                <a16:creationId xmlns:a16="http://schemas.microsoft.com/office/drawing/2014/main" id="{B17BE97D-A327-58F1-F89F-23259CA0C8F8}"/>
              </a:ext>
            </a:extLst>
          </p:cNvPr>
          <p:cNvSpPr txBox="1">
            <a:spLocks noGrp="1"/>
          </p:cNvSpPr>
          <p:nvPr>
            <p:ph type="sldNum" sz="quarter" idx="4294967295"/>
          </p:nvPr>
        </p:nvSpPr>
        <p:spPr>
          <a:xfrm>
            <a:off x="11552376" y="6235372"/>
            <a:ext cx="258624" cy="248306"/>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9</a:t>
            </a:fld>
            <a:endParaRPr/>
          </a:p>
        </p:txBody>
      </p:sp>
      <p:pic>
        <p:nvPicPr>
          <p:cNvPr id="254" name="Picture 5" descr="Picture 5">
            <a:extLst>
              <a:ext uri="{FF2B5EF4-FFF2-40B4-BE49-F238E27FC236}">
                <a16:creationId xmlns:a16="http://schemas.microsoft.com/office/drawing/2014/main" id="{DCC14C21-F56A-36E9-078E-87706932B13D}"/>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55" name="Picture 5" descr="Picture 5">
            <a:extLst>
              <a:ext uri="{FF2B5EF4-FFF2-40B4-BE49-F238E27FC236}">
                <a16:creationId xmlns:a16="http://schemas.microsoft.com/office/drawing/2014/main" id="{F389F667-B55F-781E-9CE5-8A30417BA552}"/>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56" name="Rounded Rectangle 4">
            <a:extLst>
              <a:ext uri="{FF2B5EF4-FFF2-40B4-BE49-F238E27FC236}">
                <a16:creationId xmlns:a16="http://schemas.microsoft.com/office/drawing/2014/main" id="{00B37595-4018-9785-F83F-783C35800357}"/>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257" name="Rectangle 4">
            <a:extLst>
              <a:ext uri="{FF2B5EF4-FFF2-40B4-BE49-F238E27FC236}">
                <a16:creationId xmlns:a16="http://schemas.microsoft.com/office/drawing/2014/main" id="{5D4177A9-E72C-CD34-58D8-B1443FEA144E}"/>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58" name="Picture 5" descr="Picture 5">
            <a:extLst>
              <a:ext uri="{FF2B5EF4-FFF2-40B4-BE49-F238E27FC236}">
                <a16:creationId xmlns:a16="http://schemas.microsoft.com/office/drawing/2014/main" id="{0F35C804-FE47-4CF3-0C14-214DA78E0F2D}"/>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61" name="Rounded Rectangle 4">
            <a:extLst>
              <a:ext uri="{FF2B5EF4-FFF2-40B4-BE49-F238E27FC236}">
                <a16:creationId xmlns:a16="http://schemas.microsoft.com/office/drawing/2014/main" id="{4A333683-C9C6-91B8-1C18-666E1297661B}"/>
              </a:ext>
            </a:extLst>
          </p:cNvPr>
          <p:cNvGrpSpPr/>
          <p:nvPr/>
        </p:nvGrpSpPr>
        <p:grpSpPr>
          <a:xfrm>
            <a:off x="0" y="6477000"/>
            <a:ext cx="12192000" cy="393700"/>
            <a:chOff x="0" y="0"/>
            <a:chExt cx="12192000" cy="393700"/>
          </a:xfrm>
        </p:grpSpPr>
        <p:sp>
          <p:nvSpPr>
            <p:cNvPr id="259" name="Rectangle">
              <a:extLst>
                <a:ext uri="{FF2B5EF4-FFF2-40B4-BE49-F238E27FC236}">
                  <a16:creationId xmlns:a16="http://schemas.microsoft.com/office/drawing/2014/main" id="{8AA1C6D1-A1E1-0EDC-0A63-31F1941E2931}"/>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60" name="B.Tech III Year – II Sem | Dept of Computational Intelligence| Application Development – II | Project Review">
              <a:extLst>
                <a:ext uri="{FF2B5EF4-FFF2-40B4-BE49-F238E27FC236}">
                  <a16:creationId xmlns:a16="http://schemas.microsoft.com/office/drawing/2014/main" id="{47C335E4-1AAE-D6D5-E16B-104679DF13DB}"/>
                </a:ext>
              </a:extLst>
            </p:cNvPr>
            <p:cNvSpPr txBox="1"/>
            <p:nvPr/>
          </p:nvSpPr>
          <p:spPr>
            <a:xfrm>
              <a:off x="52069" y="27575"/>
              <a:ext cx="12087862" cy="3385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rPr lang="en-US" dirty="0"/>
                <a:t>B. Tech  III Year – I Sem | Dept of Computational Intelligence| Application Development – 1 | Project Review</a:t>
              </a:r>
              <a:endParaRPr dirty="0"/>
            </a:p>
          </p:txBody>
        </p:sp>
      </p:grpSp>
      <p:sp>
        <p:nvSpPr>
          <p:cNvPr id="262" name="TextBox 6">
            <a:extLst>
              <a:ext uri="{FF2B5EF4-FFF2-40B4-BE49-F238E27FC236}">
                <a16:creationId xmlns:a16="http://schemas.microsoft.com/office/drawing/2014/main" id="{3CC9202F-635E-0DCF-CEE0-5BDF3809C81F}"/>
              </a:ext>
            </a:extLst>
          </p:cNvPr>
          <p:cNvSpPr txBox="1"/>
          <p:nvPr/>
        </p:nvSpPr>
        <p:spPr>
          <a:xfrm>
            <a:off x="2193187" y="-97079"/>
            <a:ext cx="6828892"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2" name="Text Placeholder 1">
            <a:extLst>
              <a:ext uri="{FF2B5EF4-FFF2-40B4-BE49-F238E27FC236}">
                <a16:creationId xmlns:a16="http://schemas.microsoft.com/office/drawing/2014/main" id="{125639B5-60D9-CC31-409F-DDA6758329B7}"/>
              </a:ext>
            </a:extLst>
          </p:cNvPr>
          <p:cNvSpPr>
            <a:spLocks noGrp="1" noChangeArrowheads="1"/>
          </p:cNvSpPr>
          <p:nvPr>
            <p:ph type="body" sz="half" idx="1"/>
          </p:nvPr>
        </p:nvSpPr>
        <p:spPr bwMode="auto">
          <a:xfrm flipH="1" flipV="1">
            <a:off x="15492246" y="4641627"/>
            <a:ext cx="45719" cy="179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5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8EAB5DB-162D-EE17-14B5-9D81AC39399D}"/>
              </a:ext>
            </a:extLst>
          </p:cNvPr>
          <p:cNvSpPr>
            <a:spLocks noChangeArrowheads="1"/>
          </p:cNvSpPr>
          <p:nvPr/>
        </p:nvSpPr>
        <p:spPr bwMode="auto">
          <a:xfrm>
            <a:off x="620110" y="1591996"/>
            <a:ext cx="12318124" cy="3089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Operating System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11</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3.7+</a:t>
            </a:r>
          </a:p>
          <a:p>
            <a:pPr algn="just" eaLnBrk="0" fontAlgn="base">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Libraries: </a:t>
            </a:r>
            <a:r>
              <a:rPr lang="en-US" altLang="en-US" dirty="0">
                <a:solidFill>
                  <a:schemeClr val="tx1"/>
                </a:solidFill>
                <a:latin typeface="Times New Roman" panose="02020603050405020304" pitchFamily="18" charset="0"/>
                <a:cs typeface="Times New Roman" panose="02020603050405020304" pitchFamily="18" charset="0"/>
              </a:rPr>
              <a:t>Streamlit,Tensorflow,Opencv-python,Numpy,Pandas,Scikit-learn,Matplotlib</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Integrated Development Environment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VS Code 1.103 version.</a:t>
            </a:r>
          </a:p>
          <a:p>
            <a:pPr marL="789619" lvl="1" indent="-394809">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0" eaLnBrk="0" fontAlgn="base">
              <a:lnSpc>
                <a:spcPct val="150000"/>
              </a:lnSpc>
              <a:spcBef>
                <a:spcPct val="0"/>
              </a:spcBef>
              <a:spcAft>
                <a:spcPct val="0"/>
              </a:spcAft>
              <a:buFontTx/>
              <a:buChar char="•"/>
            </a:pPr>
            <a:endParaRPr lang="en-US" altLang="en-US" sz="24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92854"/>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1128</TotalTime>
  <Words>2450</Words>
  <Application>Microsoft Office PowerPoint</Application>
  <PresentationFormat>Widescreen</PresentationFormat>
  <Paragraphs>221</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Times New Roman</vt:lpstr>
      <vt:lpstr>Office Theme</vt:lpstr>
      <vt:lpstr>MALLA REDDY COLLEGE OF ENGINEERING &amp; TECHNOLOGY (AUTONOMUS INSTITUTION –UGC, GOVT. OF INDIA) Affiliated to JNTUH; Approved by AICTE, NBA-Tier 1 &amp; NAAC with A-GRADE| ISO 9001:2015</vt:lpstr>
      <vt:lpstr>Agenda </vt:lpstr>
      <vt:lpstr>PowerPoint Presentation</vt:lpstr>
      <vt:lpstr>  Introduction:</vt:lpstr>
      <vt:lpstr>  Existing System</vt:lpstr>
      <vt:lpstr>   Drawbacks of Existing System</vt:lpstr>
      <vt:lpstr>  Proposed System</vt:lpstr>
      <vt:lpstr>    Advantages of Proposed System: </vt:lpstr>
      <vt:lpstr> Software Requirement Specifications  </vt:lpstr>
      <vt:lpstr>Hardware Requirement Specifications </vt:lpstr>
      <vt:lpstr>Algorithm:</vt:lpstr>
      <vt:lpstr>System Architecture</vt:lpstr>
      <vt:lpstr>PowerPoint Presentation</vt:lpstr>
      <vt:lpstr>PowerPoint Presentation</vt:lpstr>
      <vt:lpstr>PowerPoint Presentation</vt:lpstr>
      <vt:lpstr>PowerPoint Presentation</vt:lpstr>
      <vt:lpstr>Sequence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Abhinav Sharma</cp:lastModifiedBy>
  <cp:revision>13</cp:revision>
  <dcterms:modified xsi:type="dcterms:W3CDTF">2025-10-17T05:21:18Z</dcterms:modified>
</cp:coreProperties>
</file>