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5131A9B-378F-42F2-97E6-4D3893723BF0}" v="20" dt="2023-03-13T20:42:33.76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hinav Umat" userId="2c6c7f61b0de31d3" providerId="LiveId" clId="{65131A9B-378F-42F2-97E6-4D3893723BF0}"/>
    <pc:docChg chg="undo redo custSel addSld modSld">
      <pc:chgData name="Abhinav Umat" userId="2c6c7f61b0de31d3" providerId="LiveId" clId="{65131A9B-378F-42F2-97E6-4D3893723BF0}" dt="2023-03-13T20:45:32.510" v="1131" actId="2711"/>
      <pc:docMkLst>
        <pc:docMk/>
      </pc:docMkLst>
      <pc:sldChg chg="addSp modSp new mod">
        <pc:chgData name="Abhinav Umat" userId="2c6c7f61b0de31d3" providerId="LiveId" clId="{65131A9B-378F-42F2-97E6-4D3893723BF0}" dt="2023-03-13T20:45:32.510" v="1131" actId="2711"/>
        <pc:sldMkLst>
          <pc:docMk/>
          <pc:sldMk cId="730855077" sldId="256"/>
        </pc:sldMkLst>
        <pc:spChg chg="add mod">
          <ac:chgData name="Abhinav Umat" userId="2c6c7f61b0de31d3" providerId="LiveId" clId="{65131A9B-378F-42F2-97E6-4D3893723BF0}" dt="2023-03-13T20:45:32.510" v="1131" actId="2711"/>
          <ac:spMkLst>
            <pc:docMk/>
            <pc:sldMk cId="730855077" sldId="256"/>
            <ac:spMk id="2" creationId="{C97D3E80-4FB8-50DF-62E1-4A3300F830F5}"/>
          </ac:spMkLst>
        </pc:spChg>
      </pc:sldChg>
      <pc:sldChg chg="addSp modSp new mod">
        <pc:chgData name="Abhinav Umat" userId="2c6c7f61b0de31d3" providerId="LiveId" clId="{65131A9B-378F-42F2-97E6-4D3893723BF0}" dt="2023-03-13T20:18:43.120" v="503" actId="20577"/>
        <pc:sldMkLst>
          <pc:docMk/>
          <pc:sldMk cId="63761626" sldId="257"/>
        </pc:sldMkLst>
        <pc:spChg chg="add mod">
          <ac:chgData name="Abhinav Umat" userId="2c6c7f61b0de31d3" providerId="LiveId" clId="{65131A9B-378F-42F2-97E6-4D3893723BF0}" dt="2023-03-13T20:18:43.120" v="503" actId="20577"/>
          <ac:spMkLst>
            <pc:docMk/>
            <pc:sldMk cId="63761626" sldId="257"/>
            <ac:spMk id="2" creationId="{1F318E15-4E44-ADED-5062-05A6C9DC3EF0}"/>
          </ac:spMkLst>
        </pc:spChg>
      </pc:sldChg>
      <pc:sldChg chg="addSp modSp new mod">
        <pc:chgData name="Abhinav Umat" userId="2c6c7f61b0de31d3" providerId="LiveId" clId="{65131A9B-378F-42F2-97E6-4D3893723BF0}" dt="2023-03-13T20:20:34.704" v="521" actId="20577"/>
        <pc:sldMkLst>
          <pc:docMk/>
          <pc:sldMk cId="3639934320" sldId="258"/>
        </pc:sldMkLst>
        <pc:spChg chg="add mod">
          <ac:chgData name="Abhinav Umat" userId="2c6c7f61b0de31d3" providerId="LiveId" clId="{65131A9B-378F-42F2-97E6-4D3893723BF0}" dt="2023-03-13T20:20:34.704" v="521" actId="20577"/>
          <ac:spMkLst>
            <pc:docMk/>
            <pc:sldMk cId="3639934320" sldId="258"/>
            <ac:spMk id="2" creationId="{2140C0FF-E08B-76DF-CF9A-8EFF0CBABB5A}"/>
          </ac:spMkLst>
        </pc:spChg>
      </pc:sldChg>
      <pc:sldChg chg="addSp modSp new mod">
        <pc:chgData name="Abhinav Umat" userId="2c6c7f61b0de31d3" providerId="LiveId" clId="{65131A9B-378F-42F2-97E6-4D3893723BF0}" dt="2023-03-13T20:23:27.738" v="545"/>
        <pc:sldMkLst>
          <pc:docMk/>
          <pc:sldMk cId="1117562266" sldId="259"/>
        </pc:sldMkLst>
        <pc:spChg chg="add mod">
          <ac:chgData name="Abhinav Umat" userId="2c6c7f61b0de31d3" providerId="LiveId" clId="{65131A9B-378F-42F2-97E6-4D3893723BF0}" dt="2023-03-13T20:23:27.738" v="545"/>
          <ac:spMkLst>
            <pc:docMk/>
            <pc:sldMk cId="1117562266" sldId="259"/>
            <ac:spMk id="2" creationId="{19DCDB1F-1D94-8365-5A63-B88297DBEA72}"/>
          </ac:spMkLst>
        </pc:spChg>
      </pc:sldChg>
      <pc:sldChg chg="addSp modSp new mod">
        <pc:chgData name="Abhinav Umat" userId="2c6c7f61b0de31d3" providerId="LiveId" clId="{65131A9B-378F-42F2-97E6-4D3893723BF0}" dt="2023-03-13T20:25:27.614" v="571" actId="115"/>
        <pc:sldMkLst>
          <pc:docMk/>
          <pc:sldMk cId="15091957" sldId="260"/>
        </pc:sldMkLst>
        <pc:spChg chg="add mod">
          <ac:chgData name="Abhinav Umat" userId="2c6c7f61b0de31d3" providerId="LiveId" clId="{65131A9B-378F-42F2-97E6-4D3893723BF0}" dt="2023-03-13T20:23:49.097" v="552" actId="20577"/>
          <ac:spMkLst>
            <pc:docMk/>
            <pc:sldMk cId="15091957" sldId="260"/>
            <ac:spMk id="2" creationId="{9A82B787-9F4C-DD61-A2FF-5F0BB99C2DEC}"/>
          </ac:spMkLst>
        </pc:spChg>
        <pc:graphicFrameChg chg="add mod modGraphic">
          <ac:chgData name="Abhinav Umat" userId="2c6c7f61b0de31d3" providerId="LiveId" clId="{65131A9B-378F-42F2-97E6-4D3893723BF0}" dt="2023-03-13T20:25:27.614" v="571" actId="115"/>
          <ac:graphicFrameMkLst>
            <pc:docMk/>
            <pc:sldMk cId="15091957" sldId="260"/>
            <ac:graphicFrameMk id="3" creationId="{D1F4957F-F471-CC12-18A7-1D561F0C9D0B}"/>
          </ac:graphicFrameMkLst>
        </pc:graphicFrameChg>
      </pc:sldChg>
      <pc:sldChg chg="addSp modSp new mod">
        <pc:chgData name="Abhinav Umat" userId="2c6c7f61b0de31d3" providerId="LiveId" clId="{65131A9B-378F-42F2-97E6-4D3893723BF0}" dt="2023-03-13T20:26:29.708" v="582" actId="115"/>
        <pc:sldMkLst>
          <pc:docMk/>
          <pc:sldMk cId="1994907624" sldId="261"/>
        </pc:sldMkLst>
        <pc:spChg chg="add mod">
          <ac:chgData name="Abhinav Umat" userId="2c6c7f61b0de31d3" providerId="LiveId" clId="{65131A9B-378F-42F2-97E6-4D3893723BF0}" dt="2023-03-13T20:25:54.402" v="578" actId="20577"/>
          <ac:spMkLst>
            <pc:docMk/>
            <pc:sldMk cId="1994907624" sldId="261"/>
            <ac:spMk id="2" creationId="{3E7E72D2-B271-3315-B99A-79CCBDD6D158}"/>
          </ac:spMkLst>
        </pc:spChg>
        <pc:graphicFrameChg chg="add mod modGraphic">
          <ac:chgData name="Abhinav Umat" userId="2c6c7f61b0de31d3" providerId="LiveId" clId="{65131A9B-378F-42F2-97E6-4D3893723BF0}" dt="2023-03-13T20:26:29.708" v="582" actId="115"/>
          <ac:graphicFrameMkLst>
            <pc:docMk/>
            <pc:sldMk cId="1994907624" sldId="261"/>
            <ac:graphicFrameMk id="3" creationId="{BA26FD65-1DE7-DB9C-C6C0-BF212640EF11}"/>
          </ac:graphicFrameMkLst>
        </pc:graphicFrameChg>
      </pc:sldChg>
      <pc:sldChg chg="addSp modSp new mod">
        <pc:chgData name="Abhinav Umat" userId="2c6c7f61b0de31d3" providerId="LiveId" clId="{65131A9B-378F-42F2-97E6-4D3893723BF0}" dt="2023-03-13T20:27:26.641" v="595" actId="14100"/>
        <pc:sldMkLst>
          <pc:docMk/>
          <pc:sldMk cId="1961409914" sldId="262"/>
        </pc:sldMkLst>
        <pc:spChg chg="add mod">
          <ac:chgData name="Abhinav Umat" userId="2c6c7f61b0de31d3" providerId="LiveId" clId="{65131A9B-378F-42F2-97E6-4D3893723BF0}" dt="2023-03-13T20:27:26.641" v="595" actId="14100"/>
          <ac:spMkLst>
            <pc:docMk/>
            <pc:sldMk cId="1961409914" sldId="262"/>
            <ac:spMk id="2" creationId="{B01B573B-0EA7-E6FA-FB0B-E076F3F810C0}"/>
          </ac:spMkLst>
        </pc:spChg>
      </pc:sldChg>
      <pc:sldChg chg="addSp modSp new mod">
        <pc:chgData name="Abhinav Umat" userId="2c6c7f61b0de31d3" providerId="LiveId" clId="{65131A9B-378F-42F2-97E6-4D3893723BF0}" dt="2023-03-13T20:28:13.531" v="607" actId="20577"/>
        <pc:sldMkLst>
          <pc:docMk/>
          <pc:sldMk cId="593450607" sldId="263"/>
        </pc:sldMkLst>
        <pc:spChg chg="add mod">
          <ac:chgData name="Abhinav Umat" userId="2c6c7f61b0de31d3" providerId="LiveId" clId="{65131A9B-378F-42F2-97E6-4D3893723BF0}" dt="2023-03-13T20:28:13.531" v="607" actId="20577"/>
          <ac:spMkLst>
            <pc:docMk/>
            <pc:sldMk cId="593450607" sldId="263"/>
            <ac:spMk id="2" creationId="{7C83E066-88FE-9BFB-1CA8-04E0C6BCD256}"/>
          </ac:spMkLst>
        </pc:spChg>
      </pc:sldChg>
      <pc:sldChg chg="addSp modSp new mod">
        <pc:chgData name="Abhinav Umat" userId="2c6c7f61b0de31d3" providerId="LiveId" clId="{65131A9B-378F-42F2-97E6-4D3893723BF0}" dt="2023-03-13T20:31:08.178" v="644" actId="20577"/>
        <pc:sldMkLst>
          <pc:docMk/>
          <pc:sldMk cId="2220240296" sldId="264"/>
        </pc:sldMkLst>
        <pc:spChg chg="add mod">
          <ac:chgData name="Abhinav Umat" userId="2c6c7f61b0de31d3" providerId="LiveId" clId="{65131A9B-378F-42F2-97E6-4D3893723BF0}" dt="2023-03-13T20:31:08.178" v="644" actId="20577"/>
          <ac:spMkLst>
            <pc:docMk/>
            <pc:sldMk cId="2220240296" sldId="264"/>
            <ac:spMk id="2" creationId="{2B01FFF8-9CB7-9164-ED73-DF3CA0A5064D}"/>
          </ac:spMkLst>
        </pc:spChg>
      </pc:sldChg>
      <pc:sldChg chg="addSp delSp modSp new mod">
        <pc:chgData name="Abhinav Umat" userId="2c6c7f61b0de31d3" providerId="LiveId" clId="{65131A9B-378F-42F2-97E6-4D3893723BF0}" dt="2023-03-13T20:33:32.192" v="945" actId="20577"/>
        <pc:sldMkLst>
          <pc:docMk/>
          <pc:sldMk cId="2953293563" sldId="265"/>
        </pc:sldMkLst>
        <pc:spChg chg="add del mod">
          <ac:chgData name="Abhinav Umat" userId="2c6c7f61b0de31d3" providerId="LiveId" clId="{65131A9B-378F-42F2-97E6-4D3893723BF0}" dt="2023-03-13T20:31:30.196" v="650" actId="767"/>
          <ac:spMkLst>
            <pc:docMk/>
            <pc:sldMk cId="2953293563" sldId="265"/>
            <ac:spMk id="2" creationId="{BE9BFCB0-CD2E-1434-361F-3F4E1BE115DA}"/>
          </ac:spMkLst>
        </pc:spChg>
        <pc:spChg chg="add mod">
          <ac:chgData name="Abhinav Umat" userId="2c6c7f61b0de31d3" providerId="LiveId" clId="{65131A9B-378F-42F2-97E6-4D3893723BF0}" dt="2023-03-13T20:33:32.192" v="945" actId="20577"/>
          <ac:spMkLst>
            <pc:docMk/>
            <pc:sldMk cId="2953293563" sldId="265"/>
            <ac:spMk id="3" creationId="{BDF8E526-54E0-01A6-B8AC-DD79BB196247}"/>
          </ac:spMkLst>
        </pc:spChg>
      </pc:sldChg>
      <pc:sldChg chg="addSp modSp new mod">
        <pc:chgData name="Abhinav Umat" userId="2c6c7f61b0de31d3" providerId="LiveId" clId="{65131A9B-378F-42F2-97E6-4D3893723BF0}" dt="2023-03-13T20:35:05.424" v="969" actId="1076"/>
        <pc:sldMkLst>
          <pc:docMk/>
          <pc:sldMk cId="2907156332" sldId="266"/>
        </pc:sldMkLst>
        <pc:spChg chg="add mod">
          <ac:chgData name="Abhinav Umat" userId="2c6c7f61b0de31d3" providerId="LiveId" clId="{65131A9B-378F-42F2-97E6-4D3893723BF0}" dt="2023-03-13T20:35:05.424" v="969" actId="1076"/>
          <ac:spMkLst>
            <pc:docMk/>
            <pc:sldMk cId="2907156332" sldId="266"/>
            <ac:spMk id="2" creationId="{636AE487-86F6-C2BC-6139-769D75E88250}"/>
          </ac:spMkLst>
        </pc:spChg>
      </pc:sldChg>
      <pc:sldChg chg="addSp modSp new mod">
        <pc:chgData name="Abhinav Umat" userId="2c6c7f61b0de31d3" providerId="LiveId" clId="{65131A9B-378F-42F2-97E6-4D3893723BF0}" dt="2023-03-13T20:38:07.963" v="1011" actId="5793"/>
        <pc:sldMkLst>
          <pc:docMk/>
          <pc:sldMk cId="3210698298" sldId="267"/>
        </pc:sldMkLst>
        <pc:spChg chg="add mod">
          <ac:chgData name="Abhinav Umat" userId="2c6c7f61b0de31d3" providerId="LiveId" clId="{65131A9B-378F-42F2-97E6-4D3893723BF0}" dt="2023-03-13T20:38:07.963" v="1011" actId="5793"/>
          <ac:spMkLst>
            <pc:docMk/>
            <pc:sldMk cId="3210698298" sldId="267"/>
            <ac:spMk id="2" creationId="{04AEB7A8-7565-E6CE-1FEC-9C46EE021AF8}"/>
          </ac:spMkLst>
        </pc:spChg>
      </pc:sldChg>
      <pc:sldChg chg="addSp modSp new mod">
        <pc:chgData name="Abhinav Umat" userId="2c6c7f61b0de31d3" providerId="LiveId" clId="{65131A9B-378F-42F2-97E6-4D3893723BF0}" dt="2023-03-13T20:40:08.979" v="1027" actId="20577"/>
        <pc:sldMkLst>
          <pc:docMk/>
          <pc:sldMk cId="3500766562" sldId="268"/>
        </pc:sldMkLst>
        <pc:spChg chg="add mod">
          <ac:chgData name="Abhinav Umat" userId="2c6c7f61b0de31d3" providerId="LiveId" clId="{65131A9B-378F-42F2-97E6-4D3893723BF0}" dt="2023-03-13T20:40:08.979" v="1027" actId="20577"/>
          <ac:spMkLst>
            <pc:docMk/>
            <pc:sldMk cId="3500766562" sldId="268"/>
            <ac:spMk id="2" creationId="{701DAC63-C690-B914-ECAF-4C6381FE5DC5}"/>
          </ac:spMkLst>
        </pc:spChg>
      </pc:sldChg>
      <pc:sldChg chg="addSp modSp new mod">
        <pc:chgData name="Abhinav Umat" userId="2c6c7f61b0de31d3" providerId="LiveId" clId="{65131A9B-378F-42F2-97E6-4D3893723BF0}" dt="2023-03-13T20:41:25.336" v="1050" actId="20577"/>
        <pc:sldMkLst>
          <pc:docMk/>
          <pc:sldMk cId="3277447742" sldId="269"/>
        </pc:sldMkLst>
        <pc:spChg chg="add mod">
          <ac:chgData name="Abhinav Umat" userId="2c6c7f61b0de31d3" providerId="LiveId" clId="{65131A9B-378F-42F2-97E6-4D3893723BF0}" dt="2023-03-13T20:41:25.336" v="1050" actId="20577"/>
          <ac:spMkLst>
            <pc:docMk/>
            <pc:sldMk cId="3277447742" sldId="269"/>
            <ac:spMk id="2" creationId="{E94A56F4-42C0-26C9-21FC-DB41AF22E6F6}"/>
          </ac:spMkLst>
        </pc:spChg>
      </pc:sldChg>
      <pc:sldChg chg="addSp modSp new mod">
        <pc:chgData name="Abhinav Umat" userId="2c6c7f61b0de31d3" providerId="LiveId" clId="{65131A9B-378F-42F2-97E6-4D3893723BF0}" dt="2023-03-13T20:43:01.313" v="1087" actId="20577"/>
        <pc:sldMkLst>
          <pc:docMk/>
          <pc:sldMk cId="2164294872" sldId="270"/>
        </pc:sldMkLst>
        <pc:spChg chg="add mod">
          <ac:chgData name="Abhinav Umat" userId="2c6c7f61b0de31d3" providerId="LiveId" clId="{65131A9B-378F-42F2-97E6-4D3893723BF0}" dt="2023-03-13T20:43:01.313" v="1087" actId="20577"/>
          <ac:spMkLst>
            <pc:docMk/>
            <pc:sldMk cId="2164294872" sldId="270"/>
            <ac:spMk id="2" creationId="{6B1E2758-1526-C687-65A7-EA75A4F34C28}"/>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7B81E-836E-BD91-9ED4-AF89AFB1156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FE8544B-612F-7F8D-734B-F2D2AE5010A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F6DDDDC-DF6F-9A47-4E14-07FBCB5B5316}"/>
              </a:ext>
            </a:extLst>
          </p:cNvPr>
          <p:cNvSpPr>
            <a:spLocks noGrp="1"/>
          </p:cNvSpPr>
          <p:nvPr>
            <p:ph type="dt" sz="half" idx="10"/>
          </p:nvPr>
        </p:nvSpPr>
        <p:spPr/>
        <p:txBody>
          <a:bodyPr/>
          <a:lstStyle/>
          <a:p>
            <a:fld id="{1E26E746-55A1-4EB7-9C84-26D096C47B94}" type="datetimeFigureOut">
              <a:rPr lang="en-US" smtClean="0"/>
              <a:t>3/13/2023</a:t>
            </a:fld>
            <a:endParaRPr lang="en-US"/>
          </a:p>
        </p:txBody>
      </p:sp>
      <p:sp>
        <p:nvSpPr>
          <p:cNvPr id="5" name="Footer Placeholder 4">
            <a:extLst>
              <a:ext uri="{FF2B5EF4-FFF2-40B4-BE49-F238E27FC236}">
                <a16:creationId xmlns:a16="http://schemas.microsoft.com/office/drawing/2014/main" id="{0595EAF1-C813-BFA8-4087-8ED6371C7D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DD87EF-BE4A-DA47-9997-2D871EBC3B98}"/>
              </a:ext>
            </a:extLst>
          </p:cNvPr>
          <p:cNvSpPr>
            <a:spLocks noGrp="1"/>
          </p:cNvSpPr>
          <p:nvPr>
            <p:ph type="sldNum" sz="quarter" idx="12"/>
          </p:nvPr>
        </p:nvSpPr>
        <p:spPr/>
        <p:txBody>
          <a:bodyPr/>
          <a:lstStyle/>
          <a:p>
            <a:fld id="{4079E4C7-93BF-4D28-9972-B21F00DC70C8}" type="slidenum">
              <a:rPr lang="en-US" smtClean="0"/>
              <a:t>‹#›</a:t>
            </a:fld>
            <a:endParaRPr lang="en-US"/>
          </a:p>
        </p:txBody>
      </p:sp>
    </p:spTree>
    <p:extLst>
      <p:ext uri="{BB962C8B-B14F-4D97-AF65-F5344CB8AC3E}">
        <p14:creationId xmlns:p14="http://schemas.microsoft.com/office/powerpoint/2010/main" val="22711673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490D8-5330-A7E1-88CC-50FDCA356EA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650D1B-F3D5-1230-C9CA-269774D6B93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EF9C3A-42B9-89B0-782B-37BAB88AA30D}"/>
              </a:ext>
            </a:extLst>
          </p:cNvPr>
          <p:cNvSpPr>
            <a:spLocks noGrp="1"/>
          </p:cNvSpPr>
          <p:nvPr>
            <p:ph type="dt" sz="half" idx="10"/>
          </p:nvPr>
        </p:nvSpPr>
        <p:spPr/>
        <p:txBody>
          <a:bodyPr/>
          <a:lstStyle/>
          <a:p>
            <a:fld id="{1E26E746-55A1-4EB7-9C84-26D096C47B94}" type="datetimeFigureOut">
              <a:rPr lang="en-US" smtClean="0"/>
              <a:t>3/13/2023</a:t>
            </a:fld>
            <a:endParaRPr lang="en-US"/>
          </a:p>
        </p:txBody>
      </p:sp>
      <p:sp>
        <p:nvSpPr>
          <p:cNvPr id="5" name="Footer Placeholder 4">
            <a:extLst>
              <a:ext uri="{FF2B5EF4-FFF2-40B4-BE49-F238E27FC236}">
                <a16:creationId xmlns:a16="http://schemas.microsoft.com/office/drawing/2014/main" id="{3D247CEE-D19C-5A4F-D359-2EC558978C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38093F-99D2-279C-494A-531B56017247}"/>
              </a:ext>
            </a:extLst>
          </p:cNvPr>
          <p:cNvSpPr>
            <a:spLocks noGrp="1"/>
          </p:cNvSpPr>
          <p:nvPr>
            <p:ph type="sldNum" sz="quarter" idx="12"/>
          </p:nvPr>
        </p:nvSpPr>
        <p:spPr/>
        <p:txBody>
          <a:bodyPr/>
          <a:lstStyle/>
          <a:p>
            <a:fld id="{4079E4C7-93BF-4D28-9972-B21F00DC70C8}" type="slidenum">
              <a:rPr lang="en-US" smtClean="0"/>
              <a:t>‹#›</a:t>
            </a:fld>
            <a:endParaRPr lang="en-US"/>
          </a:p>
        </p:txBody>
      </p:sp>
    </p:spTree>
    <p:extLst>
      <p:ext uri="{BB962C8B-B14F-4D97-AF65-F5344CB8AC3E}">
        <p14:creationId xmlns:p14="http://schemas.microsoft.com/office/powerpoint/2010/main" val="6132654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3E577B-7AA0-42D7-0E47-F6CA77957A1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3765F2-91DB-71EA-7B9F-0BAA5885769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24007D-7240-7F9F-9270-8C1171DF312A}"/>
              </a:ext>
            </a:extLst>
          </p:cNvPr>
          <p:cNvSpPr>
            <a:spLocks noGrp="1"/>
          </p:cNvSpPr>
          <p:nvPr>
            <p:ph type="dt" sz="half" idx="10"/>
          </p:nvPr>
        </p:nvSpPr>
        <p:spPr/>
        <p:txBody>
          <a:bodyPr/>
          <a:lstStyle/>
          <a:p>
            <a:fld id="{1E26E746-55A1-4EB7-9C84-26D096C47B94}" type="datetimeFigureOut">
              <a:rPr lang="en-US" smtClean="0"/>
              <a:t>3/13/2023</a:t>
            </a:fld>
            <a:endParaRPr lang="en-US"/>
          </a:p>
        </p:txBody>
      </p:sp>
      <p:sp>
        <p:nvSpPr>
          <p:cNvPr id="5" name="Footer Placeholder 4">
            <a:extLst>
              <a:ext uri="{FF2B5EF4-FFF2-40B4-BE49-F238E27FC236}">
                <a16:creationId xmlns:a16="http://schemas.microsoft.com/office/drawing/2014/main" id="{452C14C0-1ADA-E472-1987-5B79483FF1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AAF277-5F49-DC84-9EAB-B0F83F9C5C7B}"/>
              </a:ext>
            </a:extLst>
          </p:cNvPr>
          <p:cNvSpPr>
            <a:spLocks noGrp="1"/>
          </p:cNvSpPr>
          <p:nvPr>
            <p:ph type="sldNum" sz="quarter" idx="12"/>
          </p:nvPr>
        </p:nvSpPr>
        <p:spPr/>
        <p:txBody>
          <a:bodyPr/>
          <a:lstStyle/>
          <a:p>
            <a:fld id="{4079E4C7-93BF-4D28-9972-B21F00DC70C8}" type="slidenum">
              <a:rPr lang="en-US" smtClean="0"/>
              <a:t>‹#›</a:t>
            </a:fld>
            <a:endParaRPr lang="en-US"/>
          </a:p>
        </p:txBody>
      </p:sp>
    </p:spTree>
    <p:extLst>
      <p:ext uri="{BB962C8B-B14F-4D97-AF65-F5344CB8AC3E}">
        <p14:creationId xmlns:p14="http://schemas.microsoft.com/office/powerpoint/2010/main" val="19455608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09FD8-4128-7C34-4427-5948990B5C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D258BFE-F66C-FB18-581C-C02559A708F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11CDC4-BDF4-126C-A339-20387B728AAE}"/>
              </a:ext>
            </a:extLst>
          </p:cNvPr>
          <p:cNvSpPr>
            <a:spLocks noGrp="1"/>
          </p:cNvSpPr>
          <p:nvPr>
            <p:ph type="dt" sz="half" idx="10"/>
          </p:nvPr>
        </p:nvSpPr>
        <p:spPr/>
        <p:txBody>
          <a:bodyPr/>
          <a:lstStyle/>
          <a:p>
            <a:fld id="{1E26E746-55A1-4EB7-9C84-26D096C47B94}" type="datetimeFigureOut">
              <a:rPr lang="en-US" smtClean="0"/>
              <a:t>3/13/2023</a:t>
            </a:fld>
            <a:endParaRPr lang="en-US"/>
          </a:p>
        </p:txBody>
      </p:sp>
      <p:sp>
        <p:nvSpPr>
          <p:cNvPr id="5" name="Footer Placeholder 4">
            <a:extLst>
              <a:ext uri="{FF2B5EF4-FFF2-40B4-BE49-F238E27FC236}">
                <a16:creationId xmlns:a16="http://schemas.microsoft.com/office/drawing/2014/main" id="{41A492B1-3B9E-A5E4-6FA2-2DDEF39A48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BC6334-186E-C2E0-08D4-BBE5B42C63F3}"/>
              </a:ext>
            </a:extLst>
          </p:cNvPr>
          <p:cNvSpPr>
            <a:spLocks noGrp="1"/>
          </p:cNvSpPr>
          <p:nvPr>
            <p:ph type="sldNum" sz="quarter" idx="12"/>
          </p:nvPr>
        </p:nvSpPr>
        <p:spPr/>
        <p:txBody>
          <a:bodyPr/>
          <a:lstStyle/>
          <a:p>
            <a:fld id="{4079E4C7-93BF-4D28-9972-B21F00DC70C8}" type="slidenum">
              <a:rPr lang="en-US" smtClean="0"/>
              <a:t>‹#›</a:t>
            </a:fld>
            <a:endParaRPr lang="en-US"/>
          </a:p>
        </p:txBody>
      </p:sp>
    </p:spTree>
    <p:extLst>
      <p:ext uri="{BB962C8B-B14F-4D97-AF65-F5344CB8AC3E}">
        <p14:creationId xmlns:p14="http://schemas.microsoft.com/office/powerpoint/2010/main" val="14771875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8B499-20E3-5B47-2D22-4179841DF9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C26A243-C482-5067-623D-AE7D7E7FD8A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B9E259F-B640-BC69-17ED-5DABBAA04349}"/>
              </a:ext>
            </a:extLst>
          </p:cNvPr>
          <p:cNvSpPr>
            <a:spLocks noGrp="1"/>
          </p:cNvSpPr>
          <p:nvPr>
            <p:ph type="dt" sz="half" idx="10"/>
          </p:nvPr>
        </p:nvSpPr>
        <p:spPr/>
        <p:txBody>
          <a:bodyPr/>
          <a:lstStyle/>
          <a:p>
            <a:fld id="{1E26E746-55A1-4EB7-9C84-26D096C47B94}" type="datetimeFigureOut">
              <a:rPr lang="en-US" smtClean="0"/>
              <a:t>3/13/2023</a:t>
            </a:fld>
            <a:endParaRPr lang="en-US"/>
          </a:p>
        </p:txBody>
      </p:sp>
      <p:sp>
        <p:nvSpPr>
          <p:cNvPr id="5" name="Footer Placeholder 4">
            <a:extLst>
              <a:ext uri="{FF2B5EF4-FFF2-40B4-BE49-F238E27FC236}">
                <a16:creationId xmlns:a16="http://schemas.microsoft.com/office/drawing/2014/main" id="{DB3BCEDD-0BBD-8D35-773F-A005A345C7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28611E-BFE2-2BFB-F95D-D0C3288FE0A1}"/>
              </a:ext>
            </a:extLst>
          </p:cNvPr>
          <p:cNvSpPr>
            <a:spLocks noGrp="1"/>
          </p:cNvSpPr>
          <p:nvPr>
            <p:ph type="sldNum" sz="quarter" idx="12"/>
          </p:nvPr>
        </p:nvSpPr>
        <p:spPr/>
        <p:txBody>
          <a:bodyPr/>
          <a:lstStyle/>
          <a:p>
            <a:fld id="{4079E4C7-93BF-4D28-9972-B21F00DC70C8}" type="slidenum">
              <a:rPr lang="en-US" smtClean="0"/>
              <a:t>‹#›</a:t>
            </a:fld>
            <a:endParaRPr lang="en-US"/>
          </a:p>
        </p:txBody>
      </p:sp>
    </p:spTree>
    <p:extLst>
      <p:ext uri="{BB962C8B-B14F-4D97-AF65-F5344CB8AC3E}">
        <p14:creationId xmlns:p14="http://schemas.microsoft.com/office/powerpoint/2010/main" val="34158480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D9625-6127-2C86-0C5A-BFF6FB59C6A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BE196E3-E547-2B9A-B880-A5EF6A1E277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39C7D7F-4189-2C4F-4F17-BE503E751F8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65B719A-9BB3-0E72-A566-B929D9297EC6}"/>
              </a:ext>
            </a:extLst>
          </p:cNvPr>
          <p:cNvSpPr>
            <a:spLocks noGrp="1"/>
          </p:cNvSpPr>
          <p:nvPr>
            <p:ph type="dt" sz="half" idx="10"/>
          </p:nvPr>
        </p:nvSpPr>
        <p:spPr/>
        <p:txBody>
          <a:bodyPr/>
          <a:lstStyle/>
          <a:p>
            <a:fld id="{1E26E746-55A1-4EB7-9C84-26D096C47B94}" type="datetimeFigureOut">
              <a:rPr lang="en-US" smtClean="0"/>
              <a:t>3/13/2023</a:t>
            </a:fld>
            <a:endParaRPr lang="en-US"/>
          </a:p>
        </p:txBody>
      </p:sp>
      <p:sp>
        <p:nvSpPr>
          <p:cNvPr id="6" name="Footer Placeholder 5">
            <a:extLst>
              <a:ext uri="{FF2B5EF4-FFF2-40B4-BE49-F238E27FC236}">
                <a16:creationId xmlns:a16="http://schemas.microsoft.com/office/drawing/2014/main" id="{2F51F91F-BD42-3242-39E2-63BF27BF6E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2A1BB98-92AC-161E-779C-684F0E39AEC6}"/>
              </a:ext>
            </a:extLst>
          </p:cNvPr>
          <p:cNvSpPr>
            <a:spLocks noGrp="1"/>
          </p:cNvSpPr>
          <p:nvPr>
            <p:ph type="sldNum" sz="quarter" idx="12"/>
          </p:nvPr>
        </p:nvSpPr>
        <p:spPr/>
        <p:txBody>
          <a:bodyPr/>
          <a:lstStyle/>
          <a:p>
            <a:fld id="{4079E4C7-93BF-4D28-9972-B21F00DC70C8}" type="slidenum">
              <a:rPr lang="en-US" smtClean="0"/>
              <a:t>‹#›</a:t>
            </a:fld>
            <a:endParaRPr lang="en-US"/>
          </a:p>
        </p:txBody>
      </p:sp>
    </p:spTree>
    <p:extLst>
      <p:ext uri="{BB962C8B-B14F-4D97-AF65-F5344CB8AC3E}">
        <p14:creationId xmlns:p14="http://schemas.microsoft.com/office/powerpoint/2010/main" val="3630125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4494E-EDCE-6FB9-0AD8-E925CE44C50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E358BD4-A712-5731-618E-4942C433AFD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615155E-2CAB-E683-F749-982607D85FF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FBDDA14-27BE-3520-11C5-4430E669493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3E584BE-D699-FCD4-8A4B-203C2A2B097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554F1BD-4F9D-80A8-7DF7-5F1A460D1852}"/>
              </a:ext>
            </a:extLst>
          </p:cNvPr>
          <p:cNvSpPr>
            <a:spLocks noGrp="1"/>
          </p:cNvSpPr>
          <p:nvPr>
            <p:ph type="dt" sz="half" idx="10"/>
          </p:nvPr>
        </p:nvSpPr>
        <p:spPr/>
        <p:txBody>
          <a:bodyPr/>
          <a:lstStyle/>
          <a:p>
            <a:fld id="{1E26E746-55A1-4EB7-9C84-26D096C47B94}" type="datetimeFigureOut">
              <a:rPr lang="en-US" smtClean="0"/>
              <a:t>3/13/2023</a:t>
            </a:fld>
            <a:endParaRPr lang="en-US"/>
          </a:p>
        </p:txBody>
      </p:sp>
      <p:sp>
        <p:nvSpPr>
          <p:cNvPr id="8" name="Footer Placeholder 7">
            <a:extLst>
              <a:ext uri="{FF2B5EF4-FFF2-40B4-BE49-F238E27FC236}">
                <a16:creationId xmlns:a16="http://schemas.microsoft.com/office/drawing/2014/main" id="{E9632575-5AD4-278E-F496-928F74251B2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DF57389-1FF5-3D9C-0739-C74F961EAB1F}"/>
              </a:ext>
            </a:extLst>
          </p:cNvPr>
          <p:cNvSpPr>
            <a:spLocks noGrp="1"/>
          </p:cNvSpPr>
          <p:nvPr>
            <p:ph type="sldNum" sz="quarter" idx="12"/>
          </p:nvPr>
        </p:nvSpPr>
        <p:spPr/>
        <p:txBody>
          <a:bodyPr/>
          <a:lstStyle/>
          <a:p>
            <a:fld id="{4079E4C7-93BF-4D28-9972-B21F00DC70C8}" type="slidenum">
              <a:rPr lang="en-US" smtClean="0"/>
              <a:t>‹#›</a:t>
            </a:fld>
            <a:endParaRPr lang="en-US"/>
          </a:p>
        </p:txBody>
      </p:sp>
    </p:spTree>
    <p:extLst>
      <p:ext uri="{BB962C8B-B14F-4D97-AF65-F5344CB8AC3E}">
        <p14:creationId xmlns:p14="http://schemas.microsoft.com/office/powerpoint/2010/main" val="3118274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D575C-4B02-45C8-10F5-67070350E62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360C1CD-8958-D6DF-4E1C-338E2F803C3E}"/>
              </a:ext>
            </a:extLst>
          </p:cNvPr>
          <p:cNvSpPr>
            <a:spLocks noGrp="1"/>
          </p:cNvSpPr>
          <p:nvPr>
            <p:ph type="dt" sz="half" idx="10"/>
          </p:nvPr>
        </p:nvSpPr>
        <p:spPr/>
        <p:txBody>
          <a:bodyPr/>
          <a:lstStyle/>
          <a:p>
            <a:fld id="{1E26E746-55A1-4EB7-9C84-26D096C47B94}" type="datetimeFigureOut">
              <a:rPr lang="en-US" smtClean="0"/>
              <a:t>3/13/2023</a:t>
            </a:fld>
            <a:endParaRPr lang="en-US"/>
          </a:p>
        </p:txBody>
      </p:sp>
      <p:sp>
        <p:nvSpPr>
          <p:cNvPr id="4" name="Footer Placeholder 3">
            <a:extLst>
              <a:ext uri="{FF2B5EF4-FFF2-40B4-BE49-F238E27FC236}">
                <a16:creationId xmlns:a16="http://schemas.microsoft.com/office/drawing/2014/main" id="{99C839B8-1F59-EDBD-90AA-CF16148B0D0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B279A18-C6E0-3F36-04D1-4E74D53BD4E7}"/>
              </a:ext>
            </a:extLst>
          </p:cNvPr>
          <p:cNvSpPr>
            <a:spLocks noGrp="1"/>
          </p:cNvSpPr>
          <p:nvPr>
            <p:ph type="sldNum" sz="quarter" idx="12"/>
          </p:nvPr>
        </p:nvSpPr>
        <p:spPr/>
        <p:txBody>
          <a:bodyPr/>
          <a:lstStyle/>
          <a:p>
            <a:fld id="{4079E4C7-93BF-4D28-9972-B21F00DC70C8}" type="slidenum">
              <a:rPr lang="en-US" smtClean="0"/>
              <a:t>‹#›</a:t>
            </a:fld>
            <a:endParaRPr lang="en-US"/>
          </a:p>
        </p:txBody>
      </p:sp>
    </p:spTree>
    <p:extLst>
      <p:ext uri="{BB962C8B-B14F-4D97-AF65-F5344CB8AC3E}">
        <p14:creationId xmlns:p14="http://schemas.microsoft.com/office/powerpoint/2010/main" val="3507212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76B8DD-6219-440E-DB4E-FA9B6A8C46BA}"/>
              </a:ext>
            </a:extLst>
          </p:cNvPr>
          <p:cNvSpPr>
            <a:spLocks noGrp="1"/>
          </p:cNvSpPr>
          <p:nvPr>
            <p:ph type="dt" sz="half" idx="10"/>
          </p:nvPr>
        </p:nvSpPr>
        <p:spPr/>
        <p:txBody>
          <a:bodyPr/>
          <a:lstStyle/>
          <a:p>
            <a:fld id="{1E26E746-55A1-4EB7-9C84-26D096C47B94}" type="datetimeFigureOut">
              <a:rPr lang="en-US" smtClean="0"/>
              <a:t>3/13/2023</a:t>
            </a:fld>
            <a:endParaRPr lang="en-US"/>
          </a:p>
        </p:txBody>
      </p:sp>
      <p:sp>
        <p:nvSpPr>
          <p:cNvPr id="3" name="Footer Placeholder 2">
            <a:extLst>
              <a:ext uri="{FF2B5EF4-FFF2-40B4-BE49-F238E27FC236}">
                <a16:creationId xmlns:a16="http://schemas.microsoft.com/office/drawing/2014/main" id="{2538B582-106A-4940-7912-166957F5614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0C897E9-A26C-43CE-F40D-183D400E5603}"/>
              </a:ext>
            </a:extLst>
          </p:cNvPr>
          <p:cNvSpPr>
            <a:spLocks noGrp="1"/>
          </p:cNvSpPr>
          <p:nvPr>
            <p:ph type="sldNum" sz="quarter" idx="12"/>
          </p:nvPr>
        </p:nvSpPr>
        <p:spPr/>
        <p:txBody>
          <a:bodyPr/>
          <a:lstStyle/>
          <a:p>
            <a:fld id="{4079E4C7-93BF-4D28-9972-B21F00DC70C8}" type="slidenum">
              <a:rPr lang="en-US" smtClean="0"/>
              <a:t>‹#›</a:t>
            </a:fld>
            <a:endParaRPr lang="en-US"/>
          </a:p>
        </p:txBody>
      </p:sp>
    </p:spTree>
    <p:extLst>
      <p:ext uri="{BB962C8B-B14F-4D97-AF65-F5344CB8AC3E}">
        <p14:creationId xmlns:p14="http://schemas.microsoft.com/office/powerpoint/2010/main" val="36442447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0D6EB-C007-2D33-8FCB-3B074F3977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205B3B6-E9A5-A09B-0179-54134E67412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A529C32-7936-4114-F448-B509BA5BE0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66275C-34B9-9A8D-31D6-61276EC3B1C3}"/>
              </a:ext>
            </a:extLst>
          </p:cNvPr>
          <p:cNvSpPr>
            <a:spLocks noGrp="1"/>
          </p:cNvSpPr>
          <p:nvPr>
            <p:ph type="dt" sz="half" idx="10"/>
          </p:nvPr>
        </p:nvSpPr>
        <p:spPr/>
        <p:txBody>
          <a:bodyPr/>
          <a:lstStyle/>
          <a:p>
            <a:fld id="{1E26E746-55A1-4EB7-9C84-26D096C47B94}" type="datetimeFigureOut">
              <a:rPr lang="en-US" smtClean="0"/>
              <a:t>3/13/2023</a:t>
            </a:fld>
            <a:endParaRPr lang="en-US"/>
          </a:p>
        </p:txBody>
      </p:sp>
      <p:sp>
        <p:nvSpPr>
          <p:cNvPr id="6" name="Footer Placeholder 5">
            <a:extLst>
              <a:ext uri="{FF2B5EF4-FFF2-40B4-BE49-F238E27FC236}">
                <a16:creationId xmlns:a16="http://schemas.microsoft.com/office/drawing/2014/main" id="{7B0157A5-17D5-E7D1-A585-35761B7C95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67A2C8-2672-6529-6E66-DAEB6443C270}"/>
              </a:ext>
            </a:extLst>
          </p:cNvPr>
          <p:cNvSpPr>
            <a:spLocks noGrp="1"/>
          </p:cNvSpPr>
          <p:nvPr>
            <p:ph type="sldNum" sz="quarter" idx="12"/>
          </p:nvPr>
        </p:nvSpPr>
        <p:spPr/>
        <p:txBody>
          <a:bodyPr/>
          <a:lstStyle/>
          <a:p>
            <a:fld id="{4079E4C7-93BF-4D28-9972-B21F00DC70C8}" type="slidenum">
              <a:rPr lang="en-US" smtClean="0"/>
              <a:t>‹#›</a:t>
            </a:fld>
            <a:endParaRPr lang="en-US"/>
          </a:p>
        </p:txBody>
      </p:sp>
    </p:spTree>
    <p:extLst>
      <p:ext uri="{BB962C8B-B14F-4D97-AF65-F5344CB8AC3E}">
        <p14:creationId xmlns:p14="http://schemas.microsoft.com/office/powerpoint/2010/main" val="31777803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1F095-9310-2C45-48CE-C589CD86F7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AE201FD-27E1-FB98-AAD6-4F8AF349CA4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3142A7D-0DC8-7D8F-E6F1-C7C48C6C24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63DE06-81C2-BD2B-68BE-AA209DBA4185}"/>
              </a:ext>
            </a:extLst>
          </p:cNvPr>
          <p:cNvSpPr>
            <a:spLocks noGrp="1"/>
          </p:cNvSpPr>
          <p:nvPr>
            <p:ph type="dt" sz="half" idx="10"/>
          </p:nvPr>
        </p:nvSpPr>
        <p:spPr/>
        <p:txBody>
          <a:bodyPr/>
          <a:lstStyle/>
          <a:p>
            <a:fld id="{1E26E746-55A1-4EB7-9C84-26D096C47B94}" type="datetimeFigureOut">
              <a:rPr lang="en-US" smtClean="0"/>
              <a:t>3/13/2023</a:t>
            </a:fld>
            <a:endParaRPr lang="en-US"/>
          </a:p>
        </p:txBody>
      </p:sp>
      <p:sp>
        <p:nvSpPr>
          <p:cNvPr id="6" name="Footer Placeholder 5">
            <a:extLst>
              <a:ext uri="{FF2B5EF4-FFF2-40B4-BE49-F238E27FC236}">
                <a16:creationId xmlns:a16="http://schemas.microsoft.com/office/drawing/2014/main" id="{DD5FB1D3-EA1B-4C91-6ED4-4442229E82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8811B8-8092-5548-5BE3-607E591C9596}"/>
              </a:ext>
            </a:extLst>
          </p:cNvPr>
          <p:cNvSpPr>
            <a:spLocks noGrp="1"/>
          </p:cNvSpPr>
          <p:nvPr>
            <p:ph type="sldNum" sz="quarter" idx="12"/>
          </p:nvPr>
        </p:nvSpPr>
        <p:spPr/>
        <p:txBody>
          <a:bodyPr/>
          <a:lstStyle/>
          <a:p>
            <a:fld id="{4079E4C7-93BF-4D28-9972-B21F00DC70C8}" type="slidenum">
              <a:rPr lang="en-US" smtClean="0"/>
              <a:t>‹#›</a:t>
            </a:fld>
            <a:endParaRPr lang="en-US"/>
          </a:p>
        </p:txBody>
      </p:sp>
    </p:spTree>
    <p:extLst>
      <p:ext uri="{BB962C8B-B14F-4D97-AF65-F5344CB8AC3E}">
        <p14:creationId xmlns:p14="http://schemas.microsoft.com/office/powerpoint/2010/main" val="33000909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3DA08E-A2D5-3373-B6B4-450465B96E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0D9536C-1266-BF26-0429-A002F523C72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D4D7CE-A134-4CB3-71C7-78380CA9EB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26E746-55A1-4EB7-9C84-26D096C47B94}" type="datetimeFigureOut">
              <a:rPr lang="en-US" smtClean="0"/>
              <a:t>3/13/2023</a:t>
            </a:fld>
            <a:endParaRPr lang="en-US"/>
          </a:p>
        </p:txBody>
      </p:sp>
      <p:sp>
        <p:nvSpPr>
          <p:cNvPr id="5" name="Footer Placeholder 4">
            <a:extLst>
              <a:ext uri="{FF2B5EF4-FFF2-40B4-BE49-F238E27FC236}">
                <a16:creationId xmlns:a16="http://schemas.microsoft.com/office/drawing/2014/main" id="{0CE87AC5-B865-AA1E-5098-89A6520D808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88A4496-1A6C-ED0C-5E73-31FDDCB8750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79E4C7-93BF-4D28-9972-B21F00DC70C8}" type="slidenum">
              <a:rPr lang="en-US" smtClean="0"/>
              <a:t>‹#›</a:t>
            </a:fld>
            <a:endParaRPr lang="en-US"/>
          </a:p>
        </p:txBody>
      </p:sp>
    </p:spTree>
    <p:extLst>
      <p:ext uri="{BB962C8B-B14F-4D97-AF65-F5344CB8AC3E}">
        <p14:creationId xmlns:p14="http://schemas.microsoft.com/office/powerpoint/2010/main" val="6633462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7D3E80-4FB8-50DF-62E1-4A3300F830F5}"/>
              </a:ext>
            </a:extLst>
          </p:cNvPr>
          <p:cNvSpPr txBox="1"/>
          <p:nvPr/>
        </p:nvSpPr>
        <p:spPr>
          <a:xfrm>
            <a:off x="192024" y="246888"/>
            <a:ext cx="11893139" cy="2031325"/>
          </a:xfrm>
          <a:prstGeom prst="rect">
            <a:avLst/>
          </a:prstGeom>
          <a:noFill/>
        </p:spPr>
        <p:txBody>
          <a:bodyPr wrap="square" rtlCol="0">
            <a:spAutoFit/>
          </a:bodyPr>
          <a:lstStyle/>
          <a:p>
            <a:pPr marL="342900" indent="-342900">
              <a:buAutoNum type="arabicPeriod"/>
            </a:pPr>
            <a:r>
              <a:rPr lang="en-US" dirty="0"/>
              <a:t>Why were client-side frameworks like Angular introduced?</a:t>
            </a:r>
          </a:p>
          <a:p>
            <a:pPr marL="285750" indent="-285750">
              <a:buFont typeface="Arial" panose="020B0604020202020204" pitchFamily="34" charset="0"/>
              <a:buChar char="•"/>
            </a:pPr>
            <a:r>
              <a:rPr lang="en-US" dirty="0"/>
              <a:t>For applications that use complex logic, developers had to put in extra effort to maintain separation of concerns for the app. Also, jQuery did not provide facilities for data handling across views.</a:t>
            </a:r>
          </a:p>
          <a:p>
            <a:pPr marL="285750" indent="-285750">
              <a:buFont typeface="Arial" panose="020B0604020202020204" pitchFamily="34" charset="0"/>
              <a:buChar char="•"/>
            </a:pPr>
            <a:r>
              <a:rPr lang="en-US" b="0" i="0" dirty="0">
                <a:solidFill>
                  <a:srgbClr val="000000"/>
                </a:solidFill>
                <a:effectLst/>
                <a:latin typeface="Calibri (Body)"/>
              </a:rPr>
              <a:t>For tackling these problems, client-side frameworks like Angular came into the picture, which made life easier for the developers by handling separation of concerns and dividing code into smaller bits of information (In the case of Angular, called Components).</a:t>
            </a:r>
          </a:p>
          <a:p>
            <a:pPr marL="285750" indent="-285750">
              <a:buFont typeface="Arial" panose="020B0604020202020204" pitchFamily="34" charset="0"/>
              <a:buChar char="•"/>
            </a:pPr>
            <a:r>
              <a:rPr lang="en-US" dirty="0"/>
              <a:t>Client-side frameworks allow one to develop advanced web applications like Single-Page-Application.</a:t>
            </a:r>
          </a:p>
        </p:txBody>
      </p:sp>
    </p:spTree>
    <p:extLst>
      <p:ext uri="{BB962C8B-B14F-4D97-AF65-F5344CB8AC3E}">
        <p14:creationId xmlns:p14="http://schemas.microsoft.com/office/powerpoint/2010/main" val="7308550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DF8E526-54E0-01A6-B8AC-DD79BB196247}"/>
              </a:ext>
            </a:extLst>
          </p:cNvPr>
          <p:cNvSpPr txBox="1"/>
          <p:nvPr/>
        </p:nvSpPr>
        <p:spPr>
          <a:xfrm>
            <a:off x="265176" y="192024"/>
            <a:ext cx="9998827" cy="1200329"/>
          </a:xfrm>
          <a:prstGeom prst="rect">
            <a:avLst/>
          </a:prstGeom>
          <a:noFill/>
        </p:spPr>
        <p:txBody>
          <a:bodyPr wrap="none" rtlCol="0">
            <a:spAutoFit/>
          </a:bodyPr>
          <a:lstStyle/>
          <a:p>
            <a:r>
              <a:rPr lang="en-US" dirty="0"/>
              <a:t>10. Explain Components, Modules and Services in Angular?</a:t>
            </a:r>
          </a:p>
          <a:p>
            <a:r>
              <a:rPr lang="en-US" dirty="0"/>
              <a:t>Components – These are the web pages in Angular. It includes .html file, .</a:t>
            </a:r>
            <a:r>
              <a:rPr lang="en-US" dirty="0" err="1"/>
              <a:t>css</a:t>
            </a:r>
            <a:r>
              <a:rPr lang="en-US" dirty="0"/>
              <a:t> file, .</a:t>
            </a:r>
            <a:r>
              <a:rPr lang="en-US" dirty="0" err="1"/>
              <a:t>ts</a:t>
            </a:r>
            <a:r>
              <a:rPr lang="en-US" dirty="0"/>
              <a:t> file, and </a:t>
            </a:r>
            <a:r>
              <a:rPr lang="en-US" dirty="0" err="1"/>
              <a:t>specs.ts</a:t>
            </a:r>
            <a:r>
              <a:rPr lang="en-US" dirty="0"/>
              <a:t> file.</a:t>
            </a:r>
          </a:p>
          <a:p>
            <a:r>
              <a:rPr lang="en-US" dirty="0"/>
              <a:t>Modules – It is a file which is used to add important imports.</a:t>
            </a:r>
          </a:p>
          <a:p>
            <a:r>
              <a:rPr lang="en-US" dirty="0"/>
              <a:t>Services – They are used for connecting frontend with the backend and perform CRUD operations.</a:t>
            </a:r>
          </a:p>
        </p:txBody>
      </p:sp>
    </p:spTree>
    <p:extLst>
      <p:ext uri="{BB962C8B-B14F-4D97-AF65-F5344CB8AC3E}">
        <p14:creationId xmlns:p14="http://schemas.microsoft.com/office/powerpoint/2010/main" val="29532935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36AE487-86F6-C2BC-6139-769D75E88250}"/>
              </a:ext>
            </a:extLst>
          </p:cNvPr>
          <p:cNvSpPr txBox="1"/>
          <p:nvPr/>
        </p:nvSpPr>
        <p:spPr>
          <a:xfrm>
            <a:off x="100585" y="146304"/>
            <a:ext cx="11804904" cy="2031325"/>
          </a:xfrm>
          <a:prstGeom prst="rect">
            <a:avLst/>
          </a:prstGeom>
          <a:noFill/>
        </p:spPr>
        <p:txBody>
          <a:bodyPr wrap="square" rtlCol="0">
            <a:spAutoFit/>
          </a:bodyPr>
          <a:lstStyle/>
          <a:p>
            <a:r>
              <a:rPr lang="en-US" dirty="0"/>
              <a:t>11. What is the scope?</a:t>
            </a:r>
          </a:p>
          <a:p>
            <a:r>
              <a:rPr lang="en-US" dirty="0"/>
              <a:t>The Scope in AngularJS is the binding part between HTML (view) and JavaScript (controller) and it is a built-in object. It contains application data and objects. It is available for both the view and the controller. It is an object with available properties and methods. </a:t>
            </a:r>
          </a:p>
          <a:p>
            <a:r>
              <a:rPr lang="en-US" dirty="0"/>
              <a:t>There are two types of scopes in Angular JS:</a:t>
            </a:r>
          </a:p>
          <a:p>
            <a:pPr marL="285750" indent="-285750">
              <a:buFont typeface="Arial" panose="020B0604020202020204" pitchFamily="34" charset="0"/>
              <a:buChar char="•"/>
            </a:pPr>
            <a:r>
              <a:rPr lang="en-US" dirty="0"/>
              <a:t>$Scope</a:t>
            </a:r>
          </a:p>
          <a:p>
            <a:pPr marL="285750" indent="-285750">
              <a:buFont typeface="Arial" panose="020B0604020202020204" pitchFamily="34" charset="0"/>
              <a:buChar char="•"/>
            </a:pPr>
            <a:r>
              <a:rPr lang="en-US" dirty="0"/>
              <a:t>$</a:t>
            </a:r>
            <a:r>
              <a:rPr lang="en-US" dirty="0" err="1"/>
              <a:t>rootScope</a:t>
            </a:r>
            <a:endParaRPr lang="en-US" dirty="0"/>
          </a:p>
        </p:txBody>
      </p:sp>
    </p:spTree>
    <p:extLst>
      <p:ext uri="{BB962C8B-B14F-4D97-AF65-F5344CB8AC3E}">
        <p14:creationId xmlns:p14="http://schemas.microsoft.com/office/powerpoint/2010/main" val="29071563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4AEB7A8-7565-E6CE-1FEC-9C46EE021AF8}"/>
              </a:ext>
            </a:extLst>
          </p:cNvPr>
          <p:cNvSpPr txBox="1"/>
          <p:nvPr/>
        </p:nvSpPr>
        <p:spPr>
          <a:xfrm>
            <a:off x="173736" y="210312"/>
            <a:ext cx="11594592" cy="1754326"/>
          </a:xfrm>
          <a:prstGeom prst="rect">
            <a:avLst/>
          </a:prstGeom>
          <a:noFill/>
        </p:spPr>
        <p:txBody>
          <a:bodyPr wrap="square" rtlCol="0">
            <a:spAutoFit/>
          </a:bodyPr>
          <a:lstStyle/>
          <a:p>
            <a:r>
              <a:rPr lang="en-US" dirty="0"/>
              <a:t>12. What is data binding in Angular?</a:t>
            </a:r>
          </a:p>
          <a:p>
            <a:pPr marL="285750" indent="-285750">
              <a:buFont typeface="Arial" panose="020B0604020202020204" pitchFamily="34" charset="0"/>
              <a:buChar char="•"/>
            </a:pPr>
            <a:r>
              <a:rPr lang="en-US" b="0" i="0" dirty="0">
                <a:solidFill>
                  <a:srgbClr val="000000"/>
                </a:solidFill>
                <a:effectLst/>
                <a:latin typeface="Source Sans Pro" panose="020B0503030403020204" pitchFamily="34" charset="0"/>
              </a:rPr>
              <a:t>Data binding is a technique, where the data stays in sync between the component and the view. Whenever the user updates the data in the view, Angular updates the component. When the component gets new data, the Angular updates the view Data binding is a technique, where the data stays in sync between the component and the view. </a:t>
            </a:r>
          </a:p>
          <a:p>
            <a:pPr marL="285750" indent="-285750">
              <a:buFont typeface="Arial" panose="020B0604020202020204" pitchFamily="34" charset="0"/>
              <a:buChar char="•"/>
            </a:pPr>
            <a:r>
              <a:rPr lang="en-US" dirty="0"/>
              <a:t>The data binding in Angular can be broadly classified into two groups. </a:t>
            </a:r>
            <a:r>
              <a:rPr lang="en-US" b="1" dirty="0"/>
              <a:t>One way binding or two-way binding</a:t>
            </a:r>
          </a:p>
          <a:p>
            <a:endParaRPr lang="en-US" b="1" dirty="0"/>
          </a:p>
        </p:txBody>
      </p:sp>
    </p:spTree>
    <p:extLst>
      <p:ext uri="{BB962C8B-B14F-4D97-AF65-F5344CB8AC3E}">
        <p14:creationId xmlns:p14="http://schemas.microsoft.com/office/powerpoint/2010/main" val="32106982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01DAC63-C690-B914-ECAF-4C6381FE5DC5}"/>
              </a:ext>
            </a:extLst>
          </p:cNvPr>
          <p:cNvSpPr txBox="1"/>
          <p:nvPr/>
        </p:nvSpPr>
        <p:spPr>
          <a:xfrm>
            <a:off x="274320" y="210312"/>
            <a:ext cx="11707148" cy="1200329"/>
          </a:xfrm>
          <a:prstGeom prst="rect">
            <a:avLst/>
          </a:prstGeom>
          <a:noFill/>
        </p:spPr>
        <p:txBody>
          <a:bodyPr wrap="square" rtlCol="0">
            <a:spAutoFit/>
          </a:bodyPr>
          <a:lstStyle/>
          <a:p>
            <a:r>
              <a:rPr lang="en-US" dirty="0"/>
              <a:t>13. What is two-way data binding in Angular?</a:t>
            </a:r>
          </a:p>
          <a:p>
            <a:r>
              <a:rPr lang="en-US" dirty="0"/>
              <a:t>Two-way data binding is Angular applications' most often used data binding technique. The user types provide or changes any control value on one side. The same immediately updates into component variables and vice versa; the two-way data binding is utilized in the input type field or any form element.</a:t>
            </a:r>
          </a:p>
        </p:txBody>
      </p:sp>
    </p:spTree>
    <p:extLst>
      <p:ext uri="{BB962C8B-B14F-4D97-AF65-F5344CB8AC3E}">
        <p14:creationId xmlns:p14="http://schemas.microsoft.com/office/powerpoint/2010/main" val="35007665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94A56F4-42C0-26C9-21FC-DB41AF22E6F6}"/>
              </a:ext>
            </a:extLst>
          </p:cNvPr>
          <p:cNvSpPr txBox="1"/>
          <p:nvPr/>
        </p:nvSpPr>
        <p:spPr>
          <a:xfrm>
            <a:off x="0" y="91440"/>
            <a:ext cx="11990718" cy="2308324"/>
          </a:xfrm>
          <a:prstGeom prst="rect">
            <a:avLst/>
          </a:prstGeom>
          <a:noFill/>
        </p:spPr>
        <p:txBody>
          <a:bodyPr wrap="none" rtlCol="0">
            <a:spAutoFit/>
          </a:bodyPr>
          <a:lstStyle/>
          <a:p>
            <a:r>
              <a:rPr lang="en-US" dirty="0"/>
              <a:t>14. What are Decorators and their types in Angular?</a:t>
            </a:r>
          </a:p>
          <a:p>
            <a:pPr marL="285750" indent="-285750">
              <a:buFont typeface="Arial" panose="020B0604020202020204" pitchFamily="34" charset="0"/>
              <a:buChar char="•"/>
            </a:pPr>
            <a:r>
              <a:rPr lang="en-US" dirty="0"/>
              <a:t>Decorators are design patterns used to isolate the modification or decoration of a class without modifying the source code.</a:t>
            </a:r>
          </a:p>
          <a:p>
            <a:pPr marL="285750" indent="-285750">
              <a:buFont typeface="Arial" panose="020B0604020202020204" pitchFamily="34" charset="0"/>
              <a:buChar char="•"/>
            </a:pPr>
            <a:r>
              <a:rPr lang="en-US" dirty="0"/>
              <a:t>In AngularJS, decorators are functions that allow a service, directive, or filter to be modified before it is used.</a:t>
            </a:r>
          </a:p>
          <a:p>
            <a:r>
              <a:rPr lang="en-US" dirty="0"/>
              <a:t>There are four main types of angular decorators:</a:t>
            </a:r>
          </a:p>
          <a:p>
            <a:pPr marL="285750" indent="-285750">
              <a:buFont typeface="Arial" panose="020B0604020202020204" pitchFamily="34" charset="0"/>
              <a:buChar char="•"/>
            </a:pPr>
            <a:r>
              <a:rPr lang="en-US" dirty="0"/>
              <a:t>Class decorators, such as @Component and @NgModule</a:t>
            </a:r>
          </a:p>
          <a:p>
            <a:pPr marL="285750" indent="-285750">
              <a:buFont typeface="Arial" panose="020B0604020202020204" pitchFamily="34" charset="0"/>
              <a:buChar char="•"/>
            </a:pPr>
            <a:r>
              <a:rPr lang="en-US" dirty="0"/>
              <a:t>Property decorators for properties inside classes, such as @Input and @Output</a:t>
            </a:r>
          </a:p>
          <a:p>
            <a:pPr marL="285750" indent="-285750">
              <a:buFont typeface="Arial" panose="020B0604020202020204" pitchFamily="34" charset="0"/>
              <a:buChar char="•"/>
            </a:pPr>
            <a:r>
              <a:rPr lang="en-US" dirty="0"/>
              <a:t>Method decorators for methods inside classes, such as @HostListener</a:t>
            </a:r>
          </a:p>
          <a:p>
            <a:pPr marL="285750" indent="-285750">
              <a:buFont typeface="Arial" panose="020B0604020202020204" pitchFamily="34" charset="0"/>
              <a:buChar char="•"/>
            </a:pPr>
            <a:r>
              <a:rPr lang="en-US" dirty="0"/>
              <a:t>Parameter decorators for parameters inside class constructors, such as @Inject</a:t>
            </a:r>
          </a:p>
        </p:txBody>
      </p:sp>
    </p:spTree>
    <p:extLst>
      <p:ext uri="{BB962C8B-B14F-4D97-AF65-F5344CB8AC3E}">
        <p14:creationId xmlns:p14="http://schemas.microsoft.com/office/powerpoint/2010/main" val="32774477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B1E2758-1526-C687-65A7-EA75A4F34C28}"/>
              </a:ext>
            </a:extLst>
          </p:cNvPr>
          <p:cNvSpPr txBox="1"/>
          <p:nvPr/>
        </p:nvSpPr>
        <p:spPr>
          <a:xfrm>
            <a:off x="173737" y="164592"/>
            <a:ext cx="11768327" cy="3139321"/>
          </a:xfrm>
          <a:prstGeom prst="rect">
            <a:avLst/>
          </a:prstGeom>
          <a:noFill/>
        </p:spPr>
        <p:txBody>
          <a:bodyPr wrap="square" rtlCol="0">
            <a:spAutoFit/>
          </a:bodyPr>
          <a:lstStyle/>
          <a:p>
            <a:r>
              <a:rPr lang="en-US" dirty="0"/>
              <a:t>15. What are annotations in Angular?</a:t>
            </a:r>
          </a:p>
          <a:p>
            <a:r>
              <a:rPr lang="en-US" dirty="0"/>
              <a:t>Annotations are hard-coded language feature. Annotations are only metadata set on the class that is used to reflect the metadata library. When user annotates a class, the compiler creates an attribute on that class called annotations, stores an annotation array in it, then tries to instantiate an object with the same name as the annotation, passing the metadata into the constructor. Annotations are not predefined in AngularJs so we can name them on our own.</a:t>
            </a:r>
          </a:p>
          <a:p>
            <a:r>
              <a:rPr lang="en-US" dirty="0"/>
              <a:t>Features of Annotations:</a:t>
            </a:r>
          </a:p>
          <a:p>
            <a:pPr marL="285750" indent="-285750">
              <a:buFont typeface="Arial" panose="020B0604020202020204" pitchFamily="34" charset="0"/>
              <a:buChar char="•"/>
            </a:pPr>
            <a:r>
              <a:rPr lang="en-US" dirty="0"/>
              <a:t>Annotations are hard-coded.</a:t>
            </a:r>
          </a:p>
          <a:p>
            <a:pPr marL="285750" indent="-285750">
              <a:buFont typeface="Arial" panose="020B0604020202020204" pitchFamily="34" charset="0"/>
              <a:buChar char="•"/>
            </a:pPr>
            <a:r>
              <a:rPr lang="en-US" dirty="0"/>
              <a:t>Annotations are used by </a:t>
            </a:r>
            <a:r>
              <a:rPr lang="en-US" dirty="0" err="1"/>
              <a:t>AtScript</a:t>
            </a:r>
            <a:r>
              <a:rPr lang="en-US" dirty="0"/>
              <a:t> and </a:t>
            </a:r>
            <a:r>
              <a:rPr lang="en-US" dirty="0" err="1"/>
              <a:t>Traceur</a:t>
            </a:r>
            <a:r>
              <a:rPr lang="en-US" dirty="0"/>
              <a:t> compiler.</a:t>
            </a:r>
          </a:p>
          <a:p>
            <a:pPr marL="285750" indent="-285750">
              <a:buFont typeface="Arial" panose="020B0604020202020204" pitchFamily="34" charset="0"/>
              <a:buChar char="•"/>
            </a:pPr>
            <a:r>
              <a:rPr lang="en-US" dirty="0"/>
              <a:t>Annotations reflect metadata library</a:t>
            </a:r>
          </a:p>
          <a:p>
            <a:endParaRPr lang="en-US" dirty="0"/>
          </a:p>
          <a:p>
            <a:endParaRPr lang="en-US" dirty="0"/>
          </a:p>
        </p:txBody>
      </p:sp>
    </p:spTree>
    <p:extLst>
      <p:ext uri="{BB962C8B-B14F-4D97-AF65-F5344CB8AC3E}">
        <p14:creationId xmlns:p14="http://schemas.microsoft.com/office/powerpoint/2010/main" val="21642948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F318E15-4E44-ADED-5062-05A6C9DC3EF0}"/>
              </a:ext>
            </a:extLst>
          </p:cNvPr>
          <p:cNvSpPr txBox="1"/>
          <p:nvPr/>
        </p:nvSpPr>
        <p:spPr>
          <a:xfrm>
            <a:off x="210312" y="219456"/>
            <a:ext cx="12043040" cy="1477328"/>
          </a:xfrm>
          <a:prstGeom prst="rect">
            <a:avLst/>
          </a:prstGeom>
          <a:noFill/>
        </p:spPr>
        <p:txBody>
          <a:bodyPr wrap="none" rtlCol="0">
            <a:spAutoFit/>
          </a:bodyPr>
          <a:lstStyle/>
          <a:p>
            <a:r>
              <a:rPr lang="en-US" dirty="0"/>
              <a:t>2. How does an Angular application work?</a:t>
            </a:r>
          </a:p>
          <a:p>
            <a:r>
              <a:rPr lang="en-US" dirty="0"/>
              <a:t>All the source files are included in the </a:t>
            </a:r>
            <a:r>
              <a:rPr lang="en-US" dirty="0" err="1"/>
              <a:t>src</a:t>
            </a:r>
            <a:r>
              <a:rPr lang="en-US" dirty="0"/>
              <a:t>/app folder. We create a separate component for each page and 1 component for </a:t>
            </a:r>
          </a:p>
          <a:p>
            <a:r>
              <a:rPr lang="en-US" dirty="0"/>
              <a:t>Header and 1 component for footer. Each component has four file, .html file, .</a:t>
            </a:r>
            <a:r>
              <a:rPr lang="en-US" dirty="0" err="1"/>
              <a:t>css</a:t>
            </a:r>
            <a:r>
              <a:rPr lang="en-US" dirty="0"/>
              <a:t> file, .</a:t>
            </a:r>
            <a:r>
              <a:rPr lang="en-US" dirty="0" err="1"/>
              <a:t>ts</a:t>
            </a:r>
            <a:r>
              <a:rPr lang="en-US" dirty="0"/>
              <a:t> file and </a:t>
            </a:r>
            <a:r>
              <a:rPr lang="en-US" dirty="0" err="1"/>
              <a:t>spec.ts</a:t>
            </a:r>
            <a:r>
              <a:rPr lang="en-US" dirty="0"/>
              <a:t> file. .html file includes </a:t>
            </a:r>
          </a:p>
          <a:p>
            <a:r>
              <a:rPr lang="en-US" dirty="0"/>
              <a:t>all the content of the page, .</a:t>
            </a:r>
            <a:r>
              <a:rPr lang="en-US" dirty="0" err="1"/>
              <a:t>css</a:t>
            </a:r>
            <a:r>
              <a:rPr lang="en-US" dirty="0"/>
              <a:t> file is used for styling the page, and .</a:t>
            </a:r>
            <a:r>
              <a:rPr lang="en-US" dirty="0" err="1"/>
              <a:t>ts</a:t>
            </a:r>
            <a:r>
              <a:rPr lang="en-US" dirty="0"/>
              <a:t> file is the brain of that page. </a:t>
            </a:r>
          </a:p>
          <a:p>
            <a:endParaRPr lang="en-US" dirty="0"/>
          </a:p>
        </p:txBody>
      </p:sp>
    </p:spTree>
    <p:extLst>
      <p:ext uri="{BB962C8B-B14F-4D97-AF65-F5344CB8AC3E}">
        <p14:creationId xmlns:p14="http://schemas.microsoft.com/office/powerpoint/2010/main" val="637616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140C0FF-E08B-76DF-CF9A-8EFF0CBABB5A}"/>
              </a:ext>
            </a:extLst>
          </p:cNvPr>
          <p:cNvSpPr txBox="1"/>
          <p:nvPr/>
        </p:nvSpPr>
        <p:spPr>
          <a:xfrm>
            <a:off x="73152" y="164592"/>
            <a:ext cx="11825994" cy="1754326"/>
          </a:xfrm>
          <a:prstGeom prst="rect">
            <a:avLst/>
          </a:prstGeom>
          <a:noFill/>
        </p:spPr>
        <p:txBody>
          <a:bodyPr wrap="none" rtlCol="0">
            <a:spAutoFit/>
          </a:bodyPr>
          <a:lstStyle/>
          <a:p>
            <a:r>
              <a:rPr lang="en-US" dirty="0"/>
              <a:t>3. What are some of the advantages of Angular over other frameworks?</a:t>
            </a:r>
          </a:p>
          <a:p>
            <a:pPr marL="285750" indent="-285750">
              <a:buFont typeface="Arial" panose="020B0604020202020204" pitchFamily="34" charset="0"/>
              <a:buChar char="•"/>
            </a:pPr>
            <a:r>
              <a:rPr lang="en-US" dirty="0"/>
              <a:t>Enables easy integration of applications and leverages with Dependency Injection.</a:t>
            </a:r>
          </a:p>
          <a:p>
            <a:pPr marL="285750" indent="-285750">
              <a:buFont typeface="Arial" panose="020B0604020202020204" pitchFamily="34" charset="0"/>
              <a:buChar char="•"/>
            </a:pPr>
            <a:r>
              <a:rPr lang="en-US" dirty="0"/>
              <a:t>Makes use of aged plain JavaScript codes for web app development.</a:t>
            </a:r>
          </a:p>
          <a:p>
            <a:pPr marL="285750" indent="-285750">
              <a:buFont typeface="Arial" panose="020B0604020202020204" pitchFamily="34" charset="0"/>
              <a:buChar char="•"/>
            </a:pPr>
            <a:r>
              <a:rPr lang="en-US" dirty="0"/>
              <a:t>Quickly marks-up live bindings in the data object module (DOM).</a:t>
            </a:r>
          </a:p>
          <a:p>
            <a:pPr marL="285750" indent="-285750">
              <a:buFont typeface="Arial" panose="020B0604020202020204" pitchFamily="34" charset="0"/>
              <a:buChar char="•"/>
            </a:pPr>
            <a:r>
              <a:rPr lang="en-US" dirty="0"/>
              <a:t>Two-way data binding is one of </a:t>
            </a:r>
            <a:r>
              <a:rPr lang="en-US" dirty="0" err="1"/>
              <a:t>Angulars</a:t>
            </a:r>
            <a:r>
              <a:rPr lang="en-US" dirty="0"/>
              <a:t> best features since it rapidly, effectively, and logically duplicates model changes </a:t>
            </a:r>
          </a:p>
          <a:p>
            <a:r>
              <a:rPr lang="en-US" dirty="0"/>
              <a:t>into views.</a:t>
            </a:r>
          </a:p>
        </p:txBody>
      </p:sp>
    </p:spTree>
    <p:extLst>
      <p:ext uri="{BB962C8B-B14F-4D97-AF65-F5344CB8AC3E}">
        <p14:creationId xmlns:p14="http://schemas.microsoft.com/office/powerpoint/2010/main" val="36399343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9DCDB1F-1D94-8365-5A63-B88297DBEA72}"/>
              </a:ext>
            </a:extLst>
          </p:cNvPr>
          <p:cNvSpPr txBox="1"/>
          <p:nvPr/>
        </p:nvSpPr>
        <p:spPr>
          <a:xfrm>
            <a:off x="210312" y="210312"/>
            <a:ext cx="6270050" cy="1477328"/>
          </a:xfrm>
          <a:prstGeom prst="rect">
            <a:avLst/>
          </a:prstGeom>
          <a:noFill/>
        </p:spPr>
        <p:txBody>
          <a:bodyPr wrap="none" rtlCol="0">
            <a:spAutoFit/>
          </a:bodyPr>
          <a:lstStyle/>
          <a:p>
            <a:r>
              <a:rPr lang="en-US" dirty="0"/>
              <a:t>4. What are the advantages of Angular over React?</a:t>
            </a:r>
          </a:p>
          <a:p>
            <a:pPr marL="285750" indent="-285750">
              <a:buFont typeface="Arial" panose="020B0604020202020204" pitchFamily="34" charset="0"/>
              <a:buChar char="•"/>
            </a:pPr>
            <a:r>
              <a:rPr lang="en-US" dirty="0"/>
              <a:t>AngularJS Concepts Translate Smoothly into Angular Concepts</a:t>
            </a:r>
          </a:p>
          <a:p>
            <a:pPr marL="285750" indent="-285750">
              <a:buFont typeface="Arial" panose="020B0604020202020204" pitchFamily="34" charset="0"/>
              <a:buChar char="•"/>
            </a:pPr>
            <a:r>
              <a:rPr lang="en-US" dirty="0"/>
              <a:t>Angular Provides More Consistency for Standard Components</a:t>
            </a:r>
          </a:p>
          <a:p>
            <a:pPr marL="285750" indent="-285750">
              <a:buFont typeface="Arial" panose="020B0604020202020204" pitchFamily="34" charset="0"/>
              <a:buChar char="•"/>
            </a:pPr>
            <a:r>
              <a:rPr lang="en-US" dirty="0"/>
              <a:t>Keeping HTML Separate From JavaScript Increases Clarity</a:t>
            </a:r>
          </a:p>
          <a:p>
            <a:pPr marL="285750" indent="-285750">
              <a:buFont typeface="Arial" panose="020B0604020202020204" pitchFamily="34" charset="0"/>
              <a:buChar char="•"/>
            </a:pPr>
            <a:r>
              <a:rPr lang="en-US" dirty="0"/>
              <a:t>React Requires Writing More Code</a:t>
            </a:r>
          </a:p>
        </p:txBody>
      </p:sp>
    </p:spTree>
    <p:extLst>
      <p:ext uri="{BB962C8B-B14F-4D97-AF65-F5344CB8AC3E}">
        <p14:creationId xmlns:p14="http://schemas.microsoft.com/office/powerpoint/2010/main" val="11175622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A82B787-9F4C-DD61-A2FF-5F0BB99C2DEC}"/>
              </a:ext>
            </a:extLst>
          </p:cNvPr>
          <p:cNvSpPr txBox="1"/>
          <p:nvPr/>
        </p:nvSpPr>
        <p:spPr>
          <a:xfrm>
            <a:off x="173736" y="210312"/>
            <a:ext cx="5334281" cy="646331"/>
          </a:xfrm>
          <a:prstGeom prst="rect">
            <a:avLst/>
          </a:prstGeom>
          <a:noFill/>
        </p:spPr>
        <p:txBody>
          <a:bodyPr wrap="none" rtlCol="0">
            <a:spAutoFit/>
          </a:bodyPr>
          <a:lstStyle/>
          <a:p>
            <a:r>
              <a:rPr lang="en-US" dirty="0"/>
              <a:t>5. List out differences between AngularJS and Angular?</a:t>
            </a:r>
          </a:p>
          <a:p>
            <a:endParaRPr lang="en-US" dirty="0"/>
          </a:p>
        </p:txBody>
      </p:sp>
      <p:graphicFrame>
        <p:nvGraphicFramePr>
          <p:cNvPr id="3" name="Table 2">
            <a:extLst>
              <a:ext uri="{FF2B5EF4-FFF2-40B4-BE49-F238E27FC236}">
                <a16:creationId xmlns:a16="http://schemas.microsoft.com/office/drawing/2014/main" id="{D1F4957F-F471-CC12-18A7-1D561F0C9D0B}"/>
              </a:ext>
            </a:extLst>
          </p:cNvPr>
          <p:cNvGraphicFramePr>
            <a:graphicFrameLocks noGrp="1"/>
          </p:cNvGraphicFramePr>
          <p:nvPr>
            <p:extLst>
              <p:ext uri="{D42A27DB-BD31-4B8C-83A1-F6EECF244321}">
                <p14:modId xmlns:p14="http://schemas.microsoft.com/office/powerpoint/2010/main" val="3741773142"/>
              </p:ext>
            </p:extLst>
          </p:nvPr>
        </p:nvGraphicFramePr>
        <p:xfrm>
          <a:off x="1737361" y="1252728"/>
          <a:ext cx="8476488" cy="4924233"/>
        </p:xfrm>
        <a:graphic>
          <a:graphicData uri="http://schemas.openxmlformats.org/drawingml/2006/table">
            <a:tbl>
              <a:tblPr/>
              <a:tblGrid>
                <a:gridCol w="2825496">
                  <a:extLst>
                    <a:ext uri="{9D8B030D-6E8A-4147-A177-3AD203B41FA5}">
                      <a16:colId xmlns:a16="http://schemas.microsoft.com/office/drawing/2014/main" val="4263245308"/>
                    </a:ext>
                  </a:extLst>
                </a:gridCol>
                <a:gridCol w="2825496">
                  <a:extLst>
                    <a:ext uri="{9D8B030D-6E8A-4147-A177-3AD203B41FA5}">
                      <a16:colId xmlns:a16="http://schemas.microsoft.com/office/drawing/2014/main" val="111176922"/>
                    </a:ext>
                  </a:extLst>
                </a:gridCol>
                <a:gridCol w="2825496">
                  <a:extLst>
                    <a:ext uri="{9D8B030D-6E8A-4147-A177-3AD203B41FA5}">
                      <a16:colId xmlns:a16="http://schemas.microsoft.com/office/drawing/2014/main" val="1980942625"/>
                    </a:ext>
                  </a:extLst>
                </a:gridCol>
              </a:tblGrid>
              <a:tr h="309590">
                <a:tc>
                  <a:txBody>
                    <a:bodyPr/>
                    <a:lstStyle/>
                    <a:p>
                      <a:pPr algn="ctr" fontAlgn="base"/>
                      <a:r>
                        <a:rPr lang="en-US" sz="900" b="1">
                          <a:effectLst/>
                        </a:rPr>
                        <a:t>Category</a:t>
                      </a:r>
                    </a:p>
                  </a:txBody>
                  <a:tcPr marL="25809" marR="25809" marT="64522" marB="64522"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900" b="1">
                          <a:effectLst/>
                        </a:rPr>
                        <a:t>Angular JS</a:t>
                      </a:r>
                    </a:p>
                  </a:txBody>
                  <a:tcPr marL="64522" marR="64522" marT="64522" marB="64522"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900" b="1">
                          <a:effectLst/>
                        </a:rPr>
                        <a:t>Angular</a:t>
                      </a:r>
                    </a:p>
                  </a:txBody>
                  <a:tcPr marL="64522" marR="64522" marT="64522" marB="64522"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301710060"/>
                  </a:ext>
                </a:extLst>
              </a:tr>
              <a:tr h="642545">
                <a:tc>
                  <a:txBody>
                    <a:bodyPr/>
                    <a:lstStyle/>
                    <a:p>
                      <a:pPr algn="just" fontAlgn="base"/>
                      <a:r>
                        <a:rPr lang="en-US" sz="800" b="1">
                          <a:effectLst/>
                        </a:rPr>
                        <a:t>Architecture</a:t>
                      </a:r>
                      <a:endParaRPr lang="en-US" sz="800" b="0">
                        <a:effectLst/>
                      </a:endParaRPr>
                    </a:p>
                  </a:txBody>
                  <a:tcPr marL="64522" marR="64522" marT="90330" marB="9033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just" fontAlgn="base"/>
                      <a:r>
                        <a:rPr lang="en-US" sz="800" b="0" dirty="0">
                          <a:effectLst/>
                        </a:rPr>
                        <a:t>It supports the </a:t>
                      </a:r>
                      <a:r>
                        <a:rPr lang="en-US" sz="800" b="0" u="none" dirty="0">
                          <a:effectLst/>
                        </a:rPr>
                        <a:t>Model-View-Controller design</a:t>
                      </a:r>
                      <a:r>
                        <a:rPr lang="en-US" sz="800" b="0" dirty="0">
                          <a:effectLst/>
                        </a:rPr>
                        <a:t>. The view processes the information available in the model to generate the output. </a:t>
                      </a:r>
                    </a:p>
                  </a:txBody>
                  <a:tcPr marL="64522" marR="64522" marT="90330" marB="9033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just" fontAlgn="base"/>
                      <a:r>
                        <a:rPr lang="en-US" sz="800" b="0" dirty="0">
                          <a:effectLst/>
                        </a:rPr>
                        <a:t>It uses components and directives. Components are the directives with a template.</a:t>
                      </a:r>
                    </a:p>
                  </a:txBody>
                  <a:tcPr marL="64522" marR="64522" marT="90330" marB="9033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473619691"/>
                  </a:ext>
                </a:extLst>
              </a:tr>
              <a:tr h="496512">
                <a:tc>
                  <a:txBody>
                    <a:bodyPr/>
                    <a:lstStyle/>
                    <a:p>
                      <a:pPr algn="just" fontAlgn="base"/>
                      <a:r>
                        <a:rPr lang="en-US" sz="800" b="1">
                          <a:effectLst/>
                        </a:rPr>
                        <a:t>Written Language</a:t>
                      </a:r>
                      <a:endParaRPr lang="en-US" sz="800" b="0">
                        <a:effectLst/>
                      </a:endParaRPr>
                    </a:p>
                  </a:txBody>
                  <a:tcPr marL="64522" marR="64522" marT="90330" marB="9033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just" fontAlgn="base"/>
                      <a:r>
                        <a:rPr lang="en-US" sz="800" b="0">
                          <a:effectLst/>
                        </a:rPr>
                        <a:t>Written in JavaScript. </a:t>
                      </a:r>
                    </a:p>
                  </a:txBody>
                  <a:tcPr marL="64522" marR="64522" marT="90330" marB="9033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just" fontAlgn="base"/>
                      <a:r>
                        <a:rPr lang="en-US" sz="800" b="0" dirty="0">
                          <a:effectLst/>
                        </a:rPr>
                        <a:t>Written in Microsoft’s TypeScript language, which is a superset of </a:t>
                      </a:r>
                      <a:r>
                        <a:rPr lang="en-US" sz="800" b="0" u="none" dirty="0">
                          <a:effectLst/>
                        </a:rPr>
                        <a:t>ECMAScript 6 (ES6)</a:t>
                      </a:r>
                      <a:r>
                        <a:rPr lang="en-US" sz="800" b="0" dirty="0">
                          <a:effectLst/>
                        </a:rPr>
                        <a:t>.</a:t>
                      </a:r>
                    </a:p>
                  </a:txBody>
                  <a:tcPr marL="64522" marR="64522" marT="90330" marB="9033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214416593"/>
                  </a:ext>
                </a:extLst>
              </a:tr>
              <a:tr h="496512">
                <a:tc>
                  <a:txBody>
                    <a:bodyPr/>
                    <a:lstStyle/>
                    <a:p>
                      <a:pPr algn="just" fontAlgn="base"/>
                      <a:r>
                        <a:rPr lang="en-US" sz="800" b="1">
                          <a:effectLst/>
                        </a:rPr>
                        <a:t>Mobile support</a:t>
                      </a:r>
                      <a:endParaRPr lang="en-US" sz="800" b="0">
                        <a:effectLst/>
                      </a:endParaRPr>
                    </a:p>
                  </a:txBody>
                  <a:tcPr marL="64522" marR="64522" marT="90330" marB="9033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just" fontAlgn="base"/>
                      <a:r>
                        <a:rPr lang="en-US" sz="800" b="0">
                          <a:effectLst/>
                        </a:rPr>
                        <a:t>It does not support mobile browsers. </a:t>
                      </a:r>
                    </a:p>
                  </a:txBody>
                  <a:tcPr marL="64522" marR="64522" marT="90330" marB="9033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just" fontAlgn="base"/>
                      <a:r>
                        <a:rPr lang="en-US" sz="800" b="0" dirty="0">
                          <a:effectLst/>
                        </a:rPr>
                        <a:t>Angular is supported by all the popular mobile browsers.</a:t>
                      </a:r>
                    </a:p>
                  </a:txBody>
                  <a:tcPr marL="64522" marR="64522" marT="90330" marB="9033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502284787"/>
                  </a:ext>
                </a:extLst>
              </a:tr>
              <a:tr h="496512">
                <a:tc>
                  <a:txBody>
                    <a:bodyPr/>
                    <a:lstStyle/>
                    <a:p>
                      <a:pPr algn="just" fontAlgn="base"/>
                      <a:r>
                        <a:rPr lang="en-US" sz="800" b="1" dirty="0">
                          <a:effectLst/>
                        </a:rPr>
                        <a:t>Expression Syntax</a:t>
                      </a:r>
                      <a:endParaRPr lang="en-US" sz="800" b="0" dirty="0">
                        <a:effectLst/>
                      </a:endParaRPr>
                    </a:p>
                  </a:txBody>
                  <a:tcPr marL="64522" marR="64522" marT="90330" marB="9033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just" fontAlgn="base"/>
                      <a:r>
                        <a:rPr lang="en-US" sz="800" b="1" u="none" dirty="0">
                          <a:effectLst/>
                        </a:rPr>
                        <a:t>ng-bind</a:t>
                      </a:r>
                      <a:r>
                        <a:rPr lang="en-US" sz="800" b="0" dirty="0">
                          <a:effectLst/>
                        </a:rPr>
                        <a:t> is used to bind data from view to model and vice versa. </a:t>
                      </a:r>
                    </a:p>
                  </a:txBody>
                  <a:tcPr marL="64522" marR="64522" marT="90330" marB="9033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just" fontAlgn="base"/>
                      <a:r>
                        <a:rPr lang="en-US" sz="800" b="0">
                          <a:effectLst/>
                        </a:rPr>
                        <a:t>Properties enclosed in “()” and “[]” are used to bind data between view and model. </a:t>
                      </a:r>
                    </a:p>
                  </a:txBody>
                  <a:tcPr marL="64522" marR="64522" marT="90330" marB="9033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297549878"/>
                  </a:ext>
                </a:extLst>
              </a:tr>
              <a:tr h="496512">
                <a:tc>
                  <a:txBody>
                    <a:bodyPr/>
                    <a:lstStyle/>
                    <a:p>
                      <a:pPr algn="just" fontAlgn="base"/>
                      <a:r>
                        <a:rPr lang="en-US" sz="800" b="1" dirty="0">
                          <a:effectLst/>
                        </a:rPr>
                        <a:t>Dependency Injection</a:t>
                      </a:r>
                      <a:endParaRPr lang="en-US" sz="800" b="0" dirty="0">
                        <a:effectLst/>
                      </a:endParaRPr>
                    </a:p>
                  </a:txBody>
                  <a:tcPr marL="64522" marR="64522" marT="90330" marB="9033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just" fontAlgn="base"/>
                      <a:r>
                        <a:rPr lang="en-US" sz="800" b="0">
                          <a:effectLst/>
                        </a:rPr>
                        <a:t>It does not use Dependency Injection. </a:t>
                      </a:r>
                    </a:p>
                  </a:txBody>
                  <a:tcPr marL="64522" marR="64522" marT="90330" marB="9033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just" fontAlgn="base"/>
                      <a:r>
                        <a:rPr lang="en-US" sz="800" b="0">
                          <a:effectLst/>
                        </a:rPr>
                        <a:t>Angular is supported by all the popular mobile browsers.</a:t>
                      </a:r>
                    </a:p>
                  </a:txBody>
                  <a:tcPr marL="64522" marR="64522" marT="90330" marB="9033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784107404"/>
                  </a:ext>
                </a:extLst>
              </a:tr>
              <a:tr h="350480">
                <a:tc>
                  <a:txBody>
                    <a:bodyPr/>
                    <a:lstStyle/>
                    <a:p>
                      <a:pPr algn="just" fontAlgn="base"/>
                      <a:r>
                        <a:rPr lang="en-US" sz="800" b="1" dirty="0">
                          <a:effectLst/>
                        </a:rPr>
                        <a:t>Supported Languages</a:t>
                      </a:r>
                      <a:endParaRPr lang="en-US" sz="800" b="0" dirty="0">
                        <a:effectLst/>
                      </a:endParaRPr>
                    </a:p>
                  </a:txBody>
                  <a:tcPr marL="64522" marR="64522" marT="90330" marB="9033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just" fontAlgn="base"/>
                      <a:r>
                        <a:rPr lang="en-US" sz="800" b="0">
                          <a:effectLst/>
                        </a:rPr>
                        <a:t>It only supports JavaScript.</a:t>
                      </a:r>
                    </a:p>
                  </a:txBody>
                  <a:tcPr marL="64522" marR="64522" marT="90330" marB="9033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just" fontAlgn="base"/>
                      <a:r>
                        <a:rPr lang="en-US" sz="800" b="0">
                          <a:effectLst/>
                        </a:rPr>
                        <a:t>It provides support for TypeScript and JavaScript.</a:t>
                      </a:r>
                    </a:p>
                  </a:txBody>
                  <a:tcPr marL="64522" marR="64522" marT="90330" marB="9033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4045870189"/>
                  </a:ext>
                </a:extLst>
              </a:tr>
              <a:tr h="496512">
                <a:tc>
                  <a:txBody>
                    <a:bodyPr/>
                    <a:lstStyle/>
                    <a:p>
                      <a:pPr algn="just" fontAlgn="base"/>
                      <a:r>
                        <a:rPr lang="en-US" sz="800" b="1">
                          <a:effectLst/>
                        </a:rPr>
                        <a:t>Routing</a:t>
                      </a:r>
                      <a:endParaRPr lang="en-US" sz="800" b="0">
                        <a:effectLst/>
                      </a:endParaRPr>
                    </a:p>
                  </a:txBody>
                  <a:tcPr marL="64522" marR="64522" marT="90330" marB="9033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just" fontAlgn="base"/>
                      <a:r>
                        <a:rPr lang="en-US" sz="800" b="0" dirty="0">
                          <a:effectLst/>
                        </a:rPr>
                        <a:t>AngularJS uses $</a:t>
                      </a:r>
                      <a:r>
                        <a:rPr lang="en-US" sz="800" b="0" dirty="0" err="1">
                          <a:effectLst/>
                        </a:rPr>
                        <a:t>routeprovider.when</a:t>
                      </a:r>
                      <a:r>
                        <a:rPr lang="en-US" sz="800" b="0" dirty="0">
                          <a:effectLst/>
                        </a:rPr>
                        <a:t>() for routing configuration. </a:t>
                      </a:r>
                    </a:p>
                  </a:txBody>
                  <a:tcPr marL="64522" marR="64522" marT="90330" marB="9033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just" fontAlgn="base"/>
                      <a:r>
                        <a:rPr lang="en-US" sz="800" b="0">
                          <a:effectLst/>
                        </a:rPr>
                        <a:t>Angular uses @Route Config{(…)} for routing configuration.</a:t>
                      </a:r>
                    </a:p>
                  </a:txBody>
                  <a:tcPr marL="64522" marR="64522" marT="90330" marB="9033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875445411"/>
                  </a:ext>
                </a:extLst>
              </a:tr>
              <a:tr h="788578">
                <a:tc>
                  <a:txBody>
                    <a:bodyPr/>
                    <a:lstStyle/>
                    <a:p>
                      <a:pPr algn="just" fontAlgn="base"/>
                      <a:r>
                        <a:rPr lang="en-US" sz="800" b="1">
                          <a:effectLst/>
                        </a:rPr>
                        <a:t>Structure</a:t>
                      </a:r>
                      <a:endParaRPr lang="en-US" sz="800" b="0">
                        <a:effectLst/>
                      </a:endParaRPr>
                    </a:p>
                  </a:txBody>
                  <a:tcPr marL="64522" marR="64522" marT="90330" marB="9033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just" fontAlgn="base"/>
                      <a:r>
                        <a:rPr lang="en-US" sz="800" b="0">
                          <a:effectLst/>
                        </a:rPr>
                        <a:t>It is less manageable in comparison to Angular. </a:t>
                      </a:r>
                    </a:p>
                  </a:txBody>
                  <a:tcPr marL="64522" marR="64522" marT="90330" marB="9033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just" fontAlgn="base"/>
                      <a:r>
                        <a:rPr lang="en-US" sz="800" b="0" dirty="0">
                          <a:effectLst/>
                        </a:rPr>
                        <a:t>It has a better structure compared to AngularJS, easier to create and maintain for large applications but behind AngularJS in the case of small applications.</a:t>
                      </a:r>
                    </a:p>
                  </a:txBody>
                  <a:tcPr marL="64522" marR="64522" marT="90330" marB="9033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605055116"/>
                  </a:ext>
                </a:extLst>
              </a:tr>
              <a:tr h="350480">
                <a:tc>
                  <a:txBody>
                    <a:bodyPr/>
                    <a:lstStyle/>
                    <a:p>
                      <a:pPr algn="just" fontAlgn="base"/>
                      <a:r>
                        <a:rPr lang="en-US" sz="800" b="1">
                          <a:effectLst/>
                        </a:rPr>
                        <a:t>CLI</a:t>
                      </a:r>
                      <a:endParaRPr lang="en-US" sz="800" b="0">
                        <a:effectLst/>
                      </a:endParaRPr>
                    </a:p>
                  </a:txBody>
                  <a:tcPr marL="64522" marR="64522" marT="90330" marB="9033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just" fontAlgn="base"/>
                      <a:r>
                        <a:rPr lang="en-US" sz="800" b="0">
                          <a:effectLst/>
                        </a:rPr>
                        <a:t>It does not come with a CLI tool.</a:t>
                      </a:r>
                    </a:p>
                  </a:txBody>
                  <a:tcPr marL="64522" marR="64522" marT="90330" marB="9033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just" fontAlgn="base"/>
                      <a:r>
                        <a:rPr lang="en-US" sz="800" b="0" dirty="0">
                          <a:effectLst/>
                        </a:rPr>
                        <a:t>It comes with the Angular CLI tool.</a:t>
                      </a:r>
                    </a:p>
                  </a:txBody>
                  <a:tcPr marL="64522" marR="64522" marT="90330" marB="9033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012660358"/>
                  </a:ext>
                </a:extLst>
              </a:tr>
            </a:tbl>
          </a:graphicData>
        </a:graphic>
      </p:graphicFrame>
    </p:spTree>
    <p:extLst>
      <p:ext uri="{BB962C8B-B14F-4D97-AF65-F5344CB8AC3E}">
        <p14:creationId xmlns:p14="http://schemas.microsoft.com/office/powerpoint/2010/main" val="150919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7E72D2-B271-3315-B99A-79CCBDD6D158}"/>
              </a:ext>
            </a:extLst>
          </p:cNvPr>
          <p:cNvSpPr txBox="1"/>
          <p:nvPr/>
        </p:nvSpPr>
        <p:spPr>
          <a:xfrm>
            <a:off x="210312" y="173736"/>
            <a:ext cx="6727804" cy="646331"/>
          </a:xfrm>
          <a:prstGeom prst="rect">
            <a:avLst/>
          </a:prstGeom>
          <a:noFill/>
        </p:spPr>
        <p:txBody>
          <a:bodyPr wrap="none" rtlCol="0">
            <a:spAutoFit/>
          </a:bodyPr>
          <a:lstStyle/>
          <a:p>
            <a:r>
              <a:rPr lang="en-US" dirty="0"/>
              <a:t>6. How are Angular expressions different from JavaScript expressions?</a:t>
            </a:r>
          </a:p>
          <a:p>
            <a:endParaRPr lang="en-US" dirty="0"/>
          </a:p>
        </p:txBody>
      </p:sp>
      <p:graphicFrame>
        <p:nvGraphicFramePr>
          <p:cNvPr id="3" name="Table 2">
            <a:extLst>
              <a:ext uri="{FF2B5EF4-FFF2-40B4-BE49-F238E27FC236}">
                <a16:creationId xmlns:a16="http://schemas.microsoft.com/office/drawing/2014/main" id="{BA26FD65-1DE7-DB9C-C6C0-BF212640EF11}"/>
              </a:ext>
            </a:extLst>
          </p:cNvPr>
          <p:cNvGraphicFramePr>
            <a:graphicFrameLocks noGrp="1"/>
          </p:cNvGraphicFramePr>
          <p:nvPr>
            <p:extLst>
              <p:ext uri="{D42A27DB-BD31-4B8C-83A1-F6EECF244321}">
                <p14:modId xmlns:p14="http://schemas.microsoft.com/office/powerpoint/2010/main" val="2866785739"/>
              </p:ext>
            </p:extLst>
          </p:nvPr>
        </p:nvGraphicFramePr>
        <p:xfrm>
          <a:off x="1634748" y="1779698"/>
          <a:ext cx="8922504" cy="4443192"/>
        </p:xfrm>
        <a:graphic>
          <a:graphicData uri="http://schemas.openxmlformats.org/drawingml/2006/table">
            <a:tbl>
              <a:tblPr/>
              <a:tblGrid>
                <a:gridCol w="2974168">
                  <a:extLst>
                    <a:ext uri="{9D8B030D-6E8A-4147-A177-3AD203B41FA5}">
                      <a16:colId xmlns:a16="http://schemas.microsoft.com/office/drawing/2014/main" val="1789002182"/>
                    </a:ext>
                  </a:extLst>
                </a:gridCol>
                <a:gridCol w="2974168">
                  <a:extLst>
                    <a:ext uri="{9D8B030D-6E8A-4147-A177-3AD203B41FA5}">
                      <a16:colId xmlns:a16="http://schemas.microsoft.com/office/drawing/2014/main" val="1767547970"/>
                    </a:ext>
                  </a:extLst>
                </a:gridCol>
                <a:gridCol w="2974168">
                  <a:extLst>
                    <a:ext uri="{9D8B030D-6E8A-4147-A177-3AD203B41FA5}">
                      <a16:colId xmlns:a16="http://schemas.microsoft.com/office/drawing/2014/main" val="3415064602"/>
                    </a:ext>
                  </a:extLst>
                </a:gridCol>
              </a:tblGrid>
              <a:tr h="342676">
                <a:tc>
                  <a:txBody>
                    <a:bodyPr/>
                    <a:lstStyle/>
                    <a:p>
                      <a:pPr algn="ctr" fontAlgn="base"/>
                      <a:r>
                        <a:rPr lang="en-US" sz="1200" b="1">
                          <a:effectLst/>
                        </a:rPr>
                        <a:t>Parameter</a:t>
                      </a:r>
                    </a:p>
                  </a:txBody>
                  <a:tcPr marL="32328" marR="32328" marT="80820" marB="8082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200" b="1" dirty="0" err="1">
                          <a:effectLst/>
                        </a:rPr>
                        <a:t>Angularjs</a:t>
                      </a:r>
                      <a:r>
                        <a:rPr lang="en-US" sz="1200" b="1" dirty="0">
                          <a:effectLst/>
                        </a:rPr>
                        <a:t> expression</a:t>
                      </a:r>
                    </a:p>
                  </a:txBody>
                  <a:tcPr marL="80820" marR="80820" marT="80820" marB="8082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200" b="1">
                          <a:effectLst/>
                        </a:rPr>
                        <a:t>JavaScript expression</a:t>
                      </a:r>
                    </a:p>
                  </a:txBody>
                  <a:tcPr marL="80820" marR="80820" marT="80820" marB="8082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223668534"/>
                  </a:ext>
                </a:extLst>
              </a:tr>
              <a:tr h="549575">
                <a:tc>
                  <a:txBody>
                    <a:bodyPr/>
                    <a:lstStyle/>
                    <a:p>
                      <a:pPr algn="l" fontAlgn="base"/>
                      <a:r>
                        <a:rPr lang="en-US" sz="1100" b="1">
                          <a:effectLst/>
                        </a:rPr>
                        <a:t>Context</a:t>
                      </a:r>
                      <a:endParaRPr lang="en-US" sz="1100" b="0">
                        <a:effectLst/>
                      </a:endParaRPr>
                    </a:p>
                  </a:txBody>
                  <a:tcPr marL="80820" marR="80820" marT="113148" marB="113148"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just" fontAlgn="base"/>
                      <a:r>
                        <a:rPr lang="en-US" sz="1100" b="0">
                          <a:effectLst/>
                        </a:rPr>
                        <a:t>Angular expressions are evaluated against a scope one-timeobject.</a:t>
                      </a:r>
                    </a:p>
                  </a:txBody>
                  <a:tcPr marL="80820" marR="80820" marT="113148" marB="113148"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just" fontAlgn="base"/>
                      <a:r>
                        <a:rPr lang="en-US" sz="1100" b="0">
                          <a:effectLst/>
                        </a:rPr>
                        <a:t>JavaScript expressions are evaluated against the global window.</a:t>
                      </a:r>
                    </a:p>
                  </a:txBody>
                  <a:tcPr marL="80820" marR="80820" marT="113148" marB="113148"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901786898"/>
                  </a:ext>
                </a:extLst>
              </a:tr>
              <a:tr h="711214">
                <a:tc>
                  <a:txBody>
                    <a:bodyPr/>
                    <a:lstStyle/>
                    <a:p>
                      <a:pPr algn="l" fontAlgn="base"/>
                      <a:r>
                        <a:rPr lang="en-US" sz="1100" b="1">
                          <a:effectLst/>
                        </a:rPr>
                        <a:t>Forgiving</a:t>
                      </a:r>
                      <a:endParaRPr lang="en-US" sz="1100" b="0">
                        <a:effectLst/>
                      </a:endParaRPr>
                    </a:p>
                  </a:txBody>
                  <a:tcPr marL="80820" marR="80820" marT="113148" marB="113148"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just" fontAlgn="base"/>
                      <a:r>
                        <a:rPr lang="en-US" sz="1100" b="0">
                          <a:effectLst/>
                        </a:rPr>
                        <a:t>In Angular, expression evaluation is forgiving to undefined and null.</a:t>
                      </a:r>
                    </a:p>
                  </a:txBody>
                  <a:tcPr marL="80820" marR="80820" marT="113148" marB="113148"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just" fontAlgn="base"/>
                      <a:r>
                        <a:rPr lang="en-US" sz="1100" b="0">
                          <a:effectLst/>
                        </a:rPr>
                        <a:t>JavaScript expression tries to evaluate undefined properties and generates ReferenceError or TypeError.</a:t>
                      </a:r>
                    </a:p>
                  </a:txBody>
                  <a:tcPr marL="80820" marR="80820" marT="113148" marB="113148"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666208834"/>
                  </a:ext>
                </a:extLst>
              </a:tr>
              <a:tr h="711214">
                <a:tc>
                  <a:txBody>
                    <a:bodyPr/>
                    <a:lstStyle/>
                    <a:p>
                      <a:pPr algn="l" fontAlgn="base"/>
                      <a:r>
                        <a:rPr lang="en-US" sz="1100" b="1">
                          <a:effectLst/>
                        </a:rPr>
                        <a:t>Control Flow Statements</a:t>
                      </a:r>
                      <a:endParaRPr lang="en-US" sz="1100" b="0">
                        <a:effectLst/>
                      </a:endParaRPr>
                    </a:p>
                  </a:txBody>
                  <a:tcPr marL="80820" marR="80820" marT="113148" marB="113148"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just" fontAlgn="base"/>
                      <a:r>
                        <a:rPr lang="en-US" sz="1100" b="0" dirty="0">
                          <a:effectLst/>
                        </a:rPr>
                        <a:t>Control flow statements cannot be used in </a:t>
                      </a:r>
                      <a:r>
                        <a:rPr lang="en-US" sz="1100" b="0" dirty="0" err="1">
                          <a:effectLst/>
                        </a:rPr>
                        <a:t>angularjs</a:t>
                      </a:r>
                      <a:r>
                        <a:rPr lang="en-US" sz="1100" b="0" dirty="0">
                          <a:effectLst/>
                        </a:rPr>
                        <a:t> </a:t>
                      </a:r>
                      <a:r>
                        <a:rPr lang="en-US" sz="1100" b="0" dirty="0" err="1">
                          <a:effectLst/>
                        </a:rPr>
                        <a:t>expressions,i.e,loop,conditional</a:t>
                      </a:r>
                      <a:r>
                        <a:rPr lang="en-US" sz="1100" b="0" dirty="0">
                          <a:effectLst/>
                        </a:rPr>
                        <a:t> or exception</a:t>
                      </a:r>
                    </a:p>
                  </a:txBody>
                  <a:tcPr marL="80820" marR="80820" marT="113148" marB="113148"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just" fontAlgn="base"/>
                      <a:r>
                        <a:rPr lang="en-US" sz="1100" b="0">
                          <a:effectLst/>
                        </a:rPr>
                        <a:t>Control flow statements can be used in JavaScript expressions</a:t>
                      </a:r>
                    </a:p>
                  </a:txBody>
                  <a:tcPr marL="80820" marR="80820" marT="113148" marB="113148"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4067345082"/>
                  </a:ext>
                </a:extLst>
              </a:tr>
              <a:tr h="549575">
                <a:tc>
                  <a:txBody>
                    <a:bodyPr/>
                    <a:lstStyle/>
                    <a:p>
                      <a:pPr algn="l" fontAlgn="base"/>
                      <a:r>
                        <a:rPr lang="en-US" sz="1100" b="1">
                          <a:effectLst/>
                        </a:rPr>
                        <a:t>Function Declarations</a:t>
                      </a:r>
                      <a:endParaRPr lang="en-US" sz="1100" b="0">
                        <a:effectLst/>
                      </a:endParaRPr>
                    </a:p>
                  </a:txBody>
                  <a:tcPr marL="80820" marR="80820" marT="113148" marB="113148"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just" fontAlgn="base"/>
                      <a:r>
                        <a:rPr lang="en-US" sz="1100" b="0" dirty="0">
                          <a:effectLst/>
                        </a:rPr>
                        <a:t>Angular Expressions do not allow function declaration, not even inside the</a:t>
                      </a:r>
                      <a:r>
                        <a:rPr lang="en-US" sz="1100" b="0" i="1" u="sng" dirty="0">
                          <a:effectLst/>
                        </a:rPr>
                        <a:t> </a:t>
                      </a:r>
                      <a:r>
                        <a:rPr lang="en-US" sz="1100" b="0" i="1" u="none" dirty="0">
                          <a:effectLst/>
                        </a:rPr>
                        <a:t>ng-</a:t>
                      </a:r>
                      <a:r>
                        <a:rPr lang="en-US" sz="1100" b="0" i="1" u="none" dirty="0" err="1">
                          <a:effectLst/>
                        </a:rPr>
                        <a:t>init</a:t>
                      </a:r>
                      <a:r>
                        <a:rPr lang="en-US" sz="1100" b="0" i="1" u="sng" dirty="0">
                          <a:effectLst/>
                        </a:rPr>
                        <a:t> </a:t>
                      </a:r>
                      <a:r>
                        <a:rPr lang="en-US" sz="1100" b="0" i="1" u="none" dirty="0">
                          <a:effectLst/>
                        </a:rPr>
                        <a:t>directive</a:t>
                      </a:r>
                      <a:r>
                        <a:rPr lang="en-US" sz="1100" b="0" dirty="0">
                          <a:effectLst/>
                        </a:rPr>
                        <a:t>.</a:t>
                      </a:r>
                    </a:p>
                  </a:txBody>
                  <a:tcPr marL="80820" marR="80820" marT="113148" marB="113148"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just" fontAlgn="base"/>
                      <a:r>
                        <a:rPr lang="en-US" sz="1100" b="0">
                          <a:effectLst/>
                        </a:rPr>
                        <a:t>The function declaration is allowed in JavaScript expressions</a:t>
                      </a:r>
                    </a:p>
                  </a:txBody>
                  <a:tcPr marL="80820" marR="80820" marT="113148" marB="113148"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819498886"/>
                  </a:ext>
                </a:extLst>
              </a:tr>
              <a:tr h="549575">
                <a:tc>
                  <a:txBody>
                    <a:bodyPr/>
                    <a:lstStyle/>
                    <a:p>
                      <a:pPr algn="l" fontAlgn="base"/>
                      <a:r>
                        <a:rPr lang="en-US" sz="1100" b="1">
                          <a:effectLst/>
                        </a:rPr>
                        <a:t>Bitwise, Comma, And Void Operators</a:t>
                      </a:r>
                      <a:endParaRPr lang="en-US" sz="1100" b="0">
                        <a:effectLst/>
                      </a:endParaRPr>
                    </a:p>
                  </a:txBody>
                  <a:tcPr marL="80820" marR="80820" marT="113148" marB="113148"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just" fontAlgn="base"/>
                      <a:r>
                        <a:rPr lang="en-US" sz="1100" b="0">
                          <a:effectLst/>
                        </a:rPr>
                        <a:t>In an Angular expression, Bitwise or void operators cannot be used.</a:t>
                      </a:r>
                    </a:p>
                  </a:txBody>
                  <a:tcPr marL="80820" marR="80820" marT="113148" marB="113148"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just" fontAlgn="base"/>
                      <a:r>
                        <a:rPr lang="en-US" sz="1100" b="0">
                          <a:effectLst/>
                        </a:rPr>
                        <a:t>You can use Bitwise, or void operators in a JavaScript expression.</a:t>
                      </a:r>
                    </a:p>
                  </a:txBody>
                  <a:tcPr marL="80820" marR="80820" marT="113148" marB="113148"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62383972"/>
                  </a:ext>
                </a:extLst>
              </a:tr>
              <a:tr h="387935">
                <a:tc>
                  <a:txBody>
                    <a:bodyPr/>
                    <a:lstStyle/>
                    <a:p>
                      <a:pPr algn="l" fontAlgn="base"/>
                      <a:r>
                        <a:rPr lang="en-US" sz="1100" b="1">
                          <a:effectLst/>
                        </a:rPr>
                        <a:t>Filter</a:t>
                      </a:r>
                      <a:endParaRPr lang="en-US" sz="1100" b="0">
                        <a:effectLst/>
                      </a:endParaRPr>
                    </a:p>
                  </a:txBody>
                  <a:tcPr marL="80820" marR="80820" marT="113148" marB="113148"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just" fontAlgn="base"/>
                      <a:r>
                        <a:rPr lang="en-US" sz="1100" b="0">
                          <a:effectLst/>
                        </a:rPr>
                        <a:t>Angular expressions can work with filter</a:t>
                      </a:r>
                    </a:p>
                  </a:txBody>
                  <a:tcPr marL="80820" marR="80820" marT="113148" marB="113148"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just" fontAlgn="base"/>
                      <a:r>
                        <a:rPr lang="en-US" sz="1100" b="0">
                          <a:effectLst/>
                        </a:rPr>
                        <a:t>JavaScript expressions do not work with filter</a:t>
                      </a:r>
                    </a:p>
                  </a:txBody>
                  <a:tcPr marL="80820" marR="80820" marT="113148" marB="113148"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540661037"/>
                  </a:ext>
                </a:extLst>
              </a:tr>
              <a:tr h="549575">
                <a:tc>
                  <a:txBody>
                    <a:bodyPr/>
                    <a:lstStyle/>
                    <a:p>
                      <a:pPr algn="l" fontAlgn="base"/>
                      <a:r>
                        <a:rPr lang="en-US" sz="1100" b="1">
                          <a:effectLst/>
                        </a:rPr>
                        <a:t>One time binding</a:t>
                      </a:r>
                      <a:endParaRPr lang="en-US" sz="1100" b="0">
                        <a:effectLst/>
                      </a:endParaRPr>
                    </a:p>
                  </a:txBody>
                  <a:tcPr marL="80820" marR="80820" marT="113148" marB="113148"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just" fontAlgn="base"/>
                      <a:r>
                        <a:rPr lang="en-US" sz="1100" b="0" dirty="0">
                          <a:effectLst/>
                        </a:rPr>
                        <a:t>One-time binding is supported by AngularJS. To create one time binding use</a:t>
                      </a:r>
                      <a:r>
                        <a:rPr lang="en-US" sz="1100" b="1" dirty="0">
                          <a:effectLst/>
                        </a:rPr>
                        <a:t> :: </a:t>
                      </a:r>
                      <a:r>
                        <a:rPr lang="en-US" sz="1100" b="0" dirty="0">
                          <a:effectLst/>
                        </a:rPr>
                        <a:t>expression.</a:t>
                      </a:r>
                    </a:p>
                  </a:txBody>
                  <a:tcPr marL="80820" marR="80820" marT="113148" marB="113148"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just" fontAlgn="base"/>
                      <a:r>
                        <a:rPr lang="en-US" sz="1100" b="0" dirty="0">
                          <a:effectLst/>
                        </a:rPr>
                        <a:t>JavaScript expressions do not allow one-time binding.</a:t>
                      </a:r>
                    </a:p>
                  </a:txBody>
                  <a:tcPr marL="80820" marR="80820" marT="113148" marB="113148"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866194696"/>
                  </a:ext>
                </a:extLst>
              </a:tr>
            </a:tbl>
          </a:graphicData>
        </a:graphic>
      </p:graphicFrame>
    </p:spTree>
    <p:extLst>
      <p:ext uri="{BB962C8B-B14F-4D97-AF65-F5344CB8AC3E}">
        <p14:creationId xmlns:p14="http://schemas.microsoft.com/office/powerpoint/2010/main" val="19949076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1B573B-0EA7-E6FA-FB0B-E076F3F810C0}"/>
              </a:ext>
            </a:extLst>
          </p:cNvPr>
          <p:cNvSpPr txBox="1"/>
          <p:nvPr/>
        </p:nvSpPr>
        <p:spPr>
          <a:xfrm>
            <a:off x="164592" y="210312"/>
            <a:ext cx="11951208" cy="1200329"/>
          </a:xfrm>
          <a:prstGeom prst="rect">
            <a:avLst/>
          </a:prstGeom>
          <a:noFill/>
        </p:spPr>
        <p:txBody>
          <a:bodyPr wrap="square" rtlCol="0">
            <a:spAutoFit/>
          </a:bodyPr>
          <a:lstStyle/>
          <a:p>
            <a:r>
              <a:rPr lang="en-US" dirty="0"/>
              <a:t>7. What are Single Page Applications (SPA)?</a:t>
            </a:r>
          </a:p>
          <a:p>
            <a:r>
              <a:rPr lang="en-US" dirty="0"/>
              <a:t>A single-page application (SPA) is a web application or website that interacts with the user by dynamically rewriting the current </a:t>
            </a:r>
          </a:p>
          <a:p>
            <a:r>
              <a:rPr lang="en-US" dirty="0"/>
              <a:t>web page with new data from the web server, instead of the default method of a web browser loading entire new pages. </a:t>
            </a:r>
          </a:p>
          <a:p>
            <a:r>
              <a:rPr lang="en-US" dirty="0"/>
              <a:t>The goal is faster transitions that make the website feel more like a native app.</a:t>
            </a:r>
          </a:p>
        </p:txBody>
      </p:sp>
    </p:spTree>
    <p:extLst>
      <p:ext uri="{BB962C8B-B14F-4D97-AF65-F5344CB8AC3E}">
        <p14:creationId xmlns:p14="http://schemas.microsoft.com/office/powerpoint/2010/main" val="19614099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C83E066-88FE-9BFB-1CA8-04E0C6BCD256}"/>
              </a:ext>
            </a:extLst>
          </p:cNvPr>
          <p:cNvSpPr txBox="1"/>
          <p:nvPr/>
        </p:nvSpPr>
        <p:spPr>
          <a:xfrm>
            <a:off x="164592" y="265176"/>
            <a:ext cx="11924355" cy="2031325"/>
          </a:xfrm>
          <a:prstGeom prst="rect">
            <a:avLst/>
          </a:prstGeom>
          <a:noFill/>
        </p:spPr>
        <p:txBody>
          <a:bodyPr wrap="none" rtlCol="0">
            <a:spAutoFit/>
          </a:bodyPr>
          <a:lstStyle/>
          <a:p>
            <a:r>
              <a:rPr lang="en-US" dirty="0"/>
              <a:t>8. What are templates in Angular?</a:t>
            </a:r>
          </a:p>
          <a:p>
            <a:pPr marL="285750" indent="-285750">
              <a:buFont typeface="Arial" panose="020B0604020202020204" pitchFamily="34" charset="0"/>
              <a:buChar char="•"/>
            </a:pPr>
            <a:r>
              <a:rPr lang="en-US" dirty="0"/>
              <a:t>In Angular, template is a part of HTML. Use special syntax within templates to create many of </a:t>
            </a:r>
            <a:r>
              <a:rPr lang="en-US" dirty="0" err="1"/>
              <a:t>Angulars</a:t>
            </a:r>
            <a:r>
              <a:rPr lang="en-US" dirty="0"/>
              <a:t> features.</a:t>
            </a:r>
          </a:p>
          <a:p>
            <a:pPr marL="285750" indent="-285750">
              <a:buFont typeface="Arial" panose="020B0604020202020204" pitchFamily="34" charset="0"/>
              <a:buChar char="•"/>
            </a:pPr>
            <a:r>
              <a:rPr lang="en-US" dirty="0"/>
              <a:t>Each Angular template in your application is a chunk of HTML to be included as part of the page displayed by the browser. </a:t>
            </a:r>
          </a:p>
          <a:p>
            <a:r>
              <a:rPr lang="en-US" dirty="0"/>
              <a:t>An Angular HTML template renders a view, or user interface, in the browser like regular HTML, but with much more </a:t>
            </a:r>
          </a:p>
          <a:p>
            <a:r>
              <a:rPr lang="en-US" dirty="0"/>
              <a:t>functionality.</a:t>
            </a:r>
          </a:p>
          <a:p>
            <a:pPr marL="285750" indent="-285750">
              <a:buFont typeface="Arial" panose="020B0604020202020204" pitchFamily="34" charset="0"/>
              <a:buChar char="•"/>
            </a:pPr>
            <a:r>
              <a:rPr lang="en-US" dirty="0"/>
              <a:t>When you generate an Angular application with the Angular CLI, the app.component.html file is the default template </a:t>
            </a:r>
          </a:p>
          <a:p>
            <a:r>
              <a:rPr lang="en-US" dirty="0"/>
              <a:t>containing the placeholder HTML.</a:t>
            </a:r>
          </a:p>
        </p:txBody>
      </p:sp>
    </p:spTree>
    <p:extLst>
      <p:ext uri="{BB962C8B-B14F-4D97-AF65-F5344CB8AC3E}">
        <p14:creationId xmlns:p14="http://schemas.microsoft.com/office/powerpoint/2010/main" val="5934506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B01FFF8-9CB7-9164-ED73-DF3CA0A5064D}"/>
              </a:ext>
            </a:extLst>
          </p:cNvPr>
          <p:cNvSpPr txBox="1"/>
          <p:nvPr/>
        </p:nvSpPr>
        <p:spPr>
          <a:xfrm>
            <a:off x="192025" y="201168"/>
            <a:ext cx="11859768" cy="2585323"/>
          </a:xfrm>
          <a:prstGeom prst="rect">
            <a:avLst/>
          </a:prstGeom>
          <a:noFill/>
        </p:spPr>
        <p:txBody>
          <a:bodyPr wrap="square" rtlCol="0">
            <a:spAutoFit/>
          </a:bodyPr>
          <a:lstStyle/>
          <a:p>
            <a:r>
              <a:rPr lang="en-US" dirty="0"/>
              <a:t>9. What are directives in Angular?</a:t>
            </a:r>
          </a:p>
          <a:p>
            <a:pPr marL="285750" indent="-285750">
              <a:buFont typeface="Arial" panose="020B0604020202020204" pitchFamily="34" charset="0"/>
              <a:buChar char="•"/>
            </a:pPr>
            <a:r>
              <a:rPr lang="en-US" dirty="0"/>
              <a:t>In Angular, Directives are defined as classes that can add new behavior to the elements in the template or modify existing </a:t>
            </a:r>
          </a:p>
          <a:p>
            <a:r>
              <a:rPr lang="en-US" dirty="0"/>
              <a:t>behavior.</a:t>
            </a:r>
          </a:p>
          <a:p>
            <a:pPr marL="285750" indent="-285750">
              <a:buFont typeface="Arial" panose="020B0604020202020204" pitchFamily="34" charset="0"/>
              <a:buChar char="•"/>
            </a:pPr>
            <a:r>
              <a:rPr lang="en-US" dirty="0"/>
              <a:t>The purpose of Directives in Angular is to maneuver the DOM, be it by adding new elements to DOM or removing elements and even changing the appearance of the DOM elements.</a:t>
            </a:r>
          </a:p>
          <a:p>
            <a:pPr marL="285750" indent="-285750">
              <a:buFont typeface="Arial" panose="020B0604020202020204" pitchFamily="34" charset="0"/>
              <a:buChar char="•"/>
            </a:pPr>
            <a:r>
              <a:rPr lang="en-US" dirty="0"/>
              <a:t>Directives are meant to be a function that executes when found in the DOM by the Angular compiler to extend the power of the HTML with new syntax. </a:t>
            </a:r>
          </a:p>
          <a:p>
            <a:pPr marL="285750" indent="-285750">
              <a:buFont typeface="Arial" panose="020B0604020202020204" pitchFamily="34" charset="0"/>
              <a:buChar char="•"/>
            </a:pPr>
            <a:r>
              <a:rPr lang="en-US" dirty="0"/>
              <a:t>Directives have a name and can be predefined or custom-defined so that they can be called anything.</a:t>
            </a:r>
          </a:p>
          <a:p>
            <a:pPr marL="285750" indent="-285750">
              <a:buFont typeface="Arial" panose="020B0604020202020204" pitchFamily="34" charset="0"/>
              <a:buChar char="•"/>
            </a:pPr>
            <a:r>
              <a:rPr lang="en-US" dirty="0"/>
              <a:t>Depending on the predefined directive, its use is determined – attribute, comment, element, or class.</a:t>
            </a:r>
          </a:p>
        </p:txBody>
      </p:sp>
    </p:spTree>
    <p:extLst>
      <p:ext uri="{BB962C8B-B14F-4D97-AF65-F5344CB8AC3E}">
        <p14:creationId xmlns:p14="http://schemas.microsoft.com/office/powerpoint/2010/main" val="22202402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TotalTime>
  <Words>1563</Words>
  <Application>Microsoft Office PowerPoint</Application>
  <PresentationFormat>Widescreen</PresentationFormat>
  <Paragraphs>121</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(Body)</vt:lpstr>
      <vt:lpstr>Calibri Light</vt:lpstr>
      <vt:lpstr>Source Sans Pro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Abhinav Umat</dc:creator>
  <cp:lastModifiedBy>Abhinav Umat</cp:lastModifiedBy>
  <cp:revision>1</cp:revision>
  <dcterms:created xsi:type="dcterms:W3CDTF">2023-03-13T20:13:24Z</dcterms:created>
  <dcterms:modified xsi:type="dcterms:W3CDTF">2023-03-13T20:45:38Z</dcterms:modified>
</cp:coreProperties>
</file>