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elleza" panose="020B0604020202020204" charset="0"/>
      <p:regular r:id="rId12"/>
    </p:embeddedFont>
    <p:embeddedFont>
      <p:font typeface="Bodoni FLF" panose="020B0604020202020204"/>
      <p:regular r:id="rId13"/>
    </p:embeddedFont>
    <p:embeddedFont>
      <p:font typeface="Bodoni FLF Bold" panose="020B0604020202020204"/>
      <p:regular r:id="rId14"/>
    </p:embeddedFont>
    <p:embeddedFont>
      <p:font typeface="Horizon" panose="020B0604020202020204" charset="0"/>
      <p:regular r:id="rId15"/>
    </p:embeddedFont>
    <p:embeddedFont>
      <p:font typeface="Poppins" panose="00000500000000000000" pitchFamily="2" charset="0"/>
      <p:regular r:id="rId16"/>
    </p:embeddedFont>
    <p:embeddedFont>
      <p:font typeface="Poppins Bold" panose="00000800000000000000" charset="0"/>
      <p:regular r:id="rId17"/>
    </p:embeddedFont>
    <p:embeddedFont>
      <p:font typeface="Poppins Medium" panose="000006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1181" y="1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1336731" y="-344819"/>
            <a:ext cx="1678087" cy="3545859"/>
            <a:chOff x="0" y="0"/>
            <a:chExt cx="441965" cy="933889"/>
          </a:xfrm>
        </p:grpSpPr>
        <p:sp>
          <p:nvSpPr>
            <p:cNvPr id="3" name="Freeform 3"/>
            <p:cNvSpPr/>
            <p:nvPr/>
          </p:nvSpPr>
          <p:spPr>
            <a:xfrm>
              <a:off x="0" y="0"/>
              <a:ext cx="441965" cy="933889"/>
            </a:xfrm>
            <a:custGeom>
              <a:avLst/>
              <a:gdLst/>
              <a:ahLst/>
              <a:cxnLst/>
              <a:rect l="l" t="t" r="r" b="b"/>
              <a:pathLst>
                <a:path w="441965" h="933889">
                  <a:moveTo>
                    <a:pt x="0" y="0"/>
                  </a:moveTo>
                  <a:lnTo>
                    <a:pt x="441965" y="0"/>
                  </a:lnTo>
                  <a:lnTo>
                    <a:pt x="441965" y="933889"/>
                  </a:lnTo>
                  <a:lnTo>
                    <a:pt x="0" y="933889"/>
                  </a:lnTo>
                  <a:close/>
                </a:path>
              </a:pathLst>
            </a:custGeom>
            <a:solidFill>
              <a:srgbClr val="69ADD4"/>
            </a:solidFill>
          </p:spPr>
          <p:txBody>
            <a:bodyPr/>
            <a:lstStyle/>
            <a:p>
              <a:endParaRPr lang="en-IN"/>
            </a:p>
          </p:txBody>
        </p:sp>
        <p:sp>
          <p:nvSpPr>
            <p:cNvPr id="4" name="TextBox 4"/>
            <p:cNvSpPr txBox="1"/>
            <p:nvPr/>
          </p:nvSpPr>
          <p:spPr>
            <a:xfrm>
              <a:off x="0" y="-38100"/>
              <a:ext cx="441965" cy="971989"/>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1336731" y="3620868"/>
            <a:ext cx="1678087" cy="0"/>
          </a:xfrm>
          <a:prstGeom prst="line">
            <a:avLst/>
          </a:prstGeom>
          <a:ln w="114300" cap="flat">
            <a:solidFill>
              <a:srgbClr val="FFFFFF"/>
            </a:solidFill>
            <a:prstDash val="solid"/>
            <a:headEnd type="none" w="sm" len="sm"/>
            <a:tailEnd type="none" w="sm" len="sm"/>
          </a:ln>
        </p:spPr>
        <p:txBody>
          <a:bodyPr/>
          <a:lstStyle/>
          <a:p>
            <a:endParaRPr lang="en-IN"/>
          </a:p>
        </p:txBody>
      </p:sp>
      <p:grpSp>
        <p:nvGrpSpPr>
          <p:cNvPr id="6" name="Group 6"/>
          <p:cNvGrpSpPr/>
          <p:nvPr/>
        </p:nvGrpSpPr>
        <p:grpSpPr>
          <a:xfrm>
            <a:off x="9339729" y="0"/>
            <a:ext cx="8948271" cy="10287000"/>
            <a:chOff x="0" y="0"/>
            <a:chExt cx="2356746" cy="2709333"/>
          </a:xfrm>
        </p:grpSpPr>
        <p:sp>
          <p:nvSpPr>
            <p:cNvPr id="7" name="Freeform 7"/>
            <p:cNvSpPr/>
            <p:nvPr/>
          </p:nvSpPr>
          <p:spPr>
            <a:xfrm>
              <a:off x="0" y="0"/>
              <a:ext cx="2356746" cy="2709333"/>
            </a:xfrm>
            <a:custGeom>
              <a:avLst/>
              <a:gdLst/>
              <a:ahLst/>
              <a:cxnLst/>
              <a:rect l="l" t="t" r="r" b="b"/>
              <a:pathLst>
                <a:path w="2356746" h="2709333">
                  <a:moveTo>
                    <a:pt x="0" y="0"/>
                  </a:moveTo>
                  <a:lnTo>
                    <a:pt x="2356746" y="0"/>
                  </a:lnTo>
                  <a:lnTo>
                    <a:pt x="2356746" y="2709333"/>
                  </a:lnTo>
                  <a:lnTo>
                    <a:pt x="0" y="2709333"/>
                  </a:lnTo>
                  <a:close/>
                </a:path>
              </a:pathLst>
            </a:custGeom>
            <a:solidFill>
              <a:srgbClr val="5D5B79"/>
            </a:solidFill>
          </p:spPr>
          <p:txBody>
            <a:bodyPr/>
            <a:lstStyle/>
            <a:p>
              <a:endParaRPr lang="en-IN"/>
            </a:p>
          </p:txBody>
        </p:sp>
        <p:sp>
          <p:nvSpPr>
            <p:cNvPr id="8" name="TextBox 8"/>
            <p:cNvSpPr txBox="1"/>
            <p:nvPr/>
          </p:nvSpPr>
          <p:spPr>
            <a:xfrm>
              <a:off x="0" y="-66675"/>
              <a:ext cx="2356746" cy="2776008"/>
            </a:xfrm>
            <a:prstGeom prst="rect">
              <a:avLst/>
            </a:prstGeom>
          </p:spPr>
          <p:txBody>
            <a:bodyPr lIns="50800" tIns="50800" rIns="50800" bIns="50800" rtlCol="0" anchor="ctr"/>
            <a:lstStyle/>
            <a:p>
              <a:pPr algn="ctr">
                <a:lnSpc>
                  <a:spcPts val="3024"/>
                </a:lnSpc>
              </a:pPr>
              <a:endParaRPr/>
            </a:p>
          </p:txBody>
        </p:sp>
      </p:grpSp>
      <p:sp>
        <p:nvSpPr>
          <p:cNvPr id="9" name="Freeform 9"/>
          <p:cNvSpPr/>
          <p:nvPr/>
        </p:nvSpPr>
        <p:spPr>
          <a:xfrm rot="-5400000">
            <a:off x="9298561" y="6476206"/>
            <a:ext cx="8639149" cy="8948271"/>
          </a:xfrm>
          <a:custGeom>
            <a:avLst/>
            <a:gdLst/>
            <a:ahLst/>
            <a:cxnLst/>
            <a:rect l="l" t="t" r="r" b="b"/>
            <a:pathLst>
              <a:path w="8639149" h="8948271">
                <a:moveTo>
                  <a:pt x="0" y="0"/>
                </a:moveTo>
                <a:lnTo>
                  <a:pt x="8639149" y="0"/>
                </a:lnTo>
                <a:lnTo>
                  <a:pt x="8639149" y="8948271"/>
                </a:lnTo>
                <a:lnTo>
                  <a:pt x="0" y="8948271"/>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10"/>
          <p:cNvSpPr/>
          <p:nvPr/>
        </p:nvSpPr>
        <p:spPr>
          <a:xfrm>
            <a:off x="9627079" y="1799151"/>
            <a:ext cx="7919571" cy="6767633"/>
          </a:xfrm>
          <a:custGeom>
            <a:avLst/>
            <a:gdLst/>
            <a:ahLst/>
            <a:cxnLst/>
            <a:rect l="l" t="t" r="r" b="b"/>
            <a:pathLst>
              <a:path w="7919571" h="6767633">
                <a:moveTo>
                  <a:pt x="0" y="0"/>
                </a:moveTo>
                <a:lnTo>
                  <a:pt x="7919571" y="0"/>
                </a:lnTo>
                <a:lnTo>
                  <a:pt x="7919571" y="6767633"/>
                </a:lnTo>
                <a:lnTo>
                  <a:pt x="0" y="67676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1" name="TextBox 11"/>
          <p:cNvSpPr txBox="1"/>
          <p:nvPr/>
        </p:nvSpPr>
        <p:spPr>
          <a:xfrm>
            <a:off x="1336731" y="4087593"/>
            <a:ext cx="7164579" cy="2066925"/>
          </a:xfrm>
          <a:prstGeom prst="rect">
            <a:avLst/>
          </a:prstGeom>
        </p:spPr>
        <p:txBody>
          <a:bodyPr lIns="0" tIns="0" rIns="0" bIns="0" rtlCol="0" anchor="t">
            <a:spAutoFit/>
          </a:bodyPr>
          <a:lstStyle/>
          <a:p>
            <a:pPr>
              <a:lnSpc>
                <a:spcPts val="7883"/>
              </a:lnSpc>
            </a:pPr>
            <a:r>
              <a:rPr lang="en-US" sz="6569">
                <a:solidFill>
                  <a:srgbClr val="FFFFFF"/>
                </a:solidFill>
                <a:latin typeface="Poppins Bold"/>
              </a:rPr>
              <a:t>SEOUL RENTAL BIKE ANALYSIS</a:t>
            </a:r>
          </a:p>
        </p:txBody>
      </p:sp>
      <p:sp>
        <p:nvSpPr>
          <p:cNvPr id="12" name="TextBox 12"/>
          <p:cNvSpPr txBox="1"/>
          <p:nvPr/>
        </p:nvSpPr>
        <p:spPr>
          <a:xfrm>
            <a:off x="1336731" y="6535518"/>
            <a:ext cx="4054525" cy="633461"/>
          </a:xfrm>
          <a:prstGeom prst="rect">
            <a:avLst/>
          </a:prstGeom>
        </p:spPr>
        <p:txBody>
          <a:bodyPr lIns="0" tIns="0" rIns="0" bIns="0" rtlCol="0" anchor="t">
            <a:spAutoFit/>
          </a:bodyPr>
          <a:lstStyle/>
          <a:p>
            <a:pPr>
              <a:lnSpc>
                <a:spcPts val="4984"/>
              </a:lnSpc>
            </a:pPr>
            <a:r>
              <a:rPr lang="en-US" sz="3560">
                <a:solidFill>
                  <a:srgbClr val="FFD737"/>
                </a:solidFill>
                <a:latin typeface="Poppins"/>
              </a:rPr>
              <a:t>TEAM DATAHOLICS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38100"/>
            <a:ext cx="18288000" cy="6761448"/>
            <a:chOff x="0" y="0"/>
            <a:chExt cx="4816593" cy="1780793"/>
          </a:xfrm>
        </p:grpSpPr>
        <p:sp>
          <p:nvSpPr>
            <p:cNvPr id="3" name="Freeform 3"/>
            <p:cNvSpPr/>
            <p:nvPr/>
          </p:nvSpPr>
          <p:spPr>
            <a:xfrm>
              <a:off x="0" y="0"/>
              <a:ext cx="4816592" cy="1780793"/>
            </a:xfrm>
            <a:custGeom>
              <a:avLst/>
              <a:gdLst/>
              <a:ahLst/>
              <a:cxnLst/>
              <a:rect l="l" t="t" r="r" b="b"/>
              <a:pathLst>
                <a:path w="4816592" h="1780793">
                  <a:moveTo>
                    <a:pt x="0" y="0"/>
                  </a:moveTo>
                  <a:lnTo>
                    <a:pt x="4816592" y="0"/>
                  </a:lnTo>
                  <a:lnTo>
                    <a:pt x="4816592" y="1780793"/>
                  </a:lnTo>
                  <a:lnTo>
                    <a:pt x="0" y="1780793"/>
                  </a:lnTo>
                  <a:close/>
                </a:path>
              </a:pathLst>
            </a:custGeom>
            <a:solidFill>
              <a:srgbClr val="5D5B79"/>
            </a:solidFill>
          </p:spPr>
          <p:txBody>
            <a:bodyPr/>
            <a:lstStyle/>
            <a:p>
              <a:endParaRPr lang="en-IN" dirty="0"/>
            </a:p>
          </p:txBody>
        </p:sp>
        <p:sp>
          <p:nvSpPr>
            <p:cNvPr id="4" name="TextBox 4"/>
            <p:cNvSpPr txBox="1"/>
            <p:nvPr/>
          </p:nvSpPr>
          <p:spPr>
            <a:xfrm>
              <a:off x="0" y="-66675"/>
              <a:ext cx="4816593" cy="1847468"/>
            </a:xfrm>
            <a:prstGeom prst="rect">
              <a:avLst/>
            </a:prstGeom>
          </p:spPr>
          <p:txBody>
            <a:bodyPr lIns="50800" tIns="50800" rIns="50800" bIns="50800" rtlCol="0" anchor="ctr"/>
            <a:lstStyle/>
            <a:p>
              <a:pPr algn="ctr">
                <a:lnSpc>
                  <a:spcPts val="3024"/>
                </a:lnSpc>
              </a:pPr>
              <a:endParaRPr/>
            </a:p>
          </p:txBody>
        </p:sp>
      </p:grpSp>
      <p:sp>
        <p:nvSpPr>
          <p:cNvPr id="5" name="AutoShape 5"/>
          <p:cNvSpPr/>
          <p:nvPr/>
        </p:nvSpPr>
        <p:spPr>
          <a:xfrm>
            <a:off x="1375289" y="6675723"/>
            <a:ext cx="1909944" cy="0"/>
          </a:xfrm>
          <a:prstGeom prst="line">
            <a:avLst/>
          </a:prstGeom>
          <a:ln w="171450" cap="flat">
            <a:solidFill>
              <a:srgbClr val="F4CF89"/>
            </a:solidFill>
            <a:prstDash val="solid"/>
            <a:headEnd type="none" w="sm" len="sm"/>
            <a:tailEnd type="none" w="sm" len="sm"/>
          </a:ln>
        </p:spPr>
        <p:txBody>
          <a:bodyPr/>
          <a:lstStyle/>
          <a:p>
            <a:endParaRPr lang="en-IN"/>
          </a:p>
        </p:txBody>
      </p:sp>
      <p:sp>
        <p:nvSpPr>
          <p:cNvPr id="6" name="AutoShape 6"/>
          <p:cNvSpPr/>
          <p:nvPr/>
        </p:nvSpPr>
        <p:spPr>
          <a:xfrm>
            <a:off x="5948167" y="6675723"/>
            <a:ext cx="1909944" cy="0"/>
          </a:xfrm>
          <a:prstGeom prst="line">
            <a:avLst/>
          </a:prstGeom>
          <a:ln w="171450" cap="flat">
            <a:solidFill>
              <a:srgbClr val="69ADD4"/>
            </a:solidFill>
            <a:prstDash val="solid"/>
            <a:headEnd type="none" w="sm" len="sm"/>
            <a:tailEnd type="none" w="sm" len="sm"/>
          </a:ln>
        </p:spPr>
        <p:txBody>
          <a:bodyPr/>
          <a:lstStyle/>
          <a:p>
            <a:endParaRPr lang="en-IN"/>
          </a:p>
        </p:txBody>
      </p:sp>
      <p:sp>
        <p:nvSpPr>
          <p:cNvPr id="7" name="AutoShape 7"/>
          <p:cNvSpPr/>
          <p:nvPr/>
        </p:nvSpPr>
        <p:spPr>
          <a:xfrm>
            <a:off x="10517757" y="6675723"/>
            <a:ext cx="1909944" cy="0"/>
          </a:xfrm>
          <a:prstGeom prst="line">
            <a:avLst/>
          </a:prstGeom>
          <a:ln w="171450" cap="flat">
            <a:solidFill>
              <a:srgbClr val="FF7070"/>
            </a:solidFill>
            <a:prstDash val="solid"/>
            <a:headEnd type="none" w="sm" len="sm"/>
            <a:tailEnd type="none" w="sm" len="sm"/>
          </a:ln>
        </p:spPr>
        <p:txBody>
          <a:bodyPr/>
          <a:lstStyle/>
          <a:p>
            <a:endParaRPr lang="en-IN"/>
          </a:p>
        </p:txBody>
      </p:sp>
      <p:sp>
        <p:nvSpPr>
          <p:cNvPr id="8" name="AutoShape 8"/>
          <p:cNvSpPr/>
          <p:nvPr/>
        </p:nvSpPr>
        <p:spPr>
          <a:xfrm>
            <a:off x="15087348" y="6675723"/>
            <a:ext cx="1909944" cy="0"/>
          </a:xfrm>
          <a:prstGeom prst="line">
            <a:avLst/>
          </a:prstGeom>
          <a:ln w="171450" cap="flat">
            <a:solidFill>
              <a:srgbClr val="A4E489"/>
            </a:solidFill>
            <a:prstDash val="solid"/>
            <a:headEnd type="none" w="sm" len="sm"/>
            <a:tailEnd type="none" w="sm" len="sm"/>
          </a:ln>
        </p:spPr>
        <p:txBody>
          <a:bodyPr/>
          <a:lstStyle/>
          <a:p>
            <a:endParaRPr lang="en-IN"/>
          </a:p>
        </p:txBody>
      </p:sp>
      <p:grpSp>
        <p:nvGrpSpPr>
          <p:cNvPr id="9" name="Group 9"/>
          <p:cNvGrpSpPr/>
          <p:nvPr/>
        </p:nvGrpSpPr>
        <p:grpSpPr>
          <a:xfrm>
            <a:off x="15495008" y="-487853"/>
            <a:ext cx="1764292" cy="3868576"/>
            <a:chOff x="0" y="0"/>
            <a:chExt cx="464670" cy="1018884"/>
          </a:xfrm>
        </p:grpSpPr>
        <p:sp>
          <p:nvSpPr>
            <p:cNvPr id="10" name="Freeform 10"/>
            <p:cNvSpPr/>
            <p:nvPr/>
          </p:nvSpPr>
          <p:spPr>
            <a:xfrm>
              <a:off x="0" y="0"/>
              <a:ext cx="464670" cy="1018884"/>
            </a:xfrm>
            <a:custGeom>
              <a:avLst/>
              <a:gdLst/>
              <a:ahLst/>
              <a:cxnLst/>
              <a:rect l="l" t="t" r="r" b="b"/>
              <a:pathLst>
                <a:path w="464670" h="1018884">
                  <a:moveTo>
                    <a:pt x="0" y="0"/>
                  </a:moveTo>
                  <a:lnTo>
                    <a:pt x="464670" y="0"/>
                  </a:lnTo>
                  <a:lnTo>
                    <a:pt x="464670" y="1018884"/>
                  </a:lnTo>
                  <a:lnTo>
                    <a:pt x="0" y="1018884"/>
                  </a:lnTo>
                  <a:close/>
                </a:path>
              </a:pathLst>
            </a:custGeom>
            <a:solidFill>
              <a:srgbClr val="69ADD4"/>
            </a:solidFill>
          </p:spPr>
          <p:txBody>
            <a:bodyPr/>
            <a:lstStyle/>
            <a:p>
              <a:endParaRPr lang="en-IN"/>
            </a:p>
          </p:txBody>
        </p:sp>
        <p:sp>
          <p:nvSpPr>
            <p:cNvPr id="11" name="TextBox 11"/>
            <p:cNvSpPr txBox="1"/>
            <p:nvPr/>
          </p:nvSpPr>
          <p:spPr>
            <a:xfrm>
              <a:off x="0" y="-66675"/>
              <a:ext cx="464670" cy="1085559"/>
            </a:xfrm>
            <a:prstGeom prst="rect">
              <a:avLst/>
            </a:prstGeom>
          </p:spPr>
          <p:txBody>
            <a:bodyPr lIns="50800" tIns="50800" rIns="50800" bIns="50800" rtlCol="0" anchor="ctr"/>
            <a:lstStyle/>
            <a:p>
              <a:pPr algn="ctr">
                <a:lnSpc>
                  <a:spcPts val="3024"/>
                </a:lnSpc>
              </a:pPr>
              <a:endParaRPr/>
            </a:p>
          </p:txBody>
        </p:sp>
      </p:grpSp>
      <p:sp>
        <p:nvSpPr>
          <p:cNvPr id="12" name="TextBox 12"/>
          <p:cNvSpPr txBox="1"/>
          <p:nvPr/>
        </p:nvSpPr>
        <p:spPr>
          <a:xfrm>
            <a:off x="-3429000" y="3086100"/>
            <a:ext cx="18241103" cy="1468529"/>
          </a:xfrm>
          <a:prstGeom prst="rect">
            <a:avLst/>
          </a:prstGeom>
        </p:spPr>
        <p:txBody>
          <a:bodyPr lIns="0" tIns="0" rIns="0" bIns="0" rtlCol="0" anchor="t">
            <a:spAutoFit/>
          </a:bodyPr>
          <a:lstStyle/>
          <a:p>
            <a:pPr algn="ctr">
              <a:lnSpc>
                <a:spcPts val="11255"/>
              </a:lnSpc>
              <a:spcBef>
                <a:spcPct val="0"/>
              </a:spcBef>
            </a:pPr>
            <a:r>
              <a:rPr lang="en-US" sz="8039" dirty="0">
                <a:solidFill>
                  <a:srgbClr val="F2F2F2"/>
                </a:solidFill>
                <a:latin typeface="Horizo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167798" y="-634118"/>
            <a:ext cx="18288000" cy="4217788"/>
            <a:chOff x="0" y="0"/>
            <a:chExt cx="4816593" cy="1110858"/>
          </a:xfrm>
        </p:grpSpPr>
        <p:sp>
          <p:nvSpPr>
            <p:cNvPr id="3" name="Freeform 3"/>
            <p:cNvSpPr/>
            <p:nvPr/>
          </p:nvSpPr>
          <p:spPr>
            <a:xfrm>
              <a:off x="0" y="0"/>
              <a:ext cx="4816592" cy="1110858"/>
            </a:xfrm>
            <a:custGeom>
              <a:avLst/>
              <a:gdLst/>
              <a:ahLst/>
              <a:cxnLst/>
              <a:rect l="l" t="t" r="r" b="b"/>
              <a:pathLst>
                <a:path w="4816592" h="1110858">
                  <a:moveTo>
                    <a:pt x="0" y="0"/>
                  </a:moveTo>
                  <a:lnTo>
                    <a:pt x="4816592" y="0"/>
                  </a:lnTo>
                  <a:lnTo>
                    <a:pt x="4816592" y="1110858"/>
                  </a:lnTo>
                  <a:lnTo>
                    <a:pt x="0" y="1110858"/>
                  </a:lnTo>
                  <a:close/>
                </a:path>
              </a:pathLst>
            </a:custGeom>
            <a:solidFill>
              <a:srgbClr val="5D5B79"/>
            </a:solidFill>
          </p:spPr>
          <p:txBody>
            <a:bodyPr/>
            <a:lstStyle/>
            <a:p>
              <a:endParaRPr lang="en-IN"/>
            </a:p>
          </p:txBody>
        </p:sp>
        <p:sp>
          <p:nvSpPr>
            <p:cNvPr id="4" name="TextBox 4"/>
            <p:cNvSpPr txBox="1"/>
            <p:nvPr/>
          </p:nvSpPr>
          <p:spPr>
            <a:xfrm>
              <a:off x="0" y="-66675"/>
              <a:ext cx="4816593" cy="1177533"/>
            </a:xfrm>
            <a:prstGeom prst="rect">
              <a:avLst/>
            </a:prstGeom>
          </p:spPr>
          <p:txBody>
            <a:bodyPr lIns="50800" tIns="50800" rIns="50800" bIns="50800" rtlCol="0" anchor="ctr"/>
            <a:lstStyle/>
            <a:p>
              <a:pPr algn="ctr">
                <a:lnSpc>
                  <a:spcPts val="3024"/>
                </a:lnSpc>
              </a:pPr>
              <a:endParaRPr/>
            </a:p>
          </p:txBody>
        </p:sp>
      </p:grpSp>
      <p:sp>
        <p:nvSpPr>
          <p:cNvPr id="5" name="AutoShape 5"/>
          <p:cNvSpPr/>
          <p:nvPr/>
        </p:nvSpPr>
        <p:spPr>
          <a:xfrm>
            <a:off x="8304956" y="1234665"/>
            <a:ext cx="1678087" cy="0"/>
          </a:xfrm>
          <a:prstGeom prst="line">
            <a:avLst/>
          </a:prstGeom>
          <a:ln w="114300" cap="flat">
            <a:solidFill>
              <a:srgbClr val="FFFFFF"/>
            </a:solidFill>
            <a:prstDash val="solid"/>
            <a:headEnd type="none" w="sm" len="sm"/>
            <a:tailEnd type="none" w="sm" len="sm"/>
          </a:ln>
        </p:spPr>
        <p:txBody>
          <a:bodyPr/>
          <a:lstStyle/>
          <a:p>
            <a:endParaRPr lang="en-IN"/>
          </a:p>
        </p:txBody>
      </p:sp>
      <p:sp>
        <p:nvSpPr>
          <p:cNvPr id="6" name="TextBox 6"/>
          <p:cNvSpPr txBox="1"/>
          <p:nvPr/>
        </p:nvSpPr>
        <p:spPr>
          <a:xfrm>
            <a:off x="6640972" y="1312852"/>
            <a:ext cx="5341651" cy="1034724"/>
          </a:xfrm>
          <a:prstGeom prst="rect">
            <a:avLst/>
          </a:prstGeom>
        </p:spPr>
        <p:txBody>
          <a:bodyPr lIns="0" tIns="0" rIns="0" bIns="0" rtlCol="0" anchor="t">
            <a:spAutoFit/>
          </a:bodyPr>
          <a:lstStyle/>
          <a:p>
            <a:pPr algn="ctr">
              <a:lnSpc>
                <a:spcPts val="8067"/>
              </a:lnSpc>
            </a:pPr>
            <a:r>
              <a:rPr lang="en-US" sz="5762">
                <a:solidFill>
                  <a:srgbClr val="FFFFFF"/>
                </a:solidFill>
                <a:latin typeface="Poppins Bold"/>
              </a:rPr>
              <a:t>DESCRIPTION</a:t>
            </a:r>
          </a:p>
        </p:txBody>
      </p:sp>
      <p:sp>
        <p:nvSpPr>
          <p:cNvPr id="7" name="TextBox 7"/>
          <p:cNvSpPr txBox="1"/>
          <p:nvPr/>
        </p:nvSpPr>
        <p:spPr>
          <a:xfrm>
            <a:off x="776657" y="3996798"/>
            <a:ext cx="16734686" cy="5701648"/>
          </a:xfrm>
          <a:prstGeom prst="rect">
            <a:avLst/>
          </a:prstGeom>
        </p:spPr>
        <p:txBody>
          <a:bodyPr lIns="0" tIns="0" rIns="0" bIns="0" rtlCol="0" anchor="t">
            <a:spAutoFit/>
          </a:bodyPr>
          <a:lstStyle/>
          <a:p>
            <a:pPr>
              <a:lnSpc>
                <a:spcPts val="5001"/>
              </a:lnSpc>
            </a:pPr>
            <a:r>
              <a:rPr lang="en-US" sz="3572">
                <a:solidFill>
                  <a:srgbClr val="F2F2F2"/>
                </a:solidFill>
                <a:latin typeface="Poppins Medium"/>
              </a:rPr>
              <a:t>The given data is a record of rental bike usage in the city of Seoul for two consecutive years 2017 and 2018. Its also delves into various factors such as seasons, hours of the day, snowfall, rainfall, temperatures and humidity. </a:t>
            </a:r>
          </a:p>
          <a:p>
            <a:pPr>
              <a:lnSpc>
                <a:spcPts val="5001"/>
              </a:lnSpc>
            </a:pPr>
            <a:r>
              <a:rPr lang="en-US" sz="3572">
                <a:solidFill>
                  <a:srgbClr val="F2F2F2"/>
                </a:solidFill>
                <a:latin typeface="Poppins Medium"/>
              </a:rPr>
              <a:t>This data can be useful for rental bike businesses to predict the hours of supply demand.</a:t>
            </a:r>
          </a:p>
          <a:p>
            <a:pPr>
              <a:lnSpc>
                <a:spcPts val="5001"/>
              </a:lnSpc>
            </a:pPr>
            <a:r>
              <a:rPr lang="en-US" sz="3572">
                <a:solidFill>
                  <a:srgbClr val="F2F2F2"/>
                </a:solidFill>
                <a:latin typeface="Poppins Medium"/>
              </a:rPr>
              <a:t>Furthermore, the dataset is instrumental for optimizing last-mile connectivity in regions characterized by narrower passages, such as hillside terrains, thereby contributing to enhanced urban mobility.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13822" cy="10287000"/>
            <a:chOff x="0" y="0"/>
            <a:chExt cx="2690060" cy="2709333"/>
          </a:xfrm>
        </p:grpSpPr>
        <p:sp>
          <p:nvSpPr>
            <p:cNvPr id="3" name="Freeform 3"/>
            <p:cNvSpPr/>
            <p:nvPr/>
          </p:nvSpPr>
          <p:spPr>
            <a:xfrm>
              <a:off x="0" y="0"/>
              <a:ext cx="2690060" cy="2709333"/>
            </a:xfrm>
            <a:custGeom>
              <a:avLst/>
              <a:gdLst/>
              <a:ahLst/>
              <a:cxnLst/>
              <a:rect l="l" t="t" r="r" b="b"/>
              <a:pathLst>
                <a:path w="2690060" h="2709333">
                  <a:moveTo>
                    <a:pt x="0" y="0"/>
                  </a:moveTo>
                  <a:lnTo>
                    <a:pt x="2690060" y="0"/>
                  </a:lnTo>
                  <a:lnTo>
                    <a:pt x="2690060" y="2709333"/>
                  </a:lnTo>
                  <a:lnTo>
                    <a:pt x="0" y="2709333"/>
                  </a:lnTo>
                  <a:close/>
                </a:path>
              </a:pathLst>
            </a:custGeom>
            <a:solidFill>
              <a:srgbClr val="5D5B79"/>
            </a:solidFill>
          </p:spPr>
          <p:txBody>
            <a:bodyPr/>
            <a:lstStyle/>
            <a:p>
              <a:endParaRPr lang="en-IN"/>
            </a:p>
          </p:txBody>
        </p:sp>
        <p:sp>
          <p:nvSpPr>
            <p:cNvPr id="4" name="TextBox 4"/>
            <p:cNvSpPr txBox="1"/>
            <p:nvPr/>
          </p:nvSpPr>
          <p:spPr>
            <a:xfrm>
              <a:off x="0" y="-66675"/>
              <a:ext cx="2690060" cy="2776008"/>
            </a:xfrm>
            <a:prstGeom prst="rect">
              <a:avLst/>
            </a:prstGeom>
          </p:spPr>
          <p:txBody>
            <a:bodyPr lIns="50800" tIns="50800" rIns="50800" bIns="50800" rtlCol="0" anchor="ctr"/>
            <a:lstStyle/>
            <a:p>
              <a:pPr algn="ctr">
                <a:lnSpc>
                  <a:spcPts val="3024"/>
                </a:lnSpc>
              </a:pPr>
              <a:endParaRPr/>
            </a:p>
          </p:txBody>
        </p:sp>
      </p:grpSp>
      <p:sp>
        <p:nvSpPr>
          <p:cNvPr id="5" name="TextBox 5"/>
          <p:cNvSpPr txBox="1"/>
          <p:nvPr/>
        </p:nvSpPr>
        <p:spPr>
          <a:xfrm>
            <a:off x="11321602" y="1429103"/>
            <a:ext cx="5276951" cy="2065852"/>
          </a:xfrm>
          <a:prstGeom prst="rect">
            <a:avLst/>
          </a:prstGeom>
        </p:spPr>
        <p:txBody>
          <a:bodyPr lIns="0" tIns="0" rIns="0" bIns="0" rtlCol="0" anchor="t">
            <a:spAutoFit/>
          </a:bodyPr>
          <a:lstStyle/>
          <a:p>
            <a:pPr>
              <a:lnSpc>
                <a:spcPts val="7919"/>
              </a:lnSpc>
            </a:pPr>
            <a:r>
              <a:rPr lang="en-US" sz="6654">
                <a:solidFill>
                  <a:srgbClr val="FFFFFF"/>
                </a:solidFill>
                <a:latin typeface="Poppins Bold"/>
              </a:rPr>
              <a:t>MONTHLY ANALYSIS</a:t>
            </a:r>
          </a:p>
        </p:txBody>
      </p:sp>
      <p:sp>
        <p:nvSpPr>
          <p:cNvPr id="6" name="AutoShape 6"/>
          <p:cNvSpPr/>
          <p:nvPr/>
        </p:nvSpPr>
        <p:spPr>
          <a:xfrm>
            <a:off x="16208446" y="3324266"/>
            <a:ext cx="1223263" cy="0"/>
          </a:xfrm>
          <a:prstGeom prst="line">
            <a:avLst/>
          </a:prstGeom>
          <a:ln w="114300" cap="flat">
            <a:solidFill>
              <a:srgbClr val="FFFFFF"/>
            </a:solidFill>
            <a:prstDash val="solid"/>
            <a:headEnd type="none" w="sm" len="sm"/>
            <a:tailEnd type="none" w="sm" len="sm"/>
          </a:ln>
        </p:spPr>
        <p:txBody>
          <a:bodyPr/>
          <a:lstStyle/>
          <a:p>
            <a:endParaRPr lang="en-IN"/>
          </a:p>
        </p:txBody>
      </p:sp>
      <p:grpSp>
        <p:nvGrpSpPr>
          <p:cNvPr id="7" name="Group 7"/>
          <p:cNvGrpSpPr/>
          <p:nvPr/>
        </p:nvGrpSpPr>
        <p:grpSpPr>
          <a:xfrm>
            <a:off x="8540566" y="5848350"/>
            <a:ext cx="8891144" cy="3409950"/>
            <a:chOff x="0" y="0"/>
            <a:chExt cx="2341700" cy="898094"/>
          </a:xfrm>
        </p:grpSpPr>
        <p:sp>
          <p:nvSpPr>
            <p:cNvPr id="8" name="Freeform 8"/>
            <p:cNvSpPr/>
            <p:nvPr/>
          </p:nvSpPr>
          <p:spPr>
            <a:xfrm>
              <a:off x="0" y="0"/>
              <a:ext cx="2341700" cy="898094"/>
            </a:xfrm>
            <a:custGeom>
              <a:avLst/>
              <a:gdLst/>
              <a:ahLst/>
              <a:cxnLst/>
              <a:rect l="l" t="t" r="r" b="b"/>
              <a:pathLst>
                <a:path w="2341700" h="898094">
                  <a:moveTo>
                    <a:pt x="0" y="0"/>
                  </a:moveTo>
                  <a:lnTo>
                    <a:pt x="2341700" y="0"/>
                  </a:lnTo>
                  <a:lnTo>
                    <a:pt x="2341700" y="898094"/>
                  </a:lnTo>
                  <a:lnTo>
                    <a:pt x="0" y="898094"/>
                  </a:lnTo>
                  <a:close/>
                </a:path>
              </a:pathLst>
            </a:custGeom>
            <a:solidFill>
              <a:srgbClr val="FF7070"/>
            </a:solidFill>
          </p:spPr>
          <p:txBody>
            <a:bodyPr/>
            <a:lstStyle/>
            <a:p>
              <a:endParaRPr lang="en-IN"/>
            </a:p>
          </p:txBody>
        </p:sp>
        <p:sp>
          <p:nvSpPr>
            <p:cNvPr id="9" name="TextBox 9"/>
            <p:cNvSpPr txBox="1"/>
            <p:nvPr/>
          </p:nvSpPr>
          <p:spPr>
            <a:xfrm>
              <a:off x="0" y="-66675"/>
              <a:ext cx="2341700" cy="964769"/>
            </a:xfrm>
            <a:prstGeom prst="rect">
              <a:avLst/>
            </a:prstGeom>
          </p:spPr>
          <p:txBody>
            <a:bodyPr lIns="50800" tIns="50800" rIns="50800" bIns="50800" rtlCol="0" anchor="ctr"/>
            <a:lstStyle/>
            <a:p>
              <a:pPr algn="ctr">
                <a:lnSpc>
                  <a:spcPts val="3024"/>
                </a:lnSpc>
              </a:pPr>
              <a:r>
                <a:rPr lang="en-US" sz="2160">
                  <a:solidFill>
                    <a:srgbClr val="FFFFFF"/>
                  </a:solidFill>
                  <a:latin typeface="Poppins"/>
                </a:rPr>
                <a:t>it is observed that the highest no of bike rentals is recorded in the month of june followed by july</a:t>
              </a:r>
            </a:p>
            <a:p>
              <a:pPr algn="ctr">
                <a:lnSpc>
                  <a:spcPts val="3024"/>
                </a:lnSpc>
              </a:pPr>
              <a:r>
                <a:rPr lang="en-US" sz="2160">
                  <a:solidFill>
                    <a:srgbClr val="FFFFFF"/>
                  </a:solidFill>
                  <a:latin typeface="Poppins"/>
                </a:rPr>
                <a:t>and the lowest rentals are recorded during the months of january and february </a:t>
              </a:r>
            </a:p>
          </p:txBody>
        </p:sp>
      </p:grpSp>
      <p:sp>
        <p:nvSpPr>
          <p:cNvPr id="10" name="Freeform 10"/>
          <p:cNvSpPr/>
          <p:nvPr/>
        </p:nvSpPr>
        <p:spPr>
          <a:xfrm>
            <a:off x="236159" y="1779762"/>
            <a:ext cx="9110725" cy="4828547"/>
          </a:xfrm>
          <a:custGeom>
            <a:avLst/>
            <a:gdLst/>
            <a:ahLst/>
            <a:cxnLst/>
            <a:rect l="l" t="t" r="r" b="b"/>
            <a:pathLst>
              <a:path w="9110725" h="4828547">
                <a:moveTo>
                  <a:pt x="0" y="0"/>
                </a:moveTo>
                <a:lnTo>
                  <a:pt x="9110726" y="0"/>
                </a:lnTo>
                <a:lnTo>
                  <a:pt x="9110726" y="4828547"/>
                </a:lnTo>
                <a:lnTo>
                  <a:pt x="0" y="4828547"/>
                </a:lnTo>
                <a:lnTo>
                  <a:pt x="0" y="0"/>
                </a:lnTo>
                <a:close/>
              </a:path>
            </a:pathLst>
          </a:custGeom>
          <a:blipFill>
            <a:blip r:embed="rId2"/>
            <a:stretch>
              <a:fillRect b="-6427"/>
            </a:stretch>
          </a:blipFill>
        </p:spPr>
        <p:txBody>
          <a:bodyPr/>
          <a:lstStyle/>
          <a:p>
            <a:endParaRPr lang="en-IN"/>
          </a:p>
        </p:txBody>
      </p:sp>
      <p:sp>
        <p:nvSpPr>
          <p:cNvPr id="11" name="TextBox 11"/>
          <p:cNvSpPr txBox="1"/>
          <p:nvPr/>
        </p:nvSpPr>
        <p:spPr>
          <a:xfrm>
            <a:off x="11985192" y="6037722"/>
            <a:ext cx="2188008" cy="547137"/>
          </a:xfrm>
          <a:prstGeom prst="rect">
            <a:avLst/>
          </a:prstGeom>
        </p:spPr>
        <p:txBody>
          <a:bodyPr wrap="square" lIns="0" tIns="0" rIns="0" bIns="0" rtlCol="0" anchor="t">
            <a:spAutoFit/>
          </a:bodyPr>
          <a:lstStyle/>
          <a:p>
            <a:pPr>
              <a:lnSpc>
                <a:spcPts val="4457"/>
              </a:lnSpc>
            </a:pPr>
            <a:r>
              <a:rPr lang="en-US" sz="3184" dirty="0">
                <a:solidFill>
                  <a:srgbClr val="FFFFFF"/>
                </a:solidFill>
                <a:latin typeface="Poppins Bold"/>
              </a:rPr>
              <a:t>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13822" cy="10287000"/>
            <a:chOff x="0" y="0"/>
            <a:chExt cx="2690060" cy="2709333"/>
          </a:xfrm>
        </p:grpSpPr>
        <p:sp>
          <p:nvSpPr>
            <p:cNvPr id="3" name="Freeform 3"/>
            <p:cNvSpPr/>
            <p:nvPr/>
          </p:nvSpPr>
          <p:spPr>
            <a:xfrm>
              <a:off x="0" y="0"/>
              <a:ext cx="2690060" cy="2709333"/>
            </a:xfrm>
            <a:custGeom>
              <a:avLst/>
              <a:gdLst/>
              <a:ahLst/>
              <a:cxnLst/>
              <a:rect l="l" t="t" r="r" b="b"/>
              <a:pathLst>
                <a:path w="2690060" h="2709333">
                  <a:moveTo>
                    <a:pt x="0" y="0"/>
                  </a:moveTo>
                  <a:lnTo>
                    <a:pt x="2690060" y="0"/>
                  </a:lnTo>
                  <a:lnTo>
                    <a:pt x="2690060" y="2709333"/>
                  </a:lnTo>
                  <a:lnTo>
                    <a:pt x="0" y="2709333"/>
                  </a:lnTo>
                  <a:close/>
                </a:path>
              </a:pathLst>
            </a:custGeom>
            <a:solidFill>
              <a:srgbClr val="5D5B79"/>
            </a:solidFill>
          </p:spPr>
          <p:txBody>
            <a:bodyPr/>
            <a:lstStyle/>
            <a:p>
              <a:endParaRPr lang="en-IN"/>
            </a:p>
          </p:txBody>
        </p:sp>
        <p:sp>
          <p:nvSpPr>
            <p:cNvPr id="4" name="TextBox 4"/>
            <p:cNvSpPr txBox="1"/>
            <p:nvPr/>
          </p:nvSpPr>
          <p:spPr>
            <a:xfrm>
              <a:off x="0" y="-66675"/>
              <a:ext cx="2690060" cy="2776008"/>
            </a:xfrm>
            <a:prstGeom prst="rect">
              <a:avLst/>
            </a:prstGeom>
          </p:spPr>
          <p:txBody>
            <a:bodyPr lIns="50800" tIns="50800" rIns="50800" bIns="50800" rtlCol="0" anchor="ctr"/>
            <a:lstStyle/>
            <a:p>
              <a:pPr algn="ctr">
                <a:lnSpc>
                  <a:spcPts val="3024"/>
                </a:lnSpc>
              </a:pPr>
              <a:endParaRPr/>
            </a:p>
          </p:txBody>
        </p:sp>
      </p:grpSp>
      <p:sp>
        <p:nvSpPr>
          <p:cNvPr id="5" name="TextBox 5"/>
          <p:cNvSpPr txBox="1"/>
          <p:nvPr/>
        </p:nvSpPr>
        <p:spPr>
          <a:xfrm>
            <a:off x="10534404" y="1248327"/>
            <a:ext cx="6724896" cy="2071876"/>
          </a:xfrm>
          <a:prstGeom prst="rect">
            <a:avLst/>
          </a:prstGeom>
        </p:spPr>
        <p:txBody>
          <a:bodyPr lIns="0" tIns="0" rIns="0" bIns="0" rtlCol="0" anchor="t">
            <a:spAutoFit/>
          </a:bodyPr>
          <a:lstStyle/>
          <a:p>
            <a:pPr>
              <a:lnSpc>
                <a:spcPts val="5350"/>
              </a:lnSpc>
            </a:pPr>
            <a:r>
              <a:rPr lang="en-US" sz="4496">
                <a:solidFill>
                  <a:srgbClr val="FFFFFF"/>
                </a:solidFill>
                <a:latin typeface="Poppins Bold"/>
              </a:rPr>
              <a:t>OBSRVATIONS BASED ON SNOWFALL AND RAINFALL</a:t>
            </a:r>
          </a:p>
        </p:txBody>
      </p:sp>
      <p:sp>
        <p:nvSpPr>
          <p:cNvPr id="6" name="AutoShape 6"/>
          <p:cNvSpPr/>
          <p:nvPr/>
        </p:nvSpPr>
        <p:spPr>
          <a:xfrm>
            <a:off x="16208446" y="3324266"/>
            <a:ext cx="1223263" cy="0"/>
          </a:xfrm>
          <a:prstGeom prst="line">
            <a:avLst/>
          </a:prstGeom>
          <a:ln w="114300" cap="flat">
            <a:solidFill>
              <a:srgbClr val="FFFFFF"/>
            </a:solidFill>
            <a:prstDash val="solid"/>
            <a:headEnd type="none" w="sm" len="sm"/>
            <a:tailEnd type="none" w="sm" len="sm"/>
          </a:ln>
        </p:spPr>
        <p:txBody>
          <a:bodyPr/>
          <a:lstStyle/>
          <a:p>
            <a:endParaRPr lang="en-IN"/>
          </a:p>
        </p:txBody>
      </p:sp>
      <p:grpSp>
        <p:nvGrpSpPr>
          <p:cNvPr id="7" name="Group 7"/>
          <p:cNvGrpSpPr/>
          <p:nvPr/>
        </p:nvGrpSpPr>
        <p:grpSpPr>
          <a:xfrm>
            <a:off x="9144000" y="5848350"/>
            <a:ext cx="8891144" cy="3409950"/>
            <a:chOff x="0" y="0"/>
            <a:chExt cx="2341700" cy="898094"/>
          </a:xfrm>
        </p:grpSpPr>
        <p:sp>
          <p:nvSpPr>
            <p:cNvPr id="8" name="Freeform 8"/>
            <p:cNvSpPr/>
            <p:nvPr/>
          </p:nvSpPr>
          <p:spPr>
            <a:xfrm>
              <a:off x="0" y="0"/>
              <a:ext cx="2341700" cy="898094"/>
            </a:xfrm>
            <a:custGeom>
              <a:avLst/>
              <a:gdLst/>
              <a:ahLst/>
              <a:cxnLst/>
              <a:rect l="l" t="t" r="r" b="b"/>
              <a:pathLst>
                <a:path w="2341700" h="898094">
                  <a:moveTo>
                    <a:pt x="0" y="0"/>
                  </a:moveTo>
                  <a:lnTo>
                    <a:pt x="2341700" y="0"/>
                  </a:lnTo>
                  <a:lnTo>
                    <a:pt x="2341700" y="898094"/>
                  </a:lnTo>
                  <a:lnTo>
                    <a:pt x="0" y="898094"/>
                  </a:lnTo>
                  <a:close/>
                </a:path>
              </a:pathLst>
            </a:custGeom>
            <a:solidFill>
              <a:srgbClr val="69ADD4"/>
            </a:solidFill>
          </p:spPr>
          <p:txBody>
            <a:bodyPr/>
            <a:lstStyle/>
            <a:p>
              <a:endParaRPr lang="en-IN"/>
            </a:p>
          </p:txBody>
        </p:sp>
        <p:sp>
          <p:nvSpPr>
            <p:cNvPr id="9" name="TextBox 9"/>
            <p:cNvSpPr txBox="1"/>
            <p:nvPr/>
          </p:nvSpPr>
          <p:spPr>
            <a:xfrm>
              <a:off x="0" y="-66675"/>
              <a:ext cx="2341700" cy="964769"/>
            </a:xfrm>
            <a:prstGeom prst="rect">
              <a:avLst/>
            </a:prstGeom>
          </p:spPr>
          <p:txBody>
            <a:bodyPr lIns="50800" tIns="50800" rIns="50800" bIns="50800" rtlCol="0" anchor="ctr"/>
            <a:lstStyle/>
            <a:p>
              <a:pPr algn="ctr">
                <a:lnSpc>
                  <a:spcPts val="3024"/>
                </a:lnSpc>
              </a:pPr>
              <a:r>
                <a:rPr lang="en-US" sz="2160">
                  <a:solidFill>
                    <a:srgbClr val="FFFFFF"/>
                  </a:solidFill>
                  <a:latin typeface="Poppins"/>
                </a:rPr>
                <a:t>it is observed that the highest no of bike rentals is recorded in the month of june followed by july</a:t>
              </a:r>
            </a:p>
            <a:p>
              <a:pPr algn="ctr">
                <a:lnSpc>
                  <a:spcPts val="3024"/>
                </a:lnSpc>
              </a:pPr>
              <a:r>
                <a:rPr lang="en-US" sz="2160">
                  <a:solidFill>
                    <a:srgbClr val="FFFFFF"/>
                  </a:solidFill>
                  <a:latin typeface="Poppins"/>
                </a:rPr>
                <a:t>and the lowest rentals are recorded during the months of january and february </a:t>
              </a:r>
            </a:p>
          </p:txBody>
        </p:sp>
      </p:grpSp>
      <p:sp>
        <p:nvSpPr>
          <p:cNvPr id="10" name="TextBox 10"/>
          <p:cNvSpPr txBox="1"/>
          <p:nvPr/>
        </p:nvSpPr>
        <p:spPr>
          <a:xfrm>
            <a:off x="12273832" y="6037722"/>
            <a:ext cx="2204168" cy="547137"/>
          </a:xfrm>
          <a:prstGeom prst="rect">
            <a:avLst/>
          </a:prstGeom>
        </p:spPr>
        <p:txBody>
          <a:bodyPr wrap="square" lIns="0" tIns="0" rIns="0" bIns="0" rtlCol="0" anchor="t">
            <a:spAutoFit/>
          </a:bodyPr>
          <a:lstStyle/>
          <a:p>
            <a:pPr>
              <a:lnSpc>
                <a:spcPts val="4457"/>
              </a:lnSpc>
            </a:pPr>
            <a:r>
              <a:rPr lang="en-US" sz="3184" dirty="0">
                <a:solidFill>
                  <a:srgbClr val="FFFFFF"/>
                </a:solidFill>
                <a:latin typeface="Poppins Bold"/>
              </a:rPr>
              <a:t>Inference</a:t>
            </a:r>
          </a:p>
        </p:txBody>
      </p:sp>
      <p:sp>
        <p:nvSpPr>
          <p:cNvPr id="11" name="Freeform 11"/>
          <p:cNvSpPr/>
          <p:nvPr/>
        </p:nvSpPr>
        <p:spPr>
          <a:xfrm>
            <a:off x="289493" y="61004"/>
            <a:ext cx="5902890" cy="4484620"/>
          </a:xfrm>
          <a:custGeom>
            <a:avLst/>
            <a:gdLst/>
            <a:ahLst/>
            <a:cxnLst/>
            <a:rect l="l" t="t" r="r" b="b"/>
            <a:pathLst>
              <a:path w="5902890" h="4484620">
                <a:moveTo>
                  <a:pt x="0" y="0"/>
                </a:moveTo>
                <a:lnTo>
                  <a:pt x="5902890" y="0"/>
                </a:lnTo>
                <a:lnTo>
                  <a:pt x="5902890" y="4484621"/>
                </a:lnTo>
                <a:lnTo>
                  <a:pt x="0" y="4484621"/>
                </a:lnTo>
                <a:lnTo>
                  <a:pt x="0" y="0"/>
                </a:lnTo>
                <a:close/>
              </a:path>
            </a:pathLst>
          </a:custGeom>
          <a:blipFill>
            <a:blip r:embed="rId2"/>
            <a:stretch>
              <a:fillRect r="-4846"/>
            </a:stretch>
          </a:blipFill>
        </p:spPr>
        <p:txBody>
          <a:bodyPr/>
          <a:lstStyle/>
          <a:p>
            <a:endParaRPr lang="en-IN"/>
          </a:p>
        </p:txBody>
      </p:sp>
      <p:sp>
        <p:nvSpPr>
          <p:cNvPr id="12" name="Freeform 12"/>
          <p:cNvSpPr/>
          <p:nvPr/>
        </p:nvSpPr>
        <p:spPr>
          <a:xfrm>
            <a:off x="2775330" y="4545625"/>
            <a:ext cx="6080031" cy="4462450"/>
          </a:xfrm>
          <a:custGeom>
            <a:avLst/>
            <a:gdLst/>
            <a:ahLst/>
            <a:cxnLst/>
            <a:rect l="l" t="t" r="r" b="b"/>
            <a:pathLst>
              <a:path w="6080031" h="4462450">
                <a:moveTo>
                  <a:pt x="0" y="0"/>
                </a:moveTo>
                <a:lnTo>
                  <a:pt x="6080031" y="0"/>
                </a:lnTo>
                <a:lnTo>
                  <a:pt x="6080031" y="4462449"/>
                </a:lnTo>
                <a:lnTo>
                  <a:pt x="0" y="4462449"/>
                </a:lnTo>
                <a:lnTo>
                  <a:pt x="0" y="0"/>
                </a:lnTo>
                <a:close/>
              </a:path>
            </a:pathLst>
          </a:custGeom>
          <a:blipFill>
            <a:blip r:embed="rId3"/>
            <a:stretch>
              <a:fillRect r="-7768"/>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13822" cy="10287000"/>
            <a:chOff x="0" y="0"/>
            <a:chExt cx="2690060" cy="2709333"/>
          </a:xfrm>
        </p:grpSpPr>
        <p:sp>
          <p:nvSpPr>
            <p:cNvPr id="3" name="Freeform 3"/>
            <p:cNvSpPr/>
            <p:nvPr/>
          </p:nvSpPr>
          <p:spPr>
            <a:xfrm>
              <a:off x="0" y="0"/>
              <a:ext cx="2690060" cy="2709333"/>
            </a:xfrm>
            <a:custGeom>
              <a:avLst/>
              <a:gdLst/>
              <a:ahLst/>
              <a:cxnLst/>
              <a:rect l="l" t="t" r="r" b="b"/>
              <a:pathLst>
                <a:path w="2690060" h="2709333">
                  <a:moveTo>
                    <a:pt x="0" y="0"/>
                  </a:moveTo>
                  <a:lnTo>
                    <a:pt x="2690060" y="0"/>
                  </a:lnTo>
                  <a:lnTo>
                    <a:pt x="2690060" y="2709333"/>
                  </a:lnTo>
                  <a:lnTo>
                    <a:pt x="0" y="2709333"/>
                  </a:lnTo>
                  <a:close/>
                </a:path>
              </a:pathLst>
            </a:custGeom>
            <a:solidFill>
              <a:srgbClr val="5D5B79"/>
            </a:solidFill>
          </p:spPr>
          <p:txBody>
            <a:bodyPr/>
            <a:lstStyle/>
            <a:p>
              <a:endParaRPr lang="en-IN"/>
            </a:p>
          </p:txBody>
        </p:sp>
        <p:sp>
          <p:nvSpPr>
            <p:cNvPr id="4" name="TextBox 4"/>
            <p:cNvSpPr txBox="1"/>
            <p:nvPr/>
          </p:nvSpPr>
          <p:spPr>
            <a:xfrm>
              <a:off x="0" y="-66675"/>
              <a:ext cx="2690060" cy="2776008"/>
            </a:xfrm>
            <a:prstGeom prst="rect">
              <a:avLst/>
            </a:prstGeom>
          </p:spPr>
          <p:txBody>
            <a:bodyPr lIns="50800" tIns="50800" rIns="50800" bIns="50800" rtlCol="0" anchor="ctr"/>
            <a:lstStyle/>
            <a:p>
              <a:pPr algn="ctr">
                <a:lnSpc>
                  <a:spcPts val="3024"/>
                </a:lnSpc>
              </a:pPr>
              <a:endParaRPr/>
            </a:p>
          </p:txBody>
        </p:sp>
      </p:grpSp>
      <p:sp>
        <p:nvSpPr>
          <p:cNvPr id="5" name="AutoShape 5"/>
          <p:cNvSpPr/>
          <p:nvPr/>
        </p:nvSpPr>
        <p:spPr>
          <a:xfrm>
            <a:off x="16208446" y="3324266"/>
            <a:ext cx="1223263" cy="0"/>
          </a:xfrm>
          <a:prstGeom prst="line">
            <a:avLst/>
          </a:prstGeom>
          <a:ln w="114300" cap="flat">
            <a:solidFill>
              <a:srgbClr val="FFFFFF"/>
            </a:solidFill>
            <a:prstDash val="solid"/>
            <a:headEnd type="none" w="sm" len="sm"/>
            <a:tailEnd type="none" w="sm" len="sm"/>
          </a:ln>
        </p:spPr>
        <p:txBody>
          <a:bodyPr/>
          <a:lstStyle/>
          <a:p>
            <a:endParaRPr lang="en-IN"/>
          </a:p>
        </p:txBody>
      </p:sp>
      <p:grpSp>
        <p:nvGrpSpPr>
          <p:cNvPr id="6" name="Group 6"/>
          <p:cNvGrpSpPr/>
          <p:nvPr/>
        </p:nvGrpSpPr>
        <p:grpSpPr>
          <a:xfrm>
            <a:off x="9396856" y="5388196"/>
            <a:ext cx="8891144" cy="3409950"/>
            <a:chOff x="0" y="0"/>
            <a:chExt cx="2341700" cy="898094"/>
          </a:xfrm>
        </p:grpSpPr>
        <p:sp>
          <p:nvSpPr>
            <p:cNvPr id="7" name="Freeform 7"/>
            <p:cNvSpPr/>
            <p:nvPr/>
          </p:nvSpPr>
          <p:spPr>
            <a:xfrm>
              <a:off x="0" y="0"/>
              <a:ext cx="2341700" cy="898094"/>
            </a:xfrm>
            <a:custGeom>
              <a:avLst/>
              <a:gdLst/>
              <a:ahLst/>
              <a:cxnLst/>
              <a:rect l="l" t="t" r="r" b="b"/>
              <a:pathLst>
                <a:path w="2341700" h="898094">
                  <a:moveTo>
                    <a:pt x="0" y="0"/>
                  </a:moveTo>
                  <a:lnTo>
                    <a:pt x="2341700" y="0"/>
                  </a:lnTo>
                  <a:lnTo>
                    <a:pt x="2341700" y="898094"/>
                  </a:lnTo>
                  <a:lnTo>
                    <a:pt x="0" y="898094"/>
                  </a:lnTo>
                  <a:close/>
                </a:path>
              </a:pathLst>
            </a:custGeom>
            <a:solidFill>
              <a:srgbClr val="F4CF89"/>
            </a:solidFill>
          </p:spPr>
          <p:txBody>
            <a:bodyPr/>
            <a:lstStyle/>
            <a:p>
              <a:endParaRPr lang="en-IN"/>
            </a:p>
          </p:txBody>
        </p:sp>
        <p:sp>
          <p:nvSpPr>
            <p:cNvPr id="8" name="TextBox 8"/>
            <p:cNvSpPr txBox="1"/>
            <p:nvPr/>
          </p:nvSpPr>
          <p:spPr>
            <a:xfrm>
              <a:off x="0" y="-66675"/>
              <a:ext cx="2341700" cy="964769"/>
            </a:xfrm>
            <a:prstGeom prst="rect">
              <a:avLst/>
            </a:prstGeom>
          </p:spPr>
          <p:txBody>
            <a:bodyPr lIns="50800" tIns="50800" rIns="50800" bIns="50800" rtlCol="0" anchor="ctr"/>
            <a:lstStyle/>
            <a:p>
              <a:pPr algn="ctr">
                <a:lnSpc>
                  <a:spcPts val="3024"/>
                </a:lnSpc>
              </a:pPr>
              <a:endParaRPr/>
            </a:p>
          </p:txBody>
        </p:sp>
      </p:grpSp>
      <p:sp>
        <p:nvSpPr>
          <p:cNvPr id="9" name="Freeform 9"/>
          <p:cNvSpPr/>
          <p:nvPr/>
        </p:nvSpPr>
        <p:spPr>
          <a:xfrm>
            <a:off x="772090" y="1486253"/>
            <a:ext cx="8161991" cy="6324773"/>
          </a:xfrm>
          <a:custGeom>
            <a:avLst/>
            <a:gdLst/>
            <a:ahLst/>
            <a:cxnLst/>
            <a:rect l="l" t="t" r="r" b="b"/>
            <a:pathLst>
              <a:path w="8161991" h="6324773">
                <a:moveTo>
                  <a:pt x="0" y="0"/>
                </a:moveTo>
                <a:lnTo>
                  <a:pt x="8161991" y="0"/>
                </a:lnTo>
                <a:lnTo>
                  <a:pt x="8161991" y="6324773"/>
                </a:lnTo>
                <a:lnTo>
                  <a:pt x="0" y="6324773"/>
                </a:lnTo>
                <a:lnTo>
                  <a:pt x="0" y="0"/>
                </a:lnTo>
                <a:close/>
              </a:path>
            </a:pathLst>
          </a:custGeom>
          <a:blipFill>
            <a:blip r:embed="rId2"/>
            <a:stretch>
              <a:fillRect l="-7296" r="-10441"/>
            </a:stretch>
          </a:blipFill>
        </p:spPr>
        <p:txBody>
          <a:bodyPr/>
          <a:lstStyle/>
          <a:p>
            <a:endParaRPr lang="en-IN"/>
          </a:p>
        </p:txBody>
      </p:sp>
      <p:sp>
        <p:nvSpPr>
          <p:cNvPr id="10" name="TextBox 10"/>
          <p:cNvSpPr txBox="1"/>
          <p:nvPr/>
        </p:nvSpPr>
        <p:spPr>
          <a:xfrm>
            <a:off x="10635284" y="1438628"/>
            <a:ext cx="6796426" cy="1810861"/>
          </a:xfrm>
          <a:prstGeom prst="rect">
            <a:avLst/>
          </a:prstGeom>
        </p:spPr>
        <p:txBody>
          <a:bodyPr lIns="0" tIns="0" rIns="0" bIns="0" rtlCol="0" anchor="t">
            <a:spAutoFit/>
          </a:bodyPr>
          <a:lstStyle/>
          <a:p>
            <a:pPr>
              <a:lnSpc>
                <a:spcPts val="6979"/>
              </a:lnSpc>
            </a:pPr>
            <a:r>
              <a:rPr lang="en-US" sz="5865">
                <a:solidFill>
                  <a:srgbClr val="FFFFFF"/>
                </a:solidFill>
                <a:latin typeface="Poppins Bold"/>
              </a:rPr>
              <a:t>HOURLY RENTAL ANALYSIS</a:t>
            </a:r>
          </a:p>
        </p:txBody>
      </p:sp>
      <p:sp>
        <p:nvSpPr>
          <p:cNvPr id="11" name="TextBox 11"/>
          <p:cNvSpPr txBox="1"/>
          <p:nvPr/>
        </p:nvSpPr>
        <p:spPr>
          <a:xfrm>
            <a:off x="9854988" y="6574736"/>
            <a:ext cx="7576722" cy="1236290"/>
          </a:xfrm>
          <a:prstGeom prst="rect">
            <a:avLst/>
          </a:prstGeom>
        </p:spPr>
        <p:txBody>
          <a:bodyPr lIns="0" tIns="0" rIns="0" bIns="0" rtlCol="0" anchor="t">
            <a:spAutoFit/>
          </a:bodyPr>
          <a:lstStyle/>
          <a:p>
            <a:pPr>
              <a:lnSpc>
                <a:spcPts val="3258"/>
              </a:lnSpc>
              <a:spcBef>
                <a:spcPct val="0"/>
              </a:spcBef>
            </a:pPr>
            <a:r>
              <a:rPr lang="en-US" sz="2327">
                <a:solidFill>
                  <a:srgbClr val="403D64"/>
                </a:solidFill>
                <a:latin typeface="Bodoni FLF"/>
              </a:rPr>
              <a:t>T</a:t>
            </a:r>
            <a:r>
              <a:rPr lang="en-US" sz="2327">
                <a:solidFill>
                  <a:srgbClr val="403D64"/>
                </a:solidFill>
                <a:latin typeface="Bodoni FLF Bold"/>
              </a:rPr>
              <a:t>the most preferred hours for biking are observed to be in the later parts of the day. 6pm is the hour of highest activity. Early mornings are the period of lowest activity.</a:t>
            </a:r>
          </a:p>
        </p:txBody>
      </p:sp>
      <p:sp>
        <p:nvSpPr>
          <p:cNvPr id="12" name="TextBox 12"/>
          <p:cNvSpPr txBox="1"/>
          <p:nvPr/>
        </p:nvSpPr>
        <p:spPr>
          <a:xfrm>
            <a:off x="12355436" y="5414875"/>
            <a:ext cx="2198764" cy="566825"/>
          </a:xfrm>
          <a:prstGeom prst="rect">
            <a:avLst/>
          </a:prstGeom>
        </p:spPr>
        <p:txBody>
          <a:bodyPr wrap="square" lIns="0" tIns="0" rIns="0" bIns="0" rtlCol="0" anchor="t">
            <a:spAutoFit/>
          </a:bodyPr>
          <a:lstStyle/>
          <a:p>
            <a:pPr>
              <a:lnSpc>
                <a:spcPts val="4457"/>
              </a:lnSpc>
            </a:pPr>
            <a:r>
              <a:rPr lang="en-US" sz="3184" dirty="0">
                <a:solidFill>
                  <a:srgbClr val="403D64"/>
                </a:solidFill>
                <a:latin typeface="Poppins Bold"/>
              </a:rPr>
              <a:t>Inference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13822" cy="10287000"/>
            <a:chOff x="0" y="0"/>
            <a:chExt cx="2690060" cy="2709333"/>
          </a:xfrm>
        </p:grpSpPr>
        <p:sp>
          <p:nvSpPr>
            <p:cNvPr id="3" name="Freeform 3"/>
            <p:cNvSpPr/>
            <p:nvPr/>
          </p:nvSpPr>
          <p:spPr>
            <a:xfrm>
              <a:off x="0" y="0"/>
              <a:ext cx="2690060" cy="2709333"/>
            </a:xfrm>
            <a:custGeom>
              <a:avLst/>
              <a:gdLst/>
              <a:ahLst/>
              <a:cxnLst/>
              <a:rect l="l" t="t" r="r" b="b"/>
              <a:pathLst>
                <a:path w="2690060" h="2709333">
                  <a:moveTo>
                    <a:pt x="0" y="0"/>
                  </a:moveTo>
                  <a:lnTo>
                    <a:pt x="2690060" y="0"/>
                  </a:lnTo>
                  <a:lnTo>
                    <a:pt x="2690060" y="2709333"/>
                  </a:lnTo>
                  <a:lnTo>
                    <a:pt x="0" y="2709333"/>
                  </a:lnTo>
                  <a:close/>
                </a:path>
              </a:pathLst>
            </a:custGeom>
            <a:solidFill>
              <a:srgbClr val="5D5B79"/>
            </a:solidFill>
          </p:spPr>
          <p:txBody>
            <a:bodyPr/>
            <a:lstStyle/>
            <a:p>
              <a:endParaRPr lang="en-IN"/>
            </a:p>
          </p:txBody>
        </p:sp>
        <p:sp>
          <p:nvSpPr>
            <p:cNvPr id="4" name="TextBox 4"/>
            <p:cNvSpPr txBox="1"/>
            <p:nvPr/>
          </p:nvSpPr>
          <p:spPr>
            <a:xfrm>
              <a:off x="0" y="-66675"/>
              <a:ext cx="2690060" cy="2776008"/>
            </a:xfrm>
            <a:prstGeom prst="rect">
              <a:avLst/>
            </a:prstGeom>
          </p:spPr>
          <p:txBody>
            <a:bodyPr lIns="50800" tIns="50800" rIns="50800" bIns="50800" rtlCol="0" anchor="ctr"/>
            <a:lstStyle/>
            <a:p>
              <a:pPr algn="ctr">
                <a:lnSpc>
                  <a:spcPts val="3024"/>
                </a:lnSpc>
              </a:pPr>
              <a:endParaRPr/>
            </a:p>
          </p:txBody>
        </p:sp>
      </p:grpSp>
      <p:sp>
        <p:nvSpPr>
          <p:cNvPr id="5" name="AutoShape 5"/>
          <p:cNvSpPr/>
          <p:nvPr/>
        </p:nvSpPr>
        <p:spPr>
          <a:xfrm>
            <a:off x="16208446" y="3324266"/>
            <a:ext cx="1223263" cy="0"/>
          </a:xfrm>
          <a:prstGeom prst="line">
            <a:avLst/>
          </a:prstGeom>
          <a:ln w="114300" cap="flat">
            <a:solidFill>
              <a:srgbClr val="FFFFFF"/>
            </a:solidFill>
            <a:prstDash val="solid"/>
            <a:headEnd type="none" w="sm" len="sm"/>
            <a:tailEnd type="none" w="sm" len="sm"/>
          </a:ln>
        </p:spPr>
        <p:txBody>
          <a:bodyPr/>
          <a:lstStyle/>
          <a:p>
            <a:endParaRPr lang="en-IN"/>
          </a:p>
        </p:txBody>
      </p:sp>
      <p:grpSp>
        <p:nvGrpSpPr>
          <p:cNvPr id="6" name="Group 6"/>
          <p:cNvGrpSpPr/>
          <p:nvPr/>
        </p:nvGrpSpPr>
        <p:grpSpPr>
          <a:xfrm>
            <a:off x="9396856" y="5388196"/>
            <a:ext cx="8891144" cy="3409950"/>
            <a:chOff x="0" y="0"/>
            <a:chExt cx="2341700" cy="898094"/>
          </a:xfrm>
        </p:grpSpPr>
        <p:sp>
          <p:nvSpPr>
            <p:cNvPr id="7" name="Freeform 7"/>
            <p:cNvSpPr/>
            <p:nvPr/>
          </p:nvSpPr>
          <p:spPr>
            <a:xfrm>
              <a:off x="0" y="0"/>
              <a:ext cx="2341700" cy="898094"/>
            </a:xfrm>
            <a:custGeom>
              <a:avLst/>
              <a:gdLst/>
              <a:ahLst/>
              <a:cxnLst/>
              <a:rect l="l" t="t" r="r" b="b"/>
              <a:pathLst>
                <a:path w="2341700" h="898094">
                  <a:moveTo>
                    <a:pt x="0" y="0"/>
                  </a:moveTo>
                  <a:lnTo>
                    <a:pt x="2341700" y="0"/>
                  </a:lnTo>
                  <a:lnTo>
                    <a:pt x="2341700" y="898094"/>
                  </a:lnTo>
                  <a:lnTo>
                    <a:pt x="0" y="898094"/>
                  </a:lnTo>
                  <a:close/>
                </a:path>
              </a:pathLst>
            </a:custGeom>
            <a:solidFill>
              <a:srgbClr val="C59A94"/>
            </a:solidFill>
          </p:spPr>
          <p:txBody>
            <a:bodyPr/>
            <a:lstStyle/>
            <a:p>
              <a:endParaRPr lang="en-IN"/>
            </a:p>
          </p:txBody>
        </p:sp>
        <p:sp>
          <p:nvSpPr>
            <p:cNvPr id="8" name="TextBox 8"/>
            <p:cNvSpPr txBox="1"/>
            <p:nvPr/>
          </p:nvSpPr>
          <p:spPr>
            <a:xfrm>
              <a:off x="0" y="-66675"/>
              <a:ext cx="2341700" cy="964769"/>
            </a:xfrm>
            <a:prstGeom prst="rect">
              <a:avLst/>
            </a:prstGeom>
          </p:spPr>
          <p:txBody>
            <a:bodyPr lIns="50800" tIns="50800" rIns="50800" bIns="50800" rtlCol="0" anchor="ctr"/>
            <a:lstStyle/>
            <a:p>
              <a:pPr algn="ctr">
                <a:lnSpc>
                  <a:spcPts val="3024"/>
                </a:lnSpc>
              </a:pPr>
              <a:endParaRPr/>
            </a:p>
          </p:txBody>
        </p:sp>
      </p:grpSp>
      <p:sp>
        <p:nvSpPr>
          <p:cNvPr id="9" name="Freeform 9"/>
          <p:cNvSpPr/>
          <p:nvPr/>
        </p:nvSpPr>
        <p:spPr>
          <a:xfrm>
            <a:off x="119214" y="1033884"/>
            <a:ext cx="9277642" cy="6105642"/>
          </a:xfrm>
          <a:custGeom>
            <a:avLst/>
            <a:gdLst/>
            <a:ahLst/>
            <a:cxnLst/>
            <a:rect l="l" t="t" r="r" b="b"/>
            <a:pathLst>
              <a:path w="9277642" h="6105642">
                <a:moveTo>
                  <a:pt x="0" y="0"/>
                </a:moveTo>
                <a:lnTo>
                  <a:pt x="9277642" y="0"/>
                </a:lnTo>
                <a:lnTo>
                  <a:pt x="9277642" y="6105642"/>
                </a:lnTo>
                <a:lnTo>
                  <a:pt x="0" y="6105642"/>
                </a:lnTo>
                <a:lnTo>
                  <a:pt x="0" y="0"/>
                </a:lnTo>
                <a:close/>
              </a:path>
            </a:pathLst>
          </a:custGeom>
          <a:blipFill>
            <a:blip r:embed="rId2"/>
            <a:stretch>
              <a:fillRect/>
            </a:stretch>
          </a:blipFill>
        </p:spPr>
        <p:txBody>
          <a:bodyPr/>
          <a:lstStyle/>
          <a:p>
            <a:endParaRPr lang="en-IN"/>
          </a:p>
        </p:txBody>
      </p:sp>
      <p:sp>
        <p:nvSpPr>
          <p:cNvPr id="10" name="TextBox 10"/>
          <p:cNvSpPr txBox="1"/>
          <p:nvPr/>
        </p:nvSpPr>
        <p:spPr>
          <a:xfrm>
            <a:off x="10635284" y="1438628"/>
            <a:ext cx="6796426" cy="1810861"/>
          </a:xfrm>
          <a:prstGeom prst="rect">
            <a:avLst/>
          </a:prstGeom>
        </p:spPr>
        <p:txBody>
          <a:bodyPr lIns="0" tIns="0" rIns="0" bIns="0" rtlCol="0" anchor="t">
            <a:spAutoFit/>
          </a:bodyPr>
          <a:lstStyle/>
          <a:p>
            <a:pPr>
              <a:lnSpc>
                <a:spcPts val="6979"/>
              </a:lnSpc>
            </a:pPr>
            <a:r>
              <a:rPr lang="en-US" sz="5865">
                <a:solidFill>
                  <a:srgbClr val="FFFFFF"/>
                </a:solidFill>
                <a:latin typeface="Poppins Bold"/>
              </a:rPr>
              <a:t>ANALYSIS BASED ON SEASONS</a:t>
            </a:r>
          </a:p>
        </p:txBody>
      </p:sp>
      <p:sp>
        <p:nvSpPr>
          <p:cNvPr id="11" name="TextBox 11"/>
          <p:cNvSpPr txBox="1"/>
          <p:nvPr/>
        </p:nvSpPr>
        <p:spPr>
          <a:xfrm>
            <a:off x="10213822" y="6375331"/>
            <a:ext cx="6525869" cy="1471240"/>
          </a:xfrm>
          <a:prstGeom prst="rect">
            <a:avLst/>
          </a:prstGeom>
        </p:spPr>
        <p:txBody>
          <a:bodyPr lIns="0" tIns="0" rIns="0" bIns="0" rtlCol="0" anchor="t">
            <a:spAutoFit/>
          </a:bodyPr>
          <a:lstStyle/>
          <a:p>
            <a:pPr>
              <a:lnSpc>
                <a:spcPts val="3958"/>
              </a:lnSpc>
              <a:spcBef>
                <a:spcPct val="0"/>
              </a:spcBef>
            </a:pPr>
            <a:r>
              <a:rPr lang="en-US" sz="2827">
                <a:solidFill>
                  <a:srgbClr val="403D64"/>
                </a:solidFill>
                <a:latin typeface="Belleza"/>
              </a:rPr>
              <a:t>Summer accounts for the most no of rentals  followed by autumn. Winter is the least preferred season</a:t>
            </a:r>
          </a:p>
        </p:txBody>
      </p:sp>
      <p:sp>
        <p:nvSpPr>
          <p:cNvPr id="12" name="TextBox 12"/>
          <p:cNvSpPr txBox="1"/>
          <p:nvPr/>
        </p:nvSpPr>
        <p:spPr>
          <a:xfrm>
            <a:off x="12355436" y="5341787"/>
            <a:ext cx="2122564" cy="566825"/>
          </a:xfrm>
          <a:prstGeom prst="rect">
            <a:avLst/>
          </a:prstGeom>
        </p:spPr>
        <p:txBody>
          <a:bodyPr wrap="square" lIns="0" tIns="0" rIns="0" bIns="0" rtlCol="0" anchor="t">
            <a:spAutoFit/>
          </a:bodyPr>
          <a:lstStyle/>
          <a:p>
            <a:pPr>
              <a:lnSpc>
                <a:spcPts val="4457"/>
              </a:lnSpc>
            </a:pPr>
            <a:r>
              <a:rPr lang="en-US" sz="3184" dirty="0">
                <a:solidFill>
                  <a:srgbClr val="403D64"/>
                </a:solidFill>
                <a:latin typeface="Poppins Bold"/>
              </a:rPr>
              <a:t>Inference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13822" cy="10287000"/>
            <a:chOff x="0" y="0"/>
            <a:chExt cx="2690060" cy="2709333"/>
          </a:xfrm>
        </p:grpSpPr>
        <p:sp>
          <p:nvSpPr>
            <p:cNvPr id="3" name="Freeform 3"/>
            <p:cNvSpPr/>
            <p:nvPr/>
          </p:nvSpPr>
          <p:spPr>
            <a:xfrm>
              <a:off x="0" y="0"/>
              <a:ext cx="2690060" cy="2709333"/>
            </a:xfrm>
            <a:custGeom>
              <a:avLst/>
              <a:gdLst/>
              <a:ahLst/>
              <a:cxnLst/>
              <a:rect l="l" t="t" r="r" b="b"/>
              <a:pathLst>
                <a:path w="2690060" h="2709333">
                  <a:moveTo>
                    <a:pt x="0" y="0"/>
                  </a:moveTo>
                  <a:lnTo>
                    <a:pt x="2690060" y="0"/>
                  </a:lnTo>
                  <a:lnTo>
                    <a:pt x="2690060" y="2709333"/>
                  </a:lnTo>
                  <a:lnTo>
                    <a:pt x="0" y="2709333"/>
                  </a:lnTo>
                  <a:close/>
                </a:path>
              </a:pathLst>
            </a:custGeom>
            <a:solidFill>
              <a:srgbClr val="5D5B79"/>
            </a:solidFill>
          </p:spPr>
          <p:txBody>
            <a:bodyPr/>
            <a:lstStyle/>
            <a:p>
              <a:endParaRPr lang="en-IN"/>
            </a:p>
          </p:txBody>
        </p:sp>
        <p:sp>
          <p:nvSpPr>
            <p:cNvPr id="4" name="TextBox 4"/>
            <p:cNvSpPr txBox="1"/>
            <p:nvPr/>
          </p:nvSpPr>
          <p:spPr>
            <a:xfrm>
              <a:off x="0" y="-66675"/>
              <a:ext cx="2690060" cy="2776008"/>
            </a:xfrm>
            <a:prstGeom prst="rect">
              <a:avLst/>
            </a:prstGeom>
          </p:spPr>
          <p:txBody>
            <a:bodyPr lIns="50800" tIns="50800" rIns="50800" bIns="50800" rtlCol="0" anchor="ctr"/>
            <a:lstStyle/>
            <a:p>
              <a:pPr algn="ctr">
                <a:lnSpc>
                  <a:spcPts val="3024"/>
                </a:lnSpc>
              </a:pPr>
              <a:endParaRPr/>
            </a:p>
          </p:txBody>
        </p:sp>
      </p:grpSp>
      <p:sp>
        <p:nvSpPr>
          <p:cNvPr id="5" name="AutoShape 5"/>
          <p:cNvSpPr/>
          <p:nvPr/>
        </p:nvSpPr>
        <p:spPr>
          <a:xfrm>
            <a:off x="16208446" y="3324266"/>
            <a:ext cx="1223263" cy="0"/>
          </a:xfrm>
          <a:prstGeom prst="line">
            <a:avLst/>
          </a:prstGeom>
          <a:ln w="114300" cap="flat">
            <a:solidFill>
              <a:srgbClr val="FFFFFF"/>
            </a:solidFill>
            <a:prstDash val="solid"/>
            <a:headEnd type="none" w="sm" len="sm"/>
            <a:tailEnd type="none" w="sm" len="sm"/>
          </a:ln>
        </p:spPr>
        <p:txBody>
          <a:bodyPr/>
          <a:lstStyle/>
          <a:p>
            <a:endParaRPr lang="en-IN"/>
          </a:p>
        </p:txBody>
      </p:sp>
      <p:grpSp>
        <p:nvGrpSpPr>
          <p:cNvPr id="6" name="Group 6"/>
          <p:cNvGrpSpPr/>
          <p:nvPr/>
        </p:nvGrpSpPr>
        <p:grpSpPr>
          <a:xfrm>
            <a:off x="9396856" y="5388196"/>
            <a:ext cx="8891144" cy="3409950"/>
            <a:chOff x="0" y="0"/>
            <a:chExt cx="2341700" cy="898094"/>
          </a:xfrm>
        </p:grpSpPr>
        <p:sp>
          <p:nvSpPr>
            <p:cNvPr id="7" name="Freeform 7"/>
            <p:cNvSpPr/>
            <p:nvPr/>
          </p:nvSpPr>
          <p:spPr>
            <a:xfrm>
              <a:off x="0" y="0"/>
              <a:ext cx="2341700" cy="898094"/>
            </a:xfrm>
            <a:custGeom>
              <a:avLst/>
              <a:gdLst/>
              <a:ahLst/>
              <a:cxnLst/>
              <a:rect l="l" t="t" r="r" b="b"/>
              <a:pathLst>
                <a:path w="2341700" h="898094">
                  <a:moveTo>
                    <a:pt x="0" y="0"/>
                  </a:moveTo>
                  <a:lnTo>
                    <a:pt x="2341700" y="0"/>
                  </a:lnTo>
                  <a:lnTo>
                    <a:pt x="2341700" y="898094"/>
                  </a:lnTo>
                  <a:lnTo>
                    <a:pt x="0" y="898094"/>
                  </a:lnTo>
                  <a:close/>
                </a:path>
              </a:pathLst>
            </a:custGeom>
            <a:solidFill>
              <a:srgbClr val="A4E489"/>
            </a:solidFill>
          </p:spPr>
          <p:txBody>
            <a:bodyPr/>
            <a:lstStyle/>
            <a:p>
              <a:endParaRPr lang="en-IN"/>
            </a:p>
          </p:txBody>
        </p:sp>
        <p:sp>
          <p:nvSpPr>
            <p:cNvPr id="8" name="TextBox 8"/>
            <p:cNvSpPr txBox="1"/>
            <p:nvPr/>
          </p:nvSpPr>
          <p:spPr>
            <a:xfrm>
              <a:off x="0" y="-66675"/>
              <a:ext cx="2341700" cy="964769"/>
            </a:xfrm>
            <a:prstGeom prst="rect">
              <a:avLst/>
            </a:prstGeom>
          </p:spPr>
          <p:txBody>
            <a:bodyPr lIns="50800" tIns="50800" rIns="50800" bIns="50800" rtlCol="0" anchor="ctr"/>
            <a:lstStyle/>
            <a:p>
              <a:pPr algn="ctr">
                <a:lnSpc>
                  <a:spcPts val="3024"/>
                </a:lnSpc>
              </a:pPr>
              <a:endParaRPr/>
            </a:p>
          </p:txBody>
        </p:sp>
      </p:grpSp>
      <p:sp>
        <p:nvSpPr>
          <p:cNvPr id="9" name="Freeform 9"/>
          <p:cNvSpPr/>
          <p:nvPr/>
        </p:nvSpPr>
        <p:spPr>
          <a:xfrm>
            <a:off x="1028700" y="1319027"/>
            <a:ext cx="8115300" cy="5780812"/>
          </a:xfrm>
          <a:custGeom>
            <a:avLst/>
            <a:gdLst/>
            <a:ahLst/>
            <a:cxnLst/>
            <a:rect l="l" t="t" r="r" b="b"/>
            <a:pathLst>
              <a:path w="8115300" h="5780812">
                <a:moveTo>
                  <a:pt x="0" y="0"/>
                </a:moveTo>
                <a:lnTo>
                  <a:pt x="8115300" y="0"/>
                </a:lnTo>
                <a:lnTo>
                  <a:pt x="8115300" y="5780812"/>
                </a:lnTo>
                <a:lnTo>
                  <a:pt x="0" y="5780812"/>
                </a:lnTo>
                <a:lnTo>
                  <a:pt x="0" y="0"/>
                </a:lnTo>
                <a:close/>
              </a:path>
            </a:pathLst>
          </a:custGeom>
          <a:blipFill>
            <a:blip r:embed="rId2"/>
            <a:stretch>
              <a:fillRect l="-4532" r="-3177"/>
            </a:stretch>
          </a:blipFill>
        </p:spPr>
        <p:txBody>
          <a:bodyPr/>
          <a:lstStyle/>
          <a:p>
            <a:endParaRPr lang="en-IN"/>
          </a:p>
        </p:txBody>
      </p:sp>
      <p:sp>
        <p:nvSpPr>
          <p:cNvPr id="10" name="TextBox 10"/>
          <p:cNvSpPr txBox="1"/>
          <p:nvPr/>
        </p:nvSpPr>
        <p:spPr>
          <a:xfrm>
            <a:off x="10635284" y="1438628"/>
            <a:ext cx="6796426" cy="1632440"/>
          </a:xfrm>
          <a:prstGeom prst="rect">
            <a:avLst/>
          </a:prstGeom>
        </p:spPr>
        <p:txBody>
          <a:bodyPr lIns="0" tIns="0" rIns="0" bIns="0" rtlCol="0" anchor="t">
            <a:spAutoFit/>
          </a:bodyPr>
          <a:lstStyle/>
          <a:p>
            <a:pPr>
              <a:lnSpc>
                <a:spcPts val="6222"/>
              </a:lnSpc>
            </a:pPr>
            <a:r>
              <a:rPr lang="en-US" sz="5229">
                <a:solidFill>
                  <a:srgbClr val="FFFFFF"/>
                </a:solidFill>
                <a:latin typeface="Poppins Bold"/>
              </a:rPr>
              <a:t>ANALYSIS BASED ON DEW TEMPERATURE</a:t>
            </a:r>
          </a:p>
        </p:txBody>
      </p:sp>
      <p:sp>
        <p:nvSpPr>
          <p:cNvPr id="11" name="TextBox 11"/>
          <p:cNvSpPr txBox="1"/>
          <p:nvPr/>
        </p:nvSpPr>
        <p:spPr>
          <a:xfrm>
            <a:off x="11258496" y="6583293"/>
            <a:ext cx="4949950" cy="975940"/>
          </a:xfrm>
          <a:prstGeom prst="rect">
            <a:avLst/>
          </a:prstGeom>
        </p:spPr>
        <p:txBody>
          <a:bodyPr lIns="0" tIns="0" rIns="0" bIns="0" rtlCol="0" anchor="t">
            <a:spAutoFit/>
          </a:bodyPr>
          <a:lstStyle/>
          <a:p>
            <a:pPr>
              <a:lnSpc>
                <a:spcPts val="3958"/>
              </a:lnSpc>
              <a:spcBef>
                <a:spcPct val="0"/>
              </a:spcBef>
            </a:pPr>
            <a:r>
              <a:rPr lang="en-US" sz="2827">
                <a:solidFill>
                  <a:srgbClr val="403D64"/>
                </a:solidFill>
                <a:latin typeface="Belleza"/>
              </a:rPr>
              <a:t>Bikers prefer dew temperatures around 10-20 Celsius the most</a:t>
            </a:r>
          </a:p>
        </p:txBody>
      </p:sp>
      <p:sp>
        <p:nvSpPr>
          <p:cNvPr id="12" name="TextBox 12"/>
          <p:cNvSpPr txBox="1"/>
          <p:nvPr/>
        </p:nvSpPr>
        <p:spPr>
          <a:xfrm>
            <a:off x="12746070" y="5652380"/>
            <a:ext cx="2189129" cy="566825"/>
          </a:xfrm>
          <a:prstGeom prst="rect">
            <a:avLst/>
          </a:prstGeom>
        </p:spPr>
        <p:txBody>
          <a:bodyPr wrap="square" lIns="0" tIns="0" rIns="0" bIns="0" rtlCol="0" anchor="t">
            <a:spAutoFit/>
          </a:bodyPr>
          <a:lstStyle/>
          <a:p>
            <a:pPr>
              <a:lnSpc>
                <a:spcPts val="4457"/>
              </a:lnSpc>
            </a:pPr>
            <a:r>
              <a:rPr lang="en-US" sz="3184" dirty="0">
                <a:solidFill>
                  <a:srgbClr val="403D64"/>
                </a:solidFill>
                <a:latin typeface="Poppins Bold"/>
              </a:rPr>
              <a:t>Inference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6761448"/>
            <a:chOff x="0" y="0"/>
            <a:chExt cx="4816593" cy="1780793"/>
          </a:xfrm>
        </p:grpSpPr>
        <p:sp>
          <p:nvSpPr>
            <p:cNvPr id="3" name="Freeform 3"/>
            <p:cNvSpPr/>
            <p:nvPr/>
          </p:nvSpPr>
          <p:spPr>
            <a:xfrm>
              <a:off x="0" y="0"/>
              <a:ext cx="4816592" cy="1780793"/>
            </a:xfrm>
            <a:custGeom>
              <a:avLst/>
              <a:gdLst/>
              <a:ahLst/>
              <a:cxnLst/>
              <a:rect l="l" t="t" r="r" b="b"/>
              <a:pathLst>
                <a:path w="4816592" h="1780793">
                  <a:moveTo>
                    <a:pt x="0" y="0"/>
                  </a:moveTo>
                  <a:lnTo>
                    <a:pt x="4816592" y="0"/>
                  </a:lnTo>
                  <a:lnTo>
                    <a:pt x="4816592" y="1780793"/>
                  </a:lnTo>
                  <a:lnTo>
                    <a:pt x="0" y="1780793"/>
                  </a:lnTo>
                  <a:close/>
                </a:path>
              </a:pathLst>
            </a:custGeom>
            <a:solidFill>
              <a:srgbClr val="5D5B79"/>
            </a:solidFill>
          </p:spPr>
          <p:txBody>
            <a:bodyPr/>
            <a:lstStyle/>
            <a:p>
              <a:endParaRPr lang="en-IN"/>
            </a:p>
          </p:txBody>
        </p:sp>
        <p:sp>
          <p:nvSpPr>
            <p:cNvPr id="4" name="TextBox 4"/>
            <p:cNvSpPr txBox="1"/>
            <p:nvPr/>
          </p:nvSpPr>
          <p:spPr>
            <a:xfrm>
              <a:off x="0" y="-66675"/>
              <a:ext cx="4816593" cy="1847468"/>
            </a:xfrm>
            <a:prstGeom prst="rect">
              <a:avLst/>
            </a:prstGeom>
          </p:spPr>
          <p:txBody>
            <a:bodyPr lIns="50800" tIns="50800" rIns="50800" bIns="50800" rtlCol="0" anchor="ctr"/>
            <a:lstStyle/>
            <a:p>
              <a:pPr algn="ctr">
                <a:lnSpc>
                  <a:spcPts val="3024"/>
                </a:lnSpc>
              </a:pPr>
              <a:endParaRPr/>
            </a:p>
          </p:txBody>
        </p:sp>
      </p:grpSp>
      <p:sp>
        <p:nvSpPr>
          <p:cNvPr id="5" name="AutoShape 5"/>
          <p:cNvSpPr/>
          <p:nvPr/>
        </p:nvSpPr>
        <p:spPr>
          <a:xfrm>
            <a:off x="1375289" y="6675723"/>
            <a:ext cx="1909944" cy="0"/>
          </a:xfrm>
          <a:prstGeom prst="line">
            <a:avLst/>
          </a:prstGeom>
          <a:ln w="171450" cap="flat">
            <a:solidFill>
              <a:srgbClr val="F4CF89"/>
            </a:solidFill>
            <a:prstDash val="solid"/>
            <a:headEnd type="none" w="sm" len="sm"/>
            <a:tailEnd type="none" w="sm" len="sm"/>
          </a:ln>
        </p:spPr>
        <p:txBody>
          <a:bodyPr/>
          <a:lstStyle/>
          <a:p>
            <a:endParaRPr lang="en-IN"/>
          </a:p>
        </p:txBody>
      </p:sp>
      <p:sp>
        <p:nvSpPr>
          <p:cNvPr id="6" name="AutoShape 6"/>
          <p:cNvSpPr/>
          <p:nvPr/>
        </p:nvSpPr>
        <p:spPr>
          <a:xfrm>
            <a:off x="5948167" y="6675723"/>
            <a:ext cx="1909944" cy="0"/>
          </a:xfrm>
          <a:prstGeom prst="line">
            <a:avLst/>
          </a:prstGeom>
          <a:ln w="171450" cap="flat">
            <a:solidFill>
              <a:srgbClr val="69ADD4"/>
            </a:solidFill>
            <a:prstDash val="solid"/>
            <a:headEnd type="none" w="sm" len="sm"/>
            <a:tailEnd type="none" w="sm" len="sm"/>
          </a:ln>
        </p:spPr>
        <p:txBody>
          <a:bodyPr/>
          <a:lstStyle/>
          <a:p>
            <a:endParaRPr lang="en-IN"/>
          </a:p>
        </p:txBody>
      </p:sp>
      <p:sp>
        <p:nvSpPr>
          <p:cNvPr id="7" name="AutoShape 7"/>
          <p:cNvSpPr/>
          <p:nvPr/>
        </p:nvSpPr>
        <p:spPr>
          <a:xfrm>
            <a:off x="10517757" y="6675723"/>
            <a:ext cx="1909944" cy="0"/>
          </a:xfrm>
          <a:prstGeom prst="line">
            <a:avLst/>
          </a:prstGeom>
          <a:ln w="171450" cap="flat">
            <a:solidFill>
              <a:srgbClr val="FF7070"/>
            </a:solidFill>
            <a:prstDash val="solid"/>
            <a:headEnd type="none" w="sm" len="sm"/>
            <a:tailEnd type="none" w="sm" len="sm"/>
          </a:ln>
        </p:spPr>
        <p:txBody>
          <a:bodyPr/>
          <a:lstStyle/>
          <a:p>
            <a:endParaRPr lang="en-IN"/>
          </a:p>
        </p:txBody>
      </p:sp>
      <p:sp>
        <p:nvSpPr>
          <p:cNvPr id="8" name="AutoShape 8"/>
          <p:cNvSpPr/>
          <p:nvPr/>
        </p:nvSpPr>
        <p:spPr>
          <a:xfrm>
            <a:off x="15087348" y="6675723"/>
            <a:ext cx="1909944" cy="0"/>
          </a:xfrm>
          <a:prstGeom prst="line">
            <a:avLst/>
          </a:prstGeom>
          <a:ln w="171450" cap="flat">
            <a:solidFill>
              <a:srgbClr val="A4E489"/>
            </a:solidFill>
            <a:prstDash val="solid"/>
            <a:headEnd type="none" w="sm" len="sm"/>
            <a:tailEnd type="none" w="sm" len="sm"/>
          </a:ln>
        </p:spPr>
        <p:txBody>
          <a:bodyPr/>
          <a:lstStyle/>
          <a:p>
            <a:endParaRPr lang="en-IN"/>
          </a:p>
        </p:txBody>
      </p:sp>
      <p:grpSp>
        <p:nvGrpSpPr>
          <p:cNvPr id="9" name="Group 9"/>
          <p:cNvGrpSpPr/>
          <p:nvPr/>
        </p:nvGrpSpPr>
        <p:grpSpPr>
          <a:xfrm>
            <a:off x="15495008" y="-487853"/>
            <a:ext cx="1764292" cy="3868576"/>
            <a:chOff x="0" y="0"/>
            <a:chExt cx="464670" cy="1018884"/>
          </a:xfrm>
        </p:grpSpPr>
        <p:sp>
          <p:nvSpPr>
            <p:cNvPr id="10" name="Freeform 10"/>
            <p:cNvSpPr/>
            <p:nvPr/>
          </p:nvSpPr>
          <p:spPr>
            <a:xfrm>
              <a:off x="0" y="0"/>
              <a:ext cx="464670" cy="1018884"/>
            </a:xfrm>
            <a:custGeom>
              <a:avLst/>
              <a:gdLst/>
              <a:ahLst/>
              <a:cxnLst/>
              <a:rect l="l" t="t" r="r" b="b"/>
              <a:pathLst>
                <a:path w="464670" h="1018884">
                  <a:moveTo>
                    <a:pt x="0" y="0"/>
                  </a:moveTo>
                  <a:lnTo>
                    <a:pt x="464670" y="0"/>
                  </a:lnTo>
                  <a:lnTo>
                    <a:pt x="464670" y="1018884"/>
                  </a:lnTo>
                  <a:lnTo>
                    <a:pt x="0" y="1018884"/>
                  </a:lnTo>
                  <a:close/>
                </a:path>
              </a:pathLst>
            </a:custGeom>
            <a:solidFill>
              <a:srgbClr val="69ADD4"/>
            </a:solidFill>
          </p:spPr>
          <p:txBody>
            <a:bodyPr/>
            <a:lstStyle/>
            <a:p>
              <a:endParaRPr lang="en-IN"/>
            </a:p>
          </p:txBody>
        </p:sp>
        <p:sp>
          <p:nvSpPr>
            <p:cNvPr id="11" name="TextBox 11"/>
            <p:cNvSpPr txBox="1"/>
            <p:nvPr/>
          </p:nvSpPr>
          <p:spPr>
            <a:xfrm>
              <a:off x="0" y="-66675"/>
              <a:ext cx="464670" cy="1085559"/>
            </a:xfrm>
            <a:prstGeom prst="rect">
              <a:avLst/>
            </a:prstGeom>
          </p:spPr>
          <p:txBody>
            <a:bodyPr lIns="50800" tIns="50800" rIns="50800" bIns="50800" rtlCol="0" anchor="ctr"/>
            <a:lstStyle/>
            <a:p>
              <a:pPr algn="ctr">
                <a:lnSpc>
                  <a:spcPts val="3024"/>
                </a:lnSpc>
              </a:pPr>
              <a:endParaRPr/>
            </a:p>
          </p:txBody>
        </p:sp>
      </p:grpSp>
      <p:sp>
        <p:nvSpPr>
          <p:cNvPr id="12" name="Freeform 12"/>
          <p:cNvSpPr/>
          <p:nvPr/>
        </p:nvSpPr>
        <p:spPr>
          <a:xfrm>
            <a:off x="3684403" y="509695"/>
            <a:ext cx="9985217" cy="6251752"/>
          </a:xfrm>
          <a:custGeom>
            <a:avLst/>
            <a:gdLst/>
            <a:ahLst/>
            <a:cxnLst/>
            <a:rect l="l" t="t" r="r" b="b"/>
            <a:pathLst>
              <a:path w="9985217" h="6251752">
                <a:moveTo>
                  <a:pt x="0" y="0"/>
                </a:moveTo>
                <a:lnTo>
                  <a:pt x="9985217" y="0"/>
                </a:lnTo>
                <a:lnTo>
                  <a:pt x="9985217" y="6251753"/>
                </a:lnTo>
                <a:lnTo>
                  <a:pt x="0" y="6251753"/>
                </a:lnTo>
                <a:lnTo>
                  <a:pt x="0" y="0"/>
                </a:lnTo>
                <a:close/>
              </a:path>
            </a:pathLst>
          </a:custGeom>
          <a:blipFill>
            <a:blip r:embed="rId2"/>
            <a:stretch>
              <a:fillRect r="-8934"/>
            </a:stretch>
          </a:blipFill>
        </p:spPr>
        <p:txBody>
          <a:bodyPr/>
          <a:lstStyle/>
          <a:p>
            <a:endParaRPr lang="en-IN"/>
          </a:p>
        </p:txBody>
      </p:sp>
      <p:sp>
        <p:nvSpPr>
          <p:cNvPr id="13" name="TextBox 13"/>
          <p:cNvSpPr txBox="1"/>
          <p:nvPr/>
        </p:nvSpPr>
        <p:spPr>
          <a:xfrm>
            <a:off x="1876785" y="7504495"/>
            <a:ext cx="14080530" cy="794117"/>
          </a:xfrm>
          <a:prstGeom prst="rect">
            <a:avLst/>
          </a:prstGeom>
        </p:spPr>
        <p:txBody>
          <a:bodyPr lIns="0" tIns="0" rIns="0" bIns="0" rtlCol="0" anchor="t">
            <a:spAutoFit/>
          </a:bodyPr>
          <a:lstStyle/>
          <a:p>
            <a:pPr algn="ctr">
              <a:lnSpc>
                <a:spcPts val="6104"/>
              </a:lnSpc>
              <a:spcBef>
                <a:spcPct val="0"/>
              </a:spcBef>
            </a:pPr>
            <a:r>
              <a:rPr lang="en-US" sz="4360">
                <a:solidFill>
                  <a:srgbClr val="FF7070"/>
                </a:solidFill>
                <a:latin typeface="Poppins"/>
              </a:rPr>
              <a:t>MODEL PREDICTION USING RANDOM TREE REGRESSOR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6761448"/>
            <a:chOff x="0" y="0"/>
            <a:chExt cx="4816593" cy="1780793"/>
          </a:xfrm>
        </p:grpSpPr>
        <p:sp>
          <p:nvSpPr>
            <p:cNvPr id="3" name="Freeform 3"/>
            <p:cNvSpPr/>
            <p:nvPr/>
          </p:nvSpPr>
          <p:spPr>
            <a:xfrm>
              <a:off x="0" y="0"/>
              <a:ext cx="4816592" cy="1780793"/>
            </a:xfrm>
            <a:custGeom>
              <a:avLst/>
              <a:gdLst/>
              <a:ahLst/>
              <a:cxnLst/>
              <a:rect l="l" t="t" r="r" b="b"/>
              <a:pathLst>
                <a:path w="4816592" h="1780793">
                  <a:moveTo>
                    <a:pt x="0" y="0"/>
                  </a:moveTo>
                  <a:lnTo>
                    <a:pt x="4816592" y="0"/>
                  </a:lnTo>
                  <a:lnTo>
                    <a:pt x="4816592" y="1780793"/>
                  </a:lnTo>
                  <a:lnTo>
                    <a:pt x="0" y="1780793"/>
                  </a:lnTo>
                  <a:close/>
                </a:path>
              </a:pathLst>
            </a:custGeom>
            <a:solidFill>
              <a:srgbClr val="5D5B79"/>
            </a:solidFill>
          </p:spPr>
          <p:txBody>
            <a:bodyPr/>
            <a:lstStyle/>
            <a:p>
              <a:endParaRPr lang="en-IN"/>
            </a:p>
          </p:txBody>
        </p:sp>
        <p:sp>
          <p:nvSpPr>
            <p:cNvPr id="4" name="TextBox 4"/>
            <p:cNvSpPr txBox="1"/>
            <p:nvPr/>
          </p:nvSpPr>
          <p:spPr>
            <a:xfrm>
              <a:off x="0" y="-66675"/>
              <a:ext cx="4816593" cy="1847468"/>
            </a:xfrm>
            <a:prstGeom prst="rect">
              <a:avLst/>
            </a:prstGeom>
          </p:spPr>
          <p:txBody>
            <a:bodyPr lIns="50800" tIns="50800" rIns="50800" bIns="50800" rtlCol="0" anchor="ctr"/>
            <a:lstStyle/>
            <a:p>
              <a:pPr algn="ctr">
                <a:lnSpc>
                  <a:spcPts val="3024"/>
                </a:lnSpc>
              </a:pPr>
              <a:endParaRPr/>
            </a:p>
          </p:txBody>
        </p:sp>
      </p:grpSp>
      <p:sp>
        <p:nvSpPr>
          <p:cNvPr id="5" name="AutoShape 5"/>
          <p:cNvSpPr/>
          <p:nvPr/>
        </p:nvSpPr>
        <p:spPr>
          <a:xfrm>
            <a:off x="1375289" y="6675723"/>
            <a:ext cx="1909944" cy="0"/>
          </a:xfrm>
          <a:prstGeom prst="line">
            <a:avLst/>
          </a:prstGeom>
          <a:ln w="171450" cap="flat">
            <a:solidFill>
              <a:srgbClr val="F4CF89"/>
            </a:solidFill>
            <a:prstDash val="solid"/>
            <a:headEnd type="none" w="sm" len="sm"/>
            <a:tailEnd type="none" w="sm" len="sm"/>
          </a:ln>
        </p:spPr>
        <p:txBody>
          <a:bodyPr/>
          <a:lstStyle/>
          <a:p>
            <a:endParaRPr lang="en-IN"/>
          </a:p>
        </p:txBody>
      </p:sp>
      <p:sp>
        <p:nvSpPr>
          <p:cNvPr id="6" name="AutoShape 6"/>
          <p:cNvSpPr/>
          <p:nvPr/>
        </p:nvSpPr>
        <p:spPr>
          <a:xfrm>
            <a:off x="5948167" y="6675723"/>
            <a:ext cx="1909944" cy="0"/>
          </a:xfrm>
          <a:prstGeom prst="line">
            <a:avLst/>
          </a:prstGeom>
          <a:ln w="171450" cap="flat">
            <a:solidFill>
              <a:srgbClr val="69ADD4"/>
            </a:solidFill>
            <a:prstDash val="solid"/>
            <a:headEnd type="none" w="sm" len="sm"/>
            <a:tailEnd type="none" w="sm" len="sm"/>
          </a:ln>
        </p:spPr>
        <p:txBody>
          <a:bodyPr/>
          <a:lstStyle/>
          <a:p>
            <a:endParaRPr lang="en-IN"/>
          </a:p>
        </p:txBody>
      </p:sp>
      <p:sp>
        <p:nvSpPr>
          <p:cNvPr id="7" name="AutoShape 7"/>
          <p:cNvSpPr/>
          <p:nvPr/>
        </p:nvSpPr>
        <p:spPr>
          <a:xfrm>
            <a:off x="10517757" y="6675723"/>
            <a:ext cx="1909944" cy="0"/>
          </a:xfrm>
          <a:prstGeom prst="line">
            <a:avLst/>
          </a:prstGeom>
          <a:ln w="171450" cap="flat">
            <a:solidFill>
              <a:srgbClr val="FF7070"/>
            </a:solidFill>
            <a:prstDash val="solid"/>
            <a:headEnd type="none" w="sm" len="sm"/>
            <a:tailEnd type="none" w="sm" len="sm"/>
          </a:ln>
        </p:spPr>
        <p:txBody>
          <a:bodyPr/>
          <a:lstStyle/>
          <a:p>
            <a:endParaRPr lang="en-IN"/>
          </a:p>
        </p:txBody>
      </p:sp>
      <p:sp>
        <p:nvSpPr>
          <p:cNvPr id="8" name="AutoShape 8"/>
          <p:cNvSpPr/>
          <p:nvPr/>
        </p:nvSpPr>
        <p:spPr>
          <a:xfrm>
            <a:off x="15087348" y="6675723"/>
            <a:ext cx="1909944" cy="0"/>
          </a:xfrm>
          <a:prstGeom prst="line">
            <a:avLst/>
          </a:prstGeom>
          <a:ln w="171450" cap="flat">
            <a:solidFill>
              <a:srgbClr val="A4E489"/>
            </a:solidFill>
            <a:prstDash val="solid"/>
            <a:headEnd type="none" w="sm" len="sm"/>
            <a:tailEnd type="none" w="sm" len="sm"/>
          </a:ln>
        </p:spPr>
        <p:txBody>
          <a:bodyPr/>
          <a:lstStyle/>
          <a:p>
            <a:endParaRPr lang="en-IN"/>
          </a:p>
        </p:txBody>
      </p:sp>
      <p:grpSp>
        <p:nvGrpSpPr>
          <p:cNvPr id="9" name="Group 9"/>
          <p:cNvGrpSpPr/>
          <p:nvPr/>
        </p:nvGrpSpPr>
        <p:grpSpPr>
          <a:xfrm>
            <a:off x="15495008" y="-487853"/>
            <a:ext cx="1764292" cy="3868576"/>
            <a:chOff x="0" y="0"/>
            <a:chExt cx="464670" cy="1018884"/>
          </a:xfrm>
        </p:grpSpPr>
        <p:sp>
          <p:nvSpPr>
            <p:cNvPr id="10" name="Freeform 10"/>
            <p:cNvSpPr/>
            <p:nvPr/>
          </p:nvSpPr>
          <p:spPr>
            <a:xfrm>
              <a:off x="0" y="0"/>
              <a:ext cx="464670" cy="1018884"/>
            </a:xfrm>
            <a:custGeom>
              <a:avLst/>
              <a:gdLst/>
              <a:ahLst/>
              <a:cxnLst/>
              <a:rect l="l" t="t" r="r" b="b"/>
              <a:pathLst>
                <a:path w="464670" h="1018884">
                  <a:moveTo>
                    <a:pt x="0" y="0"/>
                  </a:moveTo>
                  <a:lnTo>
                    <a:pt x="464670" y="0"/>
                  </a:lnTo>
                  <a:lnTo>
                    <a:pt x="464670" y="1018884"/>
                  </a:lnTo>
                  <a:lnTo>
                    <a:pt x="0" y="1018884"/>
                  </a:lnTo>
                  <a:close/>
                </a:path>
              </a:pathLst>
            </a:custGeom>
            <a:solidFill>
              <a:srgbClr val="69ADD4"/>
            </a:solidFill>
          </p:spPr>
          <p:txBody>
            <a:bodyPr/>
            <a:lstStyle/>
            <a:p>
              <a:endParaRPr lang="en-IN"/>
            </a:p>
          </p:txBody>
        </p:sp>
        <p:sp>
          <p:nvSpPr>
            <p:cNvPr id="11" name="TextBox 11"/>
            <p:cNvSpPr txBox="1"/>
            <p:nvPr/>
          </p:nvSpPr>
          <p:spPr>
            <a:xfrm>
              <a:off x="0" y="-66675"/>
              <a:ext cx="464670" cy="1085559"/>
            </a:xfrm>
            <a:prstGeom prst="rect">
              <a:avLst/>
            </a:prstGeom>
          </p:spPr>
          <p:txBody>
            <a:bodyPr lIns="50800" tIns="50800" rIns="50800" bIns="50800" rtlCol="0" anchor="ctr"/>
            <a:lstStyle/>
            <a:p>
              <a:pPr algn="ctr">
                <a:lnSpc>
                  <a:spcPts val="3024"/>
                </a:lnSpc>
              </a:pPr>
              <a:endParaRPr/>
            </a:p>
          </p:txBody>
        </p:sp>
      </p:grpSp>
      <p:sp>
        <p:nvSpPr>
          <p:cNvPr id="12" name="Freeform 12"/>
          <p:cNvSpPr/>
          <p:nvPr/>
        </p:nvSpPr>
        <p:spPr>
          <a:xfrm>
            <a:off x="787345" y="432323"/>
            <a:ext cx="12042603" cy="5896801"/>
          </a:xfrm>
          <a:custGeom>
            <a:avLst/>
            <a:gdLst/>
            <a:ahLst/>
            <a:cxnLst/>
            <a:rect l="l" t="t" r="r" b="b"/>
            <a:pathLst>
              <a:path w="12042603" h="5896801">
                <a:moveTo>
                  <a:pt x="0" y="0"/>
                </a:moveTo>
                <a:lnTo>
                  <a:pt x="12042603" y="0"/>
                </a:lnTo>
                <a:lnTo>
                  <a:pt x="12042603" y="5896801"/>
                </a:lnTo>
                <a:lnTo>
                  <a:pt x="0" y="5896801"/>
                </a:lnTo>
                <a:lnTo>
                  <a:pt x="0" y="0"/>
                </a:lnTo>
                <a:close/>
              </a:path>
            </a:pathLst>
          </a:custGeom>
          <a:blipFill>
            <a:blip r:embed="rId2"/>
            <a:stretch>
              <a:fillRect/>
            </a:stretch>
          </a:blipFill>
        </p:spPr>
        <p:txBody>
          <a:bodyPr/>
          <a:lstStyle/>
          <a:p>
            <a:endParaRPr lang="en-IN"/>
          </a:p>
        </p:txBody>
      </p:sp>
      <p:sp>
        <p:nvSpPr>
          <p:cNvPr id="13" name="TextBox 13"/>
          <p:cNvSpPr txBox="1"/>
          <p:nvPr/>
        </p:nvSpPr>
        <p:spPr>
          <a:xfrm>
            <a:off x="2296624" y="7898094"/>
            <a:ext cx="14080530" cy="794117"/>
          </a:xfrm>
          <a:prstGeom prst="rect">
            <a:avLst/>
          </a:prstGeom>
        </p:spPr>
        <p:txBody>
          <a:bodyPr lIns="0" tIns="0" rIns="0" bIns="0" rtlCol="0" anchor="t">
            <a:spAutoFit/>
          </a:bodyPr>
          <a:lstStyle/>
          <a:p>
            <a:pPr algn="ctr">
              <a:lnSpc>
                <a:spcPts val="6104"/>
              </a:lnSpc>
              <a:spcBef>
                <a:spcPct val="0"/>
              </a:spcBef>
            </a:pPr>
            <a:r>
              <a:rPr lang="en-US" sz="4360">
                <a:solidFill>
                  <a:srgbClr val="FF7070"/>
                </a:solidFill>
                <a:latin typeface="Poppins"/>
              </a:rPr>
              <a:t>MODEL PREDICTION USING RANDOM TREE REGRESSOR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266</Words>
  <Application>Microsoft Office PowerPoint</Application>
  <PresentationFormat>Custom</PresentationFormat>
  <Paragraphs>26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Poppins</vt:lpstr>
      <vt:lpstr>Arial</vt:lpstr>
      <vt:lpstr>Bodoni FLF</vt:lpstr>
      <vt:lpstr>Bodoni FLF Bold</vt:lpstr>
      <vt:lpstr>Belleza</vt:lpstr>
      <vt:lpstr>Poppins Bold</vt:lpstr>
      <vt:lpstr>Horizon</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Seoul REntal Bike ANalysis</dc:title>
  <cp:lastModifiedBy>Abhinav karthik</cp:lastModifiedBy>
  <cp:revision>2</cp:revision>
  <dcterms:created xsi:type="dcterms:W3CDTF">2006-08-16T00:00:00Z</dcterms:created>
  <dcterms:modified xsi:type="dcterms:W3CDTF">2024-02-20T06:24:38Z</dcterms:modified>
  <dc:identifier>DAF9TCcqEa0</dc:identifier>
</cp:coreProperties>
</file>