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30"/>
  </p:notesMasterIdLst>
  <p:sldIdLst>
    <p:sldId id="256" r:id="rId2"/>
    <p:sldId id="259" r:id="rId3"/>
    <p:sldId id="260" r:id="rId4"/>
    <p:sldId id="261"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83" r:id="rId20"/>
    <p:sldId id="284" r:id="rId21"/>
    <p:sldId id="277" r:id="rId22"/>
    <p:sldId id="278" r:id="rId23"/>
    <p:sldId id="279" r:id="rId24"/>
    <p:sldId id="280" r:id="rId25"/>
    <p:sldId id="281" r:id="rId26"/>
    <p:sldId id="282" r:id="rId27"/>
    <p:sldId id="285" r:id="rId28"/>
    <p:sldId id="286"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47370-11CD-4B32-97DA-64B3E8AA80B9}" v="674" dt="2022-03-31T15:05:41.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9EFC3-D523-4826-AFCB-CCD5B6BB3EA9}" type="datetimeFigureOut">
              <a:t>3/31/2022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A0AFA-CBFC-47F3-9193-8B14817EE5B1}" type="slidenum">
              <a:t>‹#›</a:t>
            </a:fld>
            <a:endParaRPr lang="en-GB"/>
          </a:p>
        </p:txBody>
      </p:sp>
    </p:spTree>
    <p:extLst>
      <p:ext uri="{BB962C8B-B14F-4D97-AF65-F5344CB8AC3E}">
        <p14:creationId xmlns:p14="http://schemas.microsoft.com/office/powerpoint/2010/main" val="1579813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CD3A0AFA-CBFC-47F3-9193-8B14817EE5B1}" type="slidenum">
              <a:t>1</a:t>
            </a:fld>
            <a:endParaRPr lang="en-GB"/>
          </a:p>
        </p:txBody>
      </p:sp>
    </p:spTree>
    <p:extLst>
      <p:ext uri="{BB962C8B-B14F-4D97-AF65-F5344CB8AC3E}">
        <p14:creationId xmlns:p14="http://schemas.microsoft.com/office/powerpoint/2010/main" val="664288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3/31/2022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8587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3/31/2022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6838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3/31/2022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8180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3/31/2022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7182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3/31/2022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2724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3/31/2022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4405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3/31/2022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16150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3/31/2022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767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3/31/2022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95019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3/31/2022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7958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3/31/2022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8591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3/31/2022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785493980"/>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tx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3"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10634"/>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1"/>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1"/>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GB" sz="5100" b="1" u="sng">
                <a:ea typeface="+mj-lt"/>
                <a:cs typeface="+mj-lt"/>
              </a:rPr>
              <a:t>USED CAR PRICE PREDICTION</a:t>
            </a:r>
            <a:br>
              <a:rPr lang="en-GB" sz="5100" b="1" u="sng">
                <a:ea typeface="+mj-lt"/>
                <a:cs typeface="+mj-lt"/>
              </a:rPr>
            </a:br>
            <a:endParaRPr lang="en-US" sz="5100" u="sng">
              <a:ea typeface="Calibri Light"/>
              <a:cs typeface="Calibri Light"/>
            </a:endParaRPr>
          </a:p>
        </p:txBody>
      </p:sp>
      <p:sp>
        <p:nvSpPr>
          <p:cNvPr id="3" name="Subtitle 2"/>
          <p:cNvSpPr>
            <a:spLocks noGrp="1"/>
          </p:cNvSpPr>
          <p:nvPr>
            <p:ph type="subTitle" idx="1"/>
          </p:nvPr>
        </p:nvSpPr>
        <p:spPr>
          <a:xfrm>
            <a:off x="2242409" y="3862332"/>
            <a:ext cx="5786232" cy="1334906"/>
          </a:xfrm>
        </p:spPr>
        <p:txBody>
          <a:bodyPr vert="horz" lIns="91440" tIns="45720" rIns="91440" bIns="45720" rtlCol="0" anchor="t">
            <a:normAutofit/>
          </a:bodyPr>
          <a:lstStyle/>
          <a:p>
            <a:r>
              <a:rPr lang="en-GB" dirty="0">
                <a:ea typeface="Calibri"/>
                <a:cs typeface="Calibri"/>
              </a:rPr>
              <a:t>Submitted by : </a:t>
            </a:r>
          </a:p>
          <a:p>
            <a:r>
              <a:rPr lang="en-GB" dirty="0">
                <a:ea typeface="Calibri"/>
                <a:cs typeface="Calibri"/>
              </a:rPr>
              <a:t>Abhinav Verma</a:t>
            </a:r>
          </a:p>
          <a:p>
            <a:endParaRPr lang="en-GB" dirty="0">
              <a:ea typeface="Calibri"/>
              <a:cs typeface="Calibri"/>
            </a:endParaRPr>
          </a:p>
          <a:p>
            <a:endParaRPr lang="en-GB" dirty="0">
              <a:ea typeface="Calibri"/>
              <a:cs typeface="Calibri"/>
            </a:endParaRPr>
          </a:p>
          <a:p>
            <a:endParaRPr lang="en-GB" dirty="0">
              <a:ea typeface="Calibri"/>
              <a:cs typeface="Calibri"/>
            </a:endParaRPr>
          </a:p>
          <a:p>
            <a:endParaRPr lang="en-GB" dirty="0">
              <a:ea typeface="Calibri"/>
              <a:cs typeface="Calibri"/>
            </a:endParaRPr>
          </a:p>
          <a:p>
            <a:endParaRPr lang="en-GB" dirty="0">
              <a:ea typeface="Calibri"/>
              <a:cs typeface="Calibri"/>
            </a:endParaRPr>
          </a:p>
          <a:p>
            <a:endParaRPr lang="en-GB" dirty="0">
              <a:ea typeface="Calibri"/>
              <a:cs typeface="Calibri"/>
            </a:endParaRPr>
          </a:p>
          <a:p>
            <a:endParaRPr lang="en-GB"/>
          </a:p>
          <a:p>
            <a:endParaRPr lang="en-GB" dirty="0">
              <a:ea typeface="Source Sans Pro"/>
              <a:cs typeface="Calibri"/>
            </a:endParaRPr>
          </a:p>
          <a:p>
            <a:endParaRPr lang="en-GB" dirty="0">
              <a:ea typeface="Source Sans Pro"/>
              <a:cs typeface="Calibri"/>
            </a:endParaRPr>
          </a:p>
          <a:p>
            <a:endParaRPr lang="en-GB" dirty="0">
              <a:ea typeface="Source Sans Pro"/>
              <a:cs typeface="Calibri"/>
            </a:endParaRPr>
          </a:p>
          <a:p>
            <a:endParaRPr lang="en-GB" dirty="0">
              <a:ea typeface="Source Sans Pro"/>
              <a:cs typeface="Calibri"/>
            </a:endParaRPr>
          </a:p>
          <a:p>
            <a:endParaRPr lang="en-GB" dirty="0">
              <a:ea typeface="Source Sans Pro"/>
              <a:cs typeface="Calibri"/>
            </a:endParaRPr>
          </a:p>
          <a:p>
            <a:endParaRPr lang="en-GB" dirty="0">
              <a:ea typeface="Source Sans Pro"/>
              <a:cs typeface="Calibri"/>
            </a:endParaRPr>
          </a:p>
          <a:p>
            <a:endParaRPr lang="en-GB" dirty="0">
              <a:ea typeface="Calibri"/>
              <a:cs typeface="Calibri"/>
            </a:endParaRP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8"/>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7614-24FA-2120-D6FA-81EC1A24FCF7}"/>
              </a:ext>
            </a:extLst>
          </p:cNvPr>
          <p:cNvSpPr>
            <a:spLocks noGrp="1"/>
          </p:cNvSpPr>
          <p:nvPr>
            <p:ph type="title"/>
          </p:nvPr>
        </p:nvSpPr>
        <p:spPr>
          <a:xfrm>
            <a:off x="838200" y="365125"/>
            <a:ext cx="9990083" cy="760632"/>
          </a:xfrm>
        </p:spPr>
        <p:txBody>
          <a:bodyPr>
            <a:normAutofit fontScale="90000"/>
          </a:bodyPr>
          <a:lstStyle/>
          <a:p>
            <a:r>
              <a:rPr lang="en-GB" dirty="0">
                <a:ea typeface="Source Sans Pro"/>
              </a:rPr>
              <a:t>1st hand cars are mostly available for sale.</a:t>
            </a:r>
          </a:p>
        </p:txBody>
      </p:sp>
      <p:pic>
        <p:nvPicPr>
          <p:cNvPr id="4" name="Picture 4" descr="Chart, bar chart&#10;&#10;Description automatically generated">
            <a:extLst>
              <a:ext uri="{FF2B5EF4-FFF2-40B4-BE49-F238E27FC236}">
                <a16:creationId xmlns:a16="http://schemas.microsoft.com/office/drawing/2014/main" id="{D58EE8FD-943F-037A-4D12-42AB3106A279}"/>
              </a:ext>
            </a:extLst>
          </p:cNvPr>
          <p:cNvPicPr>
            <a:picLocks noGrp="1" noChangeAspect="1"/>
          </p:cNvPicPr>
          <p:nvPr>
            <p:ph idx="1"/>
          </p:nvPr>
        </p:nvPicPr>
        <p:blipFill>
          <a:blip r:embed="rId2"/>
          <a:stretch>
            <a:fillRect/>
          </a:stretch>
        </p:blipFill>
        <p:spPr>
          <a:xfrm>
            <a:off x="3109912" y="1616103"/>
            <a:ext cx="6510830" cy="4271141"/>
          </a:xfrm>
        </p:spPr>
      </p:pic>
    </p:spTree>
    <p:extLst>
      <p:ext uri="{BB962C8B-B14F-4D97-AF65-F5344CB8AC3E}">
        <p14:creationId xmlns:p14="http://schemas.microsoft.com/office/powerpoint/2010/main" val="223998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F286-AD00-E32F-95B5-1C336B5B4F26}"/>
              </a:ext>
            </a:extLst>
          </p:cNvPr>
          <p:cNvSpPr>
            <a:spLocks noGrp="1"/>
          </p:cNvSpPr>
          <p:nvPr>
            <p:ph type="title"/>
          </p:nvPr>
        </p:nvSpPr>
        <p:spPr>
          <a:xfrm>
            <a:off x="838200" y="286298"/>
            <a:ext cx="9674773" cy="734357"/>
          </a:xfrm>
        </p:spPr>
        <p:txBody>
          <a:bodyPr>
            <a:normAutofit fontScale="90000"/>
          </a:bodyPr>
          <a:lstStyle/>
          <a:p>
            <a:r>
              <a:rPr lang="en-GB" dirty="0">
                <a:ea typeface="Source Sans Pro"/>
              </a:rPr>
              <a:t>Count plot for fuel type.</a:t>
            </a:r>
            <a:br>
              <a:rPr lang="en-GB" dirty="0">
                <a:ea typeface="Source Sans Pro"/>
              </a:rPr>
            </a:br>
            <a:endParaRPr lang="en-GB"/>
          </a:p>
        </p:txBody>
      </p:sp>
      <p:pic>
        <p:nvPicPr>
          <p:cNvPr id="4" name="Picture 4" descr="Chart, bar chart&#10;&#10;Description automatically generated">
            <a:extLst>
              <a:ext uri="{FF2B5EF4-FFF2-40B4-BE49-F238E27FC236}">
                <a16:creationId xmlns:a16="http://schemas.microsoft.com/office/drawing/2014/main" id="{8FE7906D-692B-F69E-747D-561E8D3AC8EE}"/>
              </a:ext>
            </a:extLst>
          </p:cNvPr>
          <p:cNvPicPr>
            <a:picLocks noGrp="1" noChangeAspect="1"/>
          </p:cNvPicPr>
          <p:nvPr>
            <p:ph idx="1"/>
          </p:nvPr>
        </p:nvPicPr>
        <p:blipFill>
          <a:blip r:embed="rId2"/>
          <a:stretch>
            <a:fillRect/>
          </a:stretch>
        </p:blipFill>
        <p:spPr>
          <a:xfrm>
            <a:off x="3281362" y="2153444"/>
            <a:ext cx="5629275" cy="3695700"/>
          </a:xfrm>
        </p:spPr>
      </p:pic>
    </p:spTree>
    <p:extLst>
      <p:ext uri="{BB962C8B-B14F-4D97-AF65-F5344CB8AC3E}">
        <p14:creationId xmlns:p14="http://schemas.microsoft.com/office/powerpoint/2010/main" val="321306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2E18-4ED1-A0DA-E1C6-F6950F0A45D1}"/>
              </a:ext>
            </a:extLst>
          </p:cNvPr>
          <p:cNvSpPr>
            <a:spLocks noGrp="1"/>
          </p:cNvSpPr>
          <p:nvPr>
            <p:ph type="title"/>
          </p:nvPr>
        </p:nvSpPr>
        <p:spPr>
          <a:xfrm>
            <a:off x="838200" y="365125"/>
            <a:ext cx="9648497" cy="747495"/>
          </a:xfrm>
        </p:spPr>
        <p:txBody>
          <a:bodyPr/>
          <a:lstStyle/>
          <a:p>
            <a:r>
              <a:rPr lang="en-GB" dirty="0">
                <a:ea typeface="Source Sans Pro"/>
              </a:rPr>
              <a:t>Correlation matrix:</a:t>
            </a:r>
            <a:endParaRPr lang="en-GB" dirty="0"/>
          </a:p>
        </p:txBody>
      </p:sp>
      <p:sp>
        <p:nvSpPr>
          <p:cNvPr id="3" name="Content Placeholder 2">
            <a:extLst>
              <a:ext uri="{FF2B5EF4-FFF2-40B4-BE49-F238E27FC236}">
                <a16:creationId xmlns:a16="http://schemas.microsoft.com/office/drawing/2014/main" id="{7438C106-DE87-F125-BA38-5B029551C5E2}"/>
              </a:ext>
            </a:extLst>
          </p:cNvPr>
          <p:cNvSpPr>
            <a:spLocks noGrp="1"/>
          </p:cNvSpPr>
          <p:nvPr>
            <p:ph idx="1"/>
          </p:nvPr>
        </p:nvSpPr>
        <p:spPr>
          <a:xfrm>
            <a:off x="838200" y="1116177"/>
            <a:ext cx="10515600" cy="5060786"/>
          </a:xfrm>
        </p:spPr>
        <p:txBody>
          <a:bodyPr vert="horz" lIns="91440" tIns="45720" rIns="91440" bIns="45720" rtlCol="0" anchor="t">
            <a:normAutofit/>
          </a:bodyPr>
          <a:lstStyle/>
          <a:p>
            <a:r>
              <a:rPr lang="en-GB" dirty="0">
                <a:ea typeface="+mn-lt"/>
                <a:cs typeface="+mn-lt"/>
              </a:rPr>
              <a:t>A correlation matrix is simply a table which displays the correlation. The measure is best used in variables that demonstrate a linear relationship between each other. The fit of the data can be visually represented in a heatmap.</a:t>
            </a:r>
            <a:endParaRPr lang="en-GB" dirty="0">
              <a:ea typeface="Source Sans Pro"/>
            </a:endParaRPr>
          </a:p>
          <a:p>
            <a:endParaRPr lang="en-GB" dirty="0">
              <a:ea typeface="Source Sans Pro"/>
            </a:endParaRPr>
          </a:p>
          <a:p>
            <a:endParaRPr lang="en-GB" dirty="0">
              <a:ea typeface="Source Sans Pro"/>
            </a:endParaRPr>
          </a:p>
          <a:p>
            <a:endParaRPr lang="en-GB" dirty="0">
              <a:ea typeface="Source Sans Pro"/>
            </a:endParaRPr>
          </a:p>
        </p:txBody>
      </p:sp>
      <p:pic>
        <p:nvPicPr>
          <p:cNvPr id="4" name="Picture 4" descr="Table&#10;&#10;Description automatically generated">
            <a:extLst>
              <a:ext uri="{FF2B5EF4-FFF2-40B4-BE49-F238E27FC236}">
                <a16:creationId xmlns:a16="http://schemas.microsoft.com/office/drawing/2014/main" id="{3C803C5C-DFCD-5CBC-9174-32D86539510D}"/>
              </a:ext>
            </a:extLst>
          </p:cNvPr>
          <p:cNvPicPr>
            <a:picLocks noChangeAspect="1"/>
          </p:cNvPicPr>
          <p:nvPr/>
        </p:nvPicPr>
        <p:blipFill>
          <a:blip r:embed="rId2"/>
          <a:stretch>
            <a:fillRect/>
          </a:stretch>
        </p:blipFill>
        <p:spPr>
          <a:xfrm>
            <a:off x="2293883" y="2885267"/>
            <a:ext cx="7354613" cy="2742844"/>
          </a:xfrm>
          <a:prstGeom prst="rect">
            <a:avLst/>
          </a:prstGeom>
        </p:spPr>
      </p:pic>
    </p:spTree>
    <p:extLst>
      <p:ext uri="{BB962C8B-B14F-4D97-AF65-F5344CB8AC3E}">
        <p14:creationId xmlns:p14="http://schemas.microsoft.com/office/powerpoint/2010/main" val="391796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ACD9-FE4B-C5CE-ADAE-1CAADDAE013D}"/>
              </a:ext>
            </a:extLst>
          </p:cNvPr>
          <p:cNvSpPr>
            <a:spLocks noGrp="1"/>
          </p:cNvSpPr>
          <p:nvPr>
            <p:ph type="title"/>
          </p:nvPr>
        </p:nvSpPr>
        <p:spPr>
          <a:xfrm>
            <a:off x="838200" y="365125"/>
            <a:ext cx="4367049" cy="668667"/>
          </a:xfrm>
        </p:spPr>
        <p:txBody>
          <a:bodyPr>
            <a:normAutofit fontScale="90000"/>
          </a:bodyPr>
          <a:lstStyle/>
          <a:p>
            <a:r>
              <a:rPr lang="en-GB" dirty="0">
                <a:ea typeface="Source Sans Pro"/>
              </a:rPr>
              <a:t>Heat Map:</a:t>
            </a:r>
            <a:endParaRPr lang="en-GB" dirty="0"/>
          </a:p>
        </p:txBody>
      </p:sp>
      <p:pic>
        <p:nvPicPr>
          <p:cNvPr id="4" name="Picture 4" descr="Graphical user interface&#10;&#10;Description automatically generated">
            <a:extLst>
              <a:ext uri="{FF2B5EF4-FFF2-40B4-BE49-F238E27FC236}">
                <a16:creationId xmlns:a16="http://schemas.microsoft.com/office/drawing/2014/main" id="{7E4A64B8-A721-A2CC-EC19-FE39A6496459}"/>
              </a:ext>
            </a:extLst>
          </p:cNvPr>
          <p:cNvPicPr>
            <a:picLocks noGrp="1" noChangeAspect="1"/>
          </p:cNvPicPr>
          <p:nvPr>
            <p:ph idx="1"/>
          </p:nvPr>
        </p:nvPicPr>
        <p:blipFill>
          <a:blip r:embed="rId2"/>
          <a:stretch>
            <a:fillRect/>
          </a:stretch>
        </p:blipFill>
        <p:spPr>
          <a:xfrm>
            <a:off x="878902" y="1037350"/>
            <a:ext cx="9356885" cy="5323544"/>
          </a:xfrm>
        </p:spPr>
      </p:pic>
    </p:spTree>
    <p:extLst>
      <p:ext uri="{BB962C8B-B14F-4D97-AF65-F5344CB8AC3E}">
        <p14:creationId xmlns:p14="http://schemas.microsoft.com/office/powerpoint/2010/main" val="373651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3D42-46BE-17BE-E35C-5C6B0CE588F8}"/>
              </a:ext>
            </a:extLst>
          </p:cNvPr>
          <p:cNvSpPr>
            <a:spLocks noGrp="1"/>
          </p:cNvSpPr>
          <p:nvPr>
            <p:ph type="title"/>
          </p:nvPr>
        </p:nvSpPr>
        <p:spPr/>
        <p:txBody>
          <a:bodyPr/>
          <a:lstStyle/>
          <a:p>
            <a:r>
              <a:rPr lang="en-GB" dirty="0">
                <a:ea typeface="Source Sans Pro"/>
              </a:rPr>
              <a:t>Outliers detection:</a:t>
            </a:r>
            <a:endParaRPr lang="en-GB" dirty="0"/>
          </a:p>
        </p:txBody>
      </p:sp>
      <p:pic>
        <p:nvPicPr>
          <p:cNvPr id="4" name="Picture 4" descr="Box and whisker chart&#10;&#10;Description automatically generated">
            <a:extLst>
              <a:ext uri="{FF2B5EF4-FFF2-40B4-BE49-F238E27FC236}">
                <a16:creationId xmlns:a16="http://schemas.microsoft.com/office/drawing/2014/main" id="{774A72EE-BE9C-C95C-B7A0-1D3C40E9CD82}"/>
              </a:ext>
            </a:extLst>
          </p:cNvPr>
          <p:cNvPicPr>
            <a:picLocks noGrp="1" noChangeAspect="1"/>
          </p:cNvPicPr>
          <p:nvPr>
            <p:ph idx="1"/>
          </p:nvPr>
        </p:nvPicPr>
        <p:blipFill>
          <a:blip r:embed="rId2"/>
          <a:stretch>
            <a:fillRect/>
          </a:stretch>
        </p:blipFill>
        <p:spPr>
          <a:xfrm>
            <a:off x="1347787" y="2496344"/>
            <a:ext cx="9496425" cy="3009900"/>
          </a:xfrm>
        </p:spPr>
      </p:pic>
    </p:spTree>
    <p:extLst>
      <p:ext uri="{BB962C8B-B14F-4D97-AF65-F5344CB8AC3E}">
        <p14:creationId xmlns:p14="http://schemas.microsoft.com/office/powerpoint/2010/main" val="328815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1FC6-1539-8BFF-93F6-3B0761C78001}"/>
              </a:ext>
            </a:extLst>
          </p:cNvPr>
          <p:cNvSpPr>
            <a:spLocks noGrp="1"/>
          </p:cNvSpPr>
          <p:nvPr>
            <p:ph type="title"/>
          </p:nvPr>
        </p:nvSpPr>
        <p:spPr>
          <a:xfrm>
            <a:off x="943303" y="233746"/>
            <a:ext cx="9990083" cy="800046"/>
          </a:xfrm>
        </p:spPr>
        <p:txBody>
          <a:bodyPr>
            <a:normAutofit fontScale="90000"/>
          </a:bodyPr>
          <a:lstStyle/>
          <a:p>
            <a:r>
              <a:rPr lang="en-GB" dirty="0">
                <a:ea typeface="+mj-lt"/>
                <a:cs typeface="+mj-lt"/>
              </a:rPr>
              <a:t>Scatter plot between all feature variables and target variable</a:t>
            </a:r>
            <a:endParaRPr lang="en-US" dirty="0"/>
          </a:p>
        </p:txBody>
      </p:sp>
      <p:pic>
        <p:nvPicPr>
          <p:cNvPr id="4" name="Picture 4">
            <a:extLst>
              <a:ext uri="{FF2B5EF4-FFF2-40B4-BE49-F238E27FC236}">
                <a16:creationId xmlns:a16="http://schemas.microsoft.com/office/drawing/2014/main" id="{87C145AD-9AAC-0011-0FF6-D58ECD9CE6F8}"/>
              </a:ext>
            </a:extLst>
          </p:cNvPr>
          <p:cNvPicPr>
            <a:picLocks noGrp="1" noChangeAspect="1"/>
          </p:cNvPicPr>
          <p:nvPr>
            <p:ph idx="1"/>
          </p:nvPr>
        </p:nvPicPr>
        <p:blipFill>
          <a:blip r:embed="rId2"/>
          <a:stretch>
            <a:fillRect/>
          </a:stretch>
        </p:blipFill>
        <p:spPr>
          <a:xfrm>
            <a:off x="333203" y="1300109"/>
            <a:ext cx="5140560" cy="4981958"/>
          </a:xfrm>
        </p:spPr>
      </p:pic>
      <p:pic>
        <p:nvPicPr>
          <p:cNvPr id="5" name="Picture 5" descr="Chart&#10;&#10;Description automatically generated">
            <a:extLst>
              <a:ext uri="{FF2B5EF4-FFF2-40B4-BE49-F238E27FC236}">
                <a16:creationId xmlns:a16="http://schemas.microsoft.com/office/drawing/2014/main" id="{33DDC082-105A-C94B-5D29-BA6486DC7F00}"/>
              </a:ext>
            </a:extLst>
          </p:cNvPr>
          <p:cNvPicPr>
            <a:picLocks noChangeAspect="1"/>
          </p:cNvPicPr>
          <p:nvPr/>
        </p:nvPicPr>
        <p:blipFill>
          <a:blip r:embed="rId3"/>
          <a:stretch>
            <a:fillRect/>
          </a:stretch>
        </p:blipFill>
        <p:spPr>
          <a:xfrm>
            <a:off x="6826469" y="1295431"/>
            <a:ext cx="3820510" cy="4950309"/>
          </a:xfrm>
          <a:prstGeom prst="rect">
            <a:avLst/>
          </a:prstGeom>
        </p:spPr>
      </p:pic>
    </p:spTree>
    <p:extLst>
      <p:ext uri="{BB962C8B-B14F-4D97-AF65-F5344CB8AC3E}">
        <p14:creationId xmlns:p14="http://schemas.microsoft.com/office/powerpoint/2010/main" val="90341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82A7D309-465E-81EF-49D5-547821165999}"/>
              </a:ext>
            </a:extLst>
          </p:cNvPr>
          <p:cNvPicPr>
            <a:picLocks noGrp="1" noChangeAspect="1"/>
          </p:cNvPicPr>
          <p:nvPr>
            <p:ph idx="1"/>
          </p:nvPr>
        </p:nvPicPr>
        <p:blipFill>
          <a:blip r:embed="rId2"/>
          <a:stretch>
            <a:fillRect/>
          </a:stretch>
        </p:blipFill>
        <p:spPr>
          <a:xfrm>
            <a:off x="819150" y="558335"/>
            <a:ext cx="4457700" cy="5191125"/>
          </a:xfrm>
        </p:spPr>
      </p:pic>
      <p:pic>
        <p:nvPicPr>
          <p:cNvPr id="5" name="Picture 5" descr="Chart, line chart&#10;&#10;Description automatically generated">
            <a:extLst>
              <a:ext uri="{FF2B5EF4-FFF2-40B4-BE49-F238E27FC236}">
                <a16:creationId xmlns:a16="http://schemas.microsoft.com/office/drawing/2014/main" id="{D93CA215-D347-C03C-212C-0D0C21297B2D}"/>
              </a:ext>
            </a:extLst>
          </p:cNvPr>
          <p:cNvPicPr>
            <a:picLocks noChangeAspect="1"/>
          </p:cNvPicPr>
          <p:nvPr/>
        </p:nvPicPr>
        <p:blipFill>
          <a:blip r:embed="rId3"/>
          <a:stretch>
            <a:fillRect/>
          </a:stretch>
        </p:blipFill>
        <p:spPr>
          <a:xfrm>
            <a:off x="5959366" y="378947"/>
            <a:ext cx="4753301" cy="5390656"/>
          </a:xfrm>
          <a:prstGeom prst="rect">
            <a:avLst/>
          </a:prstGeom>
        </p:spPr>
      </p:pic>
    </p:spTree>
    <p:extLst>
      <p:ext uri="{BB962C8B-B14F-4D97-AF65-F5344CB8AC3E}">
        <p14:creationId xmlns:p14="http://schemas.microsoft.com/office/powerpoint/2010/main" val="20035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1B9D-C871-8470-055B-5443754F6208}"/>
              </a:ext>
            </a:extLst>
          </p:cNvPr>
          <p:cNvSpPr>
            <a:spLocks noGrp="1"/>
          </p:cNvSpPr>
          <p:nvPr>
            <p:ph type="title"/>
          </p:nvPr>
        </p:nvSpPr>
        <p:spPr/>
        <p:txBody>
          <a:bodyPr/>
          <a:lstStyle/>
          <a:p>
            <a:r>
              <a:rPr lang="en-GB" dirty="0">
                <a:ea typeface="Source Sans Pro"/>
              </a:rPr>
              <a:t>There is no skewness in our dataset.</a:t>
            </a:r>
            <a:endParaRPr lang="en-GB" dirty="0"/>
          </a:p>
        </p:txBody>
      </p:sp>
      <p:pic>
        <p:nvPicPr>
          <p:cNvPr id="4" name="Picture 4" descr="Graphical user interface, text, application, email&#10;&#10;Description automatically generated">
            <a:extLst>
              <a:ext uri="{FF2B5EF4-FFF2-40B4-BE49-F238E27FC236}">
                <a16:creationId xmlns:a16="http://schemas.microsoft.com/office/drawing/2014/main" id="{32AF346B-06E2-157E-331F-182BA754D12B}"/>
              </a:ext>
            </a:extLst>
          </p:cNvPr>
          <p:cNvPicPr>
            <a:picLocks noGrp="1" noChangeAspect="1"/>
          </p:cNvPicPr>
          <p:nvPr>
            <p:ph idx="1"/>
          </p:nvPr>
        </p:nvPicPr>
        <p:blipFill>
          <a:blip r:embed="rId2"/>
          <a:stretch>
            <a:fillRect/>
          </a:stretch>
        </p:blipFill>
        <p:spPr>
          <a:xfrm>
            <a:off x="2005012" y="2567781"/>
            <a:ext cx="8181975" cy="2867025"/>
          </a:xfrm>
        </p:spPr>
      </p:pic>
    </p:spTree>
    <p:extLst>
      <p:ext uri="{BB962C8B-B14F-4D97-AF65-F5344CB8AC3E}">
        <p14:creationId xmlns:p14="http://schemas.microsoft.com/office/powerpoint/2010/main" val="2524828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90A3-D660-7BC9-9097-854147C6C966}"/>
              </a:ext>
            </a:extLst>
          </p:cNvPr>
          <p:cNvSpPr>
            <a:spLocks noGrp="1"/>
          </p:cNvSpPr>
          <p:nvPr>
            <p:ph type="title"/>
          </p:nvPr>
        </p:nvSpPr>
        <p:spPr/>
        <p:txBody>
          <a:bodyPr/>
          <a:lstStyle/>
          <a:p>
            <a:r>
              <a:rPr lang="en-GB" dirty="0">
                <a:ea typeface="Source Sans Pro"/>
              </a:rPr>
              <a:t>After scaling, the data looks like.</a:t>
            </a:r>
            <a:endParaRPr lang="en-GB" dirty="0"/>
          </a:p>
        </p:txBody>
      </p:sp>
      <p:pic>
        <p:nvPicPr>
          <p:cNvPr id="4" name="Picture 4" descr="Table&#10;&#10;Description automatically generated">
            <a:extLst>
              <a:ext uri="{FF2B5EF4-FFF2-40B4-BE49-F238E27FC236}">
                <a16:creationId xmlns:a16="http://schemas.microsoft.com/office/drawing/2014/main" id="{E139C381-9170-1489-59FE-8C6C3914421B}"/>
              </a:ext>
            </a:extLst>
          </p:cNvPr>
          <p:cNvPicPr>
            <a:picLocks noGrp="1" noChangeAspect="1"/>
          </p:cNvPicPr>
          <p:nvPr>
            <p:ph idx="1"/>
          </p:nvPr>
        </p:nvPicPr>
        <p:blipFill>
          <a:blip r:embed="rId2"/>
          <a:stretch>
            <a:fillRect/>
          </a:stretch>
        </p:blipFill>
        <p:spPr>
          <a:xfrm>
            <a:off x="3048000" y="2220119"/>
            <a:ext cx="6096000" cy="3562350"/>
          </a:xfrm>
        </p:spPr>
      </p:pic>
    </p:spTree>
    <p:extLst>
      <p:ext uri="{BB962C8B-B14F-4D97-AF65-F5344CB8AC3E}">
        <p14:creationId xmlns:p14="http://schemas.microsoft.com/office/powerpoint/2010/main" val="384247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1D35-CE27-F52D-61D4-56604DE4BBE0}"/>
              </a:ext>
            </a:extLst>
          </p:cNvPr>
          <p:cNvSpPr>
            <a:spLocks noGrp="1"/>
          </p:cNvSpPr>
          <p:nvPr>
            <p:ph type="title"/>
          </p:nvPr>
        </p:nvSpPr>
        <p:spPr/>
        <p:txBody>
          <a:bodyPr/>
          <a:lstStyle/>
          <a:p>
            <a:r>
              <a:rPr lang="en-GB" dirty="0">
                <a:ea typeface="Source Sans Pro"/>
              </a:rPr>
              <a:t>Checking multicollinearity using VIF.</a:t>
            </a:r>
            <a:endParaRPr lang="en-GB" dirty="0"/>
          </a:p>
        </p:txBody>
      </p:sp>
      <p:pic>
        <p:nvPicPr>
          <p:cNvPr id="4" name="Picture 4" descr="Graphical user interface, table&#10;&#10;Description automatically generated">
            <a:extLst>
              <a:ext uri="{FF2B5EF4-FFF2-40B4-BE49-F238E27FC236}">
                <a16:creationId xmlns:a16="http://schemas.microsoft.com/office/drawing/2014/main" id="{B14DC39C-C9A1-9E92-D460-1ED96C87A91C}"/>
              </a:ext>
            </a:extLst>
          </p:cNvPr>
          <p:cNvPicPr>
            <a:picLocks noGrp="1" noChangeAspect="1"/>
          </p:cNvPicPr>
          <p:nvPr>
            <p:ph idx="1"/>
          </p:nvPr>
        </p:nvPicPr>
        <p:blipFill>
          <a:blip r:embed="rId2"/>
          <a:stretch>
            <a:fillRect/>
          </a:stretch>
        </p:blipFill>
        <p:spPr>
          <a:xfrm>
            <a:off x="3593717" y="1485873"/>
            <a:ext cx="3611945" cy="3625083"/>
          </a:xfrm>
        </p:spPr>
      </p:pic>
    </p:spTree>
    <p:extLst>
      <p:ext uri="{BB962C8B-B14F-4D97-AF65-F5344CB8AC3E}">
        <p14:creationId xmlns:p14="http://schemas.microsoft.com/office/powerpoint/2010/main" val="153657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6BA9-AB46-BF9C-B267-4E787FDDE8ED}"/>
              </a:ext>
            </a:extLst>
          </p:cNvPr>
          <p:cNvSpPr>
            <a:spLocks noGrp="1"/>
          </p:cNvSpPr>
          <p:nvPr>
            <p:ph type="title"/>
          </p:nvPr>
        </p:nvSpPr>
        <p:spPr>
          <a:xfrm>
            <a:off x="838200" y="365125"/>
            <a:ext cx="8688754" cy="729640"/>
          </a:xfrm>
        </p:spPr>
        <p:txBody>
          <a:bodyPr>
            <a:normAutofit fontScale="90000"/>
          </a:bodyPr>
          <a:lstStyle/>
          <a:p>
            <a:r>
              <a:rPr lang="en-GB" dirty="0">
                <a:ea typeface="Source Sans Pro"/>
              </a:rPr>
              <a:t>Problem Statement</a:t>
            </a:r>
            <a:br>
              <a:rPr lang="en-GB" dirty="0">
                <a:ea typeface="Source Sans Pro"/>
              </a:rPr>
            </a:br>
            <a:endParaRPr lang="en-US"/>
          </a:p>
        </p:txBody>
      </p:sp>
      <p:sp>
        <p:nvSpPr>
          <p:cNvPr id="3" name="Content Placeholder 2">
            <a:extLst>
              <a:ext uri="{FF2B5EF4-FFF2-40B4-BE49-F238E27FC236}">
                <a16:creationId xmlns:a16="http://schemas.microsoft.com/office/drawing/2014/main" id="{624C4A39-1E43-3F7E-052A-B49342524E78}"/>
              </a:ext>
            </a:extLst>
          </p:cNvPr>
          <p:cNvSpPr>
            <a:spLocks noGrp="1"/>
          </p:cNvSpPr>
          <p:nvPr>
            <p:ph idx="1"/>
          </p:nvPr>
        </p:nvSpPr>
        <p:spPr/>
        <p:txBody>
          <a:bodyPr vert="horz" lIns="91440" tIns="45720" rIns="91440" bIns="45720" rtlCol="0" anchor="t">
            <a:normAutofit lnSpcReduction="10000"/>
          </a:bodyPr>
          <a:lstStyle/>
          <a:p>
            <a:r>
              <a:rPr lang="en-GB" dirty="0">
                <a:ea typeface="+mn-lt"/>
                <a:cs typeface="+mn-lt"/>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p>
          <a:p>
            <a:r>
              <a:rPr lang="en-GB" dirty="0">
                <a:ea typeface="+mn-lt"/>
                <a:cs typeface="+mn-lt"/>
              </a:rPr>
              <a:t>•1.Data Collection Phase</a:t>
            </a:r>
            <a:endParaRPr lang="en-GB" dirty="0">
              <a:ea typeface="Source Sans Pro"/>
            </a:endParaRPr>
          </a:p>
          <a:p>
            <a:r>
              <a:rPr lang="en-GB" dirty="0">
                <a:ea typeface="+mn-lt"/>
                <a:cs typeface="+mn-lt"/>
              </a:rPr>
              <a:t>•2.Model Building Phase</a:t>
            </a:r>
            <a:endParaRPr lang="en-GB" dirty="0"/>
          </a:p>
          <a:p>
            <a:endParaRPr lang="en-GB" dirty="0">
              <a:ea typeface="Source Sans Pro"/>
            </a:endParaRPr>
          </a:p>
          <a:p>
            <a:endParaRPr lang="en-GB" dirty="0">
              <a:ea typeface="Source Sans Pro"/>
            </a:endParaRPr>
          </a:p>
        </p:txBody>
      </p:sp>
    </p:spTree>
    <p:extLst>
      <p:ext uri="{BB962C8B-B14F-4D97-AF65-F5344CB8AC3E}">
        <p14:creationId xmlns:p14="http://schemas.microsoft.com/office/powerpoint/2010/main" val="407997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AFFC-DEEF-6D59-43F4-D9A1529391D0}"/>
              </a:ext>
            </a:extLst>
          </p:cNvPr>
          <p:cNvSpPr>
            <a:spLocks noGrp="1"/>
          </p:cNvSpPr>
          <p:nvPr>
            <p:ph type="title"/>
          </p:nvPr>
        </p:nvSpPr>
        <p:spPr/>
        <p:txBody>
          <a:bodyPr/>
          <a:lstStyle/>
          <a:p>
            <a:r>
              <a:rPr lang="en-GB" dirty="0">
                <a:ea typeface="Source Sans Pro"/>
              </a:rPr>
              <a:t>Here is the graph for Feature importance.</a:t>
            </a:r>
            <a:endParaRPr lang="en-US" dirty="0"/>
          </a:p>
        </p:txBody>
      </p:sp>
      <p:pic>
        <p:nvPicPr>
          <p:cNvPr id="4" name="Picture 4">
            <a:extLst>
              <a:ext uri="{FF2B5EF4-FFF2-40B4-BE49-F238E27FC236}">
                <a16:creationId xmlns:a16="http://schemas.microsoft.com/office/drawing/2014/main" id="{0BE9F8AB-066A-C976-30A5-5A3841E88B80}"/>
              </a:ext>
            </a:extLst>
          </p:cNvPr>
          <p:cNvPicPr>
            <a:picLocks noGrp="1" noChangeAspect="1"/>
          </p:cNvPicPr>
          <p:nvPr>
            <p:ph idx="1"/>
          </p:nvPr>
        </p:nvPicPr>
        <p:blipFill>
          <a:blip r:embed="rId2"/>
          <a:stretch>
            <a:fillRect/>
          </a:stretch>
        </p:blipFill>
        <p:spPr>
          <a:xfrm>
            <a:off x="1900394" y="1825625"/>
            <a:ext cx="8391212" cy="4351338"/>
          </a:xfrm>
        </p:spPr>
      </p:pic>
    </p:spTree>
    <p:extLst>
      <p:ext uri="{BB962C8B-B14F-4D97-AF65-F5344CB8AC3E}">
        <p14:creationId xmlns:p14="http://schemas.microsoft.com/office/powerpoint/2010/main" val="2769698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15E2-9BD5-A157-268D-A7F7C8F22886}"/>
              </a:ext>
            </a:extLst>
          </p:cNvPr>
          <p:cNvSpPr>
            <a:spLocks noGrp="1"/>
          </p:cNvSpPr>
          <p:nvPr>
            <p:ph type="title"/>
          </p:nvPr>
        </p:nvSpPr>
        <p:spPr/>
        <p:txBody>
          <a:bodyPr/>
          <a:lstStyle/>
          <a:p>
            <a:r>
              <a:rPr lang="en-GB" b="1" dirty="0">
                <a:ea typeface="+mj-lt"/>
                <a:cs typeface="+mj-lt"/>
              </a:rPr>
              <a:t>Model Building and Evaluation</a:t>
            </a:r>
            <a:endParaRPr lang="en-US" dirty="0"/>
          </a:p>
        </p:txBody>
      </p:sp>
      <p:sp>
        <p:nvSpPr>
          <p:cNvPr id="3" name="Content Placeholder 2">
            <a:extLst>
              <a:ext uri="{FF2B5EF4-FFF2-40B4-BE49-F238E27FC236}">
                <a16:creationId xmlns:a16="http://schemas.microsoft.com/office/drawing/2014/main" id="{AC891AD2-837D-7DE4-B5E4-4965D1A70A38}"/>
              </a:ext>
            </a:extLst>
          </p:cNvPr>
          <p:cNvSpPr>
            <a:spLocks noGrp="1"/>
          </p:cNvSpPr>
          <p:nvPr>
            <p:ph idx="1"/>
          </p:nvPr>
        </p:nvSpPr>
        <p:spPr/>
        <p:txBody>
          <a:bodyPr vert="horz" lIns="91440" tIns="45720" rIns="91440" bIns="45720" rtlCol="0" anchor="t">
            <a:normAutofit/>
          </a:bodyPr>
          <a:lstStyle/>
          <a:p>
            <a:r>
              <a:rPr lang="en-GB" dirty="0">
                <a:ea typeface="+mn-lt"/>
                <a:cs typeface="+mn-lt"/>
              </a:rPr>
              <a:t>These are modelling approach made to build an model :</a:t>
            </a:r>
            <a:endParaRPr lang="en-GB" dirty="0">
              <a:ea typeface="Source Sans Pro"/>
            </a:endParaRPr>
          </a:p>
          <a:p>
            <a:r>
              <a:rPr lang="en-GB" dirty="0">
                <a:ea typeface="+mn-lt"/>
                <a:cs typeface="+mn-lt"/>
              </a:rPr>
              <a:t>Linear Regression()</a:t>
            </a:r>
            <a:endParaRPr lang="en-GB" dirty="0"/>
          </a:p>
          <a:p>
            <a:r>
              <a:rPr lang="en-GB" dirty="0">
                <a:ea typeface="+mn-lt"/>
                <a:cs typeface="+mn-lt"/>
              </a:rPr>
              <a:t>SGD regressor </a:t>
            </a:r>
            <a:endParaRPr lang="en-GB" dirty="0"/>
          </a:p>
          <a:p>
            <a:r>
              <a:rPr lang="en-GB" dirty="0">
                <a:ea typeface="+mn-lt"/>
                <a:cs typeface="+mn-lt"/>
              </a:rPr>
              <a:t>Random Forest</a:t>
            </a:r>
            <a:endParaRPr lang="en-GB" dirty="0"/>
          </a:p>
          <a:p>
            <a:r>
              <a:rPr lang="en-GB" dirty="0">
                <a:ea typeface="+mn-lt"/>
                <a:cs typeface="+mn-lt"/>
              </a:rPr>
              <a:t>Lasso</a:t>
            </a:r>
            <a:endParaRPr lang="en-GB" dirty="0"/>
          </a:p>
          <a:p>
            <a:r>
              <a:rPr lang="en-GB" dirty="0">
                <a:ea typeface="+mn-lt"/>
                <a:cs typeface="+mn-lt"/>
              </a:rPr>
              <a:t>Ridge</a:t>
            </a:r>
            <a:endParaRPr lang="en-GB" dirty="0"/>
          </a:p>
        </p:txBody>
      </p:sp>
    </p:spTree>
    <p:extLst>
      <p:ext uri="{BB962C8B-B14F-4D97-AF65-F5344CB8AC3E}">
        <p14:creationId xmlns:p14="http://schemas.microsoft.com/office/powerpoint/2010/main" val="2575718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BAF4-FBD5-8AFE-0CC7-9743A174478F}"/>
              </a:ext>
            </a:extLst>
          </p:cNvPr>
          <p:cNvSpPr>
            <a:spLocks noGrp="1"/>
          </p:cNvSpPr>
          <p:nvPr>
            <p:ph type="title"/>
          </p:nvPr>
        </p:nvSpPr>
        <p:spPr>
          <a:xfrm>
            <a:off x="838200" y="365125"/>
            <a:ext cx="9149256" cy="760632"/>
          </a:xfrm>
        </p:spPr>
        <p:txBody>
          <a:bodyPr/>
          <a:lstStyle/>
          <a:p>
            <a:pPr marL="285750" indent="-285750">
              <a:spcBef>
                <a:spcPts val="1000"/>
              </a:spcBef>
              <a:buFont typeface="Arial"/>
              <a:buChar char="•"/>
            </a:pPr>
            <a:r>
              <a:rPr lang="en-GB" dirty="0">
                <a:ea typeface="+mj-lt"/>
                <a:cs typeface="+mj-lt"/>
              </a:rPr>
              <a:t>Linear Regression()</a:t>
            </a:r>
          </a:p>
        </p:txBody>
      </p:sp>
      <p:pic>
        <p:nvPicPr>
          <p:cNvPr id="4" name="Picture 4" descr="Text&#10;&#10;Description automatically generated">
            <a:extLst>
              <a:ext uri="{FF2B5EF4-FFF2-40B4-BE49-F238E27FC236}">
                <a16:creationId xmlns:a16="http://schemas.microsoft.com/office/drawing/2014/main" id="{E356C4A6-A61F-4014-DE64-17D2047BC805}"/>
              </a:ext>
            </a:extLst>
          </p:cNvPr>
          <p:cNvPicPr>
            <a:picLocks noGrp="1" noChangeAspect="1"/>
          </p:cNvPicPr>
          <p:nvPr>
            <p:ph idx="1"/>
          </p:nvPr>
        </p:nvPicPr>
        <p:blipFill>
          <a:blip r:embed="rId2"/>
          <a:stretch>
            <a:fillRect/>
          </a:stretch>
        </p:blipFill>
        <p:spPr>
          <a:xfrm>
            <a:off x="1734371" y="2649237"/>
            <a:ext cx="8053223" cy="1495425"/>
          </a:xfrm>
        </p:spPr>
      </p:pic>
    </p:spTree>
    <p:extLst>
      <p:ext uri="{BB962C8B-B14F-4D97-AF65-F5344CB8AC3E}">
        <p14:creationId xmlns:p14="http://schemas.microsoft.com/office/powerpoint/2010/main" val="905580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9F35-ED14-7889-1059-64B78B1CF761}"/>
              </a:ext>
            </a:extLst>
          </p:cNvPr>
          <p:cNvSpPr>
            <a:spLocks noGrp="1"/>
          </p:cNvSpPr>
          <p:nvPr>
            <p:ph type="title"/>
          </p:nvPr>
        </p:nvSpPr>
        <p:spPr/>
        <p:txBody>
          <a:bodyPr/>
          <a:lstStyle/>
          <a:p>
            <a:r>
              <a:rPr lang="en-GB" dirty="0">
                <a:ea typeface="+mj-lt"/>
                <a:cs typeface="+mj-lt"/>
              </a:rPr>
              <a:t>SGD Regressor</a:t>
            </a:r>
            <a:endParaRPr lang="en-US" dirty="0"/>
          </a:p>
        </p:txBody>
      </p:sp>
      <p:pic>
        <p:nvPicPr>
          <p:cNvPr id="4" name="Picture 4" descr="Text&#10;&#10;Description automatically generated">
            <a:extLst>
              <a:ext uri="{FF2B5EF4-FFF2-40B4-BE49-F238E27FC236}">
                <a16:creationId xmlns:a16="http://schemas.microsoft.com/office/drawing/2014/main" id="{A928CE19-6B45-806F-232A-CD9282128EC8}"/>
              </a:ext>
            </a:extLst>
          </p:cNvPr>
          <p:cNvPicPr>
            <a:picLocks noGrp="1" noChangeAspect="1"/>
          </p:cNvPicPr>
          <p:nvPr>
            <p:ph idx="1"/>
          </p:nvPr>
        </p:nvPicPr>
        <p:blipFill>
          <a:blip r:embed="rId2"/>
          <a:stretch>
            <a:fillRect/>
          </a:stretch>
        </p:blipFill>
        <p:spPr>
          <a:xfrm>
            <a:off x="2885254" y="2670751"/>
            <a:ext cx="7341147" cy="1518087"/>
          </a:xfrm>
        </p:spPr>
      </p:pic>
    </p:spTree>
    <p:extLst>
      <p:ext uri="{BB962C8B-B14F-4D97-AF65-F5344CB8AC3E}">
        <p14:creationId xmlns:p14="http://schemas.microsoft.com/office/powerpoint/2010/main" val="2305836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C238-BA81-8ECE-27E0-7EE4C3B55722}"/>
              </a:ext>
            </a:extLst>
          </p:cNvPr>
          <p:cNvSpPr>
            <a:spLocks noGrp="1"/>
          </p:cNvSpPr>
          <p:nvPr>
            <p:ph type="title"/>
          </p:nvPr>
        </p:nvSpPr>
        <p:spPr/>
        <p:txBody>
          <a:bodyPr/>
          <a:lstStyle/>
          <a:p>
            <a:r>
              <a:rPr lang="en-GB" dirty="0">
                <a:ea typeface="+mj-lt"/>
                <a:cs typeface="+mj-lt"/>
              </a:rPr>
              <a:t>LASSO</a:t>
            </a:r>
            <a:endParaRPr lang="en-US" dirty="0"/>
          </a:p>
        </p:txBody>
      </p:sp>
      <p:pic>
        <p:nvPicPr>
          <p:cNvPr id="4" name="Picture 4" descr="Text&#10;&#10;Description automatically generated">
            <a:extLst>
              <a:ext uri="{FF2B5EF4-FFF2-40B4-BE49-F238E27FC236}">
                <a16:creationId xmlns:a16="http://schemas.microsoft.com/office/drawing/2014/main" id="{D6A17715-927A-6F53-49E5-1DE45B4B7FAE}"/>
              </a:ext>
            </a:extLst>
          </p:cNvPr>
          <p:cNvPicPr>
            <a:picLocks noGrp="1" noChangeAspect="1"/>
          </p:cNvPicPr>
          <p:nvPr>
            <p:ph idx="1"/>
          </p:nvPr>
        </p:nvPicPr>
        <p:blipFill>
          <a:blip r:embed="rId2"/>
          <a:stretch>
            <a:fillRect/>
          </a:stretch>
        </p:blipFill>
        <p:spPr>
          <a:xfrm>
            <a:off x="2147724" y="2653014"/>
            <a:ext cx="8080484" cy="1737491"/>
          </a:xfrm>
        </p:spPr>
      </p:pic>
    </p:spTree>
    <p:extLst>
      <p:ext uri="{BB962C8B-B14F-4D97-AF65-F5344CB8AC3E}">
        <p14:creationId xmlns:p14="http://schemas.microsoft.com/office/powerpoint/2010/main" val="3922363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6F89D-CCDB-18C3-8FD5-63173991B489}"/>
              </a:ext>
            </a:extLst>
          </p:cNvPr>
          <p:cNvSpPr>
            <a:spLocks noGrp="1"/>
          </p:cNvSpPr>
          <p:nvPr>
            <p:ph type="title"/>
          </p:nvPr>
        </p:nvSpPr>
        <p:spPr/>
        <p:txBody>
          <a:bodyPr/>
          <a:lstStyle/>
          <a:p>
            <a:r>
              <a:rPr lang="en-GB" dirty="0">
                <a:ea typeface="+mj-lt"/>
                <a:cs typeface="+mj-lt"/>
              </a:rPr>
              <a:t>RIDGE</a:t>
            </a:r>
            <a:endParaRPr lang="en-US" dirty="0">
              <a:ea typeface="+mj-lt"/>
              <a:cs typeface="+mj-lt"/>
            </a:endParaRPr>
          </a:p>
        </p:txBody>
      </p:sp>
      <p:pic>
        <p:nvPicPr>
          <p:cNvPr id="4" name="Picture 4" descr="Text&#10;&#10;Description automatically generated">
            <a:extLst>
              <a:ext uri="{FF2B5EF4-FFF2-40B4-BE49-F238E27FC236}">
                <a16:creationId xmlns:a16="http://schemas.microsoft.com/office/drawing/2014/main" id="{1BF18D23-A9FB-282D-179B-60D4C86041A4}"/>
              </a:ext>
            </a:extLst>
          </p:cNvPr>
          <p:cNvPicPr>
            <a:picLocks noGrp="1" noChangeAspect="1"/>
          </p:cNvPicPr>
          <p:nvPr>
            <p:ph idx="1"/>
          </p:nvPr>
        </p:nvPicPr>
        <p:blipFill>
          <a:blip r:embed="rId2"/>
          <a:stretch>
            <a:fillRect/>
          </a:stretch>
        </p:blipFill>
        <p:spPr>
          <a:xfrm>
            <a:off x="2266786" y="2713941"/>
            <a:ext cx="8459842" cy="1628775"/>
          </a:xfrm>
        </p:spPr>
      </p:pic>
    </p:spTree>
    <p:extLst>
      <p:ext uri="{BB962C8B-B14F-4D97-AF65-F5344CB8AC3E}">
        <p14:creationId xmlns:p14="http://schemas.microsoft.com/office/powerpoint/2010/main" val="4012533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8F5B3-1021-0FEE-0D55-E06415966A99}"/>
              </a:ext>
            </a:extLst>
          </p:cNvPr>
          <p:cNvSpPr>
            <a:spLocks noGrp="1"/>
          </p:cNvSpPr>
          <p:nvPr>
            <p:ph type="title"/>
          </p:nvPr>
        </p:nvSpPr>
        <p:spPr/>
        <p:txBody>
          <a:bodyPr/>
          <a:lstStyle/>
          <a:p>
            <a:r>
              <a:rPr lang="en-GB" dirty="0">
                <a:ea typeface="+mj-lt"/>
                <a:cs typeface="+mj-lt"/>
              </a:rPr>
              <a:t>Random Forest Regressor()</a:t>
            </a:r>
            <a:endParaRPr lang="en-US" dirty="0"/>
          </a:p>
        </p:txBody>
      </p:sp>
      <p:pic>
        <p:nvPicPr>
          <p:cNvPr id="4" name="Picture 4" descr="Graphical user interface, text, email&#10;&#10;Description automatically generated">
            <a:extLst>
              <a:ext uri="{FF2B5EF4-FFF2-40B4-BE49-F238E27FC236}">
                <a16:creationId xmlns:a16="http://schemas.microsoft.com/office/drawing/2014/main" id="{66A0D166-8C75-E9FD-AF4C-6B9A720066AE}"/>
              </a:ext>
            </a:extLst>
          </p:cNvPr>
          <p:cNvPicPr>
            <a:picLocks noGrp="1" noChangeAspect="1"/>
          </p:cNvPicPr>
          <p:nvPr>
            <p:ph idx="1"/>
          </p:nvPr>
        </p:nvPicPr>
        <p:blipFill>
          <a:blip r:embed="rId2"/>
          <a:stretch>
            <a:fillRect/>
          </a:stretch>
        </p:blipFill>
        <p:spPr>
          <a:xfrm>
            <a:off x="2436265" y="2090217"/>
            <a:ext cx="6268435" cy="2679152"/>
          </a:xfrm>
        </p:spPr>
      </p:pic>
    </p:spTree>
    <p:extLst>
      <p:ext uri="{BB962C8B-B14F-4D97-AF65-F5344CB8AC3E}">
        <p14:creationId xmlns:p14="http://schemas.microsoft.com/office/powerpoint/2010/main" val="2346940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18B1-E6C1-2EAE-A318-8EF803849C8F}"/>
              </a:ext>
            </a:extLst>
          </p:cNvPr>
          <p:cNvSpPr>
            <a:spLocks noGrp="1"/>
          </p:cNvSpPr>
          <p:nvPr>
            <p:ph type="title"/>
          </p:nvPr>
        </p:nvSpPr>
        <p:spPr/>
        <p:txBody>
          <a:bodyPr/>
          <a:lstStyle/>
          <a:p>
            <a:r>
              <a:rPr lang="en-GB" b="1" dirty="0">
                <a:ea typeface="+mj-lt"/>
                <a:cs typeface="+mj-lt"/>
              </a:rPr>
              <a:t>Best Model</a:t>
            </a:r>
            <a:endParaRPr lang="en-US" dirty="0"/>
          </a:p>
        </p:txBody>
      </p:sp>
      <p:sp>
        <p:nvSpPr>
          <p:cNvPr id="3" name="Content Placeholder 2">
            <a:extLst>
              <a:ext uri="{FF2B5EF4-FFF2-40B4-BE49-F238E27FC236}">
                <a16:creationId xmlns:a16="http://schemas.microsoft.com/office/drawing/2014/main" id="{9D1D48CD-781F-3A0A-C962-03CD571625DD}"/>
              </a:ext>
            </a:extLst>
          </p:cNvPr>
          <p:cNvSpPr>
            <a:spLocks noGrp="1"/>
          </p:cNvSpPr>
          <p:nvPr>
            <p:ph idx="1"/>
          </p:nvPr>
        </p:nvSpPr>
        <p:spPr/>
        <p:txBody>
          <a:bodyPr vert="horz" lIns="91440" tIns="45720" rIns="91440" bIns="45720" rtlCol="0" anchor="t">
            <a:normAutofit/>
          </a:bodyPr>
          <a:lstStyle/>
          <a:p>
            <a:pPr algn="r"/>
            <a:r>
              <a:rPr lang="en-GB" dirty="0">
                <a:ea typeface="+mn-lt"/>
                <a:cs typeface="+mn-lt"/>
              </a:rPr>
              <a:t>Hyper parameter Tuning performance is carried out for Random Forest Regressor:</a:t>
            </a:r>
            <a:endParaRPr lang="en-GB" dirty="0">
              <a:ea typeface="Source Sans Pro"/>
            </a:endParaRPr>
          </a:p>
          <a:p>
            <a:r>
              <a:rPr lang="en-GB" dirty="0">
                <a:ea typeface="+mn-lt"/>
                <a:cs typeface="+mn-lt"/>
              </a:rPr>
              <a:t>Hyper parameter Tuning i.e.,R2 score  = 98.56% respectively. Finally, Random Forest Regressor is best model for these dataset</a:t>
            </a:r>
            <a:endParaRPr lang="en-GB" dirty="0"/>
          </a:p>
        </p:txBody>
      </p:sp>
    </p:spTree>
    <p:extLst>
      <p:ext uri="{BB962C8B-B14F-4D97-AF65-F5344CB8AC3E}">
        <p14:creationId xmlns:p14="http://schemas.microsoft.com/office/powerpoint/2010/main" val="1801084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2218-FE3A-9010-A040-DEC59809FCE6}"/>
              </a:ext>
            </a:extLst>
          </p:cNvPr>
          <p:cNvSpPr>
            <a:spLocks noGrp="1"/>
          </p:cNvSpPr>
          <p:nvPr>
            <p:ph type="title"/>
          </p:nvPr>
        </p:nvSpPr>
        <p:spPr/>
        <p:txBody>
          <a:bodyPr/>
          <a:lstStyle/>
          <a:p>
            <a:r>
              <a:rPr lang="en-GB" b="1" dirty="0">
                <a:ea typeface="+mj-lt"/>
                <a:cs typeface="+mj-lt"/>
              </a:rPr>
              <a:t>Conclusion:</a:t>
            </a:r>
            <a:endParaRPr lang="en-US" dirty="0"/>
          </a:p>
        </p:txBody>
      </p:sp>
      <p:sp>
        <p:nvSpPr>
          <p:cNvPr id="3" name="Content Placeholder 2">
            <a:extLst>
              <a:ext uri="{FF2B5EF4-FFF2-40B4-BE49-F238E27FC236}">
                <a16:creationId xmlns:a16="http://schemas.microsoft.com/office/drawing/2014/main" id="{59FBB797-95DD-E452-6BC8-A3110FE64D8B}"/>
              </a:ext>
            </a:extLst>
          </p:cNvPr>
          <p:cNvSpPr>
            <a:spLocks noGrp="1"/>
          </p:cNvSpPr>
          <p:nvPr>
            <p:ph idx="1"/>
          </p:nvPr>
        </p:nvSpPr>
        <p:spPr>
          <a:xfrm>
            <a:off x="838200" y="1247557"/>
            <a:ext cx="10515600" cy="5428647"/>
          </a:xfrm>
        </p:spPr>
        <p:txBody>
          <a:bodyPr vert="horz" lIns="91440" tIns="45720" rIns="91440" bIns="45720" rtlCol="0" anchor="t">
            <a:normAutofit fontScale="92500" lnSpcReduction="10000"/>
          </a:bodyPr>
          <a:lstStyle/>
          <a:p>
            <a:r>
              <a:rPr lang="en-GB" dirty="0">
                <a:ea typeface="+mn-lt"/>
                <a:cs typeface="+mn-lt"/>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endParaRPr lang="en-GB" dirty="0">
              <a:ea typeface="Source Sans Pro"/>
            </a:endParaRPr>
          </a:p>
          <a:p>
            <a:r>
              <a:rPr lang="en-GB" dirty="0">
                <a:ea typeface="+mn-lt"/>
                <a:cs typeface="+mn-lt"/>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endParaRPr lang="en-GB" dirty="0"/>
          </a:p>
          <a:p>
            <a:endParaRPr lang="en-GB" dirty="0">
              <a:ea typeface="Source Sans Pro"/>
            </a:endParaRPr>
          </a:p>
        </p:txBody>
      </p:sp>
    </p:spTree>
    <p:extLst>
      <p:ext uri="{BB962C8B-B14F-4D97-AF65-F5344CB8AC3E}">
        <p14:creationId xmlns:p14="http://schemas.microsoft.com/office/powerpoint/2010/main" val="20286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FA01-B63A-718D-19C8-AF97EF0C8530}"/>
              </a:ext>
            </a:extLst>
          </p:cNvPr>
          <p:cNvSpPr>
            <a:spLocks noGrp="1"/>
          </p:cNvSpPr>
          <p:nvPr>
            <p:ph type="title"/>
          </p:nvPr>
        </p:nvSpPr>
        <p:spPr>
          <a:xfrm>
            <a:off x="1131277" y="228356"/>
            <a:ext cx="10515600" cy="631948"/>
          </a:xfrm>
        </p:spPr>
        <p:txBody>
          <a:bodyPr>
            <a:normAutofit fontScale="90000"/>
          </a:bodyPr>
          <a:lstStyle/>
          <a:p>
            <a:r>
              <a:rPr lang="en-GB" b="1" dirty="0">
                <a:ea typeface="+mj-lt"/>
                <a:cs typeface="+mj-lt"/>
              </a:rPr>
              <a:t>1.Data Collection Phase:</a:t>
            </a:r>
            <a:endParaRPr lang="en-US" dirty="0">
              <a:ea typeface="+mj-lt"/>
              <a:cs typeface="+mj-lt"/>
            </a:endParaRPr>
          </a:p>
        </p:txBody>
      </p:sp>
      <p:sp>
        <p:nvSpPr>
          <p:cNvPr id="3" name="Content Placeholder 2">
            <a:extLst>
              <a:ext uri="{FF2B5EF4-FFF2-40B4-BE49-F238E27FC236}">
                <a16:creationId xmlns:a16="http://schemas.microsoft.com/office/drawing/2014/main" id="{ED43B9BB-859B-D24E-58CB-A4F3C0CF1DFA}"/>
              </a:ext>
            </a:extLst>
          </p:cNvPr>
          <p:cNvSpPr>
            <a:spLocks noGrp="1"/>
          </p:cNvSpPr>
          <p:nvPr>
            <p:ph idx="1"/>
          </p:nvPr>
        </p:nvSpPr>
        <p:spPr>
          <a:xfrm>
            <a:off x="808892" y="1288317"/>
            <a:ext cx="10515600" cy="4351338"/>
          </a:xfrm>
        </p:spPr>
        <p:txBody>
          <a:bodyPr vert="horz" lIns="91440" tIns="45720" rIns="91440" bIns="45720" rtlCol="0" anchor="t">
            <a:normAutofit fontScale="62500" lnSpcReduction="20000"/>
          </a:bodyPr>
          <a:lstStyle/>
          <a:p>
            <a:pPr marL="0" indent="0">
              <a:buNone/>
            </a:pPr>
            <a:endParaRPr lang="en-GB" b="1" dirty="0">
              <a:ea typeface="Source Sans Pro"/>
            </a:endParaRPr>
          </a:p>
          <a:p>
            <a:r>
              <a:rPr lang="en-GB" dirty="0">
                <a:ea typeface="+mn-lt"/>
                <a:cs typeface="+mn-lt"/>
              </a:rPr>
              <a:t>You have to scrape at least 5000 used cars data. You can scrape more data as well, it’s up to you. </a:t>
            </a:r>
            <a:endParaRPr lang="en-GB"/>
          </a:p>
          <a:p>
            <a:r>
              <a:rPr lang="en-GB" dirty="0">
                <a:ea typeface="+mn-lt"/>
                <a:cs typeface="+mn-lt"/>
              </a:rPr>
              <a:t>more the data better the model.</a:t>
            </a:r>
            <a:endParaRPr lang="en-GB" dirty="0"/>
          </a:p>
          <a:p>
            <a:r>
              <a:rPr lang="en-GB" dirty="0">
                <a:ea typeface="+mn-lt"/>
                <a:cs typeface="+mn-lt"/>
              </a:rPr>
              <a:t>In this section You need to scrape the data of used cars from websites (</a:t>
            </a:r>
            <a:r>
              <a:rPr lang="en-GB" dirty="0" err="1">
                <a:ea typeface="+mn-lt"/>
                <a:cs typeface="+mn-lt"/>
              </a:rPr>
              <a:t>Olx</a:t>
            </a:r>
            <a:r>
              <a:rPr lang="en-GB" dirty="0">
                <a:ea typeface="+mn-lt"/>
                <a:cs typeface="+mn-lt"/>
              </a:rPr>
              <a:t>, </a:t>
            </a:r>
            <a:r>
              <a:rPr lang="en-GB" dirty="0" err="1">
                <a:ea typeface="+mn-lt"/>
                <a:cs typeface="+mn-lt"/>
              </a:rPr>
              <a:t>cardekho</a:t>
            </a:r>
            <a:r>
              <a:rPr lang="en-GB" dirty="0">
                <a:ea typeface="+mn-lt"/>
                <a:cs typeface="+mn-lt"/>
              </a:rPr>
              <a:t>, Cars24 </a:t>
            </a:r>
            <a:endParaRPr lang="en-GB"/>
          </a:p>
          <a:p>
            <a:r>
              <a:rPr lang="en-GB" dirty="0">
                <a:ea typeface="+mn-lt"/>
                <a:cs typeface="+mn-lt"/>
              </a:rPr>
              <a:t>etc.) You need web scraping for this. You have to fetch data for different locations. The number of</a:t>
            </a:r>
            <a:endParaRPr lang="en-GB" dirty="0"/>
          </a:p>
          <a:p>
            <a:r>
              <a:rPr lang="en-GB" dirty="0">
                <a:ea typeface="+mn-lt"/>
                <a:cs typeface="+mn-lt"/>
              </a:rPr>
              <a:t>columns for data doesn’t have limit, it’s up to you and your creativity. Generally, these columns are </a:t>
            </a:r>
            <a:endParaRPr lang="en-GB" dirty="0"/>
          </a:p>
          <a:p>
            <a:r>
              <a:rPr lang="en-GB" dirty="0">
                <a:ea typeface="+mn-lt"/>
                <a:cs typeface="+mn-lt"/>
              </a:rPr>
              <a:t>Brand, model, variant, manufacturing year, driven </a:t>
            </a:r>
            <a:r>
              <a:rPr lang="en-GB" dirty="0" err="1">
                <a:ea typeface="+mn-lt"/>
                <a:cs typeface="+mn-lt"/>
              </a:rPr>
              <a:t>kilometers</a:t>
            </a:r>
            <a:r>
              <a:rPr lang="en-GB" dirty="0">
                <a:ea typeface="+mn-lt"/>
                <a:cs typeface="+mn-lt"/>
              </a:rPr>
              <a:t>, fuel, number of owners, location and </a:t>
            </a:r>
            <a:endParaRPr lang="en-GB" dirty="0"/>
          </a:p>
          <a:p>
            <a:r>
              <a:rPr lang="en-GB" dirty="0">
                <a:ea typeface="+mn-lt"/>
                <a:cs typeface="+mn-lt"/>
              </a:rPr>
              <a:t>at last target variable Price of the car. This data is to give you a hint about important variables in </a:t>
            </a:r>
            <a:endParaRPr lang="en-GB" dirty="0"/>
          </a:p>
          <a:p>
            <a:r>
              <a:rPr lang="en-GB" dirty="0">
                <a:ea typeface="+mn-lt"/>
                <a:cs typeface="+mn-lt"/>
              </a:rPr>
              <a:t>used car model. You can make changes to it, you can add or you can remove some columns, it </a:t>
            </a:r>
            <a:endParaRPr lang="en-GB" dirty="0"/>
          </a:p>
          <a:p>
            <a:r>
              <a:rPr lang="en-GB" dirty="0">
                <a:ea typeface="+mn-lt"/>
                <a:cs typeface="+mn-lt"/>
              </a:rPr>
              <a:t>completely depends on the website from which you are fetching the data.</a:t>
            </a:r>
            <a:endParaRPr lang="en-GB" dirty="0"/>
          </a:p>
          <a:p>
            <a:r>
              <a:rPr lang="en-GB" dirty="0">
                <a:ea typeface="+mn-lt"/>
                <a:cs typeface="+mn-lt"/>
              </a:rPr>
              <a:t>Try to include all types of cars in your data for example- SUV, Sedans, Coupe, minivan, </a:t>
            </a:r>
            <a:endParaRPr lang="en-GB" dirty="0"/>
          </a:p>
          <a:p>
            <a:r>
              <a:rPr lang="en-GB" dirty="0">
                <a:ea typeface="+mn-lt"/>
                <a:cs typeface="+mn-lt"/>
              </a:rPr>
              <a:t>Hatchback.</a:t>
            </a:r>
            <a:endParaRPr lang="en-GB" dirty="0"/>
          </a:p>
          <a:p>
            <a:r>
              <a:rPr lang="en-GB" dirty="0">
                <a:ea typeface="+mn-lt"/>
                <a:cs typeface="+mn-lt"/>
              </a:rPr>
              <a:t>Note – The data which you are collecting is important to us. Kindly don’t share it on any public platforms.</a:t>
            </a:r>
            <a:endParaRPr lang="en-GB" dirty="0"/>
          </a:p>
          <a:p>
            <a:endParaRPr lang="en-GB" dirty="0">
              <a:ea typeface="Source Sans Pro"/>
            </a:endParaRPr>
          </a:p>
        </p:txBody>
      </p:sp>
    </p:spTree>
    <p:extLst>
      <p:ext uri="{BB962C8B-B14F-4D97-AF65-F5344CB8AC3E}">
        <p14:creationId xmlns:p14="http://schemas.microsoft.com/office/powerpoint/2010/main" val="161852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EEF0-3EB7-868D-4599-DC823DF0B7A0}"/>
              </a:ext>
            </a:extLst>
          </p:cNvPr>
          <p:cNvSpPr>
            <a:spLocks noGrp="1"/>
          </p:cNvSpPr>
          <p:nvPr>
            <p:ph type="title"/>
          </p:nvPr>
        </p:nvSpPr>
        <p:spPr>
          <a:xfrm>
            <a:off x="1121508" y="277202"/>
            <a:ext cx="8473831" cy="583102"/>
          </a:xfrm>
        </p:spPr>
        <p:txBody>
          <a:bodyPr>
            <a:normAutofit fontScale="90000"/>
          </a:bodyPr>
          <a:lstStyle/>
          <a:p>
            <a:r>
              <a:rPr lang="en-GB" b="1" dirty="0">
                <a:ea typeface="+mj-lt"/>
                <a:cs typeface="+mj-lt"/>
              </a:rPr>
              <a:t>2.Model Building Phase:</a:t>
            </a:r>
            <a:endParaRPr lang="en-US" dirty="0"/>
          </a:p>
        </p:txBody>
      </p:sp>
      <p:sp>
        <p:nvSpPr>
          <p:cNvPr id="3" name="Content Placeholder 2">
            <a:extLst>
              <a:ext uri="{FF2B5EF4-FFF2-40B4-BE49-F238E27FC236}">
                <a16:creationId xmlns:a16="http://schemas.microsoft.com/office/drawing/2014/main" id="{27C61838-1895-3C4E-7E4E-526CE1D4DFEA}"/>
              </a:ext>
            </a:extLst>
          </p:cNvPr>
          <p:cNvSpPr>
            <a:spLocks noGrp="1"/>
          </p:cNvSpPr>
          <p:nvPr>
            <p:ph idx="1"/>
          </p:nvPr>
        </p:nvSpPr>
        <p:spPr>
          <a:xfrm>
            <a:off x="838200" y="1053856"/>
            <a:ext cx="10515600" cy="5123107"/>
          </a:xfrm>
        </p:spPr>
        <p:txBody>
          <a:bodyPr vert="horz" lIns="91440" tIns="45720" rIns="91440" bIns="45720" rtlCol="0" anchor="t">
            <a:normAutofit fontScale="85000" lnSpcReduction="20000"/>
          </a:bodyPr>
          <a:lstStyle/>
          <a:p>
            <a:pPr marL="0" indent="0">
              <a:buNone/>
            </a:pPr>
            <a:endParaRPr lang="en-GB" b="1" dirty="0">
              <a:ea typeface="Source Sans Pro"/>
            </a:endParaRPr>
          </a:p>
          <a:p>
            <a:r>
              <a:rPr lang="en-GB" dirty="0">
                <a:ea typeface="+mn-lt"/>
                <a:cs typeface="+mn-lt"/>
              </a:rPr>
              <a:t>After collecting the data, you need to build a machine learning model. Before model building do all </a:t>
            </a:r>
            <a:endParaRPr lang="en-GB"/>
          </a:p>
          <a:p>
            <a:r>
              <a:rPr lang="en-GB" dirty="0">
                <a:ea typeface="+mn-lt"/>
                <a:cs typeface="+mn-lt"/>
              </a:rPr>
              <a:t>data pre-processing steps. Try different models with different hyper parameters and select the best </a:t>
            </a:r>
            <a:endParaRPr lang="en-GB"/>
          </a:p>
          <a:p>
            <a:r>
              <a:rPr lang="en-GB" dirty="0">
                <a:ea typeface="+mn-lt"/>
                <a:cs typeface="+mn-lt"/>
              </a:rPr>
              <a:t>model.</a:t>
            </a:r>
            <a:endParaRPr lang="en-GB" dirty="0"/>
          </a:p>
          <a:p>
            <a:r>
              <a:rPr lang="en-GB" dirty="0">
                <a:ea typeface="+mn-lt"/>
                <a:cs typeface="+mn-lt"/>
              </a:rPr>
              <a:t>Follow the complete life cycle of data science. Include all the steps like.</a:t>
            </a:r>
            <a:endParaRPr lang="en-GB" dirty="0"/>
          </a:p>
          <a:p>
            <a:r>
              <a:rPr lang="en-GB" dirty="0">
                <a:ea typeface="+mn-lt"/>
                <a:cs typeface="+mn-lt"/>
              </a:rPr>
              <a:t>    1. Data Cleaning</a:t>
            </a:r>
            <a:endParaRPr lang="en-GB" dirty="0"/>
          </a:p>
          <a:p>
            <a:r>
              <a:rPr lang="en-GB" dirty="0">
                <a:ea typeface="+mn-lt"/>
                <a:cs typeface="+mn-lt"/>
              </a:rPr>
              <a:t>    2. Exploratory Data Analysis</a:t>
            </a:r>
            <a:endParaRPr lang="en-GB" dirty="0"/>
          </a:p>
          <a:p>
            <a:r>
              <a:rPr lang="en-GB" dirty="0">
                <a:ea typeface="+mn-lt"/>
                <a:cs typeface="+mn-lt"/>
              </a:rPr>
              <a:t>    3. Data Pre-processing</a:t>
            </a:r>
            <a:endParaRPr lang="en-GB" dirty="0"/>
          </a:p>
          <a:p>
            <a:r>
              <a:rPr lang="en-GB" dirty="0">
                <a:ea typeface="+mn-lt"/>
                <a:cs typeface="+mn-lt"/>
              </a:rPr>
              <a:t>    4. Model Building</a:t>
            </a:r>
            <a:endParaRPr lang="en-GB" dirty="0"/>
          </a:p>
          <a:p>
            <a:r>
              <a:rPr lang="en-GB" dirty="0">
                <a:ea typeface="+mn-lt"/>
                <a:cs typeface="+mn-lt"/>
              </a:rPr>
              <a:t>    5. Model Evaluation</a:t>
            </a:r>
            <a:endParaRPr lang="en-GB" dirty="0"/>
          </a:p>
          <a:p>
            <a:r>
              <a:rPr lang="en-GB" dirty="0">
                <a:ea typeface="+mn-lt"/>
                <a:cs typeface="+mn-lt"/>
              </a:rPr>
              <a:t>    6. Selecting the best model.</a:t>
            </a:r>
            <a:endParaRPr lang="en-GB" dirty="0"/>
          </a:p>
          <a:p>
            <a:endParaRPr lang="en-GB" dirty="0">
              <a:ea typeface="Source Sans Pro"/>
            </a:endParaRPr>
          </a:p>
        </p:txBody>
      </p:sp>
    </p:spTree>
    <p:extLst>
      <p:ext uri="{BB962C8B-B14F-4D97-AF65-F5344CB8AC3E}">
        <p14:creationId xmlns:p14="http://schemas.microsoft.com/office/powerpoint/2010/main" val="351653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9F1A-FB23-1405-C25D-999CB995BD04}"/>
              </a:ext>
            </a:extLst>
          </p:cNvPr>
          <p:cNvSpPr>
            <a:spLocks noGrp="1"/>
          </p:cNvSpPr>
          <p:nvPr>
            <p:ph type="title"/>
          </p:nvPr>
        </p:nvSpPr>
        <p:spPr>
          <a:xfrm>
            <a:off x="838200" y="365125"/>
            <a:ext cx="7516446" cy="631948"/>
          </a:xfrm>
        </p:spPr>
        <p:txBody>
          <a:bodyPr>
            <a:normAutofit fontScale="90000"/>
          </a:bodyPr>
          <a:lstStyle/>
          <a:p>
            <a:r>
              <a:rPr lang="en-GB" b="1" dirty="0">
                <a:ea typeface="+mj-lt"/>
                <a:cs typeface="+mj-lt"/>
              </a:rPr>
              <a:t>Data Description</a:t>
            </a:r>
            <a:endParaRPr lang="en-US" dirty="0"/>
          </a:p>
        </p:txBody>
      </p:sp>
      <p:sp>
        <p:nvSpPr>
          <p:cNvPr id="3" name="Content Placeholder 2">
            <a:extLst>
              <a:ext uri="{FF2B5EF4-FFF2-40B4-BE49-F238E27FC236}">
                <a16:creationId xmlns:a16="http://schemas.microsoft.com/office/drawing/2014/main" id="{09313AD0-B34F-E062-106C-B88A00CA83FF}"/>
              </a:ext>
            </a:extLst>
          </p:cNvPr>
          <p:cNvSpPr>
            <a:spLocks noGrp="1"/>
          </p:cNvSpPr>
          <p:nvPr>
            <p:ph idx="1"/>
          </p:nvPr>
        </p:nvSpPr>
        <p:spPr>
          <a:xfrm>
            <a:off x="838200" y="1346933"/>
            <a:ext cx="10515600" cy="3052030"/>
          </a:xfrm>
        </p:spPr>
        <p:txBody>
          <a:bodyPr vert="horz" lIns="91440" tIns="45720" rIns="91440" bIns="45720" rtlCol="0" anchor="t">
            <a:normAutofit/>
          </a:bodyPr>
          <a:lstStyle/>
          <a:p>
            <a:r>
              <a:rPr lang="en-GB" dirty="0">
                <a:ea typeface="+mn-lt"/>
                <a:cs typeface="+mn-lt"/>
              </a:rPr>
              <a:t>The dataset contains 3734 records (rows) and 8 features (columns).</a:t>
            </a:r>
            <a:endParaRPr lang="en-GB" dirty="0">
              <a:ea typeface="Source Sans Pro"/>
            </a:endParaRPr>
          </a:p>
          <a:p>
            <a:r>
              <a:rPr lang="en-GB" dirty="0">
                <a:ea typeface="+mn-lt"/>
                <a:cs typeface="+mn-lt"/>
              </a:rPr>
              <a:t>Here, we will provide a brief description of dataset features. Since the </a:t>
            </a:r>
            <a:endParaRPr lang="en-GB"/>
          </a:p>
          <a:p>
            <a:r>
              <a:rPr lang="en-GB" dirty="0">
                <a:ea typeface="+mn-lt"/>
                <a:cs typeface="+mn-lt"/>
              </a:rPr>
              <a:t>number of features is 8, we will attach the data description i.e.,</a:t>
            </a:r>
            <a:endParaRPr lang="en-GB" dirty="0"/>
          </a:p>
          <a:p>
            <a:r>
              <a:rPr lang="en-GB" dirty="0">
                <a:ea typeface="+mn-lt"/>
                <a:cs typeface="+mn-lt"/>
              </a:rPr>
              <a:t>'brands', '</a:t>
            </a:r>
            <a:r>
              <a:rPr lang="en-GB" dirty="0" err="1">
                <a:ea typeface="+mn-lt"/>
                <a:cs typeface="+mn-lt"/>
              </a:rPr>
              <a:t>no_of_owners</a:t>
            </a:r>
            <a:r>
              <a:rPr lang="en-GB" dirty="0">
                <a:ea typeface="+mn-lt"/>
                <a:cs typeface="+mn-lt"/>
              </a:rPr>
              <a:t>', '</a:t>
            </a:r>
            <a:r>
              <a:rPr lang="en-GB" dirty="0" err="1">
                <a:ea typeface="+mn-lt"/>
                <a:cs typeface="+mn-lt"/>
              </a:rPr>
              <a:t>emi</a:t>
            </a:r>
            <a:r>
              <a:rPr lang="en-GB" dirty="0">
                <a:ea typeface="+mn-lt"/>
                <a:cs typeface="+mn-lt"/>
              </a:rPr>
              <a:t>', '</a:t>
            </a:r>
            <a:r>
              <a:rPr lang="en-GB" dirty="0" err="1">
                <a:latin typeface="Consolas"/>
                <a:ea typeface="+mn-lt"/>
                <a:cs typeface="+mn-lt"/>
              </a:rPr>
              <a:t>kmdriven</a:t>
            </a:r>
            <a:r>
              <a:rPr lang="en-GB" dirty="0">
                <a:ea typeface="+mn-lt"/>
                <a:cs typeface="+mn-lt"/>
              </a:rPr>
              <a:t>’, 'Fuel', 'Variant', 'Price', 'location'.</a:t>
            </a:r>
            <a:endParaRPr lang="en-GB" dirty="0">
              <a:ea typeface="Source Sans Pro"/>
            </a:endParaRPr>
          </a:p>
          <a:p>
            <a:endParaRPr lang="en-GB" dirty="0">
              <a:ea typeface="Source Sans Pro"/>
            </a:endParaRPr>
          </a:p>
        </p:txBody>
      </p:sp>
    </p:spTree>
    <p:extLst>
      <p:ext uri="{BB962C8B-B14F-4D97-AF65-F5344CB8AC3E}">
        <p14:creationId xmlns:p14="http://schemas.microsoft.com/office/powerpoint/2010/main" val="424976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188C-B10F-D00E-1965-03284B5AE555}"/>
              </a:ext>
            </a:extLst>
          </p:cNvPr>
          <p:cNvSpPr>
            <a:spLocks noGrp="1"/>
          </p:cNvSpPr>
          <p:nvPr>
            <p:ph type="title"/>
          </p:nvPr>
        </p:nvSpPr>
        <p:spPr>
          <a:xfrm>
            <a:off x="838200" y="365125"/>
            <a:ext cx="9059985" cy="817563"/>
          </a:xfrm>
        </p:spPr>
        <p:txBody>
          <a:bodyPr/>
          <a:lstStyle/>
          <a:p>
            <a:r>
              <a:rPr lang="en-GB" b="1" dirty="0">
                <a:ea typeface="+mj-lt"/>
                <a:cs typeface="+mj-lt"/>
              </a:rPr>
              <a:t>Target Variable </a:t>
            </a:r>
            <a:endParaRPr lang="en-US" dirty="0"/>
          </a:p>
        </p:txBody>
      </p:sp>
      <p:sp>
        <p:nvSpPr>
          <p:cNvPr id="3" name="Content Placeholder 2">
            <a:extLst>
              <a:ext uri="{FF2B5EF4-FFF2-40B4-BE49-F238E27FC236}">
                <a16:creationId xmlns:a16="http://schemas.microsoft.com/office/drawing/2014/main" id="{D089F29E-0780-4A36-EE28-6D357B2C09F7}"/>
              </a:ext>
            </a:extLst>
          </p:cNvPr>
          <p:cNvSpPr>
            <a:spLocks noGrp="1"/>
          </p:cNvSpPr>
          <p:nvPr>
            <p:ph idx="1"/>
          </p:nvPr>
        </p:nvSpPr>
        <p:spPr>
          <a:xfrm>
            <a:off x="838200" y="1825625"/>
            <a:ext cx="10515600" cy="3452569"/>
          </a:xfrm>
        </p:spPr>
        <p:txBody>
          <a:bodyPr vert="horz" lIns="91440" tIns="45720" rIns="91440" bIns="45720" rtlCol="0" anchor="t">
            <a:normAutofit/>
          </a:bodyPr>
          <a:lstStyle/>
          <a:p>
            <a:r>
              <a:rPr lang="en-GB" dirty="0">
                <a:ea typeface="+mn-lt"/>
                <a:cs typeface="+mn-lt"/>
              </a:rPr>
              <a:t>Price(Selling Price): It’s continuous type of data, so the model approach is  carried out for Regression analysis.</a:t>
            </a:r>
          </a:p>
          <a:p>
            <a:pPr marL="0" indent="0">
              <a:buNone/>
            </a:pPr>
            <a:r>
              <a:rPr lang="en-GB" b="1" dirty="0">
                <a:ea typeface="+mn-lt"/>
                <a:cs typeface="+mn-lt"/>
              </a:rPr>
              <a:t>   Regression:</a:t>
            </a:r>
            <a:endParaRPr lang="en-GB" dirty="0">
              <a:ea typeface="Source Sans Pro"/>
            </a:endParaRPr>
          </a:p>
          <a:p>
            <a:r>
              <a:rPr lang="en-GB" dirty="0">
                <a:ea typeface="+mn-lt"/>
                <a:cs typeface="+mn-lt"/>
              </a:rPr>
              <a:t>It’s an analysis is used when you want to predict a continuous dependent variable from a number of independent variables.</a:t>
            </a:r>
            <a:endParaRPr lang="en-GB" dirty="0"/>
          </a:p>
          <a:p>
            <a:r>
              <a:rPr lang="en-GB" dirty="0">
                <a:ea typeface="+mn-lt"/>
                <a:cs typeface="+mn-lt"/>
              </a:rPr>
              <a:t>Independent variables with more than two levels can also be used in regression analysis.</a:t>
            </a:r>
            <a:endParaRPr lang="en-GB" dirty="0"/>
          </a:p>
          <a:p>
            <a:endParaRPr lang="en-GB" dirty="0">
              <a:ea typeface="Source Sans Pro"/>
            </a:endParaRPr>
          </a:p>
        </p:txBody>
      </p:sp>
      <p:sp>
        <p:nvSpPr>
          <p:cNvPr id="4" name="TextBox 3">
            <a:extLst>
              <a:ext uri="{FF2B5EF4-FFF2-40B4-BE49-F238E27FC236}">
                <a16:creationId xmlns:a16="http://schemas.microsoft.com/office/drawing/2014/main" id="{7B5D7DEB-43A0-1CCC-8542-063344E0443C}"/>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134333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9D3D-F4E2-EE54-0825-807E9BA842A7}"/>
              </a:ext>
            </a:extLst>
          </p:cNvPr>
          <p:cNvSpPr>
            <a:spLocks noGrp="1"/>
          </p:cNvSpPr>
          <p:nvPr>
            <p:ph type="title"/>
          </p:nvPr>
        </p:nvSpPr>
        <p:spPr/>
        <p:txBody>
          <a:bodyPr/>
          <a:lstStyle/>
          <a:p>
            <a:r>
              <a:rPr lang="en-GB" dirty="0">
                <a:ea typeface="+mj-lt"/>
                <a:cs typeface="+mj-lt"/>
              </a:rPr>
              <a:t>Here we can see that there are no null values in our dataset.</a:t>
            </a:r>
            <a:endParaRPr lang="en-US" dirty="0"/>
          </a:p>
        </p:txBody>
      </p:sp>
      <p:pic>
        <p:nvPicPr>
          <p:cNvPr id="4" name="Picture 4" descr="Chart, bar chart&#10;&#10;Description automatically generated">
            <a:extLst>
              <a:ext uri="{FF2B5EF4-FFF2-40B4-BE49-F238E27FC236}">
                <a16:creationId xmlns:a16="http://schemas.microsoft.com/office/drawing/2014/main" id="{CBBA8894-8D09-1070-2CAC-61234AE8646A}"/>
              </a:ext>
            </a:extLst>
          </p:cNvPr>
          <p:cNvPicPr>
            <a:picLocks noGrp="1" noChangeAspect="1"/>
          </p:cNvPicPr>
          <p:nvPr>
            <p:ph idx="1"/>
          </p:nvPr>
        </p:nvPicPr>
        <p:blipFill>
          <a:blip r:embed="rId2"/>
          <a:stretch>
            <a:fillRect/>
          </a:stretch>
        </p:blipFill>
        <p:spPr>
          <a:xfrm>
            <a:off x="3552825" y="2429669"/>
            <a:ext cx="5086350" cy="3143250"/>
          </a:xfrm>
        </p:spPr>
      </p:pic>
    </p:spTree>
    <p:extLst>
      <p:ext uri="{BB962C8B-B14F-4D97-AF65-F5344CB8AC3E}">
        <p14:creationId xmlns:p14="http://schemas.microsoft.com/office/powerpoint/2010/main" val="71298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tx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0"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tx1"/>
          </a:solidFill>
        </p:grpSpPr>
        <p:sp>
          <p:nvSpPr>
            <p:cNvPr id="21" name="Freeform: Shape 20">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15A68CD-2104-2F25-8275-4AC639A3ABF4}"/>
              </a:ext>
            </a:extLst>
          </p:cNvPr>
          <p:cNvSpPr>
            <a:spLocks noGrp="1"/>
          </p:cNvSpPr>
          <p:nvPr>
            <p:ph type="title"/>
          </p:nvPr>
        </p:nvSpPr>
        <p:spPr>
          <a:xfrm>
            <a:off x="838200" y="1391619"/>
            <a:ext cx="4974771" cy="4042196"/>
          </a:xfrm>
        </p:spPr>
        <p:txBody>
          <a:bodyPr>
            <a:normAutofit/>
          </a:bodyPr>
          <a:lstStyle/>
          <a:p>
            <a:pPr algn="ctr"/>
            <a:r>
              <a:rPr lang="en-GB" b="1" dirty="0">
                <a:ea typeface="+mj-lt"/>
                <a:cs typeface="+mj-lt"/>
              </a:rPr>
              <a:t>Statistical Summary</a:t>
            </a:r>
            <a:endParaRPr lang="en-US" dirty="0"/>
          </a:p>
        </p:txBody>
      </p:sp>
      <p:sp>
        <p:nvSpPr>
          <p:cNvPr id="35"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pic>
        <p:nvPicPr>
          <p:cNvPr id="4" name="Picture 4" descr="Graphical user interface, table, Excel&#10;&#10;Description automatically generated">
            <a:extLst>
              <a:ext uri="{FF2B5EF4-FFF2-40B4-BE49-F238E27FC236}">
                <a16:creationId xmlns:a16="http://schemas.microsoft.com/office/drawing/2014/main" id="{5F94E9D8-6ED1-0065-E29C-91185F4EE1C4}"/>
              </a:ext>
            </a:extLst>
          </p:cNvPr>
          <p:cNvPicPr>
            <a:picLocks noGrp="1" noChangeAspect="1"/>
          </p:cNvPicPr>
          <p:nvPr>
            <p:ph idx="1"/>
          </p:nvPr>
        </p:nvPicPr>
        <p:blipFill>
          <a:blip r:embed="rId2"/>
          <a:stretch>
            <a:fillRect/>
          </a:stretch>
        </p:blipFill>
        <p:spPr>
          <a:xfrm>
            <a:off x="5872925" y="1718575"/>
            <a:ext cx="6091495" cy="3175878"/>
          </a:xfrm>
        </p:spPr>
      </p:pic>
    </p:spTree>
    <p:extLst>
      <p:ext uri="{BB962C8B-B14F-4D97-AF65-F5344CB8AC3E}">
        <p14:creationId xmlns:p14="http://schemas.microsoft.com/office/powerpoint/2010/main" val="60792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31AB-FDB0-F2C0-254D-1C426B9E3E66}"/>
              </a:ext>
            </a:extLst>
          </p:cNvPr>
          <p:cNvSpPr>
            <a:spLocks noGrp="1"/>
          </p:cNvSpPr>
          <p:nvPr>
            <p:ph type="title"/>
          </p:nvPr>
        </p:nvSpPr>
        <p:spPr/>
        <p:txBody>
          <a:bodyPr/>
          <a:lstStyle/>
          <a:p>
            <a:r>
              <a:rPr lang="en-GB" b="1" dirty="0">
                <a:ea typeface="+mj-lt"/>
                <a:cs typeface="+mj-lt"/>
              </a:rPr>
              <a:t>Target Variable (Selling Price)</a:t>
            </a:r>
            <a:endParaRPr lang="en-US" dirty="0"/>
          </a:p>
        </p:txBody>
      </p:sp>
      <p:pic>
        <p:nvPicPr>
          <p:cNvPr id="4" name="Picture 4" descr="Chart, histogram&#10;&#10;Description automatically generated">
            <a:extLst>
              <a:ext uri="{FF2B5EF4-FFF2-40B4-BE49-F238E27FC236}">
                <a16:creationId xmlns:a16="http://schemas.microsoft.com/office/drawing/2014/main" id="{7E4D1DCC-083A-0F19-371A-C2C7A825491E}"/>
              </a:ext>
            </a:extLst>
          </p:cNvPr>
          <p:cNvPicPr>
            <a:picLocks noGrp="1" noChangeAspect="1"/>
          </p:cNvPicPr>
          <p:nvPr>
            <p:ph idx="1"/>
          </p:nvPr>
        </p:nvPicPr>
        <p:blipFill>
          <a:blip r:embed="rId2"/>
          <a:stretch>
            <a:fillRect/>
          </a:stretch>
        </p:blipFill>
        <p:spPr>
          <a:xfrm>
            <a:off x="2026690" y="2639219"/>
            <a:ext cx="7836447" cy="3473012"/>
          </a:xfrm>
        </p:spPr>
      </p:pic>
    </p:spTree>
    <p:extLst>
      <p:ext uri="{BB962C8B-B14F-4D97-AF65-F5344CB8AC3E}">
        <p14:creationId xmlns:p14="http://schemas.microsoft.com/office/powerpoint/2010/main" val="2302557633"/>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FunkyShapesVTI</vt:lpstr>
      <vt:lpstr>USED CAR PRICE PREDICTION </vt:lpstr>
      <vt:lpstr>Problem Statement </vt:lpstr>
      <vt:lpstr>1.Data Collection Phase:</vt:lpstr>
      <vt:lpstr>2.Model Building Phase:</vt:lpstr>
      <vt:lpstr>Data Description</vt:lpstr>
      <vt:lpstr>Target Variable </vt:lpstr>
      <vt:lpstr>Here we can see that there are no null values in our dataset.</vt:lpstr>
      <vt:lpstr>Statistical Summary</vt:lpstr>
      <vt:lpstr>Target Variable (Selling Price)</vt:lpstr>
      <vt:lpstr>1st hand cars are mostly available for sale.</vt:lpstr>
      <vt:lpstr>Count plot for fuel type. </vt:lpstr>
      <vt:lpstr>Correlation matrix:</vt:lpstr>
      <vt:lpstr>Heat Map:</vt:lpstr>
      <vt:lpstr>Outliers detection:</vt:lpstr>
      <vt:lpstr>Scatter plot between all feature variables and target variable</vt:lpstr>
      <vt:lpstr>PowerPoint Presentation</vt:lpstr>
      <vt:lpstr>There is no skewness in our dataset.</vt:lpstr>
      <vt:lpstr>After scaling, the data looks like.</vt:lpstr>
      <vt:lpstr>Checking multicollinearity using VIF.</vt:lpstr>
      <vt:lpstr>Here is the graph for Feature importance.</vt:lpstr>
      <vt:lpstr>Model Building and Evaluation</vt:lpstr>
      <vt:lpstr>Linear Regression()</vt:lpstr>
      <vt:lpstr>SGD Regressor</vt:lpstr>
      <vt:lpstr>LASSO</vt:lpstr>
      <vt:lpstr>RIDGE</vt:lpstr>
      <vt:lpstr>Random Forest Regressor()</vt:lpstr>
      <vt:lpstr>Best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237</cp:revision>
  <dcterms:created xsi:type="dcterms:W3CDTF">2022-03-31T12:31:36Z</dcterms:created>
  <dcterms:modified xsi:type="dcterms:W3CDTF">2022-03-31T15:06:23Z</dcterms:modified>
</cp:coreProperties>
</file>