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0D7DF-7A19-4B92-9479-D11B28F7A8D2}" v="42" dt="2022-03-17T16:29:29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9268" y="517982"/>
            <a:ext cx="9973462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2103577"/>
            <a:ext cx="936371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100" y="1948053"/>
            <a:ext cx="10829798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7702" y="6478015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      </a:t>
            </a:r>
            <a:r>
              <a:rPr spc="-30" dirty="0"/>
              <a:t> </a:t>
            </a:r>
            <a:r>
              <a:rPr spc="-5" dirty="0"/>
              <a:t>    </a:t>
            </a:r>
            <a:r>
              <a:rPr spc="-35" dirty="0"/>
              <a:t> </a:t>
            </a:r>
            <a:r>
              <a:rPr spc="-5" dirty="0"/>
              <a:t>     </a:t>
            </a:r>
            <a:r>
              <a:rPr spc="-35" dirty="0"/>
              <a:t>H</a:t>
            </a:r>
            <a:r>
              <a:rPr dirty="0"/>
              <a:t>ous</a:t>
            </a:r>
            <a:r>
              <a:rPr spc="-25" dirty="0"/>
              <a:t>i</a:t>
            </a:r>
            <a:r>
              <a:rPr dirty="0"/>
              <a:t>ng</a:t>
            </a:r>
            <a:r>
              <a:rPr spc="-290" dirty="0"/>
              <a:t> </a:t>
            </a:r>
            <a:r>
              <a:rPr dirty="0"/>
              <a:t>P</a:t>
            </a:r>
            <a:r>
              <a:rPr spc="-35" dirty="0"/>
              <a:t>r</a:t>
            </a:r>
            <a:r>
              <a:rPr dirty="0"/>
              <a:t>i</a:t>
            </a:r>
            <a:r>
              <a:rPr spc="-20" dirty="0"/>
              <a:t>c</a:t>
            </a:r>
            <a:r>
              <a:rPr dirty="0"/>
              <a:t>e</a:t>
            </a:r>
            <a:r>
              <a:rPr spc="-290" dirty="0"/>
              <a:t> </a:t>
            </a:r>
            <a:r>
              <a:rPr dirty="0"/>
              <a:t>Predic</a:t>
            </a:r>
            <a:r>
              <a:rPr spc="-35" dirty="0"/>
              <a:t>t</a:t>
            </a:r>
            <a:r>
              <a:rPr dirty="0"/>
              <a:t>io</a:t>
            </a:r>
            <a:r>
              <a:rPr spc="-15" dirty="0"/>
              <a:t>n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4823" y="2936239"/>
            <a:ext cx="54610" cy="203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dirty="0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577" y="4854069"/>
            <a:ext cx="1179830" cy="8185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latin typeface="Calibri"/>
                <a:cs typeface="Calibri"/>
              </a:rPr>
              <a:t>Guided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i="1" spc="-20" dirty="0">
                <a:latin typeface="Calibri"/>
                <a:cs typeface="Calibri"/>
              </a:rPr>
              <a:t>S</a:t>
            </a:r>
            <a:r>
              <a:rPr sz="1800" i="1" spc="5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5" dirty="0">
                <a:latin typeface="Calibri"/>
                <a:cs typeface="Calibri"/>
              </a:rPr>
              <a:t>h</a:t>
            </a:r>
            <a:r>
              <a:rPr sz="1800" i="1" dirty="0">
                <a:latin typeface="Calibri"/>
                <a:cs typeface="Calibri"/>
              </a:rPr>
              <a:t>ti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2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339" y="4868480"/>
            <a:ext cx="1437005" cy="774065"/>
          </a:xfrm>
          <a:prstGeom prst="rect">
            <a:avLst/>
          </a:prstGeom>
        </p:spPr>
        <p:txBody>
          <a:bodyPr vert="horz" wrap="square" lIns="0" tIns="1009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latin typeface="Calibri"/>
                <a:cs typeface="Calibri"/>
              </a:rPr>
              <a:t>Pre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By:</a:t>
            </a:r>
            <a:endParaRPr sz="2000">
              <a:latin typeface="Calibri"/>
              <a:cs typeface="Calibri"/>
            </a:endParaRPr>
          </a:p>
          <a:p>
            <a:pPr marL="18415">
              <a:spcBef>
                <a:spcPts val="635"/>
              </a:spcBef>
            </a:pPr>
            <a:r>
              <a:rPr lang="en-GB" i="1" spc="-5" dirty="0">
                <a:latin typeface="Calibri"/>
                <a:cs typeface="Calibri"/>
              </a:rPr>
              <a:t>Abhinav Verma</a:t>
            </a:r>
            <a:endParaRPr sz="1800" i="1" spc="-5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0" y="554736"/>
            <a:ext cx="1632712" cy="467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176225"/>
            <a:ext cx="617093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-45" dirty="0">
                <a:solidFill>
                  <a:srgbClr val="2D3035"/>
                </a:solidFill>
                <a:latin typeface="Times New Roman"/>
                <a:cs typeface="Times New Roman"/>
              </a:rPr>
              <a:t>DA</a:t>
            </a:r>
            <a:r>
              <a:rPr sz="4500" i="0" spc="-70" dirty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sz="4500" i="0" spc="-32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35" dirty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sz="4500" i="0" spc="-80" dirty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sz="4500" i="0" spc="-4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-60" dirty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sz="4500" i="0" spc="-55" dirty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sz="4500" i="0" spc="-45" dirty="0">
                <a:solidFill>
                  <a:srgbClr val="2D3035"/>
                </a:solidFill>
                <a:latin typeface="Times New Roman"/>
                <a:cs typeface="Times New Roman"/>
              </a:rPr>
              <a:t>O</a:t>
            </a:r>
            <a:r>
              <a:rPr sz="4500" i="0" spc="-55" dirty="0">
                <a:solidFill>
                  <a:srgbClr val="2D3035"/>
                </a:solidFill>
                <a:latin typeface="Times New Roman"/>
                <a:cs typeface="Times New Roman"/>
              </a:rPr>
              <a:t>C</a:t>
            </a:r>
            <a:r>
              <a:rPr sz="4500" i="0" spc="-4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-60" dirty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sz="4500" i="0" spc="-35" dirty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sz="4500" i="0" spc="-65" dirty="0">
                <a:solidFill>
                  <a:srgbClr val="2D3035"/>
                </a:solidFill>
                <a:latin typeface="Times New Roman"/>
                <a:cs typeface="Times New Roman"/>
              </a:rPr>
              <a:t>IN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G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402460"/>
            <a:ext cx="9676130" cy="276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95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 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divided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ratio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70:30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 test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01625" marR="6350" indent="-289560">
              <a:lnSpc>
                <a:spcPct val="10000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lots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null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present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dataset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outliers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present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dataset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been </a:t>
            </a:r>
            <a:r>
              <a:rPr sz="1800" spc="-10" dirty="0">
                <a:latin typeface="Times New Roman"/>
                <a:cs typeface="Times New Roman"/>
              </a:rPr>
              <a:t>removed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help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medium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</a:t>
            </a:r>
            <a:r>
              <a:rPr sz="1800" dirty="0">
                <a:latin typeface="Times New Roman"/>
                <a:cs typeface="Times New Roman"/>
              </a:rPr>
              <a:t> and 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score.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01625" marR="5080" indent="-289560">
              <a:lnSpc>
                <a:spcPct val="10000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categorical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converted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numeric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further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01625" marR="352425" indent="-289560">
              <a:lnSpc>
                <a:spcPts val="214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dropped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since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correlation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the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those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194513"/>
            <a:ext cx="493331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dirty="0">
                <a:solidFill>
                  <a:srgbClr val="2D3035"/>
                </a:solidFill>
                <a:latin typeface="Calibri"/>
                <a:cs typeface="Calibri"/>
              </a:rPr>
              <a:t>EVA</a:t>
            </a:r>
            <a:r>
              <a:rPr sz="4500" i="0" spc="-30" dirty="0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sz="4500" i="0" spc="5" dirty="0">
                <a:solidFill>
                  <a:srgbClr val="2D3035"/>
                </a:solidFill>
                <a:latin typeface="Calibri"/>
                <a:cs typeface="Calibri"/>
              </a:rPr>
              <a:t>U</a:t>
            </a:r>
            <a:r>
              <a:rPr sz="4500" i="0" spc="15" dirty="0">
                <a:solidFill>
                  <a:srgbClr val="2D3035"/>
                </a:solidFill>
                <a:latin typeface="Calibri"/>
                <a:cs typeface="Calibri"/>
              </a:rPr>
              <a:t>T</a:t>
            </a:r>
            <a:r>
              <a:rPr sz="4500" i="0" dirty="0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sz="4500" i="0" spc="-20" dirty="0">
                <a:solidFill>
                  <a:srgbClr val="2D3035"/>
                </a:solidFill>
                <a:latin typeface="Calibri"/>
                <a:cs typeface="Calibri"/>
              </a:rPr>
              <a:t>O</a:t>
            </a:r>
            <a:r>
              <a:rPr sz="4500" i="0" spc="5" dirty="0">
                <a:solidFill>
                  <a:srgbClr val="2D3035"/>
                </a:solidFill>
                <a:latin typeface="Calibri"/>
                <a:cs typeface="Calibri"/>
              </a:rPr>
              <a:t>N</a:t>
            </a:r>
            <a:r>
              <a:rPr sz="4500" i="0" spc="-2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4500" i="0" spc="-25" dirty="0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sz="4500" i="0" spc="5" dirty="0">
                <a:solidFill>
                  <a:srgbClr val="2D3035"/>
                </a:solidFill>
                <a:latin typeface="Calibri"/>
                <a:cs typeface="Calibri"/>
              </a:rPr>
              <a:t>R</a:t>
            </a:r>
            <a:r>
              <a:rPr sz="4500" i="0" spc="-15" dirty="0">
                <a:solidFill>
                  <a:srgbClr val="2D3035"/>
                </a:solidFill>
                <a:latin typeface="Calibri"/>
                <a:cs typeface="Calibri"/>
              </a:rPr>
              <a:t>O</a:t>
            </a:r>
            <a:r>
              <a:rPr sz="4500" i="0" dirty="0">
                <a:solidFill>
                  <a:srgbClr val="2D3035"/>
                </a:solidFill>
                <a:latin typeface="Calibri"/>
                <a:cs typeface="Calibri"/>
              </a:rPr>
              <a:t>CESS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399413"/>
            <a:ext cx="936244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R2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Score: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301625" indent="-289560">
              <a:lnSpc>
                <a:spcPct val="10000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Adjusted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R2 </a:t>
            </a:r>
            <a:r>
              <a:rPr sz="1800" dirty="0">
                <a:latin typeface="Times New Roman"/>
                <a:cs typeface="Times New Roman"/>
              </a:rPr>
              <a:t>Score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deals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additional independent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  <a:p>
            <a:pPr marL="301625" marR="544195" indent="-289560">
              <a:lnSpc>
                <a:spcPts val="2140"/>
              </a:lnSpc>
              <a:spcBef>
                <a:spcPts val="9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squared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r-square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choice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independent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wasn’t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(i.e.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independent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dependent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variable)</a:t>
            </a:r>
            <a:endParaRPr sz="1800">
              <a:latin typeface="Times New Roman"/>
              <a:cs typeface="Times New Roman"/>
            </a:endParaRPr>
          </a:p>
          <a:p>
            <a:pPr marL="301625" indent="-289560">
              <a:lnSpc>
                <a:spcPts val="209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10" dirty="0">
                <a:latin typeface="Times New Roman"/>
                <a:cs typeface="Times New Roman"/>
              </a:rPr>
              <a:t>Also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bias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Square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decrease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pretty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well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adjusted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Squared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Cr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ss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1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1625" indent="-2895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K Fold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cross validations,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419989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Linear</a:t>
            </a:r>
            <a:r>
              <a:rPr sz="4500" i="0" spc="-6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Regression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84020"/>
            <a:ext cx="11643360" cy="32055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6661784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Gradient</a:t>
            </a:r>
            <a:r>
              <a:rPr sz="4500" i="0" spc="-3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Boosting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90" y="1805367"/>
            <a:ext cx="10998174" cy="31382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565531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Decision</a:t>
            </a:r>
            <a:r>
              <a:rPr sz="4500" i="0" spc="-17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Tree</a:t>
            </a:r>
            <a:r>
              <a:rPr sz="4500" i="0" spc="-85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651" y="2014341"/>
            <a:ext cx="10750221" cy="30800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538988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K</a:t>
            </a:r>
            <a:r>
              <a:rPr sz="4500" i="0" spc="-1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Neighbors</a:t>
            </a:r>
            <a:r>
              <a:rPr sz="4500" i="0" spc="-65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850" y="1736841"/>
            <a:ext cx="10660921" cy="30543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595757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Random</a:t>
            </a:r>
            <a:r>
              <a:rPr sz="4500" i="0" spc="-114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Forest</a:t>
            </a:r>
            <a:r>
              <a:rPr sz="4500" i="0" spc="-3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432" y="2053766"/>
            <a:ext cx="10733392" cy="30911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68" y="517982"/>
            <a:ext cx="218630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5" dirty="0">
                <a:solidFill>
                  <a:srgbClr val="2D3035"/>
                </a:solidFill>
                <a:latin typeface="Times New Roman"/>
                <a:cs typeface="Times New Roman"/>
              </a:rPr>
              <a:t>RE</a:t>
            </a:r>
            <a:r>
              <a:rPr sz="4500" spc="-20" dirty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sz="4500" spc="10" dirty="0">
                <a:solidFill>
                  <a:srgbClr val="2D3035"/>
                </a:solidFill>
                <a:latin typeface="Times New Roman"/>
                <a:cs typeface="Times New Roman"/>
              </a:rPr>
              <a:t>U</a:t>
            </a:r>
            <a:r>
              <a:rPr sz="4500" spc="-15" dirty="0">
                <a:solidFill>
                  <a:srgbClr val="2D3035"/>
                </a:solidFill>
                <a:latin typeface="Times New Roman"/>
                <a:cs typeface="Times New Roman"/>
              </a:rPr>
              <a:t>L</a:t>
            </a:r>
            <a:r>
              <a:rPr sz="4500" spc="5" dirty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212" y="1512189"/>
            <a:ext cx="1021270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above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solutions,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clearly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understood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that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getting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best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help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Regressor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save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help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joblib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Library.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0" y="2401333"/>
            <a:ext cx="4852670" cy="40468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402" y="517982"/>
            <a:ext cx="370967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-5" dirty="0">
                <a:solidFill>
                  <a:srgbClr val="2D3035"/>
                </a:solidFill>
                <a:latin typeface="Times New Roman"/>
                <a:cs typeface="Times New Roman"/>
              </a:rPr>
              <a:t>CONCLUSION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212" y="1731645"/>
            <a:ext cx="1056894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dataset,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get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plays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very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format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plays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very</a:t>
            </a:r>
            <a:r>
              <a:rPr sz="1800" dirty="0">
                <a:latin typeface="Times New Roman"/>
                <a:cs typeface="Times New Roman"/>
              </a:rPr>
              <a:t> important</a:t>
            </a:r>
            <a:r>
              <a:rPr sz="1800" spc="-5" dirty="0">
                <a:latin typeface="Times New Roman"/>
                <a:cs typeface="Times New Roman"/>
              </a:rPr>
              <a:t> role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visualization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algorithms.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360045" marR="329565" indent="-347980" algn="just">
              <a:lnSpc>
                <a:spcPct val="99500"/>
              </a:lnSpc>
              <a:buFont typeface="Wingdings"/>
              <a:buChar char="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power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visualization is helpful for the understanding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into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graphical representation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help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understand </a:t>
            </a:r>
            <a:r>
              <a:rPr sz="1800" spc="-10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say,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cleaning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one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most </a:t>
            </a:r>
            <a:r>
              <a:rPr sz="1800" spc="-5" dirty="0">
                <a:latin typeface="Times New Roman"/>
                <a:cs typeface="Times New Roman"/>
              </a:rPr>
              <a:t>important steps </a:t>
            </a:r>
            <a:r>
              <a:rPr sz="1800" spc="-1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remove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null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mean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median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0045" marR="306070" indent="-347980" algn="just">
              <a:lnSpc>
                <a:spcPts val="2110"/>
              </a:lnSpc>
              <a:buFont typeface="Wingdings"/>
              <a:buChar char=""/>
              <a:tabLst>
                <a:tab pos="360680" algn="l"/>
              </a:tabLst>
            </a:pPr>
            <a:r>
              <a:rPr sz="1800" dirty="0">
                <a:latin typeface="Times New Roman"/>
                <a:cs typeface="Times New Roman"/>
              </a:rPr>
              <a:t>Various </a:t>
            </a:r>
            <a:r>
              <a:rPr sz="1800" spc="-10" dirty="0">
                <a:latin typeface="Times New Roman"/>
                <a:cs typeface="Times New Roman"/>
              </a:rPr>
              <a:t>algorithms </a:t>
            </a:r>
            <a:r>
              <a:rPr sz="1800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dataset </a:t>
            </a:r>
            <a:r>
              <a:rPr sz="1800" spc="-1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out best result </a:t>
            </a:r>
            <a:r>
              <a:rPr sz="1800" spc="-10" dirty="0">
                <a:latin typeface="Times New Roman"/>
                <a:cs typeface="Times New Roman"/>
              </a:rPr>
              <a:t>and save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model. The best </a:t>
            </a:r>
            <a:r>
              <a:rPr sz="1800" spc="10" dirty="0">
                <a:latin typeface="Times New Roman"/>
                <a:cs typeface="Times New Roman"/>
              </a:rPr>
              <a:t>algorithmis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Regressor.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402" y="505790"/>
            <a:ext cx="4129404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dirty="0">
                <a:solidFill>
                  <a:srgbClr val="2D3035"/>
                </a:solidFill>
                <a:latin typeface="Times New Roman"/>
                <a:cs typeface="Times New Roman"/>
              </a:rPr>
              <a:t>FUTURE</a:t>
            </a:r>
            <a:r>
              <a:rPr sz="4500" i="0" spc="-195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WORK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869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993140" algn="l"/>
              </a:tabLst>
            </a:pPr>
            <a:r>
              <a:rPr spc="-5" dirty="0"/>
              <a:t>The limitations</a:t>
            </a:r>
            <a:r>
              <a:rPr spc="240" dirty="0"/>
              <a:t> </a:t>
            </a:r>
            <a:r>
              <a:rPr spc="5" dirty="0"/>
              <a:t>of</a:t>
            </a:r>
            <a:r>
              <a:rPr spc="180" dirty="0"/>
              <a:t> </a:t>
            </a:r>
            <a:r>
              <a:rPr dirty="0"/>
              <a:t>this</a:t>
            </a:r>
            <a:r>
              <a:rPr spc="225" dirty="0"/>
              <a:t> </a:t>
            </a:r>
            <a:r>
              <a:rPr spc="-5" dirty="0"/>
              <a:t>project</a:t>
            </a:r>
            <a:r>
              <a:rPr spc="254" dirty="0"/>
              <a:t> </a:t>
            </a:r>
            <a:r>
              <a:rPr spc="-15" dirty="0"/>
              <a:t>are,</a:t>
            </a:r>
            <a:r>
              <a:rPr spc="204" dirty="0"/>
              <a:t> </a:t>
            </a:r>
            <a:r>
              <a:rPr dirty="0"/>
              <a:t>it</a:t>
            </a:r>
            <a:r>
              <a:rPr spc="180" dirty="0"/>
              <a:t> </a:t>
            </a:r>
            <a:r>
              <a:rPr spc="-5" dirty="0"/>
              <a:t>has</a:t>
            </a:r>
            <a:r>
              <a:rPr spc="225" dirty="0"/>
              <a:t> </a:t>
            </a:r>
            <a:r>
              <a:rPr dirty="0"/>
              <a:t>lots</a:t>
            </a:r>
            <a:r>
              <a:rPr spc="175" dirty="0"/>
              <a:t> </a:t>
            </a:r>
            <a:r>
              <a:rPr spc="5" dirty="0"/>
              <a:t>of</a:t>
            </a:r>
            <a:r>
              <a:rPr spc="175" dirty="0"/>
              <a:t> </a:t>
            </a:r>
            <a:r>
              <a:rPr spc="-5" dirty="0"/>
              <a:t>outliers.</a:t>
            </a:r>
            <a:r>
              <a:rPr spc="215" dirty="0"/>
              <a:t> </a:t>
            </a:r>
            <a:r>
              <a:rPr dirty="0"/>
              <a:t>If</a:t>
            </a:r>
            <a:r>
              <a:rPr spc="200" dirty="0"/>
              <a:t> </a:t>
            </a:r>
            <a:r>
              <a:rPr spc="-20" dirty="0"/>
              <a:t>we</a:t>
            </a:r>
            <a:r>
              <a:rPr spc="220" dirty="0"/>
              <a:t> </a:t>
            </a:r>
            <a:r>
              <a:rPr dirty="0"/>
              <a:t>try</a:t>
            </a:r>
            <a:r>
              <a:rPr spc="170" dirty="0"/>
              <a:t> </a:t>
            </a:r>
            <a:r>
              <a:rPr dirty="0"/>
              <a:t>to</a:t>
            </a:r>
            <a:r>
              <a:rPr spc="235" dirty="0"/>
              <a:t> </a:t>
            </a:r>
            <a:r>
              <a:rPr spc="-10" dirty="0"/>
              <a:t>fix</a:t>
            </a:r>
            <a:r>
              <a:rPr spc="215" dirty="0"/>
              <a:t> </a:t>
            </a:r>
            <a:r>
              <a:rPr dirty="0"/>
              <a:t>outliers</a:t>
            </a:r>
            <a:r>
              <a:rPr spc="225" dirty="0"/>
              <a:t> </a:t>
            </a:r>
            <a:r>
              <a:rPr spc="5" dirty="0"/>
              <a:t>by</a:t>
            </a:r>
            <a:r>
              <a:rPr spc="165" dirty="0"/>
              <a:t> </a:t>
            </a:r>
            <a:r>
              <a:rPr spc="-10" dirty="0"/>
              <a:t>some</a:t>
            </a:r>
            <a:r>
              <a:rPr spc="229" dirty="0"/>
              <a:t> </a:t>
            </a:r>
            <a:r>
              <a:rPr dirty="0"/>
              <a:t>technique</a:t>
            </a:r>
            <a:r>
              <a:rPr spc="225" dirty="0"/>
              <a:t> </a:t>
            </a:r>
            <a:r>
              <a:rPr spc="-5" dirty="0"/>
              <a:t>the </a:t>
            </a:r>
            <a:r>
              <a:rPr spc="-434" dirty="0"/>
              <a:t> </a:t>
            </a:r>
            <a:r>
              <a:rPr spc="-5" dirty="0"/>
              <a:t>accuracy</a:t>
            </a:r>
            <a:r>
              <a:rPr dirty="0"/>
              <a:t> </a:t>
            </a:r>
            <a:r>
              <a:rPr spc="-5" dirty="0"/>
              <a:t>goes</a:t>
            </a:r>
            <a:r>
              <a:rPr spc="25" dirty="0"/>
              <a:t> </a:t>
            </a:r>
            <a:r>
              <a:rPr spc="-5" dirty="0"/>
              <a:t>down.</a:t>
            </a:r>
            <a:r>
              <a:rPr spc="-10" dirty="0"/>
              <a:t> </a:t>
            </a:r>
            <a:r>
              <a:rPr dirty="0"/>
              <a:t>If</a:t>
            </a:r>
            <a:r>
              <a:rPr spc="-20" dirty="0"/>
              <a:t> we</a:t>
            </a:r>
            <a:r>
              <a:rPr spc="25" dirty="0"/>
              <a:t> </a:t>
            </a:r>
            <a:r>
              <a:rPr spc="5" dirty="0"/>
              <a:t>dope</a:t>
            </a:r>
            <a:r>
              <a:rPr spc="-75" dirty="0"/>
              <a:t> </a:t>
            </a:r>
            <a:r>
              <a:rPr spc="-5" dirty="0"/>
              <a:t>the </a:t>
            </a:r>
            <a:r>
              <a:rPr dirty="0"/>
              <a:t>outliers</a:t>
            </a:r>
            <a:r>
              <a:rPr spc="-20" dirty="0"/>
              <a:t> </a:t>
            </a:r>
            <a:r>
              <a:rPr spc="-5" dirty="0"/>
              <a:t>then</a:t>
            </a:r>
            <a:r>
              <a:rPr spc="-10" dirty="0"/>
              <a:t> </a:t>
            </a:r>
            <a:r>
              <a:rPr spc="-20" dirty="0"/>
              <a:t>we</a:t>
            </a:r>
            <a:r>
              <a:rPr dirty="0"/>
              <a:t> </a:t>
            </a:r>
            <a:r>
              <a:rPr spc="-5" dirty="0"/>
              <a:t>are everything.</a:t>
            </a:r>
          </a:p>
          <a:p>
            <a:pPr marL="692785"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850"/>
          </a:p>
          <a:p>
            <a:pPr marL="991869" marR="62865" indent="-287020">
              <a:lnSpc>
                <a:spcPct val="100000"/>
              </a:lnSpc>
              <a:buFont typeface="Wingdings"/>
              <a:buChar char=""/>
              <a:tabLst>
                <a:tab pos="993140" algn="l"/>
              </a:tabLst>
            </a:pP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future,</a:t>
            </a:r>
            <a:r>
              <a:rPr spc="1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spc="-5" dirty="0"/>
              <a:t>someone</a:t>
            </a:r>
            <a:r>
              <a:rPr spc="-20" dirty="0"/>
              <a:t> </a:t>
            </a:r>
            <a:r>
              <a:rPr dirty="0"/>
              <a:t>does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proper</a:t>
            </a:r>
            <a:r>
              <a:rPr spc="1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detailed</a:t>
            </a:r>
            <a:r>
              <a:rPr spc="-5" dirty="0"/>
              <a:t> study</a:t>
            </a:r>
            <a:r>
              <a:rPr spc="-50" dirty="0"/>
              <a:t> </a:t>
            </a:r>
            <a:r>
              <a:rPr spc="5" dirty="0"/>
              <a:t>of</a:t>
            </a:r>
            <a:r>
              <a:rPr spc="-15" dirty="0"/>
              <a:t> </a:t>
            </a:r>
            <a:r>
              <a:rPr dirty="0"/>
              <a:t>this</a:t>
            </a:r>
            <a:r>
              <a:rPr spc="5" dirty="0"/>
              <a:t> </a:t>
            </a:r>
            <a:r>
              <a:rPr spc="-10" dirty="0"/>
              <a:t>dataset’s</a:t>
            </a:r>
            <a:r>
              <a:rPr spc="35" dirty="0"/>
              <a:t> </a:t>
            </a:r>
            <a:r>
              <a:rPr spc="-10" dirty="0"/>
              <a:t>each</a:t>
            </a:r>
            <a:r>
              <a:rPr spc="45" dirty="0"/>
              <a:t> </a:t>
            </a:r>
            <a:r>
              <a:rPr spc="-5" dirty="0"/>
              <a:t>column</a:t>
            </a:r>
            <a:r>
              <a:rPr spc="50" dirty="0"/>
              <a:t> </a:t>
            </a:r>
            <a:r>
              <a:rPr dirty="0"/>
              <a:t>then</a:t>
            </a:r>
            <a:r>
              <a:rPr spc="20" dirty="0"/>
              <a:t> </a:t>
            </a:r>
            <a:r>
              <a:rPr spc="-20" dirty="0"/>
              <a:t>we</a:t>
            </a:r>
            <a:r>
              <a:rPr dirty="0"/>
              <a:t> </a:t>
            </a:r>
            <a:r>
              <a:rPr spc="-10" dirty="0"/>
              <a:t>will</a:t>
            </a:r>
            <a:r>
              <a:rPr spc="40" dirty="0"/>
              <a:t> </a:t>
            </a:r>
            <a:r>
              <a:rPr spc="5" dirty="0"/>
              <a:t>not</a:t>
            </a:r>
            <a:r>
              <a:rPr spc="10" dirty="0"/>
              <a:t> </a:t>
            </a:r>
            <a:r>
              <a:rPr spc="-5" dirty="0"/>
              <a:t>loss </a:t>
            </a:r>
            <a:r>
              <a:rPr spc="-434" dirty="0"/>
              <a:t> </a:t>
            </a:r>
            <a:r>
              <a:rPr spc="-10" dirty="0"/>
              <a:t>much</a:t>
            </a:r>
            <a:r>
              <a:rPr spc="15" dirty="0"/>
              <a:t> </a:t>
            </a:r>
            <a:r>
              <a:rPr dirty="0"/>
              <a:t>amount</a:t>
            </a:r>
            <a:r>
              <a:rPr spc="15" dirty="0"/>
              <a:t> </a:t>
            </a:r>
            <a:r>
              <a:rPr spc="5" dirty="0"/>
              <a:t>of</a:t>
            </a:r>
            <a:r>
              <a:rPr spc="-45" dirty="0"/>
              <a:t> </a:t>
            </a:r>
            <a:r>
              <a:rPr dirty="0"/>
              <a:t>data and</a:t>
            </a:r>
            <a:r>
              <a:rPr spc="-30" dirty="0"/>
              <a:t> </a:t>
            </a:r>
            <a:r>
              <a:rPr dirty="0"/>
              <a:t>the </a:t>
            </a:r>
            <a:r>
              <a:rPr spc="-5" dirty="0"/>
              <a:t>accuracy </a:t>
            </a:r>
            <a:r>
              <a:rPr spc="-10" dirty="0"/>
              <a:t>will</a:t>
            </a:r>
            <a:r>
              <a:rPr spc="35" dirty="0"/>
              <a:t> </a:t>
            </a:r>
            <a:r>
              <a:rPr spc="5" dirty="0"/>
              <a:t>be</a:t>
            </a:r>
            <a:r>
              <a:rPr spc="-25" dirty="0"/>
              <a:t> </a:t>
            </a:r>
            <a:r>
              <a:rPr spc="-5" dirty="0"/>
              <a:t>so</a:t>
            </a:r>
            <a:r>
              <a:rPr spc="15" dirty="0"/>
              <a:t> </a:t>
            </a:r>
            <a:r>
              <a:rPr dirty="0"/>
              <a:t>high.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210" y="627710"/>
            <a:ext cx="301244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AB</a:t>
            </a:r>
            <a:r>
              <a:rPr sz="4500" i="0" spc="-20" dirty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TRA</a:t>
            </a:r>
            <a:r>
              <a:rPr sz="4500" i="0" spc="-40" dirty="0">
                <a:solidFill>
                  <a:srgbClr val="2D3035"/>
                </a:solidFill>
                <a:latin typeface="Times New Roman"/>
                <a:cs typeface="Times New Roman"/>
              </a:rPr>
              <a:t>C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002" y="2134361"/>
            <a:ext cx="9593580" cy="2766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House </a:t>
            </a:r>
            <a:r>
              <a:rPr sz="1800" spc="-5" dirty="0">
                <a:latin typeface="Times New Roman"/>
                <a:cs typeface="Times New Roman"/>
              </a:rPr>
              <a:t>prices increase every year, so there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need for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to predict house </a:t>
            </a:r>
            <a:r>
              <a:rPr sz="1800" spc="-5" dirty="0">
                <a:latin typeface="Times New Roman"/>
                <a:cs typeface="Times New Roman"/>
              </a:rPr>
              <a:t>prices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future. </a:t>
            </a:r>
            <a:r>
              <a:rPr sz="1800" dirty="0">
                <a:latin typeface="Times New Roman"/>
                <a:cs typeface="Times New Roman"/>
              </a:rPr>
              <a:t> House price prediction </a:t>
            </a:r>
            <a:r>
              <a:rPr sz="1800" spc="-10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help the </a:t>
            </a:r>
            <a:r>
              <a:rPr sz="1800" spc="-5" dirty="0">
                <a:latin typeface="Times New Roman"/>
                <a:cs typeface="Times New Roman"/>
              </a:rPr>
              <a:t>developer determine </a:t>
            </a:r>
            <a:r>
              <a:rPr sz="1800" dirty="0">
                <a:latin typeface="Times New Roman"/>
                <a:cs typeface="Times New Roman"/>
              </a:rPr>
              <a:t>the selling price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house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help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arrange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purchase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house.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8255" algn="just">
              <a:lnSpc>
                <a:spcPct val="995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Houses are </a:t>
            </a:r>
            <a:r>
              <a:rPr sz="1800" spc="5" dirty="0">
                <a:latin typeface="Times New Roman"/>
                <a:cs typeface="Times New Roman"/>
              </a:rPr>
              <a:t>one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necessary need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every </a:t>
            </a:r>
            <a:r>
              <a:rPr sz="1800" dirty="0">
                <a:latin typeface="Times New Roman"/>
                <a:cs typeface="Times New Roman"/>
              </a:rPr>
              <a:t>person </a:t>
            </a:r>
            <a:r>
              <a:rPr sz="1800" spc="-5" dirty="0">
                <a:latin typeface="Times New Roman"/>
                <a:cs typeface="Times New Roman"/>
              </a:rPr>
              <a:t>around the </a:t>
            </a:r>
            <a:r>
              <a:rPr sz="1800" dirty="0">
                <a:latin typeface="Times New Roman"/>
                <a:cs typeface="Times New Roman"/>
              </a:rPr>
              <a:t>globe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therefore </a:t>
            </a:r>
            <a:r>
              <a:rPr sz="1800" dirty="0">
                <a:latin typeface="Times New Roman"/>
                <a:cs typeface="Times New Roman"/>
              </a:rPr>
              <a:t>housing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real estate </a:t>
            </a:r>
            <a:r>
              <a:rPr sz="1800" spc="-10" dirty="0">
                <a:latin typeface="Times New Roman"/>
                <a:cs typeface="Times New Roman"/>
              </a:rPr>
              <a:t>market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one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markets </a:t>
            </a:r>
            <a:r>
              <a:rPr sz="1800" spc="-5" dirty="0">
                <a:latin typeface="Times New Roman"/>
                <a:cs typeface="Times New Roman"/>
              </a:rPr>
              <a:t>which is </a:t>
            </a:r>
            <a:r>
              <a:rPr sz="1800" spc="5" dirty="0">
                <a:latin typeface="Times New Roman"/>
                <a:cs typeface="Times New Roman"/>
              </a:rPr>
              <a:t>one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major </a:t>
            </a:r>
            <a:r>
              <a:rPr sz="1800" dirty="0">
                <a:latin typeface="Times New Roman"/>
                <a:cs typeface="Times New Roman"/>
              </a:rPr>
              <a:t>contributors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world’s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economy.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175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The goal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statistical analysis is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help </a:t>
            </a:r>
            <a:r>
              <a:rPr sz="1800" dirty="0">
                <a:latin typeface="Times New Roman"/>
                <a:cs typeface="Times New Roman"/>
              </a:rPr>
              <a:t>us </a:t>
            </a:r>
            <a:r>
              <a:rPr sz="1800" spc="-5" dirty="0">
                <a:latin typeface="Times New Roman"/>
                <a:cs typeface="Times New Roman"/>
              </a:rPr>
              <a:t>understand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relationship </a:t>
            </a:r>
            <a:r>
              <a:rPr sz="1800" spc="-10" dirty="0">
                <a:latin typeface="Times New Roman"/>
                <a:cs typeface="Times New Roman"/>
              </a:rPr>
              <a:t>between </a:t>
            </a:r>
            <a:r>
              <a:rPr sz="1800" spc="5" dirty="0">
                <a:latin typeface="Times New Roman"/>
                <a:cs typeface="Times New Roman"/>
              </a:rPr>
              <a:t>house </a:t>
            </a:r>
            <a:r>
              <a:rPr sz="1800" spc="-10" dirty="0">
                <a:latin typeface="Times New Roman"/>
                <a:cs typeface="Times New Roman"/>
              </a:rPr>
              <a:t>features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how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 are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predict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176225"/>
            <a:ext cx="636016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-2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-15" dirty="0">
                <a:solidFill>
                  <a:srgbClr val="2D3035"/>
                </a:solidFill>
                <a:latin typeface="Times New Roman"/>
                <a:cs typeface="Times New Roman"/>
              </a:rPr>
              <a:t>X</a:t>
            </a:r>
            <a:r>
              <a:rPr sz="4500" i="0" spc="-10" dirty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sz="4500" i="0" spc="-2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-35" dirty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sz="4500" i="0" spc="-15" dirty="0">
                <a:solidFill>
                  <a:srgbClr val="2D3035"/>
                </a:solidFill>
                <a:latin typeface="Times New Roman"/>
                <a:cs typeface="Times New Roman"/>
              </a:rPr>
              <a:t>I</a:t>
            </a:r>
            <a:r>
              <a:rPr sz="4500" i="0" spc="-20" dirty="0">
                <a:solidFill>
                  <a:srgbClr val="2D3035"/>
                </a:solidFill>
                <a:latin typeface="Times New Roman"/>
                <a:cs typeface="Times New Roman"/>
              </a:rPr>
              <a:t>M</a:t>
            </a:r>
            <a:r>
              <a:rPr sz="4500" i="0" spc="-4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-15" dirty="0">
                <a:solidFill>
                  <a:srgbClr val="2D3035"/>
                </a:solidFill>
                <a:latin typeface="Times New Roman"/>
                <a:cs typeface="Times New Roman"/>
              </a:rPr>
              <a:t>N</a:t>
            </a:r>
            <a:r>
              <a:rPr sz="4500" i="0" spc="-20" dirty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sz="4500" i="0" spc="-15" dirty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L</a:t>
            </a:r>
            <a:r>
              <a:rPr sz="4500" i="0" spc="-305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10" dirty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sz="4500" i="0" spc="-2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sz="4500" i="0" spc="-14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15" dirty="0">
                <a:solidFill>
                  <a:srgbClr val="2D3035"/>
                </a:solidFill>
                <a:latin typeface="Times New Roman"/>
                <a:cs typeface="Times New Roman"/>
              </a:rPr>
              <a:t>UP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852" y="1667636"/>
            <a:ext cx="5041900" cy="3688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70809"/>
                </a:solidFill>
                <a:latin typeface="Times New Roman"/>
                <a:cs typeface="Times New Roman"/>
              </a:rPr>
              <a:t>Hardware</a:t>
            </a:r>
            <a:r>
              <a:rPr sz="2400" spc="-50" dirty="0">
                <a:solidFill>
                  <a:srgbClr val="07080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0809"/>
                </a:solidFill>
                <a:latin typeface="Times New Roman"/>
                <a:cs typeface="Times New Roman"/>
              </a:rPr>
              <a:t>requirements:-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31900" indent="-308610">
              <a:lnSpc>
                <a:spcPct val="100000"/>
              </a:lnSpc>
              <a:buAutoNum type="arabicPeriod"/>
              <a:tabLst>
                <a:tab pos="123253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i5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 marL="1231900" indent="-3086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32535" algn="l"/>
              </a:tabLst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 marL="1231900" indent="-308610">
              <a:lnSpc>
                <a:spcPct val="100000"/>
              </a:lnSpc>
              <a:buAutoNum type="arabicPeriod"/>
              <a:tabLst>
                <a:tab pos="1232535" algn="l"/>
              </a:tabLst>
            </a:pPr>
            <a:r>
              <a:rPr sz="2400" dirty="0">
                <a:latin typeface="Times New Roman"/>
                <a:cs typeface="Times New Roman"/>
              </a:rPr>
              <a:t>SSD—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70809"/>
                </a:solidFill>
                <a:latin typeface="Times New Roman"/>
                <a:cs typeface="Times New Roman"/>
              </a:rPr>
              <a:t>Software</a:t>
            </a:r>
            <a:r>
              <a:rPr sz="2400" spc="-50" dirty="0">
                <a:solidFill>
                  <a:srgbClr val="07080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0809"/>
                </a:solidFill>
                <a:latin typeface="Times New Roman"/>
                <a:cs typeface="Times New Roman"/>
              </a:rPr>
              <a:t>requirements:-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ACO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DA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777" y="630758"/>
            <a:ext cx="42443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0" spc="-5" dirty="0"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852" y="2164841"/>
            <a:ext cx="10101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03415" algn="l"/>
                <a:tab pos="8582660" algn="l"/>
              </a:tabLst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dataset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get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Regression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Sale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	house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varies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itsproperties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there 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features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find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case,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properties,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techniques.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517982"/>
            <a:ext cx="510095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i="0" spc="-90" dirty="0">
                <a:solidFill>
                  <a:srgbClr val="2D3035"/>
                </a:solidFill>
                <a:latin typeface="Times New Roman"/>
                <a:cs typeface="Times New Roman"/>
              </a:rPr>
              <a:t>DAT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sz="4500" i="0" spc="-400" dirty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sz="4500" i="0" spc="-85" dirty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sz="4500" i="0" spc="-105" dirty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sz="4500" i="0" spc="-90" dirty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sz="4500" i="0" spc="-105" dirty="0">
                <a:solidFill>
                  <a:srgbClr val="2D3035"/>
                </a:solidFill>
                <a:latin typeface="Times New Roman"/>
                <a:cs typeface="Times New Roman"/>
              </a:rPr>
              <a:t>PR</a:t>
            </a:r>
            <a:r>
              <a:rPr sz="4500" i="0" spc="-90" dirty="0">
                <a:solidFill>
                  <a:srgbClr val="2D3035"/>
                </a:solidFill>
                <a:latin typeface="Times New Roman"/>
                <a:cs typeface="Times New Roman"/>
              </a:rPr>
              <a:t>ATIO</a:t>
            </a:r>
            <a:r>
              <a:rPr sz="4500" i="0" spc="5" dirty="0">
                <a:solidFill>
                  <a:srgbClr val="2D3035"/>
                </a:solidFill>
                <a:latin typeface="Times New Roman"/>
                <a:cs typeface="Times New Roman"/>
              </a:rPr>
              <a:t>N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402460"/>
            <a:ext cx="9832975" cy="22205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Pandas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Library,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upload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Jupyter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Notebook.</a:t>
            </a:r>
            <a:endParaRPr sz="1800">
              <a:latin typeface="Times New Roman"/>
              <a:cs typeface="Times New Roman"/>
            </a:endParaRPr>
          </a:p>
          <a:p>
            <a:pPr marL="15240" marR="5080">
              <a:lnSpc>
                <a:spcPts val="1900"/>
              </a:lnSpc>
              <a:spcBef>
                <a:spcPts val="1480"/>
              </a:spcBef>
            </a:pPr>
            <a:r>
              <a:rPr sz="1800" spc="-5" dirty="0">
                <a:latin typeface="Times New Roman"/>
                <a:cs typeface="Times New Roman"/>
              </a:rPr>
              <a:t>Once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uploaded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predefined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(i.e. </a:t>
            </a:r>
            <a:r>
              <a:rPr sz="1800" spc="-5" dirty="0">
                <a:latin typeface="Times New Roman"/>
                <a:cs typeface="Times New Roman"/>
              </a:rPr>
              <a:t>read_csv)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further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processing.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data:-</a:t>
            </a:r>
            <a:endParaRPr sz="1800">
              <a:latin typeface="Times New Roman"/>
              <a:cs typeface="Times New Roman"/>
            </a:endParaRPr>
          </a:p>
          <a:p>
            <a:pPr marL="301625" indent="-289560">
              <a:lnSpc>
                <a:spcPts val="2030"/>
              </a:lnSpc>
              <a:spcBef>
                <a:spcPts val="1205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ri</a:t>
            </a:r>
            <a:r>
              <a:rPr sz="1800" spc="-3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  <a:p>
            <a:pPr marL="301625" indent="-289560">
              <a:lnSpc>
                <a:spcPts val="203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ri</a:t>
            </a:r>
            <a:r>
              <a:rPr sz="1800" spc="-3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435" y="4027804"/>
            <a:ext cx="9655429" cy="20135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489" y="563626"/>
            <a:ext cx="919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Sales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price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independent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variable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whereas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all </a:t>
            </a:r>
            <a:r>
              <a:rPr sz="1800" b="1" spc="-10" dirty="0">
                <a:latin typeface="Times New Roman"/>
                <a:cs typeface="Times New Roman"/>
              </a:rPr>
              <a:t>of the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other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element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dependent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variable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380" y="1036319"/>
            <a:ext cx="5193665" cy="51013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7" cy="68573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86" y="25360"/>
            <a:ext cx="12070715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52" y="0"/>
            <a:ext cx="8539480" cy="66687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solidFill>
                  <a:srgbClr val="2D3035"/>
                </a:solidFill>
                <a:latin typeface="Calibri"/>
                <a:cs typeface="Calibri"/>
              </a:rPr>
              <a:t>Observation:</a:t>
            </a:r>
            <a:endParaRPr sz="14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54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Floating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Village</a:t>
            </a:r>
            <a:r>
              <a:rPr sz="1100" spc="-4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Residential,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Residential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Low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Density</a:t>
            </a:r>
            <a:r>
              <a:rPr sz="1100" spc="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sz="1100" spc="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commercial buildings</a:t>
            </a:r>
            <a:r>
              <a:rPr sz="1100" spc="-7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less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paved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streets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compared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gravel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roads.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paved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alleys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Regular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shaped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have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less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moderately</a:t>
            </a:r>
            <a:r>
              <a:rPr sz="1100" spc="-4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irregular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have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Hi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sz="1100" spc="-4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p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r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er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t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es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as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h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ig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r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c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data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collected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every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building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all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utilities.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Cul-de-sac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kind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lot</a:t>
            </a:r>
            <a:r>
              <a:rPr sz="1100" spc="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configuration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moderate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severe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slope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Northridge,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Northridge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Heights,</a:t>
            </a:r>
            <a:r>
              <a:rPr sz="1100" spc="-8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Stone</a:t>
            </a:r>
            <a:r>
              <a:rPr sz="1100" spc="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Brook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locations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tops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in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within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With-in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200'</a:t>
            </a:r>
            <a:r>
              <a:rPr sz="1100" spc="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North-South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Railroad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highest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followed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Adjacency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 positive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off-site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feature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Townhouse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Inside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Unit,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Single-family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Detached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type of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has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Two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one-half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story</a:t>
            </a:r>
            <a:r>
              <a:rPr sz="1100" spc="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2nd</a:t>
            </a:r>
            <a:r>
              <a:rPr sz="1100" spc="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level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finished</a:t>
            </a:r>
            <a:r>
              <a:rPr sz="1100" spc="-7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followed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2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story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buildings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shed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type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 roofs</a:t>
            </a:r>
            <a:r>
              <a:rPr sz="1100" spc="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 followed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hip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flat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roofs.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which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just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got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constructed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and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15%</a:t>
            </a:r>
            <a:r>
              <a:rPr sz="1100" spc="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Contract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Down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payment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regular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terms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have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also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Homes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that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are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partially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constructed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during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last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assessment</a:t>
            </a:r>
            <a:r>
              <a:rPr sz="1100" spc="-9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stone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type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Masonry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veneers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exterior material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6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exterior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higher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poured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concrete</a:t>
            </a:r>
            <a:r>
              <a:rPr sz="1100" spc="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type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foundation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basement</a:t>
            </a:r>
            <a:r>
              <a:rPr sz="1100" spc="-6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height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of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100+</a:t>
            </a:r>
            <a:r>
              <a:rPr sz="1100" spc="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inches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have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basement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higher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whereas</a:t>
            </a:r>
            <a:r>
              <a:rPr sz="1100" spc="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poor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basement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low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exposure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walkout</a:t>
            </a:r>
            <a:r>
              <a:rPr sz="1100" spc="-6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or</a:t>
            </a:r>
            <a:r>
              <a:rPr sz="1100" spc="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garden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level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walls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Living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Quarters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Gas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forced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warm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air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furnace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Gas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hot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water or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steam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heat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heating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conditions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tend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sz="1100" spc="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have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central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air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conditioning</a:t>
            </a:r>
            <a:r>
              <a:rPr sz="1100" spc="-4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Standard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Circuit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Breakers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&amp;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Romex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values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kitchen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Typical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functioning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homes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fireplace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built</a:t>
            </a:r>
            <a:r>
              <a:rPr sz="1100" spc="-6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garages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followed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attached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garages.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which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do not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have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any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garage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 less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If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interior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of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garage</a:t>
            </a:r>
            <a:r>
              <a:rPr sz="1100" spc="-4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completely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finished,</a:t>
            </a:r>
            <a:r>
              <a:rPr sz="1100" spc="-4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those properties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have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garages</a:t>
            </a:r>
            <a:r>
              <a:rPr sz="1100" spc="-7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1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paved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drive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ways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pool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3515" algn="l"/>
              </a:tabLst>
            </a:pP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sz="1100" spc="-5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D3035"/>
                </a:solidFill>
                <a:latin typeface="Calibri"/>
                <a:cs typeface="Calibri"/>
              </a:rPr>
              <a:t>2-STORY</a:t>
            </a:r>
            <a:r>
              <a:rPr sz="1100" spc="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built</a:t>
            </a:r>
            <a:r>
              <a:rPr sz="1100" spc="-6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sz="1100" spc="-3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1946</a:t>
            </a:r>
            <a:r>
              <a:rPr sz="1100" spc="1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or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NEWER</a:t>
            </a:r>
            <a:r>
              <a:rPr sz="1100" spc="2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sz="1100" spc="-30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sz="1100" spc="-5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sz="1100" spc="-25" dirty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9556" y="64399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           Housing Price Prediction </vt:lpstr>
      <vt:lpstr>ABSTRACT</vt:lpstr>
      <vt:lpstr>EXPERIMENTAL SET UP</vt:lpstr>
      <vt:lpstr>INTRODUCTION</vt:lpstr>
      <vt:lpstr>DATA PREPRATION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EVALUTION PROCESS</vt:lpstr>
      <vt:lpstr>Linear Regression</vt:lpstr>
      <vt:lpstr>Gradient Boosting Regressor</vt:lpstr>
      <vt:lpstr>Decision Tree Regressor</vt:lpstr>
      <vt:lpstr>K Neighbors Regressor</vt:lpstr>
      <vt:lpstr>Random Forest Regressor</vt:lpstr>
      <vt:lpstr>PowerPoint Presentation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Housing Price Prediction </dc:title>
  <cp:revision>5</cp:revision>
  <dcterms:created xsi:type="dcterms:W3CDTF">2022-03-04T10:15:21Z</dcterms:created>
  <dcterms:modified xsi:type="dcterms:W3CDTF">2022-03-17T16:30:11Z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2022-03-04T00:00:00Z</vt:filetime>
  </property>
</Properties>
</file>