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5EBA-4546-7F05-A2FD-45F5437A1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C3AFF5-DE1C-349C-4696-A72823431F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35295B-5C81-633D-9360-F0FD83498B99}"/>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5" name="Footer Placeholder 4">
            <a:extLst>
              <a:ext uri="{FF2B5EF4-FFF2-40B4-BE49-F238E27FC236}">
                <a16:creationId xmlns:a16="http://schemas.microsoft.com/office/drawing/2014/main" id="{C474CBF8-E254-B3E7-F013-ED64388765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4A36B-3957-26D2-109E-89AA2A36EF17}"/>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390732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452A-7D12-E9A7-01B9-852B9C249A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90BF4A-D15B-0B5E-101F-34EFAB109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AED56A-F443-D9B0-63C6-C9880E5F9956}"/>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5" name="Footer Placeholder 4">
            <a:extLst>
              <a:ext uri="{FF2B5EF4-FFF2-40B4-BE49-F238E27FC236}">
                <a16:creationId xmlns:a16="http://schemas.microsoft.com/office/drawing/2014/main" id="{9FE0FF99-F029-CFC3-C063-3C0EBA869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4CCA1-2C83-6B65-8279-FC14EB56BE41}"/>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117645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47B3A-F1F6-6693-A776-BEE78D7E75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31091-04A1-6EB6-9FB5-CF31269CB6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25D16-BC9D-EB12-FE68-BFA9F4553C5B}"/>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5" name="Footer Placeholder 4">
            <a:extLst>
              <a:ext uri="{FF2B5EF4-FFF2-40B4-BE49-F238E27FC236}">
                <a16:creationId xmlns:a16="http://schemas.microsoft.com/office/drawing/2014/main" id="{046F3D79-544C-406F-0D97-907352DC6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6907E-CE78-7B1B-5D88-B9871AA77D89}"/>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99135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819A-A6D4-D09A-7A9D-EA5A46A3B0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4B7CE5-28C2-D3CD-90DA-023B963B8F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45AB94-B992-E51E-348F-E41A890055CB}"/>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5" name="Footer Placeholder 4">
            <a:extLst>
              <a:ext uri="{FF2B5EF4-FFF2-40B4-BE49-F238E27FC236}">
                <a16:creationId xmlns:a16="http://schemas.microsoft.com/office/drawing/2014/main" id="{FA66DC80-E9D5-1D89-6CE7-16A24AB6F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C92A2-CA88-B3E0-4AE4-C4DF6AF05E1F}"/>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272569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E3D7-7B31-344D-C118-80D37562BF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7E8635-86E6-D1E5-BCBE-E7571B050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92BB3E-A44B-4733-44CB-D61D5F984314}"/>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5" name="Footer Placeholder 4">
            <a:extLst>
              <a:ext uri="{FF2B5EF4-FFF2-40B4-BE49-F238E27FC236}">
                <a16:creationId xmlns:a16="http://schemas.microsoft.com/office/drawing/2014/main" id="{423B2D2B-73C4-6F5C-3107-C57741ED8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5DD89-46CA-3F9A-533C-3C9C7C129C41}"/>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264654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659B-DF59-08CD-EC6F-CF6FC30BE7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9E2898-5214-6394-E44B-64C286BE9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D0CEE8-D4BD-9C51-ED3C-68DC84A0AA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993EC2-A69E-F10E-0484-F3CCAC82C4C6}"/>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6" name="Footer Placeholder 5">
            <a:extLst>
              <a:ext uri="{FF2B5EF4-FFF2-40B4-BE49-F238E27FC236}">
                <a16:creationId xmlns:a16="http://schemas.microsoft.com/office/drawing/2014/main" id="{2227B2CB-B614-F611-323D-AF9FFF9297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6AA6C-1296-1A46-15A5-36EADA00B1A6}"/>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164184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BD60-D128-5E4A-DACB-BB0D0E19AB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C3FDD-3339-D5BB-0BEB-4182C0BB6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36FEEF-0231-9ADC-FC5E-C664A7BFD3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803E08-5F3F-06EF-93FE-F546ED1DF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48F170-271B-BC90-1D5D-EA5FA18F0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663976-DA87-FCFE-BAA3-3ACEB95F1170}"/>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8" name="Footer Placeholder 7">
            <a:extLst>
              <a:ext uri="{FF2B5EF4-FFF2-40B4-BE49-F238E27FC236}">
                <a16:creationId xmlns:a16="http://schemas.microsoft.com/office/drawing/2014/main" id="{E3F264CB-BDF0-FC4C-7532-979AD3A093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5C6BB7-7335-7528-6795-43978CC311EF}"/>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4110932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1D58-8E7B-AE80-A623-F3C221FC56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157962-CED3-5114-4FAE-B53F9E5F5DFF}"/>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4" name="Footer Placeholder 3">
            <a:extLst>
              <a:ext uri="{FF2B5EF4-FFF2-40B4-BE49-F238E27FC236}">
                <a16:creationId xmlns:a16="http://schemas.microsoft.com/office/drawing/2014/main" id="{F7CFF988-2AF6-4E8F-6268-0400E157D2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1728D9-9738-64F6-E18B-59BC03A8FE52}"/>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1786346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84DAE-4DB4-963C-F0D6-E19F91D870AE}"/>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3" name="Footer Placeholder 2">
            <a:extLst>
              <a:ext uri="{FF2B5EF4-FFF2-40B4-BE49-F238E27FC236}">
                <a16:creationId xmlns:a16="http://schemas.microsoft.com/office/drawing/2014/main" id="{87F15FD2-CCB8-A831-A583-5ADA742F49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DF9C38-3145-8D58-80CD-6863AA34F638}"/>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223859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3EF9-0CE3-DA6E-6D57-1B32684DB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122F-ED7E-FBDE-E67A-3CEA52688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C6751F-B94B-1808-CC1B-B3E9D1B41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FE172-DFD2-787F-1016-2BC0742F8D2D}"/>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6" name="Footer Placeholder 5">
            <a:extLst>
              <a:ext uri="{FF2B5EF4-FFF2-40B4-BE49-F238E27FC236}">
                <a16:creationId xmlns:a16="http://schemas.microsoft.com/office/drawing/2014/main" id="{1F88A81C-7A04-EF93-F619-E8841ACC0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E4F9D7-95B5-9125-DD49-61DA6582B011}"/>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1102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B484-3B8D-4285-BF5E-1C4E340C2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BEFE4B-614A-6D31-977A-42B766E3E8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0D5B85-276E-EB37-9581-765817264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5B7F0-1967-5C40-573B-5A6B0D278687}"/>
              </a:ext>
            </a:extLst>
          </p:cNvPr>
          <p:cNvSpPr>
            <a:spLocks noGrp="1"/>
          </p:cNvSpPr>
          <p:nvPr>
            <p:ph type="dt" sz="half" idx="10"/>
          </p:nvPr>
        </p:nvSpPr>
        <p:spPr/>
        <p:txBody>
          <a:bodyPr/>
          <a:lstStyle/>
          <a:p>
            <a:fld id="{01215319-B677-45DE-89DE-05EE9EE0B92A}" type="datetimeFigureOut">
              <a:rPr lang="en-IN" smtClean="0"/>
              <a:t>22-02-2024</a:t>
            </a:fld>
            <a:endParaRPr lang="en-IN"/>
          </a:p>
        </p:txBody>
      </p:sp>
      <p:sp>
        <p:nvSpPr>
          <p:cNvPr id="6" name="Footer Placeholder 5">
            <a:extLst>
              <a:ext uri="{FF2B5EF4-FFF2-40B4-BE49-F238E27FC236}">
                <a16:creationId xmlns:a16="http://schemas.microsoft.com/office/drawing/2014/main" id="{8CDA9315-1B75-740C-40AE-CFA35F2202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0D520-640A-0D1E-252A-ACE8E3EFEAC7}"/>
              </a:ext>
            </a:extLst>
          </p:cNvPr>
          <p:cNvSpPr>
            <a:spLocks noGrp="1"/>
          </p:cNvSpPr>
          <p:nvPr>
            <p:ph type="sldNum" sz="quarter" idx="12"/>
          </p:nvPr>
        </p:nvSpPr>
        <p:spPr/>
        <p:txBody>
          <a:bodyPr/>
          <a:lstStyle/>
          <a:p>
            <a:fld id="{515D6F63-5A49-4BB2-A6FC-2D8C0D96250C}" type="slidenum">
              <a:rPr lang="en-IN" smtClean="0"/>
              <a:t>‹#›</a:t>
            </a:fld>
            <a:endParaRPr lang="en-IN"/>
          </a:p>
        </p:txBody>
      </p:sp>
    </p:spTree>
    <p:extLst>
      <p:ext uri="{BB962C8B-B14F-4D97-AF65-F5344CB8AC3E}">
        <p14:creationId xmlns:p14="http://schemas.microsoft.com/office/powerpoint/2010/main" val="43294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D8F665-CADD-8702-03C1-F36CE8DEA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FE344C-61D4-0FF9-2898-EB53FE9DE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1892E-66A5-AB7E-F127-5828F6178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15319-B677-45DE-89DE-05EE9EE0B92A}" type="datetimeFigureOut">
              <a:rPr lang="en-IN" smtClean="0"/>
              <a:t>22-02-2024</a:t>
            </a:fld>
            <a:endParaRPr lang="en-IN"/>
          </a:p>
        </p:txBody>
      </p:sp>
      <p:sp>
        <p:nvSpPr>
          <p:cNvPr id="5" name="Footer Placeholder 4">
            <a:extLst>
              <a:ext uri="{FF2B5EF4-FFF2-40B4-BE49-F238E27FC236}">
                <a16:creationId xmlns:a16="http://schemas.microsoft.com/office/drawing/2014/main" id="{D51719BA-E70A-3D5B-FE86-CA6614D9B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CCC340-E689-E80C-E0D3-6F449B68A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D6F63-5A49-4BB2-A6FC-2D8C0D96250C}" type="slidenum">
              <a:rPr lang="en-IN" smtClean="0"/>
              <a:t>‹#›</a:t>
            </a:fld>
            <a:endParaRPr lang="en-IN"/>
          </a:p>
        </p:txBody>
      </p:sp>
    </p:spTree>
    <p:extLst>
      <p:ext uri="{BB962C8B-B14F-4D97-AF65-F5344CB8AC3E}">
        <p14:creationId xmlns:p14="http://schemas.microsoft.com/office/powerpoint/2010/main" val="3564376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restapitutorial.com/httpstatuscode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1D7809-B4A0-7FDB-F3D4-52C6DABC1C99}"/>
              </a:ext>
            </a:extLst>
          </p:cNvPr>
          <p:cNvSpPr>
            <a:spLocks noGrp="1"/>
          </p:cNvSpPr>
          <p:nvPr>
            <p:ph type="subTitle" idx="1"/>
          </p:nvPr>
        </p:nvSpPr>
        <p:spPr>
          <a:xfrm>
            <a:off x="1452880" y="0"/>
            <a:ext cx="9144000" cy="533400"/>
          </a:xfrm>
        </p:spPr>
        <p:txBody>
          <a:bodyPr>
            <a:normAutofit/>
          </a:bodyPr>
          <a:lstStyle/>
          <a:p>
            <a:r>
              <a:rPr lang="en-US" b="1" u="sng" dirty="0"/>
              <a:t>REST</a:t>
            </a:r>
            <a:endParaRPr lang="en-IN" b="1" u="sng" dirty="0"/>
          </a:p>
        </p:txBody>
      </p:sp>
      <p:sp>
        <p:nvSpPr>
          <p:cNvPr id="4" name="TextBox 3">
            <a:extLst>
              <a:ext uri="{FF2B5EF4-FFF2-40B4-BE49-F238E27FC236}">
                <a16:creationId xmlns:a16="http://schemas.microsoft.com/office/drawing/2014/main" id="{D84A6982-CBFB-06FF-4CCC-5B3BA80C975A}"/>
              </a:ext>
            </a:extLst>
          </p:cNvPr>
          <p:cNvSpPr txBox="1"/>
          <p:nvPr/>
        </p:nvSpPr>
        <p:spPr>
          <a:xfrm>
            <a:off x="228600" y="1019175"/>
            <a:ext cx="11963400" cy="6524863"/>
          </a:xfrm>
          <a:prstGeom prst="rect">
            <a:avLst/>
          </a:prstGeom>
          <a:noFill/>
        </p:spPr>
        <p:txBody>
          <a:bodyPr wrap="square" rtlCol="0">
            <a:spAutoFit/>
          </a:bodyPr>
          <a:lstStyle/>
          <a:p>
            <a:pPr marL="285750" indent="-285750" algn="l">
              <a:buFont typeface="Arial" panose="020B0604020202020204" pitchFamily="34" charset="0"/>
              <a:buChar char="•"/>
            </a:pPr>
            <a:r>
              <a:rPr lang="en-US" sz="2000" b="1" i="0" dirty="0" err="1">
                <a:solidFill>
                  <a:srgbClr val="10162F"/>
                </a:solidFill>
                <a:effectLst/>
                <a:latin typeface="Apercu"/>
              </a:rPr>
              <a:t>REpresentational</a:t>
            </a:r>
            <a:r>
              <a:rPr lang="en-US" sz="2000" b="1" i="0" dirty="0">
                <a:solidFill>
                  <a:srgbClr val="10162F"/>
                </a:solidFill>
                <a:effectLst/>
                <a:latin typeface="Apercu"/>
              </a:rPr>
              <a:t> State Transfer </a:t>
            </a:r>
          </a:p>
          <a:p>
            <a:pPr algn="l"/>
            <a:endParaRPr lang="en-US" b="1" dirty="0">
              <a:solidFill>
                <a:srgbClr val="10162F"/>
              </a:solidFill>
              <a:latin typeface="Apercu"/>
            </a:endParaRPr>
          </a:p>
          <a:p>
            <a:pPr algn="just"/>
            <a:r>
              <a:rPr lang="en-US" b="1" i="0" dirty="0">
                <a:solidFill>
                  <a:srgbClr val="10162F"/>
                </a:solidFill>
                <a:effectLst/>
                <a:latin typeface="Apercu"/>
              </a:rPr>
              <a:t>	</a:t>
            </a:r>
            <a:r>
              <a:rPr lang="en-US" b="0" i="0" dirty="0">
                <a:solidFill>
                  <a:srgbClr val="10162F"/>
                </a:solidFill>
                <a:effectLst/>
                <a:latin typeface="Apercu"/>
              </a:rPr>
              <a:t>REST, or </a:t>
            </a:r>
            <a:r>
              <a:rPr lang="en-US" b="0" i="0" dirty="0" err="1">
                <a:solidFill>
                  <a:srgbClr val="10162F"/>
                </a:solidFill>
                <a:effectLst/>
                <a:latin typeface="Apercu"/>
              </a:rPr>
              <a:t>REpresentational</a:t>
            </a:r>
            <a:r>
              <a:rPr lang="en-US" b="0" i="0" dirty="0">
                <a:solidFill>
                  <a:srgbClr val="10162F"/>
                </a:solidFill>
                <a:effectLst/>
                <a:latin typeface="Apercu"/>
              </a:rPr>
              <a:t> State Transfer, is an architectural style for providing standards between computer systems on the web, making it easier for systems to communicate with each other.</a:t>
            </a:r>
          </a:p>
          <a:p>
            <a:pPr algn="just"/>
            <a:r>
              <a:rPr lang="en-US" dirty="0">
                <a:solidFill>
                  <a:srgbClr val="10162F"/>
                </a:solidFill>
                <a:latin typeface="Apercu"/>
              </a:rPr>
              <a:t>	</a:t>
            </a:r>
          </a:p>
          <a:p>
            <a:pPr algn="just"/>
            <a:r>
              <a:rPr lang="en-US" b="0" i="0" dirty="0">
                <a:solidFill>
                  <a:srgbClr val="10162F"/>
                </a:solidFill>
                <a:effectLst/>
                <a:latin typeface="Apercu"/>
              </a:rPr>
              <a:t>	REST-compliant systems, often called RESTful systems, are characterized by how they are stateless and separate the concerns of client and server. </a:t>
            </a:r>
            <a:endParaRPr lang="en-US" sz="2000" dirty="0">
              <a:solidFill>
                <a:srgbClr val="10162F"/>
              </a:solidFill>
              <a:latin typeface="Apercu"/>
            </a:endParaRPr>
          </a:p>
          <a:p>
            <a:pPr marL="285750" indent="-285750" algn="just">
              <a:buFont typeface="Arial" panose="020B0604020202020204" pitchFamily="34" charset="0"/>
              <a:buChar char="•"/>
            </a:pPr>
            <a:r>
              <a:rPr lang="en-US" sz="2000" b="1" i="0" dirty="0">
                <a:solidFill>
                  <a:srgbClr val="10162F"/>
                </a:solidFill>
                <a:effectLst/>
                <a:latin typeface="Apercu"/>
              </a:rPr>
              <a:t>Separation of Client and Server</a:t>
            </a:r>
          </a:p>
          <a:p>
            <a:pPr algn="just"/>
            <a:r>
              <a:rPr lang="en-US" b="0" i="0" dirty="0">
                <a:solidFill>
                  <a:srgbClr val="10162F"/>
                </a:solidFill>
                <a:effectLst/>
                <a:latin typeface="Apercu"/>
              </a:rPr>
              <a:t>	In the REST architectural style, the implementation of the client and the implementation of the server can be done independently without each knowing about the other. This means that the code on the client side can be changed at any time without affecting the operation of the server, and the code on the server side can be changed without affecting the operation of the client.</a:t>
            </a:r>
          </a:p>
          <a:p>
            <a:pPr algn="just"/>
            <a:endParaRPr lang="en-US" dirty="0">
              <a:solidFill>
                <a:srgbClr val="10162F"/>
              </a:solidFill>
              <a:latin typeface="Apercu"/>
            </a:endParaRPr>
          </a:p>
          <a:p>
            <a:pPr algn="just"/>
            <a:r>
              <a:rPr lang="en-US" b="0" i="0" dirty="0">
                <a:solidFill>
                  <a:srgbClr val="10162F"/>
                </a:solidFill>
                <a:effectLst/>
                <a:latin typeface="Apercu"/>
              </a:rPr>
              <a:t>	As long as each side knows what format of messages to send to the other, they can be kept modular and separate. Separating the user interface concerns from the data storage concerns, we improve the flexibility of the interface across platforms and improve scalability by simplifying the server components. Additionally, the separation allows each component the ability to evolve independently.</a:t>
            </a:r>
          </a:p>
          <a:p>
            <a:pPr algn="just"/>
            <a:endParaRPr lang="en-US" b="0" i="0" dirty="0">
              <a:solidFill>
                <a:srgbClr val="10162F"/>
              </a:solidFill>
              <a:effectLst/>
              <a:latin typeface="Apercu"/>
            </a:endParaRPr>
          </a:p>
          <a:p>
            <a:pPr algn="just"/>
            <a:r>
              <a:rPr lang="en-US" b="0" i="0" dirty="0">
                <a:solidFill>
                  <a:srgbClr val="10162F"/>
                </a:solidFill>
                <a:effectLst/>
                <a:latin typeface="Apercu"/>
              </a:rPr>
              <a:t>	By using a REST interface, different clients hit the same REST endpoints, perform the same actions, and receive the same responses.</a:t>
            </a:r>
          </a:p>
          <a:p>
            <a:pPr algn="l"/>
            <a:endParaRPr lang="en-US" b="0" i="0" dirty="0">
              <a:solidFill>
                <a:srgbClr val="10162F"/>
              </a:solidFill>
              <a:effectLst/>
              <a:latin typeface="Apercu"/>
            </a:endParaRPr>
          </a:p>
          <a:p>
            <a:pPr algn="l"/>
            <a:endParaRPr lang="en-US" b="0" i="0" dirty="0">
              <a:solidFill>
                <a:srgbClr val="10162F"/>
              </a:solidFill>
              <a:effectLst/>
              <a:latin typeface="Apercu"/>
            </a:endParaRPr>
          </a:p>
          <a:p>
            <a:endParaRPr lang="en-IN" dirty="0"/>
          </a:p>
        </p:txBody>
      </p:sp>
    </p:spTree>
    <p:extLst>
      <p:ext uri="{BB962C8B-B14F-4D97-AF65-F5344CB8AC3E}">
        <p14:creationId xmlns:p14="http://schemas.microsoft.com/office/powerpoint/2010/main" val="160279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6B4DA9DB-74EB-07A5-91FD-EEECDC1241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7" y="1443937"/>
            <a:ext cx="10905066" cy="3970125"/>
          </a:xfrm>
          <a:prstGeom prst="rect">
            <a:avLst/>
          </a:prstGeom>
          <a:ln>
            <a:noFill/>
          </a:ln>
        </p:spPr>
      </p:pic>
      <p:sp>
        <p:nvSpPr>
          <p:cNvPr id="24"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15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DB707-1F2F-FBED-3088-592FE399D0AD}"/>
              </a:ext>
            </a:extLst>
          </p:cNvPr>
          <p:cNvSpPr txBox="1"/>
          <p:nvPr/>
        </p:nvSpPr>
        <p:spPr>
          <a:xfrm>
            <a:off x="200025" y="295275"/>
            <a:ext cx="11696700" cy="4724370"/>
          </a:xfrm>
          <a:prstGeom prst="rect">
            <a:avLst/>
          </a:prstGeom>
          <a:noFill/>
        </p:spPr>
        <p:txBody>
          <a:bodyPr wrap="square" rtlCol="0">
            <a:spAutoFit/>
          </a:bodyPr>
          <a:lstStyle/>
          <a:p>
            <a:pPr marL="285750" indent="-285750" algn="l">
              <a:buFont typeface="Arial" panose="020B0604020202020204" pitchFamily="34" charset="0"/>
              <a:buChar char="•"/>
            </a:pPr>
            <a:r>
              <a:rPr lang="en-US" sz="2000" b="1" i="0" dirty="0">
                <a:solidFill>
                  <a:srgbClr val="10162F"/>
                </a:solidFill>
                <a:effectLst/>
                <a:latin typeface="Apercu"/>
              </a:rPr>
              <a:t>Statelessness</a:t>
            </a:r>
          </a:p>
          <a:p>
            <a:pPr algn="l"/>
            <a:endParaRPr lang="en-US" sz="2000" b="1" i="0" dirty="0">
              <a:solidFill>
                <a:srgbClr val="10162F"/>
              </a:solidFill>
              <a:effectLst/>
              <a:latin typeface="Apercu"/>
            </a:endParaRPr>
          </a:p>
          <a:p>
            <a:pPr algn="just">
              <a:lnSpc>
                <a:spcPct val="150000"/>
              </a:lnSpc>
            </a:pPr>
            <a:r>
              <a:rPr lang="en-US" b="0" i="0" dirty="0">
                <a:solidFill>
                  <a:srgbClr val="10162F"/>
                </a:solidFill>
                <a:effectLst/>
                <a:latin typeface="Apercu"/>
              </a:rPr>
              <a:t>	Systems that follow the REST paradigm are stateless, meaning that the server does not need to know anything about what state the client is in and vice versa. In this way, both the server and the client can understand any message received, even without seeing previous messages. This constraint of statelessness is enforced through the use of </a:t>
            </a:r>
            <a:r>
              <a:rPr lang="en-US" b="0" i="1" dirty="0">
                <a:solidFill>
                  <a:srgbClr val="10162F"/>
                </a:solidFill>
                <a:effectLst/>
                <a:latin typeface="Apercu"/>
              </a:rPr>
              <a:t>resources</a:t>
            </a:r>
            <a:r>
              <a:rPr lang="en-US" b="0" i="0" dirty="0">
                <a:solidFill>
                  <a:srgbClr val="10162F"/>
                </a:solidFill>
                <a:effectLst/>
                <a:latin typeface="Apercu"/>
              </a:rPr>
              <a:t>, rather than </a:t>
            </a:r>
            <a:r>
              <a:rPr lang="en-US" b="0" i="1" dirty="0">
                <a:solidFill>
                  <a:srgbClr val="10162F"/>
                </a:solidFill>
                <a:effectLst/>
                <a:latin typeface="Apercu"/>
              </a:rPr>
              <a:t>commands</a:t>
            </a:r>
            <a:r>
              <a:rPr lang="en-US" b="0" i="0" dirty="0">
                <a:solidFill>
                  <a:srgbClr val="10162F"/>
                </a:solidFill>
                <a:effectLst/>
                <a:latin typeface="Apercu"/>
              </a:rPr>
              <a:t>. Resources are the nouns of the Web - they describe any object, document, or </a:t>
            </a:r>
            <a:r>
              <a:rPr lang="en-US" b="0" i="1" dirty="0">
                <a:solidFill>
                  <a:srgbClr val="10162F"/>
                </a:solidFill>
                <a:effectLst/>
                <a:latin typeface="Apercu"/>
              </a:rPr>
              <a:t>thing</a:t>
            </a:r>
            <a:r>
              <a:rPr lang="en-US" b="0" i="0" dirty="0">
                <a:solidFill>
                  <a:srgbClr val="10162F"/>
                </a:solidFill>
                <a:effectLst/>
                <a:latin typeface="Apercu"/>
              </a:rPr>
              <a:t> that you may need to store or send to other services.</a:t>
            </a:r>
          </a:p>
          <a:p>
            <a:pPr algn="just">
              <a:lnSpc>
                <a:spcPct val="150000"/>
              </a:lnSpc>
            </a:pPr>
            <a:r>
              <a:rPr lang="en-US" b="0" i="0" dirty="0">
                <a:solidFill>
                  <a:srgbClr val="10162F"/>
                </a:solidFill>
                <a:effectLst/>
                <a:latin typeface="Apercu"/>
              </a:rPr>
              <a:t>	Because REST systems interact through standard operations on resources, they do not rely on the implementation of interfaces.</a:t>
            </a:r>
          </a:p>
          <a:p>
            <a:pPr algn="just">
              <a:lnSpc>
                <a:spcPct val="150000"/>
              </a:lnSpc>
            </a:pPr>
            <a:r>
              <a:rPr lang="en-US" b="0" i="0" dirty="0">
                <a:solidFill>
                  <a:srgbClr val="10162F"/>
                </a:solidFill>
                <a:effectLst/>
                <a:latin typeface="Apercu"/>
              </a:rPr>
              <a:t>	These constraints help RESTful applications achieve reliability, quick performance, and scalability, as components that can be managed, updated, and reused without affecting the system as a whole, even during operation of the system.</a:t>
            </a:r>
          </a:p>
          <a:p>
            <a:endParaRPr lang="en-IN" dirty="0"/>
          </a:p>
        </p:txBody>
      </p:sp>
    </p:spTree>
    <p:extLst>
      <p:ext uri="{BB962C8B-B14F-4D97-AF65-F5344CB8AC3E}">
        <p14:creationId xmlns:p14="http://schemas.microsoft.com/office/powerpoint/2010/main" val="75448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DB8576-EBD8-C1A4-17ED-09C266B090A6}"/>
              </a:ext>
            </a:extLst>
          </p:cNvPr>
          <p:cNvSpPr txBox="1"/>
          <p:nvPr/>
        </p:nvSpPr>
        <p:spPr>
          <a:xfrm>
            <a:off x="180975" y="180975"/>
            <a:ext cx="12011025" cy="5078313"/>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10162F"/>
                </a:solidFill>
                <a:effectLst/>
                <a:latin typeface="Apercu"/>
              </a:rPr>
              <a:t>Communication between Client and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	In the REST architecture, clients send requests to retrieve or modify resources, and servers send responses to these requests. Let’s take a look at the standard ways to make requests and send responses.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0162F"/>
              </a:solidFill>
              <a:effectLst/>
              <a:latin typeface="Apercu"/>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rgbClr val="10162F"/>
                </a:solidFill>
                <a:effectLst/>
                <a:latin typeface="Apercu"/>
              </a:rPr>
              <a:t>Making Requests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REST requires that a client make a request to the server in order to retrieve or modify data on the server. A request generally consists of:</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Apercu"/>
              </a:rPr>
              <a:t>an HTTP verb, which defines what kind of operation to perform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Apercu"/>
              </a:rPr>
              <a:t>a </a:t>
            </a:r>
            <a:r>
              <a:rPr kumimoji="0" lang="en-US" altLang="en-US" b="0" i="1" u="none" strike="noStrike" cap="none" normalizeH="0" baseline="0" dirty="0">
                <a:ln>
                  <a:noFill/>
                </a:ln>
                <a:solidFill>
                  <a:srgbClr val="10162F"/>
                </a:solidFill>
                <a:effectLst/>
                <a:latin typeface="Apercu"/>
              </a:rPr>
              <a:t>header</a:t>
            </a:r>
            <a:r>
              <a:rPr kumimoji="0" lang="en-US" altLang="en-US" b="0" i="0" u="none" strike="noStrike" cap="none" normalizeH="0" baseline="0" dirty="0">
                <a:ln>
                  <a:noFill/>
                </a:ln>
                <a:solidFill>
                  <a:srgbClr val="10162F"/>
                </a:solidFill>
                <a:effectLst/>
                <a:latin typeface="Apercu"/>
              </a:rPr>
              <a:t>, which allows the client to pass along information about the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Apercu"/>
              </a:rPr>
              <a:t>a path to a resource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Apercu"/>
              </a:rPr>
              <a:t>an optional message body containing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0162F"/>
              </a:solidFill>
              <a:effectLst/>
              <a:latin typeface="Apercu"/>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rgbClr val="10162F"/>
                </a:solidFill>
                <a:effectLst/>
                <a:latin typeface="Apercu"/>
              </a:rPr>
              <a:t>HTTP Verbs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There are 4 basic HTTP verbs we use in requests to interact with resources in a REST system: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Apercu"/>
              </a:rPr>
              <a:t>GET — retrieve a specific resource (by id) or a collection of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Apercu"/>
              </a:rPr>
              <a:t>POST — create a new resource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Apercu"/>
              </a:rPr>
              <a:t>PUT — update a specific resource (by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Apercu"/>
              </a:rPr>
              <a:t>DELETE — remove a specific resource by id</a:t>
            </a:r>
          </a:p>
        </p:txBody>
      </p:sp>
    </p:spTree>
    <p:extLst>
      <p:ext uri="{BB962C8B-B14F-4D97-AF65-F5344CB8AC3E}">
        <p14:creationId xmlns:p14="http://schemas.microsoft.com/office/powerpoint/2010/main" val="103569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4B768E-C00F-38E3-2A74-0819B8D720D9}"/>
              </a:ext>
            </a:extLst>
          </p:cNvPr>
          <p:cNvSpPr txBox="1"/>
          <p:nvPr/>
        </p:nvSpPr>
        <p:spPr>
          <a:xfrm>
            <a:off x="142875" y="285750"/>
            <a:ext cx="11953875" cy="6524863"/>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10162F"/>
                </a:solidFill>
                <a:effectLst/>
                <a:latin typeface="Apercu"/>
              </a:rPr>
              <a:t>Headers and Accept parameters</a:t>
            </a:r>
          </a:p>
          <a:p>
            <a:pPr marR="0" lvl="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10162F"/>
              </a:solidFill>
              <a:effectLst/>
              <a:latin typeface="Apercu"/>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	In the header of the request, the client sends the type of content that it is able to receive from the server. This is called the </a:t>
            </a:r>
            <a:r>
              <a:rPr kumimoji="0" lang="en-US" altLang="en-US" b="0" i="0" u="none" strike="noStrike" cap="none" normalizeH="0" baseline="0" dirty="0">
                <a:ln>
                  <a:noFill/>
                </a:ln>
                <a:solidFill>
                  <a:srgbClr val="10162F"/>
                </a:solidFill>
                <a:effectLst/>
                <a:latin typeface="Monaco"/>
              </a:rPr>
              <a:t>Accept</a:t>
            </a:r>
            <a:r>
              <a:rPr kumimoji="0" lang="en-US" altLang="en-US" b="0" i="0" u="none" strike="noStrike" cap="none" normalizeH="0" baseline="0" dirty="0">
                <a:ln>
                  <a:noFill/>
                </a:ln>
                <a:solidFill>
                  <a:srgbClr val="10162F"/>
                </a:solidFill>
                <a:effectLst/>
                <a:latin typeface="Apercu"/>
              </a:rPr>
              <a:t> field, and it ensures that the server does not send data that cannot be understood or processed by the client. The options for types of content are MIME Types (or Multipurpose Internet Mail Extensions).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10162F"/>
                </a:solidFill>
                <a:latin typeface="Apercu"/>
              </a:rPr>
              <a:t>	</a:t>
            </a:r>
            <a:r>
              <a:rPr kumimoji="0" lang="en-US" altLang="en-US" b="0" i="0" u="none" strike="noStrike" cap="none" normalizeH="0" baseline="0" dirty="0">
                <a:ln>
                  <a:noFill/>
                </a:ln>
                <a:solidFill>
                  <a:srgbClr val="10162F"/>
                </a:solidFill>
                <a:effectLst/>
                <a:latin typeface="Apercu"/>
              </a:rPr>
              <a:t>MIME Types, used to specify the content types in the </a:t>
            </a:r>
            <a:r>
              <a:rPr kumimoji="0" lang="en-US" altLang="en-US" b="0" i="0" u="none" strike="noStrike" cap="none" normalizeH="0" baseline="0" dirty="0">
                <a:ln>
                  <a:noFill/>
                </a:ln>
                <a:solidFill>
                  <a:srgbClr val="10162F"/>
                </a:solidFill>
                <a:effectLst/>
                <a:latin typeface="Monaco"/>
              </a:rPr>
              <a:t>Accept</a:t>
            </a:r>
            <a:r>
              <a:rPr kumimoji="0" lang="en-US" altLang="en-US" b="0" i="0" u="none" strike="noStrike" cap="none" normalizeH="0" baseline="0" dirty="0">
                <a:ln>
                  <a:noFill/>
                </a:ln>
                <a:solidFill>
                  <a:srgbClr val="10162F"/>
                </a:solidFill>
                <a:effectLst/>
                <a:latin typeface="Apercu"/>
              </a:rPr>
              <a:t> field, consist of a </a:t>
            </a:r>
            <a:r>
              <a:rPr kumimoji="0" lang="en-US" altLang="en-US" b="0" i="0" u="none" strike="noStrike" cap="none" normalizeH="0" baseline="0" dirty="0">
                <a:ln>
                  <a:noFill/>
                </a:ln>
                <a:solidFill>
                  <a:srgbClr val="10162F"/>
                </a:solidFill>
                <a:effectLst/>
                <a:latin typeface="Monaco"/>
              </a:rPr>
              <a:t>type</a:t>
            </a:r>
            <a:r>
              <a:rPr kumimoji="0" lang="en-US" altLang="en-US" b="0" i="0" u="none" strike="noStrike" cap="none" normalizeH="0" baseline="0" dirty="0">
                <a:ln>
                  <a:noFill/>
                </a:ln>
                <a:solidFill>
                  <a:srgbClr val="10162F"/>
                </a:solidFill>
                <a:effectLst/>
                <a:latin typeface="Apercu"/>
              </a:rPr>
              <a:t> and a </a:t>
            </a:r>
            <a:r>
              <a:rPr kumimoji="0" lang="en-US" altLang="en-US" b="0" i="0" u="none" strike="noStrike" cap="none" normalizeH="0" baseline="0" dirty="0">
                <a:ln>
                  <a:noFill/>
                </a:ln>
                <a:solidFill>
                  <a:srgbClr val="10162F"/>
                </a:solidFill>
                <a:effectLst/>
                <a:latin typeface="Monaco"/>
              </a:rPr>
              <a:t>subtype</a:t>
            </a:r>
            <a:r>
              <a:rPr kumimoji="0" lang="en-US" altLang="en-US" b="0" i="0" u="none" strike="noStrike" cap="none" normalizeH="0" baseline="0" dirty="0">
                <a:ln>
                  <a:noFill/>
                </a:ln>
                <a:solidFill>
                  <a:srgbClr val="10162F"/>
                </a:solidFill>
                <a:effectLst/>
                <a:latin typeface="Apercu"/>
              </a:rPr>
              <a:t>. They are separated by a slash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	For example, a text file containing HTML would be specified with the type </a:t>
            </a:r>
            <a:r>
              <a:rPr kumimoji="0" lang="en-US" altLang="en-US" b="0" i="0" u="none" strike="noStrike" cap="none" normalizeH="0" baseline="0" dirty="0">
                <a:ln>
                  <a:noFill/>
                </a:ln>
                <a:solidFill>
                  <a:srgbClr val="10162F"/>
                </a:solidFill>
                <a:effectLst/>
                <a:latin typeface="Monaco"/>
              </a:rPr>
              <a:t>text/html</a:t>
            </a:r>
            <a:r>
              <a:rPr kumimoji="0" lang="en-US" altLang="en-US" b="0" i="0" u="none" strike="noStrike" cap="none" normalizeH="0" baseline="0" dirty="0">
                <a:ln>
                  <a:noFill/>
                </a:ln>
                <a:solidFill>
                  <a:srgbClr val="10162F"/>
                </a:solidFill>
                <a:effectLst/>
                <a:latin typeface="Apercu"/>
              </a:rPr>
              <a:t>. If this text file contained CSS instead, it would be specified as </a:t>
            </a:r>
            <a:r>
              <a:rPr kumimoji="0" lang="en-US" altLang="en-US" b="0" i="0" u="none" strike="noStrike" cap="none" normalizeH="0" baseline="0" dirty="0">
                <a:ln>
                  <a:noFill/>
                </a:ln>
                <a:solidFill>
                  <a:srgbClr val="10162F"/>
                </a:solidFill>
                <a:effectLst/>
                <a:latin typeface="Monaco"/>
              </a:rPr>
              <a:t>text/</a:t>
            </a:r>
            <a:r>
              <a:rPr kumimoji="0" lang="en-US" altLang="en-US" b="0" i="0" u="none" strike="noStrike" cap="none" normalizeH="0" baseline="0" dirty="0" err="1">
                <a:ln>
                  <a:noFill/>
                </a:ln>
                <a:solidFill>
                  <a:srgbClr val="10162F"/>
                </a:solidFill>
                <a:effectLst/>
                <a:latin typeface="Monaco"/>
              </a:rPr>
              <a:t>css</a:t>
            </a:r>
            <a:r>
              <a:rPr kumimoji="0" lang="en-US" altLang="en-US" b="0" i="0" u="none" strike="noStrike" cap="none" normalizeH="0" baseline="0" dirty="0">
                <a:ln>
                  <a:noFill/>
                </a:ln>
                <a:solidFill>
                  <a:srgbClr val="10162F"/>
                </a:solidFill>
                <a:effectLst/>
                <a:latin typeface="Apercu"/>
              </a:rPr>
              <a:t>. A generic text file would be denoted as </a:t>
            </a:r>
            <a:r>
              <a:rPr kumimoji="0" lang="en-US" altLang="en-US" b="0" i="0" u="none" strike="noStrike" cap="none" normalizeH="0" baseline="0" dirty="0">
                <a:ln>
                  <a:noFill/>
                </a:ln>
                <a:solidFill>
                  <a:srgbClr val="10162F"/>
                </a:solidFill>
                <a:effectLst/>
                <a:latin typeface="Monaco"/>
              </a:rPr>
              <a:t>text/plain</a:t>
            </a:r>
            <a:r>
              <a:rPr kumimoji="0" lang="en-US" altLang="en-US" b="0" i="0" u="none" strike="noStrike" cap="none" normalizeH="0" baseline="0" dirty="0">
                <a:ln>
                  <a:noFill/>
                </a:ln>
                <a:solidFill>
                  <a:srgbClr val="10162F"/>
                </a:solidFill>
                <a:effectLst/>
                <a:latin typeface="Apercu"/>
              </a:rPr>
              <a:t>. This default value, </a:t>
            </a:r>
            <a:r>
              <a:rPr kumimoji="0" lang="en-US" altLang="en-US" b="0" i="0" u="none" strike="noStrike" cap="none" normalizeH="0" baseline="0" dirty="0">
                <a:ln>
                  <a:noFill/>
                </a:ln>
                <a:solidFill>
                  <a:srgbClr val="10162F"/>
                </a:solidFill>
                <a:effectLst/>
                <a:latin typeface="Monaco"/>
              </a:rPr>
              <a:t>text/plain</a:t>
            </a:r>
            <a:r>
              <a:rPr kumimoji="0" lang="en-US" altLang="en-US" b="0" i="0" u="none" strike="noStrike" cap="none" normalizeH="0" baseline="0" dirty="0">
                <a:ln>
                  <a:noFill/>
                </a:ln>
                <a:solidFill>
                  <a:srgbClr val="10162F"/>
                </a:solidFill>
                <a:effectLst/>
                <a:latin typeface="Apercu"/>
              </a:rPr>
              <a:t>, is not a catch-all, however. If a client is expecting </a:t>
            </a:r>
            <a:r>
              <a:rPr kumimoji="0" lang="en-US" altLang="en-US" b="0" i="0" u="none" strike="noStrike" cap="none" normalizeH="0" baseline="0" dirty="0">
                <a:ln>
                  <a:noFill/>
                </a:ln>
                <a:solidFill>
                  <a:srgbClr val="10162F"/>
                </a:solidFill>
                <a:effectLst/>
                <a:latin typeface="Monaco"/>
              </a:rPr>
              <a:t>text/</a:t>
            </a:r>
            <a:r>
              <a:rPr kumimoji="0" lang="en-US" altLang="en-US" b="0" i="0" u="none" strike="noStrike" cap="none" normalizeH="0" baseline="0" dirty="0" err="1">
                <a:ln>
                  <a:noFill/>
                </a:ln>
                <a:solidFill>
                  <a:srgbClr val="10162F"/>
                </a:solidFill>
                <a:effectLst/>
                <a:latin typeface="Monaco"/>
              </a:rPr>
              <a:t>css</a:t>
            </a:r>
            <a:r>
              <a:rPr kumimoji="0" lang="en-US" altLang="en-US" b="0" i="0" u="none" strike="noStrike" cap="none" normalizeH="0" baseline="0" dirty="0">
                <a:ln>
                  <a:noFill/>
                </a:ln>
                <a:solidFill>
                  <a:srgbClr val="10162F"/>
                </a:solidFill>
                <a:effectLst/>
                <a:latin typeface="Apercu"/>
              </a:rPr>
              <a:t> and receives </a:t>
            </a:r>
            <a:r>
              <a:rPr kumimoji="0" lang="en-US" altLang="en-US" b="0" i="0" u="none" strike="noStrike" cap="none" normalizeH="0" baseline="0" dirty="0">
                <a:ln>
                  <a:noFill/>
                </a:ln>
                <a:solidFill>
                  <a:srgbClr val="10162F"/>
                </a:solidFill>
                <a:effectLst/>
                <a:latin typeface="Monaco"/>
              </a:rPr>
              <a:t>text/plain</a:t>
            </a:r>
            <a:r>
              <a:rPr kumimoji="0" lang="en-US" altLang="en-US" b="0" i="0" u="none" strike="noStrike" cap="none" normalizeH="0" baseline="0" dirty="0">
                <a:ln>
                  <a:noFill/>
                </a:ln>
                <a:solidFill>
                  <a:srgbClr val="10162F"/>
                </a:solidFill>
                <a:effectLst/>
                <a:latin typeface="Apercu"/>
              </a:rPr>
              <a:t>, it will not be able to recognize the content.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Other types and commonly used subtypes: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Monaco"/>
              </a:rPr>
              <a:t>image</a:t>
            </a:r>
            <a:r>
              <a:rPr kumimoji="0" lang="en-US" altLang="en-US" b="0" i="0" u="none" strike="noStrike" cap="none" normalizeH="0" baseline="0" dirty="0">
                <a:ln>
                  <a:noFill/>
                </a:ln>
                <a:solidFill>
                  <a:srgbClr val="10162F"/>
                </a:solidFill>
                <a:effectLst/>
                <a:latin typeface="Apercu"/>
              </a:rPr>
              <a:t> — </a:t>
            </a:r>
            <a:r>
              <a:rPr kumimoji="0" lang="en-US" altLang="en-US" b="0" i="0" u="none" strike="noStrike" cap="none" normalizeH="0" baseline="0" dirty="0">
                <a:ln>
                  <a:noFill/>
                </a:ln>
                <a:solidFill>
                  <a:srgbClr val="10162F"/>
                </a:solidFill>
                <a:effectLst/>
                <a:latin typeface="Monaco"/>
              </a:rPr>
              <a:t>image/</a:t>
            </a:r>
            <a:r>
              <a:rPr kumimoji="0" lang="en-US" altLang="en-US" b="0" i="0" u="none" strike="noStrike" cap="none" normalizeH="0" baseline="0" dirty="0" err="1">
                <a:ln>
                  <a:noFill/>
                </a:ln>
                <a:solidFill>
                  <a:srgbClr val="10162F"/>
                </a:solidFill>
                <a:effectLst/>
                <a:latin typeface="Monaco"/>
              </a:rPr>
              <a:t>png</a:t>
            </a:r>
            <a:r>
              <a:rPr kumimoji="0" lang="en-US" altLang="en-US" b="0" i="0" u="none" strike="noStrike" cap="none" normalizeH="0" baseline="0" dirty="0">
                <a:ln>
                  <a:noFill/>
                </a:ln>
                <a:solidFill>
                  <a:srgbClr val="10162F"/>
                </a:solidFill>
                <a:effectLst/>
                <a:latin typeface="Apercu"/>
              </a:rPr>
              <a:t>, </a:t>
            </a:r>
            <a:r>
              <a:rPr kumimoji="0" lang="en-US" altLang="en-US" b="0" i="0" u="none" strike="noStrike" cap="none" normalizeH="0" baseline="0" dirty="0">
                <a:ln>
                  <a:noFill/>
                </a:ln>
                <a:solidFill>
                  <a:srgbClr val="10162F"/>
                </a:solidFill>
                <a:effectLst/>
                <a:latin typeface="Monaco"/>
              </a:rPr>
              <a:t>image/jpeg</a:t>
            </a:r>
            <a:r>
              <a:rPr kumimoji="0" lang="en-US" altLang="en-US" b="0" i="0" u="none" strike="noStrike" cap="none" normalizeH="0" baseline="0" dirty="0">
                <a:ln>
                  <a:noFill/>
                </a:ln>
                <a:solidFill>
                  <a:srgbClr val="10162F"/>
                </a:solidFill>
                <a:effectLst/>
                <a:latin typeface="Apercu"/>
              </a:rPr>
              <a:t>, </a:t>
            </a:r>
            <a:r>
              <a:rPr kumimoji="0" lang="en-US" altLang="en-US" b="0" i="0" u="none" strike="noStrike" cap="none" normalizeH="0" baseline="0" dirty="0">
                <a:ln>
                  <a:noFill/>
                </a:ln>
                <a:solidFill>
                  <a:srgbClr val="10162F"/>
                </a:solidFill>
                <a:effectLst/>
                <a:latin typeface="Monaco"/>
              </a:rPr>
              <a:t>image/gif</a:t>
            </a:r>
            <a:endParaRPr kumimoji="0" lang="en-US" altLang="en-US" b="0" i="0" u="none" strike="noStrike" cap="none" normalizeH="0" baseline="0" dirty="0">
              <a:ln>
                <a:noFill/>
              </a:ln>
              <a:solidFill>
                <a:srgbClr val="10162F"/>
              </a:solidFill>
              <a:effectLst/>
              <a:latin typeface="Apercu"/>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Monaco"/>
              </a:rPr>
              <a:t>audio</a:t>
            </a:r>
            <a:r>
              <a:rPr kumimoji="0" lang="en-US" altLang="en-US" b="0" i="0" u="none" strike="noStrike" cap="none" normalizeH="0" baseline="0" dirty="0">
                <a:ln>
                  <a:noFill/>
                </a:ln>
                <a:solidFill>
                  <a:srgbClr val="10162F"/>
                </a:solidFill>
                <a:effectLst/>
                <a:latin typeface="Apercu"/>
              </a:rPr>
              <a:t> — </a:t>
            </a:r>
            <a:r>
              <a:rPr kumimoji="0" lang="en-US" altLang="en-US" b="0" i="0" u="none" strike="noStrike" cap="none" normalizeH="0" baseline="0" dirty="0">
                <a:ln>
                  <a:noFill/>
                </a:ln>
                <a:solidFill>
                  <a:srgbClr val="10162F"/>
                </a:solidFill>
                <a:effectLst/>
                <a:latin typeface="Monaco"/>
              </a:rPr>
              <a:t>audio/wav</a:t>
            </a:r>
            <a:r>
              <a:rPr kumimoji="0" lang="en-US" altLang="en-US" b="0" i="0" u="none" strike="noStrike" cap="none" normalizeH="0" baseline="0" dirty="0">
                <a:ln>
                  <a:noFill/>
                </a:ln>
                <a:solidFill>
                  <a:srgbClr val="10162F"/>
                </a:solidFill>
                <a:effectLst/>
                <a:latin typeface="Apercu"/>
              </a:rPr>
              <a:t>, </a:t>
            </a:r>
            <a:r>
              <a:rPr kumimoji="0" lang="en-US" altLang="en-US" b="0" i="0" u="none" strike="noStrike" cap="none" normalizeH="0" baseline="0" dirty="0">
                <a:ln>
                  <a:noFill/>
                </a:ln>
                <a:solidFill>
                  <a:srgbClr val="10162F"/>
                </a:solidFill>
                <a:effectLst/>
                <a:latin typeface="Monaco"/>
              </a:rPr>
              <a:t>audio/mpeg</a:t>
            </a:r>
            <a:endParaRPr kumimoji="0" lang="en-US" altLang="en-US" b="0" i="0" u="none" strike="noStrike" cap="none" normalizeH="0" baseline="0" dirty="0">
              <a:ln>
                <a:noFill/>
              </a:ln>
              <a:solidFill>
                <a:srgbClr val="10162F"/>
              </a:solidFill>
              <a:effectLst/>
              <a:latin typeface="Apercu"/>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Monaco"/>
              </a:rPr>
              <a:t>video</a:t>
            </a:r>
            <a:r>
              <a:rPr kumimoji="0" lang="en-US" altLang="en-US" b="0" i="0" u="none" strike="noStrike" cap="none" normalizeH="0" baseline="0" dirty="0">
                <a:ln>
                  <a:noFill/>
                </a:ln>
                <a:solidFill>
                  <a:srgbClr val="10162F"/>
                </a:solidFill>
                <a:effectLst/>
                <a:latin typeface="Apercu"/>
              </a:rPr>
              <a:t> — </a:t>
            </a:r>
            <a:r>
              <a:rPr kumimoji="0" lang="en-US" altLang="en-US" b="0" i="0" u="none" strike="noStrike" cap="none" normalizeH="0" baseline="0" dirty="0">
                <a:ln>
                  <a:noFill/>
                </a:ln>
                <a:solidFill>
                  <a:srgbClr val="10162F"/>
                </a:solidFill>
                <a:effectLst/>
                <a:latin typeface="Monaco"/>
              </a:rPr>
              <a:t>video/mp4</a:t>
            </a:r>
            <a:r>
              <a:rPr kumimoji="0" lang="en-US" altLang="en-US" b="0" i="0" u="none" strike="noStrike" cap="none" normalizeH="0" baseline="0" dirty="0">
                <a:ln>
                  <a:noFill/>
                </a:ln>
                <a:solidFill>
                  <a:srgbClr val="10162F"/>
                </a:solidFill>
                <a:effectLst/>
                <a:latin typeface="Apercu"/>
              </a:rPr>
              <a:t>, </a:t>
            </a:r>
            <a:r>
              <a:rPr kumimoji="0" lang="en-US" altLang="en-US" b="0" i="0" u="none" strike="noStrike" cap="none" normalizeH="0" baseline="0" dirty="0">
                <a:ln>
                  <a:noFill/>
                </a:ln>
                <a:solidFill>
                  <a:srgbClr val="10162F"/>
                </a:solidFill>
                <a:effectLst/>
                <a:latin typeface="Monaco"/>
              </a:rPr>
              <a:t>video/</a:t>
            </a:r>
            <a:r>
              <a:rPr kumimoji="0" lang="en-US" altLang="en-US" b="0" i="0" u="none" strike="noStrike" cap="none" normalizeH="0" baseline="0" dirty="0" err="1">
                <a:ln>
                  <a:noFill/>
                </a:ln>
                <a:solidFill>
                  <a:srgbClr val="10162F"/>
                </a:solidFill>
                <a:effectLst/>
                <a:latin typeface="Monaco"/>
              </a:rPr>
              <a:t>ogg</a:t>
            </a:r>
            <a:endParaRPr kumimoji="0" lang="en-US" altLang="en-US" b="0" i="0" u="none" strike="noStrike" cap="none" normalizeH="0" baseline="0" dirty="0">
              <a:ln>
                <a:noFill/>
              </a:ln>
              <a:solidFill>
                <a:srgbClr val="10162F"/>
              </a:solidFill>
              <a:effectLst/>
              <a:latin typeface="Apercu"/>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0162F"/>
                </a:solidFill>
                <a:effectLst/>
                <a:latin typeface="Monaco"/>
              </a:rPr>
              <a:t>application</a:t>
            </a:r>
            <a:r>
              <a:rPr kumimoji="0" lang="en-US" altLang="en-US" b="0" i="0" u="none" strike="noStrike" cap="none" normalizeH="0" baseline="0" dirty="0">
                <a:ln>
                  <a:noFill/>
                </a:ln>
                <a:solidFill>
                  <a:srgbClr val="10162F"/>
                </a:solidFill>
                <a:effectLst/>
                <a:latin typeface="Apercu"/>
              </a:rPr>
              <a:t> — </a:t>
            </a:r>
            <a:r>
              <a:rPr kumimoji="0" lang="en-US" altLang="en-US" b="0" i="0" u="none" strike="noStrike" cap="none" normalizeH="0" baseline="0" dirty="0">
                <a:ln>
                  <a:noFill/>
                </a:ln>
                <a:solidFill>
                  <a:srgbClr val="10162F"/>
                </a:solidFill>
                <a:effectLst/>
                <a:latin typeface="Monaco"/>
              </a:rPr>
              <a:t>application/</a:t>
            </a:r>
            <a:r>
              <a:rPr kumimoji="0" lang="en-US" altLang="en-US" b="0" i="0" u="none" strike="noStrike" cap="none" normalizeH="0" baseline="0" dirty="0" err="1">
                <a:ln>
                  <a:noFill/>
                </a:ln>
                <a:solidFill>
                  <a:srgbClr val="10162F"/>
                </a:solidFill>
                <a:effectLst/>
                <a:latin typeface="Monaco"/>
              </a:rPr>
              <a:t>json</a:t>
            </a:r>
            <a:r>
              <a:rPr kumimoji="0" lang="en-US" altLang="en-US" b="0" i="0" u="none" strike="noStrike" cap="none" normalizeH="0" baseline="0" dirty="0">
                <a:ln>
                  <a:noFill/>
                </a:ln>
                <a:solidFill>
                  <a:srgbClr val="10162F"/>
                </a:solidFill>
                <a:effectLst/>
                <a:latin typeface="Apercu"/>
              </a:rPr>
              <a:t>, </a:t>
            </a:r>
            <a:r>
              <a:rPr kumimoji="0" lang="en-US" altLang="en-US" b="0" i="0" u="none" strike="noStrike" cap="none" normalizeH="0" baseline="0" dirty="0">
                <a:ln>
                  <a:noFill/>
                </a:ln>
                <a:solidFill>
                  <a:srgbClr val="10162F"/>
                </a:solidFill>
                <a:effectLst/>
                <a:latin typeface="Monaco"/>
              </a:rPr>
              <a:t>application/pdf</a:t>
            </a:r>
            <a:r>
              <a:rPr kumimoji="0" lang="en-US" altLang="en-US" b="0" i="0" u="none" strike="noStrike" cap="none" normalizeH="0" baseline="0" dirty="0">
                <a:ln>
                  <a:noFill/>
                </a:ln>
                <a:solidFill>
                  <a:srgbClr val="10162F"/>
                </a:solidFill>
                <a:effectLst/>
                <a:latin typeface="Apercu"/>
              </a:rPr>
              <a:t>, </a:t>
            </a:r>
            <a:r>
              <a:rPr kumimoji="0" lang="en-US" altLang="en-US" b="0" i="0" u="none" strike="noStrike" cap="none" normalizeH="0" baseline="0" dirty="0">
                <a:ln>
                  <a:noFill/>
                </a:ln>
                <a:solidFill>
                  <a:srgbClr val="10162F"/>
                </a:solidFill>
                <a:effectLst/>
                <a:latin typeface="Monaco"/>
              </a:rPr>
              <a:t>application/xml</a:t>
            </a:r>
            <a:r>
              <a:rPr kumimoji="0" lang="en-US" altLang="en-US" b="0" i="0" u="none" strike="noStrike" cap="none" normalizeH="0" baseline="0" dirty="0">
                <a:ln>
                  <a:noFill/>
                </a:ln>
                <a:solidFill>
                  <a:srgbClr val="10162F"/>
                </a:solidFill>
                <a:effectLst/>
                <a:latin typeface="Apercu"/>
              </a:rPr>
              <a:t>, </a:t>
            </a:r>
            <a:r>
              <a:rPr kumimoji="0" lang="en-US" altLang="en-US" b="0" i="0" u="none" strike="noStrike" cap="none" normalizeH="0" baseline="0" dirty="0">
                <a:ln>
                  <a:noFill/>
                </a:ln>
                <a:solidFill>
                  <a:srgbClr val="10162F"/>
                </a:solidFill>
                <a:effectLst/>
                <a:latin typeface="Monaco"/>
              </a:rPr>
              <a:t>application/octet-stream</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0162F"/>
              </a:solidFill>
              <a:effectLst/>
              <a:latin typeface="Apercu"/>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For example, a client accessing a resource with </a:t>
            </a:r>
            <a:r>
              <a:rPr kumimoji="0" lang="en-US" altLang="en-US" b="0" i="0" u="none" strike="noStrike" cap="none" normalizeH="0" baseline="0" dirty="0">
                <a:ln>
                  <a:noFill/>
                </a:ln>
                <a:solidFill>
                  <a:srgbClr val="10162F"/>
                </a:solidFill>
                <a:effectLst/>
                <a:latin typeface="Monaco"/>
              </a:rPr>
              <a:t>id</a:t>
            </a:r>
            <a:r>
              <a:rPr kumimoji="0" lang="en-US" altLang="en-US" b="0" i="0" u="none" strike="noStrike" cap="none" normalizeH="0" baseline="0" dirty="0">
                <a:ln>
                  <a:noFill/>
                </a:ln>
                <a:solidFill>
                  <a:srgbClr val="10162F"/>
                </a:solidFill>
                <a:effectLst/>
                <a:latin typeface="Apercu"/>
              </a:rPr>
              <a:t> 23 in an </a:t>
            </a:r>
            <a:r>
              <a:rPr kumimoji="0" lang="en-US" altLang="en-US" b="0" i="0" u="none" strike="noStrike" cap="none" normalizeH="0" baseline="0" dirty="0">
                <a:ln>
                  <a:noFill/>
                </a:ln>
                <a:solidFill>
                  <a:srgbClr val="10162F"/>
                </a:solidFill>
                <a:effectLst/>
                <a:latin typeface="Monaco"/>
              </a:rPr>
              <a:t>articles</a:t>
            </a:r>
            <a:r>
              <a:rPr kumimoji="0" lang="en-US" altLang="en-US" b="0" i="0" u="none" strike="noStrike" cap="none" normalizeH="0" baseline="0" dirty="0">
                <a:ln>
                  <a:noFill/>
                </a:ln>
                <a:solidFill>
                  <a:srgbClr val="10162F"/>
                </a:solidFill>
                <a:effectLst/>
                <a:latin typeface="Apercu"/>
              </a:rPr>
              <a:t> resource on a server might send a GET request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like this:</a:t>
            </a:r>
            <a:endParaRPr kumimoji="0" lang="en-US" altLang="en-US" b="0" i="0" u="none" strike="noStrike" cap="none" normalizeH="0" baseline="0" dirty="0">
              <a:ln>
                <a:noFill/>
              </a:ln>
              <a:solidFill>
                <a:srgbClr val="10162F"/>
              </a:solidFill>
              <a:effectLst/>
              <a:latin typeface="Monaco"/>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Monaco"/>
                <a:cs typeface="Courier New" panose="02070309020205020404" pitchFamily="49" charset="0"/>
              </a:rPr>
              <a:t>GET /articles/23 Accept: text/html, application/</a:t>
            </a:r>
            <a:r>
              <a:rPr kumimoji="0" lang="en-US" altLang="en-US" b="0" i="0" u="none" strike="noStrike" cap="none" normalizeH="0" baseline="0" dirty="0" err="1">
                <a:ln>
                  <a:noFill/>
                </a:ln>
                <a:solidFill>
                  <a:srgbClr val="10162F"/>
                </a:solidFill>
                <a:effectLst/>
                <a:latin typeface="Monaco"/>
                <a:cs typeface="Courier New" panose="02070309020205020404" pitchFamily="49" charset="0"/>
              </a:rPr>
              <a:t>xhtml</a:t>
            </a:r>
            <a:r>
              <a:rPr kumimoji="0" lang="en-US" altLang="en-US" b="0" i="0" u="none" strike="noStrike" cap="none" normalizeH="0" baseline="0" dirty="0">
                <a:ln>
                  <a:noFill/>
                </a:ln>
                <a:solidFill>
                  <a:srgbClr val="10162F"/>
                </a:solidFill>
                <a:effectLst/>
                <a:latin typeface="Monaco"/>
                <a:cs typeface="Courier New" panose="02070309020205020404" pitchFamily="49" charset="0"/>
              </a:rPr>
              <a:t>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The </a:t>
            </a:r>
            <a:r>
              <a:rPr kumimoji="0" lang="en-US" altLang="en-US" b="0" i="0" u="none" strike="noStrike" cap="none" normalizeH="0" baseline="0" dirty="0">
                <a:ln>
                  <a:noFill/>
                </a:ln>
                <a:solidFill>
                  <a:srgbClr val="10162F"/>
                </a:solidFill>
                <a:effectLst/>
                <a:latin typeface="Monaco"/>
              </a:rPr>
              <a:t>Accept</a:t>
            </a:r>
            <a:r>
              <a:rPr kumimoji="0" lang="en-US" altLang="en-US" b="0" i="0" u="none" strike="noStrike" cap="none" normalizeH="0" baseline="0" dirty="0">
                <a:ln>
                  <a:noFill/>
                </a:ln>
                <a:solidFill>
                  <a:srgbClr val="10162F"/>
                </a:solidFill>
                <a:effectLst/>
                <a:latin typeface="Apercu"/>
              </a:rPr>
              <a:t> header field in this case is saying that the client will accept the content in </a:t>
            </a:r>
            <a:r>
              <a:rPr kumimoji="0" lang="en-US" altLang="en-US" b="0" i="0" u="none" strike="noStrike" cap="none" normalizeH="0" baseline="0" dirty="0">
                <a:ln>
                  <a:noFill/>
                </a:ln>
                <a:solidFill>
                  <a:srgbClr val="10162F"/>
                </a:solidFill>
                <a:effectLst/>
                <a:latin typeface="Monaco"/>
              </a:rPr>
              <a:t>text/html</a:t>
            </a:r>
            <a:r>
              <a:rPr kumimoji="0" lang="en-US" altLang="en-US" b="0" i="0" u="none" strike="noStrike" cap="none" normalizeH="0" baseline="0" dirty="0">
                <a:ln>
                  <a:noFill/>
                </a:ln>
                <a:solidFill>
                  <a:srgbClr val="10162F"/>
                </a:solidFill>
                <a:effectLst/>
                <a:latin typeface="Apercu"/>
              </a:rPr>
              <a:t> or </a:t>
            </a:r>
            <a:r>
              <a:rPr kumimoji="0" lang="en-US" altLang="en-US" b="0" i="0" u="none" strike="noStrike" cap="none" normalizeH="0" baseline="0" dirty="0">
                <a:ln>
                  <a:noFill/>
                </a:ln>
                <a:solidFill>
                  <a:srgbClr val="10162F"/>
                </a:solidFill>
                <a:effectLst/>
                <a:latin typeface="Monaco"/>
              </a:rPr>
              <a:t>application/</a:t>
            </a:r>
            <a:r>
              <a:rPr kumimoji="0" lang="en-US" altLang="en-US" b="0" i="0" u="none" strike="noStrike" cap="none" normalizeH="0" baseline="0" dirty="0" err="1">
                <a:ln>
                  <a:noFill/>
                </a:ln>
                <a:solidFill>
                  <a:srgbClr val="10162F"/>
                </a:solidFill>
                <a:effectLst/>
                <a:latin typeface="Monaco"/>
              </a:rPr>
              <a:t>xhtml</a:t>
            </a:r>
            <a:r>
              <a:rPr kumimoji="0" lang="en-US" altLang="en-US" b="0" i="0" u="none" strike="noStrike" cap="none" normalizeH="0" baseline="0" dirty="0">
                <a:ln>
                  <a:noFill/>
                </a:ln>
                <a:solidFill>
                  <a:srgbClr val="10162F"/>
                </a:solidFill>
                <a:effectLst/>
                <a:latin typeface="Apercu"/>
              </a:rPr>
              <a:t>.</a:t>
            </a:r>
            <a:endParaRPr kumimoji="0" lang="en-US" altLang="en-US" b="1" i="0" u="none" strike="noStrike" cap="none" normalizeH="0" baseline="0" dirty="0">
              <a:ln>
                <a:noFill/>
              </a:ln>
              <a:solidFill>
                <a:srgbClr val="10162F"/>
              </a:solidFill>
              <a:effectLst/>
              <a:latin typeface="Apercu"/>
            </a:endParaRPr>
          </a:p>
          <a:p>
            <a:pPr algn="just"/>
            <a:endParaRPr lang="en-IN" dirty="0"/>
          </a:p>
        </p:txBody>
      </p:sp>
    </p:spTree>
    <p:extLst>
      <p:ext uri="{BB962C8B-B14F-4D97-AF65-F5344CB8AC3E}">
        <p14:creationId xmlns:p14="http://schemas.microsoft.com/office/powerpoint/2010/main" val="350375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4310CD-9C46-0134-86DD-CE6FE5C5A967}"/>
              </a:ext>
            </a:extLst>
          </p:cNvPr>
          <p:cNvSpPr txBox="1"/>
          <p:nvPr/>
        </p:nvSpPr>
        <p:spPr>
          <a:xfrm>
            <a:off x="0" y="95250"/>
            <a:ext cx="11753850" cy="64325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0162F"/>
                </a:solidFill>
                <a:effectLst/>
                <a:latin typeface="Apercu"/>
              </a:rPr>
              <a:t>Paths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0162F"/>
              </a:solidFill>
              <a:effectLst/>
              <a:latin typeface="Apercu"/>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Apercu"/>
              </a:rPr>
              <a:t>	Requests must contain a path to a resource that the operation should be performed on. In RESTful APIs, paths should be designed to help the client know what is going 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Apercu"/>
              </a:rPr>
              <a:t>Conventionally, the first part of the path should be the plural form of the resource. This keeps nested paths simple to read and easy to understand.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Apercu"/>
              </a:rPr>
              <a:t>	A path like </a:t>
            </a:r>
            <a:r>
              <a:rPr kumimoji="0" lang="en-US" altLang="en-US" sz="1600" b="0" i="0" u="none" strike="noStrike" cap="none" normalizeH="0" baseline="0" dirty="0">
                <a:ln>
                  <a:noFill/>
                </a:ln>
                <a:solidFill>
                  <a:srgbClr val="10162F"/>
                </a:solidFill>
                <a:effectLst/>
                <a:latin typeface="Monaco"/>
              </a:rPr>
              <a:t>fashionboutique.com/customers/223/orders/12</a:t>
            </a:r>
            <a:r>
              <a:rPr kumimoji="0" lang="en-US" altLang="en-US" sz="1600" b="0" i="0" u="none" strike="noStrike" cap="none" normalizeH="0" baseline="0" dirty="0">
                <a:ln>
                  <a:noFill/>
                </a:ln>
                <a:solidFill>
                  <a:srgbClr val="10162F"/>
                </a:solidFill>
                <a:effectLst/>
                <a:latin typeface="Apercu"/>
              </a:rPr>
              <a:t> is clear in what it points to, even if you’ve never seen this specific path before, because it is hierarchical and descriptive. We can see that we are accessing the order with </a:t>
            </a:r>
            <a:r>
              <a:rPr kumimoji="0" lang="en-US" altLang="en-US" sz="1600" b="0" i="0" u="none" strike="noStrike" cap="none" normalizeH="0" baseline="0" dirty="0">
                <a:ln>
                  <a:noFill/>
                </a:ln>
                <a:solidFill>
                  <a:srgbClr val="10162F"/>
                </a:solidFill>
                <a:effectLst/>
                <a:latin typeface="Monaco"/>
              </a:rPr>
              <a:t>id</a:t>
            </a:r>
            <a:r>
              <a:rPr kumimoji="0" lang="en-US" altLang="en-US" sz="1600" b="0" i="0" u="none" strike="noStrike" cap="none" normalizeH="0" baseline="0" dirty="0">
                <a:ln>
                  <a:noFill/>
                </a:ln>
                <a:solidFill>
                  <a:srgbClr val="10162F"/>
                </a:solidFill>
                <a:effectLst/>
                <a:latin typeface="Apercu"/>
              </a:rPr>
              <a:t> 12 for the customer with </a:t>
            </a:r>
            <a:r>
              <a:rPr kumimoji="0" lang="en-US" altLang="en-US" sz="1600" b="0" i="0" u="none" strike="noStrike" cap="none" normalizeH="0" baseline="0" dirty="0">
                <a:ln>
                  <a:noFill/>
                </a:ln>
                <a:solidFill>
                  <a:srgbClr val="10162F"/>
                </a:solidFill>
                <a:effectLst/>
                <a:latin typeface="Monaco"/>
              </a:rPr>
              <a:t>id</a:t>
            </a:r>
            <a:r>
              <a:rPr kumimoji="0" lang="en-US" altLang="en-US" sz="1600" b="0" i="0" u="none" strike="noStrike" cap="none" normalizeH="0" baseline="0" dirty="0">
                <a:ln>
                  <a:noFill/>
                </a:ln>
                <a:solidFill>
                  <a:srgbClr val="10162F"/>
                </a:solidFill>
                <a:effectLst/>
                <a:latin typeface="Apercu"/>
              </a:rPr>
              <a:t> 223.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Apercu"/>
              </a:rPr>
              <a:t>Paths should contain the information necessary to locate a resource with the degree of specificity needed. When referring to a list or collection of resources, it is not always necessary to add an </a:t>
            </a:r>
            <a:r>
              <a:rPr kumimoji="0" lang="en-US" altLang="en-US" sz="1600" b="0" i="0" u="none" strike="noStrike" cap="none" normalizeH="0" baseline="0" dirty="0">
                <a:ln>
                  <a:noFill/>
                </a:ln>
                <a:solidFill>
                  <a:srgbClr val="10162F"/>
                </a:solidFill>
                <a:effectLst/>
                <a:latin typeface="Monaco"/>
              </a:rPr>
              <a:t>id</a:t>
            </a:r>
            <a:r>
              <a:rPr kumimoji="0" lang="en-US" altLang="en-US" sz="1600" b="0" i="0" u="none" strike="noStrike" cap="none" normalizeH="0" baseline="0" dirty="0">
                <a:ln>
                  <a:noFill/>
                </a:ln>
                <a:solidFill>
                  <a:srgbClr val="10162F"/>
                </a:solidFill>
                <a:effectLst/>
                <a:latin typeface="Apercu"/>
              </a:rPr>
              <a:t>. For example, a POST request to the </a:t>
            </a:r>
            <a:r>
              <a:rPr kumimoji="0" lang="en-US" altLang="en-US" sz="1600" b="0" i="0" u="none" strike="noStrike" cap="none" normalizeH="0" baseline="0" dirty="0">
                <a:ln>
                  <a:noFill/>
                </a:ln>
                <a:solidFill>
                  <a:srgbClr val="10162F"/>
                </a:solidFill>
                <a:effectLst/>
                <a:latin typeface="Monaco"/>
              </a:rPr>
              <a:t>fashionboutique.com/customers</a:t>
            </a:r>
            <a:r>
              <a:rPr kumimoji="0" lang="en-US" altLang="en-US" sz="1600" b="0" i="0" u="none" strike="noStrike" cap="none" normalizeH="0" baseline="0" dirty="0">
                <a:ln>
                  <a:noFill/>
                </a:ln>
                <a:solidFill>
                  <a:srgbClr val="10162F"/>
                </a:solidFill>
                <a:effectLst/>
                <a:latin typeface="Apercu"/>
              </a:rPr>
              <a:t> path would not need an extra identifier, as the server will generate an </a:t>
            </a:r>
            <a:r>
              <a:rPr kumimoji="0" lang="en-US" altLang="en-US" sz="1600" b="0" i="0" u="none" strike="noStrike" cap="none" normalizeH="0" baseline="0" dirty="0">
                <a:ln>
                  <a:noFill/>
                </a:ln>
                <a:solidFill>
                  <a:srgbClr val="10162F"/>
                </a:solidFill>
                <a:effectLst/>
                <a:latin typeface="Monaco"/>
              </a:rPr>
              <a:t>id</a:t>
            </a:r>
            <a:r>
              <a:rPr kumimoji="0" lang="en-US" altLang="en-US" sz="1600" b="0" i="0" u="none" strike="noStrike" cap="none" normalizeH="0" baseline="0" dirty="0">
                <a:ln>
                  <a:noFill/>
                </a:ln>
                <a:solidFill>
                  <a:srgbClr val="10162F"/>
                </a:solidFill>
                <a:effectLst/>
                <a:latin typeface="Apercu"/>
              </a:rPr>
              <a:t> for the new object.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Apercu"/>
              </a:rPr>
              <a:t>	If we are trying to access a single resource, we would need to append an </a:t>
            </a:r>
            <a:r>
              <a:rPr kumimoji="0" lang="en-US" altLang="en-US" sz="1600" b="0" i="0" u="none" strike="noStrike" cap="none" normalizeH="0" baseline="0" dirty="0">
                <a:ln>
                  <a:noFill/>
                </a:ln>
                <a:solidFill>
                  <a:srgbClr val="10162F"/>
                </a:solidFill>
                <a:effectLst/>
                <a:latin typeface="Monaco"/>
              </a:rPr>
              <a:t>id</a:t>
            </a:r>
            <a:r>
              <a:rPr kumimoji="0" lang="en-US" altLang="en-US" sz="1600" b="0" i="0" u="none" strike="noStrike" cap="none" normalizeH="0" baseline="0" dirty="0">
                <a:ln>
                  <a:noFill/>
                </a:ln>
                <a:solidFill>
                  <a:srgbClr val="10162F"/>
                </a:solidFill>
                <a:effectLst/>
                <a:latin typeface="Apercu"/>
              </a:rPr>
              <a:t> to the path.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Apercu"/>
              </a:rPr>
              <a:t> For example: </a:t>
            </a:r>
            <a:r>
              <a:rPr kumimoji="0" lang="en-US" altLang="en-US" sz="1600" b="0" i="0" u="none" strike="noStrike" cap="none" normalizeH="0" baseline="0" dirty="0">
                <a:ln>
                  <a:noFill/>
                </a:ln>
                <a:solidFill>
                  <a:srgbClr val="10162F"/>
                </a:solidFill>
                <a:effectLst/>
                <a:latin typeface="Monaco"/>
              </a:rPr>
              <a:t>GET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Monaco"/>
              </a:rPr>
              <a:t> fashionboutique.com/customers/:id</a:t>
            </a:r>
            <a:r>
              <a:rPr kumimoji="0" lang="en-US" altLang="en-US" sz="1600" b="0" i="0" u="none" strike="noStrike" cap="none" normalizeH="0" baseline="0" dirty="0">
                <a:ln>
                  <a:noFill/>
                </a:ln>
                <a:solidFill>
                  <a:srgbClr val="10162F"/>
                </a:solidFill>
                <a:effectLst/>
                <a:latin typeface="Apercu"/>
              </a:rPr>
              <a:t> — retrieves the item in the </a:t>
            </a:r>
            <a:r>
              <a:rPr kumimoji="0" lang="en-US" altLang="en-US" sz="1600" b="0" i="0" u="none" strike="noStrike" cap="none" normalizeH="0" baseline="0" dirty="0">
                <a:ln>
                  <a:noFill/>
                </a:ln>
                <a:solidFill>
                  <a:srgbClr val="10162F"/>
                </a:solidFill>
                <a:effectLst/>
                <a:latin typeface="Monaco"/>
              </a:rPr>
              <a:t>customers</a:t>
            </a:r>
            <a:r>
              <a:rPr kumimoji="0" lang="en-US" altLang="en-US" sz="1600" b="0" i="0" u="none" strike="noStrike" cap="none" normalizeH="0" baseline="0" dirty="0">
                <a:ln>
                  <a:noFill/>
                </a:ln>
                <a:solidFill>
                  <a:srgbClr val="10162F"/>
                </a:solidFill>
                <a:effectLst/>
                <a:latin typeface="Apercu"/>
              </a:rPr>
              <a:t> resource with the </a:t>
            </a:r>
            <a:r>
              <a:rPr kumimoji="0" lang="en-US" altLang="en-US" sz="1600" b="0" i="0" u="none" strike="noStrike" cap="none" normalizeH="0" baseline="0" dirty="0">
                <a:ln>
                  <a:noFill/>
                </a:ln>
                <a:solidFill>
                  <a:srgbClr val="10162F"/>
                </a:solidFill>
                <a:effectLst/>
                <a:latin typeface="Monaco"/>
              </a:rPr>
              <a:t>id</a:t>
            </a:r>
            <a:r>
              <a:rPr kumimoji="0" lang="en-US" altLang="en-US" sz="1600" b="0" i="0" u="none" strike="noStrike" cap="none" normalizeH="0" baseline="0" dirty="0">
                <a:ln>
                  <a:noFill/>
                </a:ln>
                <a:solidFill>
                  <a:srgbClr val="10162F"/>
                </a:solidFill>
                <a:effectLst/>
                <a:latin typeface="Apercu"/>
              </a:rPr>
              <a:t> specified.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Monaco"/>
              </a:rPr>
              <a:t>DELETE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0162F"/>
                </a:solidFill>
                <a:effectLst/>
                <a:latin typeface="Monaco"/>
              </a:rPr>
              <a:t> fashionboutique.com/customers/:id</a:t>
            </a:r>
            <a:r>
              <a:rPr kumimoji="0" lang="en-US" altLang="en-US" sz="1600" b="0" i="0" u="none" strike="noStrike" cap="none" normalizeH="0" baseline="0" dirty="0">
                <a:ln>
                  <a:noFill/>
                </a:ln>
                <a:solidFill>
                  <a:srgbClr val="10162F"/>
                </a:solidFill>
                <a:effectLst/>
                <a:latin typeface="Apercu"/>
              </a:rPr>
              <a:t> — deletes the item in the </a:t>
            </a:r>
            <a:r>
              <a:rPr kumimoji="0" lang="en-US" altLang="en-US" sz="1600" b="0" i="0" u="none" strike="noStrike" cap="none" normalizeH="0" baseline="0" dirty="0">
                <a:ln>
                  <a:noFill/>
                </a:ln>
                <a:solidFill>
                  <a:srgbClr val="10162F"/>
                </a:solidFill>
                <a:effectLst/>
                <a:latin typeface="Monaco"/>
              </a:rPr>
              <a:t>customers</a:t>
            </a:r>
            <a:r>
              <a:rPr kumimoji="0" lang="en-US" altLang="en-US" sz="1600" b="0" i="0" u="none" strike="noStrike" cap="none" normalizeH="0" baseline="0" dirty="0">
                <a:ln>
                  <a:noFill/>
                </a:ln>
                <a:solidFill>
                  <a:srgbClr val="10162F"/>
                </a:solidFill>
                <a:effectLst/>
                <a:latin typeface="Apercu"/>
              </a:rPr>
              <a:t> resource with the </a:t>
            </a:r>
            <a:r>
              <a:rPr kumimoji="0" lang="en-US" altLang="en-US" sz="1600" b="0" i="0" u="none" strike="noStrike" cap="none" normalizeH="0" baseline="0" dirty="0">
                <a:ln>
                  <a:noFill/>
                </a:ln>
                <a:solidFill>
                  <a:srgbClr val="10162F"/>
                </a:solidFill>
                <a:effectLst/>
                <a:latin typeface="Monaco"/>
              </a:rPr>
              <a:t>id</a:t>
            </a:r>
            <a:r>
              <a:rPr kumimoji="0" lang="en-US" altLang="en-US" sz="1600" b="0" i="0" u="none" strike="noStrike" cap="none" normalizeH="0" baseline="0" dirty="0">
                <a:ln>
                  <a:noFill/>
                </a:ln>
                <a:solidFill>
                  <a:srgbClr val="10162F"/>
                </a:solidFill>
                <a:effectLst/>
                <a:latin typeface="Apercu"/>
              </a:rPr>
              <a:t> specified.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1" i="0" u="none" strike="noStrike" cap="none" normalizeH="0" baseline="0" dirty="0">
              <a:ln>
                <a:noFill/>
              </a:ln>
              <a:solidFill>
                <a:srgbClr val="10162F"/>
              </a:solidFill>
              <a:effectLst/>
              <a:latin typeface="Apercu"/>
            </a:endParaRPr>
          </a:p>
          <a:p>
            <a:endParaRPr lang="en-IN" sz="1600" dirty="0"/>
          </a:p>
        </p:txBody>
      </p:sp>
    </p:spTree>
    <p:extLst>
      <p:ext uri="{BB962C8B-B14F-4D97-AF65-F5344CB8AC3E}">
        <p14:creationId xmlns:p14="http://schemas.microsoft.com/office/powerpoint/2010/main" val="51850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9A180B-AD7D-162B-CC0F-682E4C8CBE23}"/>
              </a:ext>
            </a:extLst>
          </p:cNvPr>
          <p:cNvSpPr txBox="1"/>
          <p:nvPr/>
        </p:nvSpPr>
        <p:spPr>
          <a:xfrm>
            <a:off x="-1" y="152400"/>
            <a:ext cx="12106275" cy="503355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10162F"/>
                </a:solidFill>
                <a:effectLst/>
                <a:latin typeface="Apercu"/>
              </a:rPr>
              <a:t>Sending Responses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10162F"/>
                </a:solidFill>
                <a:effectLst/>
                <a:latin typeface="Apercu"/>
              </a:rPr>
              <a:t>Content Types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In cases where the server is sending a data payload to the client, the server must include a </a:t>
            </a:r>
            <a:r>
              <a:rPr kumimoji="0" lang="en-US" altLang="en-US" b="0" i="0" u="none" strike="noStrike" cap="none" normalizeH="0" baseline="0" dirty="0">
                <a:ln>
                  <a:noFill/>
                </a:ln>
                <a:solidFill>
                  <a:srgbClr val="10162F"/>
                </a:solidFill>
                <a:effectLst/>
                <a:latin typeface="Monaco"/>
              </a:rPr>
              <a:t>content-type</a:t>
            </a:r>
            <a:r>
              <a:rPr kumimoji="0" lang="en-US" altLang="en-US" b="0" i="0" u="none" strike="noStrike" cap="none" normalizeH="0" baseline="0" dirty="0">
                <a:ln>
                  <a:noFill/>
                </a:ln>
                <a:solidFill>
                  <a:srgbClr val="10162F"/>
                </a:solidFill>
                <a:effectLst/>
                <a:latin typeface="Apercu"/>
              </a:rPr>
              <a:t> in the header of the response. This </a:t>
            </a:r>
            <a:r>
              <a:rPr kumimoji="0" lang="en-US" altLang="en-US" b="0" i="0" u="none" strike="noStrike" cap="none" normalizeH="0" baseline="0" dirty="0">
                <a:ln>
                  <a:noFill/>
                </a:ln>
                <a:solidFill>
                  <a:srgbClr val="10162F"/>
                </a:solidFill>
                <a:effectLst/>
                <a:latin typeface="Monaco"/>
              </a:rPr>
              <a:t>content-type</a:t>
            </a:r>
            <a:r>
              <a:rPr kumimoji="0" lang="en-US" altLang="en-US" b="0" i="0" u="none" strike="noStrike" cap="none" normalizeH="0" baseline="0" dirty="0">
                <a:ln>
                  <a:noFill/>
                </a:ln>
                <a:solidFill>
                  <a:srgbClr val="10162F"/>
                </a:solidFill>
                <a:effectLst/>
                <a:latin typeface="Apercu"/>
              </a:rPr>
              <a:t> header field alerts the client to the type of data it is sending in the response body. These content types are MIME Types, just as they are in the </a:t>
            </a:r>
            <a:r>
              <a:rPr kumimoji="0" lang="en-US" altLang="en-US" b="0" i="0" u="none" strike="noStrike" cap="none" normalizeH="0" baseline="0" dirty="0">
                <a:ln>
                  <a:noFill/>
                </a:ln>
                <a:solidFill>
                  <a:srgbClr val="10162F"/>
                </a:solidFill>
                <a:effectLst/>
                <a:latin typeface="Monaco"/>
              </a:rPr>
              <a:t>accept</a:t>
            </a:r>
            <a:r>
              <a:rPr kumimoji="0" lang="en-US" altLang="en-US" b="0" i="0" u="none" strike="noStrike" cap="none" normalizeH="0" baseline="0" dirty="0">
                <a:ln>
                  <a:noFill/>
                </a:ln>
                <a:solidFill>
                  <a:srgbClr val="10162F"/>
                </a:solidFill>
                <a:effectLst/>
                <a:latin typeface="Apercu"/>
              </a:rPr>
              <a:t> field of the request header. The </a:t>
            </a:r>
            <a:r>
              <a:rPr kumimoji="0" lang="en-US" altLang="en-US" b="0" i="0" u="none" strike="noStrike" cap="none" normalizeH="0" baseline="0" dirty="0">
                <a:ln>
                  <a:noFill/>
                </a:ln>
                <a:solidFill>
                  <a:srgbClr val="10162F"/>
                </a:solidFill>
                <a:effectLst/>
                <a:latin typeface="Monaco"/>
              </a:rPr>
              <a:t>content-type</a:t>
            </a:r>
            <a:r>
              <a:rPr kumimoji="0" lang="en-US" altLang="en-US" b="0" i="0" u="none" strike="noStrike" cap="none" normalizeH="0" baseline="0" dirty="0">
                <a:ln>
                  <a:noFill/>
                </a:ln>
                <a:solidFill>
                  <a:srgbClr val="10162F"/>
                </a:solidFill>
                <a:effectLst/>
                <a:latin typeface="Apercu"/>
              </a:rPr>
              <a:t> that the server sends back in the response should be one of the options that the client specified in the </a:t>
            </a:r>
            <a:r>
              <a:rPr kumimoji="0" lang="en-US" altLang="en-US" b="0" i="0" u="none" strike="noStrike" cap="none" normalizeH="0" baseline="0" dirty="0">
                <a:ln>
                  <a:noFill/>
                </a:ln>
                <a:solidFill>
                  <a:srgbClr val="10162F"/>
                </a:solidFill>
                <a:effectLst/>
                <a:latin typeface="Monaco"/>
              </a:rPr>
              <a:t>accept</a:t>
            </a:r>
            <a:r>
              <a:rPr kumimoji="0" lang="en-US" altLang="en-US" b="0" i="0" u="none" strike="noStrike" cap="none" normalizeH="0" baseline="0" dirty="0">
                <a:ln>
                  <a:noFill/>
                </a:ln>
                <a:solidFill>
                  <a:srgbClr val="10162F"/>
                </a:solidFill>
                <a:effectLst/>
                <a:latin typeface="Apercu"/>
              </a:rPr>
              <a:t> field of the request.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For example, when a client is accessing a resource with </a:t>
            </a:r>
            <a:r>
              <a:rPr kumimoji="0" lang="en-US" altLang="en-US" b="0" i="0" u="none" strike="noStrike" cap="none" normalizeH="0" baseline="0" dirty="0">
                <a:ln>
                  <a:noFill/>
                </a:ln>
                <a:solidFill>
                  <a:srgbClr val="10162F"/>
                </a:solidFill>
                <a:effectLst/>
                <a:latin typeface="Monaco"/>
              </a:rPr>
              <a:t>id</a:t>
            </a:r>
            <a:r>
              <a:rPr kumimoji="0" lang="en-US" altLang="en-US" b="0" i="0" u="none" strike="noStrike" cap="none" normalizeH="0" baseline="0" dirty="0">
                <a:ln>
                  <a:noFill/>
                </a:ln>
                <a:solidFill>
                  <a:srgbClr val="10162F"/>
                </a:solidFill>
                <a:effectLst/>
                <a:latin typeface="Apercu"/>
              </a:rPr>
              <a:t> 23 in an </a:t>
            </a:r>
            <a:r>
              <a:rPr kumimoji="0" lang="en-US" altLang="en-US" b="0" i="0" u="none" strike="noStrike" cap="none" normalizeH="0" baseline="0" dirty="0">
                <a:ln>
                  <a:noFill/>
                </a:ln>
                <a:solidFill>
                  <a:srgbClr val="10162F"/>
                </a:solidFill>
                <a:effectLst/>
                <a:latin typeface="Monaco"/>
              </a:rPr>
              <a:t>articles</a:t>
            </a:r>
            <a:r>
              <a:rPr kumimoji="0" lang="en-US" altLang="en-US" b="0" i="0" u="none" strike="noStrike" cap="none" normalizeH="0" baseline="0" dirty="0">
                <a:ln>
                  <a:noFill/>
                </a:ln>
                <a:solidFill>
                  <a:srgbClr val="10162F"/>
                </a:solidFill>
                <a:effectLst/>
                <a:latin typeface="Apercu"/>
              </a:rPr>
              <a:t> resource with this GET Request:</a:t>
            </a:r>
            <a:endParaRPr kumimoji="0" lang="en-US" altLang="en-US" b="0" i="0" u="none" strike="noStrike" cap="none" normalizeH="0" baseline="0" dirty="0">
              <a:ln>
                <a:noFill/>
              </a:ln>
              <a:solidFill>
                <a:srgbClr val="10162F"/>
              </a:solidFill>
              <a:effectLst/>
              <a:latin typeface="Monaco"/>
              <a:cs typeface="Courier New" panose="02070309020205020404" pitchFamily="49"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Monaco"/>
                <a:cs typeface="Courier New" panose="02070309020205020404" pitchFamily="49" charset="0"/>
              </a:rPr>
              <a:t>GET /articles/23 HTTP/1.1 Accept: text/html, application/</a:t>
            </a:r>
            <a:r>
              <a:rPr kumimoji="0" lang="en-US" altLang="en-US" b="0" i="0" u="none" strike="noStrike" cap="none" normalizeH="0" baseline="0" dirty="0" err="1">
                <a:ln>
                  <a:noFill/>
                </a:ln>
                <a:solidFill>
                  <a:srgbClr val="10162F"/>
                </a:solidFill>
                <a:effectLst/>
                <a:latin typeface="Monaco"/>
                <a:cs typeface="Courier New" panose="02070309020205020404" pitchFamily="49" charset="0"/>
              </a:rPr>
              <a:t>xhtml</a:t>
            </a:r>
            <a:r>
              <a:rPr kumimoji="0" lang="en-US" altLang="en-US" b="0" i="0" u="none" strike="noStrike" cap="none" normalizeH="0" baseline="0" dirty="0">
                <a:ln>
                  <a:noFill/>
                </a:ln>
                <a:solidFill>
                  <a:srgbClr val="10162F"/>
                </a:solidFill>
                <a:effectLst/>
                <a:latin typeface="Monaco"/>
                <a:cs typeface="Courier New" panose="02070309020205020404" pitchFamily="49" charset="0"/>
              </a:rPr>
              <a:t>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The server might send back the content with the response header:</a:t>
            </a:r>
            <a:endParaRPr kumimoji="0" lang="en-US" altLang="en-US" b="0" i="0" u="none" strike="noStrike" cap="none" normalizeH="0" baseline="0" dirty="0">
              <a:ln>
                <a:noFill/>
              </a:ln>
              <a:solidFill>
                <a:srgbClr val="10162F"/>
              </a:solidFill>
              <a:effectLst/>
              <a:latin typeface="Monaco"/>
              <a:cs typeface="Courier New" panose="02070309020205020404" pitchFamily="49"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Monaco"/>
                <a:cs typeface="Courier New" panose="02070309020205020404" pitchFamily="49" charset="0"/>
              </a:rPr>
              <a:t>HTTP/1.1 200 (OK) Content-Type: text/html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0162F"/>
                </a:solidFill>
                <a:effectLst/>
                <a:latin typeface="Apercu"/>
              </a:rPr>
              <a:t>This would signify that the content requested is being returned in the response body with a </a:t>
            </a:r>
            <a:r>
              <a:rPr kumimoji="0" lang="en-US" altLang="en-US" b="0" i="0" u="none" strike="noStrike" cap="none" normalizeH="0" baseline="0" dirty="0">
                <a:ln>
                  <a:noFill/>
                </a:ln>
                <a:solidFill>
                  <a:srgbClr val="10162F"/>
                </a:solidFill>
                <a:effectLst/>
                <a:latin typeface="Monaco"/>
              </a:rPr>
              <a:t>content-type</a:t>
            </a:r>
            <a:r>
              <a:rPr kumimoji="0" lang="en-US" altLang="en-US" b="0" i="0" u="none" strike="noStrike" cap="none" normalizeH="0" baseline="0" dirty="0">
                <a:ln>
                  <a:noFill/>
                </a:ln>
                <a:solidFill>
                  <a:srgbClr val="10162F"/>
                </a:solidFill>
                <a:effectLst/>
                <a:latin typeface="Apercu"/>
              </a:rPr>
              <a:t> of </a:t>
            </a:r>
            <a:r>
              <a:rPr kumimoji="0" lang="en-US" altLang="en-US" b="0" i="0" u="none" strike="noStrike" cap="none" normalizeH="0" baseline="0" dirty="0">
                <a:ln>
                  <a:noFill/>
                </a:ln>
                <a:solidFill>
                  <a:srgbClr val="10162F"/>
                </a:solidFill>
                <a:effectLst/>
                <a:latin typeface="Monaco"/>
              </a:rPr>
              <a:t>text/html</a:t>
            </a:r>
            <a:r>
              <a:rPr kumimoji="0" lang="en-US" altLang="en-US" b="0" i="0" u="none" strike="noStrike" cap="none" normalizeH="0" baseline="0" dirty="0">
                <a:ln>
                  <a:noFill/>
                </a:ln>
                <a:solidFill>
                  <a:srgbClr val="10162F"/>
                </a:solidFill>
                <a:effectLst/>
                <a:latin typeface="Apercu"/>
              </a:rPr>
              <a:t>, which the client said it would be able to accept.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78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1694E90-E875-17A6-68B3-406B1EBD4556}"/>
              </a:ext>
            </a:extLst>
          </p:cNvPr>
          <p:cNvSpPr>
            <a:spLocks noChangeArrowheads="1"/>
          </p:cNvSpPr>
          <p:nvPr/>
        </p:nvSpPr>
        <p:spPr bwMode="auto">
          <a:xfrm>
            <a:off x="409576" y="904875"/>
            <a:ext cx="5161046" cy="487028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r>
              <a:rPr kumimoji="0" lang="en-US" altLang="en-US" b="1" i="0" u="none" strike="noStrike" cap="none" normalizeH="0" baseline="0" dirty="0">
                <a:ln>
                  <a:noFill/>
                </a:ln>
                <a:effectLst/>
                <a:latin typeface="Apercu"/>
              </a:rPr>
              <a:t>Response Codes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Apercu"/>
              </a:rPr>
              <a:t>Responses from the server contain status codes to alert the client to information about the success of the operation. As a developer, you do not need to know every status code (there are </a:t>
            </a:r>
            <a:r>
              <a:rPr kumimoji="0" lang="en-US" altLang="en-US" b="0" i="0" u="sng" strike="noStrike" cap="none" normalizeH="0" baseline="0" dirty="0">
                <a:ln>
                  <a:noFill/>
                </a:ln>
                <a:effectLst/>
                <a:latin typeface="Apercu"/>
                <a:hlinkClick r:id="rId2">
                  <a:extLst>
                    <a:ext uri="{A12FA001-AC4F-418D-AE19-62706E023703}">
                      <ahyp:hlinkClr xmlns:ahyp="http://schemas.microsoft.com/office/drawing/2018/hyperlinkcolor" val="tx"/>
                    </a:ext>
                  </a:extLst>
                </a:hlinkClick>
              </a:rPr>
              <a:t>many</a:t>
            </a:r>
            <a:r>
              <a:rPr kumimoji="0" lang="en-US" altLang="en-US" b="0" i="0" u="none" strike="noStrike" cap="none" normalizeH="0" baseline="0" dirty="0">
                <a:ln>
                  <a:noFill/>
                </a:ln>
                <a:effectLst/>
                <a:latin typeface="Apercu"/>
              </a:rPr>
              <a:t> of them), but you should know the most common ones and how they are used:</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Apercu"/>
              </a:rPr>
              <a:t>For each HTTP verb, there are expected status codes a server should return upon success: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Apercu"/>
              </a:rPr>
              <a:t>GET — return 200 (OK)</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Apercu"/>
              </a:rPr>
              <a:t>POST — return 201 (CREATED)</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Apercu"/>
              </a:rPr>
              <a:t>PUT — return 200 (OK)</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Apercu"/>
              </a:rPr>
              <a:t>DELETE — return 204 (NO CONTENT) If the operation fails, return the most specific status code possible corresponding to the problem that was encountered.</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solidFill>
              <a:effectLst/>
              <a:latin typeface="+mn-lt"/>
            </a:endParaRPr>
          </a:p>
        </p:txBody>
      </p:sp>
      <p:grpSp>
        <p:nvGrpSpPr>
          <p:cNvPr id="39" name="Group 30">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0" name="Freeform: Shape 3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3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a:extLst>
              <a:ext uri="{FF2B5EF4-FFF2-40B4-BE49-F238E27FC236}">
                <a16:creationId xmlns:a16="http://schemas.microsoft.com/office/drawing/2014/main" id="{AC04D987-408A-247E-95FE-9A27AB9FA82F}"/>
              </a:ext>
            </a:extLst>
          </p:cNvPr>
          <p:cNvGraphicFramePr>
            <a:graphicFrameLocks noGrp="1"/>
          </p:cNvGraphicFramePr>
          <p:nvPr>
            <p:extLst>
              <p:ext uri="{D42A27DB-BD31-4B8C-83A1-F6EECF244321}">
                <p14:modId xmlns:p14="http://schemas.microsoft.com/office/powerpoint/2010/main" val="861664934"/>
              </p:ext>
            </p:extLst>
          </p:nvPr>
        </p:nvGraphicFramePr>
        <p:xfrm>
          <a:off x="7546467" y="119927"/>
          <a:ext cx="4142233" cy="6738073"/>
        </p:xfrm>
        <a:graphic>
          <a:graphicData uri="http://schemas.openxmlformats.org/drawingml/2006/table">
            <a:tbl>
              <a:tblPr firstRow="1" bandRow="1"/>
              <a:tblGrid>
                <a:gridCol w="1597533">
                  <a:extLst>
                    <a:ext uri="{9D8B030D-6E8A-4147-A177-3AD203B41FA5}">
                      <a16:colId xmlns:a16="http://schemas.microsoft.com/office/drawing/2014/main" val="1193163138"/>
                    </a:ext>
                  </a:extLst>
                </a:gridCol>
                <a:gridCol w="2544700">
                  <a:extLst>
                    <a:ext uri="{9D8B030D-6E8A-4147-A177-3AD203B41FA5}">
                      <a16:colId xmlns:a16="http://schemas.microsoft.com/office/drawing/2014/main" val="3824588097"/>
                    </a:ext>
                  </a:extLst>
                </a:gridCol>
              </a:tblGrid>
              <a:tr h="300294">
                <a:tc>
                  <a:txBody>
                    <a:bodyPr/>
                    <a:lstStyle/>
                    <a:p>
                      <a:pPr algn="l" fontAlgn="ctr">
                        <a:spcBef>
                          <a:spcPts val="0"/>
                        </a:spcBef>
                        <a:spcAft>
                          <a:spcPts val="0"/>
                        </a:spcAft>
                      </a:pPr>
                      <a:r>
                        <a:rPr lang="en-IN" sz="1400" b="0" i="0" u="none" strike="noStrike">
                          <a:solidFill>
                            <a:srgbClr val="000000"/>
                          </a:solidFill>
                          <a:effectLst/>
                          <a:latin typeface="Arial" panose="020B0604020202020204" pitchFamily="34" charset="0"/>
                        </a:rPr>
                        <a:t>Status code</a:t>
                      </a:r>
                      <a:endParaRPr lang="en-IN" sz="1400" b="0" i="0" u="none" strike="noStrike">
                        <a:effectLst/>
                        <a:latin typeface="Arial" panose="020B0604020202020204" pitchFamily="34" charset="0"/>
                      </a:endParaRPr>
                    </a:p>
                  </a:txBody>
                  <a:tcPr marL="52635" marR="52635" marT="26317" marB="26317" anchor="ctr">
                    <a:lnL>
                      <a:noFill/>
                    </a:lnL>
                    <a:lnR>
                      <a:noFill/>
                    </a:lnR>
                    <a:lnT>
                      <a:noFill/>
                    </a:lnT>
                    <a:lnB>
                      <a:noFill/>
                    </a:lnB>
                    <a:noFill/>
                  </a:tcPr>
                </a:tc>
                <a:tc>
                  <a:txBody>
                    <a:bodyPr/>
                    <a:lstStyle/>
                    <a:p>
                      <a:pPr algn="l" fontAlgn="ctr">
                        <a:spcBef>
                          <a:spcPts val="0"/>
                        </a:spcBef>
                        <a:spcAft>
                          <a:spcPts val="0"/>
                        </a:spcAft>
                      </a:pPr>
                      <a:r>
                        <a:rPr lang="en-IN" sz="1400" b="0" i="0" u="none" strike="noStrike">
                          <a:solidFill>
                            <a:srgbClr val="000000"/>
                          </a:solidFill>
                          <a:effectLst/>
                          <a:latin typeface="Arial" panose="020B0604020202020204" pitchFamily="34" charset="0"/>
                        </a:rPr>
                        <a:t>Meaning</a:t>
                      </a:r>
                      <a:endParaRPr lang="en-IN" sz="1400" b="0" i="0" u="none" strike="noStrike">
                        <a:effectLst/>
                        <a:latin typeface="Arial" panose="020B0604020202020204" pitchFamily="34" charset="0"/>
                      </a:endParaRPr>
                    </a:p>
                  </a:txBody>
                  <a:tcPr marL="52635" marR="52635" marT="26317" marB="26317" anchor="ctr">
                    <a:lnL>
                      <a:noFill/>
                    </a:lnL>
                    <a:lnR>
                      <a:noFill/>
                    </a:lnR>
                    <a:lnT>
                      <a:noFill/>
                    </a:lnT>
                    <a:lnB>
                      <a:noFill/>
                    </a:lnB>
                    <a:noFill/>
                  </a:tcPr>
                </a:tc>
                <a:extLst>
                  <a:ext uri="{0D108BD9-81ED-4DB2-BD59-A6C34878D82A}">
                    <a16:rowId xmlns:a16="http://schemas.microsoft.com/office/drawing/2014/main" val="920452075"/>
                  </a:ext>
                </a:extLst>
              </a:tr>
              <a:tr h="541168">
                <a:tc>
                  <a:txBody>
                    <a:bodyPr/>
                    <a:lstStyle/>
                    <a:p>
                      <a:pPr algn="l" fontAlgn="ctr">
                        <a:spcBef>
                          <a:spcPts val="0"/>
                        </a:spcBef>
                        <a:spcAft>
                          <a:spcPts val="0"/>
                        </a:spcAft>
                      </a:pPr>
                      <a:r>
                        <a:rPr lang="en-IN" sz="1400" b="0" i="0" u="none" strike="noStrike" dirty="0">
                          <a:solidFill>
                            <a:srgbClr val="000000"/>
                          </a:solidFill>
                          <a:effectLst/>
                          <a:highlight>
                            <a:srgbClr val="F6F5FA"/>
                          </a:highlight>
                          <a:latin typeface="Arial" panose="020B0604020202020204" pitchFamily="34" charset="0"/>
                        </a:rPr>
                        <a:t>200 (OK)</a:t>
                      </a:r>
                      <a:endParaRPr lang="en-IN" sz="1400" b="0" i="0" u="none" strike="noStrike" dirty="0">
                        <a:effectLst/>
                        <a:highlight>
                          <a:srgbClr val="F6F5FA"/>
                        </a:highlight>
                        <a:latin typeface="Arial" panose="020B0604020202020204" pitchFamily="34" charset="0"/>
                      </a:endParaRPr>
                    </a:p>
                  </a:txBody>
                  <a:tcPr marL="52635" marR="52635" marT="26317" marB="26317" anchor="ctr">
                    <a:lnL>
                      <a:noFill/>
                    </a:lnL>
                    <a:lnR>
                      <a:noFill/>
                    </a:lnR>
                    <a:lnT>
                      <a:noFill/>
                    </a:lnT>
                    <a:lnB>
                      <a:noFill/>
                    </a:lnB>
                    <a:solidFill>
                      <a:srgbClr val="F6F5FA"/>
                    </a:solidFill>
                  </a:tcPr>
                </a:tc>
                <a:tc>
                  <a:txBody>
                    <a:bodyPr/>
                    <a:lstStyle/>
                    <a:p>
                      <a:pPr algn="l" fontAlgn="ctr">
                        <a:spcBef>
                          <a:spcPts val="0"/>
                        </a:spcBef>
                        <a:spcAft>
                          <a:spcPts val="0"/>
                        </a:spcAft>
                      </a:pPr>
                      <a:r>
                        <a:rPr lang="en-US" sz="1400" b="0" i="0" u="none" strike="noStrike">
                          <a:solidFill>
                            <a:srgbClr val="000000"/>
                          </a:solidFill>
                          <a:effectLst/>
                          <a:highlight>
                            <a:srgbClr val="F6F5FA"/>
                          </a:highlight>
                          <a:latin typeface="Arial" panose="020B0604020202020204" pitchFamily="34" charset="0"/>
                        </a:rPr>
                        <a:t>This is the standard response for successful HTTP requests.</a:t>
                      </a:r>
                      <a:endParaRPr lang="en-US" sz="1400" b="0" i="0" u="none" strike="noStrike">
                        <a:effectLst/>
                        <a:highlight>
                          <a:srgbClr val="F6F5FA"/>
                        </a:highlight>
                        <a:latin typeface="Arial" panose="020B0604020202020204" pitchFamily="34" charset="0"/>
                      </a:endParaRPr>
                    </a:p>
                  </a:txBody>
                  <a:tcPr marL="52635" marR="52635" marT="26317" marB="26317" anchor="ctr">
                    <a:lnL>
                      <a:noFill/>
                    </a:lnL>
                    <a:lnR>
                      <a:noFill/>
                    </a:lnR>
                    <a:lnT>
                      <a:noFill/>
                    </a:lnT>
                    <a:lnB>
                      <a:noFill/>
                    </a:lnB>
                    <a:solidFill>
                      <a:srgbClr val="F6F5FA"/>
                    </a:solidFill>
                  </a:tcPr>
                </a:tc>
                <a:extLst>
                  <a:ext uri="{0D108BD9-81ED-4DB2-BD59-A6C34878D82A}">
                    <a16:rowId xmlns:a16="http://schemas.microsoft.com/office/drawing/2014/main" val="2866661741"/>
                  </a:ext>
                </a:extLst>
              </a:tr>
              <a:tr h="1022914">
                <a:tc>
                  <a:txBody>
                    <a:bodyPr/>
                    <a:lstStyle/>
                    <a:p>
                      <a:pPr algn="l" fontAlgn="ctr">
                        <a:spcBef>
                          <a:spcPts val="0"/>
                        </a:spcBef>
                        <a:spcAft>
                          <a:spcPts val="0"/>
                        </a:spcAft>
                      </a:pPr>
                      <a:r>
                        <a:rPr lang="en-IN" sz="1400" b="0" i="0" u="none" strike="noStrike" dirty="0">
                          <a:solidFill>
                            <a:srgbClr val="000000"/>
                          </a:solidFill>
                          <a:effectLst/>
                          <a:latin typeface="Arial" panose="020B0604020202020204" pitchFamily="34" charset="0"/>
                        </a:rPr>
                        <a:t>201 (CREATED)</a:t>
                      </a:r>
                      <a:endParaRPr lang="en-IN" sz="1400" b="0" i="0" u="none" strike="noStrike" dirty="0">
                        <a:effectLst/>
                        <a:latin typeface="Arial" panose="020B0604020202020204" pitchFamily="34" charset="0"/>
                      </a:endParaRPr>
                    </a:p>
                  </a:txBody>
                  <a:tcPr marL="52635" marR="52635" marT="26317" marB="26317" anchor="ctr">
                    <a:lnL>
                      <a:noFill/>
                    </a:lnL>
                    <a:lnR>
                      <a:noFill/>
                    </a:lnR>
                    <a:lnT>
                      <a:noFill/>
                    </a:lnT>
                    <a:lnB>
                      <a:noFill/>
                    </a:lnB>
                    <a:noFill/>
                  </a:tcPr>
                </a:tc>
                <a:tc>
                  <a:txBody>
                    <a:bodyPr/>
                    <a:lstStyle/>
                    <a:p>
                      <a:pPr algn="l" fontAlgn="ctr">
                        <a:spcBef>
                          <a:spcPts val="0"/>
                        </a:spcBef>
                        <a:spcAft>
                          <a:spcPts val="0"/>
                        </a:spcAft>
                      </a:pPr>
                      <a:r>
                        <a:rPr lang="en-US" sz="1400" b="0" i="0" u="none" strike="noStrike">
                          <a:solidFill>
                            <a:srgbClr val="000000"/>
                          </a:solidFill>
                          <a:effectLst/>
                          <a:latin typeface="Arial" panose="020B0604020202020204" pitchFamily="34" charset="0"/>
                        </a:rPr>
                        <a:t>This is the standard response for an HTTP request that resulted in an item being successfully created.</a:t>
                      </a:r>
                      <a:endParaRPr lang="en-US" sz="1400" b="0" i="0" u="none" strike="noStrike">
                        <a:effectLst/>
                        <a:latin typeface="Arial" panose="020B0604020202020204" pitchFamily="34" charset="0"/>
                      </a:endParaRPr>
                    </a:p>
                  </a:txBody>
                  <a:tcPr marL="52635" marR="52635" marT="26317" marB="26317" anchor="ctr">
                    <a:lnL>
                      <a:noFill/>
                    </a:lnL>
                    <a:lnR>
                      <a:noFill/>
                    </a:lnR>
                    <a:lnT>
                      <a:noFill/>
                    </a:lnT>
                    <a:lnB>
                      <a:noFill/>
                    </a:lnB>
                    <a:noFill/>
                  </a:tcPr>
                </a:tc>
                <a:extLst>
                  <a:ext uri="{0D108BD9-81ED-4DB2-BD59-A6C34878D82A}">
                    <a16:rowId xmlns:a16="http://schemas.microsoft.com/office/drawing/2014/main" val="3541823761"/>
                  </a:ext>
                </a:extLst>
              </a:tr>
              <a:tr h="1022914">
                <a:tc>
                  <a:txBody>
                    <a:bodyPr/>
                    <a:lstStyle/>
                    <a:p>
                      <a:pPr algn="l" fontAlgn="ctr">
                        <a:spcBef>
                          <a:spcPts val="0"/>
                        </a:spcBef>
                        <a:spcAft>
                          <a:spcPts val="0"/>
                        </a:spcAft>
                      </a:pPr>
                      <a:r>
                        <a:rPr lang="en-IN" sz="1400" b="0" i="0" u="none" strike="noStrike">
                          <a:solidFill>
                            <a:srgbClr val="000000"/>
                          </a:solidFill>
                          <a:effectLst/>
                          <a:highlight>
                            <a:srgbClr val="F6F5FA"/>
                          </a:highlight>
                          <a:latin typeface="Arial" panose="020B0604020202020204" pitchFamily="34" charset="0"/>
                        </a:rPr>
                        <a:t>204 (NO CONTENT)</a:t>
                      </a:r>
                      <a:endParaRPr lang="en-IN" sz="1400" b="0" i="0" u="none" strike="noStrike">
                        <a:effectLst/>
                        <a:highlight>
                          <a:srgbClr val="F6F5FA"/>
                        </a:highlight>
                        <a:latin typeface="Arial" panose="020B0604020202020204" pitchFamily="34" charset="0"/>
                      </a:endParaRPr>
                    </a:p>
                  </a:txBody>
                  <a:tcPr marL="52635" marR="52635" marT="26317" marB="26317" anchor="ctr">
                    <a:lnL>
                      <a:noFill/>
                    </a:lnL>
                    <a:lnR>
                      <a:noFill/>
                    </a:lnR>
                    <a:lnT>
                      <a:noFill/>
                    </a:lnT>
                    <a:lnB>
                      <a:noFill/>
                    </a:lnB>
                    <a:solidFill>
                      <a:srgbClr val="F6F5FA"/>
                    </a:solidFill>
                  </a:tcPr>
                </a:tc>
                <a:tc>
                  <a:txBody>
                    <a:bodyPr/>
                    <a:lstStyle/>
                    <a:p>
                      <a:pPr algn="l" fontAlgn="ctr">
                        <a:spcBef>
                          <a:spcPts val="0"/>
                        </a:spcBef>
                        <a:spcAft>
                          <a:spcPts val="0"/>
                        </a:spcAft>
                      </a:pPr>
                      <a:r>
                        <a:rPr lang="en-US" sz="1400" b="0" i="0" u="none" strike="noStrike" dirty="0">
                          <a:solidFill>
                            <a:srgbClr val="000000"/>
                          </a:solidFill>
                          <a:effectLst/>
                          <a:highlight>
                            <a:srgbClr val="F6F5FA"/>
                          </a:highlight>
                          <a:latin typeface="Arial" panose="020B0604020202020204" pitchFamily="34" charset="0"/>
                        </a:rPr>
                        <a:t>This is the standard response for successful HTTP requests, where nothing is being returned in the response body.</a:t>
                      </a:r>
                      <a:endParaRPr lang="en-US" sz="1400" b="0" i="0" u="none" strike="noStrike" dirty="0">
                        <a:effectLst/>
                        <a:highlight>
                          <a:srgbClr val="F6F5FA"/>
                        </a:highlight>
                        <a:latin typeface="Arial" panose="020B0604020202020204" pitchFamily="34" charset="0"/>
                      </a:endParaRPr>
                    </a:p>
                  </a:txBody>
                  <a:tcPr marL="52635" marR="52635" marT="26317" marB="26317" anchor="ctr">
                    <a:lnL>
                      <a:noFill/>
                    </a:lnL>
                    <a:lnR>
                      <a:noFill/>
                    </a:lnR>
                    <a:lnT>
                      <a:noFill/>
                    </a:lnT>
                    <a:lnB>
                      <a:noFill/>
                    </a:lnB>
                    <a:solidFill>
                      <a:srgbClr val="F6F5FA"/>
                    </a:solidFill>
                  </a:tcPr>
                </a:tc>
                <a:extLst>
                  <a:ext uri="{0D108BD9-81ED-4DB2-BD59-A6C34878D82A}">
                    <a16:rowId xmlns:a16="http://schemas.microsoft.com/office/drawing/2014/main" val="2410000113"/>
                  </a:ext>
                </a:extLst>
              </a:tr>
              <a:tr h="1022914">
                <a:tc>
                  <a:txBody>
                    <a:bodyPr/>
                    <a:lstStyle/>
                    <a:p>
                      <a:pPr algn="l" fontAlgn="ctr">
                        <a:spcBef>
                          <a:spcPts val="0"/>
                        </a:spcBef>
                        <a:spcAft>
                          <a:spcPts val="0"/>
                        </a:spcAft>
                      </a:pPr>
                      <a:r>
                        <a:rPr lang="en-IN" sz="1400" b="0" i="0" u="none" strike="noStrike" dirty="0">
                          <a:solidFill>
                            <a:srgbClr val="000000"/>
                          </a:solidFill>
                          <a:effectLst/>
                          <a:latin typeface="Arial" panose="020B0604020202020204" pitchFamily="34" charset="0"/>
                        </a:rPr>
                        <a:t>400 (BAD REQUEST)</a:t>
                      </a:r>
                      <a:endParaRPr lang="en-IN" sz="1400" b="0" i="0" u="none" strike="noStrike" dirty="0">
                        <a:effectLst/>
                        <a:latin typeface="Arial" panose="020B0604020202020204" pitchFamily="34" charset="0"/>
                      </a:endParaRPr>
                    </a:p>
                  </a:txBody>
                  <a:tcPr marL="52635" marR="52635" marT="26317" marB="26317" anchor="ctr">
                    <a:lnL>
                      <a:noFill/>
                    </a:lnL>
                    <a:lnR>
                      <a:noFill/>
                    </a:lnR>
                    <a:lnT>
                      <a:noFill/>
                    </a:lnT>
                    <a:lnB>
                      <a:noFill/>
                    </a:lnB>
                    <a:noFill/>
                  </a:tcPr>
                </a:tc>
                <a:tc>
                  <a:txBody>
                    <a:bodyPr/>
                    <a:lstStyle/>
                    <a:p>
                      <a:pPr algn="l" fontAlgn="ctr">
                        <a:spcBef>
                          <a:spcPts val="0"/>
                        </a:spcBef>
                        <a:spcAft>
                          <a:spcPts val="0"/>
                        </a:spcAft>
                      </a:pPr>
                      <a:r>
                        <a:rPr lang="en-US" sz="1400" b="0" i="0" u="none" strike="noStrike" dirty="0">
                          <a:solidFill>
                            <a:srgbClr val="000000"/>
                          </a:solidFill>
                          <a:effectLst/>
                          <a:latin typeface="Arial" panose="020B0604020202020204" pitchFamily="34" charset="0"/>
                        </a:rPr>
                        <a:t>The request cannot be processed because of bad request syntax, excessive size, or another client error.</a:t>
                      </a:r>
                      <a:endParaRPr lang="en-US" sz="1400" b="0" i="0" u="none" strike="noStrike" dirty="0">
                        <a:effectLst/>
                        <a:latin typeface="Arial" panose="020B0604020202020204" pitchFamily="34" charset="0"/>
                      </a:endParaRPr>
                    </a:p>
                  </a:txBody>
                  <a:tcPr marL="52635" marR="52635" marT="26317" marB="26317" anchor="ctr">
                    <a:lnL>
                      <a:noFill/>
                    </a:lnL>
                    <a:lnR>
                      <a:noFill/>
                    </a:lnR>
                    <a:lnT>
                      <a:noFill/>
                    </a:lnT>
                    <a:lnB>
                      <a:noFill/>
                    </a:lnB>
                    <a:noFill/>
                  </a:tcPr>
                </a:tc>
                <a:extLst>
                  <a:ext uri="{0D108BD9-81ED-4DB2-BD59-A6C34878D82A}">
                    <a16:rowId xmlns:a16="http://schemas.microsoft.com/office/drawing/2014/main" val="2138289888"/>
                  </a:ext>
                </a:extLst>
              </a:tr>
              <a:tr h="782041">
                <a:tc>
                  <a:txBody>
                    <a:bodyPr/>
                    <a:lstStyle/>
                    <a:p>
                      <a:pPr algn="l" fontAlgn="ctr">
                        <a:spcBef>
                          <a:spcPts val="0"/>
                        </a:spcBef>
                        <a:spcAft>
                          <a:spcPts val="0"/>
                        </a:spcAft>
                      </a:pPr>
                      <a:r>
                        <a:rPr lang="en-IN" sz="1400" b="0" i="0" u="none" strike="noStrike">
                          <a:solidFill>
                            <a:srgbClr val="000000"/>
                          </a:solidFill>
                          <a:effectLst/>
                          <a:highlight>
                            <a:srgbClr val="F6F5FA"/>
                          </a:highlight>
                          <a:latin typeface="Arial" panose="020B0604020202020204" pitchFamily="34" charset="0"/>
                        </a:rPr>
                        <a:t>403 (FORBIDDEN)</a:t>
                      </a:r>
                      <a:endParaRPr lang="en-IN" sz="1400" b="0" i="0" u="none" strike="noStrike">
                        <a:effectLst/>
                        <a:highlight>
                          <a:srgbClr val="F6F5FA"/>
                        </a:highlight>
                        <a:latin typeface="Arial" panose="020B0604020202020204" pitchFamily="34" charset="0"/>
                      </a:endParaRPr>
                    </a:p>
                  </a:txBody>
                  <a:tcPr marL="52635" marR="52635" marT="26317" marB="26317" anchor="ctr">
                    <a:lnL>
                      <a:noFill/>
                    </a:lnL>
                    <a:lnR>
                      <a:noFill/>
                    </a:lnR>
                    <a:lnT>
                      <a:noFill/>
                    </a:lnT>
                    <a:lnB>
                      <a:noFill/>
                    </a:lnB>
                    <a:solidFill>
                      <a:srgbClr val="F6F5FA"/>
                    </a:solidFill>
                  </a:tcPr>
                </a:tc>
                <a:tc>
                  <a:txBody>
                    <a:bodyPr/>
                    <a:lstStyle/>
                    <a:p>
                      <a:pPr algn="l" fontAlgn="ctr">
                        <a:spcBef>
                          <a:spcPts val="0"/>
                        </a:spcBef>
                        <a:spcAft>
                          <a:spcPts val="0"/>
                        </a:spcAft>
                      </a:pPr>
                      <a:r>
                        <a:rPr lang="en-US" sz="1400" b="0" i="0" u="none" strike="noStrike" dirty="0">
                          <a:solidFill>
                            <a:srgbClr val="000000"/>
                          </a:solidFill>
                          <a:effectLst/>
                          <a:highlight>
                            <a:srgbClr val="F6F5FA"/>
                          </a:highlight>
                          <a:latin typeface="Arial" panose="020B0604020202020204" pitchFamily="34" charset="0"/>
                        </a:rPr>
                        <a:t>The client does not have permission to access this resource.</a:t>
                      </a:r>
                      <a:endParaRPr lang="en-US" sz="1400" b="0" i="0" u="none" strike="noStrike" dirty="0">
                        <a:effectLst/>
                        <a:highlight>
                          <a:srgbClr val="F6F5FA"/>
                        </a:highlight>
                        <a:latin typeface="Arial" panose="020B0604020202020204" pitchFamily="34" charset="0"/>
                      </a:endParaRPr>
                    </a:p>
                  </a:txBody>
                  <a:tcPr marL="52635" marR="52635" marT="26317" marB="26317" anchor="ctr">
                    <a:lnL>
                      <a:noFill/>
                    </a:lnL>
                    <a:lnR>
                      <a:noFill/>
                    </a:lnR>
                    <a:lnT>
                      <a:noFill/>
                    </a:lnT>
                    <a:lnB>
                      <a:noFill/>
                    </a:lnB>
                    <a:solidFill>
                      <a:srgbClr val="F6F5FA"/>
                    </a:solidFill>
                  </a:tcPr>
                </a:tc>
                <a:extLst>
                  <a:ext uri="{0D108BD9-81ED-4DB2-BD59-A6C34878D82A}">
                    <a16:rowId xmlns:a16="http://schemas.microsoft.com/office/drawing/2014/main" val="2196259560"/>
                  </a:ext>
                </a:extLst>
              </a:tr>
              <a:tr h="1022914">
                <a:tc>
                  <a:txBody>
                    <a:bodyPr/>
                    <a:lstStyle/>
                    <a:p>
                      <a:pPr algn="l" fontAlgn="ctr">
                        <a:spcBef>
                          <a:spcPts val="0"/>
                        </a:spcBef>
                        <a:spcAft>
                          <a:spcPts val="0"/>
                        </a:spcAft>
                      </a:pPr>
                      <a:r>
                        <a:rPr lang="en-IN" sz="1400" b="0" i="0" u="none" strike="noStrike">
                          <a:solidFill>
                            <a:srgbClr val="000000"/>
                          </a:solidFill>
                          <a:effectLst/>
                          <a:latin typeface="Arial" panose="020B0604020202020204" pitchFamily="34" charset="0"/>
                        </a:rPr>
                        <a:t>404 (NOT FOUND)</a:t>
                      </a:r>
                      <a:endParaRPr lang="en-IN" sz="1400" b="0" i="0" u="none" strike="noStrike">
                        <a:effectLst/>
                        <a:latin typeface="Arial" panose="020B0604020202020204" pitchFamily="34" charset="0"/>
                      </a:endParaRPr>
                    </a:p>
                  </a:txBody>
                  <a:tcPr marL="52635" marR="52635" marT="26317" marB="26317" anchor="ctr">
                    <a:lnL>
                      <a:noFill/>
                    </a:lnL>
                    <a:lnR>
                      <a:noFill/>
                    </a:lnR>
                    <a:lnT>
                      <a:noFill/>
                    </a:lnT>
                    <a:lnB>
                      <a:noFill/>
                    </a:lnB>
                    <a:noFill/>
                  </a:tcPr>
                </a:tc>
                <a:tc>
                  <a:txBody>
                    <a:bodyPr/>
                    <a:lstStyle/>
                    <a:p>
                      <a:pPr algn="l" fontAlgn="ctr">
                        <a:spcBef>
                          <a:spcPts val="0"/>
                        </a:spcBef>
                        <a:spcAft>
                          <a:spcPts val="0"/>
                        </a:spcAft>
                      </a:pPr>
                      <a:r>
                        <a:rPr lang="en-US" sz="1400" b="0" i="0" u="none" strike="noStrike">
                          <a:solidFill>
                            <a:srgbClr val="000000"/>
                          </a:solidFill>
                          <a:effectLst/>
                          <a:latin typeface="Arial" panose="020B0604020202020204" pitchFamily="34" charset="0"/>
                        </a:rPr>
                        <a:t>The resource could not be found at this time. It is possible it was deleted, or does not exist yet.</a:t>
                      </a:r>
                      <a:endParaRPr lang="en-US" sz="1400" b="0" i="0" u="none" strike="noStrike">
                        <a:effectLst/>
                        <a:latin typeface="Arial" panose="020B0604020202020204" pitchFamily="34" charset="0"/>
                      </a:endParaRPr>
                    </a:p>
                  </a:txBody>
                  <a:tcPr marL="52635" marR="52635" marT="26317" marB="26317" anchor="ctr">
                    <a:lnL>
                      <a:noFill/>
                    </a:lnL>
                    <a:lnR>
                      <a:noFill/>
                    </a:lnR>
                    <a:lnT>
                      <a:noFill/>
                    </a:lnT>
                    <a:lnB>
                      <a:noFill/>
                    </a:lnB>
                    <a:noFill/>
                  </a:tcPr>
                </a:tc>
                <a:extLst>
                  <a:ext uri="{0D108BD9-81ED-4DB2-BD59-A6C34878D82A}">
                    <a16:rowId xmlns:a16="http://schemas.microsoft.com/office/drawing/2014/main" val="3387326840"/>
                  </a:ext>
                </a:extLst>
              </a:tr>
              <a:tr h="1022914">
                <a:tc>
                  <a:txBody>
                    <a:bodyPr/>
                    <a:lstStyle/>
                    <a:p>
                      <a:pPr algn="l" fontAlgn="ctr">
                        <a:spcBef>
                          <a:spcPts val="0"/>
                        </a:spcBef>
                        <a:spcAft>
                          <a:spcPts val="0"/>
                        </a:spcAft>
                      </a:pPr>
                      <a:r>
                        <a:rPr lang="en-IN" sz="1400" b="0" i="0" u="none" strike="noStrike">
                          <a:solidFill>
                            <a:srgbClr val="000000"/>
                          </a:solidFill>
                          <a:effectLst/>
                          <a:highlight>
                            <a:srgbClr val="F6F5FA"/>
                          </a:highlight>
                          <a:latin typeface="Arial" panose="020B0604020202020204" pitchFamily="34" charset="0"/>
                        </a:rPr>
                        <a:t>500 (INTERNAL SERVER ERROR)</a:t>
                      </a:r>
                      <a:endParaRPr lang="en-IN" sz="1400" b="0" i="0" u="none" strike="noStrike">
                        <a:effectLst/>
                        <a:highlight>
                          <a:srgbClr val="F6F5FA"/>
                        </a:highlight>
                        <a:latin typeface="Arial" panose="020B0604020202020204" pitchFamily="34" charset="0"/>
                      </a:endParaRPr>
                    </a:p>
                  </a:txBody>
                  <a:tcPr marL="52635" marR="52635" marT="26317" marB="26317" anchor="ctr">
                    <a:lnL>
                      <a:noFill/>
                    </a:lnL>
                    <a:lnR>
                      <a:noFill/>
                    </a:lnR>
                    <a:lnT>
                      <a:noFill/>
                    </a:lnT>
                    <a:lnB>
                      <a:noFill/>
                    </a:lnB>
                    <a:solidFill>
                      <a:srgbClr val="F6F5FA"/>
                    </a:solidFill>
                  </a:tcPr>
                </a:tc>
                <a:tc>
                  <a:txBody>
                    <a:bodyPr/>
                    <a:lstStyle/>
                    <a:p>
                      <a:pPr algn="l" fontAlgn="ctr">
                        <a:spcBef>
                          <a:spcPts val="0"/>
                        </a:spcBef>
                        <a:spcAft>
                          <a:spcPts val="0"/>
                        </a:spcAft>
                      </a:pPr>
                      <a:r>
                        <a:rPr lang="en-US" sz="1400" b="0" i="0" u="none" strike="noStrike" dirty="0">
                          <a:solidFill>
                            <a:srgbClr val="000000"/>
                          </a:solidFill>
                          <a:effectLst/>
                          <a:highlight>
                            <a:srgbClr val="F6F5FA"/>
                          </a:highlight>
                          <a:latin typeface="Arial" panose="020B0604020202020204" pitchFamily="34" charset="0"/>
                        </a:rPr>
                        <a:t>The generic answer for an unexpected failure if there is no more specific information available.</a:t>
                      </a:r>
                      <a:endParaRPr lang="en-US" sz="1400" b="0" i="0" u="none" strike="noStrike" dirty="0">
                        <a:effectLst/>
                        <a:highlight>
                          <a:srgbClr val="F6F5FA"/>
                        </a:highlight>
                        <a:latin typeface="Arial" panose="020B0604020202020204" pitchFamily="34" charset="0"/>
                      </a:endParaRPr>
                    </a:p>
                  </a:txBody>
                  <a:tcPr marL="52635" marR="52635" marT="26317" marB="26317" anchor="ctr">
                    <a:lnL>
                      <a:noFill/>
                    </a:lnL>
                    <a:lnR>
                      <a:noFill/>
                    </a:lnR>
                    <a:lnT>
                      <a:noFill/>
                    </a:lnT>
                    <a:lnB>
                      <a:noFill/>
                    </a:lnB>
                    <a:solidFill>
                      <a:srgbClr val="F6F5FA"/>
                    </a:solidFill>
                  </a:tcPr>
                </a:tc>
                <a:extLst>
                  <a:ext uri="{0D108BD9-81ED-4DB2-BD59-A6C34878D82A}">
                    <a16:rowId xmlns:a16="http://schemas.microsoft.com/office/drawing/2014/main" val="397811373"/>
                  </a:ext>
                </a:extLst>
              </a:tr>
            </a:tbl>
          </a:graphicData>
        </a:graphic>
      </p:graphicFrame>
    </p:spTree>
    <p:extLst>
      <p:ext uri="{BB962C8B-B14F-4D97-AF65-F5344CB8AC3E}">
        <p14:creationId xmlns:p14="http://schemas.microsoft.com/office/powerpoint/2010/main" val="151707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1605</Words>
  <Application>Microsoft Office PowerPoint</Application>
  <PresentationFormat>Widescreen</PresentationFormat>
  <Paragraphs>93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Apercu</vt:lpstr>
      <vt:lpstr>Arial</vt:lpstr>
      <vt:lpstr>Calibri</vt:lpstr>
      <vt:lpstr>Calibri Light</vt:lpstr>
      <vt:lpstr>Monaco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Nalband, Abhinay Kumar</dc:creator>
  <cp:lastModifiedBy>Nalband, Abhinay Kumar</cp:lastModifiedBy>
  <cp:revision>1</cp:revision>
  <dcterms:created xsi:type="dcterms:W3CDTF">2024-02-22T06:37:04Z</dcterms:created>
  <dcterms:modified xsi:type="dcterms:W3CDTF">2024-02-22T07:10:03Z</dcterms:modified>
</cp:coreProperties>
</file>