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6" r:id="rId6"/>
    <p:sldId id="263" r:id="rId7"/>
    <p:sldId id="265" r:id="rId8"/>
    <p:sldId id="260" r:id="rId9"/>
    <p:sldId id="262" r:id="rId10"/>
    <p:sldId id="266" r:id="rId11"/>
    <p:sldId id="269" r:id="rId12"/>
    <p:sldId id="277" r:id="rId13"/>
    <p:sldId id="278" r:id="rId14"/>
    <p:sldId id="275" r:id="rId15"/>
    <p:sldId id="274" r:id="rId16"/>
    <p:sldId id="270" r:id="rId17"/>
    <p:sldId id="27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03" autoAdjust="0"/>
    <p:restoredTop sz="94690" autoAdjust="0"/>
  </p:normalViewPr>
  <p:slideViewPr>
    <p:cSldViewPr snapToGrid="0">
      <p:cViewPr varScale="1">
        <p:scale>
          <a:sx n="96" d="100"/>
          <a:sy n="96" d="100"/>
        </p:scale>
        <p:origin x="490" y="96"/>
      </p:cViewPr>
      <p:guideLst/>
    </p:cSldViewPr>
  </p:slideViewPr>
  <p:outlineViewPr>
    <p:cViewPr>
      <p:scale>
        <a:sx n="33" d="100"/>
        <a:sy n="33" d="100"/>
      </p:scale>
      <p:origin x="0" y="-109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y S" userId="5d5ae0a83be2ed9c" providerId="LiveId" clId="{FDF366D4-AF0C-4257-9617-DE01CC47CE81}"/>
    <pc:docChg chg="undo custSel addSld modSld">
      <pc:chgData name="Abhinay S" userId="5d5ae0a83be2ed9c" providerId="LiveId" clId="{FDF366D4-AF0C-4257-9617-DE01CC47CE81}" dt="2024-10-30T04:06:23.080" v="60" actId="20577"/>
      <pc:docMkLst>
        <pc:docMk/>
      </pc:docMkLst>
      <pc:sldChg chg="modSp mod">
        <pc:chgData name="Abhinay S" userId="5d5ae0a83be2ed9c" providerId="LiveId" clId="{FDF366D4-AF0C-4257-9617-DE01CC47CE81}" dt="2024-10-30T04:04:03.805" v="21" actId="20577"/>
        <pc:sldMkLst>
          <pc:docMk/>
          <pc:sldMk cId="2875018059" sldId="260"/>
        </pc:sldMkLst>
        <pc:spChg chg="mod">
          <ac:chgData name="Abhinay S" userId="5d5ae0a83be2ed9c" providerId="LiveId" clId="{FDF366D4-AF0C-4257-9617-DE01CC47CE81}" dt="2024-10-30T04:04:03.805" v="21" actId="20577"/>
          <ac:spMkLst>
            <pc:docMk/>
            <pc:sldMk cId="2875018059" sldId="260"/>
            <ac:spMk id="6" creationId="{B2BA1FE4-8655-0F2A-5E35-4F772A84438A}"/>
          </ac:spMkLst>
        </pc:spChg>
      </pc:sldChg>
      <pc:sldChg chg="modSp mod">
        <pc:chgData name="Abhinay S" userId="5d5ae0a83be2ed9c" providerId="LiveId" clId="{FDF366D4-AF0C-4257-9617-DE01CC47CE81}" dt="2024-10-20T22:06:00.445" v="6" actId="123"/>
        <pc:sldMkLst>
          <pc:docMk/>
          <pc:sldMk cId="3369277599" sldId="269"/>
        </pc:sldMkLst>
        <pc:spChg chg="mod">
          <ac:chgData name="Abhinay S" userId="5d5ae0a83be2ed9c" providerId="LiveId" clId="{FDF366D4-AF0C-4257-9617-DE01CC47CE81}" dt="2024-10-20T22:06:00.445" v="6" actId="123"/>
          <ac:spMkLst>
            <pc:docMk/>
            <pc:sldMk cId="3369277599" sldId="269"/>
            <ac:spMk id="4" creationId="{F604ADB6-7F70-FF2D-50CC-8C7208AC7919}"/>
          </ac:spMkLst>
        </pc:spChg>
      </pc:sldChg>
      <pc:sldChg chg="modSp mod">
        <pc:chgData name="Abhinay S" userId="5d5ae0a83be2ed9c" providerId="LiveId" clId="{FDF366D4-AF0C-4257-9617-DE01CC47CE81}" dt="2024-10-20T22:13:33.537" v="20" actId="14100"/>
        <pc:sldMkLst>
          <pc:docMk/>
          <pc:sldMk cId="1013088145" sldId="275"/>
        </pc:sldMkLst>
        <pc:spChg chg="mod">
          <ac:chgData name="Abhinay S" userId="5d5ae0a83be2ed9c" providerId="LiveId" clId="{FDF366D4-AF0C-4257-9617-DE01CC47CE81}" dt="2024-10-20T22:13:33.537" v="20" actId="14100"/>
          <ac:spMkLst>
            <pc:docMk/>
            <pc:sldMk cId="1013088145" sldId="275"/>
            <ac:spMk id="3" creationId="{C5170688-9CB8-1C4B-8536-CF507AA50669}"/>
          </ac:spMkLst>
        </pc:spChg>
      </pc:sldChg>
      <pc:sldChg chg="modSp mod">
        <pc:chgData name="Abhinay S" userId="5d5ae0a83be2ed9c" providerId="LiveId" clId="{FDF366D4-AF0C-4257-9617-DE01CC47CE81}" dt="2024-10-20T22:11:44.601" v="16" actId="123"/>
        <pc:sldMkLst>
          <pc:docMk/>
          <pc:sldMk cId="198920186" sldId="276"/>
        </pc:sldMkLst>
        <pc:spChg chg="mod">
          <ac:chgData name="Abhinay S" userId="5d5ae0a83be2ed9c" providerId="LiveId" clId="{FDF366D4-AF0C-4257-9617-DE01CC47CE81}" dt="2024-10-20T22:11:44.601" v="16" actId="123"/>
          <ac:spMkLst>
            <pc:docMk/>
            <pc:sldMk cId="198920186" sldId="276"/>
            <ac:spMk id="3" creationId="{4EB278CD-1266-6604-A804-18F7F3295436}"/>
          </ac:spMkLst>
        </pc:spChg>
      </pc:sldChg>
      <pc:sldChg chg="modSp mod">
        <pc:chgData name="Abhinay S" userId="5d5ae0a83be2ed9c" providerId="LiveId" clId="{FDF366D4-AF0C-4257-9617-DE01CC47CE81}" dt="2024-10-20T22:13:00.898" v="19" actId="120"/>
        <pc:sldMkLst>
          <pc:docMk/>
          <pc:sldMk cId="673071292" sldId="278"/>
        </pc:sldMkLst>
        <pc:spChg chg="mod">
          <ac:chgData name="Abhinay S" userId="5d5ae0a83be2ed9c" providerId="LiveId" clId="{FDF366D4-AF0C-4257-9617-DE01CC47CE81}" dt="2024-10-20T22:13:00.898" v="19" actId="120"/>
          <ac:spMkLst>
            <pc:docMk/>
            <pc:sldMk cId="673071292" sldId="278"/>
            <ac:spMk id="3" creationId="{DBA764D5-3779-127A-2199-1E4428A5BD8C}"/>
          </ac:spMkLst>
        </pc:spChg>
      </pc:sldChg>
      <pc:sldChg chg="delSp modSp add mod">
        <pc:chgData name="Abhinay S" userId="5d5ae0a83be2ed9c" providerId="LiveId" clId="{FDF366D4-AF0C-4257-9617-DE01CC47CE81}" dt="2024-10-30T04:06:23.080" v="60" actId="20577"/>
        <pc:sldMkLst>
          <pc:docMk/>
          <pc:sldMk cId="30449300" sldId="279"/>
        </pc:sldMkLst>
        <pc:spChg chg="mod">
          <ac:chgData name="Abhinay S" userId="5d5ae0a83be2ed9c" providerId="LiveId" clId="{FDF366D4-AF0C-4257-9617-DE01CC47CE81}" dt="2024-10-30T04:06:23.080" v="60" actId="20577"/>
          <ac:spMkLst>
            <pc:docMk/>
            <pc:sldMk cId="30449300" sldId="279"/>
            <ac:spMk id="12" creationId="{4F6CE21A-BF8A-9108-7977-8295207CE5A7}"/>
          </ac:spMkLst>
        </pc:spChg>
        <pc:picChg chg="del">
          <ac:chgData name="Abhinay S" userId="5d5ae0a83be2ed9c" providerId="LiveId" clId="{FDF366D4-AF0C-4257-9617-DE01CC47CE81}" dt="2024-10-30T04:05:53.822" v="23" actId="478"/>
          <ac:picMkLst>
            <pc:docMk/>
            <pc:sldMk cId="30449300" sldId="279"/>
            <ac:picMk id="3" creationId="{A9231420-C084-8C69-DA2E-25747BE77DB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EFAAD-202C-4451-B273-BD6D8816BB98}" type="doc">
      <dgm:prSet loTypeId="urn:microsoft.com/office/officeart/2005/8/layout/lProcess3" loCatId="process" qsTypeId="urn:microsoft.com/office/officeart/2005/8/quickstyle/3d2" qsCatId="3D" csTypeId="urn:microsoft.com/office/officeart/2005/8/colors/accent1_2" csCatId="accent1" phldr="1"/>
      <dgm:spPr/>
      <dgm:t>
        <a:bodyPr/>
        <a:lstStyle/>
        <a:p>
          <a:endParaRPr lang="en-IN"/>
        </a:p>
      </dgm:t>
    </dgm:pt>
    <dgm:pt modelId="{E3A7166D-040C-4F9D-8929-ABAC33FBDD8F}">
      <dgm:prSet/>
      <dgm:spPr/>
      <dgm:t>
        <a:bodyPr/>
        <a:lstStyle/>
        <a:p>
          <a:r>
            <a:rPr lang="en-IN" b="1" i="0" dirty="0">
              <a:latin typeface="+mn-lt"/>
              <a:cs typeface="Times New Roman" panose="02020603050405020304" pitchFamily="18" charset="0"/>
            </a:rPr>
            <a:t>Foundations of Process Mining</a:t>
          </a:r>
          <a:endParaRPr lang="en-IN" b="1" dirty="0">
            <a:latin typeface="+mn-lt"/>
            <a:cs typeface="Times New Roman" panose="02020603050405020304" pitchFamily="18" charset="0"/>
          </a:endParaRPr>
        </a:p>
      </dgm:t>
    </dgm:pt>
    <dgm:pt modelId="{BE9F6C20-48A4-429F-9349-34185B8AC3AF}" type="parTrans" cxnId="{FB6B2EEF-E641-451F-AEEA-C038D6203D1E}">
      <dgm:prSet/>
      <dgm:spPr/>
      <dgm:t>
        <a:bodyPr/>
        <a:lstStyle/>
        <a:p>
          <a:endParaRPr lang="en-IN"/>
        </a:p>
      </dgm:t>
    </dgm:pt>
    <dgm:pt modelId="{16C8C7B3-6661-4F26-92B6-50626B330FC0}" type="sibTrans" cxnId="{FB6B2EEF-E641-451F-AEEA-C038D6203D1E}">
      <dgm:prSet/>
      <dgm:spPr/>
      <dgm:t>
        <a:bodyPr/>
        <a:lstStyle/>
        <a:p>
          <a:endParaRPr lang="en-IN"/>
        </a:p>
      </dgm:t>
    </dgm:pt>
    <dgm:pt modelId="{6215007F-4120-4F9F-8FBD-43999A802887}">
      <dgm:prSet/>
      <dgm:spPr/>
      <dgm:t>
        <a:bodyPr/>
        <a:lstStyle/>
        <a:p>
          <a:r>
            <a:rPr lang="en-IN" b="1" i="0" dirty="0"/>
            <a:t>Building Analyses</a:t>
          </a:r>
          <a:endParaRPr lang="en-IN" b="1" dirty="0"/>
        </a:p>
      </dgm:t>
    </dgm:pt>
    <dgm:pt modelId="{0BAE1651-142A-4C9A-92D3-63C7DFB8807D}" type="parTrans" cxnId="{9BC72F35-5B3D-4911-A177-A769269BB567}">
      <dgm:prSet/>
      <dgm:spPr/>
      <dgm:t>
        <a:bodyPr/>
        <a:lstStyle/>
        <a:p>
          <a:endParaRPr lang="en-IN"/>
        </a:p>
      </dgm:t>
    </dgm:pt>
    <dgm:pt modelId="{2971EB44-9866-4BE6-8426-764AA9930336}" type="sibTrans" cxnId="{9BC72F35-5B3D-4911-A177-A769269BB567}">
      <dgm:prSet/>
      <dgm:spPr/>
      <dgm:t>
        <a:bodyPr/>
        <a:lstStyle/>
        <a:p>
          <a:endParaRPr lang="en-IN"/>
        </a:p>
      </dgm:t>
    </dgm:pt>
    <dgm:pt modelId="{46D1434D-9B67-4C7E-89F0-1206A8B69F7B}">
      <dgm:prSet/>
      <dgm:spPr/>
      <dgm:t>
        <a:bodyPr/>
        <a:lstStyle/>
        <a:p>
          <a:r>
            <a:rPr lang="en-US" b="1" i="0" dirty="0"/>
            <a:t>PQL Queries and Data Integration</a:t>
          </a:r>
          <a:endParaRPr lang="en-IN" b="1" dirty="0"/>
        </a:p>
      </dgm:t>
    </dgm:pt>
    <dgm:pt modelId="{F330F773-E000-4EA9-BECD-A5CBAF840309}" type="parTrans" cxnId="{FAD14607-CF5E-43ED-82D2-50189BDB2601}">
      <dgm:prSet/>
      <dgm:spPr/>
      <dgm:t>
        <a:bodyPr/>
        <a:lstStyle/>
        <a:p>
          <a:endParaRPr lang="en-IN"/>
        </a:p>
      </dgm:t>
    </dgm:pt>
    <dgm:pt modelId="{A386D5AB-BDB7-4388-B140-DBD54AE40302}" type="sibTrans" cxnId="{FAD14607-CF5E-43ED-82D2-50189BDB2601}">
      <dgm:prSet/>
      <dgm:spPr/>
      <dgm:t>
        <a:bodyPr/>
        <a:lstStyle/>
        <a:p>
          <a:endParaRPr lang="en-IN"/>
        </a:p>
      </dgm:t>
    </dgm:pt>
    <dgm:pt modelId="{3A679044-4AAA-4773-8574-4B5D875DE882}" type="pres">
      <dgm:prSet presAssocID="{4D3EFAAD-202C-4451-B273-BD6D8816BB98}" presName="Name0" presStyleCnt="0">
        <dgm:presLayoutVars>
          <dgm:chPref val="3"/>
          <dgm:dir/>
          <dgm:animLvl val="lvl"/>
          <dgm:resizeHandles/>
        </dgm:presLayoutVars>
      </dgm:prSet>
      <dgm:spPr/>
    </dgm:pt>
    <dgm:pt modelId="{EFC049F5-DDF6-4410-9FF2-32747689DE7D}" type="pres">
      <dgm:prSet presAssocID="{E3A7166D-040C-4F9D-8929-ABAC33FBDD8F}" presName="horFlow" presStyleCnt="0"/>
      <dgm:spPr/>
    </dgm:pt>
    <dgm:pt modelId="{BBE79850-3797-4DB7-8A27-5622BE4A1B2D}" type="pres">
      <dgm:prSet presAssocID="{E3A7166D-040C-4F9D-8929-ABAC33FBDD8F}" presName="bigChev" presStyleLbl="node1" presStyleIdx="0" presStyleCnt="3" custScaleX="209301" custScaleY="95739"/>
      <dgm:spPr/>
    </dgm:pt>
    <dgm:pt modelId="{DE1C0E4F-20D1-4341-89CC-E94DFC62788F}" type="pres">
      <dgm:prSet presAssocID="{E3A7166D-040C-4F9D-8929-ABAC33FBDD8F}" presName="vSp" presStyleCnt="0"/>
      <dgm:spPr/>
    </dgm:pt>
    <dgm:pt modelId="{1213A086-673B-4047-B3D3-ED9F43DB9997}" type="pres">
      <dgm:prSet presAssocID="{6215007F-4120-4F9F-8FBD-43999A802887}" presName="horFlow" presStyleCnt="0"/>
      <dgm:spPr/>
    </dgm:pt>
    <dgm:pt modelId="{AF854CB5-99F3-49D7-9EE6-6F7B72D92C09}" type="pres">
      <dgm:prSet presAssocID="{6215007F-4120-4F9F-8FBD-43999A802887}" presName="bigChev" presStyleLbl="node1" presStyleIdx="1" presStyleCnt="3" custScaleX="211855"/>
      <dgm:spPr/>
    </dgm:pt>
    <dgm:pt modelId="{68BD97E0-E1E2-4493-89EB-29AEF8C9F0B2}" type="pres">
      <dgm:prSet presAssocID="{6215007F-4120-4F9F-8FBD-43999A802887}" presName="vSp" presStyleCnt="0"/>
      <dgm:spPr/>
    </dgm:pt>
    <dgm:pt modelId="{8975049C-F691-459B-A456-4B80CB7D362E}" type="pres">
      <dgm:prSet presAssocID="{46D1434D-9B67-4C7E-89F0-1206A8B69F7B}" presName="horFlow" presStyleCnt="0"/>
      <dgm:spPr/>
    </dgm:pt>
    <dgm:pt modelId="{ABC02443-86BF-4366-ADE6-3C93E36AD3C5}" type="pres">
      <dgm:prSet presAssocID="{46D1434D-9B67-4C7E-89F0-1206A8B69F7B}" presName="bigChev" presStyleLbl="node1" presStyleIdx="2" presStyleCnt="3" custScaleX="211434"/>
      <dgm:spPr/>
    </dgm:pt>
  </dgm:ptLst>
  <dgm:cxnLst>
    <dgm:cxn modelId="{FAD14607-CF5E-43ED-82D2-50189BDB2601}" srcId="{4D3EFAAD-202C-4451-B273-BD6D8816BB98}" destId="{46D1434D-9B67-4C7E-89F0-1206A8B69F7B}" srcOrd="2" destOrd="0" parTransId="{F330F773-E000-4EA9-BECD-A5CBAF840309}" sibTransId="{A386D5AB-BDB7-4388-B140-DBD54AE40302}"/>
    <dgm:cxn modelId="{9BC72F35-5B3D-4911-A177-A769269BB567}" srcId="{4D3EFAAD-202C-4451-B273-BD6D8816BB98}" destId="{6215007F-4120-4F9F-8FBD-43999A802887}" srcOrd="1" destOrd="0" parTransId="{0BAE1651-142A-4C9A-92D3-63C7DFB8807D}" sibTransId="{2971EB44-9866-4BE6-8426-764AA9930336}"/>
    <dgm:cxn modelId="{77A18D4E-3572-471D-98D5-2F60EDD2FE56}" type="presOf" srcId="{46D1434D-9B67-4C7E-89F0-1206A8B69F7B}" destId="{ABC02443-86BF-4366-ADE6-3C93E36AD3C5}" srcOrd="0" destOrd="0" presId="urn:microsoft.com/office/officeart/2005/8/layout/lProcess3"/>
    <dgm:cxn modelId="{C329387E-75C7-4D15-BFD8-CBDEAD351CBE}" type="presOf" srcId="{E3A7166D-040C-4F9D-8929-ABAC33FBDD8F}" destId="{BBE79850-3797-4DB7-8A27-5622BE4A1B2D}" srcOrd="0" destOrd="0" presId="urn:microsoft.com/office/officeart/2005/8/layout/lProcess3"/>
    <dgm:cxn modelId="{E4DBF3DE-4A3A-4D37-AE19-C404B573F88E}" type="presOf" srcId="{4D3EFAAD-202C-4451-B273-BD6D8816BB98}" destId="{3A679044-4AAA-4773-8574-4B5D875DE882}" srcOrd="0" destOrd="0" presId="urn:microsoft.com/office/officeart/2005/8/layout/lProcess3"/>
    <dgm:cxn modelId="{FB6B2EEF-E641-451F-AEEA-C038D6203D1E}" srcId="{4D3EFAAD-202C-4451-B273-BD6D8816BB98}" destId="{E3A7166D-040C-4F9D-8929-ABAC33FBDD8F}" srcOrd="0" destOrd="0" parTransId="{BE9F6C20-48A4-429F-9349-34185B8AC3AF}" sibTransId="{16C8C7B3-6661-4F26-92B6-50626B330FC0}"/>
    <dgm:cxn modelId="{4DB607F5-26E7-49B4-BF08-2FBEE19E72FD}" type="presOf" srcId="{6215007F-4120-4F9F-8FBD-43999A802887}" destId="{AF854CB5-99F3-49D7-9EE6-6F7B72D92C09}" srcOrd="0" destOrd="0" presId="urn:microsoft.com/office/officeart/2005/8/layout/lProcess3"/>
    <dgm:cxn modelId="{283A1CDF-86C2-4D08-9BAC-47B1812A4C77}" type="presParOf" srcId="{3A679044-4AAA-4773-8574-4B5D875DE882}" destId="{EFC049F5-DDF6-4410-9FF2-32747689DE7D}" srcOrd="0" destOrd="0" presId="urn:microsoft.com/office/officeart/2005/8/layout/lProcess3"/>
    <dgm:cxn modelId="{CF3A45A5-C1EA-46C6-BA44-F3AD0678F1E9}" type="presParOf" srcId="{EFC049F5-DDF6-4410-9FF2-32747689DE7D}" destId="{BBE79850-3797-4DB7-8A27-5622BE4A1B2D}" srcOrd="0" destOrd="0" presId="urn:microsoft.com/office/officeart/2005/8/layout/lProcess3"/>
    <dgm:cxn modelId="{AAE380A9-6A5A-4598-94C1-734DCC5CDE40}" type="presParOf" srcId="{3A679044-4AAA-4773-8574-4B5D875DE882}" destId="{DE1C0E4F-20D1-4341-89CC-E94DFC62788F}" srcOrd="1" destOrd="0" presId="urn:microsoft.com/office/officeart/2005/8/layout/lProcess3"/>
    <dgm:cxn modelId="{8141AA56-F38F-48C3-9D24-6B4C153AE1E9}" type="presParOf" srcId="{3A679044-4AAA-4773-8574-4B5D875DE882}" destId="{1213A086-673B-4047-B3D3-ED9F43DB9997}" srcOrd="2" destOrd="0" presId="urn:microsoft.com/office/officeart/2005/8/layout/lProcess3"/>
    <dgm:cxn modelId="{34DD869C-0B3D-47D8-A8DA-4547F744849C}" type="presParOf" srcId="{1213A086-673B-4047-B3D3-ED9F43DB9997}" destId="{AF854CB5-99F3-49D7-9EE6-6F7B72D92C09}" srcOrd="0" destOrd="0" presId="urn:microsoft.com/office/officeart/2005/8/layout/lProcess3"/>
    <dgm:cxn modelId="{255FE387-0C16-499C-A972-BE9EC5665122}" type="presParOf" srcId="{3A679044-4AAA-4773-8574-4B5D875DE882}" destId="{68BD97E0-E1E2-4493-89EB-29AEF8C9F0B2}" srcOrd="3" destOrd="0" presId="urn:microsoft.com/office/officeart/2005/8/layout/lProcess3"/>
    <dgm:cxn modelId="{B6CCE3F5-9058-4C79-9684-08555AC628BE}" type="presParOf" srcId="{3A679044-4AAA-4773-8574-4B5D875DE882}" destId="{8975049C-F691-459B-A456-4B80CB7D362E}" srcOrd="4" destOrd="0" presId="urn:microsoft.com/office/officeart/2005/8/layout/lProcess3"/>
    <dgm:cxn modelId="{40BCF74D-5067-4C3F-A3DB-F39C4AAC1F38}" type="presParOf" srcId="{8975049C-F691-459B-A456-4B80CB7D362E}" destId="{ABC02443-86BF-4366-ADE6-3C93E36AD3C5}"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79850-3797-4DB7-8A27-5622BE4A1B2D}">
      <dsp:nvSpPr>
        <dsp:cNvPr id="0" name=""/>
        <dsp:cNvSpPr/>
      </dsp:nvSpPr>
      <dsp:spPr>
        <a:xfrm>
          <a:off x="1922481" y="1598"/>
          <a:ext cx="5120802" cy="9369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IN" sz="3200" b="1" i="0" kern="1200" dirty="0">
              <a:latin typeface="+mn-lt"/>
              <a:cs typeface="Times New Roman" panose="02020603050405020304" pitchFamily="18" charset="0"/>
            </a:rPr>
            <a:t>Foundations of Process Mining</a:t>
          </a:r>
          <a:endParaRPr lang="en-IN" sz="3200" b="1" kern="1200" dirty="0">
            <a:latin typeface="+mn-lt"/>
            <a:cs typeface="Times New Roman" panose="02020603050405020304" pitchFamily="18" charset="0"/>
          </a:endParaRPr>
        </a:p>
      </dsp:txBody>
      <dsp:txXfrm>
        <a:off x="2390955" y="1598"/>
        <a:ext cx="4183854" cy="936948"/>
      </dsp:txXfrm>
    </dsp:sp>
    <dsp:sp modelId="{AF854CB5-99F3-49D7-9EE6-6F7B72D92C09}">
      <dsp:nvSpPr>
        <dsp:cNvPr id="0" name=""/>
        <dsp:cNvSpPr/>
      </dsp:nvSpPr>
      <dsp:spPr>
        <a:xfrm>
          <a:off x="1922481" y="1075557"/>
          <a:ext cx="5183289" cy="9786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IN" sz="3200" b="1" i="0" kern="1200" dirty="0"/>
            <a:t>Building Analyses</a:t>
          </a:r>
          <a:endParaRPr lang="en-IN" sz="3200" b="1" kern="1200" dirty="0"/>
        </a:p>
      </dsp:txBody>
      <dsp:txXfrm>
        <a:off x="2411805" y="1075557"/>
        <a:ext cx="4204641" cy="978648"/>
      </dsp:txXfrm>
    </dsp:sp>
    <dsp:sp modelId="{ABC02443-86BF-4366-ADE6-3C93E36AD3C5}">
      <dsp:nvSpPr>
        <dsp:cNvPr id="0" name=""/>
        <dsp:cNvSpPr/>
      </dsp:nvSpPr>
      <dsp:spPr>
        <a:xfrm>
          <a:off x="1922481" y="2191216"/>
          <a:ext cx="5172989" cy="97864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b="1" i="0" kern="1200" dirty="0"/>
            <a:t>PQL Queries and Data Integration</a:t>
          </a:r>
          <a:endParaRPr lang="en-IN" sz="3200" b="1" kern="1200" dirty="0"/>
        </a:p>
      </dsp:txBody>
      <dsp:txXfrm>
        <a:off x="2411805" y="2191216"/>
        <a:ext cx="4194341" cy="97864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E11D6-E401-46CE-81E6-560D723CA28D}"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F43F4-A618-4FBB-A9C5-E9D4333FD7E6}" type="slidenum">
              <a:rPr lang="en-IN" smtClean="0"/>
              <a:t>‹#›</a:t>
            </a:fld>
            <a:endParaRPr lang="en-IN"/>
          </a:p>
        </p:txBody>
      </p:sp>
    </p:spTree>
    <p:extLst>
      <p:ext uri="{BB962C8B-B14F-4D97-AF65-F5344CB8AC3E}">
        <p14:creationId xmlns:p14="http://schemas.microsoft.com/office/powerpoint/2010/main" val="260178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4ACC-2498-03DA-73F0-C5D64EAE7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B116B3-9DDD-0B08-2815-B669E9C6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0543C7-E42A-1723-22FC-2F8C577A6414}"/>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5" name="Footer Placeholder 4">
            <a:extLst>
              <a:ext uri="{FF2B5EF4-FFF2-40B4-BE49-F238E27FC236}">
                <a16:creationId xmlns:a16="http://schemas.microsoft.com/office/drawing/2014/main" id="{98784246-FB6D-6387-47C0-AE515C3C6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B2822-19E9-362F-7239-1B2F0848D44F}"/>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228202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ABC6-29EE-EAAB-05C7-FB3E6B6750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65489A-8ABA-DEAE-6F9C-C5B66B66B4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4084A4-96AF-A312-A737-825BE6ED6DEA}"/>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5" name="Footer Placeholder 4">
            <a:extLst>
              <a:ext uri="{FF2B5EF4-FFF2-40B4-BE49-F238E27FC236}">
                <a16:creationId xmlns:a16="http://schemas.microsoft.com/office/drawing/2014/main" id="{D854810B-2135-5233-D39B-C313A621D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8ED008-F9A5-D94C-F0D9-0409AB654E37}"/>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86105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5900F-8208-1624-BBD7-E2A25CDD2A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B10F2C-A14F-8037-54A8-BD1EA2BF8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92F3BC-34A5-1C61-86BA-C5858D8F2498}"/>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5" name="Footer Placeholder 4">
            <a:extLst>
              <a:ext uri="{FF2B5EF4-FFF2-40B4-BE49-F238E27FC236}">
                <a16:creationId xmlns:a16="http://schemas.microsoft.com/office/drawing/2014/main" id="{4BD280A9-C7D7-EBBF-BEF7-5F333569D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D9F9E-52C2-C996-0430-AAA3D2ADB5C4}"/>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205783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736B-D043-37A8-9AD1-733E8FD632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89795D-087F-45E3-B1B1-D3D7AC5AB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599D72-AECA-4D36-DBCC-E283FD921E9D}"/>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5" name="Footer Placeholder 4">
            <a:extLst>
              <a:ext uri="{FF2B5EF4-FFF2-40B4-BE49-F238E27FC236}">
                <a16:creationId xmlns:a16="http://schemas.microsoft.com/office/drawing/2014/main" id="{E31148FC-DA36-A011-2072-8D536AD6D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01468-608D-43D8-239A-D800E3EC022E}"/>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220685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98DC-91F1-1B55-5CEA-4F54E1020C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10B8C3-3BBD-6866-29FF-4085B57CC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9723F-2FB4-B8A2-02D4-4FE39931FA3B}"/>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5" name="Footer Placeholder 4">
            <a:extLst>
              <a:ext uri="{FF2B5EF4-FFF2-40B4-BE49-F238E27FC236}">
                <a16:creationId xmlns:a16="http://schemas.microsoft.com/office/drawing/2014/main" id="{2FC7D498-A1F4-2F82-C421-E6967F17D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A018B-1E63-B6A4-8C08-4D0B9EA88C90}"/>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124467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1A7C-1A69-02C0-851C-3AD2875864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231557-AC56-E405-9DE0-658F2A06A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0562C1-E797-9557-49F3-964FF29738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C9DB85-DAE8-DFA6-A1A7-EB5D59E6871C}"/>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6" name="Footer Placeholder 5">
            <a:extLst>
              <a:ext uri="{FF2B5EF4-FFF2-40B4-BE49-F238E27FC236}">
                <a16:creationId xmlns:a16="http://schemas.microsoft.com/office/drawing/2014/main" id="{FB50D37B-231D-3117-8C0F-C6DEB3EE27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85030-7A8C-A088-4BC0-73DE5BF163FF}"/>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266251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D0F1-4DBB-1C34-5DBD-8094489F98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737DD1-9331-B324-B5BF-A201747F1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A3262-EC4E-2324-4D88-95DDD77D5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69F259-AF81-0487-289B-00BC97C47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F6901A-3AD5-40D8-1D01-1E505AC9B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BB7BD-820F-FB58-00C1-8498D0B80A7A}"/>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8" name="Footer Placeholder 7">
            <a:extLst>
              <a:ext uri="{FF2B5EF4-FFF2-40B4-BE49-F238E27FC236}">
                <a16:creationId xmlns:a16="http://schemas.microsoft.com/office/drawing/2014/main" id="{5023187D-E1A6-9589-5798-42C4F4E85F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150908-737C-C86F-58DF-95B7F3A3BE73}"/>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10177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83B8-346B-C9AF-AB13-E993E90B16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0AE3BE-EE0A-7297-7FF8-F696FC87ABD5}"/>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4" name="Footer Placeholder 3">
            <a:extLst>
              <a:ext uri="{FF2B5EF4-FFF2-40B4-BE49-F238E27FC236}">
                <a16:creationId xmlns:a16="http://schemas.microsoft.com/office/drawing/2014/main" id="{77A51A58-8DB2-5FEF-640A-48B1A3F0D6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B37748-0A41-5794-ABC6-84919E158953}"/>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212719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66695-3D88-A9B8-48ED-C3B4C3AACE5A}"/>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3" name="Footer Placeholder 2">
            <a:extLst>
              <a:ext uri="{FF2B5EF4-FFF2-40B4-BE49-F238E27FC236}">
                <a16:creationId xmlns:a16="http://schemas.microsoft.com/office/drawing/2014/main" id="{DF38C26F-0C30-3598-DDAD-7ED773B4D3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1CA0D0-0196-75BB-3F98-E7F695C6EE4F}"/>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387981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CFE6-3143-FBC7-54BD-ECE12BA24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BA4B89-DA89-D952-557E-B65791299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5EB1A9-F6A7-03A2-5DBC-A088C2D40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02229-F2EF-F648-817C-888B39BE526E}"/>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6" name="Footer Placeholder 5">
            <a:extLst>
              <a:ext uri="{FF2B5EF4-FFF2-40B4-BE49-F238E27FC236}">
                <a16:creationId xmlns:a16="http://schemas.microsoft.com/office/drawing/2014/main" id="{C96CD9E4-E26A-1E10-521E-F26155872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49FF38-88E2-CC0E-07F2-4B4D8B5501F1}"/>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316914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DED9-4FB0-0E68-9657-F4718B6A4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19B732-663A-0491-5C3A-F33A3F6014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7D53D4-CD0D-F3D3-5402-06C88BE82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89FC-E3C2-135C-743F-AC8EBC5FC87E}"/>
              </a:ext>
            </a:extLst>
          </p:cNvPr>
          <p:cNvSpPr>
            <a:spLocks noGrp="1"/>
          </p:cNvSpPr>
          <p:nvPr>
            <p:ph type="dt" sz="half" idx="10"/>
          </p:nvPr>
        </p:nvSpPr>
        <p:spPr/>
        <p:txBody>
          <a:bodyPr/>
          <a:lstStyle/>
          <a:p>
            <a:fld id="{C5DAEEFD-2A4F-44E3-A920-44FFA6871553}" type="datetimeFigureOut">
              <a:rPr lang="en-IN" smtClean="0"/>
              <a:t>29-10-2024</a:t>
            </a:fld>
            <a:endParaRPr lang="en-IN"/>
          </a:p>
        </p:txBody>
      </p:sp>
      <p:sp>
        <p:nvSpPr>
          <p:cNvPr id="6" name="Footer Placeholder 5">
            <a:extLst>
              <a:ext uri="{FF2B5EF4-FFF2-40B4-BE49-F238E27FC236}">
                <a16:creationId xmlns:a16="http://schemas.microsoft.com/office/drawing/2014/main" id="{85D4C68F-6949-3C22-F942-87774F68B3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45FC5-CB27-B196-B26F-73FDD6A2D0AB}"/>
              </a:ext>
            </a:extLst>
          </p:cNvPr>
          <p:cNvSpPr>
            <a:spLocks noGrp="1"/>
          </p:cNvSpPr>
          <p:nvPr>
            <p:ph type="sldNum" sz="quarter" idx="12"/>
          </p:nvPr>
        </p:nvSpPr>
        <p:spPr/>
        <p:txBody>
          <a:bodyPr/>
          <a:lstStyle/>
          <a:p>
            <a:fld id="{66531CEF-A2E5-485B-8F3C-43506E77A7A3}" type="slidenum">
              <a:rPr lang="en-IN" smtClean="0"/>
              <a:t>‹#›</a:t>
            </a:fld>
            <a:endParaRPr lang="en-IN"/>
          </a:p>
        </p:txBody>
      </p:sp>
    </p:spTree>
    <p:extLst>
      <p:ext uri="{BB962C8B-B14F-4D97-AF65-F5344CB8AC3E}">
        <p14:creationId xmlns:p14="http://schemas.microsoft.com/office/powerpoint/2010/main" val="369069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2A4A0-7C00-6E9E-E5FC-7F9D7FA96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85EA2-B741-26CC-1C15-12EEE6908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4B3EA-179D-43EC-5DC5-602C0D0BD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AEEFD-2A4F-44E3-A920-44FFA6871553}" type="datetimeFigureOut">
              <a:rPr lang="en-IN" smtClean="0"/>
              <a:t>29-10-2024</a:t>
            </a:fld>
            <a:endParaRPr lang="en-IN"/>
          </a:p>
        </p:txBody>
      </p:sp>
      <p:sp>
        <p:nvSpPr>
          <p:cNvPr id="5" name="Footer Placeholder 4">
            <a:extLst>
              <a:ext uri="{FF2B5EF4-FFF2-40B4-BE49-F238E27FC236}">
                <a16:creationId xmlns:a16="http://schemas.microsoft.com/office/drawing/2014/main" id="{7341549C-D8EA-236B-9C9B-993888360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F7EED0-ABA2-3573-B7E1-1C6254C67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31CEF-A2E5-485B-8F3C-43506E77A7A3}" type="slidenum">
              <a:rPr lang="en-IN" smtClean="0"/>
              <a:t>‹#›</a:t>
            </a:fld>
            <a:endParaRPr lang="en-IN"/>
          </a:p>
        </p:txBody>
      </p:sp>
    </p:spTree>
    <p:extLst>
      <p:ext uri="{BB962C8B-B14F-4D97-AF65-F5344CB8AC3E}">
        <p14:creationId xmlns:p14="http://schemas.microsoft.com/office/powerpoint/2010/main" val="4281501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ibm.com/topics/p%EDocess-mi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elonis.com/process-mining/how-does-process-mining-w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5B582A-0B6A-D83B-CF9C-4B7EEC3AE37E}"/>
              </a:ext>
            </a:extLst>
          </p:cNvPr>
          <p:cNvSpPr>
            <a:spLocks noGrp="1"/>
          </p:cNvSpPr>
          <p:nvPr>
            <p:ph type="subTitle" idx="1"/>
          </p:nvPr>
        </p:nvSpPr>
        <p:spPr>
          <a:xfrm rot="10800000" flipV="1">
            <a:off x="1524000" y="5257800"/>
            <a:ext cx="9144000" cy="1071880"/>
          </a:xfrm>
        </p:spPr>
        <p:txBody>
          <a:bodyPr>
            <a:normAutofit fontScale="25000" lnSpcReduction="20000"/>
          </a:bodyPr>
          <a:lstStyle/>
          <a:p>
            <a:pPr>
              <a:spcBef>
                <a:spcPts val="500"/>
              </a:spcBef>
            </a:pPr>
            <a:r>
              <a:rPr lang="en-US" sz="88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 and Engineering (Data Science)     </a:t>
            </a:r>
          </a:p>
          <a:p>
            <a:pPr>
              <a:spcBef>
                <a:spcPts val="500"/>
              </a:spcBef>
            </a:pPr>
            <a:r>
              <a:rPr lang="en-US" sz="13600" b="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Srinivasa Ramanujan Institute of Technology</a:t>
            </a:r>
          </a:p>
          <a:p>
            <a:pPr>
              <a:spcBef>
                <a:spcPts val="300"/>
              </a:spcBef>
            </a:pPr>
            <a:r>
              <a:rPr lang="en-US" sz="4400" dirty="0">
                <a:effectLst/>
                <a:latin typeface="Times New Roman" panose="02020603050405020304" pitchFamily="18" charset="0"/>
                <a:ea typeface="Times New Roman" panose="02020603050405020304" pitchFamily="18" charset="0"/>
                <a:cs typeface="Times New Roman" panose="02020603050405020304" pitchFamily="18" charset="0"/>
              </a:rPr>
              <a:t>Autonomous</a:t>
            </a:r>
            <a:endParaRPr lang="en-US" sz="4400" b="0" dirty="0">
              <a:latin typeface="Times New Roman" panose="02020603050405020304" pitchFamily="18" charset="0"/>
              <a:cs typeface="Times New Roman" panose="02020603050405020304" pitchFamily="18" charset="0"/>
            </a:endParaRPr>
          </a:p>
          <a:p>
            <a:pPr>
              <a:spcBef>
                <a:spcPts val="300"/>
              </a:spcBef>
            </a:pPr>
            <a:r>
              <a:rPr lang="en-US" sz="4400" dirty="0" err="1">
                <a:latin typeface="Times New Roman" panose="02020603050405020304" pitchFamily="18" charset="0"/>
                <a:cs typeface="Times New Roman" panose="02020603050405020304" pitchFamily="18" charset="0"/>
              </a:rPr>
              <a:t>Rotarypuram</a:t>
            </a:r>
            <a:r>
              <a:rPr lang="en-US" sz="4400" dirty="0">
                <a:latin typeface="Times New Roman" panose="02020603050405020304" pitchFamily="18" charset="0"/>
                <a:cs typeface="Times New Roman" panose="02020603050405020304" pitchFamily="18" charset="0"/>
              </a:rPr>
              <a:t> Village, B K </a:t>
            </a:r>
            <a:r>
              <a:rPr lang="en-US" sz="4400" dirty="0" err="1">
                <a:latin typeface="Times New Roman" panose="02020603050405020304" pitchFamily="18" charset="0"/>
                <a:cs typeface="Times New Roman" panose="02020603050405020304" pitchFamily="18" charset="0"/>
              </a:rPr>
              <a:t>Samudram</a:t>
            </a:r>
            <a:r>
              <a:rPr lang="en-US" sz="4400" dirty="0">
                <a:latin typeface="Times New Roman" panose="02020603050405020304" pitchFamily="18" charset="0"/>
                <a:cs typeface="Times New Roman" panose="02020603050405020304" pitchFamily="18" charset="0"/>
              </a:rPr>
              <a:t> Mandal, </a:t>
            </a:r>
            <a:r>
              <a:rPr lang="en-US" sz="4400" dirty="0" err="1">
                <a:latin typeface="Times New Roman" panose="02020603050405020304" pitchFamily="18" charset="0"/>
                <a:cs typeface="Times New Roman" panose="02020603050405020304" pitchFamily="18" charset="0"/>
              </a:rPr>
              <a:t>Ananthapuramu</a:t>
            </a:r>
            <a:r>
              <a:rPr lang="en-US" sz="4400" dirty="0">
                <a:latin typeface="Times New Roman" panose="02020603050405020304" pitchFamily="18" charset="0"/>
                <a:cs typeface="Times New Roman" panose="02020603050405020304" pitchFamily="18" charset="0"/>
              </a:rPr>
              <a:t> – 515701.</a:t>
            </a:r>
            <a:endParaRPr lang="en-IN" sz="4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FBC051CC-F03E-43AC-DE0D-EE40D57F00EC}"/>
              </a:ext>
            </a:extLst>
          </p:cNvPr>
          <p:cNvSpPr>
            <a:spLocks noGrp="1"/>
          </p:cNvSpPr>
          <p:nvPr>
            <p:ph type="ctrTitle"/>
          </p:nvPr>
        </p:nvSpPr>
        <p:spPr>
          <a:xfrm>
            <a:off x="467360" y="71121"/>
            <a:ext cx="11308080" cy="1381759"/>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normAutofit/>
          </a:bodyP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p>
        </p:txBody>
      </p:sp>
      <p:sp>
        <p:nvSpPr>
          <p:cNvPr id="5" name="TextBox 4">
            <a:extLst>
              <a:ext uri="{FF2B5EF4-FFF2-40B4-BE49-F238E27FC236}">
                <a16:creationId xmlns:a16="http://schemas.microsoft.com/office/drawing/2014/main" id="{222D4F69-F011-326D-17B8-23D8393B9F85}"/>
              </a:ext>
            </a:extLst>
          </p:cNvPr>
          <p:cNvSpPr txBox="1"/>
          <p:nvPr/>
        </p:nvSpPr>
        <p:spPr>
          <a:xfrm>
            <a:off x="5500896" y="1717040"/>
            <a:ext cx="543739" cy="338554"/>
          </a:xfrm>
          <a:prstGeom prst="rect">
            <a:avLst/>
          </a:prstGeom>
          <a:noFill/>
        </p:spPr>
        <p:txBody>
          <a:bodyPr wrap="none" rtlCol="0">
            <a:spAutoFit/>
          </a:bodyPr>
          <a:lstStyle/>
          <a:p>
            <a:pPr algn="just"/>
            <a:r>
              <a:rPr lang="en-IN" sz="1600" dirty="0">
                <a:latin typeface="Times New Roman" panose="02020603050405020304" pitchFamily="18" charset="0"/>
                <a:cs typeface="Times New Roman" panose="02020603050405020304" pitchFamily="18" charset="0"/>
              </a:rPr>
              <a:t>   by</a:t>
            </a:r>
          </a:p>
        </p:txBody>
      </p:sp>
      <p:sp>
        <p:nvSpPr>
          <p:cNvPr id="9" name="TextBox 8">
            <a:extLst>
              <a:ext uri="{FF2B5EF4-FFF2-40B4-BE49-F238E27FC236}">
                <a16:creationId xmlns:a16="http://schemas.microsoft.com/office/drawing/2014/main" id="{50866BFB-E312-3DE2-DE88-B43458B2B2F2}"/>
              </a:ext>
            </a:extLst>
          </p:cNvPr>
          <p:cNvSpPr txBox="1"/>
          <p:nvPr/>
        </p:nvSpPr>
        <p:spPr>
          <a:xfrm>
            <a:off x="4225277" y="2055594"/>
            <a:ext cx="4663439" cy="1238801"/>
          </a:xfrm>
          <a:prstGeom prst="rect">
            <a:avLst/>
          </a:prstGeom>
          <a:noFill/>
        </p:spPr>
        <p:txBody>
          <a:bodyPr wrap="square" rtlCol="0">
            <a:spAutoFit/>
          </a:bodyPr>
          <a:lstStyle/>
          <a:p>
            <a:pPr>
              <a:spcBef>
                <a:spcPts val="300"/>
              </a:spcBef>
            </a:pPr>
            <a:r>
              <a:rPr lang="en-US" sz="3600" dirty="0">
                <a:effectLst>
                  <a:outerShdw blurRad="38100" dist="38100" dir="2700000" algn="tl">
                    <a:srgbClr val="000000">
                      <a:alpha val="43137"/>
                    </a:srgbClr>
                  </a:outerShdw>
                </a:effectLst>
              </a:rPr>
              <a:t>      S ABHINAY</a:t>
            </a:r>
          </a:p>
          <a:p>
            <a:pPr>
              <a:spcBef>
                <a:spcPts val="300"/>
              </a:spcBef>
            </a:pPr>
            <a:r>
              <a:rPr lang="en-US" sz="3600" b="0" dirty="0">
                <a:effectLst>
                  <a:outerShdw blurRad="38100" dist="38100" dir="2700000" algn="tl">
                    <a:srgbClr val="000000">
                      <a:alpha val="43137"/>
                    </a:srgbClr>
                  </a:outerShdw>
                </a:effectLst>
              </a:rPr>
              <a:t>          </a:t>
            </a:r>
            <a:r>
              <a:rPr lang="en-US" sz="1800" b="0" dirty="0"/>
              <a:t>224G1A3202</a:t>
            </a:r>
          </a:p>
        </p:txBody>
      </p:sp>
      <p:pic>
        <p:nvPicPr>
          <p:cNvPr id="10" name="Picture 9">
            <a:extLst>
              <a:ext uri="{FF2B5EF4-FFF2-40B4-BE49-F238E27FC236}">
                <a16:creationId xmlns:a16="http://schemas.microsoft.com/office/drawing/2014/main" id="{6821224E-3171-88C0-FD4F-500FDA94C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024" y="3227656"/>
            <a:ext cx="1843673" cy="1685487"/>
          </a:xfrm>
          <a:prstGeom prst="rect">
            <a:avLst/>
          </a:prstGeom>
        </p:spPr>
      </p:pic>
    </p:spTree>
    <p:extLst>
      <p:ext uri="{BB962C8B-B14F-4D97-AF65-F5344CB8AC3E}">
        <p14:creationId xmlns:p14="http://schemas.microsoft.com/office/powerpoint/2010/main" val="338254530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74A4-58D5-FA46-B8DE-B5584A3CAD5E}"/>
              </a:ext>
            </a:extLst>
          </p:cNvPr>
          <p:cNvSpPr>
            <a:spLocks noGrp="1"/>
          </p:cNvSpPr>
          <p:nvPr>
            <p:ph type="title"/>
          </p:nvPr>
        </p:nvSpPr>
        <p:spPr>
          <a:xfrm>
            <a:off x="0" y="92597"/>
            <a:ext cx="12192000" cy="879676"/>
          </a:xfrm>
          <a:solidFill>
            <a:srgbClr val="FC7522"/>
          </a:solidFill>
        </p:spPr>
        <p:txBody>
          <a:bodyPr/>
          <a:lstStyle/>
          <a:p>
            <a:r>
              <a:rPr lang="en-IN" b="1" dirty="0" err="1">
                <a:solidFill>
                  <a:schemeClr val="bg1"/>
                </a:solidFill>
                <a:latin typeface="Times New Roman" panose="02020603050405020304" pitchFamily="18" charset="0"/>
                <a:cs typeface="Times New Roman" panose="02020603050405020304" pitchFamily="18" charset="0"/>
              </a:rPr>
              <a:t>Contd</a:t>
            </a:r>
            <a:r>
              <a:rPr lang="en-IN" b="1"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B191916-A023-5697-5CA9-323604AB2869}"/>
              </a:ext>
            </a:extLst>
          </p:cNvPr>
          <p:cNvSpPr>
            <a:spLocks noGrp="1"/>
          </p:cNvSpPr>
          <p:nvPr>
            <p:ph idx="1"/>
          </p:nvPr>
        </p:nvSpPr>
        <p:spPr>
          <a:xfrm>
            <a:off x="104171" y="1203766"/>
            <a:ext cx="11945073" cy="5405377"/>
          </a:xfrm>
        </p:spPr>
        <p:txBody>
          <a:bodyPr>
            <a:normAutofit/>
          </a:bodyPr>
          <a:lstStyle/>
          <a:p>
            <a:pPr marL="0" indent="0" algn="just">
              <a:buNone/>
            </a:pPr>
            <a:r>
              <a:rPr lang="en-IN" sz="2400" b="1" dirty="0">
                <a:solidFill>
                  <a:srgbClr val="000000"/>
                </a:solidFill>
                <a:effectLst/>
                <a:latin typeface="Times New Roman" panose="02020603050405020304" pitchFamily="18" charset="0"/>
                <a:ea typeface="Times New Roman" panose="02020603050405020304" pitchFamily="18" charset="0"/>
              </a:rPr>
              <a:t>Configure tables and charts in analysis </a:t>
            </a:r>
          </a:p>
          <a:p>
            <a:pPr algn="just"/>
            <a:r>
              <a:rPr lang="en-IN" sz="2000" dirty="0">
                <a:solidFill>
                  <a:srgbClr val="000000"/>
                </a:solidFill>
                <a:effectLst/>
                <a:latin typeface="Times New Roman" panose="02020603050405020304" pitchFamily="18" charset="0"/>
                <a:ea typeface="Times New Roman" panose="02020603050405020304" pitchFamily="18" charset="0"/>
              </a:rPr>
              <a:t>To add dimensions and KPIs to an analysis component, you'll need to work with the data tables in the analysis. In the SAP Purchase-to-Pay (P2P) data model we work with for this training, we have four tables regardless of whether we're selecting dimensions or KPIs.</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The principle of creating table and chart components in </a:t>
            </a:r>
            <a:r>
              <a:rPr lang="en-IN" sz="2000" kern="100" dirty="0" err="1">
                <a:solidFill>
                  <a:srgbClr val="000000"/>
                </a:solidFill>
                <a:effectLst/>
                <a:latin typeface="Times New Roman" panose="02020603050405020304" pitchFamily="18" charset="0"/>
                <a:ea typeface="Times New Roman" panose="02020603050405020304" pitchFamily="18" charset="0"/>
              </a:rPr>
              <a:t>Celonis</a:t>
            </a:r>
            <a:r>
              <a:rPr lang="en-IN" sz="2000" kern="100" dirty="0">
                <a:solidFill>
                  <a:srgbClr val="000000"/>
                </a:solidFill>
                <a:effectLst/>
                <a:latin typeface="Times New Roman" panose="02020603050405020304" pitchFamily="18" charset="0"/>
                <a:ea typeface="Times New Roman" panose="02020603050405020304" pitchFamily="18" charset="0"/>
              </a:rPr>
              <a:t> is always the same. Although, you'll need to select only one KPI to display in a Pie Chart. </a:t>
            </a:r>
            <a:r>
              <a:rPr lang="en-IN" sz="2000" kern="100" dirty="0" err="1">
                <a:solidFill>
                  <a:srgbClr val="000000"/>
                </a:solidFill>
                <a:effectLst/>
                <a:latin typeface="Times New Roman" panose="02020603050405020304" pitchFamily="18" charset="0"/>
                <a:ea typeface="Times New Roman" panose="02020603050405020304" pitchFamily="18" charset="0"/>
              </a:rPr>
              <a:t>Celonis</a:t>
            </a:r>
            <a:r>
              <a:rPr lang="en-IN" sz="2000" kern="100" dirty="0">
                <a:solidFill>
                  <a:srgbClr val="000000"/>
                </a:solidFill>
                <a:effectLst/>
                <a:latin typeface="Times New Roman" panose="02020603050405020304" pitchFamily="18" charset="0"/>
                <a:ea typeface="Times New Roman" panose="02020603050405020304" pitchFamily="18" charset="0"/>
              </a:rPr>
              <a:t> Analysis includes four types of single KPI components. The most common use cases for the single KPI component include the case count and net value. For both, you would use the Number KPI. </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Single KPI Components</a:t>
            </a: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b="0" i="0" dirty="0" err="1">
                <a:solidFill>
                  <a:srgbClr val="374151"/>
                </a:solidFill>
                <a:effectLst/>
                <a:latin typeface="Times New Roman" panose="02020603050405020304" pitchFamily="18" charset="0"/>
                <a:cs typeface="Times New Roman" panose="02020603050405020304" pitchFamily="18" charset="0"/>
              </a:rPr>
              <a:t>Celonis</a:t>
            </a:r>
            <a:r>
              <a:rPr lang="en-US" sz="2000" b="0" i="0" dirty="0">
                <a:solidFill>
                  <a:srgbClr val="374151"/>
                </a:solidFill>
                <a:effectLst/>
                <a:latin typeface="Times New Roman" panose="02020603050405020304" pitchFamily="18" charset="0"/>
                <a:cs typeface="Times New Roman" panose="02020603050405020304" pitchFamily="18" charset="0"/>
              </a:rPr>
              <a:t> Analysis includes four types of single KPI components, commonly used for tracking case counts and net values with the Number KPI.</a:t>
            </a:r>
          </a:p>
          <a:p>
            <a:pPr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Activity Table</a:t>
            </a:r>
            <a:r>
              <a:rPr lang="en-US" sz="2000" b="0" i="0" dirty="0">
                <a:solidFill>
                  <a:srgbClr val="374151"/>
                </a:solidFill>
                <a:effectLst/>
                <a:latin typeface="Times New Roman" panose="02020603050405020304" pitchFamily="18" charset="0"/>
                <a:cs typeface="Times New Roman" panose="02020603050405020304" pitchFamily="18" charset="0"/>
              </a:rPr>
              <a:t>: Contains three columns:</a:t>
            </a:r>
          </a:p>
          <a:p>
            <a:pPr marL="742950" lvl="1" indent="-285750"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Case</a:t>
            </a:r>
            <a:r>
              <a:rPr lang="en-US" sz="2000" b="0" i="0" dirty="0">
                <a:solidFill>
                  <a:srgbClr val="374151"/>
                </a:solidFill>
                <a:effectLst/>
                <a:latin typeface="Times New Roman" panose="02020603050405020304" pitchFamily="18" charset="0"/>
                <a:cs typeface="Times New Roman" panose="02020603050405020304" pitchFamily="18" charset="0"/>
              </a:rPr>
              <a:t>: Identifies the tracked object (e.g., purchase order items).</a:t>
            </a:r>
          </a:p>
          <a:p>
            <a:pPr marL="742950" lvl="1" indent="-285750"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Activity</a:t>
            </a:r>
            <a:r>
              <a:rPr lang="en-US" sz="2000" b="0" i="0" dirty="0">
                <a:solidFill>
                  <a:srgbClr val="374151"/>
                </a:solidFill>
                <a:effectLst/>
                <a:latin typeface="Times New Roman" panose="02020603050405020304" pitchFamily="18" charset="0"/>
                <a:cs typeface="Times New Roman" panose="02020603050405020304" pitchFamily="18" charset="0"/>
              </a:rPr>
              <a:t>: Lists activities performed on those items.</a:t>
            </a:r>
          </a:p>
          <a:p>
            <a:pPr marL="742950" lvl="1" indent="-285750" algn="l">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Event Time</a:t>
            </a:r>
            <a:r>
              <a:rPr lang="en-US" sz="2000" b="0" i="0" dirty="0">
                <a:solidFill>
                  <a:srgbClr val="374151"/>
                </a:solidFill>
                <a:effectLst/>
                <a:latin typeface="Times New Roman" panose="02020603050405020304" pitchFamily="18" charset="0"/>
                <a:cs typeface="Times New Roman" panose="02020603050405020304" pitchFamily="18" charset="0"/>
              </a:rPr>
              <a:t>: Records when each activity occurred.</a:t>
            </a:r>
          </a:p>
          <a:p>
            <a:pPr algn="just"/>
            <a:r>
              <a:rPr lang="en-US" sz="2000" b="1" i="0" dirty="0">
                <a:solidFill>
                  <a:srgbClr val="374151"/>
                </a:solidFill>
                <a:effectLst/>
                <a:latin typeface="Times New Roman" panose="02020603050405020304" pitchFamily="18" charset="0"/>
                <a:cs typeface="Times New Roman" panose="02020603050405020304" pitchFamily="18" charset="0"/>
              </a:rPr>
              <a:t>Creation of Activity Table</a:t>
            </a:r>
            <a:r>
              <a:rPr lang="en-US" sz="2000" b="0" i="0" dirty="0">
                <a:solidFill>
                  <a:srgbClr val="374151"/>
                </a:solidFill>
                <a:effectLst/>
                <a:latin typeface="Times New Roman" panose="02020603050405020304" pitchFamily="18" charset="0"/>
                <a:cs typeface="Times New Roman" panose="02020603050405020304" pitchFamily="18" charset="0"/>
              </a:rPr>
              <a:t>: Data Engineers compile the Activity Table from digital footprints in the source system, which detail what happened, when, and the associated identifier (e.g., sales order number).</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endParaRPr lang="en-IN" sz="2000" kern="100" dirty="0">
              <a:solidFill>
                <a:srgbClr val="000000"/>
              </a:solidFill>
              <a:effectLst/>
              <a:latin typeface="Times New Roman" panose="02020603050405020304" pitchFamily="18" charset="0"/>
              <a:ea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3F4853FF-E394-0BB2-548A-B1D17677C3E0}"/>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547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0951-47AA-764C-8754-0A8CE23C6206}"/>
              </a:ext>
            </a:extLst>
          </p:cNvPr>
          <p:cNvSpPr>
            <a:spLocks noGrp="1"/>
          </p:cNvSpPr>
          <p:nvPr>
            <p:ph type="title"/>
          </p:nvPr>
        </p:nvSpPr>
        <p:spPr>
          <a:xfrm>
            <a:off x="0" y="223521"/>
            <a:ext cx="12192000" cy="680719"/>
          </a:xfrm>
          <a:solidFill>
            <a:srgbClr val="FC7522"/>
          </a:solidFill>
        </p:spPr>
        <p:txBody>
          <a:bodyPr>
            <a:noAutofit/>
          </a:bodyPr>
          <a:lstStyle/>
          <a:p>
            <a:r>
              <a:rPr lang="en-IN" b="1" dirty="0">
                <a:solidFill>
                  <a:schemeClr val="bg1"/>
                </a:solidFill>
                <a:latin typeface="Times New Roman" panose="02020603050405020304" pitchFamily="18" charset="0"/>
                <a:cs typeface="Times New Roman" panose="02020603050405020304" pitchFamily="18" charset="0"/>
              </a:rPr>
              <a:t>Module-3</a:t>
            </a:r>
          </a:p>
        </p:txBody>
      </p:sp>
      <p:sp>
        <p:nvSpPr>
          <p:cNvPr id="3" name="Content Placeholder 2">
            <a:extLst>
              <a:ext uri="{FF2B5EF4-FFF2-40B4-BE49-F238E27FC236}">
                <a16:creationId xmlns:a16="http://schemas.microsoft.com/office/drawing/2014/main" id="{931FA565-5FC2-0808-D8F1-C86F801F6F69}"/>
              </a:ext>
            </a:extLst>
          </p:cNvPr>
          <p:cNvSpPr>
            <a:spLocks noGrp="1"/>
          </p:cNvSpPr>
          <p:nvPr>
            <p:ph idx="1"/>
          </p:nvPr>
        </p:nvSpPr>
        <p:spPr>
          <a:xfrm>
            <a:off x="162560" y="995681"/>
            <a:ext cx="11866880" cy="579120"/>
          </a:xfrm>
        </p:spPr>
        <p:txBody>
          <a:bodyPr/>
          <a:lstStyle/>
          <a:p>
            <a:pPr marL="0" indent="0" algn="ctr">
              <a:buNone/>
            </a:pPr>
            <a:r>
              <a:rPr lang="en-US" sz="2800" b="1" dirty="0">
                <a:latin typeface="Times New Roman" panose="02020603050405020304" pitchFamily="18" charset="0"/>
                <a:cs typeface="Times New Roman" panose="02020603050405020304" pitchFamily="18" charset="0"/>
              </a:rPr>
              <a:t> </a:t>
            </a:r>
            <a:r>
              <a:rPr lang="en-US" sz="2800" b="1" i="0" dirty="0">
                <a:solidFill>
                  <a:srgbClr val="374151"/>
                </a:solidFill>
                <a:effectLst/>
                <a:latin typeface="Times New Roman" panose="02020603050405020304" pitchFamily="18" charset="0"/>
                <a:cs typeface="Times New Roman" panose="02020603050405020304" pitchFamily="18" charset="0"/>
              </a:rPr>
              <a:t>PQL Queries and Data Integration</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F604ADB6-7F70-FF2D-50CC-8C7208AC7919}"/>
              </a:ext>
            </a:extLst>
          </p:cNvPr>
          <p:cNvSpPr txBox="1"/>
          <p:nvPr/>
        </p:nvSpPr>
        <p:spPr>
          <a:xfrm>
            <a:off x="5949696" y="1768891"/>
            <a:ext cx="6144238" cy="5940088"/>
          </a:xfrm>
          <a:prstGeom prst="rect">
            <a:avLst/>
          </a:prstGeom>
          <a:noFill/>
        </p:spPr>
        <p:txBody>
          <a:bodyPr wrap="square" rtlCol="0">
            <a:spAutoFit/>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Event Logs</a:t>
            </a:r>
            <a:r>
              <a:rPr lang="en-US" sz="2000" b="0" i="0" dirty="0">
                <a:solidFill>
                  <a:srgbClr val="374151"/>
                </a:solidFill>
                <a:effectLst/>
                <a:latin typeface="Times New Roman" panose="02020603050405020304" pitchFamily="18" charset="0"/>
                <a:cs typeface="Times New Roman" panose="02020603050405020304" pitchFamily="18" charset="0"/>
              </a:rPr>
              <a:t>: In process mining, event logs are crucial as they capture how business processes operate. These logs include three key attributes:</a:t>
            </a:r>
          </a:p>
          <a:p>
            <a:pPr marL="742950" lvl="1" indent="-285750"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Case</a:t>
            </a:r>
            <a:r>
              <a:rPr lang="en-US" sz="2000" b="0" i="0" dirty="0">
                <a:solidFill>
                  <a:srgbClr val="374151"/>
                </a:solidFill>
                <a:effectLst/>
                <a:latin typeface="Times New Roman" panose="02020603050405020304" pitchFamily="18" charset="0"/>
                <a:cs typeface="Times New Roman" panose="02020603050405020304" pitchFamily="18" charset="0"/>
              </a:rPr>
              <a:t>: Indicates the specific process instance.</a:t>
            </a:r>
          </a:p>
          <a:p>
            <a:pPr marL="742950" lvl="1" indent="-285750"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Activity</a:t>
            </a:r>
            <a:r>
              <a:rPr lang="en-US" sz="2000" b="0" i="0" dirty="0">
                <a:solidFill>
                  <a:srgbClr val="374151"/>
                </a:solidFill>
                <a:effectLst/>
                <a:latin typeface="Times New Roman" panose="02020603050405020304" pitchFamily="18" charset="0"/>
                <a:cs typeface="Times New Roman" panose="02020603050405020304" pitchFamily="18" charset="0"/>
              </a:rPr>
              <a:t>: Describes the action taken during the event.</a:t>
            </a:r>
          </a:p>
          <a:p>
            <a:pPr marL="742950" lvl="1" indent="-285750"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Timestamp</a:t>
            </a:r>
            <a:r>
              <a:rPr lang="en-US" sz="2000" b="0" i="0" dirty="0">
                <a:solidFill>
                  <a:srgbClr val="374151"/>
                </a:solidFill>
                <a:effectLst/>
                <a:latin typeface="Times New Roman" panose="02020603050405020304" pitchFamily="18" charset="0"/>
                <a:cs typeface="Times New Roman" panose="02020603050405020304" pitchFamily="18" charset="0"/>
              </a:rPr>
              <a:t>: Records when each event occurred, allowing for chronological tracking.</a:t>
            </a:r>
          </a:p>
          <a:p>
            <a:pPr marL="742950" lvl="1" indent="-285750" algn="just">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1" i="0" dirty="0" err="1">
                <a:solidFill>
                  <a:srgbClr val="374151"/>
                </a:solidFill>
                <a:effectLst/>
                <a:latin typeface="Times New Roman" panose="02020603050405020304" pitchFamily="18" charset="0"/>
                <a:cs typeface="Times New Roman" panose="02020603050405020304" pitchFamily="18" charset="0"/>
              </a:rPr>
              <a:t>Celonis</a:t>
            </a:r>
            <a:r>
              <a:rPr lang="en-US" sz="2000" b="1" i="0" dirty="0">
                <a:solidFill>
                  <a:srgbClr val="374151"/>
                </a:solidFill>
                <a:effectLst/>
                <a:latin typeface="Times New Roman" panose="02020603050405020304" pitchFamily="18" charset="0"/>
                <a:cs typeface="Times New Roman" panose="02020603050405020304" pitchFamily="18" charset="0"/>
              </a:rPr>
              <a:t> PQL Engine</a:t>
            </a:r>
            <a:r>
              <a:rPr lang="en-US" sz="2000" b="0" i="0" dirty="0">
                <a:solidFill>
                  <a:srgbClr val="374151"/>
                </a:solidFill>
                <a:effectLst/>
                <a:latin typeface="Times New Roman" panose="02020603050405020304" pitchFamily="18" charset="0"/>
                <a:cs typeface="Times New Roman" panose="02020603050405020304" pitchFamily="18" charset="0"/>
              </a:rPr>
              <a:t>: PQL (Process Query Language) is integral to </a:t>
            </a:r>
            <a:r>
              <a:rPr lang="en-US" sz="2000" b="0" i="0" dirty="0" err="1">
                <a:solidFill>
                  <a:srgbClr val="374151"/>
                </a:solidFill>
                <a:effectLst/>
                <a:latin typeface="Times New Roman" panose="02020603050405020304" pitchFamily="18" charset="0"/>
                <a:cs typeface="Times New Roman" panose="02020603050405020304" pitchFamily="18" charset="0"/>
              </a:rPr>
              <a:t>Celonis</a:t>
            </a:r>
            <a:r>
              <a:rPr lang="en-US" sz="2000" b="0" i="0" dirty="0">
                <a:solidFill>
                  <a:srgbClr val="374151"/>
                </a:solidFill>
                <a:effectLst/>
                <a:latin typeface="Times New Roman" panose="02020603050405020304" pitchFamily="18" charset="0"/>
                <a:cs typeface="Times New Roman" panose="02020603050405020304" pitchFamily="18" charset="0"/>
              </a:rPr>
              <a:t> software architecture, enabling data queries from a data model. It differs from SQL in that PQLs are behavior-based, focusing on leads likely to convert, while SQLs are intent-based, aimed at closing deals.</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lvl="1"/>
            <a:endParaRPr lang="en-US" sz="2000" b="0" i="0" dirty="0">
              <a:solidFill>
                <a:srgbClr val="374151"/>
              </a:solidFill>
              <a:effectLst/>
              <a:latin typeface="Times New Roman" panose="02020603050405020304" pitchFamily="18" charset="0"/>
              <a:cs typeface="Times New Roman" panose="02020603050405020304" pitchFamily="18" charset="0"/>
            </a:endParaRPr>
          </a:p>
          <a:p>
            <a:pPr lvl="1" algn="just"/>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
        <p:nvSpPr>
          <p:cNvPr id="5" name="Title 5">
            <a:extLst>
              <a:ext uri="{FF2B5EF4-FFF2-40B4-BE49-F238E27FC236}">
                <a16:creationId xmlns:a16="http://schemas.microsoft.com/office/drawing/2014/main" id="{F9411182-BEA2-906B-01B1-89008195D005}"/>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C47197B-5EB2-D7EB-BAE3-60BB7700C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 y="1377696"/>
            <a:ext cx="5677408" cy="5070812"/>
          </a:xfrm>
          <a:prstGeom prst="rect">
            <a:avLst/>
          </a:prstGeom>
        </p:spPr>
      </p:pic>
    </p:spTree>
    <p:extLst>
      <p:ext uri="{BB962C8B-B14F-4D97-AF65-F5344CB8AC3E}">
        <p14:creationId xmlns:p14="http://schemas.microsoft.com/office/powerpoint/2010/main" val="3369277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721E-95BE-67E2-EF8E-EAA2EAA4DCFA}"/>
              </a:ext>
            </a:extLst>
          </p:cNvPr>
          <p:cNvSpPr>
            <a:spLocks noGrp="1"/>
          </p:cNvSpPr>
          <p:nvPr>
            <p:ph type="title"/>
          </p:nvPr>
        </p:nvSpPr>
        <p:spPr>
          <a:xfrm>
            <a:off x="0" y="213361"/>
            <a:ext cx="12192000" cy="762000"/>
          </a:xfrm>
          <a:solidFill>
            <a:srgbClr val="FC7522"/>
          </a:solidFill>
        </p:spPr>
        <p:txBody>
          <a:bodyPr/>
          <a:lstStyle/>
          <a:p>
            <a:r>
              <a:rPr lang="en-US" b="1" dirty="0" err="1">
                <a:solidFill>
                  <a:schemeClr val="bg1"/>
                </a:solidFill>
                <a:latin typeface="Times New Roman" panose="02020603050405020304" pitchFamily="18" charset="0"/>
                <a:cs typeface="Times New Roman" panose="02020603050405020304" pitchFamily="18" charset="0"/>
              </a:rPr>
              <a:t>Contd</a:t>
            </a:r>
            <a:r>
              <a:rPr lang="en-US" b="1" dirty="0">
                <a:solidFill>
                  <a:schemeClr val="bg1"/>
                </a:solidFill>
                <a:latin typeface="Times New Roman" panose="02020603050405020304" pitchFamily="18" charset="0"/>
                <a:cs typeface="Times New Roman" panose="02020603050405020304" pitchFamily="18" charset="0"/>
              </a:rPr>
              <a:t>…</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A764D5-3779-127A-2199-1E4428A5BD8C}"/>
              </a:ext>
            </a:extLst>
          </p:cNvPr>
          <p:cNvSpPr>
            <a:spLocks noGrp="1"/>
          </p:cNvSpPr>
          <p:nvPr>
            <p:ph idx="1"/>
          </p:nvPr>
        </p:nvSpPr>
        <p:spPr>
          <a:xfrm>
            <a:off x="142240" y="1178560"/>
            <a:ext cx="11836400" cy="5344160"/>
          </a:xfrm>
        </p:spPr>
        <p:txBody>
          <a:bodyPr>
            <a:normAutofit/>
          </a:bodyPr>
          <a:lstStyle/>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Data Integration</a:t>
            </a:r>
            <a:r>
              <a:rPr lang="en-US" sz="2000" b="0" i="0" dirty="0">
                <a:solidFill>
                  <a:srgbClr val="374151"/>
                </a:solidFill>
                <a:effectLst/>
                <a:latin typeface="Times New Roman" panose="02020603050405020304" pitchFamily="18" charset="0"/>
                <a:cs typeface="Times New Roman" panose="02020603050405020304" pitchFamily="18" charset="0"/>
              </a:rPr>
              <a:t>: This involves creating a data pipeline to bring clean, real-time process data into the EMS (Execution Management System). Key steps include:</a:t>
            </a:r>
          </a:p>
          <a:p>
            <a:pPr marL="742950" lvl="1" indent="-285750"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Setting Up a Data Pipeline</a:t>
            </a:r>
            <a:r>
              <a:rPr lang="en-US" sz="2000" b="0" i="0" dirty="0">
                <a:solidFill>
                  <a:srgbClr val="374151"/>
                </a:solidFill>
                <a:effectLst/>
                <a:latin typeface="Times New Roman" panose="02020603050405020304" pitchFamily="18" charset="0"/>
                <a:cs typeface="Times New Roman" panose="02020603050405020304" pitchFamily="18" charset="0"/>
              </a:rPr>
              <a:t>: Involves data integration basics, connecting to systems, extracting, transforming, and loading data into a model.</a:t>
            </a:r>
          </a:p>
          <a:p>
            <a:pPr marL="742950" lvl="1" indent="-285750"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Refining the Data Pipeline</a:t>
            </a:r>
            <a:r>
              <a:rPr lang="en-US" sz="2000" b="0" i="0" dirty="0">
                <a:solidFill>
                  <a:srgbClr val="374151"/>
                </a:solidFill>
                <a:effectLst/>
                <a:latin typeface="Times New Roman" panose="02020603050405020304" pitchFamily="18" charset="0"/>
                <a:cs typeface="Times New Roman" panose="02020603050405020304" pitchFamily="18" charset="0"/>
              </a:rPr>
              <a:t>: Includes scheduling jobs, monitoring data quality, and ensuring seamless integration across multiple processes.</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Activity Table</a:t>
            </a:r>
            <a:r>
              <a:rPr lang="en-US" sz="2000" b="0" i="0" dirty="0">
                <a:solidFill>
                  <a:srgbClr val="374151"/>
                </a:solidFill>
                <a:effectLst/>
                <a:latin typeface="Times New Roman" panose="02020603050405020304" pitchFamily="18" charset="0"/>
                <a:cs typeface="Times New Roman" panose="02020603050405020304" pitchFamily="18" charset="0"/>
              </a:rPr>
              <a:t>: This table compiles all activities related to ordered items, forming the core of process data. It consolidates data from various systems and serves as the foundation for analysis and process improvement.</a:t>
            </a: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Final Data Model</a:t>
            </a:r>
            <a:r>
              <a:rPr lang="en-US" sz="2000" b="0" i="0" dirty="0">
                <a:solidFill>
                  <a:srgbClr val="374151"/>
                </a:solidFill>
                <a:effectLst/>
                <a:latin typeface="Times New Roman" panose="02020603050405020304" pitchFamily="18" charset="0"/>
                <a:cs typeface="Times New Roman" panose="02020603050405020304" pitchFamily="18" charset="0"/>
              </a:rPr>
              <a:t>: The end result of data integration is a comprehensive data model that links activity tables, case tables, and master data tables together for effective analysis.</a:t>
            </a:r>
          </a:p>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FFED181B-65D8-DB63-1323-B36D38434FD3}"/>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567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721E-95BE-67E2-EF8E-EAA2EAA4DCFA}"/>
              </a:ext>
            </a:extLst>
          </p:cNvPr>
          <p:cNvSpPr>
            <a:spLocks noGrp="1"/>
          </p:cNvSpPr>
          <p:nvPr>
            <p:ph type="title"/>
          </p:nvPr>
        </p:nvSpPr>
        <p:spPr>
          <a:xfrm>
            <a:off x="0" y="213361"/>
            <a:ext cx="12192000" cy="762000"/>
          </a:xfrm>
          <a:solidFill>
            <a:srgbClr val="FC7522"/>
          </a:solidFill>
        </p:spPr>
        <p:txBody>
          <a:bodyPr/>
          <a:lstStyle/>
          <a:p>
            <a:r>
              <a:rPr lang="en-IN" b="1" i="0" dirty="0">
                <a:solidFill>
                  <a:schemeClr val="bg1"/>
                </a:solidFill>
                <a:effectLst/>
                <a:latin typeface="Times New Roman" panose="02020603050405020304" pitchFamily="18" charset="0"/>
                <a:cs typeface="Times New Roman" panose="02020603050405020304" pitchFamily="18" charset="0"/>
              </a:rPr>
              <a:t>Learning Outcomes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A764D5-3779-127A-2199-1E4428A5BD8C}"/>
              </a:ext>
            </a:extLst>
          </p:cNvPr>
          <p:cNvSpPr>
            <a:spLocks noGrp="1"/>
          </p:cNvSpPr>
          <p:nvPr>
            <p:ph idx="1"/>
          </p:nvPr>
        </p:nvSpPr>
        <p:spPr>
          <a:xfrm>
            <a:off x="142240" y="1178560"/>
            <a:ext cx="11836400" cy="5344160"/>
          </a:xfrm>
        </p:spPr>
        <p:txBody>
          <a:bodyPr>
            <a:normAutofit/>
          </a:bodyPr>
          <a:lstStyle/>
          <a:p>
            <a:pPr algn="just"/>
            <a:r>
              <a:rPr lang="en-IN" sz="2000" kern="100" dirty="0">
                <a:solidFill>
                  <a:srgbClr val="000000"/>
                </a:solidFill>
                <a:effectLst/>
                <a:latin typeface="Times New Roman" panose="02020603050405020304" pitchFamily="18" charset="0"/>
                <a:ea typeface="Times New Roman" panose="02020603050405020304" pitchFamily="18" charset="0"/>
              </a:rPr>
              <a:t>Understand what process mining is and the basics of how it works.</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Understanding how process mining helps in Business world. </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Summarize what an event log is and why we need it for processing. </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Identify business use cases for process mining. </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Learn how to find training courses to get started. </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Understanding how to discover, analyses, and improve business process using data driven techniques. </a:t>
            </a:r>
          </a:p>
          <a:p>
            <a:r>
              <a:rPr lang="en-IN" sz="2000" dirty="0">
                <a:solidFill>
                  <a:srgbClr val="000000"/>
                </a:solidFill>
                <a:effectLst/>
                <a:latin typeface="Times New Roman" panose="02020603050405020304" pitchFamily="18" charset="0"/>
                <a:ea typeface="Times New Roman" panose="02020603050405020304" pitchFamily="18" charset="0"/>
              </a:rPr>
              <a:t>You will learn to extract insights from event logs, identify bottlenecks, inefficiencies, and opportunities for optimization.</a:t>
            </a:r>
            <a:endParaRPr lang="en-IN" sz="2000" kern="100" dirty="0">
              <a:solidFill>
                <a:srgbClr val="000000"/>
              </a:solidFill>
              <a:effectLst/>
              <a:latin typeface="Times New Roman" panose="02020603050405020304" pitchFamily="18" charset="0"/>
              <a:ea typeface="Times New Roman" panose="02020603050405020304" pitchFamily="18" charset="0"/>
            </a:endParaRPr>
          </a:p>
          <a:p>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FFED181B-65D8-DB63-1323-B36D38434FD3}"/>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071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CA43-5E47-26CC-EADC-667D21F30796}"/>
              </a:ext>
            </a:extLst>
          </p:cNvPr>
          <p:cNvSpPr>
            <a:spLocks noGrp="1"/>
          </p:cNvSpPr>
          <p:nvPr>
            <p:ph type="title"/>
          </p:nvPr>
        </p:nvSpPr>
        <p:spPr>
          <a:xfrm>
            <a:off x="0" y="141605"/>
            <a:ext cx="12192000" cy="772795"/>
          </a:xfrm>
          <a:solidFill>
            <a:srgbClr val="FC7522"/>
          </a:solidFill>
        </p:spPr>
        <p:txBody>
          <a:bodyPr/>
          <a:lstStyle/>
          <a:p>
            <a:r>
              <a:rPr lang="en-IN" b="1" dirty="0">
                <a:solidFill>
                  <a:schemeClr val="bg1"/>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C5170688-9CB8-1C4B-8536-CF507AA50669}"/>
              </a:ext>
            </a:extLst>
          </p:cNvPr>
          <p:cNvSpPr>
            <a:spLocks noGrp="1"/>
          </p:cNvSpPr>
          <p:nvPr>
            <p:ph idx="1"/>
          </p:nvPr>
        </p:nvSpPr>
        <p:spPr>
          <a:xfrm>
            <a:off x="162560" y="1290320"/>
            <a:ext cx="11812104" cy="4886643"/>
          </a:xfrm>
        </p:spPr>
        <p:txBody>
          <a:bodyPr>
            <a:normAutofit/>
          </a:bodyPr>
          <a:lstStyle/>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In conclusion, process mining provides powerful insights that significantly enhance business process improvement by combining data mining and process analytics to visualize actual workflows. Organizations leveraging this technology can increase efficiency, reduce costs, improve compliance, and make informed, data-driven decisions for process optimization. As this field continues to grow and gain traction across various industries, successful implementation hinges on a thorough understanding of both the underlying technology and the specific business processes involved. Ultimately, organizations that embrace process mining position themselves to gain a competitive advantage through ongoing refinement and optimization of their operations.</a:t>
            </a:r>
            <a:endParaRPr lang="en-IN" sz="2000"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6FCAC7BE-9597-8813-363C-A746A55FABB5}"/>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088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E5AB-979A-732D-920A-7ED8CC1B0BB1}"/>
              </a:ext>
            </a:extLst>
          </p:cNvPr>
          <p:cNvSpPr>
            <a:spLocks noGrp="1"/>
          </p:cNvSpPr>
          <p:nvPr>
            <p:ph type="title"/>
          </p:nvPr>
        </p:nvSpPr>
        <p:spPr>
          <a:xfrm>
            <a:off x="0" y="213360"/>
            <a:ext cx="12192000" cy="711199"/>
          </a:xfrm>
          <a:solidFill>
            <a:srgbClr val="FC7522"/>
          </a:solidFill>
        </p:spPr>
        <p:txBody>
          <a:bodyPr>
            <a:normAutofit/>
          </a:bodyPr>
          <a:lstStyle/>
          <a:p>
            <a:r>
              <a:rPr lang="en-IN"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9D8C3B-09F7-D5FB-6A31-79079A4AC208}"/>
              </a:ext>
            </a:extLst>
          </p:cNvPr>
          <p:cNvSpPr>
            <a:spLocks noGrp="1"/>
          </p:cNvSpPr>
          <p:nvPr>
            <p:ph idx="1"/>
          </p:nvPr>
        </p:nvSpPr>
        <p:spPr>
          <a:xfrm>
            <a:off x="162560" y="995680"/>
            <a:ext cx="11826240" cy="5781039"/>
          </a:xfrm>
        </p:spPr>
        <p:txBody>
          <a:bodyPr>
            <a:norm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R="15240" lvl="0" algn="l" fontAlgn="base">
              <a:lnSpc>
                <a:spcPct val="106000"/>
              </a:lnSpc>
              <a:spcAft>
                <a:spcPts val="60"/>
              </a:spcAft>
              <a:buClr>
                <a:srgbClr val="4F81BB"/>
              </a:buClr>
              <a:buSzPts val="1200"/>
              <a:buFont typeface="Wingdings" panose="05000000000000000000" pitchFamily="2" charset="2"/>
              <a:buChar char="Ø"/>
            </a:pPr>
            <a:r>
              <a:rPr lang="en-IN" sz="1800" b="1"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Login page: </a:t>
            </a:r>
            <a:r>
              <a:rPr lang="en-IN" sz="1800" u="sng" strike="noStrike" kern="100" dirty="0">
                <a:solidFill>
                  <a:srgbClr val="4F81BB"/>
                </a:solidFill>
                <a:effectLst/>
                <a:uFill>
                  <a:solidFill>
                    <a:srgbClr val="4F81BB"/>
                  </a:solidFill>
                </a:uFill>
                <a:latin typeface="Times New Roman" panose="02020603050405020304" pitchFamily="18" charset="0"/>
                <a:ea typeface="Arial" panose="020B0604020202020204" pitchFamily="34" charset="0"/>
                <a:cs typeface="Times New Roman" panose="02020603050405020304" pitchFamily="18" charset="0"/>
              </a:rPr>
              <a:t>https://academy-login.celonis.com/s/login/</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R="15240" lvl="0" algn="l" fontAlgn="base">
              <a:lnSpc>
                <a:spcPct val="106000"/>
              </a:lnSpc>
              <a:spcAft>
                <a:spcPts val="615"/>
              </a:spcAft>
              <a:buClr>
                <a:srgbClr val="4F81BB"/>
              </a:buClr>
              <a:buSzPts val="1200"/>
              <a:buFont typeface="Wingdings" panose="05000000000000000000" pitchFamily="2" charset="2"/>
              <a:buChar char="Ø"/>
            </a:pPr>
            <a:r>
              <a:rPr lang="en-IN" sz="1800" u="sng" strike="noStrike" kern="100" dirty="0">
                <a:solidFill>
                  <a:srgbClr val="4F81BB"/>
                </a:solidFill>
                <a:effectLst/>
                <a:uFill>
                  <a:solidFill>
                    <a:srgbClr val="4F81BB"/>
                  </a:solidFill>
                </a:uFill>
                <a:latin typeface="Times New Roman" panose="02020603050405020304" pitchFamily="18" charset="0"/>
                <a:ea typeface="Arial" panose="020B0604020202020204" pitchFamily="34" charset="0"/>
                <a:cs typeface="Times New Roman" panose="02020603050405020304" pitchFamily="18" charset="0"/>
              </a:rPr>
              <a:t>https://academy.celonis.com/learn/course/introduction-to-process-mining/introduction-to-</a:t>
            </a:r>
            <a:r>
              <a:rPr lang="en-IN" sz="1800" u="none" strike="noStrike" kern="100" dirty="0">
                <a:solidFill>
                  <a:srgbClr val="4F81BB"/>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r>
              <a:rPr lang="en-IN" sz="1800" u="sng" strike="noStrike" kern="100" dirty="0">
                <a:solidFill>
                  <a:srgbClr val="4F81BB"/>
                </a:solidFill>
                <a:effectLst/>
                <a:uFill>
                  <a:solidFill>
                    <a:srgbClr val="4F81BB"/>
                  </a:solidFill>
                </a:uFill>
                <a:latin typeface="Times New Roman" panose="02020603050405020304" pitchFamily="18" charset="0"/>
                <a:ea typeface="Arial" panose="020B0604020202020204" pitchFamily="34" charset="0"/>
                <a:cs typeface="Times New Roman" panose="02020603050405020304" pitchFamily="18" charset="0"/>
              </a:rPr>
              <a:t>process-mining/</a:t>
            </a:r>
            <a:r>
              <a:rPr lang="en-IN" sz="1800" u="sng" strike="noStrike" kern="100" dirty="0" err="1">
                <a:solidFill>
                  <a:srgbClr val="4F81BB"/>
                </a:solidFill>
                <a:effectLst/>
                <a:uFill>
                  <a:solidFill>
                    <a:srgbClr val="4F81BB"/>
                  </a:solidFill>
                </a:uFill>
                <a:latin typeface="Times New Roman" panose="02020603050405020304" pitchFamily="18" charset="0"/>
                <a:ea typeface="Arial" panose="020B0604020202020204" pitchFamily="34" charset="0"/>
                <a:cs typeface="Times New Roman" panose="02020603050405020304" pitchFamily="18" charset="0"/>
              </a:rPr>
              <a:t>course-outline?client</a:t>
            </a:r>
            <a:r>
              <a:rPr lang="en-IN" sz="1800" u="sng" strike="noStrike" kern="100" dirty="0">
                <a:solidFill>
                  <a:srgbClr val="4F81BB"/>
                </a:solidFill>
                <a:effectLst/>
                <a:uFill>
                  <a:solidFill>
                    <a:srgbClr val="4F81BB"/>
                  </a:solidFill>
                </a:uFill>
                <a:latin typeface="Times New Roman" panose="02020603050405020304" pitchFamily="18" charset="0"/>
                <a:ea typeface="Arial" panose="020B0604020202020204" pitchFamily="34" charset="0"/>
                <a:cs typeface="Times New Roman" panose="02020603050405020304" pitchFamily="18" charset="0"/>
              </a:rPr>
              <a:t>=</a:t>
            </a:r>
            <a:r>
              <a:rPr lang="en-IN" sz="1800" u="sng" strike="noStrike" kern="100" dirty="0" err="1">
                <a:solidFill>
                  <a:srgbClr val="4F81BB"/>
                </a:solidFill>
                <a:effectLst/>
                <a:uFill>
                  <a:solidFill>
                    <a:srgbClr val="4F81BB"/>
                  </a:solidFill>
                </a:uFill>
                <a:latin typeface="Times New Roman" panose="02020603050405020304" pitchFamily="18" charset="0"/>
                <a:ea typeface="Arial" panose="020B0604020202020204" pitchFamily="34" charset="0"/>
                <a:cs typeface="Times New Roman" panose="02020603050405020304" pitchFamily="18" charset="0"/>
              </a:rPr>
              <a:t>academic-alliance-celonis&amp;page</a:t>
            </a:r>
            <a:r>
              <a:rPr lang="en-IN" sz="1800" u="sng" strike="noStrike" kern="100" dirty="0">
                <a:solidFill>
                  <a:srgbClr val="4F81BB"/>
                </a:solidFill>
                <a:effectLst/>
                <a:uFill>
                  <a:solidFill>
                    <a:srgbClr val="4F81BB"/>
                  </a:solidFill>
                </a:uFill>
                <a:latin typeface="Times New Roman" panose="02020603050405020304" pitchFamily="18" charset="0"/>
                <a:ea typeface="Arial" panose="020B0604020202020204" pitchFamily="34" charset="0"/>
                <a:cs typeface="Times New Roman" panose="02020603050405020304" pitchFamily="18" charset="0"/>
              </a:rPr>
              <a:t>=2</a:t>
            </a: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a:t>
            </a:r>
          </a:p>
          <a:p>
            <a:pPr marR="15240" lvl="0" algn="l" fontAlgn="base">
              <a:lnSpc>
                <a:spcPct val="107000"/>
              </a:lnSpc>
              <a:spcAft>
                <a:spcPts val="25"/>
              </a:spcAft>
              <a:buClr>
                <a:srgbClr val="4F81BB"/>
              </a:buClr>
              <a:buSzPts val="1200"/>
              <a:buFont typeface="Wingdings" panose="05000000000000000000" pitchFamily="2" charset="2"/>
              <a:buChar char="Ø"/>
            </a:pPr>
            <a:r>
              <a:rPr lang="en-IN" sz="1800" u="sng" strike="noStrike" kern="100" dirty="0">
                <a:solidFill>
                  <a:srgbClr val="4F81BB"/>
                </a:solidFill>
                <a:effectLst/>
                <a:uFill>
                  <a:solidFill>
                    <a:srgbClr val="4F81BB"/>
                  </a:solidFill>
                </a:uFill>
                <a:latin typeface="Times New Roman" panose="02020603050405020304" pitchFamily="18" charset="0"/>
                <a:ea typeface="Calibri" panose="020F0502020204030204" pitchFamily="34" charset="0"/>
                <a:cs typeface="Times New Roman" panose="02020603050405020304" pitchFamily="18" charset="0"/>
              </a:rPr>
              <a:t>https://</a:t>
            </a:r>
            <a:r>
              <a:rPr lang="en-IN" sz="1800" u="none" strike="noStrike" kern="100" dirty="0">
                <a:solidFill>
                  <a:srgbClr val="4F81BB"/>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hlinkClick r:id="rId2"/>
              </a:rPr>
              <a:t>www.ibm.com/topics/</a:t>
            </a:r>
            <a:r>
              <a:rPr lang="en-IN" sz="1800" u="none" strike="noStrike" kern="100" dirty="0" err="1">
                <a:solidFill>
                  <a:srgbClr val="4F81BB"/>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hlinkClick r:id="rId2"/>
              </a:rPr>
              <a:t>píocess</a:t>
            </a:r>
            <a:r>
              <a:rPr lang="en-IN" sz="1800" u="none" strike="noStrike" kern="100" dirty="0">
                <a:solidFill>
                  <a:srgbClr val="4F81BB"/>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hlinkClick r:id="rId2"/>
              </a:rPr>
              <a:t>-mining</a:t>
            </a:r>
            <a:r>
              <a:rPr lang="en-IN" sz="18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hlinkClick r:id="rId2"/>
              </a:rPr>
              <a:t> </a:t>
            </a: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F03528DB-C8E6-A1E4-B378-36185DD0BADB}"/>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6066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9836967-13A8-C268-7877-2E727CFD038E}"/>
              </a:ext>
            </a:extLst>
          </p:cNvPr>
          <p:cNvSpPr>
            <a:spLocks noGrp="1"/>
          </p:cNvSpPr>
          <p:nvPr>
            <p:ph type="title"/>
          </p:nvPr>
        </p:nvSpPr>
        <p:spPr>
          <a:xfrm>
            <a:off x="0" y="101601"/>
            <a:ext cx="12192000" cy="802639"/>
          </a:xfrm>
          <a:solidFill>
            <a:srgbClr val="FC7522"/>
          </a:solidFill>
        </p:spPr>
        <p:txBody>
          <a:bodyPr/>
          <a:lstStyle/>
          <a:p>
            <a:r>
              <a:rPr lang="en-IN" b="1" dirty="0">
                <a:solidFill>
                  <a:schemeClr val="bg1"/>
                </a:solidFill>
                <a:latin typeface="Times New Roman" panose="02020603050405020304" pitchFamily="18" charset="0"/>
                <a:cs typeface="Times New Roman" panose="02020603050405020304" pitchFamily="18" charset="0"/>
              </a:rPr>
              <a:t>Internship Certificate</a:t>
            </a:r>
            <a:endParaRPr lang="en-IN" b="1" dirty="0">
              <a:latin typeface="Times New Roman" panose="02020603050405020304" pitchFamily="18" charset="0"/>
              <a:cs typeface="Times New Roman" panose="02020603050405020304" pitchFamily="18" charset="0"/>
            </a:endParaRPr>
          </a:p>
        </p:txBody>
      </p:sp>
      <p:sp>
        <p:nvSpPr>
          <p:cNvPr id="7" name="Title 5">
            <a:extLst>
              <a:ext uri="{FF2B5EF4-FFF2-40B4-BE49-F238E27FC236}">
                <a16:creationId xmlns:a16="http://schemas.microsoft.com/office/drawing/2014/main" id="{1133970D-0B22-3AFE-0AED-500531D52E6B}"/>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0366B1C-0BAD-A9EA-10E3-7719B1DC6E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49068" y="1005840"/>
            <a:ext cx="3982402" cy="5638800"/>
          </a:xfrm>
          <a:prstGeom prst="rect">
            <a:avLst/>
          </a:prstGeom>
        </p:spPr>
      </p:pic>
    </p:spTree>
    <p:extLst>
      <p:ext uri="{BB962C8B-B14F-4D97-AF65-F5344CB8AC3E}">
        <p14:creationId xmlns:p14="http://schemas.microsoft.com/office/powerpoint/2010/main" val="6482608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A6CFC-0F09-2956-A6C1-1D2C9248A939}"/>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4F6CE21A-BF8A-9108-7977-8295207CE5A7}"/>
              </a:ext>
            </a:extLst>
          </p:cNvPr>
          <p:cNvSpPr>
            <a:spLocks noGrp="1"/>
          </p:cNvSpPr>
          <p:nvPr>
            <p:ph type="title"/>
          </p:nvPr>
        </p:nvSpPr>
        <p:spPr>
          <a:xfrm>
            <a:off x="0" y="101601"/>
            <a:ext cx="12192000" cy="802639"/>
          </a:xfrm>
          <a:solidFill>
            <a:srgbClr val="FC7522"/>
          </a:solidFill>
        </p:spPr>
        <p:txBody>
          <a:bodyPr/>
          <a:lstStyle/>
          <a:p>
            <a:r>
              <a:rPr lang="en-IN" b="1" dirty="0" err="1">
                <a:solidFill>
                  <a:schemeClr val="bg1"/>
                </a:solidFill>
                <a:latin typeface="Times New Roman" panose="02020603050405020304" pitchFamily="18" charset="0"/>
                <a:cs typeface="Times New Roman" panose="02020603050405020304" pitchFamily="18" charset="0"/>
              </a:rPr>
              <a:t>Github</a:t>
            </a:r>
            <a:r>
              <a:rPr lang="en-IN" b="1">
                <a:solidFill>
                  <a:schemeClr val="bg1"/>
                </a:solidFill>
                <a:latin typeface="Times New Roman" panose="02020603050405020304" pitchFamily="18" charset="0"/>
                <a:cs typeface="Times New Roman" panose="02020603050405020304" pitchFamily="18" charset="0"/>
              </a:rPr>
              <a:t> Link:</a:t>
            </a:r>
            <a:endParaRPr lang="en-IN" b="1" dirty="0">
              <a:latin typeface="Times New Roman" panose="02020603050405020304" pitchFamily="18" charset="0"/>
              <a:cs typeface="Times New Roman" panose="02020603050405020304" pitchFamily="18" charset="0"/>
            </a:endParaRPr>
          </a:p>
        </p:txBody>
      </p:sp>
      <p:sp>
        <p:nvSpPr>
          <p:cNvPr id="7" name="Title 5">
            <a:extLst>
              <a:ext uri="{FF2B5EF4-FFF2-40B4-BE49-F238E27FC236}">
                <a16:creationId xmlns:a16="http://schemas.microsoft.com/office/drawing/2014/main" id="{47602A6C-04DF-94C4-C329-658D09F2EAF1}"/>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9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FBDCDC-BD3F-75BC-A18C-36F7113D7201}"/>
              </a:ext>
            </a:extLst>
          </p:cNvPr>
          <p:cNvSpPr>
            <a:spLocks noGrp="1"/>
          </p:cNvSpPr>
          <p:nvPr>
            <p:ph type="title"/>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
        <p:nvSpPr>
          <p:cNvPr id="7" name="Content Placeholder 3">
            <a:extLst>
              <a:ext uri="{FF2B5EF4-FFF2-40B4-BE49-F238E27FC236}">
                <a16:creationId xmlns:a16="http://schemas.microsoft.com/office/drawing/2014/main" id="{BA7FB735-0FF9-BE40-3D67-97C9F8BB5A16}"/>
              </a:ext>
            </a:extLst>
          </p:cNvPr>
          <p:cNvSpPr>
            <a:spLocks noGrp="1"/>
          </p:cNvSpPr>
          <p:nvPr>
            <p:ph idx="1"/>
          </p:nvPr>
        </p:nvSpPr>
        <p:spPr>
          <a:xfrm>
            <a:off x="838200" y="1825625"/>
            <a:ext cx="9022022" cy="1566454"/>
          </a:xfrm>
          <a:prstGeom prst="rect">
            <a:avLst/>
          </a:prstGeom>
        </p:spPr>
        <p:txBody>
          <a:bodyPr wrap="none">
            <a:spAutoFit/>
          </a:bodyPr>
          <a:lstStyle/>
          <a:p>
            <a:pPr marL="0" indent="0">
              <a:lnSpc>
                <a:spcPct val="107000"/>
              </a:lnSpc>
              <a:spcAft>
                <a:spcPts val="800"/>
              </a:spcAft>
              <a:buNone/>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9600" b="1"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3494646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5EF57-0146-14CE-8047-4975777552C2}"/>
              </a:ext>
            </a:extLst>
          </p:cNvPr>
          <p:cNvSpPr>
            <a:spLocks noGrp="1"/>
          </p:cNvSpPr>
          <p:nvPr>
            <p:ph idx="1"/>
          </p:nvPr>
        </p:nvSpPr>
        <p:spPr>
          <a:xfrm>
            <a:off x="91440" y="1158239"/>
            <a:ext cx="12009120" cy="5364481"/>
          </a:xfrm>
        </p:spPr>
        <p:txBody>
          <a:bodyPr>
            <a:normAutofit lnSpcReduction="10000"/>
          </a:bodyPr>
          <a:lstStyle/>
          <a:p>
            <a:pPr marL="462280" indent="-462280">
              <a:buBlip>
                <a:blip r:embed="rId2">
                  <a:extLst>
                    <a:ext uri="{96DAC541-7B7A-43D3-8B79-37D633B846F1}">
                      <asvg:svgBlip xmlns:asvg="http://schemas.microsoft.com/office/drawing/2016/SVG/main" r:embed="rId3"/>
                    </a:ext>
                  </a:extLst>
                </a:blip>
              </a:buBlip>
            </a:pPr>
            <a:r>
              <a:rPr lang="en-IN" sz="2800" b="1" dirty="0">
                <a:latin typeface="Times New Roman" panose="02020603050405020304" pitchFamily="18" charset="0"/>
                <a:cs typeface="Times New Roman" panose="02020603050405020304" pitchFamily="18" charset="0"/>
              </a:rPr>
              <a:t>Course Objective</a:t>
            </a:r>
            <a:endParaRPr lang="en-US" sz="2800" b="1" dirty="0">
              <a:latin typeface="Times New Roman" panose="02020603050405020304" pitchFamily="18" charset="0"/>
              <a:cs typeface="Times New Roman" panose="02020603050405020304" pitchFamily="18" charset="0"/>
            </a:endParaRPr>
          </a:p>
          <a:p>
            <a:pPr marL="462280" indent="-462280">
              <a:buBlip>
                <a:blip r:embed="rId2">
                  <a:extLst>
                    <a:ext uri="{96DAC541-7B7A-43D3-8B79-37D633B846F1}">
                      <asvg:svgBlip xmlns:asvg="http://schemas.microsoft.com/office/drawing/2016/SVG/main" r:embed="rId3"/>
                    </a:ext>
                  </a:extLst>
                </a:blip>
              </a:buBlip>
            </a:pPr>
            <a:r>
              <a:rPr lang="en-US" sz="2800" b="1" dirty="0">
                <a:latin typeface="Times New Roman" panose="02020603050405020304" pitchFamily="18" charset="0"/>
                <a:cs typeface="Times New Roman" panose="02020603050405020304" pitchFamily="18" charset="0"/>
              </a:rPr>
              <a:t>Introduction</a:t>
            </a:r>
          </a:p>
          <a:p>
            <a:pPr marL="462280" indent="-462280">
              <a:buBlip>
                <a:blip r:embed="rId2">
                  <a:extLst>
                    <a:ext uri="{96DAC541-7B7A-43D3-8B79-37D633B846F1}">
                      <asvg:svgBlip xmlns:asvg="http://schemas.microsoft.com/office/drawing/2016/SVG/main" r:embed="rId3"/>
                    </a:ext>
                  </a:extLst>
                </a:blip>
              </a:buBlip>
            </a:pPr>
            <a:r>
              <a:rPr lang="en-US" b="1" dirty="0">
                <a:latin typeface="Times New Roman" panose="02020603050405020304" pitchFamily="18" charset="0"/>
                <a:cs typeface="Times New Roman" panose="02020603050405020304" pitchFamily="18" charset="0"/>
              </a:rPr>
              <a:t>Modules</a:t>
            </a:r>
            <a:r>
              <a:rPr lang="en-US" sz="2800" b="1" dirty="0">
                <a:latin typeface="Times New Roman" panose="02020603050405020304" pitchFamily="18" charset="0"/>
                <a:cs typeface="Times New Roman" panose="02020603050405020304" pitchFamily="18" charset="0"/>
              </a:rPr>
              <a:t> Explanation</a:t>
            </a:r>
          </a:p>
          <a:p>
            <a:pPr marL="462280" indent="-462280">
              <a:buBlip>
                <a:blip r:embed="rId2">
                  <a:extLst>
                    <a:ext uri="{96DAC541-7B7A-43D3-8B79-37D633B846F1}">
                      <asvg:svgBlip xmlns:asvg="http://schemas.microsoft.com/office/drawing/2016/SVG/main" r:embed="rId3"/>
                    </a:ext>
                  </a:extLst>
                </a:blip>
              </a:buBlip>
            </a:pPr>
            <a:r>
              <a:rPr lang="en-US" b="1" dirty="0">
                <a:latin typeface="Times New Roman" panose="02020603050405020304" pitchFamily="18" charset="0"/>
                <a:cs typeface="Times New Roman" panose="02020603050405020304" pitchFamily="18" charset="0"/>
              </a:rPr>
              <a:t>Learning Outcomes</a:t>
            </a:r>
          </a:p>
          <a:p>
            <a:pPr marL="462280" indent="-462280">
              <a:buBlip>
                <a:blip r:embed="rId2">
                  <a:extLst>
                    <a:ext uri="{96DAC541-7B7A-43D3-8B79-37D633B846F1}">
                      <asvg:svgBlip xmlns:asvg="http://schemas.microsoft.com/office/drawing/2016/SVG/main" r:embed="rId3"/>
                    </a:ext>
                  </a:extLst>
                </a:blip>
              </a:buBlip>
            </a:pPr>
            <a:r>
              <a:rPr lang="en-US" b="1" dirty="0">
                <a:latin typeface="Times New Roman" panose="02020603050405020304" pitchFamily="18" charset="0"/>
                <a:cs typeface="Times New Roman" panose="02020603050405020304" pitchFamily="18" charset="0"/>
              </a:rPr>
              <a:t>Conclusion</a:t>
            </a:r>
          </a:p>
          <a:p>
            <a:pPr marL="462280" indent="-462280">
              <a:buBlip>
                <a:blip r:embed="rId2">
                  <a:extLst>
                    <a:ext uri="{96DAC541-7B7A-43D3-8B79-37D633B846F1}">
                      <asvg:svgBlip xmlns:asvg="http://schemas.microsoft.com/office/drawing/2016/SVG/main" r:embed="rId3"/>
                    </a:ext>
                  </a:extLst>
                </a:blip>
              </a:buBlip>
            </a:pPr>
            <a:r>
              <a:rPr lang="en-US" b="1" dirty="0">
                <a:latin typeface="Times New Roman" panose="02020603050405020304" pitchFamily="18" charset="0"/>
                <a:cs typeface="Times New Roman" panose="02020603050405020304" pitchFamily="18" charset="0"/>
              </a:rPr>
              <a:t>References</a:t>
            </a:r>
          </a:p>
          <a:p>
            <a:pPr marL="462280" indent="-462280">
              <a:buBlip>
                <a:blip r:embed="rId2">
                  <a:extLst>
                    <a:ext uri="{96DAC541-7B7A-43D3-8B79-37D633B846F1}">
                      <asvg:svgBlip xmlns:asvg="http://schemas.microsoft.com/office/drawing/2016/SVG/main" r:embed="rId3"/>
                    </a:ext>
                  </a:extLst>
                </a:blip>
              </a:buBlip>
            </a:pPr>
            <a:r>
              <a:rPr lang="en-US" b="1" dirty="0">
                <a:latin typeface="Times New Roman" panose="02020603050405020304" pitchFamily="18" charset="0"/>
                <a:cs typeface="Times New Roman" panose="02020603050405020304" pitchFamily="18" charset="0"/>
              </a:rPr>
              <a:t>Internship Certificate</a:t>
            </a:r>
          </a:p>
          <a:p>
            <a:pPr marL="462280" indent="-462280">
              <a:buBlip>
                <a:blip r:embed="rId2">
                  <a:extLst>
                    <a:ext uri="{96DAC541-7B7A-43D3-8B79-37D633B846F1}">
                      <asvg:svgBlip xmlns:asvg="http://schemas.microsoft.com/office/drawing/2016/SVG/main" r:embed="rId3"/>
                    </a:ext>
                  </a:extLst>
                </a:blip>
              </a:buBlip>
            </a:pPr>
            <a:endParaRPr lang="en-US" b="1" dirty="0"/>
          </a:p>
          <a:p>
            <a:pPr marL="462280" indent="-462280">
              <a:buBlip>
                <a:blip r:embed="rId2">
                  <a:extLst>
                    <a:ext uri="{96DAC541-7B7A-43D3-8B79-37D633B846F1}">
                      <asvg:svgBlip xmlns:asvg="http://schemas.microsoft.com/office/drawing/2016/SVG/main" r:embed="rId3"/>
                    </a:ext>
                  </a:extLst>
                </a:blip>
              </a:buBlip>
            </a:pPr>
            <a:endParaRPr lang="en-US" sz="2800" b="1" dirty="0"/>
          </a:p>
          <a:p>
            <a:pPr marL="462280" indent="-462280">
              <a:buBlip>
                <a:blip r:embed="rId2">
                  <a:extLst>
                    <a:ext uri="{96DAC541-7B7A-43D3-8B79-37D633B846F1}">
                      <asvg:svgBlip xmlns:asvg="http://schemas.microsoft.com/office/drawing/2016/SVG/main" r:embed="rId3"/>
                    </a:ext>
                  </a:extLst>
                </a:blip>
              </a:buBlip>
            </a:pPr>
            <a:endParaRPr lang="en-US" sz="2800" b="1" dirty="0"/>
          </a:p>
          <a:p>
            <a:pPr marL="0" indent="0">
              <a:buNone/>
            </a:pPr>
            <a:r>
              <a:rPr lang="en-US" b="1" dirty="0"/>
              <a:t>  </a:t>
            </a:r>
            <a:endParaRPr lang="en-US" sz="2800" b="1" dirty="0"/>
          </a:p>
          <a:p>
            <a:pPr marL="462280" indent="-462280">
              <a:buBlip>
                <a:blip r:embed="rId2">
                  <a:extLst>
                    <a:ext uri="{96DAC541-7B7A-43D3-8B79-37D633B846F1}">
                      <asvg:svgBlip xmlns:asvg="http://schemas.microsoft.com/office/drawing/2016/SVG/main" r:embed="rId3"/>
                    </a:ext>
                  </a:extLst>
                </a:blip>
              </a:buBlip>
            </a:pPr>
            <a:endParaRPr lang="en-US" sz="2800" b="1" dirty="0"/>
          </a:p>
          <a:p>
            <a:pPr marL="462280" indent="-462280">
              <a:buBlip>
                <a:blip r:embed="rId2">
                  <a:extLst>
                    <a:ext uri="{96DAC541-7B7A-43D3-8B79-37D633B846F1}">
                      <asvg:svgBlip xmlns:asvg="http://schemas.microsoft.com/office/drawing/2016/SVG/main" r:embed="rId3"/>
                    </a:ext>
                  </a:extLst>
                </a:blip>
              </a:buBlip>
            </a:pPr>
            <a:endParaRPr lang="en-US" b="1" dirty="0"/>
          </a:p>
          <a:p>
            <a:pPr marL="462280" indent="-462280">
              <a:buBlip>
                <a:blip r:embed="rId2">
                  <a:extLst>
                    <a:ext uri="{96DAC541-7B7A-43D3-8B79-37D633B846F1}">
                      <asvg:svgBlip xmlns:asvg="http://schemas.microsoft.com/office/drawing/2016/SVG/main" r:embed="rId3"/>
                    </a:ext>
                  </a:extLst>
                </a:blip>
              </a:buBlip>
            </a:pPr>
            <a:endParaRPr lang="en-US" sz="2800" b="1" dirty="0"/>
          </a:p>
          <a:p>
            <a:pPr marL="462280" indent="-462280">
              <a:buBlip>
                <a:blip r:embed="rId2">
                  <a:extLst>
                    <a:ext uri="{96DAC541-7B7A-43D3-8B79-37D633B846F1}">
                      <asvg:svgBlip xmlns:asvg="http://schemas.microsoft.com/office/drawing/2016/SVG/main" r:embed="rId3"/>
                    </a:ext>
                  </a:extLst>
                </a:blip>
              </a:buBlip>
            </a:pPr>
            <a:endParaRPr lang="en-US" sz="2800" b="1" dirty="0"/>
          </a:p>
          <a:p>
            <a:pPr marL="462280" indent="-462280">
              <a:buBlip>
                <a:blip r:embed="rId2">
                  <a:extLst>
                    <a:ext uri="{96DAC541-7B7A-43D3-8B79-37D633B846F1}">
                      <asvg:svgBlip xmlns:asvg="http://schemas.microsoft.com/office/drawing/2016/SVG/main" r:embed="rId3"/>
                    </a:ext>
                  </a:extLst>
                </a:blip>
              </a:buBlip>
            </a:pPr>
            <a:endParaRPr lang="en-US" sz="2800" b="1" dirty="0"/>
          </a:p>
          <a:p>
            <a:pPr marL="462280" indent="-462280">
              <a:buBlip>
                <a:blip r:embed="rId2">
                  <a:extLst>
                    <a:ext uri="{96DAC541-7B7A-43D3-8B79-37D633B846F1}">
                      <asvg:svgBlip xmlns:asvg="http://schemas.microsoft.com/office/drawing/2016/SVG/main" r:embed="rId3"/>
                    </a:ext>
                  </a:extLst>
                </a:blip>
              </a:buBlip>
            </a:pPr>
            <a:endParaRPr lang="en-US" sz="2800" b="1" dirty="0"/>
          </a:p>
          <a:p>
            <a:pPr marL="0" indent="0">
              <a:buNone/>
            </a:pPr>
            <a:endParaRPr lang="en-IN" dirty="0"/>
          </a:p>
        </p:txBody>
      </p:sp>
      <p:sp>
        <p:nvSpPr>
          <p:cNvPr id="4" name="Title 1">
            <a:extLst>
              <a:ext uri="{FF2B5EF4-FFF2-40B4-BE49-F238E27FC236}">
                <a16:creationId xmlns:a16="http://schemas.microsoft.com/office/drawing/2014/main" id="{6EEB3C25-E28D-A45F-9875-477203D729A1}"/>
              </a:ext>
            </a:extLst>
          </p:cNvPr>
          <p:cNvSpPr>
            <a:spLocks noGrp="1"/>
          </p:cNvSpPr>
          <p:nvPr>
            <p:ph type="title"/>
          </p:nvPr>
        </p:nvSpPr>
        <p:spPr>
          <a:xfrm>
            <a:off x="0" y="213360"/>
            <a:ext cx="12192000" cy="701731"/>
          </a:xfrm>
          <a:solidFill>
            <a:srgbClr val="FC7522"/>
          </a:solidFill>
        </p:spPr>
        <p:txBody>
          <a:bodyPr wrap="square" anchor="t" anchorCtr="0">
            <a:spAutoFit/>
          </a:bodyPr>
          <a:lstStyle/>
          <a:p>
            <a:r>
              <a:rPr lang="en-US" b="1" dirty="0">
                <a:solidFill>
                  <a:schemeClr val="bg1"/>
                </a:solidFill>
                <a:latin typeface="Times New Roman" panose="02020603050405020304" pitchFamily="18" charset="0"/>
                <a:cs typeface="Times New Roman" panose="02020603050405020304" pitchFamily="18" charset="0"/>
              </a:rPr>
              <a:t>Contents</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 name="Title 5">
            <a:extLst>
              <a:ext uri="{FF2B5EF4-FFF2-40B4-BE49-F238E27FC236}">
                <a16:creationId xmlns:a16="http://schemas.microsoft.com/office/drawing/2014/main" id="{78E66EB0-A127-244E-7E2A-D63DF59A2FE4}"/>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976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CC7A-7C2F-0806-F57B-D2B90D057C5E}"/>
              </a:ext>
            </a:extLst>
          </p:cNvPr>
          <p:cNvSpPr>
            <a:spLocks noGrp="1"/>
          </p:cNvSpPr>
          <p:nvPr>
            <p:ph type="title"/>
          </p:nvPr>
        </p:nvSpPr>
        <p:spPr>
          <a:xfrm>
            <a:off x="0" y="213360"/>
            <a:ext cx="12192000" cy="690879"/>
          </a:xfrm>
          <a:solidFill>
            <a:srgbClr val="FC7522"/>
          </a:solidFill>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Course Objective</a:t>
            </a:r>
          </a:p>
        </p:txBody>
      </p:sp>
      <p:sp>
        <p:nvSpPr>
          <p:cNvPr id="3" name="Content Placeholder 2">
            <a:extLst>
              <a:ext uri="{FF2B5EF4-FFF2-40B4-BE49-F238E27FC236}">
                <a16:creationId xmlns:a16="http://schemas.microsoft.com/office/drawing/2014/main" id="{0D6EF15B-7ABB-6C2D-EC40-CD17BCE7DF03}"/>
              </a:ext>
            </a:extLst>
          </p:cNvPr>
          <p:cNvSpPr>
            <a:spLocks noGrp="1"/>
          </p:cNvSpPr>
          <p:nvPr>
            <p:ph idx="1"/>
          </p:nvPr>
        </p:nvSpPr>
        <p:spPr>
          <a:xfrm>
            <a:off x="172720" y="1280160"/>
            <a:ext cx="11181080" cy="4896803"/>
          </a:xfrm>
        </p:spPr>
        <p:txBody>
          <a:bodyPr>
            <a:normAutofit/>
          </a:bodyPr>
          <a:lstStyle/>
          <a:p>
            <a:pPr algn="just"/>
            <a:r>
              <a:rPr lang="en-US" sz="2000" dirty="0">
                <a:latin typeface="Times New Roman" panose="02020603050405020304" pitchFamily="18" charset="0"/>
                <a:cs typeface="Times New Roman" panose="02020603050405020304" pitchFamily="18" charset="0"/>
              </a:rPr>
              <a:t>The main objective of this course is to provide an understanding of Process Mining and its applications, helping students to monitor, discover, and improve business processes by analyzing event logs and utilizing data-driven insights. The course enables participants to develop skills in process analysis and optimization, thereby bridging the gap between industry and academia.</a:t>
            </a:r>
          </a:p>
          <a:p>
            <a:pPr marL="0" indent="0" algn="just">
              <a:buNone/>
            </a:pPr>
            <a:r>
              <a:rPr lang="en-US" sz="2000" b="1" dirty="0">
                <a:latin typeface="Times New Roman" panose="02020603050405020304" pitchFamily="18" charset="0"/>
                <a:cs typeface="Times New Roman" panose="02020603050405020304" pitchFamily="18" charset="0"/>
              </a:rPr>
              <a:t>Key Goals</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employability by providing hands-on experience in process mining.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an industry-ready workforce proficient in emerging technologies like Process Mining.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Equip students with tools and techniques to discover, validate, and improve workflows through data science.</a:t>
            </a:r>
          </a:p>
          <a:p>
            <a:pPr algn="just"/>
            <a:endParaRPr lang="en-US" sz="2400" b="0" i="0" dirty="0">
              <a:effectLst/>
              <a:highlight>
                <a:srgbClr val="FFFFFF"/>
              </a:highlight>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5BA5B195-896B-EC21-2952-B6D0FF47F533}"/>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427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2E5B8-F051-7DB9-374B-F64628E9D3D9}"/>
              </a:ext>
            </a:extLst>
          </p:cNvPr>
          <p:cNvSpPr>
            <a:spLocks noGrp="1"/>
          </p:cNvSpPr>
          <p:nvPr>
            <p:ph idx="1"/>
          </p:nvPr>
        </p:nvSpPr>
        <p:spPr>
          <a:xfrm>
            <a:off x="152400" y="985520"/>
            <a:ext cx="11511280" cy="5191443"/>
          </a:xfrm>
        </p:spPr>
        <p:txBody>
          <a:bodyPr/>
          <a:lstStyle/>
          <a:p>
            <a:pPr marL="0" indent="0">
              <a:buNone/>
            </a:pPr>
            <a:r>
              <a:rPr lang="en-IN" dirty="0"/>
              <a:t>                     </a:t>
            </a:r>
            <a:endParaRPr lang="en-IN" sz="24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5B8EB8E-7879-FBB8-4885-153AD07590E5}"/>
              </a:ext>
            </a:extLst>
          </p:cNvPr>
          <p:cNvSpPr>
            <a:spLocks noGrp="1"/>
          </p:cNvSpPr>
          <p:nvPr>
            <p:ph type="title"/>
          </p:nvPr>
        </p:nvSpPr>
        <p:spPr>
          <a:xfrm>
            <a:off x="0" y="213360"/>
            <a:ext cx="12192000" cy="732155"/>
          </a:xfrm>
          <a:solidFill>
            <a:srgbClr val="FC7522"/>
          </a:solidFill>
        </p:spPr>
        <p:txBody>
          <a:bodyPr>
            <a:normAutofit/>
          </a:bodyPr>
          <a:lstStyle/>
          <a:p>
            <a:r>
              <a:rPr lang="en-IN" b="1" dirty="0">
                <a:solidFill>
                  <a:schemeClr val="bg1"/>
                </a:solidFill>
                <a:latin typeface="Times New Roman" panose="02020603050405020304" pitchFamily="18" charset="0"/>
                <a:cs typeface="Times New Roman" panose="02020603050405020304" pitchFamily="18" charset="0"/>
              </a:rPr>
              <a:t>Introduction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1BB7D65-48A5-DCB0-4A6B-F319559EE455}"/>
              </a:ext>
            </a:extLst>
          </p:cNvPr>
          <p:cNvSpPr txBox="1"/>
          <p:nvPr/>
        </p:nvSpPr>
        <p:spPr>
          <a:xfrm>
            <a:off x="3681128" y="1127760"/>
            <a:ext cx="482974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What is Process Mining?</a:t>
            </a:r>
          </a:p>
        </p:txBody>
      </p:sp>
      <p:sp>
        <p:nvSpPr>
          <p:cNvPr id="7" name="TextBox 6">
            <a:extLst>
              <a:ext uri="{FF2B5EF4-FFF2-40B4-BE49-F238E27FC236}">
                <a16:creationId xmlns:a16="http://schemas.microsoft.com/office/drawing/2014/main" id="{49367B5A-C8A3-7374-C259-0A67367590C4}"/>
              </a:ext>
            </a:extLst>
          </p:cNvPr>
          <p:cNvSpPr txBox="1"/>
          <p:nvPr/>
        </p:nvSpPr>
        <p:spPr>
          <a:xfrm>
            <a:off x="426720" y="1956549"/>
            <a:ext cx="11511280" cy="6370975"/>
          </a:xfrm>
          <a:prstGeom prst="rect">
            <a:avLst/>
          </a:prstGeom>
          <a:noFill/>
        </p:spPr>
        <p:txBody>
          <a:bodyPr wrap="square" rtlCol="0" anchor="ctr">
            <a:spAutoFit/>
          </a:bodyPr>
          <a:lstStyle/>
          <a:p>
            <a:pPr algn="just"/>
            <a:r>
              <a:rPr lang="en-US" sz="2000" b="1" i="0" dirty="0">
                <a:solidFill>
                  <a:srgbClr val="000000"/>
                </a:solidFill>
                <a:effectLst/>
                <a:latin typeface="Times New Roman" panose="02020603050405020304" pitchFamily="18" charset="0"/>
                <a:cs typeface="Times New Roman" panose="02020603050405020304" pitchFamily="18" charset="0"/>
              </a:rPr>
              <a:t>Before we start: What is a process?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Let’s get back to basics by defining processes first.</a:t>
            </a:r>
          </a:p>
          <a:p>
            <a:pPr algn="just"/>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 A process is </a:t>
            </a:r>
            <a:r>
              <a:rPr lang="en-US" sz="2000" b="1" i="0" dirty="0">
                <a:solidFill>
                  <a:srgbClr val="000000"/>
                </a:solidFill>
                <a:effectLst/>
                <a:latin typeface="Times New Roman" panose="02020603050405020304" pitchFamily="18" charset="0"/>
                <a:cs typeface="Times New Roman" panose="02020603050405020304" pitchFamily="18" charset="0"/>
              </a:rPr>
              <a:t>a series of actions or steps repeated in a progression from a defined or recognized 'start' to a defined or recognized 'finish’.</a:t>
            </a:r>
            <a:r>
              <a:rPr lang="en-US" sz="2000" b="0" i="0" dirty="0">
                <a:solidFill>
                  <a:srgbClr val="000000"/>
                </a:solidFill>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purpose of a process is to establish and maintain a commonly understood flow that allows a task to be completed efficiently and consistently. </a:t>
            </a:r>
          </a:p>
          <a:p>
            <a:pPr marL="342900" indent="-342900"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Every step of a business process leaves a digital footprint</a:t>
            </a:r>
            <a:r>
              <a:rPr lang="en-US" sz="2000" b="0" i="0" dirty="0">
                <a:solidFill>
                  <a:srgbClr val="000000"/>
                </a:solidFill>
                <a:effectLst/>
                <a:latin typeface="Times New Roman" panose="02020603050405020304" pitchFamily="18" charset="0"/>
                <a:cs typeface="Times New Roman" panose="02020603050405020304" pitchFamily="18" charset="0"/>
              </a:rPr>
              <a:t> in your transactional systems</a:t>
            </a:r>
            <a:r>
              <a:rPr lang="en-US" sz="2000" dirty="0">
                <a:solidFill>
                  <a:srgbClr val="0029FF"/>
                </a:solidFill>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in the form of event log data</a:t>
            </a:r>
            <a:r>
              <a:rPr lang="en-US" sz="2000" b="0" i="0" dirty="0">
                <a:effectLst/>
                <a:latin typeface="Times New Roman" panose="02020603050405020304" pitchFamily="18" charset="0"/>
                <a:cs typeface="Times New Roman" panose="02020603050405020304" pitchFamily="18" charset="0"/>
              </a:rPr>
              <a:t>.</a:t>
            </a:r>
            <a:r>
              <a:rPr lang="en-US" sz="2000" b="0" i="0" u="none" strike="noStrike" dirty="0">
                <a:effectLst/>
                <a:latin typeface="Times New Roman" panose="02020603050405020304" pitchFamily="18" charset="0"/>
                <a:cs typeface="Times New Roman" panose="02020603050405020304" pitchFamily="18" charset="0"/>
              </a:rPr>
              <a:t> </a:t>
            </a:r>
            <a:endPar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342900" indent="-342900" algn="just">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Process mining software</a:t>
            </a:r>
            <a:r>
              <a:rPr lang="en-US" sz="2000" b="0" i="0" dirty="0">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works by using this event log data </a:t>
            </a:r>
            <a:r>
              <a:rPr lang="en-US" sz="2000" b="1" i="0" dirty="0">
                <a:solidFill>
                  <a:srgbClr val="000000"/>
                </a:solidFill>
                <a:effectLst/>
                <a:latin typeface="Times New Roman" panose="02020603050405020304" pitchFamily="18" charset="0"/>
                <a:cs typeface="Times New Roman" panose="02020603050405020304" pitchFamily="18" charset="0"/>
              </a:rPr>
              <a:t>to create a living picture of what your actual processes really look like</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which does not always match the definition you might have worked out in process mapping workshops. </a:t>
            </a:r>
          </a:p>
          <a:p>
            <a:pPr algn="just"/>
            <a:endParaRPr lang="en-US" sz="2400" b="0" i="0" dirty="0">
              <a:effectLst/>
              <a:latin typeface="Times New Roman" panose="02020603050405020304" pitchFamily="18" charset="0"/>
              <a:cs typeface="Times New Roman" panose="02020603050405020304" pitchFamily="18" charset="0"/>
            </a:endParaRPr>
          </a:p>
          <a:p>
            <a:endParaRPr lang="en-US" sz="2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endParaRPr lang="en-US" sz="2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 name="Title 5">
            <a:extLst>
              <a:ext uri="{FF2B5EF4-FFF2-40B4-BE49-F238E27FC236}">
                <a16:creationId xmlns:a16="http://schemas.microsoft.com/office/drawing/2014/main" id="{D420CC19-1CCE-5EBB-7E79-72759ACBD48D}"/>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25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A274-1419-52D5-1BDA-B0A7AF0EEAD2}"/>
              </a:ext>
            </a:extLst>
          </p:cNvPr>
          <p:cNvSpPr>
            <a:spLocks noGrp="1"/>
          </p:cNvSpPr>
          <p:nvPr>
            <p:ph type="title"/>
          </p:nvPr>
        </p:nvSpPr>
        <p:spPr>
          <a:xfrm>
            <a:off x="0" y="152401"/>
            <a:ext cx="12192000" cy="822959"/>
          </a:xfrm>
          <a:solidFill>
            <a:srgbClr val="FC7522"/>
          </a:solidFill>
        </p:spPr>
        <p:txBody>
          <a:bodyPr/>
          <a:lstStyle/>
          <a:p>
            <a:r>
              <a:rPr lang="en-US" b="1" dirty="0">
                <a:solidFill>
                  <a:schemeClr val="bg1"/>
                </a:solidFill>
                <a:latin typeface="Times New Roman" panose="02020603050405020304" pitchFamily="18" charset="0"/>
                <a:cs typeface="Times New Roman" panose="02020603050405020304" pitchFamily="18" charset="0"/>
              </a:rPr>
              <a:t>Contd..</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B278CD-1266-6604-A804-18F7F3295436}"/>
              </a:ext>
            </a:extLst>
          </p:cNvPr>
          <p:cNvSpPr>
            <a:spLocks noGrp="1"/>
          </p:cNvSpPr>
          <p:nvPr>
            <p:ph idx="1"/>
          </p:nvPr>
        </p:nvSpPr>
        <p:spPr>
          <a:xfrm>
            <a:off x="243839" y="1361440"/>
            <a:ext cx="11865997" cy="5208035"/>
          </a:xfrm>
        </p:spPr>
        <p:txBody>
          <a:bodyPr>
            <a:normAutofit fontScale="92500" lnSpcReduction="10000"/>
          </a:bodyPr>
          <a:lstStyle/>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Process Mining: </a:t>
            </a: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Every process step you take leaves digital traces event log data in the transactional systems you use. Process mining extracts those digital traces and meaningfully connects them to help you understand your business better.</a:t>
            </a:r>
            <a:endParaRPr lang="en-US" sz="22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l">
              <a:buNone/>
            </a:pPr>
            <a:endParaRPr lang="en-US" sz="24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200" b="0" i="0" dirty="0" err="1">
                <a:solidFill>
                  <a:srgbClr val="000000"/>
                </a:solidFill>
                <a:effectLst/>
                <a:latin typeface="Times New Roman" panose="02020603050405020304" pitchFamily="18" charset="0"/>
                <a:cs typeface="Times New Roman" panose="02020603050405020304" pitchFamily="18" charset="0"/>
              </a:rPr>
              <a:t>Celonis</a:t>
            </a:r>
            <a:r>
              <a:rPr lang="en-US" sz="2200" b="0" i="0" dirty="0">
                <a:solidFill>
                  <a:srgbClr val="000000"/>
                </a:solidFill>
                <a:effectLst/>
                <a:latin typeface="Times New Roman" panose="02020603050405020304" pitchFamily="18" charset="0"/>
                <a:cs typeface="Times New Roman" panose="02020603050405020304" pitchFamily="18" charset="0"/>
              </a:rPr>
              <a:t> uses the event log data from process mining to create a digital twin of your business processes, helping you visualize every move your business makes in real time. The digital twin shows you your processes as they really are, allowing you to uncover opportunities for value, and to identify and fix inefficiencies. The beauty is that it can apply to any process for each system.</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8BD5204C-6FA5-7426-90D7-A097A08360C3}"/>
              </a:ext>
            </a:extLst>
          </p:cNvPr>
          <p:cNvSpPr txBox="1">
            <a:spLocks/>
          </p:cNvSpPr>
          <p:nvPr/>
        </p:nvSpPr>
        <p:spPr>
          <a:xfrm>
            <a:off x="0" y="0"/>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742A75-D412-7E44-8E2A-F0918611A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450" y="2521554"/>
            <a:ext cx="4953740" cy="2426563"/>
          </a:xfrm>
          <a:prstGeom prst="rect">
            <a:avLst/>
          </a:prstGeom>
        </p:spPr>
      </p:pic>
    </p:spTree>
    <p:extLst>
      <p:ext uri="{BB962C8B-B14F-4D97-AF65-F5344CB8AC3E}">
        <p14:creationId xmlns:p14="http://schemas.microsoft.com/office/powerpoint/2010/main" val="19892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6120-9319-709B-77E4-65C72A6F603F}"/>
              </a:ext>
            </a:extLst>
          </p:cNvPr>
          <p:cNvSpPr>
            <a:spLocks noGrp="1"/>
          </p:cNvSpPr>
          <p:nvPr>
            <p:ph type="title"/>
          </p:nvPr>
        </p:nvSpPr>
        <p:spPr>
          <a:xfrm>
            <a:off x="1" y="162046"/>
            <a:ext cx="12192000" cy="813314"/>
          </a:xfrm>
          <a:solidFill>
            <a:srgbClr val="FC7522"/>
          </a:solidFill>
        </p:spPr>
        <p:txBody>
          <a:bodyPr/>
          <a:lstStyle/>
          <a:p>
            <a:r>
              <a:rPr lang="en-IN" b="1" dirty="0">
                <a:solidFill>
                  <a:schemeClr val="bg1"/>
                </a:solidFill>
                <a:latin typeface="Times New Roman" panose="02020603050405020304" pitchFamily="18" charset="0"/>
                <a:cs typeface="Times New Roman" panose="02020603050405020304" pitchFamily="18" charset="0"/>
              </a:rPr>
              <a:t>Modules</a:t>
            </a:r>
          </a:p>
        </p:txBody>
      </p:sp>
      <p:graphicFrame>
        <p:nvGraphicFramePr>
          <p:cNvPr id="12" name="Content Placeholder 11">
            <a:extLst>
              <a:ext uri="{FF2B5EF4-FFF2-40B4-BE49-F238E27FC236}">
                <a16:creationId xmlns:a16="http://schemas.microsoft.com/office/drawing/2014/main" id="{2C7E464C-F536-A379-32B6-49BB951FE0A9}"/>
              </a:ext>
            </a:extLst>
          </p:cNvPr>
          <p:cNvGraphicFramePr>
            <a:graphicFrameLocks noGrp="1"/>
          </p:cNvGraphicFramePr>
          <p:nvPr>
            <p:ph idx="1"/>
            <p:extLst>
              <p:ext uri="{D42A27DB-BD31-4B8C-83A1-F6EECF244321}">
                <p14:modId xmlns:p14="http://schemas.microsoft.com/office/powerpoint/2010/main" val="135578926"/>
              </p:ext>
            </p:extLst>
          </p:nvPr>
        </p:nvGraphicFramePr>
        <p:xfrm>
          <a:off x="1620456" y="3275636"/>
          <a:ext cx="9028253" cy="3171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2F14E2A7-3DB1-5C3B-03A2-3790A1F7FA2C}"/>
              </a:ext>
            </a:extLst>
          </p:cNvPr>
          <p:cNvSpPr txBox="1"/>
          <p:nvPr/>
        </p:nvSpPr>
        <p:spPr>
          <a:xfrm rot="10800000" flipV="1">
            <a:off x="266217" y="1650476"/>
            <a:ext cx="10382492"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Module-1</a:t>
            </a:r>
            <a:r>
              <a:rPr lang="en-IN"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IN" sz="2400" b="1" i="0" dirty="0">
                <a:solidFill>
                  <a:srgbClr val="374151"/>
                </a:solidFill>
                <a:effectLst/>
                <a:latin typeface="Times New Roman" panose="02020603050405020304" pitchFamily="18" charset="0"/>
                <a:cs typeface="Times New Roman" panose="02020603050405020304" pitchFamily="18" charset="0"/>
              </a:rPr>
              <a:t>Foundations of Process Mining</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Module-2:</a:t>
            </a:r>
            <a:r>
              <a:rPr lang="en-IN" sz="2400" b="1" i="0" dirty="0">
                <a:solidFill>
                  <a:srgbClr val="374151"/>
                </a:solidFill>
                <a:effectLst/>
                <a:latin typeface="Times New Roman" panose="02020603050405020304" pitchFamily="18" charset="0"/>
                <a:cs typeface="Times New Roman" panose="02020603050405020304" pitchFamily="18" charset="0"/>
              </a:rPr>
              <a:t>Building Analyses</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Module-3</a:t>
            </a:r>
            <a:r>
              <a:rPr lang="en-IN"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i="0" dirty="0">
                <a:solidFill>
                  <a:srgbClr val="374151"/>
                </a:solidFill>
                <a:effectLst/>
                <a:latin typeface="Times New Roman" panose="02020603050405020304" pitchFamily="18" charset="0"/>
                <a:cs typeface="Times New Roman" panose="02020603050405020304" pitchFamily="18" charset="0"/>
              </a:rPr>
              <a:t>PQL Queries and Data Integration</a:t>
            </a:r>
            <a:endParaRPr lang="en-IN" sz="1800" b="1" dirty="0">
              <a:latin typeface="Times New Roman" panose="02020603050405020304" pitchFamily="18" charset="0"/>
              <a:cs typeface="Times New Roman" panose="02020603050405020304" pitchFamily="18" charset="0"/>
            </a:endParaRPr>
          </a:p>
        </p:txBody>
      </p:sp>
      <p:sp>
        <p:nvSpPr>
          <p:cNvPr id="3" name="Title 5">
            <a:extLst>
              <a:ext uri="{FF2B5EF4-FFF2-40B4-BE49-F238E27FC236}">
                <a16:creationId xmlns:a16="http://schemas.microsoft.com/office/drawing/2014/main" id="{D1CCC72C-1644-AFD7-737E-817BFDB9E63B}"/>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587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B742-18F6-61D9-01FC-485A38107394}"/>
              </a:ext>
            </a:extLst>
          </p:cNvPr>
          <p:cNvSpPr>
            <a:spLocks noGrp="1"/>
          </p:cNvSpPr>
          <p:nvPr>
            <p:ph type="title"/>
          </p:nvPr>
        </p:nvSpPr>
        <p:spPr>
          <a:xfrm>
            <a:off x="0" y="114332"/>
            <a:ext cx="12191999" cy="868102"/>
          </a:xfrm>
          <a:solidFill>
            <a:srgbClr val="FC7522"/>
          </a:solidFill>
        </p:spPr>
        <p:txBody>
          <a:bodyPr/>
          <a:lstStyle/>
          <a:p>
            <a:r>
              <a:rPr lang="en-IN" b="1" dirty="0">
                <a:solidFill>
                  <a:schemeClr val="bg1"/>
                </a:solidFill>
                <a:latin typeface="Times New Roman" panose="02020603050405020304" pitchFamily="18" charset="0"/>
                <a:cs typeface="Times New Roman" panose="02020603050405020304" pitchFamily="18" charset="0"/>
              </a:rPr>
              <a:t>Module-1</a:t>
            </a:r>
          </a:p>
        </p:txBody>
      </p:sp>
      <p:sp>
        <p:nvSpPr>
          <p:cNvPr id="3" name="Content Placeholder 2">
            <a:extLst>
              <a:ext uri="{FF2B5EF4-FFF2-40B4-BE49-F238E27FC236}">
                <a16:creationId xmlns:a16="http://schemas.microsoft.com/office/drawing/2014/main" id="{C28ED53F-C8BA-2D78-206F-4BFB86D630D7}"/>
              </a:ext>
            </a:extLst>
          </p:cNvPr>
          <p:cNvSpPr>
            <a:spLocks noGrp="1"/>
          </p:cNvSpPr>
          <p:nvPr>
            <p:ph idx="1"/>
          </p:nvPr>
        </p:nvSpPr>
        <p:spPr>
          <a:xfrm>
            <a:off x="210273" y="1122744"/>
            <a:ext cx="11771454" cy="5631084"/>
          </a:xfrm>
        </p:spPr>
        <p:txBody>
          <a:bodyPr>
            <a:normAutofit/>
          </a:bodyPr>
          <a:lstStyle/>
          <a:p>
            <a:pPr marL="0" indent="0" algn="ctr">
              <a:buNone/>
            </a:pPr>
            <a:r>
              <a:rPr lang="en-IN" b="1" i="0" dirty="0">
                <a:effectLst/>
                <a:latin typeface="Times New Roman" panose="02020603050405020304" pitchFamily="18" charset="0"/>
                <a:cs typeface="Times New Roman" panose="02020603050405020304" pitchFamily="18" charset="0"/>
              </a:rPr>
              <a:t>  Foundations of Process Mining</a:t>
            </a:r>
          </a:p>
          <a:p>
            <a:pPr marL="0" indent="0" algn="l">
              <a:buNone/>
            </a:pPr>
            <a:r>
              <a:rPr lang="en-IN" sz="2200" b="1" dirty="0">
                <a:solidFill>
                  <a:srgbClr val="000000"/>
                </a:solidFill>
                <a:effectLst/>
                <a:latin typeface="Times New Roman" panose="02020603050405020304" pitchFamily="18" charset="0"/>
                <a:ea typeface="Times New Roman" panose="02020603050405020304" pitchFamily="18" charset="0"/>
              </a:rPr>
              <a:t>Review and interpret Analysis</a:t>
            </a:r>
          </a:p>
          <a:p>
            <a:pPr marL="359410" marR="349250" indent="0" algn="just">
              <a:lnSpc>
                <a:spcPct val="111000"/>
              </a:lnSpc>
              <a:spcAft>
                <a:spcPts val="125"/>
              </a:spcAft>
              <a:buNone/>
            </a:pPr>
            <a:r>
              <a:rPr lang="en-IN" sz="2000" kern="100" dirty="0">
                <a:solidFill>
                  <a:srgbClr val="000000"/>
                </a:solidFill>
                <a:effectLst/>
                <a:latin typeface="Times New Roman" panose="02020603050405020304" pitchFamily="18" charset="0"/>
                <a:ea typeface="Times New Roman" panose="02020603050405020304" pitchFamily="18" charset="0"/>
              </a:rPr>
              <a:t>The </a:t>
            </a:r>
            <a:r>
              <a:rPr lang="en-IN" sz="2000" kern="100" dirty="0" err="1">
                <a:solidFill>
                  <a:srgbClr val="000000"/>
                </a:solidFill>
                <a:effectLst/>
                <a:latin typeface="Times New Roman" panose="02020603050405020304" pitchFamily="18" charset="0"/>
                <a:ea typeface="Times New Roman" panose="02020603050405020304" pitchFamily="18" charset="0"/>
              </a:rPr>
              <a:t>Celonis</a:t>
            </a:r>
            <a:r>
              <a:rPr lang="en-IN" sz="2000" kern="100" dirty="0">
                <a:solidFill>
                  <a:srgbClr val="000000"/>
                </a:solidFill>
                <a:effectLst/>
                <a:latin typeface="Times New Roman" panose="02020603050405020304" pitchFamily="18" charset="0"/>
                <a:ea typeface="Times New Roman" panose="02020603050405020304" pitchFamily="18" charset="0"/>
              </a:rPr>
              <a:t> Execution Management System (EMS) extends process mining by executing on insights automatically and orchestrating your existing technologies. </a:t>
            </a:r>
          </a:p>
          <a:p>
            <a:pPr marL="362585" marR="15240" indent="0" algn="just">
              <a:lnSpc>
                <a:spcPct val="107000"/>
              </a:lnSpc>
              <a:spcAft>
                <a:spcPts val="105"/>
              </a:spcAft>
              <a:buNone/>
            </a:pPr>
            <a:r>
              <a:rPr lang="en-IN" sz="2000" b="1" kern="100" dirty="0">
                <a:solidFill>
                  <a:srgbClr val="000000"/>
                </a:solidFill>
                <a:effectLst/>
                <a:latin typeface="Times New Roman" panose="02020603050405020304" pitchFamily="18" charset="0"/>
                <a:ea typeface="Times New Roman" panose="02020603050405020304" pitchFamily="18" charset="0"/>
              </a:rPr>
              <a:t>Process, Activity, Case:</a:t>
            </a: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817880" marR="870585" indent="-285750" algn="just">
              <a:lnSpc>
                <a:spcPct val="107000"/>
              </a:lnSpc>
              <a:spcAft>
                <a:spcPts val="35"/>
              </a:spcAft>
            </a:pPr>
            <a:r>
              <a:rPr lang="en-IN" sz="2000" b="1" kern="100" dirty="0">
                <a:solidFill>
                  <a:srgbClr val="000000"/>
                </a:solidFill>
                <a:effectLst/>
                <a:latin typeface="Times New Roman" panose="02020603050405020304" pitchFamily="18" charset="0"/>
                <a:ea typeface="Times New Roman" panose="02020603050405020304" pitchFamily="18" charset="0"/>
              </a:rPr>
              <a:t>Process: </a:t>
            </a:r>
            <a:r>
              <a:rPr lang="en-IN" sz="2000" b="0" kern="100" dirty="0">
                <a:solidFill>
                  <a:srgbClr val="000000"/>
                </a:solidFill>
                <a:effectLst/>
                <a:latin typeface="Times New Roman" panose="02020603050405020304" pitchFamily="18" charset="0"/>
                <a:ea typeface="Times New Roman" panose="02020603050405020304" pitchFamily="18" charset="0"/>
              </a:rPr>
              <a:t>A series of linked steps taken in order to achieve a particular goal </a:t>
            </a:r>
            <a:endParaRPr lang="en-IN" sz="2000" kern="100" dirty="0">
              <a:solidFill>
                <a:srgbClr val="000000"/>
              </a:solidFill>
              <a:latin typeface="Times New Roman" panose="02020603050405020304" pitchFamily="18" charset="0"/>
              <a:ea typeface="Times New Roman" panose="02020603050405020304" pitchFamily="18" charset="0"/>
            </a:endParaRPr>
          </a:p>
          <a:p>
            <a:pPr marL="817880" marR="870585" indent="-285750" algn="just">
              <a:lnSpc>
                <a:spcPct val="107000"/>
              </a:lnSpc>
              <a:spcAft>
                <a:spcPts val="35"/>
              </a:spcAft>
            </a:pPr>
            <a:r>
              <a:rPr lang="en-IN" sz="2000" b="1" kern="100" dirty="0">
                <a:solidFill>
                  <a:srgbClr val="000000"/>
                </a:solidFill>
                <a:effectLst/>
                <a:latin typeface="Times New Roman" panose="02020603050405020304" pitchFamily="18" charset="0"/>
                <a:ea typeface="Times New Roman" panose="02020603050405020304" pitchFamily="18" charset="0"/>
              </a:rPr>
              <a:t>Case: </a:t>
            </a:r>
            <a:r>
              <a:rPr lang="en-IN" sz="2000" kern="100" dirty="0">
                <a:solidFill>
                  <a:srgbClr val="000000"/>
                </a:solidFill>
                <a:effectLst/>
                <a:latin typeface="Times New Roman" panose="02020603050405020304" pitchFamily="18" charset="0"/>
                <a:ea typeface="Times New Roman" panose="02020603050405020304" pitchFamily="18" charset="0"/>
              </a:rPr>
              <a:t>An item or object you follow through the process </a:t>
            </a:r>
          </a:p>
          <a:p>
            <a:pPr marL="817880" marR="870585" indent="-285750" algn="just">
              <a:lnSpc>
                <a:spcPct val="107000"/>
              </a:lnSpc>
              <a:spcAft>
                <a:spcPts val="35"/>
              </a:spcAft>
            </a:pPr>
            <a:r>
              <a:rPr lang="en-IN" sz="2000" b="1" kern="100" dirty="0">
                <a:solidFill>
                  <a:srgbClr val="000000"/>
                </a:solidFill>
                <a:effectLst/>
                <a:latin typeface="Times New Roman" panose="02020603050405020304" pitchFamily="18" charset="0"/>
                <a:ea typeface="Times New Roman" panose="02020603050405020304" pitchFamily="18" charset="0"/>
              </a:rPr>
              <a:t>Activity: </a:t>
            </a:r>
            <a:r>
              <a:rPr lang="en-IN" sz="2000" kern="100" dirty="0">
                <a:solidFill>
                  <a:srgbClr val="000000"/>
                </a:solidFill>
                <a:effectLst/>
                <a:latin typeface="Times New Roman" panose="02020603050405020304" pitchFamily="18" charset="0"/>
                <a:ea typeface="Times New Roman" panose="02020603050405020304" pitchFamily="18" charset="0"/>
              </a:rPr>
              <a:t>Events that take place during a process </a:t>
            </a:r>
          </a:p>
          <a:p>
            <a:pPr marL="0" indent="0">
              <a:buNone/>
            </a:pPr>
            <a:r>
              <a:rPr lang="en-IN" sz="2200" b="1" dirty="0">
                <a:solidFill>
                  <a:srgbClr val="000000"/>
                </a:solidFill>
                <a:effectLst/>
                <a:latin typeface="Times New Roman" panose="02020603050405020304" pitchFamily="18" charset="0"/>
                <a:ea typeface="Times New Roman" panose="02020603050405020304" pitchFamily="18" charset="0"/>
              </a:rPr>
              <a:t>Use the variant explorer</a:t>
            </a:r>
          </a:p>
          <a:p>
            <a:pPr algn="just"/>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the name implies, using the Variant Explorer, you can discover all the process variants that is all the different ways the process flows in your organization</a:t>
            </a:r>
            <a:r>
              <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Variant Explorer is one of the Analysis tools to help you take an "exploratory" approach to find out how your process   is performing. </a:t>
            </a:r>
          </a:p>
          <a:p>
            <a:pPr marL="0" indent="0">
              <a:buNone/>
            </a:pPr>
            <a:endParaRPr lang="en-IN" sz="2200" b="1"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2200" b="1" kern="100" dirty="0">
              <a:solidFill>
                <a:srgbClr val="000000"/>
              </a:solidFill>
              <a:effectLst/>
              <a:latin typeface="Times New Roman" panose="02020603050405020304" pitchFamily="18" charset="0"/>
              <a:ea typeface="Times New Roman" panose="02020603050405020304" pitchFamily="18" charset="0"/>
            </a:endParaRPr>
          </a:p>
          <a:p>
            <a:endParaRPr lang="en-US" sz="220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buNone/>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2A2B32"/>
              </a:solidFill>
              <a:effectLst/>
              <a:latin typeface="Times New Roman" panose="02020603050405020304" pitchFamily="18" charset="0"/>
              <a:cs typeface="Times New Roman" panose="02020603050405020304" pitchFamily="18" charset="0"/>
            </a:endParaRPr>
          </a:p>
          <a:p>
            <a:pPr marL="0" indent="0">
              <a:buNone/>
            </a:pPr>
            <a:endParaRPr lang="en-US" b="1" i="0" dirty="0">
              <a:solidFill>
                <a:srgbClr val="2A2B32"/>
              </a:solidFill>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5" name="Title 5">
            <a:extLst>
              <a:ext uri="{FF2B5EF4-FFF2-40B4-BE49-F238E27FC236}">
                <a16:creationId xmlns:a16="http://schemas.microsoft.com/office/drawing/2014/main" id="{16627DF7-9923-A4B1-447A-8AC6FAA49044}"/>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528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C1F8-1114-093D-46D6-84706911FD4C}"/>
              </a:ext>
            </a:extLst>
          </p:cNvPr>
          <p:cNvSpPr>
            <a:spLocks noGrp="1"/>
          </p:cNvSpPr>
          <p:nvPr>
            <p:ph type="title"/>
          </p:nvPr>
        </p:nvSpPr>
        <p:spPr>
          <a:xfrm>
            <a:off x="0" y="177122"/>
            <a:ext cx="12192000" cy="762000"/>
          </a:xfrm>
          <a:solidFill>
            <a:srgbClr val="FC7522"/>
          </a:solidFill>
        </p:spPr>
        <p:txBody>
          <a:bodyPr>
            <a:normAutofit/>
          </a:bodyPr>
          <a:lstStyle/>
          <a:p>
            <a:r>
              <a:rPr lang="en-IN" b="1" dirty="0" err="1">
                <a:solidFill>
                  <a:schemeClr val="bg1"/>
                </a:solidFill>
                <a:latin typeface="Times New Roman" panose="02020603050405020304" pitchFamily="18" charset="0"/>
                <a:cs typeface="Times New Roman" panose="02020603050405020304" pitchFamily="18" charset="0"/>
              </a:rPr>
              <a:t>Contd</a:t>
            </a:r>
            <a:r>
              <a:rPr lang="en-IN" b="1" dirty="0">
                <a:solidFill>
                  <a:schemeClr val="bg1"/>
                </a:solidFill>
                <a:latin typeface="Times New Roman" panose="02020603050405020304" pitchFamily="18" charset="0"/>
                <a:cs typeface="Times New Roman" panose="02020603050405020304" pitchFamily="18" charset="0"/>
              </a:rPr>
              <a:t>…</a:t>
            </a:r>
          </a:p>
        </p:txBody>
      </p:sp>
      <p:sp>
        <p:nvSpPr>
          <p:cNvPr id="3" name="Title 5">
            <a:extLst>
              <a:ext uri="{FF2B5EF4-FFF2-40B4-BE49-F238E27FC236}">
                <a16:creationId xmlns:a16="http://schemas.microsoft.com/office/drawing/2014/main" id="{346C762C-B30C-9E2C-9E48-7F9DDEC4D2E6}"/>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2BA1FE4-8655-0F2A-5E35-4F772A84438A}"/>
              </a:ext>
            </a:extLst>
          </p:cNvPr>
          <p:cNvSpPr>
            <a:spLocks noGrp="1"/>
          </p:cNvSpPr>
          <p:nvPr>
            <p:ph idx="1"/>
          </p:nvPr>
        </p:nvSpPr>
        <p:spPr>
          <a:xfrm>
            <a:off x="214685" y="1049572"/>
            <a:ext cx="11175593" cy="5808428"/>
          </a:xfrm>
        </p:spPr>
        <p:txBody>
          <a:bodyPr>
            <a:normAutofit/>
          </a:bodyPr>
          <a:lstStyle/>
          <a:p>
            <a:pPr marL="0" indent="0">
              <a:buNone/>
            </a:pPr>
            <a:r>
              <a:rPr lang="en-IN" sz="2200" b="1" dirty="0">
                <a:solidFill>
                  <a:srgbClr val="000000"/>
                </a:solidFill>
                <a:effectLst/>
                <a:latin typeface="Times New Roman" panose="02020603050405020304" pitchFamily="18" charset="0"/>
                <a:ea typeface="Times New Roman" panose="02020603050405020304" pitchFamily="18" charset="0"/>
              </a:rPr>
              <a:t>Use the process Explorer</a:t>
            </a:r>
          </a:p>
          <a:p>
            <a:pPr algn="just"/>
            <a:r>
              <a:rPr lang="en-IN" sz="2000" dirty="0">
                <a:solidFill>
                  <a:srgbClr val="000000"/>
                </a:solidFill>
                <a:effectLst/>
                <a:latin typeface="Times New Roman" panose="02020603050405020304" pitchFamily="18" charset="0"/>
                <a:ea typeface="Times New Roman" panose="02020603050405020304" pitchFamily="18" charset="0"/>
              </a:rPr>
              <a:t>The Process Explorer is another analysis tool to use when taking an exploratory approach. It's especially useful for quickly revealing activities beyond the most common ones.</a:t>
            </a:r>
          </a:p>
          <a:p>
            <a:pPr algn="just"/>
            <a:r>
              <a:rPr lang="en-IN" sz="20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It also allows you to narrow your focus on a single activity especially useful for quickly revealing activities beyond the most common ones. </a:t>
            </a:r>
          </a:p>
          <a:p>
            <a:pPr algn="just"/>
            <a:endParaRPr lang="en-IN" sz="2200"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2400" b="1" dirty="0">
                <a:solidFill>
                  <a:srgbClr val="000000"/>
                </a:solidFill>
                <a:effectLst/>
                <a:latin typeface="Times New Roman" panose="02020603050405020304" pitchFamily="18" charset="0"/>
                <a:ea typeface="Times New Roman" panose="02020603050405020304" pitchFamily="18" charset="0"/>
              </a:rPr>
              <a:t> </a:t>
            </a:r>
            <a:endParaRPr lang="en-IN" sz="2400" dirty="0"/>
          </a:p>
        </p:txBody>
      </p:sp>
      <p:pic>
        <p:nvPicPr>
          <p:cNvPr id="9" name="Picture 8">
            <a:extLst>
              <a:ext uri="{FF2B5EF4-FFF2-40B4-BE49-F238E27FC236}">
                <a16:creationId xmlns:a16="http://schemas.microsoft.com/office/drawing/2014/main" id="{1ABEEBEB-49AD-3C15-1300-354B80CB2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638" y="2957884"/>
            <a:ext cx="7203881" cy="3530380"/>
          </a:xfrm>
          <a:prstGeom prst="rect">
            <a:avLst/>
          </a:prstGeom>
        </p:spPr>
      </p:pic>
    </p:spTree>
    <p:extLst>
      <p:ext uri="{BB962C8B-B14F-4D97-AF65-F5344CB8AC3E}">
        <p14:creationId xmlns:p14="http://schemas.microsoft.com/office/powerpoint/2010/main" val="2875018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77DF-CE08-B6A6-6B17-11A31E842E7D}"/>
              </a:ext>
            </a:extLst>
          </p:cNvPr>
          <p:cNvSpPr>
            <a:spLocks noGrp="1"/>
          </p:cNvSpPr>
          <p:nvPr>
            <p:ph type="title"/>
          </p:nvPr>
        </p:nvSpPr>
        <p:spPr>
          <a:xfrm>
            <a:off x="1" y="127080"/>
            <a:ext cx="12192000" cy="868101"/>
          </a:xfrm>
          <a:solidFill>
            <a:srgbClr val="FC7522"/>
          </a:solidFill>
        </p:spPr>
        <p:txBody>
          <a:bodyPr/>
          <a:lstStyle/>
          <a:p>
            <a:r>
              <a:rPr lang="en-IN" b="1" dirty="0">
                <a:solidFill>
                  <a:schemeClr val="bg1"/>
                </a:solidFill>
                <a:latin typeface="Times New Roman" panose="02020603050405020304" pitchFamily="18" charset="0"/>
                <a:cs typeface="Times New Roman" panose="02020603050405020304" pitchFamily="18" charset="0"/>
              </a:rPr>
              <a:t>Module-2</a:t>
            </a:r>
          </a:p>
        </p:txBody>
      </p:sp>
      <p:sp>
        <p:nvSpPr>
          <p:cNvPr id="3" name="Content Placeholder 2">
            <a:extLst>
              <a:ext uri="{FF2B5EF4-FFF2-40B4-BE49-F238E27FC236}">
                <a16:creationId xmlns:a16="http://schemas.microsoft.com/office/drawing/2014/main" id="{EE1F9F8D-2929-1263-A9B3-DF206992F59E}"/>
              </a:ext>
            </a:extLst>
          </p:cNvPr>
          <p:cNvSpPr>
            <a:spLocks noGrp="1"/>
          </p:cNvSpPr>
          <p:nvPr>
            <p:ph idx="1"/>
          </p:nvPr>
        </p:nvSpPr>
        <p:spPr>
          <a:xfrm>
            <a:off x="104173" y="1250066"/>
            <a:ext cx="11249627" cy="5607934"/>
          </a:xfrm>
        </p:spPr>
        <p:txBody>
          <a:bodyPr/>
          <a:lstStyle/>
          <a:p>
            <a:pPr marL="0" indent="0" algn="ctr">
              <a:buNone/>
            </a:pPr>
            <a:r>
              <a:rPr lang="en-IN" b="1" i="0" dirty="0">
                <a:effectLst/>
                <a:latin typeface="Times New Roman" panose="02020603050405020304" pitchFamily="18" charset="0"/>
                <a:cs typeface="Times New Roman" panose="02020603050405020304" pitchFamily="18" charset="0"/>
              </a:rPr>
              <a:t>Building Analyses</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As </a:t>
            </a:r>
            <a:r>
              <a:rPr lang="en-IN" sz="2000" kern="100" dirty="0" err="1">
                <a:solidFill>
                  <a:srgbClr val="000000"/>
                </a:solidFill>
                <a:effectLst/>
                <a:latin typeface="Times New Roman" panose="02020603050405020304" pitchFamily="18" charset="0"/>
                <a:ea typeface="Times New Roman" panose="02020603050405020304" pitchFamily="18" charset="0"/>
              </a:rPr>
              <a:t>Celonis</a:t>
            </a:r>
            <a:r>
              <a:rPr lang="en-IN" sz="2000" kern="100" dirty="0">
                <a:solidFill>
                  <a:srgbClr val="000000"/>
                </a:solidFill>
                <a:effectLst/>
                <a:latin typeface="Times New Roman" panose="02020603050405020304" pitchFamily="18" charset="0"/>
                <a:ea typeface="Times New Roman" panose="02020603050405020304" pitchFamily="18" charset="0"/>
              </a:rPr>
              <a:t> Analysis builder, the analyses you create are the interface between the data and the end-users</a:t>
            </a:r>
            <a:r>
              <a:rPr lang="en-IN" sz="2000" b="1" kern="100" dirty="0">
                <a:solidFill>
                  <a:srgbClr val="000000"/>
                </a:solidFill>
                <a:effectLst/>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You help make digital business processes transparent so that users in operational and leadership roles can make data-driven decisions. </a:t>
            </a:r>
          </a:p>
          <a:p>
            <a:pPr algn="just"/>
            <a:r>
              <a:rPr lang="en-IN" sz="2000" kern="100" dirty="0">
                <a:solidFill>
                  <a:srgbClr val="000000"/>
                </a:solidFill>
                <a:effectLst/>
                <a:latin typeface="Times New Roman" panose="02020603050405020304" pitchFamily="18" charset="0"/>
                <a:ea typeface="Times New Roman" panose="02020603050405020304" pitchFamily="18" charset="0"/>
              </a:rPr>
              <a:t>Everyone become familiar with best practices in gathering user requirements as well as in data visualization—to make data understandable, easy to work with, and visually appealing. </a:t>
            </a:r>
          </a:p>
          <a:p>
            <a:pPr algn="just"/>
            <a:endParaRPr lang="en-IN" sz="2000" kern="100" dirty="0">
              <a:solidFill>
                <a:srgbClr val="000000"/>
              </a:solidFill>
              <a:effectLst/>
              <a:latin typeface="Times New Roman" panose="02020603050405020304" pitchFamily="18" charset="0"/>
              <a:ea typeface="Times New Roman" panose="02020603050405020304" pitchFamily="18" charset="0"/>
            </a:endParaRPr>
          </a:p>
          <a:p>
            <a:pPr algn="just"/>
            <a:endParaRPr lang="en-IN" sz="2000" kern="100" dirty="0">
              <a:solidFill>
                <a:srgbClr val="000000"/>
              </a:solidFill>
              <a:effectLst/>
              <a:latin typeface="Times New Roman" panose="02020603050405020304" pitchFamily="18" charset="0"/>
              <a:ea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5097BFC7-F06F-86F5-C6B7-7D0BD229B890}"/>
              </a:ext>
            </a:extLst>
          </p:cNvPr>
          <p:cNvSpPr txBox="1">
            <a:spLocks/>
          </p:cNvSpPr>
          <p:nvPr/>
        </p:nvSpPr>
        <p:spPr>
          <a:xfrm>
            <a:off x="0" y="1"/>
            <a:ext cx="12192000" cy="213359"/>
          </a:xfrm>
          <a:prstGeom prst="rect">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600" dirty="0">
                <a:latin typeface="Times New Roman" panose="02020603050405020304" pitchFamily="18" charset="0"/>
                <a:cs typeface="Times New Roman" panose="02020603050405020304" pitchFamily="18" charset="0"/>
              </a:rPr>
              <a:t>Process Mining Virtual Internship  </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787034-AD7E-C0D2-590D-7E7949B65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392" y="3429000"/>
            <a:ext cx="8205216" cy="3301921"/>
          </a:xfrm>
          <a:prstGeom prst="rect">
            <a:avLst/>
          </a:prstGeom>
        </p:spPr>
      </p:pic>
    </p:spTree>
    <p:extLst>
      <p:ext uri="{BB962C8B-B14F-4D97-AF65-F5344CB8AC3E}">
        <p14:creationId xmlns:p14="http://schemas.microsoft.com/office/powerpoint/2010/main" val="2104869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3944</TotalTime>
  <Words>1532</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PROCESS MINING VIRTUAL INTERNSHIP</vt:lpstr>
      <vt:lpstr>Contents</vt:lpstr>
      <vt:lpstr>Course Objective</vt:lpstr>
      <vt:lpstr>Introduction</vt:lpstr>
      <vt:lpstr>Contd..</vt:lpstr>
      <vt:lpstr>Modules</vt:lpstr>
      <vt:lpstr>Module-1</vt:lpstr>
      <vt:lpstr>Contd…</vt:lpstr>
      <vt:lpstr>Module-2</vt:lpstr>
      <vt:lpstr>Contd…</vt:lpstr>
      <vt:lpstr>Module-3</vt:lpstr>
      <vt:lpstr>Contd…</vt:lpstr>
      <vt:lpstr>Learning Outcomes</vt:lpstr>
      <vt:lpstr>Conclusion</vt:lpstr>
      <vt:lpstr>References</vt:lpstr>
      <vt:lpstr>Internship Certificate</vt:lpstr>
      <vt:lpstr>Github Link:</vt:lpstr>
      <vt:lpstr>Process Mining Virtual Internship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 Harshitha</dc:creator>
  <cp:lastModifiedBy>Abhinay S</cp:lastModifiedBy>
  <cp:revision>17</cp:revision>
  <dcterms:created xsi:type="dcterms:W3CDTF">2024-08-04T13:43:14Z</dcterms:created>
  <dcterms:modified xsi:type="dcterms:W3CDTF">2024-10-30T04:06:26Z</dcterms:modified>
</cp:coreProperties>
</file>