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7" r:id="rId1"/>
  </p:sldMasterIdLst>
  <p:sldIdLst>
    <p:sldId id="256" r:id="rId2"/>
    <p:sldId id="305" r:id="rId3"/>
    <p:sldId id="306" r:id="rId4"/>
    <p:sldId id="312" r:id="rId5"/>
    <p:sldId id="307" r:id="rId6"/>
    <p:sldId id="308" r:id="rId7"/>
    <p:sldId id="309" r:id="rId8"/>
    <p:sldId id="310" r:id="rId9"/>
    <p:sldId id="311" r:id="rId10"/>
    <p:sldId id="314" r:id="rId11"/>
    <p:sldId id="29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82B91F-783B-4CA2-86B6-D985088B677A}" type="doc">
      <dgm:prSet loTypeId="urn:microsoft.com/office/officeart/2011/layout/HexagonRadial" loCatId="officeonline" qsTypeId="urn:microsoft.com/office/officeart/2005/8/quickstyle/simple1" qsCatId="simple" csTypeId="urn:microsoft.com/office/officeart/2005/8/colors/accent1_2" csCatId="accent1" phldr="1"/>
      <dgm:spPr/>
      <dgm:t>
        <a:bodyPr/>
        <a:lstStyle/>
        <a:p>
          <a:endParaRPr lang="en-IN"/>
        </a:p>
      </dgm:t>
    </dgm:pt>
    <dgm:pt modelId="{348D9F6A-238C-4AA7-A890-433D82F6FCC9}">
      <dgm:prSet phldrT="[Text]" custT="1"/>
      <dgm:spPr/>
      <dgm:t>
        <a:bodyPr/>
        <a:lstStyle/>
        <a:p>
          <a:r>
            <a:rPr lang="en-IN" sz="2800" dirty="0"/>
            <a:t>Visuals</a:t>
          </a:r>
        </a:p>
      </dgm:t>
    </dgm:pt>
    <dgm:pt modelId="{EAE1A2EB-8665-4C31-8A4C-4E444C59C7B3}" type="parTrans" cxnId="{5095AABE-9C1D-42B6-A121-D3B212C8E406}">
      <dgm:prSet/>
      <dgm:spPr/>
      <dgm:t>
        <a:bodyPr/>
        <a:lstStyle/>
        <a:p>
          <a:endParaRPr lang="en-IN"/>
        </a:p>
      </dgm:t>
    </dgm:pt>
    <dgm:pt modelId="{255E325D-A002-48CA-8787-C4A6CE3F5177}" type="sibTrans" cxnId="{5095AABE-9C1D-42B6-A121-D3B212C8E406}">
      <dgm:prSet/>
      <dgm:spPr/>
      <dgm:t>
        <a:bodyPr/>
        <a:lstStyle/>
        <a:p>
          <a:endParaRPr lang="en-IN"/>
        </a:p>
      </dgm:t>
    </dgm:pt>
    <dgm:pt modelId="{62EECD25-FBEC-44D7-99A4-D2B376F34FB1}">
      <dgm:prSet phldrT="[Text]"/>
      <dgm:spPr/>
      <dgm:t>
        <a:bodyPr/>
        <a:lstStyle/>
        <a:p>
          <a:r>
            <a:rPr lang="en-IN" dirty="0"/>
            <a:t>Composition</a:t>
          </a:r>
        </a:p>
      </dgm:t>
    </dgm:pt>
    <dgm:pt modelId="{CA9EACB6-FEFF-4C69-A895-2D2BC588821D}" type="parTrans" cxnId="{D273471D-D011-45E4-BB16-514C5990F51C}">
      <dgm:prSet/>
      <dgm:spPr/>
      <dgm:t>
        <a:bodyPr/>
        <a:lstStyle/>
        <a:p>
          <a:endParaRPr lang="en-IN"/>
        </a:p>
      </dgm:t>
    </dgm:pt>
    <dgm:pt modelId="{E9089DD5-7417-44EA-9406-CEAAE89E2081}" type="sibTrans" cxnId="{D273471D-D011-45E4-BB16-514C5990F51C}">
      <dgm:prSet/>
      <dgm:spPr/>
      <dgm:t>
        <a:bodyPr/>
        <a:lstStyle/>
        <a:p>
          <a:endParaRPr lang="en-IN"/>
        </a:p>
      </dgm:t>
    </dgm:pt>
    <dgm:pt modelId="{E5556EE5-EB80-468B-94E3-D742115CA8A2}">
      <dgm:prSet phldrT="[Text]"/>
      <dgm:spPr/>
      <dgm:t>
        <a:bodyPr/>
        <a:lstStyle/>
        <a:p>
          <a:r>
            <a:rPr lang="en-IN" dirty="0"/>
            <a:t>Distribution</a:t>
          </a:r>
        </a:p>
      </dgm:t>
    </dgm:pt>
    <dgm:pt modelId="{6DA16097-79BF-465A-B091-DB75194FCF3B}" type="parTrans" cxnId="{35182392-C2AA-4941-8CE1-ECE5AD7E26CF}">
      <dgm:prSet/>
      <dgm:spPr/>
      <dgm:t>
        <a:bodyPr/>
        <a:lstStyle/>
        <a:p>
          <a:endParaRPr lang="en-IN"/>
        </a:p>
      </dgm:t>
    </dgm:pt>
    <dgm:pt modelId="{0864B2D9-C134-47BD-9F5C-25FD5809C684}" type="sibTrans" cxnId="{35182392-C2AA-4941-8CE1-ECE5AD7E26CF}">
      <dgm:prSet/>
      <dgm:spPr/>
      <dgm:t>
        <a:bodyPr/>
        <a:lstStyle/>
        <a:p>
          <a:endParaRPr lang="en-IN"/>
        </a:p>
      </dgm:t>
    </dgm:pt>
    <dgm:pt modelId="{AABA8392-2A7B-4365-864E-D0FAE722F3B4}">
      <dgm:prSet phldrT="[Text]"/>
      <dgm:spPr/>
      <dgm:t>
        <a:bodyPr/>
        <a:lstStyle/>
        <a:p>
          <a:r>
            <a:rPr lang="en-IN" dirty="0"/>
            <a:t>Trend</a:t>
          </a:r>
        </a:p>
      </dgm:t>
    </dgm:pt>
    <dgm:pt modelId="{7A61AB0E-B2AE-4162-8CDF-AA7EB3796FF0}" type="parTrans" cxnId="{4582CDBB-3FDF-4F5E-B7BE-E62C4EDA10A9}">
      <dgm:prSet/>
      <dgm:spPr/>
      <dgm:t>
        <a:bodyPr/>
        <a:lstStyle/>
        <a:p>
          <a:endParaRPr lang="en-IN"/>
        </a:p>
      </dgm:t>
    </dgm:pt>
    <dgm:pt modelId="{9C756D3D-5356-4CE4-994B-860A86C7DE30}" type="sibTrans" cxnId="{4582CDBB-3FDF-4F5E-B7BE-E62C4EDA10A9}">
      <dgm:prSet/>
      <dgm:spPr/>
      <dgm:t>
        <a:bodyPr/>
        <a:lstStyle/>
        <a:p>
          <a:endParaRPr lang="en-IN"/>
        </a:p>
      </dgm:t>
    </dgm:pt>
    <dgm:pt modelId="{8D6C45C3-E20F-4824-A5E1-BDC3F3980D75}">
      <dgm:prSet phldrT="[Text]"/>
      <dgm:spPr/>
      <dgm:t>
        <a:bodyPr/>
        <a:lstStyle/>
        <a:p>
          <a:r>
            <a:rPr lang="en-IN" dirty="0"/>
            <a:t>Maps</a:t>
          </a:r>
        </a:p>
      </dgm:t>
    </dgm:pt>
    <dgm:pt modelId="{27531EF2-9F1C-47EE-8969-1EDDDD611125}" type="parTrans" cxnId="{D24360D0-3094-43B8-BF45-13E65D28F7E6}">
      <dgm:prSet/>
      <dgm:spPr/>
      <dgm:t>
        <a:bodyPr/>
        <a:lstStyle/>
        <a:p>
          <a:endParaRPr lang="en-IN"/>
        </a:p>
      </dgm:t>
    </dgm:pt>
    <dgm:pt modelId="{1CB09E04-F4D6-49C3-BD8E-30676942C464}" type="sibTrans" cxnId="{D24360D0-3094-43B8-BF45-13E65D28F7E6}">
      <dgm:prSet/>
      <dgm:spPr/>
      <dgm:t>
        <a:bodyPr/>
        <a:lstStyle/>
        <a:p>
          <a:endParaRPr lang="en-IN"/>
        </a:p>
      </dgm:t>
    </dgm:pt>
    <dgm:pt modelId="{3D201F04-0A4F-45D2-8BCD-2112B718A59A}">
      <dgm:prSet phldrT="[Text]"/>
      <dgm:spPr/>
      <dgm:t>
        <a:bodyPr/>
        <a:lstStyle/>
        <a:p>
          <a:r>
            <a:rPr lang="en-IN" dirty="0"/>
            <a:t>Relation</a:t>
          </a:r>
        </a:p>
      </dgm:t>
    </dgm:pt>
    <dgm:pt modelId="{6A7DC3DD-A8F3-43C3-AAE8-1C84E47B1A9D}" type="parTrans" cxnId="{61A3B3FD-7CB6-43C2-A7BE-483BB17846E4}">
      <dgm:prSet/>
      <dgm:spPr/>
      <dgm:t>
        <a:bodyPr/>
        <a:lstStyle/>
        <a:p>
          <a:endParaRPr lang="en-IN"/>
        </a:p>
      </dgm:t>
    </dgm:pt>
    <dgm:pt modelId="{098AC966-9005-40B8-B1F3-EC0937479CF5}" type="sibTrans" cxnId="{61A3B3FD-7CB6-43C2-A7BE-483BB17846E4}">
      <dgm:prSet/>
      <dgm:spPr/>
      <dgm:t>
        <a:bodyPr/>
        <a:lstStyle/>
        <a:p>
          <a:endParaRPr lang="en-IN"/>
        </a:p>
      </dgm:t>
    </dgm:pt>
    <dgm:pt modelId="{4C167510-A696-4F13-A610-6B4F720673EC}">
      <dgm:prSet phldrT="[Text]"/>
      <dgm:spPr/>
      <dgm:t>
        <a:bodyPr/>
        <a:lstStyle/>
        <a:p>
          <a:r>
            <a:rPr lang="en-IN" dirty="0"/>
            <a:t>Comparison</a:t>
          </a:r>
        </a:p>
      </dgm:t>
    </dgm:pt>
    <dgm:pt modelId="{18E295D7-256B-4D4F-9986-BF708BC1626A}" type="parTrans" cxnId="{6213DA78-EADF-4A5C-BE49-DAA08AFC28D1}">
      <dgm:prSet/>
      <dgm:spPr/>
      <dgm:t>
        <a:bodyPr/>
        <a:lstStyle/>
        <a:p>
          <a:endParaRPr lang="en-IN"/>
        </a:p>
      </dgm:t>
    </dgm:pt>
    <dgm:pt modelId="{2789C6A1-3350-4F33-A3DF-44A8C21D10B5}" type="sibTrans" cxnId="{6213DA78-EADF-4A5C-BE49-DAA08AFC28D1}">
      <dgm:prSet/>
      <dgm:spPr/>
      <dgm:t>
        <a:bodyPr/>
        <a:lstStyle/>
        <a:p>
          <a:endParaRPr lang="en-IN"/>
        </a:p>
      </dgm:t>
    </dgm:pt>
    <dgm:pt modelId="{918BDDC8-0362-4085-A935-88B9C8A93F85}" type="pres">
      <dgm:prSet presAssocID="{7E82B91F-783B-4CA2-86B6-D985088B677A}" presName="Name0" presStyleCnt="0">
        <dgm:presLayoutVars>
          <dgm:chMax val="1"/>
          <dgm:chPref val="1"/>
          <dgm:dir/>
          <dgm:animOne val="branch"/>
          <dgm:animLvl val="lvl"/>
        </dgm:presLayoutVars>
      </dgm:prSet>
      <dgm:spPr/>
    </dgm:pt>
    <dgm:pt modelId="{D3BB7B1A-DCE7-4961-9996-567BB0DF2E88}" type="pres">
      <dgm:prSet presAssocID="{348D9F6A-238C-4AA7-A890-433D82F6FCC9}" presName="Parent" presStyleLbl="node0" presStyleIdx="0" presStyleCnt="1">
        <dgm:presLayoutVars>
          <dgm:chMax val="6"/>
          <dgm:chPref val="6"/>
        </dgm:presLayoutVars>
      </dgm:prSet>
      <dgm:spPr/>
    </dgm:pt>
    <dgm:pt modelId="{C5173BFB-689C-4667-9041-3EC85DF986AC}" type="pres">
      <dgm:prSet presAssocID="{62EECD25-FBEC-44D7-99A4-D2B376F34FB1}" presName="Accent1" presStyleCnt="0"/>
      <dgm:spPr/>
    </dgm:pt>
    <dgm:pt modelId="{F780A7B8-3250-472E-B220-C1BBFA2014A6}" type="pres">
      <dgm:prSet presAssocID="{62EECD25-FBEC-44D7-99A4-D2B376F34FB1}" presName="Accent" presStyleLbl="bgShp" presStyleIdx="0" presStyleCnt="6"/>
      <dgm:spPr/>
    </dgm:pt>
    <dgm:pt modelId="{C0EF0606-1638-4F12-B29B-2A5D8AB47D16}" type="pres">
      <dgm:prSet presAssocID="{62EECD25-FBEC-44D7-99A4-D2B376F34FB1}" presName="Child1" presStyleLbl="node1" presStyleIdx="0" presStyleCnt="6">
        <dgm:presLayoutVars>
          <dgm:chMax val="0"/>
          <dgm:chPref val="0"/>
          <dgm:bulletEnabled val="1"/>
        </dgm:presLayoutVars>
      </dgm:prSet>
      <dgm:spPr/>
    </dgm:pt>
    <dgm:pt modelId="{3932964F-1210-4552-9CAC-7AE0344FD586}" type="pres">
      <dgm:prSet presAssocID="{E5556EE5-EB80-468B-94E3-D742115CA8A2}" presName="Accent2" presStyleCnt="0"/>
      <dgm:spPr/>
    </dgm:pt>
    <dgm:pt modelId="{36FA1489-DF4D-478C-AE03-CC7D752669A9}" type="pres">
      <dgm:prSet presAssocID="{E5556EE5-EB80-468B-94E3-D742115CA8A2}" presName="Accent" presStyleLbl="bgShp" presStyleIdx="1" presStyleCnt="6"/>
      <dgm:spPr/>
    </dgm:pt>
    <dgm:pt modelId="{37679B21-B557-45FB-B445-5A221618298A}" type="pres">
      <dgm:prSet presAssocID="{E5556EE5-EB80-468B-94E3-D742115CA8A2}" presName="Child2" presStyleLbl="node1" presStyleIdx="1" presStyleCnt="6">
        <dgm:presLayoutVars>
          <dgm:chMax val="0"/>
          <dgm:chPref val="0"/>
          <dgm:bulletEnabled val="1"/>
        </dgm:presLayoutVars>
      </dgm:prSet>
      <dgm:spPr/>
    </dgm:pt>
    <dgm:pt modelId="{7AA407E4-32EB-45DB-8E56-7A94B526BCC2}" type="pres">
      <dgm:prSet presAssocID="{AABA8392-2A7B-4365-864E-D0FAE722F3B4}" presName="Accent3" presStyleCnt="0"/>
      <dgm:spPr/>
    </dgm:pt>
    <dgm:pt modelId="{EF13BEE5-DF2D-4F50-B102-90FA9F5C46B0}" type="pres">
      <dgm:prSet presAssocID="{AABA8392-2A7B-4365-864E-D0FAE722F3B4}" presName="Accent" presStyleLbl="bgShp" presStyleIdx="2" presStyleCnt="6"/>
      <dgm:spPr/>
    </dgm:pt>
    <dgm:pt modelId="{4E995930-3836-4CBF-8DFD-E0AF31DC5349}" type="pres">
      <dgm:prSet presAssocID="{AABA8392-2A7B-4365-864E-D0FAE722F3B4}" presName="Child3" presStyleLbl="node1" presStyleIdx="2" presStyleCnt="6">
        <dgm:presLayoutVars>
          <dgm:chMax val="0"/>
          <dgm:chPref val="0"/>
          <dgm:bulletEnabled val="1"/>
        </dgm:presLayoutVars>
      </dgm:prSet>
      <dgm:spPr/>
    </dgm:pt>
    <dgm:pt modelId="{315601C5-24D9-459B-B607-C2AABBD2CA49}" type="pres">
      <dgm:prSet presAssocID="{8D6C45C3-E20F-4824-A5E1-BDC3F3980D75}" presName="Accent4" presStyleCnt="0"/>
      <dgm:spPr/>
    </dgm:pt>
    <dgm:pt modelId="{F3D28CD7-E8FA-4031-9D91-6A15E3963111}" type="pres">
      <dgm:prSet presAssocID="{8D6C45C3-E20F-4824-A5E1-BDC3F3980D75}" presName="Accent" presStyleLbl="bgShp" presStyleIdx="3" presStyleCnt="6"/>
      <dgm:spPr/>
    </dgm:pt>
    <dgm:pt modelId="{FE89640A-D0FA-49A2-9BE3-2D77BACA63EC}" type="pres">
      <dgm:prSet presAssocID="{8D6C45C3-E20F-4824-A5E1-BDC3F3980D75}" presName="Child4" presStyleLbl="node1" presStyleIdx="3" presStyleCnt="6">
        <dgm:presLayoutVars>
          <dgm:chMax val="0"/>
          <dgm:chPref val="0"/>
          <dgm:bulletEnabled val="1"/>
        </dgm:presLayoutVars>
      </dgm:prSet>
      <dgm:spPr/>
    </dgm:pt>
    <dgm:pt modelId="{B5286903-3700-4A6F-B5D6-DF9A5E1294EB}" type="pres">
      <dgm:prSet presAssocID="{3D201F04-0A4F-45D2-8BCD-2112B718A59A}" presName="Accent5" presStyleCnt="0"/>
      <dgm:spPr/>
    </dgm:pt>
    <dgm:pt modelId="{FAD43AC2-2F8B-4ED7-8558-EF9DEDA29D85}" type="pres">
      <dgm:prSet presAssocID="{3D201F04-0A4F-45D2-8BCD-2112B718A59A}" presName="Accent" presStyleLbl="bgShp" presStyleIdx="4" presStyleCnt="6"/>
      <dgm:spPr/>
    </dgm:pt>
    <dgm:pt modelId="{5EA844E0-4DE7-43D4-A705-35CDBC654A83}" type="pres">
      <dgm:prSet presAssocID="{3D201F04-0A4F-45D2-8BCD-2112B718A59A}" presName="Child5" presStyleLbl="node1" presStyleIdx="4" presStyleCnt="6">
        <dgm:presLayoutVars>
          <dgm:chMax val="0"/>
          <dgm:chPref val="0"/>
          <dgm:bulletEnabled val="1"/>
        </dgm:presLayoutVars>
      </dgm:prSet>
      <dgm:spPr/>
    </dgm:pt>
    <dgm:pt modelId="{173EFBA3-B146-4034-A880-5EE8027D9D1D}" type="pres">
      <dgm:prSet presAssocID="{4C167510-A696-4F13-A610-6B4F720673EC}" presName="Accent6" presStyleCnt="0"/>
      <dgm:spPr/>
    </dgm:pt>
    <dgm:pt modelId="{64900BB6-89BC-4019-9770-8B19C4ACC524}" type="pres">
      <dgm:prSet presAssocID="{4C167510-A696-4F13-A610-6B4F720673EC}" presName="Accent" presStyleLbl="bgShp" presStyleIdx="5" presStyleCnt="6"/>
      <dgm:spPr/>
    </dgm:pt>
    <dgm:pt modelId="{D0F12D48-BD31-462D-A70E-20FDBA2B264D}" type="pres">
      <dgm:prSet presAssocID="{4C167510-A696-4F13-A610-6B4F720673EC}" presName="Child6" presStyleLbl="node1" presStyleIdx="5" presStyleCnt="6">
        <dgm:presLayoutVars>
          <dgm:chMax val="0"/>
          <dgm:chPref val="0"/>
          <dgm:bulletEnabled val="1"/>
        </dgm:presLayoutVars>
      </dgm:prSet>
      <dgm:spPr/>
    </dgm:pt>
  </dgm:ptLst>
  <dgm:cxnLst>
    <dgm:cxn modelId="{5E56A51B-3DCE-46E7-82FA-09F305510FE0}" type="presOf" srcId="{AABA8392-2A7B-4365-864E-D0FAE722F3B4}" destId="{4E995930-3836-4CBF-8DFD-E0AF31DC5349}" srcOrd="0" destOrd="0" presId="urn:microsoft.com/office/officeart/2011/layout/HexagonRadial"/>
    <dgm:cxn modelId="{D273471D-D011-45E4-BB16-514C5990F51C}" srcId="{348D9F6A-238C-4AA7-A890-433D82F6FCC9}" destId="{62EECD25-FBEC-44D7-99A4-D2B376F34FB1}" srcOrd="0" destOrd="0" parTransId="{CA9EACB6-FEFF-4C69-A895-2D2BC588821D}" sibTransId="{E9089DD5-7417-44EA-9406-CEAAE89E2081}"/>
    <dgm:cxn modelId="{EE60A73C-AD70-4E26-BF9F-42CA357AC34A}" type="presOf" srcId="{7E82B91F-783B-4CA2-86B6-D985088B677A}" destId="{918BDDC8-0362-4085-A935-88B9C8A93F85}" srcOrd="0" destOrd="0" presId="urn:microsoft.com/office/officeart/2011/layout/HexagonRadial"/>
    <dgm:cxn modelId="{FF17E852-5A61-4D6E-A802-6A0BB56DD5B2}" type="presOf" srcId="{E5556EE5-EB80-468B-94E3-D742115CA8A2}" destId="{37679B21-B557-45FB-B445-5A221618298A}" srcOrd="0" destOrd="0" presId="urn:microsoft.com/office/officeart/2011/layout/HexagonRadial"/>
    <dgm:cxn modelId="{6213DA78-EADF-4A5C-BE49-DAA08AFC28D1}" srcId="{348D9F6A-238C-4AA7-A890-433D82F6FCC9}" destId="{4C167510-A696-4F13-A610-6B4F720673EC}" srcOrd="5" destOrd="0" parTransId="{18E295D7-256B-4D4F-9986-BF708BC1626A}" sibTransId="{2789C6A1-3350-4F33-A3DF-44A8C21D10B5}"/>
    <dgm:cxn modelId="{35182392-C2AA-4941-8CE1-ECE5AD7E26CF}" srcId="{348D9F6A-238C-4AA7-A890-433D82F6FCC9}" destId="{E5556EE5-EB80-468B-94E3-D742115CA8A2}" srcOrd="1" destOrd="0" parTransId="{6DA16097-79BF-465A-B091-DB75194FCF3B}" sibTransId="{0864B2D9-C134-47BD-9F5C-25FD5809C684}"/>
    <dgm:cxn modelId="{0940D699-6C65-4791-93BB-E5663C5DABDB}" type="presOf" srcId="{348D9F6A-238C-4AA7-A890-433D82F6FCC9}" destId="{D3BB7B1A-DCE7-4961-9996-567BB0DF2E88}" srcOrd="0" destOrd="0" presId="urn:microsoft.com/office/officeart/2011/layout/HexagonRadial"/>
    <dgm:cxn modelId="{4582CDBB-3FDF-4F5E-B7BE-E62C4EDA10A9}" srcId="{348D9F6A-238C-4AA7-A890-433D82F6FCC9}" destId="{AABA8392-2A7B-4365-864E-D0FAE722F3B4}" srcOrd="2" destOrd="0" parTransId="{7A61AB0E-B2AE-4162-8CDF-AA7EB3796FF0}" sibTransId="{9C756D3D-5356-4CE4-994B-860A86C7DE30}"/>
    <dgm:cxn modelId="{5095AABE-9C1D-42B6-A121-D3B212C8E406}" srcId="{7E82B91F-783B-4CA2-86B6-D985088B677A}" destId="{348D9F6A-238C-4AA7-A890-433D82F6FCC9}" srcOrd="0" destOrd="0" parTransId="{EAE1A2EB-8665-4C31-8A4C-4E444C59C7B3}" sibTransId="{255E325D-A002-48CA-8787-C4A6CE3F5177}"/>
    <dgm:cxn modelId="{D24360D0-3094-43B8-BF45-13E65D28F7E6}" srcId="{348D9F6A-238C-4AA7-A890-433D82F6FCC9}" destId="{8D6C45C3-E20F-4824-A5E1-BDC3F3980D75}" srcOrd="3" destOrd="0" parTransId="{27531EF2-9F1C-47EE-8969-1EDDDD611125}" sibTransId="{1CB09E04-F4D6-49C3-BD8E-30676942C464}"/>
    <dgm:cxn modelId="{55B335E6-514F-4A85-9129-8DAAE403A176}" type="presOf" srcId="{4C167510-A696-4F13-A610-6B4F720673EC}" destId="{D0F12D48-BD31-462D-A70E-20FDBA2B264D}" srcOrd="0" destOrd="0" presId="urn:microsoft.com/office/officeart/2011/layout/HexagonRadial"/>
    <dgm:cxn modelId="{6529A8E6-5BE7-4F80-9BFA-111472FA7BC5}" type="presOf" srcId="{3D201F04-0A4F-45D2-8BCD-2112B718A59A}" destId="{5EA844E0-4DE7-43D4-A705-35CDBC654A83}" srcOrd="0" destOrd="0" presId="urn:microsoft.com/office/officeart/2011/layout/HexagonRadial"/>
    <dgm:cxn modelId="{0F3043F2-790B-4B5D-BD8A-02ABE7AD9BB1}" type="presOf" srcId="{8D6C45C3-E20F-4824-A5E1-BDC3F3980D75}" destId="{FE89640A-D0FA-49A2-9BE3-2D77BACA63EC}" srcOrd="0" destOrd="0" presId="urn:microsoft.com/office/officeart/2011/layout/HexagonRadial"/>
    <dgm:cxn modelId="{5EBB7BF5-897E-4146-BB5B-BDFA6526430E}" type="presOf" srcId="{62EECD25-FBEC-44D7-99A4-D2B376F34FB1}" destId="{C0EF0606-1638-4F12-B29B-2A5D8AB47D16}" srcOrd="0" destOrd="0" presId="urn:microsoft.com/office/officeart/2011/layout/HexagonRadial"/>
    <dgm:cxn modelId="{61A3B3FD-7CB6-43C2-A7BE-483BB17846E4}" srcId="{348D9F6A-238C-4AA7-A890-433D82F6FCC9}" destId="{3D201F04-0A4F-45D2-8BCD-2112B718A59A}" srcOrd="4" destOrd="0" parTransId="{6A7DC3DD-A8F3-43C3-AAE8-1C84E47B1A9D}" sibTransId="{098AC966-9005-40B8-B1F3-EC0937479CF5}"/>
    <dgm:cxn modelId="{E4658C00-9AFE-4DC6-87BE-F847622C1062}" type="presParOf" srcId="{918BDDC8-0362-4085-A935-88B9C8A93F85}" destId="{D3BB7B1A-DCE7-4961-9996-567BB0DF2E88}" srcOrd="0" destOrd="0" presId="urn:microsoft.com/office/officeart/2011/layout/HexagonRadial"/>
    <dgm:cxn modelId="{56A7E15E-F490-4D9B-8FE1-A91D8DBA5EC4}" type="presParOf" srcId="{918BDDC8-0362-4085-A935-88B9C8A93F85}" destId="{C5173BFB-689C-4667-9041-3EC85DF986AC}" srcOrd="1" destOrd="0" presId="urn:microsoft.com/office/officeart/2011/layout/HexagonRadial"/>
    <dgm:cxn modelId="{127E8D13-E476-49DB-B589-3ED953F4C99C}" type="presParOf" srcId="{C5173BFB-689C-4667-9041-3EC85DF986AC}" destId="{F780A7B8-3250-472E-B220-C1BBFA2014A6}" srcOrd="0" destOrd="0" presId="urn:microsoft.com/office/officeart/2011/layout/HexagonRadial"/>
    <dgm:cxn modelId="{70D97032-C76E-4889-A03D-CFE53EC6A77E}" type="presParOf" srcId="{918BDDC8-0362-4085-A935-88B9C8A93F85}" destId="{C0EF0606-1638-4F12-B29B-2A5D8AB47D16}" srcOrd="2" destOrd="0" presId="urn:microsoft.com/office/officeart/2011/layout/HexagonRadial"/>
    <dgm:cxn modelId="{86A37FD4-244E-404E-AAE0-9DB915011CF3}" type="presParOf" srcId="{918BDDC8-0362-4085-A935-88B9C8A93F85}" destId="{3932964F-1210-4552-9CAC-7AE0344FD586}" srcOrd="3" destOrd="0" presId="urn:microsoft.com/office/officeart/2011/layout/HexagonRadial"/>
    <dgm:cxn modelId="{5F497CC7-2B35-4186-BF6A-823665875E25}" type="presParOf" srcId="{3932964F-1210-4552-9CAC-7AE0344FD586}" destId="{36FA1489-DF4D-478C-AE03-CC7D752669A9}" srcOrd="0" destOrd="0" presId="urn:microsoft.com/office/officeart/2011/layout/HexagonRadial"/>
    <dgm:cxn modelId="{02A525BF-0998-4482-80F1-1C9FE8F505B4}" type="presParOf" srcId="{918BDDC8-0362-4085-A935-88B9C8A93F85}" destId="{37679B21-B557-45FB-B445-5A221618298A}" srcOrd="4" destOrd="0" presId="urn:microsoft.com/office/officeart/2011/layout/HexagonRadial"/>
    <dgm:cxn modelId="{8C96A1B1-E205-451F-AD8D-C7136170C7A9}" type="presParOf" srcId="{918BDDC8-0362-4085-A935-88B9C8A93F85}" destId="{7AA407E4-32EB-45DB-8E56-7A94B526BCC2}" srcOrd="5" destOrd="0" presId="urn:microsoft.com/office/officeart/2011/layout/HexagonRadial"/>
    <dgm:cxn modelId="{2FD37480-0260-4DF5-B170-CA838B5F72A2}" type="presParOf" srcId="{7AA407E4-32EB-45DB-8E56-7A94B526BCC2}" destId="{EF13BEE5-DF2D-4F50-B102-90FA9F5C46B0}" srcOrd="0" destOrd="0" presId="urn:microsoft.com/office/officeart/2011/layout/HexagonRadial"/>
    <dgm:cxn modelId="{E5171ED6-78FF-4B33-B61C-2E38CC3F462B}" type="presParOf" srcId="{918BDDC8-0362-4085-A935-88B9C8A93F85}" destId="{4E995930-3836-4CBF-8DFD-E0AF31DC5349}" srcOrd="6" destOrd="0" presId="urn:microsoft.com/office/officeart/2011/layout/HexagonRadial"/>
    <dgm:cxn modelId="{0973D43D-E19C-47E1-AE72-4F2048F85D64}" type="presParOf" srcId="{918BDDC8-0362-4085-A935-88B9C8A93F85}" destId="{315601C5-24D9-459B-B607-C2AABBD2CA49}" srcOrd="7" destOrd="0" presId="urn:microsoft.com/office/officeart/2011/layout/HexagonRadial"/>
    <dgm:cxn modelId="{ABE46345-82C2-4FC2-9E68-846EF4F2D9EF}" type="presParOf" srcId="{315601C5-24D9-459B-B607-C2AABBD2CA49}" destId="{F3D28CD7-E8FA-4031-9D91-6A15E3963111}" srcOrd="0" destOrd="0" presId="urn:microsoft.com/office/officeart/2011/layout/HexagonRadial"/>
    <dgm:cxn modelId="{C4A5856B-28DC-4D99-B320-459F96925BB9}" type="presParOf" srcId="{918BDDC8-0362-4085-A935-88B9C8A93F85}" destId="{FE89640A-D0FA-49A2-9BE3-2D77BACA63EC}" srcOrd="8" destOrd="0" presId="urn:microsoft.com/office/officeart/2011/layout/HexagonRadial"/>
    <dgm:cxn modelId="{AD3B0CC6-9CED-4172-8C24-5589D9076F35}" type="presParOf" srcId="{918BDDC8-0362-4085-A935-88B9C8A93F85}" destId="{B5286903-3700-4A6F-B5D6-DF9A5E1294EB}" srcOrd="9" destOrd="0" presId="urn:microsoft.com/office/officeart/2011/layout/HexagonRadial"/>
    <dgm:cxn modelId="{1FA2F990-F0D1-42CD-9635-763EDF1E9DD9}" type="presParOf" srcId="{B5286903-3700-4A6F-B5D6-DF9A5E1294EB}" destId="{FAD43AC2-2F8B-4ED7-8558-EF9DEDA29D85}" srcOrd="0" destOrd="0" presId="urn:microsoft.com/office/officeart/2011/layout/HexagonRadial"/>
    <dgm:cxn modelId="{0AF24B85-C746-412C-9043-DF59F82EAEA5}" type="presParOf" srcId="{918BDDC8-0362-4085-A935-88B9C8A93F85}" destId="{5EA844E0-4DE7-43D4-A705-35CDBC654A83}" srcOrd="10" destOrd="0" presId="urn:microsoft.com/office/officeart/2011/layout/HexagonRadial"/>
    <dgm:cxn modelId="{5F16DD57-89B9-4965-9BA0-761546AE2F26}" type="presParOf" srcId="{918BDDC8-0362-4085-A935-88B9C8A93F85}" destId="{173EFBA3-B146-4034-A880-5EE8027D9D1D}" srcOrd="11" destOrd="0" presId="urn:microsoft.com/office/officeart/2011/layout/HexagonRadial"/>
    <dgm:cxn modelId="{1DDA76C4-4CAA-44A9-A8D7-183F3B2971F6}" type="presParOf" srcId="{173EFBA3-B146-4034-A880-5EE8027D9D1D}" destId="{64900BB6-89BC-4019-9770-8B19C4ACC524}" srcOrd="0" destOrd="0" presId="urn:microsoft.com/office/officeart/2011/layout/HexagonRadial"/>
    <dgm:cxn modelId="{3E3B7C36-B937-4A69-9AF2-8F0339103CBD}" type="presParOf" srcId="{918BDDC8-0362-4085-A935-88B9C8A93F85}" destId="{D0F12D48-BD31-462D-A70E-20FDBA2B264D}"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BB7B1A-DCE7-4961-9996-567BB0DF2E88}">
      <dsp:nvSpPr>
        <dsp:cNvPr id="0" name=""/>
        <dsp:cNvSpPr/>
      </dsp:nvSpPr>
      <dsp:spPr>
        <a:xfrm>
          <a:off x="3185739" y="1657844"/>
          <a:ext cx="2107192" cy="1822806"/>
        </a:xfrm>
        <a:prstGeom prst="hexagon">
          <a:avLst>
            <a:gd name="adj" fmla="val 2857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IN" sz="2800" kern="1200" dirty="0"/>
            <a:t>Visuals</a:t>
          </a:r>
        </a:p>
      </dsp:txBody>
      <dsp:txXfrm>
        <a:off x="3534930" y="1959908"/>
        <a:ext cx="1408810" cy="1218678"/>
      </dsp:txXfrm>
    </dsp:sp>
    <dsp:sp modelId="{36FA1489-DF4D-478C-AE03-CC7D752669A9}">
      <dsp:nvSpPr>
        <dsp:cNvPr id="0" name=""/>
        <dsp:cNvSpPr/>
      </dsp:nvSpPr>
      <dsp:spPr>
        <a:xfrm>
          <a:off x="4505247" y="785754"/>
          <a:ext cx="795037" cy="68502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EF0606-1638-4F12-B29B-2A5D8AB47D16}">
      <dsp:nvSpPr>
        <dsp:cNvPr id="0" name=""/>
        <dsp:cNvSpPr/>
      </dsp:nvSpPr>
      <dsp:spPr>
        <a:xfrm>
          <a:off x="3379842" y="0"/>
          <a:ext cx="1726829" cy="1493909"/>
        </a:xfrm>
        <a:prstGeom prst="hexagon">
          <a:avLst>
            <a:gd name="adj" fmla="val 2857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Composition</a:t>
          </a:r>
        </a:p>
      </dsp:txBody>
      <dsp:txXfrm>
        <a:off x="3666014" y="247573"/>
        <a:ext cx="1154485" cy="998763"/>
      </dsp:txXfrm>
    </dsp:sp>
    <dsp:sp modelId="{EF13BEE5-DF2D-4F50-B102-90FA9F5C46B0}">
      <dsp:nvSpPr>
        <dsp:cNvPr id="0" name=""/>
        <dsp:cNvSpPr/>
      </dsp:nvSpPr>
      <dsp:spPr>
        <a:xfrm>
          <a:off x="5433117" y="2066395"/>
          <a:ext cx="795037" cy="68502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679B21-B557-45FB-B445-5A221618298A}">
      <dsp:nvSpPr>
        <dsp:cNvPr id="0" name=""/>
        <dsp:cNvSpPr/>
      </dsp:nvSpPr>
      <dsp:spPr>
        <a:xfrm>
          <a:off x="4963545" y="918854"/>
          <a:ext cx="1726829" cy="1493909"/>
        </a:xfrm>
        <a:prstGeom prst="hexagon">
          <a:avLst>
            <a:gd name="adj" fmla="val 2857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Distribution</a:t>
          </a:r>
        </a:p>
      </dsp:txBody>
      <dsp:txXfrm>
        <a:off x="5249717" y="1166427"/>
        <a:ext cx="1154485" cy="998763"/>
      </dsp:txXfrm>
    </dsp:sp>
    <dsp:sp modelId="{F3D28CD7-E8FA-4031-9D91-6A15E3963111}">
      <dsp:nvSpPr>
        <dsp:cNvPr id="0" name=""/>
        <dsp:cNvSpPr/>
      </dsp:nvSpPr>
      <dsp:spPr>
        <a:xfrm>
          <a:off x="4788558" y="3511998"/>
          <a:ext cx="795037" cy="68502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995930-3836-4CBF-8DFD-E0AF31DC5349}">
      <dsp:nvSpPr>
        <dsp:cNvPr id="0" name=""/>
        <dsp:cNvSpPr/>
      </dsp:nvSpPr>
      <dsp:spPr>
        <a:xfrm>
          <a:off x="4963545" y="2725216"/>
          <a:ext cx="1726829" cy="1493909"/>
        </a:xfrm>
        <a:prstGeom prst="hexagon">
          <a:avLst>
            <a:gd name="adj" fmla="val 2857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Trend</a:t>
          </a:r>
        </a:p>
      </dsp:txBody>
      <dsp:txXfrm>
        <a:off x="5249717" y="2972789"/>
        <a:ext cx="1154485" cy="998763"/>
      </dsp:txXfrm>
    </dsp:sp>
    <dsp:sp modelId="{FAD43AC2-2F8B-4ED7-8558-EF9DEDA29D85}">
      <dsp:nvSpPr>
        <dsp:cNvPr id="0" name=""/>
        <dsp:cNvSpPr/>
      </dsp:nvSpPr>
      <dsp:spPr>
        <a:xfrm>
          <a:off x="3189661" y="3662057"/>
          <a:ext cx="795037" cy="68502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89640A-D0FA-49A2-9BE3-2D77BACA63EC}">
      <dsp:nvSpPr>
        <dsp:cNvPr id="0" name=""/>
        <dsp:cNvSpPr/>
      </dsp:nvSpPr>
      <dsp:spPr>
        <a:xfrm>
          <a:off x="3379842" y="3645099"/>
          <a:ext cx="1726829" cy="1493909"/>
        </a:xfrm>
        <a:prstGeom prst="hexagon">
          <a:avLst>
            <a:gd name="adj" fmla="val 2857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Maps</a:t>
          </a:r>
        </a:p>
      </dsp:txBody>
      <dsp:txXfrm>
        <a:off x="3666014" y="3892672"/>
        <a:ext cx="1154485" cy="998763"/>
      </dsp:txXfrm>
    </dsp:sp>
    <dsp:sp modelId="{64900BB6-89BC-4019-9770-8B19C4ACC524}">
      <dsp:nvSpPr>
        <dsp:cNvPr id="0" name=""/>
        <dsp:cNvSpPr/>
      </dsp:nvSpPr>
      <dsp:spPr>
        <a:xfrm>
          <a:off x="2246595" y="2381930"/>
          <a:ext cx="795037" cy="68502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A844E0-4DE7-43D4-A705-35CDBC654A83}">
      <dsp:nvSpPr>
        <dsp:cNvPr id="0" name=""/>
        <dsp:cNvSpPr/>
      </dsp:nvSpPr>
      <dsp:spPr>
        <a:xfrm>
          <a:off x="1788787" y="2726244"/>
          <a:ext cx="1726829" cy="1493909"/>
        </a:xfrm>
        <a:prstGeom prst="hexagon">
          <a:avLst>
            <a:gd name="adj" fmla="val 2857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Relation</a:t>
          </a:r>
        </a:p>
      </dsp:txBody>
      <dsp:txXfrm>
        <a:off x="2074959" y="2973817"/>
        <a:ext cx="1154485" cy="998763"/>
      </dsp:txXfrm>
    </dsp:sp>
    <dsp:sp modelId="{D0F12D48-BD31-462D-A70E-20FDBA2B264D}">
      <dsp:nvSpPr>
        <dsp:cNvPr id="0" name=""/>
        <dsp:cNvSpPr/>
      </dsp:nvSpPr>
      <dsp:spPr>
        <a:xfrm>
          <a:off x="1788787" y="916799"/>
          <a:ext cx="1726829" cy="1493909"/>
        </a:xfrm>
        <a:prstGeom prst="hexagon">
          <a:avLst>
            <a:gd name="adj" fmla="val 2857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Comparison</a:t>
          </a:r>
        </a:p>
      </dsp:txBody>
      <dsp:txXfrm>
        <a:off x="2074959" y="1164372"/>
        <a:ext cx="1154485" cy="998763"/>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2820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5556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82126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8629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96074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4810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3914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4837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1908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3538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6226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5076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0358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5602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5676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5339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5/13/2020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pic>
        <p:nvPicPr>
          <p:cNvPr id="36" name="Picture 35">
            <a:extLst>
              <a:ext uri="{FF2B5EF4-FFF2-40B4-BE49-F238E27FC236}">
                <a16:creationId xmlns:a16="http://schemas.microsoft.com/office/drawing/2014/main" id="{E70666F1-F940-46A3-AFB5-1A30E5256C65}"/>
              </a:ext>
            </a:extLst>
          </p:cNvPr>
          <p:cNvPicPr>
            <a:picLocks noChangeAspect="1"/>
          </p:cNvPicPr>
          <p:nvPr userDrawn="1"/>
        </p:nvPicPr>
        <p:blipFill>
          <a:blip r:embed="rId18"/>
          <a:stretch>
            <a:fillRect/>
          </a:stretch>
        </p:blipFill>
        <p:spPr>
          <a:xfrm>
            <a:off x="11159329" y="38766"/>
            <a:ext cx="939148" cy="285720"/>
          </a:xfrm>
          <a:prstGeom prst="rect">
            <a:avLst/>
          </a:prstGeom>
        </p:spPr>
      </p:pic>
    </p:spTree>
    <p:extLst>
      <p:ext uri="{BB962C8B-B14F-4D97-AF65-F5344CB8AC3E}">
        <p14:creationId xmlns:p14="http://schemas.microsoft.com/office/powerpoint/2010/main" val="1728126915"/>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16D29-9D5F-44BE-8415-24C51DAFE748}"/>
              </a:ext>
            </a:extLst>
          </p:cNvPr>
          <p:cNvSpPr>
            <a:spLocks noGrp="1"/>
          </p:cNvSpPr>
          <p:nvPr>
            <p:ph type="ctrTitle"/>
          </p:nvPr>
        </p:nvSpPr>
        <p:spPr>
          <a:xfrm>
            <a:off x="1923388" y="4234649"/>
            <a:ext cx="8915399" cy="924472"/>
          </a:xfrm>
        </p:spPr>
        <p:txBody>
          <a:bodyPr/>
          <a:lstStyle/>
          <a:p>
            <a:r>
              <a:rPr lang="en-IN" dirty="0"/>
              <a:t>Microsoft Power BI</a:t>
            </a:r>
          </a:p>
        </p:txBody>
      </p:sp>
      <p:sp>
        <p:nvSpPr>
          <p:cNvPr id="6" name="TextBox 5">
            <a:extLst>
              <a:ext uri="{FF2B5EF4-FFF2-40B4-BE49-F238E27FC236}">
                <a16:creationId xmlns:a16="http://schemas.microsoft.com/office/drawing/2014/main" id="{B49E3A33-68E8-4575-BDF5-70693D83B4C3}"/>
              </a:ext>
            </a:extLst>
          </p:cNvPr>
          <p:cNvSpPr txBox="1"/>
          <p:nvPr/>
        </p:nvSpPr>
        <p:spPr>
          <a:xfrm>
            <a:off x="1923388" y="5159121"/>
            <a:ext cx="2539013" cy="369332"/>
          </a:xfrm>
          <a:prstGeom prst="rect">
            <a:avLst/>
          </a:prstGeom>
          <a:noFill/>
        </p:spPr>
        <p:txBody>
          <a:bodyPr wrap="square" rtlCol="0">
            <a:spAutoFit/>
          </a:bodyPr>
          <a:lstStyle/>
          <a:p>
            <a:r>
              <a:rPr lang="en-IN" dirty="0">
                <a:solidFill>
                  <a:schemeClr val="bg1">
                    <a:lumMod val="65000"/>
                  </a:schemeClr>
                </a:solidFill>
              </a:rPr>
              <a:t>Amit Bose</a:t>
            </a:r>
          </a:p>
        </p:txBody>
      </p:sp>
      <p:pic>
        <p:nvPicPr>
          <p:cNvPr id="8" name="Picture 7">
            <a:extLst>
              <a:ext uri="{FF2B5EF4-FFF2-40B4-BE49-F238E27FC236}">
                <a16:creationId xmlns:a16="http://schemas.microsoft.com/office/drawing/2014/main" id="{686F37ED-6533-4D22-8121-A21415E6BC69}"/>
              </a:ext>
            </a:extLst>
          </p:cNvPr>
          <p:cNvPicPr>
            <a:picLocks noChangeAspect="1"/>
          </p:cNvPicPr>
          <p:nvPr/>
        </p:nvPicPr>
        <p:blipFill>
          <a:blip r:embed="rId2"/>
          <a:stretch>
            <a:fillRect/>
          </a:stretch>
        </p:blipFill>
        <p:spPr>
          <a:xfrm>
            <a:off x="4900474" y="1401145"/>
            <a:ext cx="2653125" cy="2628428"/>
          </a:xfrm>
          <a:prstGeom prst="rect">
            <a:avLst/>
          </a:prstGeom>
        </p:spPr>
      </p:pic>
    </p:spTree>
    <p:extLst>
      <p:ext uri="{BB962C8B-B14F-4D97-AF65-F5344CB8AC3E}">
        <p14:creationId xmlns:p14="http://schemas.microsoft.com/office/powerpoint/2010/main" val="600772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BDC1549-9A07-4792-8233-E4B1CB81A0B7}"/>
              </a:ext>
            </a:extLst>
          </p:cNvPr>
          <p:cNvCxnSpPr/>
          <p:nvPr/>
        </p:nvCxnSpPr>
        <p:spPr>
          <a:xfrm>
            <a:off x="1766657" y="1216226"/>
            <a:ext cx="9854213"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8E392FD1-E4BC-4857-8755-E3E5C3A4DA7B}"/>
              </a:ext>
            </a:extLst>
          </p:cNvPr>
          <p:cNvSpPr>
            <a:spLocks noGrp="1"/>
          </p:cNvSpPr>
          <p:nvPr>
            <p:ph type="title"/>
          </p:nvPr>
        </p:nvSpPr>
        <p:spPr>
          <a:xfrm>
            <a:off x="1640156" y="677330"/>
            <a:ext cx="8911687" cy="538896"/>
          </a:xfrm>
        </p:spPr>
        <p:txBody>
          <a:bodyPr>
            <a:normAutofit fontScale="90000"/>
          </a:bodyPr>
          <a:lstStyle/>
          <a:p>
            <a:r>
              <a:rPr lang="en-US" sz="2800" dirty="0">
                <a:latin typeface="Helvetica" panose="020B0604020202020204" pitchFamily="34" charset="0"/>
                <a:cs typeface="Helvetica" panose="020B0604020202020204" pitchFamily="34" charset="0"/>
              </a:rPr>
              <a:t>Designing a Great Dashboard</a:t>
            </a:r>
            <a:br>
              <a:rPr lang="en-US" sz="2800" dirty="0">
                <a:latin typeface="Helvetica" panose="020B0604020202020204" pitchFamily="34" charset="0"/>
                <a:cs typeface="Helvetica" panose="020B0604020202020204" pitchFamily="34" charset="0"/>
              </a:rPr>
            </a:br>
            <a:br>
              <a:rPr lang="en-US" sz="2800" dirty="0">
                <a:latin typeface="Helvetica" panose="020B0604020202020204" pitchFamily="34" charset="0"/>
                <a:cs typeface="Helvetica" panose="020B0604020202020204" pitchFamily="34" charset="0"/>
              </a:rPr>
            </a:br>
            <a:endParaRPr lang="en-US" sz="2800" dirty="0">
              <a:latin typeface="Helvetica" panose="020B0604020202020204" pitchFamily="34" charset="0"/>
              <a:cs typeface="Helvetica" panose="020B0604020202020204" pitchFamily="34" charset="0"/>
            </a:endParaRPr>
          </a:p>
        </p:txBody>
      </p:sp>
      <p:sp>
        <p:nvSpPr>
          <p:cNvPr id="10" name="Content Placeholder 2">
            <a:extLst>
              <a:ext uri="{FF2B5EF4-FFF2-40B4-BE49-F238E27FC236}">
                <a16:creationId xmlns:a16="http://schemas.microsoft.com/office/drawing/2014/main" id="{23C044ED-B9B3-4F4A-B620-0B44A6533830}"/>
              </a:ext>
            </a:extLst>
          </p:cNvPr>
          <p:cNvSpPr>
            <a:spLocks noGrp="1"/>
          </p:cNvSpPr>
          <p:nvPr>
            <p:ph idx="1"/>
          </p:nvPr>
        </p:nvSpPr>
        <p:spPr>
          <a:xfrm>
            <a:off x="1640156" y="2246020"/>
            <a:ext cx="9721048" cy="3178235"/>
          </a:xfrm>
        </p:spPr>
        <p:txBody>
          <a:bodyPr>
            <a:normAutofit lnSpcReduction="10000"/>
          </a:bodyPr>
          <a:lstStyle/>
          <a:p>
            <a:pPr indent="-285750">
              <a:buFont typeface="Arial" panose="020B0604020202020204" pitchFamily="34" charset="0"/>
              <a:buChar char="•"/>
            </a:pPr>
            <a:r>
              <a:rPr lang="en-US" sz="2400" dirty="0">
                <a:solidFill>
                  <a:schemeClr val="tx1"/>
                </a:solidFill>
                <a:latin typeface="Segoe UI" panose="020B0502040204020203" pitchFamily="34" charset="0"/>
                <a:cs typeface="Segoe UI" panose="020B0502040204020203" pitchFamily="34" charset="0"/>
              </a:rPr>
              <a:t>Consider your audience</a:t>
            </a:r>
          </a:p>
          <a:p>
            <a:pPr indent="-285750">
              <a:buFont typeface="Arial" panose="020B0604020202020204" pitchFamily="34" charset="0"/>
              <a:buChar char="•"/>
            </a:pPr>
            <a:r>
              <a:rPr lang="en-US" sz="2400" dirty="0">
                <a:solidFill>
                  <a:schemeClr val="tx1"/>
                </a:solidFill>
                <a:latin typeface="Segoe UI" panose="020B0502040204020203" pitchFamily="34" charset="0"/>
                <a:cs typeface="Segoe UI" panose="020B0502040204020203" pitchFamily="34" charset="0"/>
              </a:rPr>
              <a:t>Tell a story on one screen</a:t>
            </a:r>
          </a:p>
          <a:p>
            <a:pPr indent="-285750">
              <a:buFont typeface="Arial" panose="020B0604020202020204" pitchFamily="34" charset="0"/>
              <a:buChar char="•"/>
            </a:pPr>
            <a:r>
              <a:rPr lang="en-US" sz="2400" dirty="0">
                <a:solidFill>
                  <a:schemeClr val="tx1"/>
                </a:solidFill>
                <a:latin typeface="Segoe UI" panose="020B0502040204020203" pitchFamily="34" charset="0"/>
                <a:cs typeface="Segoe UI" panose="020B0502040204020203" pitchFamily="34" charset="0"/>
              </a:rPr>
              <a:t>Make use of full screen mode</a:t>
            </a:r>
          </a:p>
          <a:p>
            <a:pPr indent="-285750">
              <a:buFont typeface="Arial" panose="020B0604020202020204" pitchFamily="34" charset="0"/>
              <a:buChar char="•"/>
            </a:pPr>
            <a:r>
              <a:rPr lang="en-US" sz="2400" dirty="0">
                <a:solidFill>
                  <a:schemeClr val="tx1"/>
                </a:solidFill>
                <a:latin typeface="Segoe UI" panose="020B0502040204020203" pitchFamily="34" charset="0"/>
                <a:cs typeface="Segoe UI" panose="020B0502040204020203" pitchFamily="34" charset="0"/>
              </a:rPr>
              <a:t>Accent the most important information</a:t>
            </a:r>
          </a:p>
          <a:p>
            <a:pPr indent="-285750">
              <a:buFont typeface="Arial" panose="020B0604020202020204" pitchFamily="34" charset="0"/>
              <a:buChar char="•"/>
            </a:pPr>
            <a:r>
              <a:rPr lang="en-US" sz="2400" dirty="0">
                <a:solidFill>
                  <a:schemeClr val="tx1"/>
                </a:solidFill>
                <a:latin typeface="Segoe UI" panose="020B0502040204020203" pitchFamily="34" charset="0"/>
                <a:cs typeface="Segoe UI" panose="020B0502040204020203" pitchFamily="34" charset="0"/>
              </a:rPr>
              <a:t>Place the most important information</a:t>
            </a:r>
          </a:p>
          <a:p>
            <a:pPr indent="-285750">
              <a:buFont typeface="Arial" panose="020B0604020202020204" pitchFamily="34" charset="0"/>
              <a:buChar char="•"/>
            </a:pPr>
            <a:r>
              <a:rPr lang="en-US" sz="2400" dirty="0">
                <a:solidFill>
                  <a:schemeClr val="tx1"/>
                </a:solidFill>
                <a:latin typeface="Segoe UI" panose="020B0502040204020203" pitchFamily="34" charset="0"/>
                <a:cs typeface="Segoe UI" panose="020B0502040204020203" pitchFamily="34" charset="0"/>
              </a:rPr>
              <a:t>Use the right visualization for the data</a:t>
            </a:r>
          </a:p>
          <a:p>
            <a:pPr indent="-285750">
              <a:buFont typeface="Arial" panose="020B0604020202020204" pitchFamily="34" charset="0"/>
              <a:buChar char="•"/>
            </a:pPr>
            <a:r>
              <a:rPr lang="en-US" sz="2400" dirty="0">
                <a:solidFill>
                  <a:schemeClr val="tx1"/>
                </a:solidFill>
                <a:latin typeface="Segoe UI" panose="020B0502040204020203" pitchFamily="34" charset="0"/>
                <a:cs typeface="Segoe UI" panose="020B0502040204020203" pitchFamily="34" charset="0"/>
              </a:rPr>
              <a:t>Use a correct theme throughout the report</a:t>
            </a: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sz="240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4813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8DB64D7-0753-49E8-A7C4-EAFA576DBE9C}"/>
              </a:ext>
            </a:extLst>
          </p:cNvPr>
          <p:cNvSpPr txBox="1"/>
          <p:nvPr/>
        </p:nvSpPr>
        <p:spPr>
          <a:xfrm>
            <a:off x="2118804" y="2865523"/>
            <a:ext cx="7954392" cy="1446550"/>
          </a:xfrm>
          <a:prstGeom prst="rect">
            <a:avLst/>
          </a:prstGeom>
          <a:noFill/>
        </p:spPr>
        <p:txBody>
          <a:bodyPr wrap="square" rtlCol="0">
            <a:spAutoFit/>
          </a:bodyPr>
          <a:lstStyle/>
          <a:p>
            <a:r>
              <a:rPr lang="en-IN" sz="4400" dirty="0"/>
              <a:t>Thank You</a:t>
            </a:r>
          </a:p>
          <a:p>
            <a:r>
              <a:rPr lang="en-IN" sz="4400" dirty="0"/>
              <a:t>                  Happy Learning</a:t>
            </a:r>
          </a:p>
        </p:txBody>
      </p:sp>
    </p:spTree>
    <p:extLst>
      <p:ext uri="{BB962C8B-B14F-4D97-AF65-F5344CB8AC3E}">
        <p14:creationId xmlns:p14="http://schemas.microsoft.com/office/powerpoint/2010/main" val="3292556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BDC1549-9A07-4792-8233-E4B1CB81A0B7}"/>
              </a:ext>
            </a:extLst>
          </p:cNvPr>
          <p:cNvCxnSpPr/>
          <p:nvPr/>
        </p:nvCxnSpPr>
        <p:spPr>
          <a:xfrm>
            <a:off x="1766657" y="1216226"/>
            <a:ext cx="9854213"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8E392FD1-E4BC-4857-8755-E3E5C3A4DA7B}"/>
              </a:ext>
            </a:extLst>
          </p:cNvPr>
          <p:cNvSpPr>
            <a:spLocks noGrp="1"/>
          </p:cNvSpPr>
          <p:nvPr>
            <p:ph type="title"/>
          </p:nvPr>
        </p:nvSpPr>
        <p:spPr>
          <a:xfrm>
            <a:off x="1640156" y="677330"/>
            <a:ext cx="8911687" cy="538896"/>
          </a:xfrm>
        </p:spPr>
        <p:txBody>
          <a:bodyPr>
            <a:normAutofit fontScale="90000"/>
          </a:bodyPr>
          <a:lstStyle/>
          <a:p>
            <a:r>
              <a:rPr lang="en-US" sz="2800" dirty="0">
                <a:latin typeface="Helvetica" panose="020B0604020202020204" pitchFamily="34" charset="0"/>
                <a:cs typeface="Helvetica" panose="020B0604020202020204" pitchFamily="34" charset="0"/>
              </a:rPr>
              <a:t>Topics</a:t>
            </a:r>
            <a:br>
              <a:rPr lang="en-US" sz="2800" dirty="0">
                <a:latin typeface="Helvetica" panose="020B0604020202020204" pitchFamily="34" charset="0"/>
                <a:cs typeface="Helvetica" panose="020B0604020202020204" pitchFamily="34" charset="0"/>
              </a:rPr>
            </a:br>
            <a:endParaRPr lang="en-US" sz="2800" dirty="0">
              <a:latin typeface="Helvetica" panose="020B0604020202020204" pitchFamily="34" charset="0"/>
              <a:cs typeface="Helvetica" panose="020B0604020202020204" pitchFamily="34" charset="0"/>
            </a:endParaRPr>
          </a:p>
        </p:txBody>
      </p:sp>
      <p:sp>
        <p:nvSpPr>
          <p:cNvPr id="10" name="Content Placeholder 2">
            <a:extLst>
              <a:ext uri="{FF2B5EF4-FFF2-40B4-BE49-F238E27FC236}">
                <a16:creationId xmlns:a16="http://schemas.microsoft.com/office/drawing/2014/main" id="{23C044ED-B9B3-4F4A-B620-0B44A6533830}"/>
              </a:ext>
            </a:extLst>
          </p:cNvPr>
          <p:cNvSpPr>
            <a:spLocks noGrp="1"/>
          </p:cNvSpPr>
          <p:nvPr>
            <p:ph idx="1"/>
          </p:nvPr>
        </p:nvSpPr>
        <p:spPr>
          <a:xfrm>
            <a:off x="2074306" y="1668972"/>
            <a:ext cx="8942882" cy="4511698"/>
          </a:xfrm>
        </p:spPr>
        <p:txBody>
          <a:bodyPr>
            <a:normAutofit lnSpcReduction="10000"/>
          </a:bodyPr>
          <a:lstStyle/>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Text Table</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Matrix Table</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Formatting reports.</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Report Themes</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Adding visual-level, page-level, and report-level filters </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Slicers vs Filters</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Visual Interaction</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Setting up drill through</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Drill Down</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Bookmarks in Power BI</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Many to Many Relationship</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Connecting to a web Page</a:t>
            </a:r>
          </a:p>
          <a:p>
            <a:pPr marL="0" indent="0">
              <a:buNone/>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marL="0" indent="0">
              <a:buNone/>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05266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BDC1549-9A07-4792-8233-E4B1CB81A0B7}"/>
              </a:ext>
            </a:extLst>
          </p:cNvPr>
          <p:cNvCxnSpPr/>
          <p:nvPr/>
        </p:nvCxnSpPr>
        <p:spPr>
          <a:xfrm>
            <a:off x="1766657" y="1216226"/>
            <a:ext cx="9854213"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8E392FD1-E4BC-4857-8755-E3E5C3A4DA7B}"/>
              </a:ext>
            </a:extLst>
          </p:cNvPr>
          <p:cNvSpPr>
            <a:spLocks noGrp="1"/>
          </p:cNvSpPr>
          <p:nvPr>
            <p:ph type="title"/>
          </p:nvPr>
        </p:nvSpPr>
        <p:spPr>
          <a:xfrm>
            <a:off x="1640156" y="677330"/>
            <a:ext cx="8911687" cy="538896"/>
          </a:xfrm>
        </p:spPr>
        <p:txBody>
          <a:bodyPr>
            <a:normAutofit fontScale="90000"/>
          </a:bodyPr>
          <a:lstStyle/>
          <a:p>
            <a:r>
              <a:rPr lang="en-US" sz="2800" dirty="0">
                <a:latin typeface="Helvetica" panose="020B0604020202020204" pitchFamily="34" charset="0"/>
                <a:cs typeface="Helvetica" panose="020B0604020202020204" pitchFamily="34" charset="0"/>
              </a:rPr>
              <a:t>Topics</a:t>
            </a:r>
            <a:br>
              <a:rPr lang="en-US" sz="2800" dirty="0">
                <a:latin typeface="Helvetica" panose="020B0604020202020204" pitchFamily="34" charset="0"/>
                <a:cs typeface="Helvetica" panose="020B0604020202020204" pitchFamily="34" charset="0"/>
              </a:rPr>
            </a:br>
            <a:endParaRPr lang="en-US" sz="2800" dirty="0">
              <a:latin typeface="Helvetica" panose="020B0604020202020204" pitchFamily="34" charset="0"/>
              <a:cs typeface="Helvetica" panose="020B0604020202020204" pitchFamily="34" charset="0"/>
            </a:endParaRPr>
          </a:p>
        </p:txBody>
      </p:sp>
      <p:sp>
        <p:nvSpPr>
          <p:cNvPr id="10" name="Content Placeholder 2">
            <a:extLst>
              <a:ext uri="{FF2B5EF4-FFF2-40B4-BE49-F238E27FC236}">
                <a16:creationId xmlns:a16="http://schemas.microsoft.com/office/drawing/2014/main" id="{23C044ED-B9B3-4F4A-B620-0B44A6533830}"/>
              </a:ext>
            </a:extLst>
          </p:cNvPr>
          <p:cNvSpPr>
            <a:spLocks noGrp="1"/>
          </p:cNvSpPr>
          <p:nvPr>
            <p:ph idx="1"/>
          </p:nvPr>
        </p:nvSpPr>
        <p:spPr>
          <a:xfrm>
            <a:off x="1834609" y="1526959"/>
            <a:ext cx="9377888" cy="4840142"/>
          </a:xfrm>
        </p:spPr>
        <p:txBody>
          <a:bodyPr>
            <a:normAutofit fontScale="92500" lnSpcReduction="20000"/>
          </a:bodyPr>
          <a:lstStyle/>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Visualization</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Visual Segments </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Types of visualization in a Power BI report</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Waterfall charts in Power BI</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Gauge card </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Funnel charts in Power BI</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Tree Maps in Power BI</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Scatter Charts in Power BI</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KPI visuals</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Maps</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Custom visualization to a Power BI repost</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Dial Gauge</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Sunburst </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Histogram</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Tips for designing a great Power BI dashboard</a:t>
            </a: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83818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BDC1549-9A07-4792-8233-E4B1CB81A0B7}"/>
              </a:ext>
            </a:extLst>
          </p:cNvPr>
          <p:cNvCxnSpPr/>
          <p:nvPr/>
        </p:nvCxnSpPr>
        <p:spPr>
          <a:xfrm>
            <a:off x="1766657" y="1216226"/>
            <a:ext cx="9854213"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8E392FD1-E4BC-4857-8755-E3E5C3A4DA7B}"/>
              </a:ext>
            </a:extLst>
          </p:cNvPr>
          <p:cNvSpPr>
            <a:spLocks noGrp="1"/>
          </p:cNvSpPr>
          <p:nvPr>
            <p:ph type="title"/>
          </p:nvPr>
        </p:nvSpPr>
        <p:spPr>
          <a:xfrm>
            <a:off x="1640156" y="677330"/>
            <a:ext cx="8911687" cy="538896"/>
          </a:xfrm>
        </p:spPr>
        <p:txBody>
          <a:bodyPr>
            <a:normAutofit fontScale="90000"/>
          </a:bodyPr>
          <a:lstStyle/>
          <a:p>
            <a:r>
              <a:rPr lang="en-US" sz="2800" dirty="0">
                <a:latin typeface="Helvetica" panose="020B0604020202020204" pitchFamily="34" charset="0"/>
                <a:cs typeface="Helvetica" panose="020B0604020202020204" pitchFamily="34" charset="0"/>
              </a:rPr>
              <a:t>Visual Segment</a:t>
            </a:r>
            <a:br>
              <a:rPr lang="en-US" sz="2800" dirty="0">
                <a:latin typeface="Helvetica" panose="020B0604020202020204" pitchFamily="34" charset="0"/>
                <a:cs typeface="Helvetica" panose="020B0604020202020204" pitchFamily="34" charset="0"/>
              </a:rPr>
            </a:br>
            <a:endParaRPr lang="en-US" sz="2800" dirty="0">
              <a:latin typeface="Helvetica" panose="020B0604020202020204" pitchFamily="34" charset="0"/>
              <a:cs typeface="Helvetica" panose="020B0604020202020204" pitchFamily="34" charset="0"/>
            </a:endParaRPr>
          </a:p>
        </p:txBody>
      </p:sp>
      <p:graphicFrame>
        <p:nvGraphicFramePr>
          <p:cNvPr id="6" name="Diagram 5">
            <a:extLst>
              <a:ext uri="{FF2B5EF4-FFF2-40B4-BE49-F238E27FC236}">
                <a16:creationId xmlns:a16="http://schemas.microsoft.com/office/drawing/2014/main" id="{EF7FA702-41CB-480E-B200-B671319CA0C1}"/>
              </a:ext>
            </a:extLst>
          </p:cNvPr>
          <p:cNvGraphicFramePr/>
          <p:nvPr>
            <p:extLst>
              <p:ext uri="{D42A27DB-BD31-4B8C-83A1-F6EECF244321}">
                <p14:modId xmlns:p14="http://schemas.microsoft.com/office/powerpoint/2010/main" val="293692417"/>
              </p:ext>
            </p:extLst>
          </p:nvPr>
        </p:nvGraphicFramePr>
        <p:xfrm>
          <a:off x="1943223" y="1439334"/>
          <a:ext cx="8479162" cy="51390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2420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BDC1549-9A07-4792-8233-E4B1CB81A0B7}"/>
              </a:ext>
            </a:extLst>
          </p:cNvPr>
          <p:cNvCxnSpPr/>
          <p:nvPr/>
        </p:nvCxnSpPr>
        <p:spPr>
          <a:xfrm>
            <a:off x="1766657" y="1216226"/>
            <a:ext cx="9854213"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8E392FD1-E4BC-4857-8755-E3E5C3A4DA7B}"/>
              </a:ext>
            </a:extLst>
          </p:cNvPr>
          <p:cNvSpPr>
            <a:spLocks noGrp="1"/>
          </p:cNvSpPr>
          <p:nvPr>
            <p:ph type="title"/>
          </p:nvPr>
        </p:nvSpPr>
        <p:spPr>
          <a:xfrm>
            <a:off x="1640156" y="677330"/>
            <a:ext cx="8911687" cy="538896"/>
          </a:xfrm>
        </p:spPr>
        <p:txBody>
          <a:bodyPr>
            <a:normAutofit fontScale="90000"/>
          </a:bodyPr>
          <a:lstStyle/>
          <a:p>
            <a:r>
              <a:rPr lang="en-US" sz="2800" dirty="0">
                <a:latin typeface="Helvetica" panose="020B0604020202020204" pitchFamily="34" charset="0"/>
                <a:cs typeface="Helvetica" panose="020B0604020202020204" pitchFamily="34" charset="0"/>
              </a:rPr>
              <a:t>Water Fall Chart</a:t>
            </a:r>
            <a:br>
              <a:rPr lang="en-US" sz="2800" dirty="0">
                <a:latin typeface="Helvetica" panose="020B0604020202020204" pitchFamily="34" charset="0"/>
                <a:cs typeface="Helvetica" panose="020B0604020202020204" pitchFamily="34" charset="0"/>
              </a:rPr>
            </a:br>
            <a:endParaRPr lang="en-US" sz="2800" dirty="0">
              <a:latin typeface="Helvetica" panose="020B0604020202020204" pitchFamily="34" charset="0"/>
              <a:cs typeface="Helvetica" panose="020B0604020202020204" pitchFamily="34" charset="0"/>
            </a:endParaRPr>
          </a:p>
        </p:txBody>
      </p:sp>
      <p:sp>
        <p:nvSpPr>
          <p:cNvPr id="10" name="Content Placeholder 2">
            <a:extLst>
              <a:ext uri="{FF2B5EF4-FFF2-40B4-BE49-F238E27FC236}">
                <a16:creationId xmlns:a16="http://schemas.microsoft.com/office/drawing/2014/main" id="{23C044ED-B9B3-4F4A-B620-0B44A6533830}"/>
              </a:ext>
            </a:extLst>
          </p:cNvPr>
          <p:cNvSpPr>
            <a:spLocks noGrp="1"/>
          </p:cNvSpPr>
          <p:nvPr>
            <p:ph idx="1"/>
          </p:nvPr>
        </p:nvSpPr>
        <p:spPr>
          <a:xfrm>
            <a:off x="1878998" y="1482541"/>
            <a:ext cx="9377888" cy="4511698"/>
          </a:xfrm>
        </p:spPr>
        <p:txBody>
          <a:bodyPr>
            <a:normAutofit/>
          </a:bodyPr>
          <a:lstStyle/>
          <a:p>
            <a:pPr marL="0" indent="0">
              <a:buNone/>
            </a:pPr>
            <a:r>
              <a:rPr lang="en-US" dirty="0">
                <a:solidFill>
                  <a:schemeClr val="tx1"/>
                </a:solidFill>
                <a:latin typeface="Segoe UI" panose="020B0502040204020203" pitchFamily="34" charset="0"/>
                <a:cs typeface="Segoe UI" panose="020B0502040204020203" pitchFamily="34" charset="0"/>
              </a:rPr>
              <a:t>A waterfall chart is a form of data visualization that helps in understanding the cumulative effect of sequentially introduced positive or negative values. These intermediate values can either be time based or category based.</a:t>
            </a:r>
          </a:p>
          <a:p>
            <a:pPr marL="0" indent="0">
              <a:buNone/>
            </a:pPr>
            <a:endParaRPr lang="en-US" dirty="0">
              <a:solidFill>
                <a:schemeClr val="tx1"/>
              </a:solidFill>
              <a:latin typeface="Segoe UI" panose="020B0502040204020203" pitchFamily="34" charset="0"/>
              <a:cs typeface="Segoe UI" panose="020B0502040204020203" pitchFamily="34" charset="0"/>
            </a:endParaRPr>
          </a:p>
          <a:p>
            <a:r>
              <a:rPr lang="en-US" b="1" dirty="0">
                <a:solidFill>
                  <a:schemeClr val="tx1"/>
                </a:solidFill>
                <a:latin typeface="Segoe UI" panose="020B0502040204020203" pitchFamily="34" charset="0"/>
                <a:cs typeface="Segoe UI" panose="020B0502040204020203" pitchFamily="34" charset="0"/>
              </a:rPr>
              <a:t>What Is a Waterfall Chart?</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Shows changes not only over time, but in relation to the previous period or other milestone of measurement</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Each step in the waterfall gets you to the final result and demonstrates </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beauty of a waterfall chart is its simplicity of construction, even in analyzing complex information</a:t>
            </a: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65094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BDC1549-9A07-4792-8233-E4B1CB81A0B7}"/>
              </a:ext>
            </a:extLst>
          </p:cNvPr>
          <p:cNvCxnSpPr/>
          <p:nvPr/>
        </p:nvCxnSpPr>
        <p:spPr>
          <a:xfrm>
            <a:off x="1766657" y="1216226"/>
            <a:ext cx="9854213"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8E392FD1-E4BC-4857-8755-E3E5C3A4DA7B}"/>
              </a:ext>
            </a:extLst>
          </p:cNvPr>
          <p:cNvSpPr>
            <a:spLocks noGrp="1"/>
          </p:cNvSpPr>
          <p:nvPr>
            <p:ph type="title"/>
          </p:nvPr>
        </p:nvSpPr>
        <p:spPr>
          <a:xfrm>
            <a:off x="1640156" y="677330"/>
            <a:ext cx="8911687" cy="538896"/>
          </a:xfrm>
        </p:spPr>
        <p:txBody>
          <a:bodyPr>
            <a:normAutofit fontScale="90000"/>
          </a:bodyPr>
          <a:lstStyle/>
          <a:p>
            <a:r>
              <a:rPr lang="en-US" sz="2800" dirty="0">
                <a:latin typeface="Helvetica" panose="020B0604020202020204" pitchFamily="34" charset="0"/>
                <a:cs typeface="Helvetica" panose="020B0604020202020204" pitchFamily="34" charset="0"/>
              </a:rPr>
              <a:t>Gauge Chart</a:t>
            </a:r>
            <a:br>
              <a:rPr lang="en-US" sz="2800" dirty="0">
                <a:latin typeface="Helvetica" panose="020B0604020202020204" pitchFamily="34" charset="0"/>
                <a:cs typeface="Helvetica" panose="020B0604020202020204" pitchFamily="34" charset="0"/>
              </a:rPr>
            </a:br>
            <a:endParaRPr lang="en-US" sz="2800" dirty="0">
              <a:latin typeface="Helvetica" panose="020B0604020202020204" pitchFamily="34" charset="0"/>
              <a:cs typeface="Helvetica" panose="020B0604020202020204" pitchFamily="34" charset="0"/>
            </a:endParaRPr>
          </a:p>
        </p:txBody>
      </p:sp>
      <p:sp>
        <p:nvSpPr>
          <p:cNvPr id="10" name="Content Placeholder 2">
            <a:extLst>
              <a:ext uri="{FF2B5EF4-FFF2-40B4-BE49-F238E27FC236}">
                <a16:creationId xmlns:a16="http://schemas.microsoft.com/office/drawing/2014/main" id="{23C044ED-B9B3-4F4A-B620-0B44A6533830}"/>
              </a:ext>
            </a:extLst>
          </p:cNvPr>
          <p:cNvSpPr>
            <a:spLocks noGrp="1"/>
          </p:cNvSpPr>
          <p:nvPr>
            <p:ph idx="1"/>
          </p:nvPr>
        </p:nvSpPr>
        <p:spPr>
          <a:xfrm>
            <a:off x="1834610" y="1482542"/>
            <a:ext cx="9377888" cy="2388123"/>
          </a:xfrm>
        </p:spPr>
        <p:txBody>
          <a:bodyPr>
            <a:normAutofit/>
          </a:bodyPr>
          <a:lstStyle/>
          <a:p>
            <a:pPr marL="0" indent="0">
              <a:buNone/>
            </a:pPr>
            <a:r>
              <a:rPr lang="en-US" dirty="0">
                <a:solidFill>
                  <a:schemeClr val="tx1"/>
                </a:solidFill>
                <a:latin typeface="Segoe UI" panose="020B0502040204020203" pitchFamily="34" charset="0"/>
                <a:cs typeface="Segoe UI" panose="020B0502040204020203" pitchFamily="34" charset="0"/>
              </a:rPr>
              <a:t>A gauge chart (or speedometer chart) combines a Doughnut chart and a Pie chart in a single chart. </a:t>
            </a:r>
          </a:p>
          <a:p>
            <a:pPr marL="0" indent="0">
              <a:buNone/>
            </a:pPr>
            <a:endParaRPr lang="en-US" b="1" dirty="0">
              <a:solidFill>
                <a:schemeClr val="tx1"/>
              </a:solidFill>
              <a:latin typeface="Segoe UI" panose="020B0502040204020203" pitchFamily="34" charset="0"/>
              <a:cs typeface="Segoe UI" panose="020B0502040204020203" pitchFamily="34" charset="0"/>
            </a:endParaRPr>
          </a:p>
          <a:p>
            <a:r>
              <a:rPr lang="en-US" b="1" dirty="0">
                <a:solidFill>
                  <a:schemeClr val="tx1"/>
                </a:solidFill>
                <a:latin typeface="Segoe UI" panose="020B0502040204020203" pitchFamily="34" charset="0"/>
                <a:cs typeface="Segoe UI" panose="020B0502040204020203" pitchFamily="34" charset="0"/>
              </a:rPr>
              <a:t>Feature</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Gauge charts are useful for comparing values between a small number of variables.</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Used in executive dashboard reports to show key business indicators</a:t>
            </a:r>
          </a:p>
          <a:p>
            <a:pPr marL="0" indent="0">
              <a:buNone/>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9964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BDC1549-9A07-4792-8233-E4B1CB81A0B7}"/>
              </a:ext>
            </a:extLst>
          </p:cNvPr>
          <p:cNvCxnSpPr/>
          <p:nvPr/>
        </p:nvCxnSpPr>
        <p:spPr>
          <a:xfrm>
            <a:off x="1766657" y="1216226"/>
            <a:ext cx="9854213"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8E392FD1-E4BC-4857-8755-E3E5C3A4DA7B}"/>
              </a:ext>
            </a:extLst>
          </p:cNvPr>
          <p:cNvSpPr>
            <a:spLocks noGrp="1"/>
          </p:cNvSpPr>
          <p:nvPr>
            <p:ph type="title"/>
          </p:nvPr>
        </p:nvSpPr>
        <p:spPr>
          <a:xfrm>
            <a:off x="1640156" y="677330"/>
            <a:ext cx="8911687" cy="538896"/>
          </a:xfrm>
        </p:spPr>
        <p:txBody>
          <a:bodyPr>
            <a:normAutofit fontScale="90000"/>
          </a:bodyPr>
          <a:lstStyle/>
          <a:p>
            <a:r>
              <a:rPr lang="en-US" sz="2800" dirty="0">
                <a:latin typeface="Helvetica" panose="020B0604020202020204" pitchFamily="34" charset="0"/>
                <a:cs typeface="Helvetica" panose="020B0604020202020204" pitchFamily="34" charset="0"/>
              </a:rPr>
              <a:t>Funnel Chart</a:t>
            </a:r>
            <a:br>
              <a:rPr lang="en-US" sz="2800" dirty="0">
                <a:latin typeface="Helvetica" panose="020B0604020202020204" pitchFamily="34" charset="0"/>
                <a:cs typeface="Helvetica" panose="020B0604020202020204" pitchFamily="34" charset="0"/>
              </a:rPr>
            </a:br>
            <a:endParaRPr lang="en-US" sz="2800" dirty="0">
              <a:latin typeface="Helvetica" panose="020B0604020202020204" pitchFamily="34" charset="0"/>
              <a:cs typeface="Helvetica" panose="020B0604020202020204" pitchFamily="34" charset="0"/>
            </a:endParaRPr>
          </a:p>
        </p:txBody>
      </p:sp>
      <p:sp>
        <p:nvSpPr>
          <p:cNvPr id="10" name="Content Placeholder 2">
            <a:extLst>
              <a:ext uri="{FF2B5EF4-FFF2-40B4-BE49-F238E27FC236}">
                <a16:creationId xmlns:a16="http://schemas.microsoft.com/office/drawing/2014/main" id="{23C044ED-B9B3-4F4A-B620-0B44A6533830}"/>
              </a:ext>
            </a:extLst>
          </p:cNvPr>
          <p:cNvSpPr>
            <a:spLocks noGrp="1"/>
          </p:cNvSpPr>
          <p:nvPr>
            <p:ph idx="1"/>
          </p:nvPr>
        </p:nvSpPr>
        <p:spPr>
          <a:xfrm>
            <a:off x="1834610" y="1482542"/>
            <a:ext cx="9377888" cy="2388123"/>
          </a:xfrm>
        </p:spPr>
        <p:txBody>
          <a:bodyPr>
            <a:normAutofit fontScale="92500" lnSpcReduction="20000"/>
          </a:bodyPr>
          <a:lstStyle/>
          <a:p>
            <a:pPr marL="0" indent="0">
              <a:buNone/>
            </a:pPr>
            <a:r>
              <a:rPr lang="en-US" dirty="0">
                <a:solidFill>
                  <a:schemeClr val="tx1"/>
                </a:solidFill>
                <a:latin typeface="Segoe UI" panose="020B0502040204020203" pitchFamily="34" charset="0"/>
                <a:cs typeface="Segoe UI" panose="020B0502040204020203" pitchFamily="34" charset="0"/>
              </a:rPr>
              <a:t>Funnel charts are a type of chart, often used to represent stages in a sales process and show the amount of potential revenue for each stage. This type of chart can also be useful in identifying potential problem areas in an organization's sales processes.</a:t>
            </a:r>
          </a:p>
          <a:p>
            <a:pPr marL="0" indent="0">
              <a:buNone/>
            </a:pPr>
            <a:endParaRPr lang="en-US" b="1" dirty="0">
              <a:solidFill>
                <a:schemeClr val="tx1"/>
              </a:solidFill>
              <a:latin typeface="Segoe UI" panose="020B0502040204020203" pitchFamily="34" charset="0"/>
              <a:cs typeface="Segoe UI" panose="020B0502040204020203" pitchFamily="34" charset="0"/>
            </a:endParaRPr>
          </a:p>
          <a:p>
            <a:r>
              <a:rPr lang="en-US" b="1" dirty="0">
                <a:solidFill>
                  <a:schemeClr val="tx1"/>
                </a:solidFill>
                <a:latin typeface="Segoe UI" panose="020B0502040204020203" pitchFamily="34" charset="0"/>
                <a:cs typeface="Segoe UI" panose="020B0502040204020203" pitchFamily="34" charset="0"/>
              </a:rPr>
              <a:t>Feature</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Used to visualize the progressive reduction of data as it passes from one phase to another.</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Data in each of these phases is represented as different portions of 100% (the whole).</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Each stage of the funnel represents a part of the total</a:t>
            </a: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26952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BDC1549-9A07-4792-8233-E4B1CB81A0B7}"/>
              </a:ext>
            </a:extLst>
          </p:cNvPr>
          <p:cNvCxnSpPr/>
          <p:nvPr/>
        </p:nvCxnSpPr>
        <p:spPr>
          <a:xfrm>
            <a:off x="1766657" y="1216226"/>
            <a:ext cx="9854213"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8E392FD1-E4BC-4857-8755-E3E5C3A4DA7B}"/>
              </a:ext>
            </a:extLst>
          </p:cNvPr>
          <p:cNvSpPr>
            <a:spLocks noGrp="1"/>
          </p:cNvSpPr>
          <p:nvPr>
            <p:ph type="title"/>
          </p:nvPr>
        </p:nvSpPr>
        <p:spPr>
          <a:xfrm>
            <a:off x="1640156" y="677330"/>
            <a:ext cx="8911687" cy="538896"/>
          </a:xfrm>
        </p:spPr>
        <p:txBody>
          <a:bodyPr>
            <a:normAutofit fontScale="90000"/>
          </a:bodyPr>
          <a:lstStyle/>
          <a:p>
            <a:r>
              <a:rPr lang="en-US" sz="2800" dirty="0">
                <a:latin typeface="Helvetica" panose="020B0604020202020204" pitchFamily="34" charset="0"/>
                <a:cs typeface="Helvetica" panose="020B0604020202020204" pitchFamily="34" charset="0"/>
              </a:rPr>
              <a:t>Tree Map Chart</a:t>
            </a:r>
            <a:br>
              <a:rPr lang="en-US" sz="2800" dirty="0">
                <a:latin typeface="Helvetica" panose="020B0604020202020204" pitchFamily="34" charset="0"/>
                <a:cs typeface="Helvetica" panose="020B0604020202020204" pitchFamily="34" charset="0"/>
              </a:rPr>
            </a:br>
            <a:endParaRPr lang="en-US" sz="2800" dirty="0">
              <a:latin typeface="Helvetica" panose="020B0604020202020204" pitchFamily="34" charset="0"/>
              <a:cs typeface="Helvetica" panose="020B0604020202020204" pitchFamily="34" charset="0"/>
            </a:endParaRPr>
          </a:p>
        </p:txBody>
      </p:sp>
      <p:sp>
        <p:nvSpPr>
          <p:cNvPr id="10" name="Content Placeholder 2">
            <a:extLst>
              <a:ext uri="{FF2B5EF4-FFF2-40B4-BE49-F238E27FC236}">
                <a16:creationId xmlns:a16="http://schemas.microsoft.com/office/drawing/2014/main" id="{23C044ED-B9B3-4F4A-B620-0B44A6533830}"/>
              </a:ext>
            </a:extLst>
          </p:cNvPr>
          <p:cNvSpPr>
            <a:spLocks noGrp="1"/>
          </p:cNvSpPr>
          <p:nvPr>
            <p:ph idx="1"/>
          </p:nvPr>
        </p:nvSpPr>
        <p:spPr>
          <a:xfrm>
            <a:off x="1766657" y="1571318"/>
            <a:ext cx="9377888" cy="2388123"/>
          </a:xfrm>
        </p:spPr>
        <p:txBody>
          <a:bodyPr>
            <a:normAutofit fontScale="92500" lnSpcReduction="20000"/>
          </a:bodyPr>
          <a:lstStyle/>
          <a:p>
            <a:pPr marL="0" indent="0">
              <a:buNone/>
            </a:pPr>
            <a:r>
              <a:rPr lang="en-US" dirty="0">
                <a:solidFill>
                  <a:schemeClr val="tx1"/>
                </a:solidFill>
                <a:latin typeface="Segoe UI" panose="020B0502040204020203" pitchFamily="34" charset="0"/>
                <a:cs typeface="Segoe UI" panose="020B0502040204020203" pitchFamily="34" charset="0"/>
              </a:rPr>
              <a:t>Treemapping is a data visualization technique that is used to display hierarchical data using nested rectangles; the treemap chart is created based on this technique of data visualization.</a:t>
            </a:r>
          </a:p>
          <a:p>
            <a:pPr marL="0" indent="0">
              <a:buNone/>
            </a:pPr>
            <a:endParaRPr lang="en-US" b="1" dirty="0">
              <a:solidFill>
                <a:schemeClr val="tx1"/>
              </a:solidFill>
              <a:latin typeface="Segoe UI" panose="020B0502040204020203" pitchFamily="34" charset="0"/>
              <a:cs typeface="Segoe UI" panose="020B0502040204020203" pitchFamily="34" charset="0"/>
            </a:endParaRPr>
          </a:p>
          <a:p>
            <a:r>
              <a:rPr lang="en-US" b="1" dirty="0">
                <a:solidFill>
                  <a:schemeClr val="tx1"/>
                </a:solidFill>
                <a:latin typeface="Segoe UI" panose="020B0502040204020203" pitchFamily="34" charset="0"/>
                <a:cs typeface="Segoe UI" panose="020B0502040204020203" pitchFamily="34" charset="0"/>
              </a:rPr>
              <a:t>Feature</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Used for representing hierarchical data in a tree-like structure</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Data, organized as branches and sub-branches, is represented using rectangles, the dimensions and plot colors of which are calculated </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 You can drill down within the data to, theoretically, an unlimited number of levels.</a:t>
            </a: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09810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BDC1549-9A07-4792-8233-E4B1CB81A0B7}"/>
              </a:ext>
            </a:extLst>
          </p:cNvPr>
          <p:cNvCxnSpPr/>
          <p:nvPr/>
        </p:nvCxnSpPr>
        <p:spPr>
          <a:xfrm>
            <a:off x="1766657" y="1216226"/>
            <a:ext cx="9854213"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8E392FD1-E4BC-4857-8755-E3E5C3A4DA7B}"/>
              </a:ext>
            </a:extLst>
          </p:cNvPr>
          <p:cNvSpPr>
            <a:spLocks noGrp="1"/>
          </p:cNvSpPr>
          <p:nvPr>
            <p:ph type="title"/>
          </p:nvPr>
        </p:nvSpPr>
        <p:spPr>
          <a:xfrm>
            <a:off x="1640156" y="677330"/>
            <a:ext cx="8911687" cy="538896"/>
          </a:xfrm>
        </p:spPr>
        <p:txBody>
          <a:bodyPr>
            <a:normAutofit fontScale="90000"/>
          </a:bodyPr>
          <a:lstStyle/>
          <a:p>
            <a:r>
              <a:rPr lang="en-US" sz="2800" dirty="0">
                <a:latin typeface="Helvetica" panose="020B0604020202020204" pitchFamily="34" charset="0"/>
                <a:cs typeface="Helvetica" panose="020B0604020202020204" pitchFamily="34" charset="0"/>
              </a:rPr>
              <a:t>Power BI Maps</a:t>
            </a:r>
            <a:br>
              <a:rPr lang="en-US" sz="2800" dirty="0">
                <a:latin typeface="Helvetica" panose="020B0604020202020204" pitchFamily="34" charset="0"/>
                <a:cs typeface="Helvetica" panose="020B0604020202020204" pitchFamily="34" charset="0"/>
              </a:rPr>
            </a:br>
            <a:endParaRPr lang="en-US" sz="2800" dirty="0">
              <a:latin typeface="Helvetica" panose="020B0604020202020204" pitchFamily="34" charset="0"/>
              <a:cs typeface="Helvetica" panose="020B0604020202020204" pitchFamily="34" charset="0"/>
            </a:endParaRPr>
          </a:p>
        </p:txBody>
      </p:sp>
      <p:sp>
        <p:nvSpPr>
          <p:cNvPr id="10" name="Content Placeholder 2">
            <a:extLst>
              <a:ext uri="{FF2B5EF4-FFF2-40B4-BE49-F238E27FC236}">
                <a16:creationId xmlns:a16="http://schemas.microsoft.com/office/drawing/2014/main" id="{23C044ED-B9B3-4F4A-B620-0B44A6533830}"/>
              </a:ext>
            </a:extLst>
          </p:cNvPr>
          <p:cNvSpPr>
            <a:spLocks noGrp="1"/>
          </p:cNvSpPr>
          <p:nvPr>
            <p:ph idx="1"/>
          </p:nvPr>
        </p:nvSpPr>
        <p:spPr>
          <a:xfrm>
            <a:off x="1766657" y="1393764"/>
            <a:ext cx="9721048" cy="4248010"/>
          </a:xfrm>
        </p:spPr>
        <p:txBody>
          <a:bodyPr>
            <a:normAutofit/>
          </a:bodyPr>
          <a:lstStyle/>
          <a:p>
            <a:pPr marL="0" indent="0">
              <a:buNone/>
            </a:pPr>
            <a:r>
              <a:rPr lang="en-US" dirty="0">
                <a:solidFill>
                  <a:schemeClr val="tx1"/>
                </a:solidFill>
                <a:latin typeface="Segoe UI" panose="020B0502040204020203" pitchFamily="34" charset="0"/>
                <a:cs typeface="Segoe UI" panose="020B0502040204020203" pitchFamily="34" charset="0"/>
              </a:rPr>
              <a:t>Power BI integrates with Bing to provide default map coordinates (a process called geo-coding). When you create a map visualization in Power BI service or Power BI Desktop, the data in the Location, Latitude, and Longitude buckets (that is being used to create that visualization) is sent to Bing.</a:t>
            </a:r>
          </a:p>
          <a:p>
            <a:r>
              <a:rPr lang="en-US" dirty="0">
                <a:solidFill>
                  <a:schemeClr val="tx1"/>
                </a:solidFill>
                <a:latin typeface="Segoe UI" panose="020B0502040204020203" pitchFamily="34" charset="0"/>
                <a:cs typeface="Segoe UI" panose="020B0502040204020203" pitchFamily="34" charset="0"/>
              </a:rPr>
              <a:t>Map Types</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Bubble Map – Highlighting areas with bubbles </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Filled Map – Covering a specific area.</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ArcGIS Map - Spatial analysis leads to greater understanding by mapping relevant locations and spotting relationships and patterns—ultimately helping you determine the best actions to take.</a:t>
            </a:r>
          </a:p>
          <a:p>
            <a:pPr marL="457200" lvl="1" indent="0">
              <a:buNone/>
            </a:pPr>
            <a:endParaRPr lang="en-US" dirty="0">
              <a:solidFill>
                <a:schemeClr val="tx1"/>
              </a:solidFill>
              <a:latin typeface="Segoe UI" panose="020B0502040204020203" pitchFamily="34" charset="0"/>
              <a:cs typeface="Segoe UI" panose="020B0502040204020203" pitchFamily="34" charset="0"/>
            </a:endParaRPr>
          </a:p>
          <a:p>
            <a:pPr lvl="1">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4221731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17841</TotalTime>
  <Words>596</Words>
  <Application>Microsoft Office PowerPoint</Application>
  <PresentationFormat>Widescreen</PresentationFormat>
  <Paragraphs>723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Helvetica</vt:lpstr>
      <vt:lpstr>Segoe UI</vt:lpstr>
      <vt:lpstr>Wingdings 3</vt:lpstr>
      <vt:lpstr>Wisp</vt:lpstr>
      <vt:lpstr>Microsoft Power BI</vt:lpstr>
      <vt:lpstr>Topics </vt:lpstr>
      <vt:lpstr>Topics </vt:lpstr>
      <vt:lpstr>Visual Segment </vt:lpstr>
      <vt:lpstr>Water Fall Chart </vt:lpstr>
      <vt:lpstr>Gauge Chart </vt:lpstr>
      <vt:lpstr>Funnel Chart </vt:lpstr>
      <vt:lpstr>Tree Map Chart </vt:lpstr>
      <vt:lpstr>Power BI Maps </vt:lpstr>
      <vt:lpstr>Designing a Great Dashboard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 BI</dc:title>
  <dc:creator>Amit Bose</dc:creator>
  <cp:lastModifiedBy>Amit Bose</cp:lastModifiedBy>
  <cp:revision>214</cp:revision>
  <dcterms:created xsi:type="dcterms:W3CDTF">2020-01-23T03:02:55Z</dcterms:created>
  <dcterms:modified xsi:type="dcterms:W3CDTF">2020-05-13T12:40:11Z</dcterms:modified>
</cp:coreProperties>
</file>