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3B46CD-4E3B-5F98-E470-0AF2876F4DE9}" v="363" dt="2025-03-21T13:47:46.814"/>
    <p1510:client id="{A02D2C05-C93C-E71B-B76B-7CADD6AB0BE4}" v="2316" dt="2025-03-21T18:09:30.534"/>
    <p1510:client id="{BBDD374B-923C-6C92-CCD6-974D14EC60D4}" v="51" dt="2025-03-21T18:07:47.474"/>
    <p1510:client id="{F9303D54-9F61-3C35-30B8-DC660BA83D6E}" v="991" dt="2025-03-21T16:37:47.0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B0955F-6610-4A9C-8F60-DD2A098174A2}" type="doc">
      <dgm:prSet loTypeId="urn:microsoft.com/office/officeart/2005/8/layout/hProcess3" loCatId="process" qsTypeId="urn:microsoft.com/office/officeart/2005/8/quickstyle/simple1" qsCatId="simple" csTypeId="urn:microsoft.com/office/officeart/2005/8/colors/accent2_2" csCatId="accent2" phldr="1"/>
      <dgm:spPr/>
    </dgm:pt>
    <dgm:pt modelId="{66AAE074-C1A7-46EC-853F-A320807CB532}">
      <dgm:prSet phldrT="[Text]" phldr="0"/>
      <dgm:spPr/>
      <dgm:t>
        <a:bodyPr/>
        <a:lstStyle/>
        <a:p>
          <a:pPr rtl="0"/>
          <a:r>
            <a:rPr lang="en-US" b="1" dirty="0">
              <a:solidFill>
                <a:schemeClr val="bg1"/>
              </a:solidFill>
              <a:latin typeface="Lucida Sans"/>
              <a:ea typeface="Calibri"/>
              <a:cs typeface="Calibri"/>
            </a:rPr>
            <a:t>Improving </a:t>
          </a:r>
        </a:p>
      </dgm:t>
    </dgm:pt>
    <dgm:pt modelId="{4F9A388E-9AFB-465A-970D-88AFE5681AB6}" type="parTrans" cxnId="{DA2CC582-068D-4A73-B19D-DCE026E236FC}">
      <dgm:prSet/>
      <dgm:spPr/>
    </dgm:pt>
    <dgm:pt modelId="{1FA41E2F-9672-4567-8FFA-C91AC50B368F}" type="sibTrans" cxnId="{DA2CC582-068D-4A73-B19D-DCE026E236FC}">
      <dgm:prSet/>
      <dgm:spPr/>
    </dgm:pt>
    <dgm:pt modelId="{3DD4AD07-D146-4DA9-9C05-674435C6920D}">
      <dgm:prSet phldrT="[Text]" phldr="0"/>
      <dgm:spPr/>
      <dgm:t>
        <a:bodyPr/>
        <a:lstStyle/>
        <a:p>
          <a:pPr rtl="0"/>
          <a:r>
            <a:rPr lang="en-US" b="1" dirty="0">
              <a:solidFill>
                <a:schemeClr val="bg1"/>
              </a:solidFill>
              <a:latin typeface="Lucida Sans"/>
              <a:ea typeface="Calibri"/>
              <a:cs typeface="Calibri"/>
            </a:rPr>
            <a:t>Customer </a:t>
          </a:r>
        </a:p>
      </dgm:t>
    </dgm:pt>
    <dgm:pt modelId="{3E5B7F2B-800C-4CC6-8F21-AC70AD3B62F2}" type="parTrans" cxnId="{C70B3996-7C72-4169-8A74-0E617D7431AF}">
      <dgm:prSet/>
      <dgm:spPr/>
    </dgm:pt>
    <dgm:pt modelId="{56068381-4C28-4AC9-96E0-0DA490619991}" type="sibTrans" cxnId="{C70B3996-7C72-4169-8A74-0E617D7431AF}">
      <dgm:prSet/>
      <dgm:spPr/>
    </dgm:pt>
    <dgm:pt modelId="{B6CC80FC-8795-4FCF-999C-1809CD3690FD}">
      <dgm:prSet phldrT="[Text]" phldr="0"/>
      <dgm:spPr/>
      <dgm:t>
        <a:bodyPr/>
        <a:lstStyle/>
        <a:p>
          <a:r>
            <a:rPr lang="en-US" b="1" dirty="0">
              <a:solidFill>
                <a:schemeClr val="bg1"/>
              </a:solidFill>
              <a:latin typeface="Lucida Sans"/>
              <a:ea typeface="Calibri"/>
              <a:cs typeface="Calibri"/>
            </a:rPr>
            <a:t>Service</a:t>
          </a:r>
        </a:p>
      </dgm:t>
    </dgm:pt>
    <dgm:pt modelId="{8F7D6166-7695-4F75-8928-8015C52DB9C3}" type="parTrans" cxnId="{69163DDB-67F3-42A5-9470-C507CD7DECD0}">
      <dgm:prSet/>
      <dgm:spPr/>
    </dgm:pt>
    <dgm:pt modelId="{E9A32A60-F976-45B0-84B8-BA19F9B42558}" type="sibTrans" cxnId="{69163DDB-67F3-42A5-9470-C507CD7DECD0}">
      <dgm:prSet/>
      <dgm:spPr/>
    </dgm:pt>
    <dgm:pt modelId="{6173E84C-ACB5-4E9E-8DFC-093AC134ACDF}" type="pres">
      <dgm:prSet presAssocID="{86B0955F-6610-4A9C-8F60-DD2A098174A2}" presName="Name0" presStyleCnt="0">
        <dgm:presLayoutVars>
          <dgm:dir/>
          <dgm:animLvl val="lvl"/>
          <dgm:resizeHandles val="exact"/>
        </dgm:presLayoutVars>
      </dgm:prSet>
      <dgm:spPr/>
    </dgm:pt>
    <dgm:pt modelId="{9D6F5929-1A6E-426A-BDC8-CF6BCD85A0C0}" type="pres">
      <dgm:prSet presAssocID="{86B0955F-6610-4A9C-8F60-DD2A098174A2}" presName="dummy" presStyleCnt="0"/>
      <dgm:spPr/>
    </dgm:pt>
    <dgm:pt modelId="{4A688BB0-2D98-4BF9-9D93-69BE61DDA195}" type="pres">
      <dgm:prSet presAssocID="{86B0955F-6610-4A9C-8F60-DD2A098174A2}" presName="linH" presStyleCnt="0"/>
      <dgm:spPr/>
    </dgm:pt>
    <dgm:pt modelId="{325FB4D0-23FE-4E60-8FE3-92FEF5E454B7}" type="pres">
      <dgm:prSet presAssocID="{86B0955F-6610-4A9C-8F60-DD2A098174A2}" presName="padding1" presStyleCnt="0"/>
      <dgm:spPr/>
    </dgm:pt>
    <dgm:pt modelId="{7313945D-772D-468A-9582-1DB3DD12D6D5}" type="pres">
      <dgm:prSet presAssocID="{66AAE074-C1A7-46EC-853F-A320807CB532}" presName="linV" presStyleCnt="0"/>
      <dgm:spPr/>
    </dgm:pt>
    <dgm:pt modelId="{986F8E54-DBC7-4772-AA2B-C42533C619CD}" type="pres">
      <dgm:prSet presAssocID="{66AAE074-C1A7-46EC-853F-A320807CB532}" presName="spVertical1" presStyleCnt="0"/>
      <dgm:spPr/>
    </dgm:pt>
    <dgm:pt modelId="{E4BA6664-1A2C-4F5C-9B3D-55D9A1F71C88}" type="pres">
      <dgm:prSet presAssocID="{66AAE074-C1A7-46EC-853F-A320807CB532}" presName="parTx" presStyleLbl="revTx" presStyleIdx="0" presStyleCnt="3">
        <dgm:presLayoutVars>
          <dgm:chMax val="0"/>
          <dgm:chPref val="0"/>
          <dgm:bulletEnabled val="1"/>
        </dgm:presLayoutVars>
      </dgm:prSet>
      <dgm:spPr/>
    </dgm:pt>
    <dgm:pt modelId="{9F31E121-0A20-4C07-93FA-630FEC738E4B}" type="pres">
      <dgm:prSet presAssocID="{66AAE074-C1A7-46EC-853F-A320807CB532}" presName="spVertical2" presStyleCnt="0"/>
      <dgm:spPr/>
    </dgm:pt>
    <dgm:pt modelId="{BDB75021-0BD0-4976-862E-0CF29BDB0536}" type="pres">
      <dgm:prSet presAssocID="{66AAE074-C1A7-46EC-853F-A320807CB532}" presName="spVertical3" presStyleCnt="0"/>
      <dgm:spPr/>
    </dgm:pt>
    <dgm:pt modelId="{BE79D00D-079D-4105-BB96-EF67C715AEAA}" type="pres">
      <dgm:prSet presAssocID="{1FA41E2F-9672-4567-8FFA-C91AC50B368F}" presName="space" presStyleCnt="0"/>
      <dgm:spPr/>
    </dgm:pt>
    <dgm:pt modelId="{61D0C9AB-896A-46F1-A80F-18FBF55CB8CB}" type="pres">
      <dgm:prSet presAssocID="{3DD4AD07-D146-4DA9-9C05-674435C6920D}" presName="linV" presStyleCnt="0"/>
      <dgm:spPr/>
    </dgm:pt>
    <dgm:pt modelId="{7B86CDB9-1A3E-42DA-ADFB-7614F52F0886}" type="pres">
      <dgm:prSet presAssocID="{3DD4AD07-D146-4DA9-9C05-674435C6920D}" presName="spVertical1" presStyleCnt="0"/>
      <dgm:spPr/>
    </dgm:pt>
    <dgm:pt modelId="{EAFFD4A1-2E24-4CE1-8370-11848ACC77DD}" type="pres">
      <dgm:prSet presAssocID="{3DD4AD07-D146-4DA9-9C05-674435C6920D}" presName="parTx" presStyleLbl="revTx" presStyleIdx="1" presStyleCnt="3">
        <dgm:presLayoutVars>
          <dgm:chMax val="0"/>
          <dgm:chPref val="0"/>
          <dgm:bulletEnabled val="1"/>
        </dgm:presLayoutVars>
      </dgm:prSet>
      <dgm:spPr/>
    </dgm:pt>
    <dgm:pt modelId="{233A1A23-6A87-4A21-AD6D-3828EE5C711A}" type="pres">
      <dgm:prSet presAssocID="{3DD4AD07-D146-4DA9-9C05-674435C6920D}" presName="spVertical2" presStyleCnt="0"/>
      <dgm:spPr/>
    </dgm:pt>
    <dgm:pt modelId="{8036A6A2-6A2D-49CA-9C1C-EB8E6889B270}" type="pres">
      <dgm:prSet presAssocID="{3DD4AD07-D146-4DA9-9C05-674435C6920D}" presName="spVertical3" presStyleCnt="0"/>
      <dgm:spPr/>
    </dgm:pt>
    <dgm:pt modelId="{B7034801-E371-4DEE-B7CF-B9091012C84F}" type="pres">
      <dgm:prSet presAssocID="{56068381-4C28-4AC9-96E0-0DA490619991}" presName="space" presStyleCnt="0"/>
      <dgm:spPr/>
    </dgm:pt>
    <dgm:pt modelId="{9A345B67-5C42-4CE1-BE4C-92697734B033}" type="pres">
      <dgm:prSet presAssocID="{B6CC80FC-8795-4FCF-999C-1809CD3690FD}" presName="linV" presStyleCnt="0"/>
      <dgm:spPr/>
    </dgm:pt>
    <dgm:pt modelId="{26C76CD3-BE33-4530-B4EC-9C89AA20ABE6}" type="pres">
      <dgm:prSet presAssocID="{B6CC80FC-8795-4FCF-999C-1809CD3690FD}" presName="spVertical1" presStyleCnt="0"/>
      <dgm:spPr/>
    </dgm:pt>
    <dgm:pt modelId="{48FABD39-2DDB-4AD9-9D55-34C9575300CC}" type="pres">
      <dgm:prSet presAssocID="{B6CC80FC-8795-4FCF-999C-1809CD3690FD}" presName="parTx" presStyleLbl="revTx" presStyleIdx="2" presStyleCnt="3">
        <dgm:presLayoutVars>
          <dgm:chMax val="0"/>
          <dgm:chPref val="0"/>
          <dgm:bulletEnabled val="1"/>
        </dgm:presLayoutVars>
      </dgm:prSet>
      <dgm:spPr/>
    </dgm:pt>
    <dgm:pt modelId="{A121AAF7-C580-4239-9AED-52CB62AE50FA}" type="pres">
      <dgm:prSet presAssocID="{B6CC80FC-8795-4FCF-999C-1809CD3690FD}" presName="spVertical2" presStyleCnt="0"/>
      <dgm:spPr/>
    </dgm:pt>
    <dgm:pt modelId="{89682839-D9DA-4783-97A5-1477C27A3FED}" type="pres">
      <dgm:prSet presAssocID="{B6CC80FC-8795-4FCF-999C-1809CD3690FD}" presName="spVertical3" presStyleCnt="0"/>
      <dgm:spPr/>
    </dgm:pt>
    <dgm:pt modelId="{D7B98F1E-4142-47FD-A9E2-4B232D229F5F}" type="pres">
      <dgm:prSet presAssocID="{86B0955F-6610-4A9C-8F60-DD2A098174A2}" presName="padding2" presStyleCnt="0"/>
      <dgm:spPr/>
    </dgm:pt>
    <dgm:pt modelId="{67A0CA84-F5F7-4136-A697-04EBC9664C8C}" type="pres">
      <dgm:prSet presAssocID="{86B0955F-6610-4A9C-8F60-DD2A098174A2}" presName="negArrow" presStyleCnt="0"/>
      <dgm:spPr/>
    </dgm:pt>
    <dgm:pt modelId="{CA14FE4D-8B0A-4B83-AE8F-55D31ED865B3}" type="pres">
      <dgm:prSet presAssocID="{86B0955F-6610-4A9C-8F60-DD2A098174A2}" presName="backgroundArrow" presStyleLbl="node1" presStyleIdx="0" presStyleCnt="1"/>
      <dgm:spPr/>
    </dgm:pt>
  </dgm:ptLst>
  <dgm:cxnLst>
    <dgm:cxn modelId="{06BD3913-0DC4-4F89-AABA-CCFD268A412F}" type="presOf" srcId="{86B0955F-6610-4A9C-8F60-DD2A098174A2}" destId="{6173E84C-ACB5-4E9E-8DFC-093AC134ACDF}" srcOrd="0" destOrd="0" presId="urn:microsoft.com/office/officeart/2005/8/layout/hProcess3"/>
    <dgm:cxn modelId="{CD46661B-A2D0-494A-A1EF-924C169C46D5}" type="presOf" srcId="{B6CC80FC-8795-4FCF-999C-1809CD3690FD}" destId="{48FABD39-2DDB-4AD9-9D55-34C9575300CC}" srcOrd="0" destOrd="0" presId="urn:microsoft.com/office/officeart/2005/8/layout/hProcess3"/>
    <dgm:cxn modelId="{DA2CC582-068D-4A73-B19D-DCE026E236FC}" srcId="{86B0955F-6610-4A9C-8F60-DD2A098174A2}" destId="{66AAE074-C1A7-46EC-853F-A320807CB532}" srcOrd="0" destOrd="0" parTransId="{4F9A388E-9AFB-465A-970D-88AFE5681AB6}" sibTransId="{1FA41E2F-9672-4567-8FFA-C91AC50B368F}"/>
    <dgm:cxn modelId="{C70B3996-7C72-4169-8A74-0E617D7431AF}" srcId="{86B0955F-6610-4A9C-8F60-DD2A098174A2}" destId="{3DD4AD07-D146-4DA9-9C05-674435C6920D}" srcOrd="1" destOrd="0" parTransId="{3E5B7F2B-800C-4CC6-8F21-AC70AD3B62F2}" sibTransId="{56068381-4C28-4AC9-96E0-0DA490619991}"/>
    <dgm:cxn modelId="{3AF183A5-2594-4014-8CC5-7A978883BEDB}" type="presOf" srcId="{3DD4AD07-D146-4DA9-9C05-674435C6920D}" destId="{EAFFD4A1-2E24-4CE1-8370-11848ACC77DD}" srcOrd="0" destOrd="0" presId="urn:microsoft.com/office/officeart/2005/8/layout/hProcess3"/>
    <dgm:cxn modelId="{1CB1FCB5-87AB-4B86-A837-F90E24C62638}" type="presOf" srcId="{66AAE074-C1A7-46EC-853F-A320807CB532}" destId="{E4BA6664-1A2C-4F5C-9B3D-55D9A1F71C88}" srcOrd="0" destOrd="0" presId="urn:microsoft.com/office/officeart/2005/8/layout/hProcess3"/>
    <dgm:cxn modelId="{69163DDB-67F3-42A5-9470-C507CD7DECD0}" srcId="{86B0955F-6610-4A9C-8F60-DD2A098174A2}" destId="{B6CC80FC-8795-4FCF-999C-1809CD3690FD}" srcOrd="2" destOrd="0" parTransId="{8F7D6166-7695-4F75-8928-8015C52DB9C3}" sibTransId="{E9A32A60-F976-45B0-84B8-BA19F9B42558}"/>
    <dgm:cxn modelId="{987476D0-2536-4311-8619-81CF9D67503C}" type="presParOf" srcId="{6173E84C-ACB5-4E9E-8DFC-093AC134ACDF}" destId="{9D6F5929-1A6E-426A-BDC8-CF6BCD85A0C0}" srcOrd="0" destOrd="0" presId="urn:microsoft.com/office/officeart/2005/8/layout/hProcess3"/>
    <dgm:cxn modelId="{00FD3094-782F-4215-AF63-DB16452E4D00}" type="presParOf" srcId="{6173E84C-ACB5-4E9E-8DFC-093AC134ACDF}" destId="{4A688BB0-2D98-4BF9-9D93-69BE61DDA195}" srcOrd="1" destOrd="0" presId="urn:microsoft.com/office/officeart/2005/8/layout/hProcess3"/>
    <dgm:cxn modelId="{661406B1-D22A-4613-9632-C018EF56670C}" type="presParOf" srcId="{4A688BB0-2D98-4BF9-9D93-69BE61DDA195}" destId="{325FB4D0-23FE-4E60-8FE3-92FEF5E454B7}" srcOrd="0" destOrd="0" presId="urn:microsoft.com/office/officeart/2005/8/layout/hProcess3"/>
    <dgm:cxn modelId="{7C03D133-A8AA-4A1C-A721-4BFE369600B6}" type="presParOf" srcId="{4A688BB0-2D98-4BF9-9D93-69BE61DDA195}" destId="{7313945D-772D-468A-9582-1DB3DD12D6D5}" srcOrd="1" destOrd="0" presId="urn:microsoft.com/office/officeart/2005/8/layout/hProcess3"/>
    <dgm:cxn modelId="{E9737CB7-5544-492B-9A4D-87BCFD6CB243}" type="presParOf" srcId="{7313945D-772D-468A-9582-1DB3DD12D6D5}" destId="{986F8E54-DBC7-4772-AA2B-C42533C619CD}" srcOrd="0" destOrd="0" presId="urn:microsoft.com/office/officeart/2005/8/layout/hProcess3"/>
    <dgm:cxn modelId="{2EDB8B19-BFBE-4447-B297-AC79A09251B1}" type="presParOf" srcId="{7313945D-772D-468A-9582-1DB3DD12D6D5}" destId="{E4BA6664-1A2C-4F5C-9B3D-55D9A1F71C88}" srcOrd="1" destOrd="0" presId="urn:microsoft.com/office/officeart/2005/8/layout/hProcess3"/>
    <dgm:cxn modelId="{9CEF9D17-9F65-451C-87DC-E1C8761C0AA7}" type="presParOf" srcId="{7313945D-772D-468A-9582-1DB3DD12D6D5}" destId="{9F31E121-0A20-4C07-93FA-630FEC738E4B}" srcOrd="2" destOrd="0" presId="urn:microsoft.com/office/officeart/2005/8/layout/hProcess3"/>
    <dgm:cxn modelId="{9923C411-2B5C-4BB7-87D6-70F9F1188A7E}" type="presParOf" srcId="{7313945D-772D-468A-9582-1DB3DD12D6D5}" destId="{BDB75021-0BD0-4976-862E-0CF29BDB0536}" srcOrd="3" destOrd="0" presId="urn:microsoft.com/office/officeart/2005/8/layout/hProcess3"/>
    <dgm:cxn modelId="{78D6748C-30C5-46F2-A9DD-CE6E8305E08C}" type="presParOf" srcId="{4A688BB0-2D98-4BF9-9D93-69BE61DDA195}" destId="{BE79D00D-079D-4105-BB96-EF67C715AEAA}" srcOrd="2" destOrd="0" presId="urn:microsoft.com/office/officeart/2005/8/layout/hProcess3"/>
    <dgm:cxn modelId="{2CF4992E-DA46-4732-A536-4FB8C3F3EE91}" type="presParOf" srcId="{4A688BB0-2D98-4BF9-9D93-69BE61DDA195}" destId="{61D0C9AB-896A-46F1-A80F-18FBF55CB8CB}" srcOrd="3" destOrd="0" presId="urn:microsoft.com/office/officeart/2005/8/layout/hProcess3"/>
    <dgm:cxn modelId="{B83AEF49-BE51-42CC-B658-1A71F9A5F3F1}" type="presParOf" srcId="{61D0C9AB-896A-46F1-A80F-18FBF55CB8CB}" destId="{7B86CDB9-1A3E-42DA-ADFB-7614F52F0886}" srcOrd="0" destOrd="0" presId="urn:microsoft.com/office/officeart/2005/8/layout/hProcess3"/>
    <dgm:cxn modelId="{2408BD14-C5FF-4A21-9575-158D8FE09BA8}" type="presParOf" srcId="{61D0C9AB-896A-46F1-A80F-18FBF55CB8CB}" destId="{EAFFD4A1-2E24-4CE1-8370-11848ACC77DD}" srcOrd="1" destOrd="0" presId="urn:microsoft.com/office/officeart/2005/8/layout/hProcess3"/>
    <dgm:cxn modelId="{7964D34B-0937-4334-84FF-4AA3D8BAB76F}" type="presParOf" srcId="{61D0C9AB-896A-46F1-A80F-18FBF55CB8CB}" destId="{233A1A23-6A87-4A21-AD6D-3828EE5C711A}" srcOrd="2" destOrd="0" presId="urn:microsoft.com/office/officeart/2005/8/layout/hProcess3"/>
    <dgm:cxn modelId="{32F967B5-D86F-42F3-97E3-A11B10A1F527}" type="presParOf" srcId="{61D0C9AB-896A-46F1-A80F-18FBF55CB8CB}" destId="{8036A6A2-6A2D-49CA-9C1C-EB8E6889B270}" srcOrd="3" destOrd="0" presId="urn:microsoft.com/office/officeart/2005/8/layout/hProcess3"/>
    <dgm:cxn modelId="{879E0005-B04E-40A2-9B15-9DCE62ED3601}" type="presParOf" srcId="{4A688BB0-2D98-4BF9-9D93-69BE61DDA195}" destId="{B7034801-E371-4DEE-B7CF-B9091012C84F}" srcOrd="4" destOrd="0" presId="urn:microsoft.com/office/officeart/2005/8/layout/hProcess3"/>
    <dgm:cxn modelId="{86BDC1D5-FB61-492D-95F7-9499E4C710A7}" type="presParOf" srcId="{4A688BB0-2D98-4BF9-9D93-69BE61DDA195}" destId="{9A345B67-5C42-4CE1-BE4C-92697734B033}" srcOrd="5" destOrd="0" presId="urn:microsoft.com/office/officeart/2005/8/layout/hProcess3"/>
    <dgm:cxn modelId="{3F80E9AE-EC0A-4530-B617-B48B5882E583}" type="presParOf" srcId="{9A345B67-5C42-4CE1-BE4C-92697734B033}" destId="{26C76CD3-BE33-4530-B4EC-9C89AA20ABE6}" srcOrd="0" destOrd="0" presId="urn:microsoft.com/office/officeart/2005/8/layout/hProcess3"/>
    <dgm:cxn modelId="{EE0843E7-2CF2-4233-A584-BD710ECBC4B9}" type="presParOf" srcId="{9A345B67-5C42-4CE1-BE4C-92697734B033}" destId="{48FABD39-2DDB-4AD9-9D55-34C9575300CC}" srcOrd="1" destOrd="0" presId="urn:microsoft.com/office/officeart/2005/8/layout/hProcess3"/>
    <dgm:cxn modelId="{726DD0E5-313C-4318-AA40-C6F752C8CF29}" type="presParOf" srcId="{9A345B67-5C42-4CE1-BE4C-92697734B033}" destId="{A121AAF7-C580-4239-9AED-52CB62AE50FA}" srcOrd="2" destOrd="0" presId="urn:microsoft.com/office/officeart/2005/8/layout/hProcess3"/>
    <dgm:cxn modelId="{82FA6F25-E353-4345-9D0C-E3485F07276A}" type="presParOf" srcId="{9A345B67-5C42-4CE1-BE4C-92697734B033}" destId="{89682839-D9DA-4783-97A5-1477C27A3FED}" srcOrd="3" destOrd="0" presId="urn:microsoft.com/office/officeart/2005/8/layout/hProcess3"/>
    <dgm:cxn modelId="{364F1AA1-63CE-4A25-855A-8646D1AC36FD}" type="presParOf" srcId="{4A688BB0-2D98-4BF9-9D93-69BE61DDA195}" destId="{D7B98F1E-4142-47FD-A9E2-4B232D229F5F}" srcOrd="6" destOrd="0" presId="urn:microsoft.com/office/officeart/2005/8/layout/hProcess3"/>
    <dgm:cxn modelId="{5F160422-39D5-4F73-B514-EF12E1348F64}" type="presParOf" srcId="{4A688BB0-2D98-4BF9-9D93-69BE61DDA195}" destId="{67A0CA84-F5F7-4136-A697-04EBC9664C8C}" srcOrd="7" destOrd="0" presId="urn:microsoft.com/office/officeart/2005/8/layout/hProcess3"/>
    <dgm:cxn modelId="{4921D2E6-344B-4584-BE84-85CB51335DB4}" type="presParOf" srcId="{4A688BB0-2D98-4BF9-9D93-69BE61DDA195}" destId="{CA14FE4D-8B0A-4B83-AE8F-55D31ED865B3}" srcOrd="8"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C80E6F-BA9D-4A62-8A05-5EF25050FFAB}" type="doc">
      <dgm:prSet loTypeId="urn:microsoft.com/office/officeart/2016/7/layout/VerticalDownArrowProcess" loCatId="process" qsTypeId="urn:microsoft.com/office/officeart/2005/8/quickstyle/simple4" qsCatId="simple" csTypeId="urn:microsoft.com/office/officeart/2005/8/colors/colorful1" csCatId="colorful"/>
      <dgm:spPr/>
      <dgm:t>
        <a:bodyPr/>
        <a:lstStyle/>
        <a:p>
          <a:endParaRPr lang="en-US"/>
        </a:p>
      </dgm:t>
    </dgm:pt>
    <dgm:pt modelId="{EF6B242B-FAF4-4F4B-8CAC-F8815744D4AD}">
      <dgm:prSet/>
      <dgm:spPr/>
      <dgm:t>
        <a:bodyPr/>
        <a:lstStyle/>
        <a:p>
          <a:r>
            <a:rPr lang="en-GB" b="1"/>
            <a:t>Data Collection Method:</a:t>
          </a:r>
          <a:endParaRPr lang="en-US"/>
        </a:p>
      </dgm:t>
    </dgm:pt>
    <dgm:pt modelId="{E4C4D30B-25DA-4AB8-8FFE-DBC416DC4B98}" type="parTrans" cxnId="{F913DFFB-346A-4CDE-B579-F6B780D98095}">
      <dgm:prSet/>
      <dgm:spPr/>
      <dgm:t>
        <a:bodyPr/>
        <a:lstStyle/>
        <a:p>
          <a:endParaRPr lang="en-US"/>
        </a:p>
      </dgm:t>
    </dgm:pt>
    <dgm:pt modelId="{5DE56C5B-1CE6-48FA-9BE2-91B25C47DCB1}" type="sibTrans" cxnId="{F913DFFB-346A-4CDE-B579-F6B780D98095}">
      <dgm:prSet/>
      <dgm:spPr/>
      <dgm:t>
        <a:bodyPr/>
        <a:lstStyle/>
        <a:p>
          <a:endParaRPr lang="en-US"/>
        </a:p>
      </dgm:t>
    </dgm:pt>
    <dgm:pt modelId="{428494EE-532C-4EB6-A719-DDE2142D7BF4}">
      <dgm:prSet/>
      <dgm:spPr/>
      <dgm:t>
        <a:bodyPr/>
        <a:lstStyle/>
        <a:p>
          <a:r>
            <a:rPr lang="en-GB" b="1"/>
            <a:t>Online structured questionnaire</a:t>
          </a:r>
          <a:r>
            <a:rPr lang="en-GB"/>
            <a:t> for accessibility.</a:t>
          </a:r>
          <a:endParaRPr lang="en-US"/>
        </a:p>
      </dgm:t>
    </dgm:pt>
    <dgm:pt modelId="{0B0012AC-1437-4869-86F7-01527CF0EECB}" type="parTrans" cxnId="{FA0A6AA4-BC3C-4535-BD44-EB51212C9EAC}">
      <dgm:prSet/>
      <dgm:spPr/>
      <dgm:t>
        <a:bodyPr/>
        <a:lstStyle/>
        <a:p>
          <a:endParaRPr lang="en-US"/>
        </a:p>
      </dgm:t>
    </dgm:pt>
    <dgm:pt modelId="{F4EBDBAD-C1FD-41BF-9ADF-2378EAFAC6A3}" type="sibTrans" cxnId="{FA0A6AA4-BC3C-4535-BD44-EB51212C9EAC}">
      <dgm:prSet/>
      <dgm:spPr/>
      <dgm:t>
        <a:bodyPr/>
        <a:lstStyle/>
        <a:p>
          <a:endParaRPr lang="en-US"/>
        </a:p>
      </dgm:t>
    </dgm:pt>
    <dgm:pt modelId="{89079922-6572-4A45-8C88-C8DBCDD6263B}">
      <dgm:prSet/>
      <dgm:spPr/>
      <dgm:t>
        <a:bodyPr/>
        <a:lstStyle/>
        <a:p>
          <a:r>
            <a:rPr lang="en-GB"/>
            <a:t>Measured </a:t>
          </a:r>
          <a:r>
            <a:rPr lang="en-GB" b="1"/>
            <a:t>user experience across key constructs</a:t>
          </a:r>
          <a:r>
            <a:rPr lang="en-GB"/>
            <a:t>:</a:t>
          </a:r>
          <a:endParaRPr lang="en-US"/>
        </a:p>
      </dgm:t>
    </dgm:pt>
    <dgm:pt modelId="{9F30A3B3-EFC5-485D-A09B-C096016D5042}" type="parTrans" cxnId="{ECF16C2B-5F42-4839-A783-7B9020952232}">
      <dgm:prSet/>
      <dgm:spPr/>
      <dgm:t>
        <a:bodyPr/>
        <a:lstStyle/>
        <a:p>
          <a:endParaRPr lang="en-US"/>
        </a:p>
      </dgm:t>
    </dgm:pt>
    <dgm:pt modelId="{A30DE277-CC72-4DA2-828D-68C909A728A3}" type="sibTrans" cxnId="{ECF16C2B-5F42-4839-A783-7B9020952232}">
      <dgm:prSet/>
      <dgm:spPr/>
      <dgm:t>
        <a:bodyPr/>
        <a:lstStyle/>
        <a:p>
          <a:endParaRPr lang="en-US"/>
        </a:p>
      </dgm:t>
    </dgm:pt>
    <dgm:pt modelId="{E0CBA9E3-DA9C-4F07-AC25-648E81C1E64C}">
      <dgm:prSet/>
      <dgm:spPr/>
      <dgm:t>
        <a:bodyPr/>
        <a:lstStyle/>
        <a:p>
          <a:r>
            <a:rPr lang="en-GB" b="1"/>
            <a:t>Ease of Use</a:t>
          </a:r>
          <a:r>
            <a:rPr lang="en-GB"/>
            <a:t> 🖱️</a:t>
          </a:r>
          <a:endParaRPr lang="en-US"/>
        </a:p>
      </dgm:t>
    </dgm:pt>
    <dgm:pt modelId="{21A2617E-3AEF-4546-8E04-D7C68B203859}" type="parTrans" cxnId="{ACFD33DE-F34D-4246-AB2C-10184D51C7FD}">
      <dgm:prSet/>
      <dgm:spPr/>
      <dgm:t>
        <a:bodyPr/>
        <a:lstStyle/>
        <a:p>
          <a:endParaRPr lang="en-US"/>
        </a:p>
      </dgm:t>
    </dgm:pt>
    <dgm:pt modelId="{A2616F07-C3E2-4ADC-A413-DE5AE14DB6F4}" type="sibTrans" cxnId="{ACFD33DE-F34D-4246-AB2C-10184D51C7FD}">
      <dgm:prSet/>
      <dgm:spPr/>
      <dgm:t>
        <a:bodyPr/>
        <a:lstStyle/>
        <a:p>
          <a:endParaRPr lang="en-US"/>
        </a:p>
      </dgm:t>
    </dgm:pt>
    <dgm:pt modelId="{E691102D-FE01-4400-B44A-0DA0CF5DC338}">
      <dgm:prSet/>
      <dgm:spPr/>
      <dgm:t>
        <a:bodyPr/>
        <a:lstStyle/>
        <a:p>
          <a:r>
            <a:rPr lang="en-GB" b="1"/>
            <a:t>Response Speed</a:t>
          </a:r>
          <a:r>
            <a:rPr lang="en-GB"/>
            <a:t> ⏩</a:t>
          </a:r>
          <a:endParaRPr lang="en-US"/>
        </a:p>
      </dgm:t>
    </dgm:pt>
    <dgm:pt modelId="{3F3AF788-5DD9-4F98-B78F-8662D53C0C64}" type="parTrans" cxnId="{FD1FDC50-5843-42BA-88BD-8E03AFA4A5AD}">
      <dgm:prSet/>
      <dgm:spPr/>
      <dgm:t>
        <a:bodyPr/>
        <a:lstStyle/>
        <a:p>
          <a:endParaRPr lang="en-US"/>
        </a:p>
      </dgm:t>
    </dgm:pt>
    <dgm:pt modelId="{8AF9832A-4EB9-4C08-8D63-1A6A4EAFD830}" type="sibTrans" cxnId="{FD1FDC50-5843-42BA-88BD-8E03AFA4A5AD}">
      <dgm:prSet/>
      <dgm:spPr/>
      <dgm:t>
        <a:bodyPr/>
        <a:lstStyle/>
        <a:p>
          <a:endParaRPr lang="en-US"/>
        </a:p>
      </dgm:t>
    </dgm:pt>
    <dgm:pt modelId="{4D0DAFA2-DDEC-42CA-83C0-453F0754F64E}">
      <dgm:prSet/>
      <dgm:spPr/>
      <dgm:t>
        <a:bodyPr/>
        <a:lstStyle/>
        <a:p>
          <a:r>
            <a:rPr lang="en-GB" b="1"/>
            <a:t>Accuracy</a:t>
          </a:r>
          <a:r>
            <a:rPr lang="en-GB"/>
            <a:t> ✅</a:t>
          </a:r>
          <a:endParaRPr lang="en-US"/>
        </a:p>
      </dgm:t>
    </dgm:pt>
    <dgm:pt modelId="{E188C343-74CB-468F-835B-A567CF209885}" type="parTrans" cxnId="{71CB8D0B-E212-4F98-9717-7D961DB98291}">
      <dgm:prSet/>
      <dgm:spPr/>
      <dgm:t>
        <a:bodyPr/>
        <a:lstStyle/>
        <a:p>
          <a:endParaRPr lang="en-US"/>
        </a:p>
      </dgm:t>
    </dgm:pt>
    <dgm:pt modelId="{A87F71FA-BD27-485B-8EA8-5016FAB25A76}" type="sibTrans" cxnId="{71CB8D0B-E212-4F98-9717-7D961DB98291}">
      <dgm:prSet/>
      <dgm:spPr/>
      <dgm:t>
        <a:bodyPr/>
        <a:lstStyle/>
        <a:p>
          <a:endParaRPr lang="en-US"/>
        </a:p>
      </dgm:t>
    </dgm:pt>
    <dgm:pt modelId="{7B40CCBA-7D70-4F70-8AC6-B1740D280680}">
      <dgm:prSet/>
      <dgm:spPr/>
      <dgm:t>
        <a:bodyPr/>
        <a:lstStyle/>
        <a:p>
          <a:r>
            <a:rPr lang="en-GB" b="1"/>
            <a:t>Personalization</a:t>
          </a:r>
          <a:r>
            <a:rPr lang="en-GB"/>
            <a:t> 🤖</a:t>
          </a:r>
          <a:endParaRPr lang="en-US"/>
        </a:p>
      </dgm:t>
    </dgm:pt>
    <dgm:pt modelId="{A16583B9-9A8D-477E-8B26-79D839AE7F1E}" type="parTrans" cxnId="{46CE6FC9-2042-41E3-88AD-63C1A8061ED7}">
      <dgm:prSet/>
      <dgm:spPr/>
      <dgm:t>
        <a:bodyPr/>
        <a:lstStyle/>
        <a:p>
          <a:endParaRPr lang="en-US"/>
        </a:p>
      </dgm:t>
    </dgm:pt>
    <dgm:pt modelId="{3E0BD531-0B0E-44B9-9AA9-2967D2447918}" type="sibTrans" cxnId="{46CE6FC9-2042-41E3-88AD-63C1A8061ED7}">
      <dgm:prSet/>
      <dgm:spPr/>
      <dgm:t>
        <a:bodyPr/>
        <a:lstStyle/>
        <a:p>
          <a:endParaRPr lang="en-US"/>
        </a:p>
      </dgm:t>
    </dgm:pt>
    <dgm:pt modelId="{F35981F7-4AF5-4A02-887A-FD710C9A07DC}">
      <dgm:prSet/>
      <dgm:spPr/>
      <dgm:t>
        <a:bodyPr/>
        <a:lstStyle/>
        <a:p>
          <a:r>
            <a:rPr lang="en-GB" b="1"/>
            <a:t>Customer Satisfaction</a:t>
          </a:r>
          <a:r>
            <a:rPr lang="en-GB"/>
            <a:t> 😊</a:t>
          </a:r>
          <a:endParaRPr lang="en-US"/>
        </a:p>
      </dgm:t>
    </dgm:pt>
    <dgm:pt modelId="{3DA836B3-C6B8-4768-826F-84A9A0131B83}" type="parTrans" cxnId="{65F16A1D-FD70-4073-A3FE-D51FC152BC8D}">
      <dgm:prSet/>
      <dgm:spPr/>
      <dgm:t>
        <a:bodyPr/>
        <a:lstStyle/>
        <a:p>
          <a:endParaRPr lang="en-US"/>
        </a:p>
      </dgm:t>
    </dgm:pt>
    <dgm:pt modelId="{B44198B7-9C4C-4912-94D8-18147FD32987}" type="sibTrans" cxnId="{65F16A1D-FD70-4073-A3FE-D51FC152BC8D}">
      <dgm:prSet/>
      <dgm:spPr/>
      <dgm:t>
        <a:bodyPr/>
        <a:lstStyle/>
        <a:p>
          <a:endParaRPr lang="en-US"/>
        </a:p>
      </dgm:t>
    </dgm:pt>
    <dgm:pt modelId="{30D70932-188B-40EA-A2D8-B50A8D64668D}">
      <dgm:prSet/>
      <dgm:spPr/>
      <dgm:t>
        <a:bodyPr/>
        <a:lstStyle/>
        <a:p>
          <a:r>
            <a:rPr lang="en-GB" b="1"/>
            <a:t>Problem-Solving Effectiveness</a:t>
          </a:r>
          <a:r>
            <a:rPr lang="en-GB"/>
            <a:t> 💡</a:t>
          </a:r>
          <a:endParaRPr lang="en-US"/>
        </a:p>
      </dgm:t>
    </dgm:pt>
    <dgm:pt modelId="{E933A83C-D559-447C-BC30-7C7A651495CE}" type="parTrans" cxnId="{35C2C380-632B-4120-9BEE-B4748BFFD371}">
      <dgm:prSet/>
      <dgm:spPr/>
      <dgm:t>
        <a:bodyPr/>
        <a:lstStyle/>
        <a:p>
          <a:endParaRPr lang="en-US"/>
        </a:p>
      </dgm:t>
    </dgm:pt>
    <dgm:pt modelId="{6943BB67-EC5C-4BF8-AED9-847FDC4FFE65}" type="sibTrans" cxnId="{35C2C380-632B-4120-9BEE-B4748BFFD371}">
      <dgm:prSet/>
      <dgm:spPr/>
      <dgm:t>
        <a:bodyPr/>
        <a:lstStyle/>
        <a:p>
          <a:endParaRPr lang="en-US"/>
        </a:p>
      </dgm:t>
    </dgm:pt>
    <dgm:pt modelId="{0101FDB2-52F5-48B9-BD43-8C123C56A35D}">
      <dgm:prSet/>
      <dgm:spPr/>
      <dgm:t>
        <a:bodyPr/>
        <a:lstStyle/>
        <a:p>
          <a:r>
            <a:rPr lang="en-GB" b="1"/>
            <a:t>Consistency &amp; Trustworthiness</a:t>
          </a:r>
          <a:r>
            <a:rPr lang="en-GB"/>
            <a:t> 🔒</a:t>
          </a:r>
          <a:endParaRPr lang="en-US"/>
        </a:p>
      </dgm:t>
    </dgm:pt>
    <dgm:pt modelId="{22890B09-D870-465D-BF33-74A01B3E7B88}" type="parTrans" cxnId="{70A65F59-B4A2-4CEB-A9A9-500BD0418851}">
      <dgm:prSet/>
      <dgm:spPr/>
      <dgm:t>
        <a:bodyPr/>
        <a:lstStyle/>
        <a:p>
          <a:endParaRPr lang="en-US"/>
        </a:p>
      </dgm:t>
    </dgm:pt>
    <dgm:pt modelId="{1AAFE04C-C803-45D7-B2B2-E5A1FA2B127B}" type="sibTrans" cxnId="{70A65F59-B4A2-4CEB-A9A9-500BD0418851}">
      <dgm:prSet/>
      <dgm:spPr/>
      <dgm:t>
        <a:bodyPr/>
        <a:lstStyle/>
        <a:p>
          <a:endParaRPr lang="en-US"/>
        </a:p>
      </dgm:t>
    </dgm:pt>
    <dgm:pt modelId="{2C622CDB-1886-4B7F-8F69-47CD7B87BF4F}">
      <dgm:prSet/>
      <dgm:spPr/>
      <dgm:t>
        <a:bodyPr/>
        <a:lstStyle/>
        <a:p>
          <a:r>
            <a:rPr lang="en-GB" b="1"/>
            <a:t>Integration with Human Support</a:t>
          </a:r>
          <a:r>
            <a:rPr lang="en-GB"/>
            <a:t> 👥</a:t>
          </a:r>
          <a:endParaRPr lang="en-US"/>
        </a:p>
      </dgm:t>
    </dgm:pt>
    <dgm:pt modelId="{1B9821E5-9E22-412F-A39C-129B69ADACE7}" type="parTrans" cxnId="{4EBEA9C2-2486-4567-8AA0-CBD64D2E7FC2}">
      <dgm:prSet/>
      <dgm:spPr/>
      <dgm:t>
        <a:bodyPr/>
        <a:lstStyle/>
        <a:p>
          <a:endParaRPr lang="en-US"/>
        </a:p>
      </dgm:t>
    </dgm:pt>
    <dgm:pt modelId="{16409874-0D74-4B88-8BAA-38BEEDF5C81E}" type="sibTrans" cxnId="{4EBEA9C2-2486-4567-8AA0-CBD64D2E7FC2}">
      <dgm:prSet/>
      <dgm:spPr/>
      <dgm:t>
        <a:bodyPr/>
        <a:lstStyle/>
        <a:p>
          <a:endParaRPr lang="en-US"/>
        </a:p>
      </dgm:t>
    </dgm:pt>
    <dgm:pt modelId="{291AE88E-B1D6-4FE8-B4CB-8DF9CA16FB37}" type="pres">
      <dgm:prSet presAssocID="{71C80E6F-BA9D-4A62-8A05-5EF25050FFAB}" presName="Name0" presStyleCnt="0">
        <dgm:presLayoutVars>
          <dgm:dir/>
          <dgm:animLvl val="lvl"/>
          <dgm:resizeHandles val="exact"/>
        </dgm:presLayoutVars>
      </dgm:prSet>
      <dgm:spPr/>
    </dgm:pt>
    <dgm:pt modelId="{EEAED692-B220-4AA1-A425-439272A3B523}" type="pres">
      <dgm:prSet presAssocID="{EF6B242B-FAF4-4F4B-8CAC-F8815744D4AD}" presName="boxAndChildren" presStyleCnt="0"/>
      <dgm:spPr/>
    </dgm:pt>
    <dgm:pt modelId="{4DBEA3F0-AB96-4AB0-B3CE-330E896763BE}" type="pres">
      <dgm:prSet presAssocID="{EF6B242B-FAF4-4F4B-8CAC-F8815744D4AD}" presName="parentTextBox" presStyleLbl="alignNode1" presStyleIdx="0" presStyleCnt="1"/>
      <dgm:spPr/>
    </dgm:pt>
    <dgm:pt modelId="{119D0E51-F324-44ED-A725-CDF74D9AFF28}" type="pres">
      <dgm:prSet presAssocID="{EF6B242B-FAF4-4F4B-8CAC-F8815744D4AD}" presName="descendantBox" presStyleLbl="bgAccFollowNode1" presStyleIdx="0" presStyleCnt="1"/>
      <dgm:spPr/>
    </dgm:pt>
  </dgm:ptLst>
  <dgm:cxnLst>
    <dgm:cxn modelId="{71CB8D0B-E212-4F98-9717-7D961DB98291}" srcId="{89079922-6572-4A45-8C88-C8DBCDD6263B}" destId="{4D0DAFA2-DDEC-42CA-83C0-453F0754F64E}" srcOrd="2" destOrd="0" parTransId="{E188C343-74CB-468F-835B-A567CF209885}" sibTransId="{A87F71FA-BD27-485B-8EA8-5016FAB25A76}"/>
    <dgm:cxn modelId="{D07FAD0B-7326-4569-AA3D-DAA8890D66CC}" type="presOf" srcId="{30D70932-188B-40EA-A2D8-B50A8D64668D}" destId="{119D0E51-F324-44ED-A725-CDF74D9AFF28}" srcOrd="0" destOrd="7" presId="urn:microsoft.com/office/officeart/2016/7/layout/VerticalDownArrowProcess"/>
    <dgm:cxn modelId="{E5A1AC0D-A7AE-4CBA-99A4-B7D47382B1C5}" type="presOf" srcId="{EF6B242B-FAF4-4F4B-8CAC-F8815744D4AD}" destId="{4DBEA3F0-AB96-4AB0-B3CE-330E896763BE}" srcOrd="0" destOrd="0" presId="urn:microsoft.com/office/officeart/2016/7/layout/VerticalDownArrowProcess"/>
    <dgm:cxn modelId="{65F16A1D-FD70-4073-A3FE-D51FC152BC8D}" srcId="{89079922-6572-4A45-8C88-C8DBCDD6263B}" destId="{F35981F7-4AF5-4A02-887A-FD710C9A07DC}" srcOrd="4" destOrd="0" parTransId="{3DA836B3-C6B8-4768-826F-84A9A0131B83}" sibTransId="{B44198B7-9C4C-4912-94D8-18147FD32987}"/>
    <dgm:cxn modelId="{8FD48927-3676-46CC-9701-315F5F746EDE}" type="presOf" srcId="{E0CBA9E3-DA9C-4F07-AC25-648E81C1E64C}" destId="{119D0E51-F324-44ED-A725-CDF74D9AFF28}" srcOrd="0" destOrd="2" presId="urn:microsoft.com/office/officeart/2016/7/layout/VerticalDownArrowProcess"/>
    <dgm:cxn modelId="{ECF16C2B-5F42-4839-A783-7B9020952232}" srcId="{EF6B242B-FAF4-4F4B-8CAC-F8815744D4AD}" destId="{89079922-6572-4A45-8C88-C8DBCDD6263B}" srcOrd="1" destOrd="0" parTransId="{9F30A3B3-EFC5-485D-A09B-C096016D5042}" sibTransId="{A30DE277-CC72-4DA2-828D-68C909A728A3}"/>
    <dgm:cxn modelId="{44601B6C-BD1D-4DC8-9428-23350F6AA749}" type="presOf" srcId="{2C622CDB-1886-4B7F-8F69-47CD7B87BF4F}" destId="{119D0E51-F324-44ED-A725-CDF74D9AFF28}" srcOrd="0" destOrd="9" presId="urn:microsoft.com/office/officeart/2016/7/layout/VerticalDownArrowProcess"/>
    <dgm:cxn modelId="{8BFD2D70-BEBF-45B8-9FDA-A844A4C5AD03}" type="presOf" srcId="{E691102D-FE01-4400-B44A-0DA0CF5DC338}" destId="{119D0E51-F324-44ED-A725-CDF74D9AFF28}" srcOrd="0" destOrd="3" presId="urn:microsoft.com/office/officeart/2016/7/layout/VerticalDownArrowProcess"/>
    <dgm:cxn modelId="{FD1FDC50-5843-42BA-88BD-8E03AFA4A5AD}" srcId="{89079922-6572-4A45-8C88-C8DBCDD6263B}" destId="{E691102D-FE01-4400-B44A-0DA0CF5DC338}" srcOrd="1" destOrd="0" parTransId="{3F3AF788-5DD9-4F98-B78F-8662D53C0C64}" sibTransId="{8AF9832A-4EB9-4C08-8D63-1A6A4EAFD830}"/>
    <dgm:cxn modelId="{04A4DE58-36FC-49B0-BDF4-A7234408002D}" type="presOf" srcId="{428494EE-532C-4EB6-A719-DDE2142D7BF4}" destId="{119D0E51-F324-44ED-A725-CDF74D9AFF28}" srcOrd="0" destOrd="0" presId="urn:microsoft.com/office/officeart/2016/7/layout/VerticalDownArrowProcess"/>
    <dgm:cxn modelId="{70A65F59-B4A2-4CEB-A9A9-500BD0418851}" srcId="{89079922-6572-4A45-8C88-C8DBCDD6263B}" destId="{0101FDB2-52F5-48B9-BD43-8C123C56A35D}" srcOrd="6" destOrd="0" parTransId="{22890B09-D870-465D-BF33-74A01B3E7B88}" sibTransId="{1AAFE04C-C803-45D7-B2B2-E5A1FA2B127B}"/>
    <dgm:cxn modelId="{35C2C380-632B-4120-9BEE-B4748BFFD371}" srcId="{89079922-6572-4A45-8C88-C8DBCDD6263B}" destId="{30D70932-188B-40EA-A2D8-B50A8D64668D}" srcOrd="5" destOrd="0" parTransId="{E933A83C-D559-447C-BC30-7C7A651495CE}" sibTransId="{6943BB67-EC5C-4BF8-AED9-847FDC4FFE65}"/>
    <dgm:cxn modelId="{DAB90287-5DB4-45D6-9EDB-4A4C7093B47A}" type="presOf" srcId="{0101FDB2-52F5-48B9-BD43-8C123C56A35D}" destId="{119D0E51-F324-44ED-A725-CDF74D9AFF28}" srcOrd="0" destOrd="8" presId="urn:microsoft.com/office/officeart/2016/7/layout/VerticalDownArrowProcess"/>
    <dgm:cxn modelId="{FA0A6AA4-BC3C-4535-BD44-EB51212C9EAC}" srcId="{EF6B242B-FAF4-4F4B-8CAC-F8815744D4AD}" destId="{428494EE-532C-4EB6-A719-DDE2142D7BF4}" srcOrd="0" destOrd="0" parTransId="{0B0012AC-1437-4869-86F7-01527CF0EECB}" sibTransId="{F4EBDBAD-C1FD-41BF-9ADF-2378EAFAC6A3}"/>
    <dgm:cxn modelId="{6C87F6A6-F33E-41CB-BB4A-A426B48D7D21}" type="presOf" srcId="{4D0DAFA2-DDEC-42CA-83C0-453F0754F64E}" destId="{119D0E51-F324-44ED-A725-CDF74D9AFF28}" srcOrd="0" destOrd="4" presId="urn:microsoft.com/office/officeart/2016/7/layout/VerticalDownArrowProcess"/>
    <dgm:cxn modelId="{62AB35AA-3278-4308-9630-3BEFFF30B603}" type="presOf" srcId="{89079922-6572-4A45-8C88-C8DBCDD6263B}" destId="{119D0E51-F324-44ED-A725-CDF74D9AFF28}" srcOrd="0" destOrd="1" presId="urn:microsoft.com/office/officeart/2016/7/layout/VerticalDownArrowProcess"/>
    <dgm:cxn modelId="{1927BDBC-5EA3-45BB-9565-1A2C8DCFB6B2}" type="presOf" srcId="{7B40CCBA-7D70-4F70-8AC6-B1740D280680}" destId="{119D0E51-F324-44ED-A725-CDF74D9AFF28}" srcOrd="0" destOrd="5" presId="urn:microsoft.com/office/officeart/2016/7/layout/VerticalDownArrowProcess"/>
    <dgm:cxn modelId="{08BE8FBF-5E4E-471C-B410-69C0C406BB18}" type="presOf" srcId="{71C80E6F-BA9D-4A62-8A05-5EF25050FFAB}" destId="{291AE88E-B1D6-4FE8-B4CB-8DF9CA16FB37}" srcOrd="0" destOrd="0" presId="urn:microsoft.com/office/officeart/2016/7/layout/VerticalDownArrowProcess"/>
    <dgm:cxn modelId="{4EBEA9C2-2486-4567-8AA0-CBD64D2E7FC2}" srcId="{89079922-6572-4A45-8C88-C8DBCDD6263B}" destId="{2C622CDB-1886-4B7F-8F69-47CD7B87BF4F}" srcOrd="7" destOrd="0" parTransId="{1B9821E5-9E22-412F-A39C-129B69ADACE7}" sibTransId="{16409874-0D74-4B88-8BAA-38BEEDF5C81E}"/>
    <dgm:cxn modelId="{46CE6FC9-2042-41E3-88AD-63C1A8061ED7}" srcId="{89079922-6572-4A45-8C88-C8DBCDD6263B}" destId="{7B40CCBA-7D70-4F70-8AC6-B1740D280680}" srcOrd="3" destOrd="0" parTransId="{A16583B9-9A8D-477E-8B26-79D839AE7F1E}" sibTransId="{3E0BD531-0B0E-44B9-9AA9-2967D2447918}"/>
    <dgm:cxn modelId="{ACFD33DE-F34D-4246-AB2C-10184D51C7FD}" srcId="{89079922-6572-4A45-8C88-C8DBCDD6263B}" destId="{E0CBA9E3-DA9C-4F07-AC25-648E81C1E64C}" srcOrd="0" destOrd="0" parTransId="{21A2617E-3AEF-4546-8E04-D7C68B203859}" sibTransId="{A2616F07-C3E2-4ADC-A413-DE5AE14DB6F4}"/>
    <dgm:cxn modelId="{9CA1A1DF-CE50-48E7-8526-48B09DD42D6C}" type="presOf" srcId="{F35981F7-4AF5-4A02-887A-FD710C9A07DC}" destId="{119D0E51-F324-44ED-A725-CDF74D9AFF28}" srcOrd="0" destOrd="6" presId="urn:microsoft.com/office/officeart/2016/7/layout/VerticalDownArrowProcess"/>
    <dgm:cxn modelId="{F913DFFB-346A-4CDE-B579-F6B780D98095}" srcId="{71C80E6F-BA9D-4A62-8A05-5EF25050FFAB}" destId="{EF6B242B-FAF4-4F4B-8CAC-F8815744D4AD}" srcOrd="0" destOrd="0" parTransId="{E4C4D30B-25DA-4AB8-8FFE-DBC416DC4B98}" sibTransId="{5DE56C5B-1CE6-48FA-9BE2-91B25C47DCB1}"/>
    <dgm:cxn modelId="{C268E533-53AB-4A3A-BB7F-E0F4B385C850}" type="presParOf" srcId="{291AE88E-B1D6-4FE8-B4CB-8DF9CA16FB37}" destId="{EEAED692-B220-4AA1-A425-439272A3B523}" srcOrd="0" destOrd="0" presId="urn:microsoft.com/office/officeart/2016/7/layout/VerticalDownArrowProcess"/>
    <dgm:cxn modelId="{921530B2-9ABB-4E7C-B0B4-2DC053069A83}" type="presParOf" srcId="{EEAED692-B220-4AA1-A425-439272A3B523}" destId="{4DBEA3F0-AB96-4AB0-B3CE-330E896763BE}" srcOrd="0" destOrd="0" presId="urn:microsoft.com/office/officeart/2016/7/layout/VerticalDownArrowProcess"/>
    <dgm:cxn modelId="{6F8A8311-8F9B-4728-98D9-866514737514}" type="presParOf" srcId="{EEAED692-B220-4AA1-A425-439272A3B523}" destId="{119D0E51-F324-44ED-A725-CDF74D9AFF28}" srcOrd="1"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4FE4D-8B0A-4B83-AE8F-55D31ED865B3}">
      <dsp:nvSpPr>
        <dsp:cNvPr id="0" name=""/>
        <dsp:cNvSpPr/>
      </dsp:nvSpPr>
      <dsp:spPr>
        <a:xfrm>
          <a:off x="0" y="1108799"/>
          <a:ext cx="5636712" cy="1440000"/>
        </a:xfrm>
        <a:prstGeom prst="rightArrow">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FABD39-2DDB-4AD9-9D55-34C9575300CC}">
      <dsp:nvSpPr>
        <dsp:cNvPr id="0" name=""/>
        <dsp:cNvSpPr/>
      </dsp:nvSpPr>
      <dsp:spPr>
        <a:xfrm>
          <a:off x="3714780" y="1468799"/>
          <a:ext cx="13582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bg1"/>
              </a:solidFill>
              <a:latin typeface="Lucida Sans"/>
              <a:ea typeface="Calibri"/>
              <a:cs typeface="Calibri"/>
            </a:rPr>
            <a:t>Service</a:t>
          </a:r>
        </a:p>
      </dsp:txBody>
      <dsp:txXfrm>
        <a:off x="3714780" y="1468799"/>
        <a:ext cx="1358260" cy="720000"/>
      </dsp:txXfrm>
    </dsp:sp>
    <dsp:sp modelId="{EAFFD4A1-2E24-4CE1-8370-11848ACC77DD}">
      <dsp:nvSpPr>
        <dsp:cNvPr id="0" name=""/>
        <dsp:cNvSpPr/>
      </dsp:nvSpPr>
      <dsp:spPr>
        <a:xfrm>
          <a:off x="2084867" y="1468799"/>
          <a:ext cx="13582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marL="0" lvl="0" indent="0" algn="ctr" defTabSz="889000" rtl="0">
            <a:lnSpc>
              <a:spcPct val="90000"/>
            </a:lnSpc>
            <a:spcBef>
              <a:spcPct val="0"/>
            </a:spcBef>
            <a:spcAft>
              <a:spcPct val="35000"/>
            </a:spcAft>
            <a:buNone/>
          </a:pPr>
          <a:r>
            <a:rPr lang="en-US" sz="2000" b="1" kern="1200" dirty="0">
              <a:solidFill>
                <a:schemeClr val="bg1"/>
              </a:solidFill>
              <a:latin typeface="Lucida Sans"/>
              <a:ea typeface="Calibri"/>
              <a:cs typeface="Calibri"/>
            </a:rPr>
            <a:t>Customer </a:t>
          </a:r>
        </a:p>
      </dsp:txBody>
      <dsp:txXfrm>
        <a:off x="2084867" y="1468799"/>
        <a:ext cx="1358260" cy="720000"/>
      </dsp:txXfrm>
    </dsp:sp>
    <dsp:sp modelId="{E4BA6664-1A2C-4F5C-9B3D-55D9A1F71C88}">
      <dsp:nvSpPr>
        <dsp:cNvPr id="0" name=""/>
        <dsp:cNvSpPr/>
      </dsp:nvSpPr>
      <dsp:spPr>
        <a:xfrm>
          <a:off x="454955" y="1468799"/>
          <a:ext cx="13582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03200" rIns="0" bIns="203200" numCol="1" spcCol="1270" anchor="ctr" anchorCtr="0">
          <a:noAutofit/>
        </a:bodyPr>
        <a:lstStyle/>
        <a:p>
          <a:pPr marL="0" lvl="0" indent="0" algn="ctr" defTabSz="889000" rtl="0">
            <a:lnSpc>
              <a:spcPct val="90000"/>
            </a:lnSpc>
            <a:spcBef>
              <a:spcPct val="0"/>
            </a:spcBef>
            <a:spcAft>
              <a:spcPct val="35000"/>
            </a:spcAft>
            <a:buNone/>
          </a:pPr>
          <a:r>
            <a:rPr lang="en-US" sz="2000" b="1" kern="1200" dirty="0">
              <a:solidFill>
                <a:schemeClr val="bg1"/>
              </a:solidFill>
              <a:latin typeface="Lucida Sans"/>
              <a:ea typeface="Calibri"/>
              <a:cs typeface="Calibri"/>
            </a:rPr>
            <a:t>Improving </a:t>
          </a:r>
        </a:p>
      </dsp:txBody>
      <dsp:txXfrm>
        <a:off x="454955" y="1468799"/>
        <a:ext cx="135826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BEA3F0-AB96-4AB0-B3CE-330E896763BE}">
      <dsp:nvSpPr>
        <dsp:cNvPr id="0" name=""/>
        <dsp:cNvSpPr/>
      </dsp:nvSpPr>
      <dsp:spPr>
        <a:xfrm>
          <a:off x="0" y="0"/>
          <a:ext cx="1666708" cy="545392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635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18536" tIns="177800" rIns="118536" bIns="177800" numCol="1" spcCol="1270" anchor="ctr" anchorCtr="0">
          <a:noAutofit/>
        </a:bodyPr>
        <a:lstStyle/>
        <a:p>
          <a:pPr marL="0" lvl="0" indent="0" algn="ctr" defTabSz="1111250">
            <a:lnSpc>
              <a:spcPct val="90000"/>
            </a:lnSpc>
            <a:spcBef>
              <a:spcPct val="0"/>
            </a:spcBef>
            <a:spcAft>
              <a:spcPct val="35000"/>
            </a:spcAft>
            <a:buNone/>
          </a:pPr>
          <a:r>
            <a:rPr lang="en-GB" sz="2500" b="1" kern="1200"/>
            <a:t>Data Collection Method:</a:t>
          </a:r>
          <a:endParaRPr lang="en-US" sz="2500" kern="1200"/>
        </a:p>
      </dsp:txBody>
      <dsp:txXfrm>
        <a:off x="0" y="0"/>
        <a:ext cx="1666708" cy="5453920"/>
      </dsp:txXfrm>
    </dsp:sp>
    <dsp:sp modelId="{119D0E51-F324-44ED-A725-CDF74D9AFF28}">
      <dsp:nvSpPr>
        <dsp:cNvPr id="0" name=""/>
        <dsp:cNvSpPr/>
      </dsp:nvSpPr>
      <dsp:spPr>
        <a:xfrm>
          <a:off x="1666708" y="0"/>
          <a:ext cx="5000124" cy="5453920"/>
        </a:xfrm>
        <a:prstGeom prst="rect">
          <a:avLst/>
        </a:prstGeom>
        <a:solidFill>
          <a:schemeClr val="accent2">
            <a:tint val="40000"/>
            <a:alpha val="90000"/>
            <a:hueOff val="0"/>
            <a:satOff val="0"/>
            <a:lumOff val="0"/>
            <a:alphaOff val="0"/>
          </a:schemeClr>
        </a:solidFill>
        <a:ln w="635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1426" tIns="304800" rIns="101426" bIns="304800" numCol="1" spcCol="1270" anchor="t" anchorCtr="0">
          <a:noAutofit/>
        </a:bodyPr>
        <a:lstStyle/>
        <a:p>
          <a:pPr marL="0" lvl="0" indent="0" algn="l" defTabSz="1066800">
            <a:lnSpc>
              <a:spcPct val="90000"/>
            </a:lnSpc>
            <a:spcBef>
              <a:spcPct val="0"/>
            </a:spcBef>
            <a:spcAft>
              <a:spcPct val="35000"/>
            </a:spcAft>
            <a:buNone/>
          </a:pPr>
          <a:r>
            <a:rPr lang="en-GB" sz="2400" b="1" kern="1200"/>
            <a:t>Online structured questionnaire</a:t>
          </a:r>
          <a:r>
            <a:rPr lang="en-GB" sz="2400" kern="1200"/>
            <a:t> for accessibility.</a:t>
          </a:r>
          <a:endParaRPr lang="en-US" sz="2400" kern="1200"/>
        </a:p>
        <a:p>
          <a:pPr marL="0" lvl="0" indent="0" algn="l" defTabSz="1066800">
            <a:lnSpc>
              <a:spcPct val="90000"/>
            </a:lnSpc>
            <a:spcBef>
              <a:spcPct val="0"/>
            </a:spcBef>
            <a:spcAft>
              <a:spcPct val="35000"/>
            </a:spcAft>
            <a:buNone/>
          </a:pPr>
          <a:r>
            <a:rPr lang="en-GB" sz="2400" kern="1200"/>
            <a:t>Measured </a:t>
          </a:r>
          <a:r>
            <a:rPr lang="en-GB" sz="2400" b="1" kern="1200"/>
            <a:t>user experience across key constructs</a:t>
          </a:r>
          <a:r>
            <a:rPr lang="en-GB" sz="2400" kern="1200"/>
            <a:t>:</a:t>
          </a:r>
          <a:endParaRPr lang="en-US" sz="2400" kern="1200"/>
        </a:p>
        <a:p>
          <a:pPr marL="171450" lvl="1" indent="-171450" algn="l" defTabSz="844550">
            <a:lnSpc>
              <a:spcPct val="90000"/>
            </a:lnSpc>
            <a:spcBef>
              <a:spcPct val="0"/>
            </a:spcBef>
            <a:spcAft>
              <a:spcPct val="15000"/>
            </a:spcAft>
            <a:buChar char="•"/>
          </a:pPr>
          <a:r>
            <a:rPr lang="en-GB" sz="1900" b="1" kern="1200"/>
            <a:t>Ease of Use</a:t>
          </a:r>
          <a:r>
            <a:rPr lang="en-GB" sz="1900" kern="1200"/>
            <a:t> 🖱️</a:t>
          </a:r>
          <a:endParaRPr lang="en-US" sz="1900" kern="1200"/>
        </a:p>
        <a:p>
          <a:pPr marL="171450" lvl="1" indent="-171450" algn="l" defTabSz="844550">
            <a:lnSpc>
              <a:spcPct val="90000"/>
            </a:lnSpc>
            <a:spcBef>
              <a:spcPct val="0"/>
            </a:spcBef>
            <a:spcAft>
              <a:spcPct val="15000"/>
            </a:spcAft>
            <a:buChar char="•"/>
          </a:pPr>
          <a:r>
            <a:rPr lang="en-GB" sz="1900" b="1" kern="1200"/>
            <a:t>Response Speed</a:t>
          </a:r>
          <a:r>
            <a:rPr lang="en-GB" sz="1900" kern="1200"/>
            <a:t> ⏩</a:t>
          </a:r>
          <a:endParaRPr lang="en-US" sz="1900" kern="1200"/>
        </a:p>
        <a:p>
          <a:pPr marL="171450" lvl="1" indent="-171450" algn="l" defTabSz="844550">
            <a:lnSpc>
              <a:spcPct val="90000"/>
            </a:lnSpc>
            <a:spcBef>
              <a:spcPct val="0"/>
            </a:spcBef>
            <a:spcAft>
              <a:spcPct val="15000"/>
            </a:spcAft>
            <a:buChar char="•"/>
          </a:pPr>
          <a:r>
            <a:rPr lang="en-GB" sz="1900" b="1" kern="1200"/>
            <a:t>Accuracy</a:t>
          </a:r>
          <a:r>
            <a:rPr lang="en-GB" sz="1900" kern="1200"/>
            <a:t> ✅</a:t>
          </a:r>
          <a:endParaRPr lang="en-US" sz="1900" kern="1200"/>
        </a:p>
        <a:p>
          <a:pPr marL="171450" lvl="1" indent="-171450" algn="l" defTabSz="844550">
            <a:lnSpc>
              <a:spcPct val="90000"/>
            </a:lnSpc>
            <a:spcBef>
              <a:spcPct val="0"/>
            </a:spcBef>
            <a:spcAft>
              <a:spcPct val="15000"/>
            </a:spcAft>
            <a:buChar char="•"/>
          </a:pPr>
          <a:r>
            <a:rPr lang="en-GB" sz="1900" b="1" kern="1200"/>
            <a:t>Personalization</a:t>
          </a:r>
          <a:r>
            <a:rPr lang="en-GB" sz="1900" kern="1200"/>
            <a:t> 🤖</a:t>
          </a:r>
          <a:endParaRPr lang="en-US" sz="1900" kern="1200"/>
        </a:p>
        <a:p>
          <a:pPr marL="171450" lvl="1" indent="-171450" algn="l" defTabSz="844550">
            <a:lnSpc>
              <a:spcPct val="90000"/>
            </a:lnSpc>
            <a:spcBef>
              <a:spcPct val="0"/>
            </a:spcBef>
            <a:spcAft>
              <a:spcPct val="15000"/>
            </a:spcAft>
            <a:buChar char="•"/>
          </a:pPr>
          <a:r>
            <a:rPr lang="en-GB" sz="1900" b="1" kern="1200"/>
            <a:t>Customer Satisfaction</a:t>
          </a:r>
          <a:r>
            <a:rPr lang="en-GB" sz="1900" kern="1200"/>
            <a:t> 😊</a:t>
          </a:r>
          <a:endParaRPr lang="en-US" sz="1900" kern="1200"/>
        </a:p>
        <a:p>
          <a:pPr marL="171450" lvl="1" indent="-171450" algn="l" defTabSz="844550">
            <a:lnSpc>
              <a:spcPct val="90000"/>
            </a:lnSpc>
            <a:spcBef>
              <a:spcPct val="0"/>
            </a:spcBef>
            <a:spcAft>
              <a:spcPct val="15000"/>
            </a:spcAft>
            <a:buChar char="•"/>
          </a:pPr>
          <a:r>
            <a:rPr lang="en-GB" sz="1900" b="1" kern="1200"/>
            <a:t>Problem-Solving Effectiveness</a:t>
          </a:r>
          <a:r>
            <a:rPr lang="en-GB" sz="1900" kern="1200"/>
            <a:t> 💡</a:t>
          </a:r>
          <a:endParaRPr lang="en-US" sz="1900" kern="1200"/>
        </a:p>
        <a:p>
          <a:pPr marL="171450" lvl="1" indent="-171450" algn="l" defTabSz="844550">
            <a:lnSpc>
              <a:spcPct val="90000"/>
            </a:lnSpc>
            <a:spcBef>
              <a:spcPct val="0"/>
            </a:spcBef>
            <a:spcAft>
              <a:spcPct val="15000"/>
            </a:spcAft>
            <a:buChar char="•"/>
          </a:pPr>
          <a:r>
            <a:rPr lang="en-GB" sz="1900" b="1" kern="1200"/>
            <a:t>Consistency &amp; Trustworthiness</a:t>
          </a:r>
          <a:r>
            <a:rPr lang="en-GB" sz="1900" kern="1200"/>
            <a:t> 🔒</a:t>
          </a:r>
          <a:endParaRPr lang="en-US" sz="1900" kern="1200"/>
        </a:p>
        <a:p>
          <a:pPr marL="171450" lvl="1" indent="-171450" algn="l" defTabSz="844550">
            <a:lnSpc>
              <a:spcPct val="90000"/>
            </a:lnSpc>
            <a:spcBef>
              <a:spcPct val="0"/>
            </a:spcBef>
            <a:spcAft>
              <a:spcPct val="15000"/>
            </a:spcAft>
            <a:buChar char="•"/>
          </a:pPr>
          <a:r>
            <a:rPr lang="en-GB" sz="1900" b="1" kern="1200"/>
            <a:t>Integration with Human Support</a:t>
          </a:r>
          <a:r>
            <a:rPr lang="en-GB" sz="1900" kern="1200"/>
            <a:t> 👥</a:t>
          </a:r>
          <a:endParaRPr lang="en-US" sz="1900" kern="1200"/>
        </a:p>
      </dsp:txBody>
      <dsp:txXfrm>
        <a:off x="1666708" y="0"/>
        <a:ext cx="5000124" cy="545392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dirty="0"/>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8D5D83F1-BF6E-4A98-8153-BAC9ABDE7CE3}" type="datetimeFigureOut">
              <a:rPr lang="en-US" dirty="0"/>
              <a:t>3/21/2025</a:t>
            </a:fld>
            <a:endParaRPr lang="en-US" dirty="0"/>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408410315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ED9BE5A2-57A1-4629-B29D-D386573AF9F3}" type="datetimeFigureOut">
              <a:rPr lang="en-US" dirty="0"/>
              <a:t>3/21/2025</a:t>
            </a:fld>
            <a:endParaRPr lang="en-US" dirty="0"/>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4224518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A3A72485-1B57-41B4-A998-97848CC136C2}" type="datetimeFigureOut">
              <a:rPr lang="en-US" dirty="0"/>
              <a:t>3/21/2025</a:t>
            </a:fld>
            <a:endParaRPr lang="en-US" dirty="0"/>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2969775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BA576E92-E5C8-4FF8-B2BE-A516F6A1724E}" type="datetimeFigureOut">
              <a:rPr lang="en-US" dirty="0"/>
              <a:t>3/21/2025</a:t>
            </a:fld>
            <a:endParaRPr lang="en-US" dirty="0"/>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3579295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6DDB232-C681-46A2-B21F-2BD21E9CA134}" type="datetimeFigureOut">
              <a:rPr lang="en-US" dirty="0"/>
              <a:t>3/21/2025</a:t>
            </a:fld>
            <a:endParaRPr lang="en-US" dirty="0"/>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143254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30ABE26E-66F9-4E5F-9E07-CA7CDB200281}" type="datetimeFigureOut">
              <a:rPr lang="en-US" dirty="0"/>
              <a:t>3/21/2025</a:t>
            </a:fld>
            <a:endParaRPr lang="en-US" dirty="0"/>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1941187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85A1A01C-F286-49E7-998E-3D5BB613F99A}" type="datetimeFigureOut">
              <a:rPr lang="en-US" dirty="0"/>
              <a:t>3/21/2025</a:t>
            </a:fld>
            <a:endParaRPr lang="en-US" dirty="0"/>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83452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7CC2C0A-F771-42D9-AAB0-90C3A2B0FEAD}" type="datetimeFigureOut">
              <a:rPr lang="en-US" dirty="0"/>
              <a:t>3/21/2025</a:t>
            </a:fld>
            <a:endParaRPr lang="en-US" dirty="0"/>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2299024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2CA2A270-409D-4410-9649-B7481576446C}" type="datetimeFigureOut">
              <a:rPr lang="en-US" dirty="0"/>
              <a:t>3/21/2025</a:t>
            </a:fld>
            <a:endParaRPr lang="en-US" dirty="0"/>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3404291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42200AA3-798A-4433-8927-6E115914B6EF}" type="datetimeFigureOut">
              <a:rPr lang="en-US" dirty="0"/>
              <a:t>3/21/2025</a:t>
            </a:fld>
            <a:endParaRPr lang="en-US" dirty="0"/>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1801572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36322871-0F85-43DC-99D7-CA8E7437E2EC}" type="datetimeFigureOut">
              <a:rPr lang="en-US" dirty="0"/>
              <a:t>3/21/2025</a:t>
            </a:fld>
            <a:endParaRPr lang="en-US" dirty="0"/>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dirty="0"/>
              <a:t>‹#›</a:t>
            </a:fld>
            <a:endParaRPr lang="en-US" dirty="0"/>
          </a:p>
        </p:txBody>
      </p:sp>
    </p:spTree>
    <p:extLst>
      <p:ext uri="{BB962C8B-B14F-4D97-AF65-F5344CB8AC3E}">
        <p14:creationId xmlns:p14="http://schemas.microsoft.com/office/powerpoint/2010/main" val="857645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E857DF4D-D974-434D-9D64-40B7405DF5F0}" type="datetimeFigureOut">
              <a:rPr lang="en-US" dirty="0"/>
              <a:t>3/21/2025</a:t>
            </a:fld>
            <a:endParaRPr lang="en-US" dirty="0"/>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dirty="0"/>
              <a:t>‹#›</a:t>
            </a:fld>
            <a:endParaRPr lang="en-US" dirty="0"/>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08046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guide id="5" pos="576">
          <p15:clr>
            <a:srgbClr val="F26B43"/>
          </p15:clr>
        </p15:guide>
        <p15:guide id="6" orient="horz"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2E8953BF-4795-6967-2D50-2427D0948CFE}"/>
              </a:ext>
            </a:extLst>
          </p:cNvPr>
          <p:cNvGraphicFramePr/>
          <p:nvPr>
            <p:extLst>
              <p:ext uri="{D42A27DB-BD31-4B8C-83A1-F6EECF244321}">
                <p14:modId xmlns:p14="http://schemas.microsoft.com/office/powerpoint/2010/main" val="565089293"/>
              </p:ext>
            </p:extLst>
          </p:nvPr>
        </p:nvGraphicFramePr>
        <p:xfrm>
          <a:off x="125261" y="2529213"/>
          <a:ext cx="5636712"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282F3505-AE10-8E1E-438B-57F02F748593}"/>
              </a:ext>
            </a:extLst>
          </p:cNvPr>
          <p:cNvSpPr txBox="1"/>
          <p:nvPr/>
        </p:nvSpPr>
        <p:spPr>
          <a:xfrm>
            <a:off x="2067523" y="413860"/>
            <a:ext cx="7364685"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000" b="1" u="sng" err="1">
                <a:solidFill>
                  <a:srgbClr val="222222"/>
                </a:solidFill>
                <a:latin typeface="Cooper Black"/>
                <a:cs typeface="Arial"/>
              </a:rPr>
              <a:t>Technopreneurial</a:t>
            </a:r>
            <a:r>
              <a:rPr lang="en-GB" sz="4000" b="1" u="sng" dirty="0">
                <a:solidFill>
                  <a:srgbClr val="222222"/>
                </a:solidFill>
                <a:latin typeface="Cooper Black"/>
                <a:cs typeface="Arial"/>
              </a:rPr>
              <a:t> Marketing</a:t>
            </a:r>
            <a:endParaRPr lang="en-US" sz="4000" u="sng">
              <a:latin typeface="Cooper Black"/>
            </a:endParaRPr>
          </a:p>
        </p:txBody>
      </p:sp>
      <p:sp>
        <p:nvSpPr>
          <p:cNvPr id="5" name="TextBox 4">
            <a:extLst>
              <a:ext uri="{FF2B5EF4-FFF2-40B4-BE49-F238E27FC236}">
                <a16:creationId xmlns:a16="http://schemas.microsoft.com/office/drawing/2014/main" id="{67062FDC-6DEB-F3C9-F330-EEA8B1E242D6}"/>
              </a:ext>
            </a:extLst>
          </p:cNvPr>
          <p:cNvSpPr txBox="1"/>
          <p:nvPr/>
        </p:nvSpPr>
        <p:spPr>
          <a:xfrm>
            <a:off x="4503702" y="5064208"/>
            <a:ext cx="536863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400" b="1" dirty="0"/>
              <a:t>Group Project</a:t>
            </a:r>
            <a:r>
              <a:rPr lang="en-GB" sz="3200" dirty="0"/>
              <a:t> </a:t>
            </a:r>
          </a:p>
        </p:txBody>
      </p:sp>
      <p:sp>
        <p:nvSpPr>
          <p:cNvPr id="6" name="TextBox 5">
            <a:extLst>
              <a:ext uri="{FF2B5EF4-FFF2-40B4-BE49-F238E27FC236}">
                <a16:creationId xmlns:a16="http://schemas.microsoft.com/office/drawing/2014/main" id="{26FA777B-E27A-86B2-8E99-40967C5469E3}"/>
              </a:ext>
            </a:extLst>
          </p:cNvPr>
          <p:cNvSpPr txBox="1"/>
          <p:nvPr/>
        </p:nvSpPr>
        <p:spPr>
          <a:xfrm>
            <a:off x="205312" y="4855733"/>
            <a:ext cx="372918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000" b="1" dirty="0">
                <a:solidFill>
                  <a:schemeClr val="bg1"/>
                </a:solidFill>
              </a:rPr>
              <a:t>Group - 26</a:t>
            </a:r>
          </a:p>
        </p:txBody>
      </p:sp>
      <p:sp>
        <p:nvSpPr>
          <p:cNvPr id="7" name="TextBox 6">
            <a:extLst>
              <a:ext uri="{FF2B5EF4-FFF2-40B4-BE49-F238E27FC236}">
                <a16:creationId xmlns:a16="http://schemas.microsoft.com/office/drawing/2014/main" id="{6F1D9688-1DE3-C94E-0962-7B0B336AA70A}"/>
              </a:ext>
            </a:extLst>
          </p:cNvPr>
          <p:cNvSpPr txBox="1"/>
          <p:nvPr/>
        </p:nvSpPr>
        <p:spPr>
          <a:xfrm>
            <a:off x="224900" y="5608244"/>
            <a:ext cx="461090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400" dirty="0"/>
              <a:t>Abhinay Pandey (21BT3EP11)</a:t>
            </a:r>
          </a:p>
          <a:p>
            <a:r>
              <a:rPr lang="en-GB" sz="2400" err="1"/>
              <a:t>Harshikant</a:t>
            </a:r>
            <a:r>
              <a:rPr lang="en-GB" sz="2400" dirty="0"/>
              <a:t> Dubey (21AG3EP30)</a:t>
            </a:r>
          </a:p>
        </p:txBody>
      </p:sp>
      <p:sp>
        <p:nvSpPr>
          <p:cNvPr id="3" name="TextBox 2">
            <a:extLst>
              <a:ext uri="{FF2B5EF4-FFF2-40B4-BE49-F238E27FC236}">
                <a16:creationId xmlns:a16="http://schemas.microsoft.com/office/drawing/2014/main" id="{2477347B-9C64-8C2C-0300-3D5D10958478}"/>
              </a:ext>
            </a:extLst>
          </p:cNvPr>
          <p:cNvSpPr txBox="1"/>
          <p:nvPr/>
        </p:nvSpPr>
        <p:spPr>
          <a:xfrm>
            <a:off x="1123167" y="1979112"/>
            <a:ext cx="2743200"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400" b="1" dirty="0">
                <a:solidFill>
                  <a:schemeClr val="bg1"/>
                </a:solidFill>
              </a:rPr>
              <a:t>Exploring the Role of </a:t>
            </a:r>
            <a:endParaRPr lang="en-US" dirty="0">
              <a:solidFill>
                <a:schemeClr val="bg1"/>
              </a:solidFill>
            </a:endParaRPr>
          </a:p>
          <a:p>
            <a:endParaRPr lang="en-US" sz="3400" b="1" dirty="0"/>
          </a:p>
          <a:p>
            <a:endParaRPr lang="en-US" sz="3400" b="1"/>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graph&#10;&#10;AI-generated content may be incorrect.">
            <a:extLst>
              <a:ext uri="{FF2B5EF4-FFF2-40B4-BE49-F238E27FC236}">
                <a16:creationId xmlns:a16="http://schemas.microsoft.com/office/drawing/2014/main" id="{9D69FB3A-E79E-24A0-4984-3B5DCD6DFD0C}"/>
              </a:ext>
            </a:extLst>
          </p:cNvPr>
          <p:cNvPicPr>
            <a:picLocks noChangeAspect="1"/>
          </p:cNvPicPr>
          <p:nvPr/>
        </p:nvPicPr>
        <p:blipFill>
          <a:blip r:embed="rId2"/>
          <a:stretch>
            <a:fillRect/>
          </a:stretch>
        </p:blipFill>
        <p:spPr>
          <a:xfrm>
            <a:off x="282948" y="933731"/>
            <a:ext cx="8264339" cy="2491628"/>
          </a:xfrm>
          <a:prstGeom prst="rect">
            <a:avLst/>
          </a:prstGeom>
        </p:spPr>
      </p:pic>
      <p:pic>
        <p:nvPicPr>
          <p:cNvPr id="3" name="Picture 2">
            <a:extLst>
              <a:ext uri="{FF2B5EF4-FFF2-40B4-BE49-F238E27FC236}">
                <a16:creationId xmlns:a16="http://schemas.microsoft.com/office/drawing/2014/main" id="{981B9B0C-4063-4BA4-7427-8CB44401884E}"/>
              </a:ext>
            </a:extLst>
          </p:cNvPr>
          <p:cNvPicPr>
            <a:picLocks noChangeAspect="1"/>
          </p:cNvPicPr>
          <p:nvPr/>
        </p:nvPicPr>
        <p:blipFill>
          <a:blip r:embed="rId3"/>
          <a:stretch>
            <a:fillRect/>
          </a:stretch>
        </p:blipFill>
        <p:spPr>
          <a:xfrm>
            <a:off x="282949" y="3432642"/>
            <a:ext cx="8266020" cy="3420036"/>
          </a:xfrm>
          <a:prstGeom prst="rect">
            <a:avLst/>
          </a:prstGeom>
        </p:spPr>
      </p:pic>
      <p:pic>
        <p:nvPicPr>
          <p:cNvPr id="4" name="Picture 3" descr="A screenshot of a computer&#10;&#10;AI-generated content may be incorrect.">
            <a:extLst>
              <a:ext uri="{FF2B5EF4-FFF2-40B4-BE49-F238E27FC236}">
                <a16:creationId xmlns:a16="http://schemas.microsoft.com/office/drawing/2014/main" id="{5E3FB732-6B79-064D-E465-284BE158A30A}"/>
              </a:ext>
            </a:extLst>
          </p:cNvPr>
          <p:cNvPicPr>
            <a:picLocks noChangeAspect="1"/>
          </p:cNvPicPr>
          <p:nvPr/>
        </p:nvPicPr>
        <p:blipFill>
          <a:blip r:embed="rId4"/>
          <a:stretch>
            <a:fillRect/>
          </a:stretch>
        </p:blipFill>
        <p:spPr>
          <a:xfrm>
            <a:off x="8765800" y="933729"/>
            <a:ext cx="3135119" cy="5927913"/>
          </a:xfrm>
          <a:prstGeom prst="rect">
            <a:avLst/>
          </a:prstGeom>
        </p:spPr>
      </p:pic>
      <p:sp>
        <p:nvSpPr>
          <p:cNvPr id="6" name="TextBox 5">
            <a:extLst>
              <a:ext uri="{FF2B5EF4-FFF2-40B4-BE49-F238E27FC236}">
                <a16:creationId xmlns:a16="http://schemas.microsoft.com/office/drawing/2014/main" id="{4CC31E5B-0A01-FB93-AEF8-B0D6D735C8A9}"/>
              </a:ext>
            </a:extLst>
          </p:cNvPr>
          <p:cNvSpPr txBox="1"/>
          <p:nvPr/>
        </p:nvSpPr>
        <p:spPr>
          <a:xfrm>
            <a:off x="277981" y="815"/>
            <a:ext cx="668386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t>Pilot Testing Data Analysis</a:t>
            </a:r>
          </a:p>
        </p:txBody>
      </p:sp>
    </p:spTree>
    <p:extLst>
      <p:ext uri="{BB962C8B-B14F-4D97-AF65-F5344CB8AC3E}">
        <p14:creationId xmlns:p14="http://schemas.microsoft.com/office/powerpoint/2010/main" val="1516881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AI-generated content may be incorrect.">
            <a:extLst>
              <a:ext uri="{FF2B5EF4-FFF2-40B4-BE49-F238E27FC236}">
                <a16:creationId xmlns:a16="http://schemas.microsoft.com/office/drawing/2014/main" id="{EFBBA994-3FEB-5869-4410-57882F3FA5E6}"/>
              </a:ext>
            </a:extLst>
          </p:cNvPr>
          <p:cNvPicPr>
            <a:picLocks noGrp="1" noChangeAspect="1"/>
          </p:cNvPicPr>
          <p:nvPr>
            <p:ph idx="1"/>
          </p:nvPr>
        </p:nvPicPr>
        <p:blipFill>
          <a:blip r:embed="rId2"/>
          <a:stretch>
            <a:fillRect/>
          </a:stretch>
        </p:blipFill>
        <p:spPr>
          <a:xfrm>
            <a:off x="-1" y="-2581"/>
            <a:ext cx="7485530" cy="3178017"/>
          </a:xfrm>
        </p:spPr>
      </p:pic>
      <p:pic>
        <p:nvPicPr>
          <p:cNvPr id="6" name="Picture 5" descr="A screenshot of a computer&#10;&#10;AI-generated content may be incorrect.">
            <a:extLst>
              <a:ext uri="{FF2B5EF4-FFF2-40B4-BE49-F238E27FC236}">
                <a16:creationId xmlns:a16="http://schemas.microsoft.com/office/drawing/2014/main" id="{B76BA39B-B980-77C9-0689-FD04841BD275}"/>
              </a:ext>
            </a:extLst>
          </p:cNvPr>
          <p:cNvPicPr>
            <a:picLocks noChangeAspect="1"/>
          </p:cNvPicPr>
          <p:nvPr/>
        </p:nvPicPr>
        <p:blipFill>
          <a:blip r:embed="rId3"/>
          <a:stretch>
            <a:fillRect/>
          </a:stretch>
        </p:blipFill>
        <p:spPr>
          <a:xfrm>
            <a:off x="2521" y="3335432"/>
            <a:ext cx="7485530" cy="3520334"/>
          </a:xfrm>
          <a:prstGeom prst="rect">
            <a:avLst/>
          </a:prstGeom>
        </p:spPr>
      </p:pic>
      <p:sp>
        <p:nvSpPr>
          <p:cNvPr id="7" name="TextBox 6">
            <a:extLst>
              <a:ext uri="{FF2B5EF4-FFF2-40B4-BE49-F238E27FC236}">
                <a16:creationId xmlns:a16="http://schemas.microsoft.com/office/drawing/2014/main" id="{7EC9E175-C37C-4050-0A25-5B2A45B8F38F}"/>
              </a:ext>
            </a:extLst>
          </p:cNvPr>
          <p:cNvSpPr txBox="1"/>
          <p:nvPr/>
        </p:nvSpPr>
        <p:spPr>
          <a:xfrm>
            <a:off x="7616215" y="64079"/>
            <a:ext cx="4326565"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rgbClr val="666666"/>
                </a:solidFill>
                <a:latin typeface="Calibri"/>
                <a:ea typeface="Calibri"/>
                <a:cs typeface="Arial"/>
              </a:rPr>
              <a:t> </a:t>
            </a:r>
            <a:r>
              <a:rPr lang="en-US" sz="1600" dirty="0">
                <a:solidFill>
                  <a:srgbClr val="666666"/>
                </a:solidFill>
                <a:latin typeface="Calibri"/>
                <a:ea typeface="Calibri"/>
                <a:cs typeface="Arial"/>
              </a:rPr>
              <a:t>Cronbach’s Alpha</a:t>
            </a:r>
            <a:endParaRPr lang="en-US" sz="1600">
              <a:latin typeface="Calibri"/>
              <a:ea typeface="Calibri"/>
              <a:cs typeface="Calibri"/>
            </a:endParaRPr>
          </a:p>
          <a:p>
            <a:r>
              <a:rPr lang="en-US" sz="1600" dirty="0">
                <a:latin typeface="Calibri"/>
                <a:ea typeface="Calibri"/>
                <a:cs typeface="Arial"/>
              </a:rPr>
              <a:t>Cronbach’s Alpha measures the internal consistency or reliability of a construct's indicators (questions). A value of ≥0.7 indicates acceptable reliability.</a:t>
            </a:r>
            <a:endParaRPr lang="en-US" sz="1600">
              <a:latin typeface="Calibri"/>
              <a:ea typeface="Calibri"/>
              <a:cs typeface="Calibri"/>
            </a:endParaRPr>
          </a:p>
          <a:p>
            <a:r>
              <a:rPr lang="en-US" sz="1600" dirty="0">
                <a:latin typeface="Calibri"/>
                <a:ea typeface="Calibri"/>
                <a:cs typeface="Arial"/>
              </a:rPr>
              <a:t>Formula:</a:t>
            </a:r>
            <a:endParaRPr lang="en-US" sz="1600">
              <a:latin typeface="Calibri"/>
              <a:ea typeface="Calibri"/>
              <a:cs typeface="Calibri"/>
            </a:endParaRPr>
          </a:p>
          <a:p>
            <a:pPr algn="ctr"/>
            <a:r>
              <a:rPr lang="en-US" sz="1600" dirty="0">
                <a:solidFill>
                  <a:srgbClr val="001D35"/>
                </a:solidFill>
                <a:latin typeface="Calibri"/>
                <a:ea typeface="Calibri"/>
                <a:cs typeface="Arial"/>
              </a:rPr>
              <a:t>α = (k / (k - 1)) * (1 - (Σσ²ᵢ / σ²ₓ)) </a:t>
            </a:r>
            <a:endParaRPr lang="en-US" sz="1600">
              <a:latin typeface="Calibri"/>
              <a:ea typeface="Calibri"/>
              <a:cs typeface="Calibri"/>
            </a:endParaRPr>
          </a:p>
          <a:p>
            <a:r>
              <a:rPr lang="en-US" sz="1600" dirty="0">
                <a:latin typeface="Calibri"/>
                <a:ea typeface="Calibri"/>
                <a:cs typeface="Arial"/>
              </a:rPr>
              <a:t>Where:</a:t>
            </a:r>
            <a:endParaRPr lang="en-US" sz="1600">
              <a:latin typeface="Calibri"/>
              <a:ea typeface="Calibri"/>
              <a:cs typeface="Calibri"/>
            </a:endParaRPr>
          </a:p>
          <a:p>
            <a:pPr marL="285750" indent="-285750">
              <a:buFont typeface="Arial"/>
              <a:buChar char="•"/>
            </a:pPr>
            <a:r>
              <a:rPr lang="en-US" sz="1600" b="1" dirty="0">
                <a:solidFill>
                  <a:srgbClr val="001D35"/>
                </a:solidFill>
                <a:latin typeface="Calibri"/>
                <a:ea typeface="Calibri"/>
                <a:cs typeface="Arial"/>
              </a:rPr>
              <a:t>α</a:t>
            </a:r>
            <a:r>
              <a:rPr lang="en-US" sz="1600" dirty="0">
                <a:solidFill>
                  <a:srgbClr val="001D35"/>
                </a:solidFill>
                <a:latin typeface="Calibri"/>
                <a:ea typeface="Calibri"/>
                <a:cs typeface="Arial"/>
              </a:rPr>
              <a:t> = Cronbach's alpha coefficient</a:t>
            </a:r>
            <a:endParaRPr lang="en-US" sz="1600">
              <a:latin typeface="Calibri"/>
              <a:ea typeface="Calibri"/>
              <a:cs typeface="Calibri"/>
            </a:endParaRPr>
          </a:p>
          <a:p>
            <a:pPr marL="285750" indent="-285750">
              <a:buFont typeface="Arial"/>
              <a:buChar char="•"/>
            </a:pPr>
            <a:r>
              <a:rPr lang="en-US" sz="1600" b="1" dirty="0">
                <a:solidFill>
                  <a:srgbClr val="001D35"/>
                </a:solidFill>
                <a:latin typeface="Calibri"/>
                <a:ea typeface="Calibri"/>
                <a:cs typeface="Arial"/>
              </a:rPr>
              <a:t>k</a:t>
            </a:r>
            <a:r>
              <a:rPr lang="en-US" sz="1600" dirty="0">
                <a:solidFill>
                  <a:srgbClr val="001D35"/>
                </a:solidFill>
                <a:latin typeface="Calibri"/>
                <a:ea typeface="Calibri"/>
                <a:cs typeface="Arial"/>
              </a:rPr>
              <a:t> = The number of items (or questions) in the scale</a:t>
            </a:r>
            <a:endParaRPr lang="en-US" sz="1600">
              <a:latin typeface="Calibri"/>
              <a:ea typeface="Calibri"/>
              <a:cs typeface="Calibri"/>
            </a:endParaRPr>
          </a:p>
          <a:p>
            <a:pPr marL="285750" indent="-285750">
              <a:buFont typeface="Arial"/>
              <a:buChar char="•"/>
            </a:pPr>
            <a:r>
              <a:rPr lang="en-US" sz="1600" b="1" dirty="0">
                <a:solidFill>
                  <a:srgbClr val="001D35"/>
                </a:solidFill>
                <a:latin typeface="Calibri"/>
                <a:ea typeface="Calibri"/>
                <a:cs typeface="Arial"/>
              </a:rPr>
              <a:t>Σσ²ᵢ</a:t>
            </a:r>
            <a:r>
              <a:rPr lang="en-US" sz="1600" dirty="0">
                <a:solidFill>
                  <a:srgbClr val="001D35"/>
                </a:solidFill>
                <a:latin typeface="Calibri"/>
                <a:ea typeface="Calibri"/>
                <a:cs typeface="Arial"/>
              </a:rPr>
              <a:t> = The sum of the variances of each item (σ²ᵢ)</a:t>
            </a:r>
            <a:endParaRPr lang="en-US" sz="1600">
              <a:latin typeface="Calibri"/>
              <a:ea typeface="Calibri"/>
              <a:cs typeface="Calibri"/>
            </a:endParaRPr>
          </a:p>
          <a:p>
            <a:pPr marL="285750" indent="-285750">
              <a:buFont typeface="Arial"/>
              <a:buChar char="•"/>
            </a:pPr>
            <a:r>
              <a:rPr lang="en-US" sz="1600" b="1" dirty="0">
                <a:latin typeface="Calibri"/>
                <a:ea typeface="Calibri"/>
                <a:cs typeface="Arial"/>
              </a:rPr>
              <a:t>σ²ₓ</a:t>
            </a:r>
            <a:r>
              <a:rPr lang="en-US" sz="1600" dirty="0">
                <a:latin typeface="Calibri"/>
                <a:ea typeface="Calibri"/>
                <a:cs typeface="Arial"/>
              </a:rPr>
              <a:t> = The variance of the total score (the sum of all item scores)</a:t>
            </a:r>
            <a:endParaRPr lang="en-US" sz="1600">
              <a:latin typeface="Calibri"/>
              <a:ea typeface="Calibri"/>
              <a:cs typeface="Calibri"/>
            </a:endParaRPr>
          </a:p>
          <a:p>
            <a:r>
              <a:rPr lang="en-US" sz="1600" b="1" dirty="0">
                <a:latin typeface="Calibri"/>
                <a:ea typeface="Calibri"/>
                <a:cs typeface="Arial"/>
              </a:rPr>
              <a:t>Significance</a:t>
            </a:r>
            <a:r>
              <a:rPr lang="en-US" sz="1600" dirty="0">
                <a:latin typeface="Calibri"/>
                <a:ea typeface="Calibri"/>
                <a:cs typeface="Arial"/>
              </a:rPr>
              <a:t>:</a:t>
            </a:r>
            <a:br>
              <a:rPr lang="en-US" sz="1600" dirty="0">
                <a:latin typeface="Calibri"/>
                <a:cs typeface="Arial"/>
              </a:rPr>
            </a:br>
            <a:r>
              <a:rPr lang="en-US" sz="1600" dirty="0">
                <a:latin typeface="Calibri"/>
                <a:ea typeface="Calibri"/>
                <a:cs typeface="Arial"/>
              </a:rPr>
              <a:t>Cronbach’s Alpha ensures that all items within a construct measure the same underlying concept.</a:t>
            </a:r>
            <a:endParaRPr lang="en-US" sz="1600">
              <a:latin typeface="Calibri"/>
              <a:ea typeface="Calibri"/>
              <a:cs typeface="Calibri"/>
            </a:endParaRPr>
          </a:p>
          <a:p>
            <a:br>
              <a:rPr lang="en-US" dirty="0"/>
            </a:br>
            <a:endParaRPr lang="en-US" sz="1400">
              <a:latin typeface="Calibri"/>
              <a:ea typeface="Calibri"/>
              <a:cs typeface="Calibri"/>
            </a:endParaRPr>
          </a:p>
        </p:txBody>
      </p:sp>
      <p:sp>
        <p:nvSpPr>
          <p:cNvPr id="8" name="TextBox 7">
            <a:extLst>
              <a:ext uri="{FF2B5EF4-FFF2-40B4-BE49-F238E27FC236}">
                <a16:creationId xmlns:a16="http://schemas.microsoft.com/office/drawing/2014/main" id="{F5204339-331D-6049-F34C-5CE1BB3B8632}"/>
              </a:ext>
            </a:extLst>
          </p:cNvPr>
          <p:cNvSpPr txBox="1"/>
          <p:nvPr/>
        </p:nvSpPr>
        <p:spPr>
          <a:xfrm>
            <a:off x="7963725" y="4506015"/>
            <a:ext cx="317505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Calibri"/>
                <a:ea typeface="Calibri"/>
                <a:cs typeface="Calibri"/>
              </a:rPr>
              <a:t>After removing questions from AR1,2,3 and CR1 we got a better Cronbach's alpha value</a:t>
            </a:r>
            <a:br>
              <a:rPr lang="en-US" dirty="0">
                <a:latin typeface="Calibri"/>
              </a:rPr>
            </a:br>
            <a:br>
              <a:rPr lang="en-US" dirty="0">
                <a:latin typeface="Calibri"/>
              </a:rPr>
            </a:br>
            <a:r>
              <a:rPr lang="en-US" dirty="0">
                <a:latin typeface="Calibri"/>
                <a:ea typeface="Calibri"/>
                <a:cs typeface="Calibri"/>
              </a:rPr>
              <a:t>Which again improved after removing TS2,TS4</a:t>
            </a:r>
          </a:p>
        </p:txBody>
      </p:sp>
    </p:spTree>
    <p:extLst>
      <p:ext uri="{BB962C8B-B14F-4D97-AF65-F5344CB8AC3E}">
        <p14:creationId xmlns:p14="http://schemas.microsoft.com/office/powerpoint/2010/main" val="3131311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57E6-6477-74BD-BB43-A6BC1FD5F97B}"/>
              </a:ext>
            </a:extLst>
          </p:cNvPr>
          <p:cNvSpPr>
            <a:spLocks noGrp="1"/>
          </p:cNvSpPr>
          <p:nvPr>
            <p:ph type="title"/>
          </p:nvPr>
        </p:nvSpPr>
        <p:spPr>
          <a:xfrm>
            <a:off x="-2241" y="275477"/>
            <a:ext cx="6940923" cy="1146269"/>
          </a:xfrm>
        </p:spPr>
        <p:txBody>
          <a:bodyPr>
            <a:normAutofit/>
          </a:bodyPr>
          <a:lstStyle/>
          <a:p>
            <a:r>
              <a:rPr lang="en-US" dirty="0"/>
              <a:t>Sample Size Calculation</a:t>
            </a:r>
          </a:p>
        </p:txBody>
      </p:sp>
      <p:pic>
        <p:nvPicPr>
          <p:cNvPr id="4" name="Content Placeholder 3">
            <a:extLst>
              <a:ext uri="{FF2B5EF4-FFF2-40B4-BE49-F238E27FC236}">
                <a16:creationId xmlns:a16="http://schemas.microsoft.com/office/drawing/2014/main" id="{DB593419-D5E4-68FC-1317-E07F9866B67D}"/>
              </a:ext>
            </a:extLst>
          </p:cNvPr>
          <p:cNvPicPr>
            <a:picLocks noGrp="1" noChangeAspect="1"/>
          </p:cNvPicPr>
          <p:nvPr>
            <p:ph idx="1"/>
          </p:nvPr>
        </p:nvPicPr>
        <p:blipFill>
          <a:blip r:embed="rId2"/>
          <a:stretch>
            <a:fillRect/>
          </a:stretch>
        </p:blipFill>
        <p:spPr>
          <a:xfrm>
            <a:off x="453558" y="1523393"/>
            <a:ext cx="5457825" cy="2714625"/>
          </a:xfrm>
        </p:spPr>
      </p:pic>
      <p:sp>
        <p:nvSpPr>
          <p:cNvPr id="5" name="TextBox 4">
            <a:extLst>
              <a:ext uri="{FF2B5EF4-FFF2-40B4-BE49-F238E27FC236}">
                <a16:creationId xmlns:a16="http://schemas.microsoft.com/office/drawing/2014/main" id="{51563115-4D87-3345-E545-348120EBAABC}"/>
              </a:ext>
            </a:extLst>
          </p:cNvPr>
          <p:cNvSpPr txBox="1"/>
          <p:nvPr/>
        </p:nvSpPr>
        <p:spPr>
          <a:xfrm>
            <a:off x="556880" y="4507908"/>
            <a:ext cx="429828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500" i="1" dirty="0">
                <a:latin typeface="Arial"/>
                <a:ea typeface="Calibri"/>
                <a:cs typeface="Arial"/>
              </a:rPr>
              <a:t>Z</a:t>
            </a:r>
            <a:r>
              <a:rPr lang="en-US" sz="1500" dirty="0">
                <a:latin typeface="Arial"/>
                <a:ea typeface="Calibri"/>
                <a:cs typeface="Arial"/>
              </a:rPr>
              <a:t>=1.96</a:t>
            </a:r>
            <a:r>
              <a:rPr lang="en-US" sz="1200" dirty="0">
                <a:latin typeface="Arial"/>
                <a:ea typeface="Calibri"/>
                <a:cs typeface="Arial"/>
              </a:rPr>
              <a:t>: Z-score for a 95% confidence level.</a:t>
            </a:r>
            <a:endParaRPr lang="en-US" dirty="0"/>
          </a:p>
          <a:p>
            <a:pPr marL="285750" indent="-285750">
              <a:buFont typeface="Arial"/>
              <a:buChar char="•"/>
            </a:pPr>
            <a:r>
              <a:rPr lang="en-US" sz="1500" dirty="0">
                <a:latin typeface="Arial"/>
                <a:ea typeface="Calibri"/>
                <a:cs typeface="Arial"/>
              </a:rPr>
              <a:t>p=0.5</a:t>
            </a:r>
            <a:endParaRPr lang="en-US" dirty="0"/>
          </a:p>
          <a:p>
            <a:pPr marL="285750" indent="-285750">
              <a:buFont typeface="Arial"/>
              <a:buChar char="•"/>
            </a:pPr>
            <a:r>
              <a:rPr lang="en-US" sz="1500" i="1" dirty="0">
                <a:latin typeface="Arial"/>
                <a:ea typeface="Calibri"/>
                <a:cs typeface="Arial"/>
              </a:rPr>
              <a:t>p</a:t>
            </a:r>
            <a:r>
              <a:rPr lang="en-US" sz="1500" dirty="0">
                <a:latin typeface="Arial"/>
                <a:ea typeface="Calibri"/>
                <a:cs typeface="Arial"/>
              </a:rPr>
              <a:t>=0.5</a:t>
            </a:r>
            <a:r>
              <a:rPr lang="en-US" sz="1200" dirty="0">
                <a:latin typeface="Arial"/>
                <a:ea typeface="Calibri"/>
                <a:cs typeface="Arial"/>
              </a:rPr>
              <a:t>: Assumed proportion of the population.</a:t>
            </a:r>
          </a:p>
          <a:p>
            <a:pPr marL="285750" indent="-285750">
              <a:buFont typeface="Arial"/>
              <a:buChar char="•"/>
            </a:pPr>
            <a:r>
              <a:rPr lang="en-US" sz="1500" i="1" dirty="0">
                <a:solidFill>
                  <a:srgbClr val="434343"/>
                </a:solidFill>
                <a:latin typeface="Arial"/>
                <a:ea typeface="Calibri"/>
                <a:cs typeface="Arial"/>
              </a:rPr>
              <a:t>e</a:t>
            </a:r>
            <a:r>
              <a:rPr lang="en-US" sz="1500" dirty="0">
                <a:solidFill>
                  <a:srgbClr val="434343"/>
                </a:solidFill>
                <a:latin typeface="Arial"/>
                <a:ea typeface="Calibri"/>
                <a:cs typeface="Arial"/>
              </a:rPr>
              <a:t>=0.05</a:t>
            </a:r>
            <a:r>
              <a:rPr lang="en-US" sz="1200" dirty="0">
                <a:solidFill>
                  <a:srgbClr val="434343"/>
                </a:solidFill>
                <a:latin typeface="Arial"/>
                <a:ea typeface="Calibri"/>
                <a:cs typeface="Arial"/>
              </a:rPr>
              <a:t>: Margin of error (5%)</a:t>
            </a:r>
            <a:endParaRPr lang="en-US" sz="1200" dirty="0">
              <a:solidFill>
                <a:srgbClr val="000000"/>
              </a:solidFill>
              <a:latin typeface="Arial"/>
              <a:ea typeface="Calibri"/>
              <a:cs typeface="Arial"/>
            </a:endParaRPr>
          </a:p>
          <a:p>
            <a:endParaRPr lang="en-US" sz="1400" dirty="0">
              <a:latin typeface="Calibri"/>
              <a:ea typeface="Calibri"/>
              <a:cs typeface="Arial"/>
            </a:endParaRPr>
          </a:p>
          <a:p>
            <a:r>
              <a:rPr lang="en-US" sz="1400" dirty="0">
                <a:latin typeface="Calibri"/>
                <a:ea typeface="Calibri"/>
                <a:cs typeface="Arial"/>
              </a:rPr>
              <a:t>Assuming Infinite population, we need to take 385 samples minimum</a:t>
            </a:r>
            <a:endParaRPr lang="en-US" sz="1400">
              <a:latin typeface="Calibri"/>
              <a:ea typeface="Calibri"/>
              <a:cs typeface="Calibri"/>
            </a:endParaRPr>
          </a:p>
          <a:p>
            <a:endParaRPr lang="en-US" dirty="0">
              <a:latin typeface="Aptos" panose="020B0004020202020204"/>
              <a:ea typeface="Calibri"/>
              <a:cs typeface="Arial"/>
            </a:endParaRPr>
          </a:p>
        </p:txBody>
      </p:sp>
      <p:sp>
        <p:nvSpPr>
          <p:cNvPr id="6" name="TextBox 5">
            <a:extLst>
              <a:ext uri="{FF2B5EF4-FFF2-40B4-BE49-F238E27FC236}">
                <a16:creationId xmlns:a16="http://schemas.microsoft.com/office/drawing/2014/main" id="{3B53FDC1-07C3-CC68-B0D9-9041A988CDA9}"/>
              </a:ext>
            </a:extLst>
          </p:cNvPr>
          <p:cNvSpPr txBox="1"/>
          <p:nvPr/>
        </p:nvSpPr>
        <p:spPr>
          <a:xfrm>
            <a:off x="6986353" y="1520664"/>
            <a:ext cx="463458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dirty="0">
                <a:latin typeface="Calibri"/>
                <a:ea typeface="Calibri"/>
                <a:cs typeface="Calibri"/>
              </a:rPr>
              <a:t>We have collected around 390 samples. </a:t>
            </a:r>
            <a:endParaRPr lang="en-US"/>
          </a:p>
          <a:p>
            <a:pPr marL="285750" indent="-285750" algn="just">
              <a:buFont typeface="Arial"/>
              <a:buChar char="•"/>
            </a:pPr>
            <a:r>
              <a:rPr lang="en-US" dirty="0">
                <a:latin typeface="Calibri"/>
                <a:ea typeface="+mn-lt"/>
                <a:cs typeface="+mn-lt"/>
              </a:rPr>
              <a:t>The free version of </a:t>
            </a:r>
            <a:r>
              <a:rPr lang="en-US" dirty="0" err="1">
                <a:latin typeface="Calibri"/>
                <a:ea typeface="+mn-lt"/>
                <a:cs typeface="+mn-lt"/>
              </a:rPr>
              <a:t>SmartPLS</a:t>
            </a:r>
            <a:r>
              <a:rPr lang="en-US" dirty="0">
                <a:latin typeface="Calibri"/>
                <a:ea typeface="+mn-lt"/>
                <a:cs typeface="+mn-lt"/>
              </a:rPr>
              <a:t> can only deal with up to 100 respondents.</a:t>
            </a:r>
          </a:p>
          <a:p>
            <a:pPr marL="285750" indent="-285750" algn="just">
              <a:buFont typeface="Arial"/>
              <a:buChar char="•"/>
            </a:pPr>
            <a:r>
              <a:rPr lang="en-US" dirty="0">
                <a:latin typeface="Calibri"/>
                <a:ea typeface="Calibri"/>
                <a:cs typeface="Calibri"/>
              </a:rPr>
              <a:t>That's why python is used here for the rest of the primary data analysis.</a:t>
            </a:r>
          </a:p>
          <a:p>
            <a:pPr marL="285750" indent="-285750" algn="just">
              <a:buFont typeface="Arial"/>
              <a:buChar char="•"/>
            </a:pPr>
            <a:r>
              <a:rPr lang="en-US" dirty="0">
                <a:latin typeface="Calibri"/>
                <a:ea typeface="Calibri"/>
                <a:cs typeface="Calibri"/>
              </a:rPr>
              <a:t> Bar Graphs of each questions are plotted.</a:t>
            </a:r>
          </a:p>
          <a:p>
            <a:pPr marL="285750" indent="-285750" algn="just">
              <a:buFont typeface="Arial"/>
              <a:buChar char="•"/>
            </a:pPr>
            <a:r>
              <a:rPr lang="en-US" dirty="0">
                <a:latin typeface="Calibri"/>
                <a:ea typeface="Calibri"/>
                <a:cs typeface="Calibri"/>
              </a:rPr>
              <a:t>ANOVA analysis has been done for the primary data</a:t>
            </a:r>
          </a:p>
          <a:p>
            <a:pPr marL="285750" indent="-285750" algn="just">
              <a:buFont typeface="Arial"/>
              <a:buChar char="•"/>
            </a:pPr>
            <a:r>
              <a:rPr lang="en-US" dirty="0">
                <a:latin typeface="Calibri"/>
                <a:ea typeface="Calibri"/>
                <a:cs typeface="Arial"/>
              </a:rPr>
              <a:t>Descriptive Statistics has been derived using python.</a:t>
            </a:r>
            <a:endParaRPr lang="en-US" dirty="0">
              <a:latin typeface="Calibri"/>
              <a:ea typeface="Calibri"/>
              <a:cs typeface="Calibri"/>
            </a:endParaRPr>
          </a:p>
          <a:p>
            <a:pPr marL="285750" indent="-285750" algn="just">
              <a:buFont typeface="Arial"/>
              <a:buChar char="•"/>
            </a:pPr>
            <a:r>
              <a:rPr lang="en-US" dirty="0">
                <a:latin typeface="Calibri"/>
                <a:ea typeface="Calibri"/>
                <a:cs typeface="Arial"/>
              </a:rPr>
              <a:t>Reliability Analysis (Cronbach's alpha) analysis has been done. </a:t>
            </a:r>
          </a:p>
          <a:p>
            <a:endParaRPr lang="en-US" dirty="0"/>
          </a:p>
        </p:txBody>
      </p:sp>
    </p:spTree>
    <p:extLst>
      <p:ext uri="{BB962C8B-B14F-4D97-AF65-F5344CB8AC3E}">
        <p14:creationId xmlns:p14="http://schemas.microsoft.com/office/powerpoint/2010/main" val="2104558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5140D-6BA7-3C0F-D6C2-966549D29219}"/>
              </a:ext>
            </a:extLst>
          </p:cNvPr>
          <p:cNvSpPr>
            <a:spLocks noGrp="1"/>
          </p:cNvSpPr>
          <p:nvPr>
            <p:ph type="title"/>
          </p:nvPr>
        </p:nvSpPr>
        <p:spPr>
          <a:xfrm>
            <a:off x="3132" y="125043"/>
            <a:ext cx="10515600" cy="1325563"/>
          </a:xfrm>
        </p:spPr>
        <p:txBody>
          <a:bodyPr/>
          <a:lstStyle/>
          <a:p>
            <a:r>
              <a:rPr lang="en-US" dirty="0"/>
              <a:t>Data Analysis of Chatbot Survey(Bar Graphs)</a:t>
            </a:r>
          </a:p>
        </p:txBody>
      </p:sp>
      <p:pic>
        <p:nvPicPr>
          <p:cNvPr id="4" name="Content Placeholder 3" descr="A graph of a number of people&#10;&#10;AI-generated content may be incorrect.">
            <a:extLst>
              <a:ext uri="{FF2B5EF4-FFF2-40B4-BE49-F238E27FC236}">
                <a16:creationId xmlns:a16="http://schemas.microsoft.com/office/drawing/2014/main" id="{3F82231F-EA63-61AC-FA86-46557AE19698}"/>
              </a:ext>
            </a:extLst>
          </p:cNvPr>
          <p:cNvPicPr>
            <a:picLocks noGrp="1" noChangeAspect="1"/>
          </p:cNvPicPr>
          <p:nvPr>
            <p:ph idx="1"/>
          </p:nvPr>
        </p:nvPicPr>
        <p:blipFill>
          <a:blip r:embed="rId2"/>
          <a:stretch>
            <a:fillRect/>
          </a:stretch>
        </p:blipFill>
        <p:spPr>
          <a:xfrm>
            <a:off x="0" y="1062896"/>
            <a:ext cx="4759891" cy="2974933"/>
          </a:xfrm>
        </p:spPr>
      </p:pic>
      <p:pic>
        <p:nvPicPr>
          <p:cNvPr id="5" name="Picture 4" descr="A graph of customer service preference&#10;&#10;AI-generated content may be incorrect.">
            <a:extLst>
              <a:ext uri="{FF2B5EF4-FFF2-40B4-BE49-F238E27FC236}">
                <a16:creationId xmlns:a16="http://schemas.microsoft.com/office/drawing/2014/main" id="{D3A272AF-0551-D72D-29BD-D00903760F8C}"/>
              </a:ext>
            </a:extLst>
          </p:cNvPr>
          <p:cNvPicPr>
            <a:picLocks noChangeAspect="1"/>
          </p:cNvPicPr>
          <p:nvPr/>
        </p:nvPicPr>
        <p:blipFill>
          <a:blip r:embed="rId3"/>
          <a:stretch>
            <a:fillRect/>
          </a:stretch>
        </p:blipFill>
        <p:spPr>
          <a:xfrm>
            <a:off x="0" y="3793037"/>
            <a:ext cx="4916466" cy="3061048"/>
          </a:xfrm>
          <a:prstGeom prst="rect">
            <a:avLst/>
          </a:prstGeom>
        </p:spPr>
      </p:pic>
      <p:pic>
        <p:nvPicPr>
          <p:cNvPr id="6" name="Picture 5" descr="A chart of a number of blue rectangular objects&#10;&#10;AI-generated content may be incorrect.">
            <a:extLst>
              <a:ext uri="{FF2B5EF4-FFF2-40B4-BE49-F238E27FC236}">
                <a16:creationId xmlns:a16="http://schemas.microsoft.com/office/drawing/2014/main" id="{6F63094F-6A08-156E-BD1E-AB0777696D9D}"/>
              </a:ext>
            </a:extLst>
          </p:cNvPr>
          <p:cNvPicPr>
            <a:picLocks noChangeAspect="1"/>
          </p:cNvPicPr>
          <p:nvPr/>
        </p:nvPicPr>
        <p:blipFill>
          <a:blip r:embed="rId4"/>
          <a:stretch>
            <a:fillRect/>
          </a:stretch>
        </p:blipFill>
        <p:spPr>
          <a:xfrm>
            <a:off x="4762500" y="1186057"/>
            <a:ext cx="3987452" cy="2612200"/>
          </a:xfrm>
          <a:prstGeom prst="rect">
            <a:avLst/>
          </a:prstGeom>
        </p:spPr>
      </p:pic>
      <p:pic>
        <p:nvPicPr>
          <p:cNvPr id="7" name="Picture 6" descr="A graph of distribution of gender&#10;&#10;AI-generated content may be incorrect.">
            <a:extLst>
              <a:ext uri="{FF2B5EF4-FFF2-40B4-BE49-F238E27FC236}">
                <a16:creationId xmlns:a16="http://schemas.microsoft.com/office/drawing/2014/main" id="{5AF933A9-F80F-18E6-1C24-24DFFD4BC0E1}"/>
              </a:ext>
            </a:extLst>
          </p:cNvPr>
          <p:cNvPicPr>
            <a:picLocks noChangeAspect="1"/>
          </p:cNvPicPr>
          <p:nvPr/>
        </p:nvPicPr>
        <p:blipFill>
          <a:blip r:embed="rId5"/>
          <a:stretch>
            <a:fillRect/>
          </a:stretch>
        </p:blipFill>
        <p:spPr>
          <a:xfrm>
            <a:off x="8846508" y="3881765"/>
            <a:ext cx="2891424" cy="2956664"/>
          </a:xfrm>
          <a:prstGeom prst="rect">
            <a:avLst/>
          </a:prstGeom>
        </p:spPr>
      </p:pic>
      <p:pic>
        <p:nvPicPr>
          <p:cNvPr id="8" name="Picture 7" descr="A graph of a number of blue rectangular objects&#10;&#10;AI-generated content may be incorrect.">
            <a:extLst>
              <a:ext uri="{FF2B5EF4-FFF2-40B4-BE49-F238E27FC236}">
                <a16:creationId xmlns:a16="http://schemas.microsoft.com/office/drawing/2014/main" id="{35A4EDC3-CE44-AC92-079F-CE58B863EB3D}"/>
              </a:ext>
            </a:extLst>
          </p:cNvPr>
          <p:cNvPicPr>
            <a:picLocks noChangeAspect="1"/>
          </p:cNvPicPr>
          <p:nvPr/>
        </p:nvPicPr>
        <p:blipFill>
          <a:blip r:embed="rId6"/>
          <a:stretch>
            <a:fillRect/>
          </a:stretch>
        </p:blipFill>
        <p:spPr>
          <a:xfrm>
            <a:off x="4767720" y="3894812"/>
            <a:ext cx="4196218" cy="2956663"/>
          </a:xfrm>
          <a:prstGeom prst="rect">
            <a:avLst/>
          </a:prstGeom>
        </p:spPr>
      </p:pic>
      <p:pic>
        <p:nvPicPr>
          <p:cNvPr id="9" name="Picture 8" descr="A graph with blue rectangles&#10;&#10;AI-generated content may be incorrect.">
            <a:extLst>
              <a:ext uri="{FF2B5EF4-FFF2-40B4-BE49-F238E27FC236}">
                <a16:creationId xmlns:a16="http://schemas.microsoft.com/office/drawing/2014/main" id="{ADF2A26F-3122-A63C-9A0E-1C4D7C132DFB}"/>
              </a:ext>
            </a:extLst>
          </p:cNvPr>
          <p:cNvPicPr>
            <a:picLocks noChangeAspect="1"/>
          </p:cNvPicPr>
          <p:nvPr/>
        </p:nvPicPr>
        <p:blipFill>
          <a:blip r:embed="rId7"/>
          <a:stretch>
            <a:fillRect/>
          </a:stretch>
        </p:blipFill>
        <p:spPr>
          <a:xfrm>
            <a:off x="8851726" y="1183450"/>
            <a:ext cx="3235891" cy="2695705"/>
          </a:xfrm>
          <a:prstGeom prst="rect">
            <a:avLst/>
          </a:prstGeom>
        </p:spPr>
      </p:pic>
    </p:spTree>
    <p:extLst>
      <p:ext uri="{BB962C8B-B14F-4D97-AF65-F5344CB8AC3E}">
        <p14:creationId xmlns:p14="http://schemas.microsoft.com/office/powerpoint/2010/main" val="3682253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19FE-CECB-FD50-55ED-8B89526B5402}"/>
              </a:ext>
            </a:extLst>
          </p:cNvPr>
          <p:cNvSpPr>
            <a:spLocks noGrp="1"/>
          </p:cNvSpPr>
          <p:nvPr>
            <p:ph type="title"/>
          </p:nvPr>
        </p:nvSpPr>
        <p:spPr>
          <a:xfrm>
            <a:off x="3132" y="-216"/>
            <a:ext cx="12352750" cy="1346439"/>
          </a:xfrm>
        </p:spPr>
        <p:txBody>
          <a:bodyPr/>
          <a:lstStyle/>
          <a:p>
            <a:r>
              <a:rPr lang="en-US" sz="3200" dirty="0" err="1">
                <a:latin typeface="Calibri"/>
                <a:ea typeface="Calibri"/>
                <a:cs typeface="Calibri"/>
              </a:rPr>
              <a:t>Discriptive</a:t>
            </a:r>
            <a:r>
              <a:rPr lang="en-US" sz="3200" dirty="0">
                <a:latin typeface="Calibri"/>
                <a:ea typeface="Calibri"/>
                <a:cs typeface="Calibri"/>
              </a:rPr>
              <a:t> Statistics Analysis ,ANOVA ,Reliability Analysis(Cronbach's Alpha Test)</a:t>
            </a:r>
          </a:p>
        </p:txBody>
      </p:sp>
      <p:pic>
        <p:nvPicPr>
          <p:cNvPr id="4" name="Content Placeholder 3" descr="A screenshot of a table&#10;&#10;AI-generated content may be incorrect.">
            <a:extLst>
              <a:ext uri="{FF2B5EF4-FFF2-40B4-BE49-F238E27FC236}">
                <a16:creationId xmlns:a16="http://schemas.microsoft.com/office/drawing/2014/main" id="{B28C2A8A-12C6-929D-836C-10F25C1BEAF3}"/>
              </a:ext>
            </a:extLst>
          </p:cNvPr>
          <p:cNvPicPr>
            <a:picLocks noGrp="1" noChangeAspect="1"/>
          </p:cNvPicPr>
          <p:nvPr>
            <p:ph idx="1"/>
          </p:nvPr>
        </p:nvPicPr>
        <p:blipFill>
          <a:blip r:embed="rId2"/>
          <a:stretch>
            <a:fillRect/>
          </a:stretch>
        </p:blipFill>
        <p:spPr>
          <a:xfrm>
            <a:off x="6181791" y="1350408"/>
            <a:ext cx="4254282" cy="2295525"/>
          </a:xfrm>
        </p:spPr>
      </p:pic>
      <p:pic>
        <p:nvPicPr>
          <p:cNvPr id="5" name="Picture 4" descr="A screenshot of a table&#10;&#10;AI-generated content may be incorrect.">
            <a:extLst>
              <a:ext uri="{FF2B5EF4-FFF2-40B4-BE49-F238E27FC236}">
                <a16:creationId xmlns:a16="http://schemas.microsoft.com/office/drawing/2014/main" id="{D2C6F405-E8B5-FAB2-C298-AE08FC8748D4}"/>
              </a:ext>
            </a:extLst>
          </p:cNvPr>
          <p:cNvPicPr>
            <a:picLocks noChangeAspect="1"/>
          </p:cNvPicPr>
          <p:nvPr/>
        </p:nvPicPr>
        <p:blipFill>
          <a:blip r:embed="rId3"/>
          <a:stretch>
            <a:fillRect/>
          </a:stretch>
        </p:blipFill>
        <p:spPr>
          <a:xfrm>
            <a:off x="6297525" y="3871522"/>
            <a:ext cx="2352675" cy="2371725"/>
          </a:xfrm>
          <a:prstGeom prst="rect">
            <a:avLst/>
          </a:prstGeom>
        </p:spPr>
      </p:pic>
      <p:pic>
        <p:nvPicPr>
          <p:cNvPr id="6" name="Picture 5" descr="A table with numbers and a number on it&#10;&#10;AI-generated content may be incorrect.">
            <a:extLst>
              <a:ext uri="{FF2B5EF4-FFF2-40B4-BE49-F238E27FC236}">
                <a16:creationId xmlns:a16="http://schemas.microsoft.com/office/drawing/2014/main" id="{EDCB99C5-341B-FCE4-6992-376778916D8B}"/>
              </a:ext>
            </a:extLst>
          </p:cNvPr>
          <p:cNvPicPr>
            <a:picLocks noChangeAspect="1"/>
          </p:cNvPicPr>
          <p:nvPr/>
        </p:nvPicPr>
        <p:blipFill>
          <a:blip r:embed="rId4"/>
          <a:stretch>
            <a:fillRect/>
          </a:stretch>
        </p:blipFill>
        <p:spPr>
          <a:xfrm>
            <a:off x="277205" y="1348049"/>
            <a:ext cx="5549552" cy="5052555"/>
          </a:xfrm>
          <a:prstGeom prst="rect">
            <a:avLst/>
          </a:prstGeom>
        </p:spPr>
      </p:pic>
    </p:spTree>
    <p:extLst>
      <p:ext uri="{BB962C8B-B14F-4D97-AF65-F5344CB8AC3E}">
        <p14:creationId xmlns:p14="http://schemas.microsoft.com/office/powerpoint/2010/main" val="1649698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599DD-0FAC-3D56-7E5E-DA9A35560543}"/>
              </a:ext>
            </a:extLst>
          </p:cNvPr>
          <p:cNvSpPr>
            <a:spLocks noGrp="1"/>
          </p:cNvSpPr>
          <p:nvPr>
            <p:ph type="title"/>
          </p:nvPr>
        </p:nvSpPr>
        <p:spPr>
          <a:xfrm>
            <a:off x="3132" y="93728"/>
            <a:ext cx="10515600" cy="1325563"/>
          </a:xfrm>
        </p:spPr>
        <p:txBody>
          <a:bodyPr/>
          <a:lstStyle/>
          <a:p>
            <a:r>
              <a:rPr lang="en-US" dirty="0"/>
              <a:t>Results &amp; Validation:</a:t>
            </a:r>
          </a:p>
        </p:txBody>
      </p:sp>
      <p:sp>
        <p:nvSpPr>
          <p:cNvPr id="3" name="Content Placeholder 2">
            <a:extLst>
              <a:ext uri="{FF2B5EF4-FFF2-40B4-BE49-F238E27FC236}">
                <a16:creationId xmlns:a16="http://schemas.microsoft.com/office/drawing/2014/main" id="{D7FD1090-0616-CC95-B39C-46983E6A0D7E}"/>
              </a:ext>
            </a:extLst>
          </p:cNvPr>
          <p:cNvSpPr>
            <a:spLocks noGrp="1"/>
          </p:cNvSpPr>
          <p:nvPr>
            <p:ph idx="1"/>
          </p:nvPr>
        </p:nvSpPr>
        <p:spPr>
          <a:xfrm>
            <a:off x="76200" y="1533351"/>
            <a:ext cx="12029161" cy="4351338"/>
          </a:xfrm>
        </p:spPr>
        <p:txBody>
          <a:bodyPr vert="horz" lIns="91440" tIns="45720" rIns="91440" bIns="45720" rtlCol="0" anchor="t">
            <a:noAutofit/>
          </a:bodyPr>
          <a:lstStyle/>
          <a:p>
            <a:r>
              <a:rPr lang="en-US" sz="2400" dirty="0">
                <a:latin typeface="Calibri"/>
                <a:ea typeface="+mn-lt"/>
                <a:cs typeface="+mn-lt"/>
              </a:rPr>
              <a:t>Cronbach’s Alpha:</a:t>
            </a:r>
            <a:endParaRPr lang="en-US" sz="2400">
              <a:latin typeface="Calibri"/>
              <a:ea typeface="Calibri"/>
              <a:cs typeface="Calibri"/>
            </a:endParaRPr>
          </a:p>
          <a:p>
            <a:pPr lvl="1"/>
            <a:r>
              <a:rPr lang="en-US" dirty="0">
                <a:latin typeface="Calibri"/>
                <a:ea typeface="+mn-lt"/>
                <a:cs typeface="+mn-lt"/>
              </a:rPr>
              <a:t>Constructs like Ease of Use (0.82), Response Speed (0.87), and CSI (0.81) showed strong reliability (&gt;0.8).</a:t>
            </a:r>
            <a:endParaRPr lang="en-US" dirty="0">
              <a:latin typeface="Calibri"/>
              <a:ea typeface="Calibri"/>
              <a:cs typeface="Calibri"/>
            </a:endParaRPr>
          </a:p>
          <a:p>
            <a:pPr lvl="1"/>
            <a:r>
              <a:rPr lang="en-US" dirty="0">
                <a:latin typeface="Calibri"/>
                <a:ea typeface="+mn-lt"/>
                <a:cs typeface="+mn-lt"/>
              </a:rPr>
              <a:t>Trustworthiness and Accuracy had lower reliability, requiring refinement.</a:t>
            </a:r>
            <a:endParaRPr lang="en-US" dirty="0">
              <a:latin typeface="Calibri"/>
              <a:ea typeface="Calibri"/>
              <a:cs typeface="Calibri"/>
            </a:endParaRPr>
          </a:p>
          <a:p>
            <a:r>
              <a:rPr lang="en-US" sz="2400" dirty="0">
                <a:latin typeface="Calibri"/>
                <a:ea typeface="+mn-lt"/>
                <a:cs typeface="+mn-lt"/>
              </a:rPr>
              <a:t>Descriptive Statistics:</a:t>
            </a:r>
            <a:endParaRPr lang="en-US" sz="2400">
              <a:latin typeface="Calibri"/>
              <a:ea typeface="Calibri"/>
              <a:cs typeface="Calibri"/>
            </a:endParaRPr>
          </a:p>
          <a:p>
            <a:pPr lvl="1"/>
            <a:r>
              <a:rPr lang="en-US" dirty="0">
                <a:latin typeface="Calibri"/>
                <a:ea typeface="+mn-lt"/>
                <a:cs typeface="+mn-lt"/>
              </a:rPr>
              <a:t>Mean scores ranged from 3.3–3.4, indicating moderate agreement with survey items.</a:t>
            </a:r>
            <a:endParaRPr lang="en-US">
              <a:latin typeface="Calibri"/>
              <a:ea typeface="Calibri"/>
              <a:cs typeface="Calibri"/>
            </a:endParaRPr>
          </a:p>
          <a:p>
            <a:pPr lvl="1"/>
            <a:r>
              <a:rPr lang="en-US" dirty="0">
                <a:latin typeface="Calibri"/>
                <a:ea typeface="+mn-lt"/>
                <a:cs typeface="+mn-lt"/>
              </a:rPr>
              <a:t>Highest mean: CR (3.43), showing chatbot responses are perceived as consistent.</a:t>
            </a:r>
            <a:endParaRPr lang="en-US">
              <a:latin typeface="Calibri"/>
              <a:ea typeface="Calibri"/>
              <a:cs typeface="Calibri"/>
            </a:endParaRPr>
          </a:p>
          <a:p>
            <a:pPr lvl="1"/>
            <a:r>
              <a:rPr lang="en-US" dirty="0">
                <a:latin typeface="Calibri"/>
                <a:ea typeface="+mn-lt"/>
                <a:cs typeface="+mn-lt"/>
              </a:rPr>
              <a:t>Lowest mean: ARI (3.28), suggesting slightly lower satisfaction with accuracy.</a:t>
            </a:r>
            <a:endParaRPr lang="en-US">
              <a:latin typeface="Calibri"/>
              <a:ea typeface="Calibri"/>
              <a:cs typeface="Calibri"/>
            </a:endParaRPr>
          </a:p>
          <a:p>
            <a:r>
              <a:rPr lang="en-US" sz="2400" dirty="0">
                <a:latin typeface="Calibri"/>
                <a:ea typeface="+mn-lt"/>
                <a:cs typeface="+mn-lt"/>
              </a:rPr>
              <a:t>ANOVA Results:</a:t>
            </a:r>
            <a:endParaRPr lang="en-US" sz="2400">
              <a:latin typeface="Calibri"/>
              <a:ea typeface="Calibri"/>
              <a:cs typeface="Calibri"/>
            </a:endParaRPr>
          </a:p>
          <a:p>
            <a:pPr lvl="1"/>
            <a:r>
              <a:rPr lang="en-US" dirty="0">
                <a:latin typeface="Calibri"/>
                <a:ea typeface="+mn-lt"/>
                <a:cs typeface="+mn-lt"/>
              </a:rPr>
              <a:t>CSI (F = 0.9285) and PSE (F = 1.5513) showed significant variance, highlighting their importance in customer satisfaction.</a:t>
            </a:r>
            <a:endParaRPr lang="en-US">
              <a:latin typeface="Calibri"/>
              <a:ea typeface="Calibri"/>
              <a:cs typeface="Calibri"/>
            </a:endParaRPr>
          </a:p>
          <a:p>
            <a:pPr lvl="1"/>
            <a:r>
              <a:rPr lang="en-US" dirty="0">
                <a:latin typeface="Calibri"/>
                <a:ea typeface="+mn-lt"/>
                <a:cs typeface="+mn-lt"/>
              </a:rPr>
              <a:t>EU (F = 0.3954) and RS (F = 0.3646) exhibited less variance, indicating stable perceptions.</a:t>
            </a:r>
            <a:endParaRPr lang="en-US" dirty="0">
              <a:latin typeface="Calibri"/>
              <a:ea typeface="Calibri"/>
              <a:cs typeface="Calibri"/>
            </a:endParaRPr>
          </a:p>
          <a:p>
            <a:pPr marL="0" indent="0">
              <a:buNone/>
            </a:pPr>
            <a:endParaRPr lang="en-US" dirty="0"/>
          </a:p>
        </p:txBody>
      </p:sp>
    </p:spTree>
    <p:extLst>
      <p:ext uri="{BB962C8B-B14F-4D97-AF65-F5344CB8AC3E}">
        <p14:creationId xmlns:p14="http://schemas.microsoft.com/office/powerpoint/2010/main" val="2606505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F082A-41F4-5825-9BC4-80303F7268F0}"/>
              </a:ext>
            </a:extLst>
          </p:cNvPr>
          <p:cNvSpPr>
            <a:spLocks noGrp="1"/>
          </p:cNvSpPr>
          <p:nvPr>
            <p:ph type="title"/>
          </p:nvPr>
        </p:nvSpPr>
        <p:spPr>
          <a:xfrm>
            <a:off x="-4175" y="129437"/>
            <a:ext cx="10363200" cy="1187570"/>
          </a:xfrm>
        </p:spPr>
        <p:txBody>
          <a:bodyPr/>
          <a:lstStyle/>
          <a:p>
            <a:r>
              <a:rPr lang="en-US" dirty="0"/>
              <a:t>Validation of Objectives</a:t>
            </a:r>
          </a:p>
          <a:p>
            <a:endParaRPr lang="en-US" dirty="0"/>
          </a:p>
        </p:txBody>
      </p:sp>
      <p:sp>
        <p:nvSpPr>
          <p:cNvPr id="3" name="Content Placeholder 2">
            <a:extLst>
              <a:ext uri="{FF2B5EF4-FFF2-40B4-BE49-F238E27FC236}">
                <a16:creationId xmlns:a16="http://schemas.microsoft.com/office/drawing/2014/main" id="{E5A3E561-33EF-B3AA-AC96-901AB8E12015}"/>
              </a:ext>
            </a:extLst>
          </p:cNvPr>
          <p:cNvSpPr>
            <a:spLocks noGrp="1"/>
          </p:cNvSpPr>
          <p:nvPr>
            <p:ph idx="1"/>
          </p:nvPr>
        </p:nvSpPr>
        <p:spPr>
          <a:xfrm>
            <a:off x="191022" y="1324584"/>
            <a:ext cx="10515600" cy="4351338"/>
          </a:xfrm>
        </p:spPr>
        <p:txBody>
          <a:bodyPr vert="horz" lIns="91440" tIns="45720" rIns="91440" bIns="45720" rtlCol="0" anchor="t">
            <a:normAutofit fontScale="92500" lnSpcReduction="20000"/>
          </a:bodyPr>
          <a:lstStyle/>
          <a:p>
            <a:r>
              <a:rPr lang="en-US" sz="3200" b="1">
                <a:latin typeface="Calibri"/>
                <a:ea typeface="+mn-lt"/>
                <a:cs typeface="+mn-lt"/>
              </a:rPr>
              <a:t>Ease of Use:</a:t>
            </a:r>
            <a:r>
              <a:rPr lang="en-US" sz="3200" dirty="0">
                <a:latin typeface="Calibri"/>
                <a:ea typeface="+mn-lt"/>
                <a:cs typeface="+mn-lt"/>
              </a:rPr>
              <a:t> Strong reliability and positive impact on CSI, confirming user-friendly interfaces enhance satisfaction.</a:t>
            </a:r>
            <a:endParaRPr lang="en-US" sz="3200">
              <a:latin typeface="Calibri"/>
              <a:ea typeface="Calibri"/>
              <a:cs typeface="Calibri"/>
            </a:endParaRPr>
          </a:p>
          <a:p>
            <a:r>
              <a:rPr lang="en-US" sz="3200" b="1">
                <a:latin typeface="Calibri"/>
                <a:ea typeface="+mn-lt"/>
                <a:cs typeface="+mn-lt"/>
              </a:rPr>
              <a:t>Personalization</a:t>
            </a:r>
            <a:r>
              <a:rPr lang="en-US" sz="3200">
                <a:latin typeface="Calibri"/>
                <a:ea typeface="+mn-lt"/>
                <a:cs typeface="+mn-lt"/>
              </a:rPr>
              <a:t>: Significant influence on CSI, validating tailored interactions as key to improving experiences.</a:t>
            </a:r>
            <a:endParaRPr lang="en-US" sz="3200">
              <a:latin typeface="Calibri"/>
              <a:ea typeface="Calibri"/>
              <a:cs typeface="Calibri"/>
            </a:endParaRPr>
          </a:p>
          <a:p>
            <a:r>
              <a:rPr lang="en-US" sz="3200" b="1">
                <a:latin typeface="Calibri"/>
                <a:ea typeface="+mn-lt"/>
                <a:cs typeface="+mn-lt"/>
              </a:rPr>
              <a:t>Integration with Human Support</a:t>
            </a:r>
            <a:r>
              <a:rPr lang="en-US" sz="3200" dirty="0">
                <a:latin typeface="Calibri"/>
                <a:ea typeface="+mn-lt"/>
                <a:cs typeface="+mn-lt"/>
              </a:rPr>
              <a:t>: Positive impact on CSI, emphasizing seamless transitions for complex queries.</a:t>
            </a:r>
            <a:endParaRPr lang="en-US" sz="3200">
              <a:latin typeface="Calibri"/>
              <a:ea typeface="Calibri"/>
              <a:cs typeface="Calibri"/>
            </a:endParaRPr>
          </a:p>
          <a:p>
            <a:r>
              <a:rPr lang="en-US" sz="3200" b="1">
                <a:latin typeface="Calibri"/>
                <a:ea typeface="+mn-lt"/>
                <a:cs typeface="+mn-lt"/>
              </a:rPr>
              <a:t>Trustworthiness</a:t>
            </a:r>
            <a:r>
              <a:rPr lang="en-US" sz="3200" dirty="0">
                <a:latin typeface="Calibri"/>
                <a:ea typeface="+mn-lt"/>
                <a:cs typeface="+mn-lt"/>
              </a:rPr>
              <a:t>: Lower reliability and limited impact, suggesting functionality is prioritized over security.</a:t>
            </a:r>
            <a:endParaRPr lang="en-US" sz="3200">
              <a:latin typeface="Calibri"/>
              <a:ea typeface="Calibri"/>
              <a:cs typeface="Calibri"/>
            </a:endParaRPr>
          </a:p>
          <a:p>
            <a:endParaRPr lang="en-US" dirty="0"/>
          </a:p>
        </p:txBody>
      </p:sp>
    </p:spTree>
    <p:extLst>
      <p:ext uri="{BB962C8B-B14F-4D97-AF65-F5344CB8AC3E}">
        <p14:creationId xmlns:p14="http://schemas.microsoft.com/office/powerpoint/2010/main" val="919874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46C6C-DC47-CEDC-00B8-7360B46B5BF4}"/>
              </a:ext>
            </a:extLst>
          </p:cNvPr>
          <p:cNvSpPr>
            <a:spLocks noGrp="1"/>
          </p:cNvSpPr>
          <p:nvPr>
            <p:ph type="title"/>
          </p:nvPr>
        </p:nvSpPr>
        <p:spPr>
          <a:xfrm>
            <a:off x="282089" y="260944"/>
            <a:ext cx="10363200" cy="1187570"/>
          </a:xfrm>
        </p:spPr>
        <p:txBody>
          <a:bodyPr/>
          <a:lstStyle/>
          <a:p>
            <a:r>
              <a:rPr lang="en-US" dirty="0"/>
              <a:t>Comparison with Research Papers</a:t>
            </a:r>
          </a:p>
          <a:p>
            <a:endParaRPr lang="en-US" dirty="0"/>
          </a:p>
        </p:txBody>
      </p:sp>
      <p:sp>
        <p:nvSpPr>
          <p:cNvPr id="3" name="Content Placeholder 2">
            <a:extLst>
              <a:ext uri="{FF2B5EF4-FFF2-40B4-BE49-F238E27FC236}">
                <a16:creationId xmlns:a16="http://schemas.microsoft.com/office/drawing/2014/main" id="{A7F1DF8E-0854-E313-9311-E6C45AB9BF22}"/>
              </a:ext>
            </a:extLst>
          </p:cNvPr>
          <p:cNvSpPr>
            <a:spLocks noGrp="1"/>
          </p:cNvSpPr>
          <p:nvPr>
            <p:ph idx="1"/>
          </p:nvPr>
        </p:nvSpPr>
        <p:spPr>
          <a:xfrm>
            <a:off x="914399" y="1452706"/>
            <a:ext cx="10363200" cy="4489123"/>
          </a:xfrm>
        </p:spPr>
        <p:txBody>
          <a:bodyPr vert="horz" lIns="91440" tIns="45720" rIns="91440" bIns="45720" rtlCol="0" anchor="t">
            <a:normAutofit/>
          </a:bodyPr>
          <a:lstStyle/>
          <a:p>
            <a:r>
              <a:rPr lang="en-US" sz="2800" dirty="0">
                <a:latin typeface="Calibri"/>
                <a:ea typeface="Calibri"/>
                <a:cs typeface="Calibri"/>
              </a:rPr>
              <a:t>Results align with studies emphasizing usability and personalization as major drivers of satisfaction.</a:t>
            </a:r>
          </a:p>
          <a:p>
            <a:r>
              <a:rPr lang="en-US" sz="2800" dirty="0">
                <a:latin typeface="Calibri"/>
                <a:ea typeface="Calibri"/>
                <a:cs typeface="Calibri"/>
              </a:rPr>
              <a:t>Weak impacts of trustworthiness and accuracy reflect findings that customers prioritize efficiency over security in chatbot interactions.</a:t>
            </a:r>
          </a:p>
          <a:p>
            <a:r>
              <a:rPr lang="en-US" sz="2800" dirty="0">
                <a:latin typeface="Calibri"/>
                <a:ea typeface="Calibri"/>
                <a:cs typeface="Calibri"/>
              </a:rPr>
              <a:t>Integration with human agents supports literature highlighting hybrid support systems for complex queries.</a:t>
            </a:r>
          </a:p>
          <a:p>
            <a:endParaRPr lang="en-US" dirty="0">
              <a:latin typeface="Calibri"/>
              <a:ea typeface="Calibri"/>
              <a:cs typeface="Calibri"/>
            </a:endParaRPr>
          </a:p>
        </p:txBody>
      </p:sp>
    </p:spTree>
    <p:extLst>
      <p:ext uri="{BB962C8B-B14F-4D97-AF65-F5344CB8AC3E}">
        <p14:creationId xmlns:p14="http://schemas.microsoft.com/office/powerpoint/2010/main" val="991010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phic 8" descr="Call center">
            <a:extLst>
              <a:ext uri="{FF2B5EF4-FFF2-40B4-BE49-F238E27FC236}">
                <a16:creationId xmlns:a16="http://schemas.microsoft.com/office/drawing/2014/main" id="{2DDA7B5B-E2B3-FEFA-25A6-DF01F36BD8D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39276" y="90407"/>
            <a:ext cx="2382852" cy="2375155"/>
          </a:xfrm>
          <a:prstGeom prst="rect">
            <a:avLst/>
          </a:prstGeom>
        </p:spPr>
      </p:pic>
      <p:sp>
        <p:nvSpPr>
          <p:cNvPr id="2" name="Title 1">
            <a:extLst>
              <a:ext uri="{FF2B5EF4-FFF2-40B4-BE49-F238E27FC236}">
                <a16:creationId xmlns:a16="http://schemas.microsoft.com/office/drawing/2014/main" id="{02212E36-AF46-36EB-9B03-4F339D51334B}"/>
              </a:ext>
            </a:extLst>
          </p:cNvPr>
          <p:cNvSpPr>
            <a:spLocks noGrp="1"/>
          </p:cNvSpPr>
          <p:nvPr>
            <p:ph type="title"/>
          </p:nvPr>
        </p:nvSpPr>
        <p:spPr>
          <a:xfrm>
            <a:off x="467586" y="2865070"/>
            <a:ext cx="3197660" cy="3125746"/>
          </a:xfrm>
        </p:spPr>
        <p:txBody>
          <a:bodyPr vert="horz" lIns="91440" tIns="45720" rIns="91440" bIns="45720" rtlCol="0" anchor="b">
            <a:normAutofit/>
          </a:bodyPr>
          <a:lstStyle/>
          <a:p>
            <a:r>
              <a:rPr lang="en-US" sz="3400" b="1" kern="1200">
                <a:solidFill>
                  <a:schemeClr val="tx1"/>
                </a:solidFill>
                <a:latin typeface="+mj-lt"/>
                <a:ea typeface="+mj-ea"/>
                <a:cs typeface="+mj-cs"/>
              </a:rPr>
              <a:t>Exploring the Role of Chatbots in Improving Customer Service</a:t>
            </a:r>
          </a:p>
        </p:txBody>
      </p:sp>
      <p:sp>
        <p:nvSpPr>
          <p:cNvPr id="5" name="TextBox 4">
            <a:extLst>
              <a:ext uri="{FF2B5EF4-FFF2-40B4-BE49-F238E27FC236}">
                <a16:creationId xmlns:a16="http://schemas.microsoft.com/office/drawing/2014/main" id="{9C682028-3D3C-251A-83BF-66C82AA4DC87}"/>
              </a:ext>
            </a:extLst>
          </p:cNvPr>
          <p:cNvSpPr txBox="1"/>
          <p:nvPr/>
        </p:nvSpPr>
        <p:spPr>
          <a:xfrm>
            <a:off x="4272081" y="3426220"/>
            <a:ext cx="6811818"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GB" sz="2800" dirty="0">
                <a:latin typeface="Calibri"/>
                <a:ea typeface="+mn-lt"/>
                <a:cs typeface="+mn-lt"/>
              </a:rPr>
              <a:t>AI-powered chatbots are transforming customer service by automating interactions across industries. While they excel at quick responses, their ability to handle complex issues remains debated. This study explores their impact on customer satisfaction, loyalty, and engagement.</a:t>
            </a:r>
            <a:endParaRPr lang="en-US" sz="2800" dirty="0">
              <a:latin typeface="Calibri"/>
            </a:endParaRPr>
          </a:p>
        </p:txBody>
      </p:sp>
      <p:sp>
        <p:nvSpPr>
          <p:cNvPr id="3" name="TextBox 2">
            <a:extLst>
              <a:ext uri="{FF2B5EF4-FFF2-40B4-BE49-F238E27FC236}">
                <a16:creationId xmlns:a16="http://schemas.microsoft.com/office/drawing/2014/main" id="{14758BE9-F277-3D5D-8122-3339513E6119}"/>
              </a:ext>
            </a:extLst>
          </p:cNvPr>
          <p:cNvSpPr txBox="1"/>
          <p:nvPr/>
        </p:nvSpPr>
        <p:spPr>
          <a:xfrm>
            <a:off x="4272228" y="2462197"/>
            <a:ext cx="3625272"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latin typeface="Cooper Black"/>
              </a:rPr>
              <a:t>Introduction:</a:t>
            </a:r>
            <a:endParaRPr lang="en-GB" sz="2800" dirty="0">
              <a:latin typeface="Cooper Black"/>
            </a:endParaRPr>
          </a:p>
          <a:p>
            <a:pPr algn="l"/>
            <a:endParaRPr lang="en-GB"/>
          </a:p>
        </p:txBody>
      </p:sp>
    </p:spTree>
    <p:extLst>
      <p:ext uri="{BB962C8B-B14F-4D97-AF65-F5344CB8AC3E}">
        <p14:creationId xmlns:p14="http://schemas.microsoft.com/office/powerpoint/2010/main" val="2177504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6" name="Picture 85" descr="A robot in a cafe table">
            <a:extLst>
              <a:ext uri="{FF2B5EF4-FFF2-40B4-BE49-F238E27FC236}">
                <a16:creationId xmlns:a16="http://schemas.microsoft.com/office/drawing/2014/main" id="{D4D2B709-316A-9C3A-1FCF-56FCA01BB1FE}"/>
              </a:ext>
            </a:extLst>
          </p:cNvPr>
          <p:cNvPicPr>
            <a:picLocks noChangeAspect="1"/>
          </p:cNvPicPr>
          <p:nvPr/>
        </p:nvPicPr>
        <p:blipFill>
          <a:blip r:embed="rId2"/>
          <a:srcRect l="13935" r="52800" b="-2"/>
          <a:stretch/>
        </p:blipFill>
        <p:spPr>
          <a:xfrm>
            <a:off x="2694" y="10"/>
            <a:ext cx="4055532" cy="6857990"/>
          </a:xfrm>
          <a:prstGeom prst="rect">
            <a:avLst/>
          </a:prstGeom>
        </p:spPr>
      </p:pic>
      <p:sp>
        <p:nvSpPr>
          <p:cNvPr id="66" name="TextBox 65">
            <a:extLst>
              <a:ext uri="{FF2B5EF4-FFF2-40B4-BE49-F238E27FC236}">
                <a16:creationId xmlns:a16="http://schemas.microsoft.com/office/drawing/2014/main" id="{0C62FF23-A83D-64F2-B2D2-9DB3EF1ECE90}"/>
              </a:ext>
            </a:extLst>
          </p:cNvPr>
          <p:cNvSpPr txBox="1"/>
          <p:nvPr/>
        </p:nvSpPr>
        <p:spPr>
          <a:xfrm>
            <a:off x="193597" y="144024"/>
            <a:ext cx="3681007" cy="157116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Bef>
                <a:spcPct val="0"/>
              </a:spcBef>
              <a:spcAft>
                <a:spcPts val="600"/>
              </a:spcAft>
            </a:pPr>
            <a:r>
              <a:rPr lang="en-US" sz="3600" kern="1200">
                <a:solidFill>
                  <a:schemeClr val="tx1"/>
                </a:solidFill>
                <a:latin typeface="+mj-lt"/>
                <a:ea typeface="+mj-ea"/>
                <a:cs typeface="+mj-cs"/>
              </a:rPr>
              <a:t>Problem Statement:</a:t>
            </a:r>
          </a:p>
        </p:txBody>
      </p:sp>
      <p:sp>
        <p:nvSpPr>
          <p:cNvPr id="84" name="TextBox 83">
            <a:extLst>
              <a:ext uri="{FF2B5EF4-FFF2-40B4-BE49-F238E27FC236}">
                <a16:creationId xmlns:a16="http://schemas.microsoft.com/office/drawing/2014/main" id="{0542E1B3-5CB2-A531-CE46-37BEC0F2A91F}"/>
              </a:ext>
            </a:extLst>
          </p:cNvPr>
          <p:cNvSpPr txBox="1"/>
          <p:nvPr/>
        </p:nvSpPr>
        <p:spPr>
          <a:xfrm>
            <a:off x="4359582" y="-540196"/>
            <a:ext cx="7144642" cy="2936502"/>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nSpc>
                <a:spcPct val="90000"/>
              </a:lnSpc>
              <a:spcBef>
                <a:spcPts val="1000"/>
              </a:spcBef>
            </a:pPr>
            <a:r>
              <a:rPr lang="en-US" sz="2000" kern="1200">
                <a:latin typeface="+mn-lt"/>
                <a:ea typeface="+mn-ea"/>
                <a:cs typeface="+mn-cs"/>
              </a:rPr>
              <a:t>The objective of this study is to analyze how chatbots improve customer service by enhancing user experience, satisfaction, and operational efficiency.</a:t>
            </a:r>
            <a:endParaRPr lang="en-US" sz="2000" kern="1200">
              <a:latin typeface="+mn-lt"/>
            </a:endParaRPr>
          </a:p>
        </p:txBody>
      </p:sp>
      <p:sp>
        <p:nvSpPr>
          <p:cNvPr id="5" name="TextBox 4">
            <a:extLst>
              <a:ext uri="{FF2B5EF4-FFF2-40B4-BE49-F238E27FC236}">
                <a16:creationId xmlns:a16="http://schemas.microsoft.com/office/drawing/2014/main" id="{53981955-E0F0-3FD5-0960-1A5A1F59FA95}"/>
              </a:ext>
            </a:extLst>
          </p:cNvPr>
          <p:cNvSpPr txBox="1"/>
          <p:nvPr/>
        </p:nvSpPr>
        <p:spPr>
          <a:xfrm>
            <a:off x="4951076" y="2398939"/>
            <a:ext cx="6895302"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GB" sz="4000">
                <a:ea typeface="+mn-lt"/>
                <a:cs typeface="+mn-lt"/>
              </a:rPr>
              <a:t>Scope and Significance:</a:t>
            </a:r>
            <a:r>
              <a:rPr lang="en-GB">
                <a:ea typeface="+mn-lt"/>
                <a:cs typeface="+mn-lt"/>
              </a:rPr>
              <a:t> </a:t>
            </a:r>
            <a:endParaRPr lang="en-US"/>
          </a:p>
          <a:p>
            <a:pPr>
              <a:spcAft>
                <a:spcPts val="600"/>
              </a:spcAft>
            </a:pPr>
            <a:endParaRPr lang="en-GB">
              <a:ea typeface="+mn-lt"/>
              <a:cs typeface="+mn-lt"/>
            </a:endParaRPr>
          </a:p>
          <a:p>
            <a:pPr>
              <a:spcAft>
                <a:spcPts val="600"/>
              </a:spcAft>
            </a:pPr>
            <a:r>
              <a:rPr lang="en-GB" sz="2800">
                <a:ea typeface="+mn-lt"/>
                <a:cs typeface="+mn-lt"/>
              </a:rPr>
              <a:t>This study explores the impact of chatbots on customer service in India, </a:t>
            </a:r>
            <a:r>
              <a:rPr lang="en-GB" sz="2800" err="1">
                <a:ea typeface="+mn-lt"/>
                <a:cs typeface="+mn-lt"/>
              </a:rPr>
              <a:t>analyzing</a:t>
            </a:r>
            <a:r>
              <a:rPr lang="en-GB" sz="2800">
                <a:ea typeface="+mn-lt"/>
                <a:cs typeface="+mn-lt"/>
              </a:rPr>
              <a:t> adoption trends and improvement strategies. It helps businesses optimize AI-driven support systems.</a:t>
            </a:r>
            <a:endParaRPr lang="en-GB" sz="2800"/>
          </a:p>
        </p:txBody>
      </p:sp>
    </p:spTree>
    <p:extLst>
      <p:ext uri="{BB962C8B-B14F-4D97-AF65-F5344CB8AC3E}">
        <p14:creationId xmlns:p14="http://schemas.microsoft.com/office/powerpoint/2010/main" val="955276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EAC6E9-CECE-6840-DFDC-180B137FF49B}"/>
              </a:ext>
            </a:extLst>
          </p:cNvPr>
          <p:cNvSpPr txBox="1"/>
          <p:nvPr/>
        </p:nvSpPr>
        <p:spPr>
          <a:xfrm>
            <a:off x="586478" y="1683756"/>
            <a:ext cx="3115265" cy="2396359"/>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lnSpc>
                <a:spcPct val="90000"/>
              </a:lnSpc>
              <a:spcBef>
                <a:spcPct val="0"/>
              </a:spcBef>
              <a:spcAft>
                <a:spcPts val="600"/>
              </a:spcAft>
            </a:pPr>
            <a:r>
              <a:rPr lang="en-US" sz="4000" b="1" kern="1200">
                <a:solidFill>
                  <a:srgbClr val="FFFFFF"/>
                </a:solidFill>
                <a:latin typeface="+mj-lt"/>
                <a:ea typeface="+mj-ea"/>
                <a:cs typeface="+mj-cs"/>
              </a:rPr>
              <a:t>Methodology – Research Design</a:t>
            </a:r>
          </a:p>
        </p:txBody>
      </p:sp>
      <p:graphicFrame>
        <p:nvGraphicFramePr>
          <p:cNvPr id="7" name="TextBox 4">
            <a:extLst>
              <a:ext uri="{FF2B5EF4-FFF2-40B4-BE49-F238E27FC236}">
                <a16:creationId xmlns:a16="http://schemas.microsoft.com/office/drawing/2014/main" id="{F937A05D-3D10-4615-0015-76077D30C312}"/>
              </a:ext>
            </a:extLst>
          </p:cNvPr>
          <p:cNvGraphicFramePr/>
          <p:nvPr>
            <p:extLst>
              <p:ext uri="{D42A27DB-BD31-4B8C-83A1-F6EECF244321}">
                <p14:modId xmlns:p14="http://schemas.microsoft.com/office/powerpoint/2010/main" val="178976626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 name="Picture 29" descr="A robot in a cafe table">
            <a:extLst>
              <a:ext uri="{FF2B5EF4-FFF2-40B4-BE49-F238E27FC236}">
                <a16:creationId xmlns:a16="http://schemas.microsoft.com/office/drawing/2014/main" id="{9EC47AA0-D926-0BE8-F702-BDEE1E4D9428}"/>
              </a:ext>
            </a:extLst>
          </p:cNvPr>
          <p:cNvPicPr>
            <a:picLocks noChangeAspect="1"/>
          </p:cNvPicPr>
          <p:nvPr/>
        </p:nvPicPr>
        <p:blipFill>
          <a:blip r:embed="rId7"/>
          <a:srcRect l="13935" r="52800" b="-2"/>
          <a:stretch/>
        </p:blipFill>
        <p:spPr>
          <a:xfrm>
            <a:off x="2694" y="179304"/>
            <a:ext cx="4055532" cy="6600255"/>
          </a:xfrm>
          <a:prstGeom prst="rect">
            <a:avLst/>
          </a:prstGeom>
        </p:spPr>
      </p:pic>
    </p:spTree>
    <p:extLst>
      <p:ext uri="{BB962C8B-B14F-4D97-AF65-F5344CB8AC3E}">
        <p14:creationId xmlns:p14="http://schemas.microsoft.com/office/powerpoint/2010/main" val="1750395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AB4B1F4-43DC-BE8B-B333-F194F17256EE}"/>
              </a:ext>
            </a:extLst>
          </p:cNvPr>
          <p:cNvSpPr txBox="1"/>
          <p:nvPr/>
        </p:nvSpPr>
        <p:spPr>
          <a:xfrm>
            <a:off x="466722" y="586855"/>
            <a:ext cx="3201366" cy="3387497"/>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gn="r">
              <a:lnSpc>
                <a:spcPct val="90000"/>
              </a:lnSpc>
              <a:spcBef>
                <a:spcPct val="0"/>
              </a:spcBef>
              <a:spcAft>
                <a:spcPts val="600"/>
              </a:spcAft>
            </a:pPr>
            <a:r>
              <a:rPr lang="en-US" sz="4000" b="1" kern="1200">
                <a:solidFill>
                  <a:srgbClr val="FFFFFF"/>
                </a:solidFill>
                <a:latin typeface="+mj-lt"/>
                <a:ea typeface="+mj-ea"/>
                <a:cs typeface="+mj-cs"/>
              </a:rPr>
              <a:t>Literature Review – Introduction</a:t>
            </a:r>
          </a:p>
        </p:txBody>
      </p:sp>
      <p:sp>
        <p:nvSpPr>
          <p:cNvPr id="4" name="TextBox 3">
            <a:extLst>
              <a:ext uri="{FF2B5EF4-FFF2-40B4-BE49-F238E27FC236}">
                <a16:creationId xmlns:a16="http://schemas.microsoft.com/office/drawing/2014/main" id="{98AF7355-1991-2BF2-3D03-AE741FE13FD3}"/>
              </a:ext>
            </a:extLst>
          </p:cNvPr>
          <p:cNvSpPr txBox="1"/>
          <p:nvPr/>
        </p:nvSpPr>
        <p:spPr>
          <a:xfrm>
            <a:off x="4810259" y="649480"/>
            <a:ext cx="6555347" cy="554604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spcAft>
                <a:spcPts val="600"/>
              </a:spcAft>
              <a:buFont typeface="Arial" panose="020B0604020202020204" pitchFamily="34" charset="0"/>
              <a:buChar char="•"/>
            </a:pPr>
            <a:r>
              <a:rPr lang="en-US" sz="2000" b="1"/>
              <a:t>Chatbots are transforming customer service</a:t>
            </a:r>
            <a:r>
              <a:rPr lang="en-US" sz="2000"/>
              <a:t> by improving speed, availability, and efficiency.</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b="1"/>
              <a:t>Existing Research Focus:</a:t>
            </a:r>
            <a:endParaRPr lang="en-US" sz="2000"/>
          </a:p>
          <a:p>
            <a:pPr indent="-228600">
              <a:lnSpc>
                <a:spcPct val="90000"/>
              </a:lnSpc>
              <a:spcAft>
                <a:spcPts val="600"/>
              </a:spcAft>
              <a:buFont typeface="Arial" panose="020B0604020202020204" pitchFamily="34" charset="0"/>
              <a:buChar char="•"/>
            </a:pPr>
            <a:endParaRPr lang="en-US" sz="2000" b="1"/>
          </a:p>
          <a:p>
            <a:pPr marL="285750" indent="-228600">
              <a:lnSpc>
                <a:spcPct val="90000"/>
              </a:lnSpc>
              <a:spcAft>
                <a:spcPts val="600"/>
              </a:spcAft>
              <a:buFont typeface="Arial" panose="020B0604020202020204" pitchFamily="34" charset="0"/>
              <a:buChar char="•"/>
            </a:pPr>
            <a:r>
              <a:rPr lang="en-US" sz="2000"/>
              <a:t>Response speed</a:t>
            </a:r>
          </a:p>
          <a:p>
            <a:pPr marL="285750" indent="-228600">
              <a:lnSpc>
                <a:spcPct val="90000"/>
              </a:lnSpc>
              <a:spcAft>
                <a:spcPts val="600"/>
              </a:spcAft>
              <a:buFont typeface="Arial" panose="020B0604020202020204" pitchFamily="34" charset="0"/>
              <a:buChar char="•"/>
            </a:pPr>
            <a:r>
              <a:rPr lang="en-US" sz="2000"/>
              <a:t>Personalization</a:t>
            </a:r>
          </a:p>
          <a:p>
            <a:pPr marL="285750" indent="-228600">
              <a:lnSpc>
                <a:spcPct val="90000"/>
              </a:lnSpc>
              <a:spcAft>
                <a:spcPts val="600"/>
              </a:spcAft>
              <a:buFont typeface="Arial" panose="020B0604020202020204" pitchFamily="34" charset="0"/>
              <a:buChar char="•"/>
            </a:pPr>
            <a:r>
              <a:rPr lang="en-US" sz="2000"/>
              <a:t>Customer satisfaction</a:t>
            </a:r>
          </a:p>
          <a:p>
            <a:pPr marL="285750" indent="-228600">
              <a:lnSpc>
                <a:spcPct val="90000"/>
              </a:lnSpc>
              <a:spcAft>
                <a:spcPts val="600"/>
              </a:spcAft>
              <a:buFont typeface="Arial" panose="020B0604020202020204" pitchFamily="34" charset="0"/>
              <a:buChar char="•"/>
            </a:pPr>
            <a:r>
              <a:rPr lang="en-US" sz="2000"/>
              <a:t>Trust and security</a:t>
            </a:r>
          </a:p>
          <a:p>
            <a:pPr marL="285750" indent="-228600">
              <a:lnSpc>
                <a:spcPct val="90000"/>
              </a:lnSpc>
              <a:spcAft>
                <a:spcPts val="600"/>
              </a:spcAft>
              <a:buFont typeface="Arial" panose="020B0604020202020204" pitchFamily="34" charset="0"/>
              <a:buChar char="•"/>
            </a:pPr>
            <a:r>
              <a:rPr lang="en-US" sz="2000"/>
              <a:t>Integration with human agents</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b="1"/>
              <a:t>Purpose of the Literature Review:</a:t>
            </a:r>
            <a:endParaRPr lang="en-US" sz="2000"/>
          </a:p>
          <a:p>
            <a:pPr indent="-228600">
              <a:lnSpc>
                <a:spcPct val="90000"/>
              </a:lnSpc>
              <a:spcAft>
                <a:spcPts val="600"/>
              </a:spcAft>
              <a:buFont typeface="Arial" panose="020B0604020202020204" pitchFamily="34" charset="0"/>
              <a:buChar char="•"/>
            </a:pPr>
            <a:endParaRPr lang="en-US" sz="2000" b="1"/>
          </a:p>
          <a:p>
            <a:pPr marL="285750" indent="-228600">
              <a:lnSpc>
                <a:spcPct val="90000"/>
              </a:lnSpc>
              <a:spcAft>
                <a:spcPts val="600"/>
              </a:spcAft>
              <a:buFont typeface="Arial" panose="020B0604020202020204" pitchFamily="34" charset="0"/>
              <a:buChar char="•"/>
            </a:pPr>
            <a:r>
              <a:rPr lang="en-US" sz="2000"/>
              <a:t>Summarizes key findings from previous studies.</a:t>
            </a:r>
          </a:p>
          <a:p>
            <a:pPr marL="285750" indent="-228600">
              <a:lnSpc>
                <a:spcPct val="90000"/>
              </a:lnSpc>
              <a:spcAft>
                <a:spcPts val="600"/>
              </a:spcAft>
              <a:buFont typeface="Arial" panose="020B0604020202020204" pitchFamily="34" charset="0"/>
              <a:buChar char="•"/>
            </a:pPr>
            <a:r>
              <a:rPr lang="en-US" sz="2000"/>
              <a:t>Identifies areas for improvement and gaps in research.</a:t>
            </a:r>
          </a:p>
          <a:p>
            <a:pPr indent="-228600">
              <a:lnSpc>
                <a:spcPct val="90000"/>
              </a:lnSpc>
              <a:spcAft>
                <a:spcPts val="600"/>
              </a:spcAft>
              <a:buFont typeface="Arial" panose="020B0604020202020204" pitchFamily="34" charset="0"/>
              <a:buChar char="•"/>
            </a:pPr>
            <a:endParaRPr lang="en-US" sz="2000"/>
          </a:p>
        </p:txBody>
      </p:sp>
      <p:pic>
        <p:nvPicPr>
          <p:cNvPr id="3" name="Picture 2" descr="A robot in a cafe table">
            <a:extLst>
              <a:ext uri="{FF2B5EF4-FFF2-40B4-BE49-F238E27FC236}">
                <a16:creationId xmlns:a16="http://schemas.microsoft.com/office/drawing/2014/main" id="{E0B6BEC5-B62C-1B04-02CD-A73204607BD1}"/>
              </a:ext>
            </a:extLst>
          </p:cNvPr>
          <p:cNvPicPr>
            <a:picLocks noChangeAspect="1"/>
          </p:cNvPicPr>
          <p:nvPr/>
        </p:nvPicPr>
        <p:blipFill>
          <a:blip r:embed="rId2"/>
          <a:srcRect l="13935" r="52800" b="-2"/>
          <a:stretch/>
        </p:blipFill>
        <p:spPr>
          <a:xfrm>
            <a:off x="2694" y="22422"/>
            <a:ext cx="4055532" cy="6835578"/>
          </a:xfrm>
          <a:prstGeom prst="rect">
            <a:avLst/>
          </a:prstGeom>
        </p:spPr>
      </p:pic>
      <p:sp>
        <p:nvSpPr>
          <p:cNvPr id="6" name="TextBox 5">
            <a:extLst>
              <a:ext uri="{FF2B5EF4-FFF2-40B4-BE49-F238E27FC236}">
                <a16:creationId xmlns:a16="http://schemas.microsoft.com/office/drawing/2014/main" id="{3A1ECCB9-73D0-8FDD-9D2A-94D4AF218255}"/>
              </a:ext>
            </a:extLst>
          </p:cNvPr>
          <p:cNvSpPr txBox="1"/>
          <p:nvPr/>
        </p:nvSpPr>
        <p:spPr>
          <a:xfrm>
            <a:off x="92364" y="150090"/>
            <a:ext cx="387927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a:t>Literature Review</a:t>
            </a:r>
            <a:endParaRPr lang="en-US" sz="2800" b="1"/>
          </a:p>
        </p:txBody>
      </p:sp>
    </p:spTree>
    <p:extLst>
      <p:ext uri="{BB962C8B-B14F-4D97-AF65-F5344CB8AC3E}">
        <p14:creationId xmlns:p14="http://schemas.microsoft.com/office/powerpoint/2010/main" val="2653553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CE3426-6BF6-F78F-20B9-CFDD87A0B10D}"/>
              </a:ext>
            </a:extLst>
          </p:cNvPr>
          <p:cNvSpPr txBox="1"/>
          <p:nvPr/>
        </p:nvSpPr>
        <p:spPr>
          <a:xfrm>
            <a:off x="234558" y="1826219"/>
            <a:ext cx="5202608" cy="4819746"/>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gn="just" rtl="0">
              <a:lnSpc>
                <a:spcPts val="1350"/>
              </a:lnSpc>
            </a:pPr>
            <a:endParaRPr lang="en-US" sz="3200" dirty="0">
              <a:latin typeface="Calibri"/>
              <a:ea typeface="Segoe UI"/>
              <a:cs typeface="Segoe UI"/>
            </a:endParaRPr>
          </a:p>
          <a:p>
            <a:pPr algn="just" rtl="0">
              <a:lnSpc>
                <a:spcPts val="1350"/>
              </a:lnSpc>
            </a:pPr>
            <a:r>
              <a:rPr lang="en-US" sz="3200" dirty="0">
                <a:latin typeface="Calibri"/>
                <a:ea typeface="Segoe UI"/>
                <a:cs typeface="Segoe UI"/>
              </a:rPr>
              <a:t>​</a:t>
            </a:r>
            <a:endParaRPr lang="en-US" sz="3200" b="1" dirty="0">
              <a:latin typeface="Calibri"/>
            </a:endParaRPr>
          </a:p>
        </p:txBody>
      </p:sp>
      <p:sp>
        <p:nvSpPr>
          <p:cNvPr id="4" name="TextBox 3">
            <a:extLst>
              <a:ext uri="{FF2B5EF4-FFF2-40B4-BE49-F238E27FC236}">
                <a16:creationId xmlns:a16="http://schemas.microsoft.com/office/drawing/2014/main" id="{2B291B4E-6398-3635-A0A9-C90EBCA6FDF5}"/>
              </a:ext>
            </a:extLst>
          </p:cNvPr>
          <p:cNvSpPr txBox="1"/>
          <p:nvPr/>
        </p:nvSpPr>
        <p:spPr>
          <a:xfrm>
            <a:off x="507111" y="321496"/>
            <a:ext cx="666172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GB" sz="2800" b="1">
                <a:solidFill>
                  <a:schemeClr val="bg1"/>
                </a:solidFill>
                <a:ea typeface="+mn-lt"/>
                <a:cs typeface="+mn-lt"/>
              </a:rPr>
              <a:t>Response Speed &amp; Efficiency</a:t>
            </a:r>
            <a:endParaRPr lang="en-US" sz="2800" b="1">
              <a:solidFill>
                <a:schemeClr val="bg1"/>
              </a:solidFill>
            </a:endParaRPr>
          </a:p>
        </p:txBody>
      </p:sp>
      <p:sp>
        <p:nvSpPr>
          <p:cNvPr id="6" name="TextBox 5">
            <a:extLst>
              <a:ext uri="{FF2B5EF4-FFF2-40B4-BE49-F238E27FC236}">
                <a16:creationId xmlns:a16="http://schemas.microsoft.com/office/drawing/2014/main" id="{F4BDC299-D92D-74C9-D209-722862EBCF17}"/>
              </a:ext>
            </a:extLst>
          </p:cNvPr>
          <p:cNvSpPr txBox="1"/>
          <p:nvPr/>
        </p:nvSpPr>
        <p:spPr>
          <a:xfrm>
            <a:off x="5601322" y="439616"/>
            <a:ext cx="1133763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GB" sz="2800" b="1">
                <a:ea typeface="+mn-lt"/>
                <a:cs typeface="+mn-lt"/>
              </a:rPr>
              <a:t>Personalization &amp; Context Awareness</a:t>
            </a:r>
            <a:endParaRPr lang="en-US" sz="2800" b="1"/>
          </a:p>
        </p:txBody>
      </p:sp>
      <p:sp>
        <p:nvSpPr>
          <p:cNvPr id="7" name="TextBox 6">
            <a:extLst>
              <a:ext uri="{FF2B5EF4-FFF2-40B4-BE49-F238E27FC236}">
                <a16:creationId xmlns:a16="http://schemas.microsoft.com/office/drawing/2014/main" id="{D3012868-77EF-43E7-BE22-DEF149579274}"/>
              </a:ext>
            </a:extLst>
          </p:cNvPr>
          <p:cNvSpPr txBox="1"/>
          <p:nvPr/>
        </p:nvSpPr>
        <p:spPr>
          <a:xfrm>
            <a:off x="5770951" y="1405437"/>
            <a:ext cx="6383748" cy="48167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GB" b="1">
                <a:ea typeface="+mn-lt"/>
                <a:cs typeface="+mn-lt"/>
              </a:rPr>
              <a:t>Why personalization matters:</a:t>
            </a:r>
            <a:endParaRPr lang="en-US"/>
          </a:p>
          <a:p>
            <a:pPr marL="285750" indent="-285750">
              <a:spcAft>
                <a:spcPts val="600"/>
              </a:spcAft>
              <a:buFont typeface="Arial"/>
              <a:buChar char="•"/>
            </a:pPr>
            <a:r>
              <a:rPr lang="en-GB">
                <a:ea typeface="+mn-lt"/>
                <a:cs typeface="+mn-lt"/>
              </a:rPr>
              <a:t>Customers prefer </a:t>
            </a:r>
            <a:r>
              <a:rPr lang="en-GB" b="1">
                <a:ea typeface="+mn-lt"/>
                <a:cs typeface="+mn-lt"/>
              </a:rPr>
              <a:t>tailored experiences</a:t>
            </a:r>
            <a:r>
              <a:rPr lang="en-GB">
                <a:ea typeface="+mn-lt"/>
                <a:cs typeface="+mn-lt"/>
              </a:rPr>
              <a:t> over generic responses.</a:t>
            </a:r>
            <a:endParaRPr lang="en-GB"/>
          </a:p>
          <a:p>
            <a:pPr>
              <a:spcAft>
                <a:spcPts val="600"/>
              </a:spcAft>
            </a:pPr>
            <a:endParaRPr lang="en-GB">
              <a:ea typeface="+mn-lt"/>
              <a:cs typeface="+mn-lt"/>
            </a:endParaRPr>
          </a:p>
          <a:p>
            <a:pPr>
              <a:spcAft>
                <a:spcPts val="600"/>
              </a:spcAft>
            </a:pPr>
            <a:r>
              <a:rPr lang="en-GB" b="1">
                <a:ea typeface="+mn-lt"/>
                <a:cs typeface="+mn-lt"/>
              </a:rPr>
              <a:t>How chatbots achieve personalization:</a:t>
            </a:r>
            <a:endParaRPr lang="en-GB"/>
          </a:p>
          <a:p>
            <a:pPr marL="285750" indent="-285750">
              <a:spcAft>
                <a:spcPts val="600"/>
              </a:spcAft>
              <a:buFont typeface="Arial"/>
              <a:buChar char="•"/>
            </a:pPr>
            <a:r>
              <a:rPr lang="en-GB">
                <a:ea typeface="+mn-lt"/>
                <a:cs typeface="+mn-lt"/>
              </a:rPr>
              <a:t>Use </a:t>
            </a:r>
            <a:r>
              <a:rPr lang="en-GB" b="1">
                <a:ea typeface="+mn-lt"/>
                <a:cs typeface="+mn-lt"/>
              </a:rPr>
              <a:t>Natural Language Processing (NLP)</a:t>
            </a:r>
            <a:r>
              <a:rPr lang="en-GB">
                <a:ea typeface="+mn-lt"/>
                <a:cs typeface="+mn-lt"/>
              </a:rPr>
              <a:t> to </a:t>
            </a:r>
            <a:r>
              <a:rPr lang="en-GB" err="1">
                <a:ea typeface="+mn-lt"/>
                <a:cs typeface="+mn-lt"/>
              </a:rPr>
              <a:t>analyze</a:t>
            </a:r>
            <a:r>
              <a:rPr lang="en-GB">
                <a:ea typeface="+mn-lt"/>
                <a:cs typeface="+mn-lt"/>
              </a:rPr>
              <a:t> customer queries.</a:t>
            </a:r>
            <a:endParaRPr lang="en-GB"/>
          </a:p>
          <a:p>
            <a:pPr marL="285750" indent="-285750">
              <a:spcAft>
                <a:spcPts val="600"/>
              </a:spcAft>
              <a:buFont typeface="Arial"/>
              <a:buChar char="•"/>
            </a:pPr>
            <a:r>
              <a:rPr lang="en-GB">
                <a:ea typeface="+mn-lt"/>
                <a:cs typeface="+mn-lt"/>
              </a:rPr>
              <a:t>Remember past conversations and preferences.</a:t>
            </a:r>
            <a:endParaRPr lang="en-GB"/>
          </a:p>
          <a:p>
            <a:pPr marL="285750" indent="-285750">
              <a:spcAft>
                <a:spcPts val="600"/>
              </a:spcAft>
              <a:buFont typeface="Arial"/>
              <a:buChar char="•"/>
            </a:pPr>
            <a:r>
              <a:rPr lang="en-GB">
                <a:ea typeface="+mn-lt"/>
                <a:cs typeface="+mn-lt"/>
              </a:rPr>
              <a:t>Offer </a:t>
            </a:r>
            <a:r>
              <a:rPr lang="en-GB" b="1">
                <a:ea typeface="+mn-lt"/>
                <a:cs typeface="+mn-lt"/>
              </a:rPr>
              <a:t>product recommendations &amp; customized solutions.</a:t>
            </a:r>
            <a:endParaRPr lang="en-GB"/>
          </a:p>
          <a:p>
            <a:pPr>
              <a:spcAft>
                <a:spcPts val="600"/>
              </a:spcAft>
            </a:pPr>
            <a:endParaRPr lang="en-GB" b="1">
              <a:ea typeface="+mn-lt"/>
              <a:cs typeface="+mn-lt"/>
            </a:endParaRPr>
          </a:p>
          <a:p>
            <a:pPr>
              <a:spcAft>
                <a:spcPts val="600"/>
              </a:spcAft>
            </a:pPr>
            <a:r>
              <a:rPr lang="en-GB" b="1">
                <a:ea typeface="+mn-lt"/>
                <a:cs typeface="+mn-lt"/>
              </a:rPr>
              <a:t>Impact:</a:t>
            </a:r>
            <a:endParaRPr lang="en-GB"/>
          </a:p>
          <a:p>
            <a:pPr marL="285750" indent="-285750">
              <a:spcAft>
                <a:spcPts val="600"/>
              </a:spcAft>
              <a:buFont typeface="Arial"/>
              <a:buChar char="•"/>
            </a:pPr>
            <a:r>
              <a:rPr lang="en-GB">
                <a:ea typeface="+mn-lt"/>
                <a:cs typeface="+mn-lt"/>
              </a:rPr>
              <a:t>Increases </a:t>
            </a:r>
            <a:r>
              <a:rPr lang="en-GB" b="1">
                <a:ea typeface="+mn-lt"/>
                <a:cs typeface="+mn-lt"/>
              </a:rPr>
              <a:t>customer engagement &amp; loyalty.</a:t>
            </a:r>
            <a:endParaRPr lang="en-GB"/>
          </a:p>
          <a:p>
            <a:pPr marL="285750" indent="-285750">
              <a:spcAft>
                <a:spcPts val="600"/>
              </a:spcAft>
              <a:buFont typeface="Arial"/>
              <a:buChar char="•"/>
            </a:pPr>
            <a:r>
              <a:rPr lang="en-GB">
                <a:ea typeface="+mn-lt"/>
                <a:cs typeface="+mn-lt"/>
              </a:rPr>
              <a:t>Makes interactions feel more </a:t>
            </a:r>
            <a:r>
              <a:rPr lang="en-GB" b="1">
                <a:ea typeface="+mn-lt"/>
                <a:cs typeface="+mn-lt"/>
              </a:rPr>
              <a:t>human-like.</a:t>
            </a:r>
            <a:endParaRPr lang="en-GB"/>
          </a:p>
          <a:p>
            <a:pPr algn="l">
              <a:spcAft>
                <a:spcPts val="600"/>
              </a:spcAft>
            </a:pPr>
            <a:endParaRPr lang="en-GB"/>
          </a:p>
        </p:txBody>
      </p:sp>
      <p:sp>
        <p:nvSpPr>
          <p:cNvPr id="2" name="TextBox 1">
            <a:extLst>
              <a:ext uri="{FF2B5EF4-FFF2-40B4-BE49-F238E27FC236}">
                <a16:creationId xmlns:a16="http://schemas.microsoft.com/office/drawing/2014/main" id="{DF71F50D-35C3-5B68-1DB2-F522F8C65D9A}"/>
              </a:ext>
            </a:extLst>
          </p:cNvPr>
          <p:cNvSpPr txBox="1"/>
          <p:nvPr/>
        </p:nvSpPr>
        <p:spPr>
          <a:xfrm>
            <a:off x="5428540" y="322231"/>
            <a:ext cx="33727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800" b="1">
                <a:solidFill>
                  <a:schemeClr val="bg1"/>
                </a:solidFill>
              </a:rPr>
              <a:t>|</a:t>
            </a:r>
          </a:p>
        </p:txBody>
      </p:sp>
      <p:sp>
        <p:nvSpPr>
          <p:cNvPr id="8" name="TextBox 7">
            <a:extLst>
              <a:ext uri="{FF2B5EF4-FFF2-40B4-BE49-F238E27FC236}">
                <a16:creationId xmlns:a16="http://schemas.microsoft.com/office/drawing/2014/main" id="{BCE45596-0D2E-538B-72E8-2D819022F18F}"/>
              </a:ext>
            </a:extLst>
          </p:cNvPr>
          <p:cNvSpPr txBox="1"/>
          <p:nvPr/>
        </p:nvSpPr>
        <p:spPr>
          <a:xfrm>
            <a:off x="621755" y="1651536"/>
            <a:ext cx="4857460"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Calibri"/>
                <a:ea typeface="Calibri"/>
                <a:cs typeface="Calibri"/>
              </a:rPr>
              <a:t>Chatbots provide instant responses, reducing wait times and improving customer satisfaction. They handle queries 70% faster than human agents and operate 24/7, ensuring no query goes unanswered. This efficiency builds trust and allows human agents to focus on complex issues.</a:t>
            </a:r>
          </a:p>
        </p:txBody>
      </p:sp>
      <p:sp>
        <p:nvSpPr>
          <p:cNvPr id="9" name="TextBox 8">
            <a:extLst>
              <a:ext uri="{FF2B5EF4-FFF2-40B4-BE49-F238E27FC236}">
                <a16:creationId xmlns:a16="http://schemas.microsoft.com/office/drawing/2014/main" id="{FAA55194-18AC-036F-DD6A-63467BEF2092}"/>
              </a:ext>
            </a:extLst>
          </p:cNvPr>
          <p:cNvSpPr txBox="1"/>
          <p:nvPr/>
        </p:nvSpPr>
        <p:spPr>
          <a:xfrm>
            <a:off x="363682" y="103909"/>
            <a:ext cx="494145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a:t>Customer Satisfaction &amp; Trustworthiness</a:t>
            </a:r>
            <a:endParaRPr lang="en-US" sz="2800"/>
          </a:p>
        </p:txBody>
      </p:sp>
    </p:spTree>
    <p:extLst>
      <p:ext uri="{BB962C8B-B14F-4D97-AF65-F5344CB8AC3E}">
        <p14:creationId xmlns:p14="http://schemas.microsoft.com/office/powerpoint/2010/main" val="3904226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6783E6-F213-2D25-8D25-D0331236576A}"/>
              </a:ext>
            </a:extLst>
          </p:cNvPr>
          <p:cNvSpPr txBox="1"/>
          <p:nvPr/>
        </p:nvSpPr>
        <p:spPr>
          <a:xfrm>
            <a:off x="368801" y="644959"/>
            <a:ext cx="6250191" cy="83045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ts val="1000"/>
              </a:spcBef>
              <a:spcAft>
                <a:spcPts val="600"/>
              </a:spcAft>
            </a:pPr>
            <a:r>
              <a:rPr lang="en-US" sz="3200" b="1" dirty="0">
                <a:latin typeface="Calibri"/>
                <a:ea typeface="Calibri"/>
                <a:cs typeface="Calibri"/>
              </a:rPr>
              <a:t>Constructs</a:t>
            </a:r>
            <a:r>
              <a:rPr lang="en-US" sz="3200" b="1" dirty="0">
                <a:solidFill>
                  <a:srgbClr val="000000"/>
                </a:solidFill>
                <a:latin typeface="Calibri"/>
                <a:ea typeface="Calibri"/>
                <a:cs typeface="Calibri"/>
              </a:rPr>
              <a:t>:</a:t>
            </a:r>
            <a:r>
              <a:rPr lang="en-US" sz="2000" b="1" dirty="0">
                <a:solidFill>
                  <a:srgbClr val="FFFFFF"/>
                </a:solidFill>
              </a:rPr>
              <a:t>&amp; ss</a:t>
            </a:r>
            <a:endParaRPr lang="en-US" sz="2000" dirty="0">
              <a:solidFill>
                <a:srgbClr val="FFFFFF"/>
              </a:solidFill>
            </a:endParaRPr>
          </a:p>
          <a:p>
            <a:pPr>
              <a:lnSpc>
                <a:spcPct val="90000"/>
              </a:lnSpc>
              <a:spcBef>
                <a:spcPts val="1000"/>
              </a:spcBef>
              <a:spcAft>
                <a:spcPts val="600"/>
              </a:spcAft>
            </a:pPr>
            <a:endParaRPr lang="en-US" sz="2000">
              <a:solidFill>
                <a:srgbClr val="FFFFFF"/>
              </a:solidFill>
            </a:endParaRPr>
          </a:p>
        </p:txBody>
      </p:sp>
      <p:sp>
        <p:nvSpPr>
          <p:cNvPr id="6" name="TextBox 5">
            <a:extLst>
              <a:ext uri="{FF2B5EF4-FFF2-40B4-BE49-F238E27FC236}">
                <a16:creationId xmlns:a16="http://schemas.microsoft.com/office/drawing/2014/main" id="{DD05893D-51C7-EE6F-5956-50BFA3E802C7}"/>
              </a:ext>
            </a:extLst>
          </p:cNvPr>
          <p:cNvSpPr txBox="1"/>
          <p:nvPr/>
        </p:nvSpPr>
        <p:spPr>
          <a:xfrm>
            <a:off x="5346774" y="787834"/>
            <a:ext cx="56284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GB" sz="2800" b="1">
                <a:solidFill>
                  <a:schemeClr val="bg1"/>
                </a:solidFill>
              </a:rPr>
              <a:t>Integration with Human Support</a:t>
            </a:r>
            <a:endParaRPr lang="en-US" sz="2800">
              <a:solidFill>
                <a:schemeClr val="bg1"/>
              </a:solidFill>
            </a:endParaRPr>
          </a:p>
        </p:txBody>
      </p:sp>
      <p:sp>
        <p:nvSpPr>
          <p:cNvPr id="5" name="TextBox 4">
            <a:extLst>
              <a:ext uri="{FF2B5EF4-FFF2-40B4-BE49-F238E27FC236}">
                <a16:creationId xmlns:a16="http://schemas.microsoft.com/office/drawing/2014/main" id="{9231DE1E-3872-0E5C-44C2-A9F3CAE8720F}"/>
              </a:ext>
            </a:extLst>
          </p:cNvPr>
          <p:cNvSpPr txBox="1"/>
          <p:nvPr/>
        </p:nvSpPr>
        <p:spPr>
          <a:xfrm>
            <a:off x="366537" y="1724461"/>
            <a:ext cx="4815838" cy="457321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a:lnSpc>
                <a:spcPct val="90000"/>
              </a:lnSpc>
              <a:spcBef>
                <a:spcPts val="1000"/>
              </a:spcBef>
            </a:pPr>
            <a:r>
              <a:rPr lang="en-US" b="1"/>
              <a:t>Customer Satisfaction Factors:</a:t>
            </a:r>
            <a:endParaRPr lang="en-US"/>
          </a:p>
          <a:p>
            <a:pPr>
              <a:lnSpc>
                <a:spcPct val="90000"/>
              </a:lnSpc>
              <a:spcBef>
                <a:spcPts val="1000"/>
              </a:spcBef>
            </a:pPr>
            <a:endParaRPr lang="en-US" b="1"/>
          </a:p>
          <a:p>
            <a:pPr>
              <a:lnSpc>
                <a:spcPct val="90000"/>
              </a:lnSpc>
              <a:spcBef>
                <a:spcPts val="1000"/>
              </a:spcBef>
            </a:pPr>
            <a:r>
              <a:rPr lang="en-US" b="1"/>
              <a:t>24/7 availability</a:t>
            </a:r>
            <a:r>
              <a:rPr lang="en-US"/>
              <a:t> → No waiting time.</a:t>
            </a:r>
          </a:p>
          <a:p>
            <a:pPr>
              <a:lnSpc>
                <a:spcPct val="90000"/>
              </a:lnSpc>
              <a:spcBef>
                <a:spcPts val="1000"/>
              </a:spcBef>
            </a:pPr>
            <a:r>
              <a:rPr lang="en-US" b="1"/>
              <a:t>Quick issue resolution</a:t>
            </a:r>
            <a:r>
              <a:rPr lang="en-US"/>
              <a:t> → Customers get instant solutions.</a:t>
            </a:r>
          </a:p>
          <a:p>
            <a:pPr>
              <a:lnSpc>
                <a:spcPct val="90000"/>
              </a:lnSpc>
              <a:spcBef>
                <a:spcPts val="1000"/>
              </a:spcBef>
            </a:pPr>
            <a:r>
              <a:rPr lang="en-US" b="1"/>
              <a:t>Friendly &amp; engaging chat style</a:t>
            </a:r>
            <a:r>
              <a:rPr lang="en-US"/>
              <a:t> → Improves user experience.</a:t>
            </a:r>
          </a:p>
          <a:p>
            <a:pPr>
              <a:lnSpc>
                <a:spcPct val="90000"/>
              </a:lnSpc>
              <a:spcBef>
                <a:spcPts val="1000"/>
              </a:spcBef>
            </a:pPr>
            <a:endParaRPr lang="en-US"/>
          </a:p>
          <a:p>
            <a:pPr>
              <a:lnSpc>
                <a:spcPct val="90000"/>
              </a:lnSpc>
              <a:spcBef>
                <a:spcPts val="1000"/>
              </a:spcBef>
            </a:pPr>
            <a:r>
              <a:rPr lang="en-US" b="1"/>
              <a:t>Trust Factors:</a:t>
            </a:r>
            <a:endParaRPr lang="en-US"/>
          </a:p>
          <a:p>
            <a:pPr>
              <a:lnSpc>
                <a:spcPct val="90000"/>
              </a:lnSpc>
              <a:spcBef>
                <a:spcPts val="1000"/>
              </a:spcBef>
            </a:pPr>
            <a:endParaRPr lang="en-US" b="1"/>
          </a:p>
          <a:p>
            <a:pPr>
              <a:lnSpc>
                <a:spcPct val="90000"/>
              </a:lnSpc>
              <a:spcBef>
                <a:spcPts val="1000"/>
              </a:spcBef>
            </a:pPr>
            <a:r>
              <a:rPr lang="en-US"/>
              <a:t>Customers trust chatbots that are </a:t>
            </a:r>
            <a:r>
              <a:rPr lang="en-US" b="1"/>
              <a:t>transparent</a:t>
            </a:r>
            <a:r>
              <a:rPr lang="en-US"/>
              <a:t> about being AI.</a:t>
            </a:r>
          </a:p>
          <a:p>
            <a:pPr>
              <a:lnSpc>
                <a:spcPct val="90000"/>
              </a:lnSpc>
              <a:spcBef>
                <a:spcPts val="1000"/>
              </a:spcBef>
            </a:pPr>
            <a:r>
              <a:rPr lang="en-US" b="1"/>
              <a:t>Secure data handling</a:t>
            </a:r>
            <a:r>
              <a:rPr lang="en-US"/>
              <a:t> is essential for user confidence.</a:t>
            </a:r>
          </a:p>
        </p:txBody>
      </p:sp>
      <p:sp>
        <p:nvSpPr>
          <p:cNvPr id="7" name="TextBox 6">
            <a:extLst>
              <a:ext uri="{FF2B5EF4-FFF2-40B4-BE49-F238E27FC236}">
                <a16:creationId xmlns:a16="http://schemas.microsoft.com/office/drawing/2014/main" id="{A10F6621-65C5-7D89-CE3E-A30E43E418D6}"/>
              </a:ext>
            </a:extLst>
          </p:cNvPr>
          <p:cNvSpPr txBox="1"/>
          <p:nvPr/>
        </p:nvSpPr>
        <p:spPr>
          <a:xfrm>
            <a:off x="5349393" y="1658698"/>
            <a:ext cx="6731000" cy="43858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GB" b="1">
                <a:ea typeface="+mn-lt"/>
                <a:cs typeface="+mn-lt"/>
              </a:rPr>
              <a:t>Why human support is still needed:</a:t>
            </a:r>
            <a:endParaRPr lang="en-US"/>
          </a:p>
          <a:p>
            <a:pPr marL="285750" indent="-285750">
              <a:spcAft>
                <a:spcPts val="600"/>
              </a:spcAft>
              <a:buFont typeface="Arial"/>
              <a:buChar char="•"/>
            </a:pPr>
            <a:r>
              <a:rPr lang="en-GB">
                <a:ea typeface="+mn-lt"/>
                <a:cs typeface="+mn-lt"/>
              </a:rPr>
              <a:t>Chatbots handle routine queries well but struggle with </a:t>
            </a:r>
            <a:r>
              <a:rPr lang="en-GB" b="1">
                <a:ea typeface="+mn-lt"/>
                <a:cs typeface="+mn-lt"/>
              </a:rPr>
              <a:t>complex emotional issues</a:t>
            </a:r>
            <a:r>
              <a:rPr lang="en-GB">
                <a:ea typeface="+mn-lt"/>
                <a:cs typeface="+mn-lt"/>
              </a:rPr>
              <a:t>.</a:t>
            </a:r>
            <a:endParaRPr lang="en-GB"/>
          </a:p>
          <a:p>
            <a:pPr marL="285750" indent="-285750">
              <a:spcAft>
                <a:spcPts val="600"/>
              </a:spcAft>
              <a:buFont typeface="Arial"/>
              <a:buChar char="•"/>
            </a:pPr>
            <a:r>
              <a:rPr lang="en-GB">
                <a:ea typeface="+mn-lt"/>
                <a:cs typeface="+mn-lt"/>
              </a:rPr>
              <a:t>Customers expect </a:t>
            </a:r>
            <a:r>
              <a:rPr lang="en-GB" b="1">
                <a:ea typeface="+mn-lt"/>
                <a:cs typeface="+mn-lt"/>
              </a:rPr>
              <a:t>seamless transitions</a:t>
            </a:r>
            <a:r>
              <a:rPr lang="en-GB">
                <a:ea typeface="+mn-lt"/>
                <a:cs typeface="+mn-lt"/>
              </a:rPr>
              <a:t> to human agents.</a:t>
            </a:r>
            <a:endParaRPr lang="en-GB"/>
          </a:p>
          <a:p>
            <a:pPr marL="285750" indent="-285750">
              <a:spcAft>
                <a:spcPts val="600"/>
              </a:spcAft>
              <a:buFont typeface="Arial"/>
              <a:buChar char="•"/>
            </a:pPr>
            <a:endParaRPr lang="en-GB">
              <a:ea typeface="+mn-lt"/>
              <a:cs typeface="+mn-lt"/>
            </a:endParaRPr>
          </a:p>
          <a:p>
            <a:pPr>
              <a:spcAft>
                <a:spcPts val="600"/>
              </a:spcAft>
            </a:pPr>
            <a:r>
              <a:rPr lang="en-GB" b="1">
                <a:ea typeface="+mn-lt"/>
                <a:cs typeface="+mn-lt"/>
              </a:rPr>
              <a:t>Best Practices for Integration:</a:t>
            </a:r>
            <a:endParaRPr lang="en-GB"/>
          </a:p>
          <a:p>
            <a:pPr marL="285750" indent="-285750">
              <a:spcAft>
                <a:spcPts val="600"/>
              </a:spcAft>
              <a:buFont typeface="Arial"/>
              <a:buChar char="•"/>
            </a:pPr>
            <a:r>
              <a:rPr lang="en-GB">
                <a:ea typeface="+mn-lt"/>
                <a:cs typeface="+mn-lt"/>
              </a:rPr>
              <a:t>Chatbots should provide </a:t>
            </a:r>
            <a:r>
              <a:rPr lang="en-GB" b="1">
                <a:ea typeface="+mn-lt"/>
                <a:cs typeface="+mn-lt"/>
              </a:rPr>
              <a:t>conversation history</a:t>
            </a:r>
            <a:r>
              <a:rPr lang="en-GB">
                <a:ea typeface="+mn-lt"/>
                <a:cs typeface="+mn-lt"/>
              </a:rPr>
              <a:t> when escalating to humans.</a:t>
            </a:r>
            <a:endParaRPr lang="en-GB"/>
          </a:p>
          <a:p>
            <a:pPr marL="285750" indent="-285750">
              <a:spcAft>
                <a:spcPts val="600"/>
              </a:spcAft>
              <a:buFont typeface="Arial"/>
              <a:buChar char="•"/>
            </a:pPr>
            <a:r>
              <a:rPr lang="en-GB" b="1">
                <a:ea typeface="+mn-lt"/>
                <a:cs typeface="+mn-lt"/>
              </a:rPr>
              <a:t>Hybrid support model:</a:t>
            </a:r>
            <a:r>
              <a:rPr lang="en-GB">
                <a:ea typeface="+mn-lt"/>
                <a:cs typeface="+mn-lt"/>
              </a:rPr>
              <a:t> AI + Human = Best customer experience.</a:t>
            </a:r>
            <a:endParaRPr lang="en-GB"/>
          </a:p>
          <a:p>
            <a:pPr marL="285750" indent="-285750">
              <a:spcAft>
                <a:spcPts val="600"/>
              </a:spcAft>
              <a:buFont typeface="Arial"/>
              <a:buChar char="•"/>
            </a:pPr>
            <a:endParaRPr lang="en-GB">
              <a:ea typeface="+mn-lt"/>
              <a:cs typeface="+mn-lt"/>
            </a:endParaRPr>
          </a:p>
          <a:p>
            <a:pPr>
              <a:spcAft>
                <a:spcPts val="600"/>
              </a:spcAft>
            </a:pPr>
            <a:r>
              <a:rPr lang="en-GB" b="1">
                <a:ea typeface="+mn-lt"/>
                <a:cs typeface="+mn-lt"/>
              </a:rPr>
              <a:t>Example:</a:t>
            </a:r>
            <a:endParaRPr lang="en-GB"/>
          </a:p>
          <a:p>
            <a:pPr marL="285750" indent="-285750">
              <a:spcAft>
                <a:spcPts val="600"/>
              </a:spcAft>
              <a:buFont typeface="Arial"/>
              <a:buChar char="•"/>
            </a:pPr>
            <a:r>
              <a:rPr lang="en-GB" b="1">
                <a:ea typeface="+mn-lt"/>
                <a:cs typeface="+mn-lt"/>
              </a:rPr>
              <a:t>Banking chatbots</a:t>
            </a:r>
            <a:r>
              <a:rPr lang="en-GB">
                <a:ea typeface="+mn-lt"/>
                <a:cs typeface="+mn-lt"/>
              </a:rPr>
              <a:t> hand over loan disputes to human agents.</a:t>
            </a:r>
            <a:endParaRPr lang="en-GB"/>
          </a:p>
        </p:txBody>
      </p:sp>
    </p:spTree>
    <p:extLst>
      <p:ext uri="{BB962C8B-B14F-4D97-AF65-F5344CB8AC3E}">
        <p14:creationId xmlns:p14="http://schemas.microsoft.com/office/powerpoint/2010/main" val="2929289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E45167B-6189-C659-DD86-ADE41A065221}"/>
              </a:ext>
            </a:extLst>
          </p:cNvPr>
          <p:cNvSpPr txBox="1"/>
          <p:nvPr/>
        </p:nvSpPr>
        <p:spPr>
          <a:xfrm>
            <a:off x="3552002" y="279755"/>
            <a:ext cx="4647047" cy="523220"/>
          </a:xfrm>
          <a:prstGeom prst="rect">
            <a:avLst/>
          </a:prstGeom>
          <a:solidFill>
            <a:schemeClr val="accent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a:solidFill>
                  <a:schemeClr val="bg1"/>
                </a:solidFill>
                <a:latin typeface="Roboto"/>
                <a:ea typeface="Roboto"/>
                <a:cs typeface="Roboto"/>
              </a:rPr>
              <a:t>Questionnaire Development</a:t>
            </a:r>
            <a:endParaRPr lang="en-US" sz="2800">
              <a:solidFill>
                <a:schemeClr val="bg1"/>
              </a:solidFill>
            </a:endParaRPr>
          </a:p>
        </p:txBody>
      </p:sp>
      <p:sp>
        <p:nvSpPr>
          <p:cNvPr id="5" name="TextBox 4">
            <a:extLst>
              <a:ext uri="{FF2B5EF4-FFF2-40B4-BE49-F238E27FC236}">
                <a16:creationId xmlns:a16="http://schemas.microsoft.com/office/drawing/2014/main" id="{892857D2-9BE6-2300-57A8-705CB3D820B4}"/>
              </a:ext>
            </a:extLst>
          </p:cNvPr>
          <p:cNvSpPr txBox="1"/>
          <p:nvPr/>
        </p:nvSpPr>
        <p:spPr>
          <a:xfrm>
            <a:off x="565727" y="1166091"/>
            <a:ext cx="5541818"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700" b="1">
                <a:latin typeface="Arial"/>
                <a:cs typeface="Arial"/>
              </a:rPr>
              <a:t>1. Basic Information Questions (Demographic Data)</a:t>
            </a:r>
            <a:endParaRPr lang="en-US"/>
          </a:p>
        </p:txBody>
      </p:sp>
      <p:sp>
        <p:nvSpPr>
          <p:cNvPr id="6" name="TextBox 5">
            <a:extLst>
              <a:ext uri="{FF2B5EF4-FFF2-40B4-BE49-F238E27FC236}">
                <a16:creationId xmlns:a16="http://schemas.microsoft.com/office/drawing/2014/main" id="{6FC813EC-1789-CF81-439A-2530084BD7C4}"/>
              </a:ext>
            </a:extLst>
          </p:cNvPr>
          <p:cNvSpPr txBox="1"/>
          <p:nvPr/>
        </p:nvSpPr>
        <p:spPr>
          <a:xfrm>
            <a:off x="7831016" y="1164848"/>
            <a:ext cx="2743200"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a:latin typeface="Arial"/>
                <a:cs typeface="Arial"/>
              </a:rPr>
              <a:t>2. Behavioral Questions</a:t>
            </a:r>
            <a:endParaRPr lang="en-US"/>
          </a:p>
        </p:txBody>
      </p:sp>
      <p:sp>
        <p:nvSpPr>
          <p:cNvPr id="7" name="TextBox 6">
            <a:extLst>
              <a:ext uri="{FF2B5EF4-FFF2-40B4-BE49-F238E27FC236}">
                <a16:creationId xmlns:a16="http://schemas.microsoft.com/office/drawing/2014/main" id="{AD63DCD9-3345-6335-A134-991487532D8B}"/>
              </a:ext>
            </a:extLst>
          </p:cNvPr>
          <p:cNvSpPr txBox="1"/>
          <p:nvPr/>
        </p:nvSpPr>
        <p:spPr>
          <a:xfrm>
            <a:off x="1841589" y="3013896"/>
            <a:ext cx="2743200"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a:latin typeface="Arial"/>
                <a:cs typeface="Arial"/>
              </a:rPr>
              <a:t>3. Contextual Questions</a:t>
            </a:r>
            <a:endParaRPr lang="en-US">
              <a:cs typeface="Arial"/>
            </a:endParaRPr>
          </a:p>
        </p:txBody>
      </p:sp>
      <p:sp>
        <p:nvSpPr>
          <p:cNvPr id="8" name="TextBox 7">
            <a:extLst>
              <a:ext uri="{FF2B5EF4-FFF2-40B4-BE49-F238E27FC236}">
                <a16:creationId xmlns:a16="http://schemas.microsoft.com/office/drawing/2014/main" id="{A74C140B-39D1-A80F-74D9-C8B996C872A6}"/>
              </a:ext>
            </a:extLst>
          </p:cNvPr>
          <p:cNvSpPr txBox="1"/>
          <p:nvPr/>
        </p:nvSpPr>
        <p:spPr>
          <a:xfrm>
            <a:off x="2219924" y="5742175"/>
            <a:ext cx="3473227" cy="365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b="1">
                <a:latin typeface="Arial"/>
                <a:cs typeface="Arial"/>
              </a:rPr>
              <a:t>4. Construct-Specific Questions</a:t>
            </a:r>
            <a:endParaRPr lang="en-US"/>
          </a:p>
        </p:txBody>
      </p:sp>
      <p:sp>
        <p:nvSpPr>
          <p:cNvPr id="11" name="Arrow: Down 10">
            <a:extLst>
              <a:ext uri="{FF2B5EF4-FFF2-40B4-BE49-F238E27FC236}">
                <a16:creationId xmlns:a16="http://schemas.microsoft.com/office/drawing/2014/main" id="{4BB4C94F-7C00-524F-6A2D-5A43FB6E5891}"/>
              </a:ext>
            </a:extLst>
          </p:cNvPr>
          <p:cNvSpPr/>
          <p:nvPr/>
        </p:nvSpPr>
        <p:spPr>
          <a:xfrm rot="3120000">
            <a:off x="1673966" y="1420069"/>
            <a:ext cx="84369" cy="50089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B13E08E4-E5A5-9BBF-C293-BEE2A7A50339}"/>
              </a:ext>
            </a:extLst>
          </p:cNvPr>
          <p:cNvSpPr txBox="1"/>
          <p:nvPr/>
        </p:nvSpPr>
        <p:spPr>
          <a:xfrm>
            <a:off x="473363" y="1889901"/>
            <a:ext cx="112257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solidFill>
                  <a:srgbClr val="202124"/>
                </a:solidFill>
                <a:latin typeface="Roboto"/>
                <a:ea typeface="Roboto"/>
                <a:cs typeface="Roboto"/>
              </a:rPr>
              <a:t>Age group</a:t>
            </a:r>
            <a:endParaRPr lang="en-US" sz="1400"/>
          </a:p>
        </p:txBody>
      </p:sp>
      <p:sp>
        <p:nvSpPr>
          <p:cNvPr id="13" name="Arrow: Down 12">
            <a:extLst>
              <a:ext uri="{FF2B5EF4-FFF2-40B4-BE49-F238E27FC236}">
                <a16:creationId xmlns:a16="http://schemas.microsoft.com/office/drawing/2014/main" id="{EBB96E6D-CF94-39B6-9F93-472C39447F82}"/>
              </a:ext>
            </a:extLst>
          </p:cNvPr>
          <p:cNvSpPr/>
          <p:nvPr/>
        </p:nvSpPr>
        <p:spPr>
          <a:xfrm rot="2340000">
            <a:off x="2142889" y="1462698"/>
            <a:ext cx="84369" cy="50089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AE6B1324-AFF3-3390-47DA-7B717F2D7E07}"/>
              </a:ext>
            </a:extLst>
          </p:cNvPr>
          <p:cNvSpPr txBox="1"/>
          <p:nvPr/>
        </p:nvSpPr>
        <p:spPr>
          <a:xfrm>
            <a:off x="1493803" y="1936083"/>
            <a:ext cx="109681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a:solidFill>
                  <a:srgbClr val="202124"/>
                </a:solidFill>
                <a:latin typeface="Roboto"/>
                <a:ea typeface="Roboto"/>
                <a:cs typeface="Roboto"/>
              </a:rPr>
              <a:t>Gender</a:t>
            </a:r>
            <a:endParaRPr lang="en-US" sz="1400"/>
          </a:p>
        </p:txBody>
      </p:sp>
      <p:sp>
        <p:nvSpPr>
          <p:cNvPr id="15" name="TextBox 14">
            <a:extLst>
              <a:ext uri="{FF2B5EF4-FFF2-40B4-BE49-F238E27FC236}">
                <a16:creationId xmlns:a16="http://schemas.microsoft.com/office/drawing/2014/main" id="{C0D5F2BB-A8DF-406C-FACC-6E741CE0C874}"/>
              </a:ext>
            </a:extLst>
          </p:cNvPr>
          <p:cNvSpPr txBox="1"/>
          <p:nvPr/>
        </p:nvSpPr>
        <p:spPr>
          <a:xfrm>
            <a:off x="2447636" y="1985817"/>
            <a:ext cx="1154545"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400">
                <a:solidFill>
                  <a:srgbClr val="202124"/>
                </a:solidFill>
                <a:latin typeface="Roboto"/>
                <a:ea typeface="Roboto"/>
                <a:cs typeface="Roboto"/>
              </a:rPr>
              <a:t>occupation</a:t>
            </a:r>
            <a:endParaRPr lang="en-US" sz="1400"/>
          </a:p>
        </p:txBody>
      </p:sp>
      <p:sp>
        <p:nvSpPr>
          <p:cNvPr id="16" name="Arrow: Down 15">
            <a:extLst>
              <a:ext uri="{FF2B5EF4-FFF2-40B4-BE49-F238E27FC236}">
                <a16:creationId xmlns:a16="http://schemas.microsoft.com/office/drawing/2014/main" id="{FC274C54-CE73-6F2F-5CA5-B6E0DAEFFFD0}"/>
              </a:ext>
            </a:extLst>
          </p:cNvPr>
          <p:cNvSpPr/>
          <p:nvPr/>
        </p:nvSpPr>
        <p:spPr>
          <a:xfrm>
            <a:off x="2723714" y="1515985"/>
            <a:ext cx="84369" cy="50089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1AC84D4E-A495-DB18-769C-0E12B99F6F1C}"/>
              </a:ext>
            </a:extLst>
          </p:cNvPr>
          <p:cNvSpPr txBox="1"/>
          <p:nvPr/>
        </p:nvSpPr>
        <p:spPr>
          <a:xfrm>
            <a:off x="3465412" y="1947629"/>
            <a:ext cx="137390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latin typeface="Roboto"/>
                <a:ea typeface="Roboto"/>
                <a:cs typeface="Roboto"/>
              </a:rPr>
              <a:t>Geographic location</a:t>
            </a:r>
            <a:endParaRPr lang="en-US" sz="1400"/>
          </a:p>
        </p:txBody>
      </p:sp>
      <p:sp>
        <p:nvSpPr>
          <p:cNvPr id="19" name="Arrow: Down 18">
            <a:extLst>
              <a:ext uri="{FF2B5EF4-FFF2-40B4-BE49-F238E27FC236}">
                <a16:creationId xmlns:a16="http://schemas.microsoft.com/office/drawing/2014/main" id="{0184080D-4E62-B775-187C-72007ADC6F29}"/>
              </a:ext>
            </a:extLst>
          </p:cNvPr>
          <p:cNvSpPr/>
          <p:nvPr/>
        </p:nvSpPr>
        <p:spPr>
          <a:xfrm rot="19680000">
            <a:off x="3512357" y="1462698"/>
            <a:ext cx="84369" cy="50089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Down 19">
            <a:extLst>
              <a:ext uri="{FF2B5EF4-FFF2-40B4-BE49-F238E27FC236}">
                <a16:creationId xmlns:a16="http://schemas.microsoft.com/office/drawing/2014/main" id="{6B010531-709D-BAD4-338A-30073DE59251}"/>
              </a:ext>
            </a:extLst>
          </p:cNvPr>
          <p:cNvSpPr/>
          <p:nvPr/>
        </p:nvSpPr>
        <p:spPr>
          <a:xfrm rot="18600000">
            <a:off x="4642036" y="1462698"/>
            <a:ext cx="84369" cy="50089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BBA805DA-31B4-1160-9D32-1C8420C77EE1}"/>
              </a:ext>
            </a:extLst>
          </p:cNvPr>
          <p:cNvSpPr txBox="1"/>
          <p:nvPr/>
        </p:nvSpPr>
        <p:spPr>
          <a:xfrm>
            <a:off x="4675908" y="2031999"/>
            <a:ext cx="106218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latin typeface="Roboto"/>
                <a:ea typeface="Roboto"/>
                <a:cs typeface="Roboto"/>
              </a:rPr>
              <a:t>Experience with chatbots</a:t>
            </a:r>
            <a:endParaRPr lang="en-US" sz="1400"/>
          </a:p>
        </p:txBody>
      </p:sp>
      <p:sp>
        <p:nvSpPr>
          <p:cNvPr id="23" name="TextBox 22">
            <a:extLst>
              <a:ext uri="{FF2B5EF4-FFF2-40B4-BE49-F238E27FC236}">
                <a16:creationId xmlns:a16="http://schemas.microsoft.com/office/drawing/2014/main" id="{BE21B959-824B-52AD-21F7-D343EBD79801}"/>
              </a:ext>
            </a:extLst>
          </p:cNvPr>
          <p:cNvSpPr txBox="1"/>
          <p:nvPr/>
        </p:nvSpPr>
        <p:spPr>
          <a:xfrm>
            <a:off x="7372215" y="2191859"/>
            <a:ext cx="106218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latin typeface="Roboto"/>
                <a:ea typeface="Roboto"/>
                <a:cs typeface="Roboto"/>
              </a:rPr>
              <a:t>Frequency of chatbot usage</a:t>
            </a:r>
            <a:endParaRPr lang="en-US" sz="1400"/>
          </a:p>
          <a:p>
            <a:endParaRPr lang="en-US"/>
          </a:p>
        </p:txBody>
      </p:sp>
      <p:sp>
        <p:nvSpPr>
          <p:cNvPr id="24" name="TextBox 23">
            <a:extLst>
              <a:ext uri="{FF2B5EF4-FFF2-40B4-BE49-F238E27FC236}">
                <a16:creationId xmlns:a16="http://schemas.microsoft.com/office/drawing/2014/main" id="{BD4B303C-8AE5-B99F-2E90-432175AF1200}"/>
              </a:ext>
            </a:extLst>
          </p:cNvPr>
          <p:cNvSpPr txBox="1"/>
          <p:nvPr/>
        </p:nvSpPr>
        <p:spPr>
          <a:xfrm>
            <a:off x="9945964" y="2213173"/>
            <a:ext cx="1062181"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latin typeface="Roboto"/>
                <a:ea typeface="Roboto"/>
                <a:cs typeface="Roboto"/>
              </a:rPr>
              <a:t>Rating of chatbot experience compared to human agents</a:t>
            </a:r>
            <a:endParaRPr lang="en-US" sz="1400"/>
          </a:p>
          <a:p>
            <a:endParaRPr lang="en-US"/>
          </a:p>
        </p:txBody>
      </p:sp>
      <p:sp>
        <p:nvSpPr>
          <p:cNvPr id="25" name="TextBox 24">
            <a:extLst>
              <a:ext uri="{FF2B5EF4-FFF2-40B4-BE49-F238E27FC236}">
                <a16:creationId xmlns:a16="http://schemas.microsoft.com/office/drawing/2014/main" id="{4D813FD0-FE96-0E3E-C2AA-E43F5C39180A}"/>
              </a:ext>
            </a:extLst>
          </p:cNvPr>
          <p:cNvSpPr txBox="1"/>
          <p:nvPr/>
        </p:nvSpPr>
        <p:spPr>
          <a:xfrm>
            <a:off x="11128928" y="2213173"/>
            <a:ext cx="1062181"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latin typeface="Roboto"/>
                <a:ea typeface="Roboto"/>
                <a:cs typeface="Roboto"/>
              </a:rPr>
              <a:t>Common purposes for using chatbots</a:t>
            </a:r>
            <a:endParaRPr lang="en-US" sz="1400"/>
          </a:p>
          <a:p>
            <a:endParaRPr lang="en-US"/>
          </a:p>
        </p:txBody>
      </p:sp>
      <p:sp>
        <p:nvSpPr>
          <p:cNvPr id="26" name="TextBox 25">
            <a:extLst>
              <a:ext uri="{FF2B5EF4-FFF2-40B4-BE49-F238E27FC236}">
                <a16:creationId xmlns:a16="http://schemas.microsoft.com/office/drawing/2014/main" id="{E703500C-426D-BEC0-C1D0-7CBD98C70C7C}"/>
              </a:ext>
            </a:extLst>
          </p:cNvPr>
          <p:cNvSpPr txBox="1"/>
          <p:nvPr/>
        </p:nvSpPr>
        <p:spPr>
          <a:xfrm>
            <a:off x="8667083" y="2191859"/>
            <a:ext cx="1062181"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latin typeface="Roboto"/>
                <a:ea typeface="Roboto"/>
                <a:cs typeface="Roboto"/>
              </a:rPr>
              <a:t>Preferred customer service channel</a:t>
            </a:r>
            <a:endParaRPr lang="en-US" sz="1400"/>
          </a:p>
          <a:p>
            <a:endParaRPr lang="en-US" sz="1400"/>
          </a:p>
        </p:txBody>
      </p:sp>
      <p:sp>
        <p:nvSpPr>
          <p:cNvPr id="27" name="Arrow: Down 26">
            <a:extLst>
              <a:ext uri="{FF2B5EF4-FFF2-40B4-BE49-F238E27FC236}">
                <a16:creationId xmlns:a16="http://schemas.microsoft.com/office/drawing/2014/main" id="{0537B3DC-6A2B-5B9B-0E1C-BC76DDF7A56F}"/>
              </a:ext>
            </a:extLst>
          </p:cNvPr>
          <p:cNvSpPr/>
          <p:nvPr/>
        </p:nvSpPr>
        <p:spPr>
          <a:xfrm rot="2100000">
            <a:off x="7987854" y="1483729"/>
            <a:ext cx="105684" cy="6714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Down 27">
            <a:extLst>
              <a:ext uri="{FF2B5EF4-FFF2-40B4-BE49-F238E27FC236}">
                <a16:creationId xmlns:a16="http://schemas.microsoft.com/office/drawing/2014/main" id="{E00B5FFC-334A-946A-A532-420DE6C1F7A2}"/>
              </a:ext>
            </a:extLst>
          </p:cNvPr>
          <p:cNvSpPr/>
          <p:nvPr/>
        </p:nvSpPr>
        <p:spPr>
          <a:xfrm>
            <a:off x="9022203" y="1537300"/>
            <a:ext cx="137655" cy="5968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Arrow: Down 28">
            <a:extLst>
              <a:ext uri="{FF2B5EF4-FFF2-40B4-BE49-F238E27FC236}">
                <a16:creationId xmlns:a16="http://schemas.microsoft.com/office/drawing/2014/main" id="{7E1D3AD7-E870-122D-A84B-EF13368FE3C6}"/>
              </a:ext>
            </a:extLst>
          </p:cNvPr>
          <p:cNvSpPr/>
          <p:nvPr/>
        </p:nvSpPr>
        <p:spPr>
          <a:xfrm rot="-2340000">
            <a:off x="10029779" y="1497498"/>
            <a:ext cx="126998" cy="73535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rrow: Down 29">
            <a:extLst>
              <a:ext uri="{FF2B5EF4-FFF2-40B4-BE49-F238E27FC236}">
                <a16:creationId xmlns:a16="http://schemas.microsoft.com/office/drawing/2014/main" id="{C15A86E4-C3A9-1F85-C30E-F366991823D0}"/>
              </a:ext>
            </a:extLst>
          </p:cNvPr>
          <p:cNvSpPr/>
          <p:nvPr/>
        </p:nvSpPr>
        <p:spPr>
          <a:xfrm rot="18240000">
            <a:off x="10955834" y="1217449"/>
            <a:ext cx="121669" cy="121493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Arrow: Down 30">
            <a:extLst>
              <a:ext uri="{FF2B5EF4-FFF2-40B4-BE49-F238E27FC236}">
                <a16:creationId xmlns:a16="http://schemas.microsoft.com/office/drawing/2014/main" id="{9FF8FBCC-E6CE-4945-0401-8D1EDEA299EC}"/>
              </a:ext>
            </a:extLst>
          </p:cNvPr>
          <p:cNvSpPr/>
          <p:nvPr/>
        </p:nvSpPr>
        <p:spPr>
          <a:xfrm rot="1500000">
            <a:off x="2712469" y="3354093"/>
            <a:ext cx="105684" cy="6714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TextBox 31">
            <a:extLst>
              <a:ext uri="{FF2B5EF4-FFF2-40B4-BE49-F238E27FC236}">
                <a16:creationId xmlns:a16="http://schemas.microsoft.com/office/drawing/2014/main" id="{2E59B70A-6D34-256C-A058-9EF3FDA12530}"/>
              </a:ext>
            </a:extLst>
          </p:cNvPr>
          <p:cNvSpPr txBox="1"/>
          <p:nvPr/>
        </p:nvSpPr>
        <p:spPr>
          <a:xfrm>
            <a:off x="4905042" y="4014264"/>
            <a:ext cx="157373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Roboto"/>
                <a:ea typeface="Roboto"/>
                <a:cs typeface="Roboto"/>
              </a:rPr>
              <a:t>Smoothness of transition between chatbot and human agent</a:t>
            </a:r>
            <a:endParaRPr lang="en-US" sz="1400"/>
          </a:p>
        </p:txBody>
      </p:sp>
      <p:sp>
        <p:nvSpPr>
          <p:cNvPr id="33" name="TextBox 32">
            <a:extLst>
              <a:ext uri="{FF2B5EF4-FFF2-40B4-BE49-F238E27FC236}">
                <a16:creationId xmlns:a16="http://schemas.microsoft.com/office/drawing/2014/main" id="{0614F83F-C48C-9AD4-72C0-C84262615816}"/>
              </a:ext>
            </a:extLst>
          </p:cNvPr>
          <p:cNvSpPr txBox="1"/>
          <p:nvPr/>
        </p:nvSpPr>
        <p:spPr>
          <a:xfrm>
            <a:off x="929851" y="4014264"/>
            <a:ext cx="1062181"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latin typeface="Roboto"/>
                <a:ea typeface="Roboto"/>
                <a:cs typeface="Roboto"/>
              </a:rPr>
              <a:t>Purpose of the last chatbot interaction</a:t>
            </a:r>
            <a:endParaRPr lang="en-US" sz="1400"/>
          </a:p>
          <a:p>
            <a:endParaRPr lang="en-US"/>
          </a:p>
        </p:txBody>
      </p:sp>
      <p:sp>
        <p:nvSpPr>
          <p:cNvPr id="34" name="TextBox 33">
            <a:extLst>
              <a:ext uri="{FF2B5EF4-FFF2-40B4-BE49-F238E27FC236}">
                <a16:creationId xmlns:a16="http://schemas.microsoft.com/office/drawing/2014/main" id="{D0EDAE00-C788-A7B9-1D79-FA68AA96AE1A}"/>
              </a:ext>
            </a:extLst>
          </p:cNvPr>
          <p:cNvSpPr txBox="1"/>
          <p:nvPr/>
        </p:nvSpPr>
        <p:spPr>
          <a:xfrm>
            <a:off x="2144788" y="4014264"/>
            <a:ext cx="1062181" cy="17235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a:latin typeface="Roboto"/>
                <a:ea typeface="Roboto"/>
                <a:cs typeface="Roboto"/>
              </a:rPr>
              <a:t>Industry of the most recent chatbot interaction</a:t>
            </a:r>
            <a:endParaRPr lang="en-US" sz="1400"/>
          </a:p>
          <a:p>
            <a:endParaRPr lang="en-US"/>
          </a:p>
          <a:p>
            <a:endParaRPr lang="en-US"/>
          </a:p>
        </p:txBody>
      </p:sp>
      <p:sp>
        <p:nvSpPr>
          <p:cNvPr id="35" name="TextBox 34">
            <a:extLst>
              <a:ext uri="{FF2B5EF4-FFF2-40B4-BE49-F238E27FC236}">
                <a16:creationId xmlns:a16="http://schemas.microsoft.com/office/drawing/2014/main" id="{9F90CD13-CD30-C434-1A60-5B19CCC356C5}"/>
              </a:ext>
            </a:extLst>
          </p:cNvPr>
          <p:cNvSpPr txBox="1"/>
          <p:nvPr/>
        </p:nvSpPr>
        <p:spPr>
          <a:xfrm>
            <a:off x="3466299" y="4051565"/>
            <a:ext cx="134459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Roboto"/>
                <a:ea typeface="Roboto"/>
                <a:cs typeface="Roboto"/>
              </a:rPr>
              <a:t>Effectiveness in resolving issues</a:t>
            </a:r>
            <a:endParaRPr lang="en-US" sz="1400"/>
          </a:p>
        </p:txBody>
      </p:sp>
      <p:sp>
        <p:nvSpPr>
          <p:cNvPr id="36" name="Arrow: Down 35">
            <a:extLst>
              <a:ext uri="{FF2B5EF4-FFF2-40B4-BE49-F238E27FC236}">
                <a16:creationId xmlns:a16="http://schemas.microsoft.com/office/drawing/2014/main" id="{D7483F7C-2E22-2498-187C-62C6C0257597}"/>
              </a:ext>
            </a:extLst>
          </p:cNvPr>
          <p:cNvSpPr/>
          <p:nvPr/>
        </p:nvSpPr>
        <p:spPr>
          <a:xfrm rot="-1800000">
            <a:off x="3938063" y="3364750"/>
            <a:ext cx="105684" cy="67141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Arrow: Down 36">
            <a:extLst>
              <a:ext uri="{FF2B5EF4-FFF2-40B4-BE49-F238E27FC236}">
                <a16:creationId xmlns:a16="http://schemas.microsoft.com/office/drawing/2014/main" id="{54D936E0-99AC-AC1B-26C2-BEF8E586DCAD}"/>
              </a:ext>
            </a:extLst>
          </p:cNvPr>
          <p:cNvSpPr/>
          <p:nvPr/>
        </p:nvSpPr>
        <p:spPr>
          <a:xfrm rot="3240000">
            <a:off x="1817893" y="3190115"/>
            <a:ext cx="121670" cy="102310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Arrow: Down 37">
            <a:extLst>
              <a:ext uri="{FF2B5EF4-FFF2-40B4-BE49-F238E27FC236}">
                <a16:creationId xmlns:a16="http://schemas.microsoft.com/office/drawing/2014/main" id="{641ABC88-9DE3-4361-7432-190C04171AEB}"/>
              </a:ext>
            </a:extLst>
          </p:cNvPr>
          <p:cNvSpPr/>
          <p:nvPr/>
        </p:nvSpPr>
        <p:spPr>
          <a:xfrm rot="18180000">
            <a:off x="4839508" y="3039090"/>
            <a:ext cx="126999" cy="132683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Arrow: Down 1">
            <a:extLst>
              <a:ext uri="{FF2B5EF4-FFF2-40B4-BE49-F238E27FC236}">
                <a16:creationId xmlns:a16="http://schemas.microsoft.com/office/drawing/2014/main" id="{DE431A29-8B08-B44F-96EB-5A7C128512F0}"/>
              </a:ext>
            </a:extLst>
          </p:cNvPr>
          <p:cNvSpPr/>
          <p:nvPr/>
        </p:nvSpPr>
        <p:spPr>
          <a:xfrm rot="13260000">
            <a:off x="6438438" y="3897457"/>
            <a:ext cx="148313" cy="21794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Arrow: Down 2">
            <a:extLst>
              <a:ext uri="{FF2B5EF4-FFF2-40B4-BE49-F238E27FC236}">
                <a16:creationId xmlns:a16="http://schemas.microsoft.com/office/drawing/2014/main" id="{FED55F45-7290-5CFB-C10B-7CC6CAF527B2}"/>
              </a:ext>
            </a:extLst>
          </p:cNvPr>
          <p:cNvSpPr/>
          <p:nvPr/>
        </p:nvSpPr>
        <p:spPr>
          <a:xfrm rot="13680000">
            <a:off x="6571654" y="3977387"/>
            <a:ext cx="148313" cy="21794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rrow: Down 8">
            <a:extLst>
              <a:ext uri="{FF2B5EF4-FFF2-40B4-BE49-F238E27FC236}">
                <a16:creationId xmlns:a16="http://schemas.microsoft.com/office/drawing/2014/main" id="{72AB9FFF-E39C-DED7-22DD-1D6E546D5B2F}"/>
              </a:ext>
            </a:extLst>
          </p:cNvPr>
          <p:cNvSpPr/>
          <p:nvPr/>
        </p:nvSpPr>
        <p:spPr>
          <a:xfrm rot="14160000">
            <a:off x="6678228" y="4121261"/>
            <a:ext cx="148313" cy="21794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F3CDAD65-07B0-00C7-0AE9-E4BCFCC604C6}"/>
              </a:ext>
            </a:extLst>
          </p:cNvPr>
          <p:cNvSpPr/>
          <p:nvPr/>
        </p:nvSpPr>
        <p:spPr>
          <a:xfrm rot="14880000">
            <a:off x="6774144" y="4291777"/>
            <a:ext cx="148313" cy="21794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C59AA41C-1326-1527-93EE-BD085FB82618}"/>
              </a:ext>
            </a:extLst>
          </p:cNvPr>
          <p:cNvSpPr/>
          <p:nvPr/>
        </p:nvSpPr>
        <p:spPr>
          <a:xfrm rot="15480000">
            <a:off x="6816772" y="4488939"/>
            <a:ext cx="148313" cy="21794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err="1"/>
          </a:p>
        </p:txBody>
      </p:sp>
      <p:sp>
        <p:nvSpPr>
          <p:cNvPr id="22" name="TextBox 21">
            <a:extLst>
              <a:ext uri="{FF2B5EF4-FFF2-40B4-BE49-F238E27FC236}">
                <a16:creationId xmlns:a16="http://schemas.microsoft.com/office/drawing/2014/main" id="{87ABF065-757E-2D1D-BEEC-7A27231BADCA}"/>
              </a:ext>
            </a:extLst>
          </p:cNvPr>
          <p:cNvSpPr txBox="1"/>
          <p:nvPr/>
        </p:nvSpPr>
        <p:spPr>
          <a:xfrm>
            <a:off x="7207561" y="3877141"/>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Roboto"/>
                <a:ea typeface="Roboto"/>
                <a:cs typeface="Roboto"/>
              </a:rPr>
              <a:t>Ease of Use (EU)</a:t>
            </a:r>
            <a:endParaRPr lang="en-US"/>
          </a:p>
        </p:txBody>
      </p:sp>
      <p:sp>
        <p:nvSpPr>
          <p:cNvPr id="39" name="TextBox 38">
            <a:extLst>
              <a:ext uri="{FF2B5EF4-FFF2-40B4-BE49-F238E27FC236}">
                <a16:creationId xmlns:a16="http://schemas.microsoft.com/office/drawing/2014/main" id="{2F663FF3-4262-023D-D84D-F98C850A916F}"/>
              </a:ext>
            </a:extLst>
          </p:cNvPr>
          <p:cNvSpPr txBox="1"/>
          <p:nvPr/>
        </p:nvSpPr>
        <p:spPr>
          <a:xfrm>
            <a:off x="7505966" y="4154232"/>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Roboto"/>
                <a:ea typeface="Roboto"/>
                <a:cs typeface="Roboto"/>
              </a:rPr>
              <a:t>Response Speed (RS)</a:t>
            </a:r>
            <a:endParaRPr lang="en-US"/>
          </a:p>
        </p:txBody>
      </p:sp>
      <p:sp>
        <p:nvSpPr>
          <p:cNvPr id="40" name="TextBox 39">
            <a:extLst>
              <a:ext uri="{FF2B5EF4-FFF2-40B4-BE49-F238E27FC236}">
                <a16:creationId xmlns:a16="http://schemas.microsoft.com/office/drawing/2014/main" id="{FB520952-CD34-821E-556D-23FBCBA13194}"/>
              </a:ext>
            </a:extLst>
          </p:cNvPr>
          <p:cNvSpPr txBox="1"/>
          <p:nvPr/>
        </p:nvSpPr>
        <p:spPr>
          <a:xfrm>
            <a:off x="7676483" y="4452637"/>
            <a:ext cx="335599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Roboto"/>
                <a:ea typeface="Roboto"/>
                <a:cs typeface="Roboto"/>
              </a:rPr>
              <a:t>Accuracy and Relevance of Information (ARI)</a:t>
            </a:r>
            <a:endParaRPr lang="en-US"/>
          </a:p>
        </p:txBody>
      </p:sp>
      <p:sp>
        <p:nvSpPr>
          <p:cNvPr id="41" name="TextBox 40">
            <a:extLst>
              <a:ext uri="{FF2B5EF4-FFF2-40B4-BE49-F238E27FC236}">
                <a16:creationId xmlns:a16="http://schemas.microsoft.com/office/drawing/2014/main" id="{78EC1940-821C-442B-CF15-BB568224F0B4}"/>
              </a:ext>
            </a:extLst>
          </p:cNvPr>
          <p:cNvSpPr txBox="1"/>
          <p:nvPr/>
        </p:nvSpPr>
        <p:spPr>
          <a:xfrm>
            <a:off x="7831016" y="4793673"/>
            <a:ext cx="3409283"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Roboto"/>
                <a:ea typeface="Roboto"/>
                <a:cs typeface="Roboto"/>
              </a:rPr>
              <a:t>Personalization and Context Awareness (PCA)</a:t>
            </a:r>
            <a:endParaRPr lang="en-US"/>
          </a:p>
        </p:txBody>
      </p:sp>
      <p:sp>
        <p:nvSpPr>
          <p:cNvPr id="42" name="TextBox 41">
            <a:extLst>
              <a:ext uri="{FF2B5EF4-FFF2-40B4-BE49-F238E27FC236}">
                <a16:creationId xmlns:a16="http://schemas.microsoft.com/office/drawing/2014/main" id="{6BA6B4FA-693D-9569-0B30-03903218AABC}"/>
              </a:ext>
            </a:extLst>
          </p:cNvPr>
          <p:cNvSpPr txBox="1"/>
          <p:nvPr/>
        </p:nvSpPr>
        <p:spPr>
          <a:xfrm>
            <a:off x="8022847" y="5209309"/>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Roboto"/>
                <a:ea typeface="Roboto"/>
                <a:cs typeface="Roboto"/>
              </a:rPr>
              <a:t>Problem-Solving Effectiveness (PSE)</a:t>
            </a:r>
            <a:endParaRPr lang="en-US"/>
          </a:p>
        </p:txBody>
      </p:sp>
      <p:sp>
        <p:nvSpPr>
          <p:cNvPr id="43" name="Arrow: Down 42">
            <a:extLst>
              <a:ext uri="{FF2B5EF4-FFF2-40B4-BE49-F238E27FC236}">
                <a16:creationId xmlns:a16="http://schemas.microsoft.com/office/drawing/2014/main" id="{C131E932-D84D-6887-5F53-2858B912749F}"/>
              </a:ext>
            </a:extLst>
          </p:cNvPr>
          <p:cNvSpPr/>
          <p:nvPr/>
        </p:nvSpPr>
        <p:spPr>
          <a:xfrm rot="16020000">
            <a:off x="6827430" y="4638142"/>
            <a:ext cx="174955" cy="220607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err="1"/>
          </a:p>
        </p:txBody>
      </p:sp>
      <p:sp>
        <p:nvSpPr>
          <p:cNvPr id="44" name="TextBox 43">
            <a:extLst>
              <a:ext uri="{FF2B5EF4-FFF2-40B4-BE49-F238E27FC236}">
                <a16:creationId xmlns:a16="http://schemas.microsoft.com/office/drawing/2014/main" id="{9D8234FA-B344-B360-581B-D419098E249E}"/>
              </a:ext>
            </a:extLst>
          </p:cNvPr>
          <p:cNvSpPr txBox="1"/>
          <p:nvPr/>
        </p:nvSpPr>
        <p:spPr>
          <a:xfrm>
            <a:off x="8076134" y="5571659"/>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Roboto"/>
                <a:ea typeface="Roboto"/>
                <a:cs typeface="Roboto"/>
              </a:rPr>
              <a:t>Consistency of Responses (CR)</a:t>
            </a:r>
            <a:endParaRPr lang="en-US"/>
          </a:p>
        </p:txBody>
      </p:sp>
      <p:sp>
        <p:nvSpPr>
          <p:cNvPr id="45" name="Arrow: Down 44">
            <a:extLst>
              <a:ext uri="{FF2B5EF4-FFF2-40B4-BE49-F238E27FC236}">
                <a16:creationId xmlns:a16="http://schemas.microsoft.com/office/drawing/2014/main" id="{9772238D-BC93-81FC-7DB8-366621782CB7}"/>
              </a:ext>
            </a:extLst>
          </p:cNvPr>
          <p:cNvSpPr/>
          <p:nvPr/>
        </p:nvSpPr>
        <p:spPr>
          <a:xfrm rot="16560000">
            <a:off x="6833585" y="4841061"/>
            <a:ext cx="201600" cy="216877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err="1"/>
          </a:p>
        </p:txBody>
      </p:sp>
      <p:sp>
        <p:nvSpPr>
          <p:cNvPr id="46" name="TextBox 45">
            <a:extLst>
              <a:ext uri="{FF2B5EF4-FFF2-40B4-BE49-F238E27FC236}">
                <a16:creationId xmlns:a16="http://schemas.microsoft.com/office/drawing/2014/main" id="{48C6BC70-1088-D102-C656-6482C575E613}"/>
              </a:ext>
            </a:extLst>
          </p:cNvPr>
          <p:cNvSpPr txBox="1"/>
          <p:nvPr/>
        </p:nvSpPr>
        <p:spPr>
          <a:xfrm>
            <a:off x="8022847" y="5912694"/>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Roboto"/>
                <a:ea typeface="Roboto"/>
                <a:cs typeface="Roboto"/>
              </a:rPr>
              <a:t>Trustworthiness and Security (TS)</a:t>
            </a:r>
            <a:endParaRPr lang="en-US"/>
          </a:p>
        </p:txBody>
      </p:sp>
      <p:sp>
        <p:nvSpPr>
          <p:cNvPr id="47" name="Arrow: Down 46">
            <a:extLst>
              <a:ext uri="{FF2B5EF4-FFF2-40B4-BE49-F238E27FC236}">
                <a16:creationId xmlns:a16="http://schemas.microsoft.com/office/drawing/2014/main" id="{B7EE7D56-212F-E70B-7ED5-2ED88D3A841E}"/>
              </a:ext>
            </a:extLst>
          </p:cNvPr>
          <p:cNvSpPr/>
          <p:nvPr/>
        </p:nvSpPr>
        <p:spPr>
          <a:xfrm rot="17100000">
            <a:off x="6828390" y="4928482"/>
            <a:ext cx="169628" cy="226468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a:extLst>
              <a:ext uri="{FF2B5EF4-FFF2-40B4-BE49-F238E27FC236}">
                <a16:creationId xmlns:a16="http://schemas.microsoft.com/office/drawing/2014/main" id="{9AD59571-D67A-4820-6AE7-A045BA3195B9}"/>
              </a:ext>
            </a:extLst>
          </p:cNvPr>
          <p:cNvSpPr txBox="1"/>
          <p:nvPr/>
        </p:nvSpPr>
        <p:spPr>
          <a:xfrm>
            <a:off x="8022847" y="6189784"/>
            <a:ext cx="2913717"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Roboto"/>
                <a:ea typeface="Roboto"/>
                <a:cs typeface="Roboto"/>
              </a:rPr>
              <a:t>Integration with Human Support (IHS)</a:t>
            </a:r>
            <a:endParaRPr lang="en-US"/>
          </a:p>
        </p:txBody>
      </p:sp>
      <p:sp>
        <p:nvSpPr>
          <p:cNvPr id="49" name="Arrow: Down 48">
            <a:extLst>
              <a:ext uri="{FF2B5EF4-FFF2-40B4-BE49-F238E27FC236}">
                <a16:creationId xmlns:a16="http://schemas.microsoft.com/office/drawing/2014/main" id="{76235924-3A3C-B0C9-990E-3C9CF5B7DB80}"/>
              </a:ext>
            </a:extLst>
          </p:cNvPr>
          <p:cNvSpPr/>
          <p:nvPr/>
        </p:nvSpPr>
        <p:spPr>
          <a:xfrm rot="17820000">
            <a:off x="6769775" y="5114985"/>
            <a:ext cx="169628" cy="226468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TextBox 49">
            <a:extLst>
              <a:ext uri="{FF2B5EF4-FFF2-40B4-BE49-F238E27FC236}">
                <a16:creationId xmlns:a16="http://schemas.microsoft.com/office/drawing/2014/main" id="{91A87397-4765-38A2-7119-56D2D3E9214C}"/>
              </a:ext>
            </a:extLst>
          </p:cNvPr>
          <p:cNvSpPr txBox="1"/>
          <p:nvPr/>
        </p:nvSpPr>
        <p:spPr>
          <a:xfrm>
            <a:off x="7900288" y="6557463"/>
            <a:ext cx="338264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Roboto"/>
                <a:ea typeface="Roboto"/>
                <a:cs typeface="Roboto"/>
              </a:rPr>
              <a:t>Customer Satisfaction with Interaction (CSI)</a:t>
            </a:r>
            <a:endParaRPr lang="en-US"/>
          </a:p>
        </p:txBody>
      </p:sp>
    </p:spTree>
    <p:extLst>
      <p:ext uri="{BB962C8B-B14F-4D97-AF65-F5344CB8AC3E}">
        <p14:creationId xmlns:p14="http://schemas.microsoft.com/office/powerpoint/2010/main" val="2590761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E9DA5D-1223-1D11-6759-313A6CB973B6}"/>
              </a:ext>
            </a:extLst>
          </p:cNvPr>
          <p:cNvSpPr txBox="1"/>
          <p:nvPr/>
        </p:nvSpPr>
        <p:spPr>
          <a:xfrm>
            <a:off x="-2377" y="350098"/>
            <a:ext cx="9683579"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err="1">
                <a:latin typeface="Arial"/>
                <a:cs typeface="Arial"/>
              </a:rPr>
              <a:t>SmartPLS</a:t>
            </a:r>
            <a:r>
              <a:rPr lang="en-GB" sz="3200" dirty="0">
                <a:latin typeface="Arial"/>
                <a:cs typeface="Arial"/>
              </a:rPr>
              <a:t> &amp; Pilot Testing:</a:t>
            </a:r>
            <a:br>
              <a:rPr lang="en-GB" sz="2800" dirty="0">
                <a:latin typeface="Arial"/>
                <a:cs typeface="Arial"/>
              </a:rPr>
            </a:br>
            <a:endParaRPr lang="en-GB" sz="2800">
              <a:latin typeface="Arial"/>
              <a:cs typeface="Arial"/>
            </a:endParaRPr>
          </a:p>
        </p:txBody>
      </p:sp>
      <p:sp>
        <p:nvSpPr>
          <p:cNvPr id="6" name="TextBox 5">
            <a:extLst>
              <a:ext uri="{FF2B5EF4-FFF2-40B4-BE49-F238E27FC236}">
                <a16:creationId xmlns:a16="http://schemas.microsoft.com/office/drawing/2014/main" id="{C344072F-6D8A-8446-D21E-D22CAD57304A}"/>
              </a:ext>
            </a:extLst>
          </p:cNvPr>
          <p:cNvSpPr txBox="1"/>
          <p:nvPr/>
        </p:nvSpPr>
        <p:spPr>
          <a:xfrm>
            <a:off x="688376" y="4191534"/>
            <a:ext cx="68302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t>
            </a:r>
          </a:p>
        </p:txBody>
      </p:sp>
      <p:pic>
        <p:nvPicPr>
          <p:cNvPr id="13" name="Picture 12" descr="A screenshot of a computer&#10;&#10;AI-generated content may be incorrect.">
            <a:extLst>
              <a:ext uri="{FF2B5EF4-FFF2-40B4-BE49-F238E27FC236}">
                <a16:creationId xmlns:a16="http://schemas.microsoft.com/office/drawing/2014/main" id="{4498C074-CC1E-9EDE-0D30-DE9A8EC205B1}"/>
              </a:ext>
            </a:extLst>
          </p:cNvPr>
          <p:cNvPicPr>
            <a:picLocks noChangeAspect="1"/>
          </p:cNvPicPr>
          <p:nvPr/>
        </p:nvPicPr>
        <p:blipFill>
          <a:blip r:embed="rId2"/>
          <a:stretch>
            <a:fillRect/>
          </a:stretch>
        </p:blipFill>
        <p:spPr>
          <a:xfrm>
            <a:off x="138632" y="1714500"/>
            <a:ext cx="9057237" cy="4325471"/>
          </a:xfrm>
          <a:prstGeom prst="rect">
            <a:avLst/>
          </a:prstGeom>
        </p:spPr>
      </p:pic>
      <p:sp>
        <p:nvSpPr>
          <p:cNvPr id="14" name="TextBox 13">
            <a:extLst>
              <a:ext uri="{FF2B5EF4-FFF2-40B4-BE49-F238E27FC236}">
                <a16:creationId xmlns:a16="http://schemas.microsoft.com/office/drawing/2014/main" id="{7A98C7D8-0432-4A5D-27F3-AA58767555E6}"/>
              </a:ext>
            </a:extLst>
          </p:cNvPr>
          <p:cNvSpPr txBox="1"/>
          <p:nvPr/>
        </p:nvSpPr>
        <p:spPr>
          <a:xfrm>
            <a:off x="9463149" y="1364798"/>
            <a:ext cx="2234431"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latin typeface="Arial"/>
                <a:cs typeface="Arial"/>
              </a:rPr>
              <a:t>After getting the </a:t>
            </a:r>
            <a:r>
              <a:rPr lang="en-GB" sz="2800" dirty="0" err="1">
                <a:latin typeface="Arial"/>
                <a:cs typeface="Arial"/>
              </a:rPr>
              <a:t>respnses</a:t>
            </a:r>
            <a:r>
              <a:rPr lang="en-GB" sz="2800" dirty="0">
                <a:latin typeface="Arial"/>
                <a:cs typeface="Arial"/>
              </a:rPr>
              <a:t> from the survey we converted the categorical data in to numeric and manages the missing values </a:t>
            </a:r>
            <a:endParaRPr lang="en-US" dirty="0"/>
          </a:p>
        </p:txBody>
      </p:sp>
    </p:spTree>
    <p:extLst>
      <p:ext uri="{BB962C8B-B14F-4D97-AF65-F5344CB8AC3E}">
        <p14:creationId xmlns:p14="http://schemas.microsoft.com/office/powerpoint/2010/main" val="3720792749"/>
      </p:ext>
    </p:extLst>
  </p:cSld>
  <p:clrMapOvr>
    <a:masterClrMapping/>
  </p:clrMapOvr>
</p:sld>
</file>

<file path=ppt/theme/theme1.xml><?xml version="1.0" encoding="utf-8"?>
<a:theme xmlns:a="http://schemas.openxmlformats.org/drawingml/2006/main" name="DashVTI">
  <a:themeElements>
    <a:clrScheme name="DashVTI">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DashVTI">
      <a:majorFont>
        <a:latin typeface="Grandview Display"/>
        <a:ea typeface=""/>
        <a:cs typeface=""/>
      </a:majorFont>
      <a:minorFont>
        <a:latin typeface="Grandview Display"/>
        <a:ea typeface=""/>
        <a:cs typeface=""/>
      </a:minorFont>
    </a:fontScheme>
    <a:fmtScheme name="Dash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E0E31462-65AE-4087-9B94-B3347EE711B2}" vid="{CA8B31CB-369F-4872-A917-A9EAAF918275}"/>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DashVTI</vt:lpstr>
      <vt:lpstr>PowerPoint Presentation</vt:lpstr>
      <vt:lpstr>Exploring the Role of Chatbots in Improving Customer 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Sample Size Calculation</vt:lpstr>
      <vt:lpstr>Data Analysis of Chatbot Survey(Bar Graphs)</vt:lpstr>
      <vt:lpstr>Discriptive Statistics Analysis ,ANOVA ,Reliability Analysis(Cronbach's Alpha Test)</vt:lpstr>
      <vt:lpstr>Results &amp; Validation:</vt:lpstr>
      <vt:lpstr>Validation of Objectives </vt:lpstr>
      <vt:lpstr>Comparison with Research Papers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817</cp:revision>
  <dcterms:created xsi:type="dcterms:W3CDTF">2025-03-21T13:38:17Z</dcterms:created>
  <dcterms:modified xsi:type="dcterms:W3CDTF">2025-03-21T18:21:51Z</dcterms:modified>
</cp:coreProperties>
</file>