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268" r:id="rId4"/>
    <p:sldId id="257" r:id="rId5"/>
    <p:sldId id="258" r:id="rId6"/>
    <p:sldId id="269" r:id="rId7"/>
    <p:sldId id="259" r:id="rId8"/>
    <p:sldId id="270" r:id="rId9"/>
    <p:sldId id="271" r:id="rId10"/>
    <p:sldId id="274" r:id="rId11"/>
    <p:sldId id="275" r:id="rId12"/>
    <p:sldId id="276" r:id="rId13"/>
    <p:sldId id="277" r:id="rId14"/>
    <p:sldId id="272" r:id="rId15"/>
    <p:sldId id="273" r:id="rId16"/>
    <p:sldId id="264" r:id="rId17"/>
    <p:sldId id="265" r:id="rId18"/>
    <p:sldId id="266" r:id="rId19"/>
  </p:sldIdLst>
  <p:sldSz cx="14630400" cy="8229600"/>
  <p:notesSz cx="8229600" cy="14630400"/>
  <p:embeddedFontLst>
    <p:embeddedFont>
      <p:font typeface="Lora" pitchFamily="2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40" d="100"/>
          <a:sy n="40" d="100"/>
        </p:scale>
        <p:origin x="34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4486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6631E-E7BB-226E-133F-6AF2BF69E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6F4F5E-ABCE-9858-2BCF-2588C15B8A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D38D8F-471E-1866-53FD-AD9B56ABA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482FF-AE58-3247-4B8A-90CDB3DA95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03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33900-1581-B431-0BBC-68D4554FE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C1B16E-C0D1-4EB6-94A3-D9FEA97370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FF48F2-AB5E-0F26-FBD9-D93D18AED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8BF30-8101-2F30-A078-281FC7C15F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09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87365-0D35-7A96-A57B-91A9DF399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9BC65D-0ECD-0B51-1E13-19B5E0E3FA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9913DA-F13E-A7F1-BB82-B1F8EFD03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71DD4-69DC-40B0-EF6F-F96684F61B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0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8C3C4-6187-8E06-BDA2-BFC08E1EE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20BDCD-FB20-241D-A1AF-0EC0F8FB94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B892F8-164E-483F-AECB-A68C472EBD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40AD3-E009-7B12-0481-07D3A6CDD8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428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91FE6-5AC3-DBED-E565-02D139703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52AE79-7655-707F-2F3F-FB2019F37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E1DF5C-260F-6634-7A62-0762BB2A39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C61C1-886D-8173-7AF8-398A38FF64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34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D7CAA-D61F-AFCD-3C21-621CB16FB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6281FF-A7CD-ABD8-E3C8-7D1380BEFB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F1720F-A4BD-30DB-0CF8-600B80F40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C927B-7DB5-1293-50AD-DC1AB7144F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34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21C52-9517-A42D-F39E-C69948BB0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598956-4E9C-FB9B-A557-C766055DD2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630A9C-118F-1F77-1EB1-A578829DF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D0367-E167-7AE4-ACE3-508C374FD1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57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E3DC6-2A29-55F9-53B6-F6DEC6E2D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0F3501-7B82-1E4E-9A79-FF3670EC51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EE1C95-8BEC-13B3-E1A7-88C236A6F1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F3E88-5607-AEE7-47C3-00884F28E9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37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C2DAA-EFE4-11D0-1572-7C4081C0C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7703BC-87B7-343D-A1E0-9F94F9CF29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205604-BFE7-57B6-C981-715D3862F5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0D24A-4C45-36FE-7599-7BDF29A048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95558-CC4D-469B-0E10-421D81B44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277409-3A1C-2134-7561-525A44E838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8FE892-61E7-913F-8FBF-36B5C51F9F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D2D6E-4FB3-D671-6982-C111492C0B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17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D2FC6-AF78-7907-A494-6E1EF9F90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93BE19-9EB5-685E-61D6-5E27A0A964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C235FA-732E-E886-AA24-D72DDB0127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08DE9-DFAB-240E-013A-5CAA7DAF45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97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EA095-E485-4420-5A80-1FE76D4D2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5B1C63-C6C3-7D00-5F17-14B54BE366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E4796A-6536-00A3-1341-150E54CE85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6AA84-2F9A-F1BC-2FE2-05D2501DA1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3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reebie.photography/concept/slides/random_pieces.htm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freebie.photography/concept/slides/random_pieces.ht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54628" y="1065133"/>
            <a:ext cx="13269190" cy="62396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en-US" sz="6600" b="1" dirty="0">
                <a:solidFill>
                  <a:srgbClr val="F98AC7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Learning app for Deaf and Mute and sign language English to Gujarati Converter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98AC7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                                                                  - Bridging the Communication Gap</a:t>
            </a:r>
          </a:p>
          <a:p>
            <a:pPr marL="0" indent="0">
              <a:buNone/>
            </a:pPr>
            <a:endParaRPr lang="en-US" sz="3200" dirty="0">
              <a:solidFill>
                <a:srgbClr val="F98AC7"/>
              </a:solidFill>
              <a:latin typeface="Times New Roman" panose="02020603050405020304" pitchFamily="18" charset="0"/>
              <a:ea typeface="Lora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98AC7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Supervisor :                                              Team :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98AC7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Mrs. B Sonal                                             Abhinay Srikanth K  1608-21-733-149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98AC7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                                                                 Md. Abdul Rahman   1608-21-733-319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F98AC7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                                                                 B. Kiran Kumar         1608-21-733-192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991F12-0B13-B9D7-51B5-2751316673CF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 dpi="0"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8F1DB-8C1E-7DD4-297E-429580908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2ECD0CD5-FAA3-FC64-A2D7-CCB9D73182AB}"/>
              </a:ext>
            </a:extLst>
          </p:cNvPr>
          <p:cNvSpPr/>
          <p:nvPr/>
        </p:nvSpPr>
        <p:spPr>
          <a:xfrm>
            <a:off x="764208" y="543910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98AC7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Data Flow Diagrams – </a:t>
            </a:r>
          </a:p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98AC7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Entity Relationship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FB96DE-0ED3-F8DE-AA2F-11DD89A80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165303"/>
            <a:ext cx="5181600" cy="573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283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C7B25-030B-0928-9F6D-454470476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B33773CF-6412-47BC-2A42-432103D16886}"/>
              </a:ext>
            </a:extLst>
          </p:cNvPr>
          <p:cNvSpPr/>
          <p:nvPr/>
        </p:nvSpPr>
        <p:spPr>
          <a:xfrm>
            <a:off x="764208" y="543911"/>
            <a:ext cx="12954952" cy="8276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98AC7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  Use Case Diagram                          Class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12C105-6DB5-FDAB-2E73-8E80056D4C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08" y="2305050"/>
            <a:ext cx="5331792" cy="2663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D3CB52-FD3E-7D25-0DD7-1417C2E4E9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1789" y="2063432"/>
            <a:ext cx="3627120" cy="410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3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7C7EF-2CD8-D9BF-AF71-65DA72B2D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24A89373-59E2-CB9C-198F-DC486B30B2EC}"/>
              </a:ext>
            </a:extLst>
          </p:cNvPr>
          <p:cNvSpPr/>
          <p:nvPr/>
        </p:nvSpPr>
        <p:spPr>
          <a:xfrm>
            <a:off x="4252596" y="982061"/>
            <a:ext cx="13775053" cy="8276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98AC7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Activity Diagram  </a:t>
            </a:r>
          </a:p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98AC7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                   </a:t>
            </a:r>
          </a:p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98AC7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                  State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C53D67-D8CD-4A2F-3EBA-00B2869AE5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1" y="555307"/>
            <a:ext cx="4049395" cy="71303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5D00AB-1506-F853-7187-A2F9D2A22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804" y="555307"/>
            <a:ext cx="4049395" cy="711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51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ACF11-B36A-80A1-1CB5-48413628B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B6E82680-7FFF-C7A9-60AC-519A564FFC3A}"/>
              </a:ext>
            </a:extLst>
          </p:cNvPr>
          <p:cNvSpPr/>
          <p:nvPr/>
        </p:nvSpPr>
        <p:spPr>
          <a:xfrm>
            <a:off x="402258" y="391510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98AC7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Sequence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CF4C56-2398-C08D-784A-841F3AB00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350" y="294290"/>
            <a:ext cx="7512050" cy="75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82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F259F-9622-CD38-E416-F9E0D4AC7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4AA145A-ED35-A6B3-FE12-19D17C3BB2FC}"/>
              </a:ext>
            </a:extLst>
          </p:cNvPr>
          <p:cNvSpPr/>
          <p:nvPr/>
        </p:nvSpPr>
        <p:spPr>
          <a:xfrm>
            <a:off x="764208" y="543910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98AC7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Planning of Work and Project Timeline</a:t>
            </a:r>
          </a:p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98AC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8DF1C6-B045-5663-1006-14DE67796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053300"/>
              </p:ext>
            </p:extLst>
          </p:nvPr>
        </p:nvGraphicFramePr>
        <p:xfrm>
          <a:off x="971550" y="1951944"/>
          <a:ext cx="13239749" cy="59347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2707">
                  <a:extLst>
                    <a:ext uri="{9D8B030D-6E8A-4147-A177-3AD203B41FA5}">
                      <a16:colId xmlns:a16="http://schemas.microsoft.com/office/drawing/2014/main" val="2337603"/>
                    </a:ext>
                  </a:extLst>
                </a:gridCol>
                <a:gridCol w="2160157">
                  <a:extLst>
                    <a:ext uri="{9D8B030D-6E8A-4147-A177-3AD203B41FA5}">
                      <a16:colId xmlns:a16="http://schemas.microsoft.com/office/drawing/2014/main" val="2446831173"/>
                    </a:ext>
                  </a:extLst>
                </a:gridCol>
                <a:gridCol w="1990967">
                  <a:extLst>
                    <a:ext uri="{9D8B030D-6E8A-4147-A177-3AD203B41FA5}">
                      <a16:colId xmlns:a16="http://schemas.microsoft.com/office/drawing/2014/main" val="1763670438"/>
                    </a:ext>
                  </a:extLst>
                </a:gridCol>
                <a:gridCol w="2160157">
                  <a:extLst>
                    <a:ext uri="{9D8B030D-6E8A-4147-A177-3AD203B41FA5}">
                      <a16:colId xmlns:a16="http://schemas.microsoft.com/office/drawing/2014/main" val="1237648633"/>
                    </a:ext>
                  </a:extLst>
                </a:gridCol>
                <a:gridCol w="2054115">
                  <a:extLst>
                    <a:ext uri="{9D8B030D-6E8A-4147-A177-3AD203B41FA5}">
                      <a16:colId xmlns:a16="http://schemas.microsoft.com/office/drawing/2014/main" val="2061812310"/>
                    </a:ext>
                  </a:extLst>
                </a:gridCol>
                <a:gridCol w="2231646">
                  <a:extLst>
                    <a:ext uri="{9D8B030D-6E8A-4147-A177-3AD203B41FA5}">
                      <a16:colId xmlns:a16="http://schemas.microsoft.com/office/drawing/2014/main" val="3852431884"/>
                    </a:ext>
                  </a:extLst>
                </a:gridCol>
              </a:tblGrid>
              <a:tr h="6022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Task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Week 1-4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Week 5-9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Week 10-13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Week 14-17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Week 18-20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94696514"/>
                  </a:ext>
                </a:extLst>
              </a:tr>
              <a:tr h="11758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Research &amp; Data Collection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████████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39125125"/>
                  </a:ext>
                </a:extLst>
              </a:tr>
              <a:tr h="11758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Model Training &amp; Optimization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████████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16749039"/>
                  </a:ext>
                </a:extLst>
              </a:tr>
              <a:tr h="11758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Integration with Mobile App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50" dirty="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████████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64118791"/>
                  </a:ext>
                </a:extLst>
              </a:tr>
              <a:tr h="6292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Testing &amp; Debugging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████████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7391448"/>
                  </a:ext>
                </a:extLst>
              </a:tr>
              <a:tr h="11758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effectLst/>
                        </a:rPr>
                        <a:t>Deployment &amp; Final Report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050">
                        <a:effectLst/>
                        <a:latin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████████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64453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271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F2D54-3B5C-DFC5-F1A1-8E06B8C18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05FC822-DB98-9A92-4504-7C5E84B41376}"/>
              </a:ext>
            </a:extLst>
          </p:cNvPr>
          <p:cNvSpPr/>
          <p:nvPr/>
        </p:nvSpPr>
        <p:spPr>
          <a:xfrm>
            <a:off x="419874" y="366504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98AC7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Phases of Project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582D793A-124C-7A91-7DF9-60A32598BAF6}"/>
              </a:ext>
            </a:extLst>
          </p:cNvPr>
          <p:cNvSpPr/>
          <p:nvPr/>
        </p:nvSpPr>
        <p:spPr>
          <a:xfrm>
            <a:off x="532924" y="1522809"/>
            <a:ext cx="803507" cy="830580"/>
          </a:xfrm>
          <a:prstGeom prst="roundRect">
            <a:avLst>
              <a:gd name="adj" fmla="val 4323"/>
            </a:avLst>
          </a:prstGeom>
          <a:solidFill>
            <a:srgbClr val="444752"/>
          </a:solidFill>
          <a:ln/>
        </p:spPr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14B0EB22-FA3F-C40A-BC34-99B2CE716815}"/>
              </a:ext>
            </a:extLst>
          </p:cNvPr>
          <p:cNvSpPr/>
          <p:nvPr/>
        </p:nvSpPr>
        <p:spPr>
          <a:xfrm>
            <a:off x="772239" y="1698784"/>
            <a:ext cx="108942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D6E5EF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1</a:t>
            </a:r>
            <a:endParaRPr lang="en-US" sz="2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0423202A-437A-ED25-BD69-808C2934D29D}"/>
              </a:ext>
            </a:extLst>
          </p:cNvPr>
          <p:cNvSpPr/>
          <p:nvPr/>
        </p:nvSpPr>
        <p:spPr>
          <a:xfrm>
            <a:off x="1852246" y="2277039"/>
            <a:ext cx="11635631" cy="45719"/>
          </a:xfrm>
          <a:prstGeom prst="roundRect">
            <a:avLst>
              <a:gd name="adj" fmla="val 235611"/>
            </a:avLst>
          </a:prstGeom>
          <a:solidFill>
            <a:srgbClr val="5D606B"/>
          </a:solidFill>
          <a:ln/>
        </p:spPr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4E61C187-4A92-FA55-56EA-8A7839A4F544}"/>
              </a:ext>
            </a:extLst>
          </p:cNvPr>
          <p:cNvSpPr/>
          <p:nvPr/>
        </p:nvSpPr>
        <p:spPr>
          <a:xfrm>
            <a:off x="532924" y="2473047"/>
            <a:ext cx="1671014" cy="998016"/>
          </a:xfrm>
          <a:prstGeom prst="roundRect">
            <a:avLst>
              <a:gd name="adj" fmla="val 4323"/>
            </a:avLst>
          </a:prstGeom>
          <a:solidFill>
            <a:srgbClr val="444752"/>
          </a:solidFill>
          <a:ln/>
        </p:spPr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58E442D7-090A-77C0-F3CC-5D0745D02B91}"/>
              </a:ext>
            </a:extLst>
          </p:cNvPr>
          <p:cNvSpPr/>
          <p:nvPr/>
        </p:nvSpPr>
        <p:spPr>
          <a:xfrm>
            <a:off x="772239" y="2649022"/>
            <a:ext cx="160615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D6E5EF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2</a:t>
            </a:r>
            <a:endParaRPr lang="en-US" sz="2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3A5731FF-C96F-55CB-89C2-996B6AAA876E}"/>
              </a:ext>
            </a:extLst>
          </p:cNvPr>
          <p:cNvSpPr/>
          <p:nvPr/>
        </p:nvSpPr>
        <p:spPr>
          <a:xfrm>
            <a:off x="2555632" y="3452167"/>
            <a:ext cx="10932246" cy="45719"/>
          </a:xfrm>
          <a:prstGeom prst="roundRect">
            <a:avLst>
              <a:gd name="adj" fmla="val 235611"/>
            </a:avLst>
          </a:prstGeom>
          <a:solidFill>
            <a:srgbClr val="5D606B"/>
          </a:solidFill>
          <a:ln/>
        </p:spPr>
      </p:sp>
      <p:sp>
        <p:nvSpPr>
          <p:cNvPr id="11" name="Shape 9">
            <a:extLst>
              <a:ext uri="{FF2B5EF4-FFF2-40B4-BE49-F238E27FC236}">
                <a16:creationId xmlns:a16="http://schemas.microsoft.com/office/drawing/2014/main" id="{58A0A535-6AD0-F71A-46FF-4771BB24391B}"/>
              </a:ext>
            </a:extLst>
          </p:cNvPr>
          <p:cNvSpPr/>
          <p:nvPr/>
        </p:nvSpPr>
        <p:spPr>
          <a:xfrm>
            <a:off x="486032" y="3609052"/>
            <a:ext cx="3406030" cy="1101088"/>
          </a:xfrm>
          <a:prstGeom prst="roundRect">
            <a:avLst>
              <a:gd name="adj" fmla="val 2646"/>
            </a:avLst>
          </a:prstGeom>
          <a:solidFill>
            <a:srgbClr val="444752"/>
          </a:solidFill>
          <a:ln/>
        </p:spPr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CC21E906-35E3-79E0-387D-97665BCD6368}"/>
              </a:ext>
            </a:extLst>
          </p:cNvPr>
          <p:cNvSpPr/>
          <p:nvPr/>
        </p:nvSpPr>
        <p:spPr>
          <a:xfrm>
            <a:off x="772239" y="3862507"/>
            <a:ext cx="166688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D6E5EF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3</a:t>
            </a:r>
            <a:endParaRPr lang="en-US" sz="2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hape 8">
            <a:extLst>
              <a:ext uri="{FF2B5EF4-FFF2-40B4-BE49-F238E27FC236}">
                <a16:creationId xmlns:a16="http://schemas.microsoft.com/office/drawing/2014/main" id="{2D84CE6D-BF56-AF8E-E14D-6A15137EA2C7}"/>
              </a:ext>
            </a:extLst>
          </p:cNvPr>
          <p:cNvSpPr/>
          <p:nvPr/>
        </p:nvSpPr>
        <p:spPr>
          <a:xfrm flipV="1">
            <a:off x="4196864" y="4645149"/>
            <a:ext cx="9072718" cy="45719"/>
          </a:xfrm>
          <a:prstGeom prst="roundRect">
            <a:avLst>
              <a:gd name="adj" fmla="val 235611"/>
            </a:avLst>
          </a:prstGeom>
          <a:solidFill>
            <a:srgbClr val="5D606B"/>
          </a:solidFill>
          <a:ln/>
        </p:spPr>
      </p:sp>
      <p:sp>
        <p:nvSpPr>
          <p:cNvPr id="15" name="Shape 9">
            <a:extLst>
              <a:ext uri="{FF2B5EF4-FFF2-40B4-BE49-F238E27FC236}">
                <a16:creationId xmlns:a16="http://schemas.microsoft.com/office/drawing/2014/main" id="{1B2E2D7B-C7E5-F121-8F46-4B3D3B7C119C}"/>
              </a:ext>
            </a:extLst>
          </p:cNvPr>
          <p:cNvSpPr/>
          <p:nvPr/>
        </p:nvSpPr>
        <p:spPr>
          <a:xfrm>
            <a:off x="474310" y="4886869"/>
            <a:ext cx="5012090" cy="1101088"/>
          </a:xfrm>
          <a:prstGeom prst="roundRect">
            <a:avLst>
              <a:gd name="adj" fmla="val 2646"/>
            </a:avLst>
          </a:prstGeom>
          <a:solidFill>
            <a:srgbClr val="444752"/>
          </a:solidFill>
          <a:ln/>
        </p:spPr>
      </p:sp>
      <p:sp>
        <p:nvSpPr>
          <p:cNvPr id="17" name="Text 10">
            <a:extLst>
              <a:ext uri="{FF2B5EF4-FFF2-40B4-BE49-F238E27FC236}">
                <a16:creationId xmlns:a16="http://schemas.microsoft.com/office/drawing/2014/main" id="{D2A3CD93-BACC-F049-635A-AD1E9225146D}"/>
              </a:ext>
            </a:extLst>
          </p:cNvPr>
          <p:cNvSpPr/>
          <p:nvPr/>
        </p:nvSpPr>
        <p:spPr>
          <a:xfrm>
            <a:off x="783963" y="5116878"/>
            <a:ext cx="166688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D6E5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hape 8">
            <a:extLst>
              <a:ext uri="{FF2B5EF4-FFF2-40B4-BE49-F238E27FC236}">
                <a16:creationId xmlns:a16="http://schemas.microsoft.com/office/drawing/2014/main" id="{8E1D9A16-89D1-C39E-F446-B454E66B4DDB}"/>
              </a:ext>
            </a:extLst>
          </p:cNvPr>
          <p:cNvSpPr/>
          <p:nvPr/>
        </p:nvSpPr>
        <p:spPr>
          <a:xfrm flipV="1">
            <a:off x="5697414" y="6017429"/>
            <a:ext cx="7794905" cy="45719"/>
          </a:xfrm>
          <a:prstGeom prst="roundRect">
            <a:avLst>
              <a:gd name="adj" fmla="val 235611"/>
            </a:avLst>
          </a:prstGeom>
          <a:solidFill>
            <a:srgbClr val="5D606B"/>
          </a:solidFill>
          <a:ln/>
        </p:spPr>
      </p:sp>
      <p:sp>
        <p:nvSpPr>
          <p:cNvPr id="19" name="Shape 9">
            <a:extLst>
              <a:ext uri="{FF2B5EF4-FFF2-40B4-BE49-F238E27FC236}">
                <a16:creationId xmlns:a16="http://schemas.microsoft.com/office/drawing/2014/main" id="{306D58E0-9A05-BCAF-DE79-D4A9F821C64C}"/>
              </a:ext>
            </a:extLst>
          </p:cNvPr>
          <p:cNvSpPr/>
          <p:nvPr/>
        </p:nvSpPr>
        <p:spPr>
          <a:xfrm>
            <a:off x="521202" y="6199850"/>
            <a:ext cx="7098798" cy="1101088"/>
          </a:xfrm>
          <a:prstGeom prst="roundRect">
            <a:avLst>
              <a:gd name="adj" fmla="val 2646"/>
            </a:avLst>
          </a:prstGeom>
          <a:solidFill>
            <a:srgbClr val="444752"/>
          </a:solidFill>
          <a:ln/>
        </p:spPr>
      </p:sp>
      <p:sp>
        <p:nvSpPr>
          <p:cNvPr id="20" name="Text 10">
            <a:extLst>
              <a:ext uri="{FF2B5EF4-FFF2-40B4-BE49-F238E27FC236}">
                <a16:creationId xmlns:a16="http://schemas.microsoft.com/office/drawing/2014/main" id="{C6D73803-6D60-B502-5B3A-CDDF82F5BBA5}"/>
              </a:ext>
            </a:extLst>
          </p:cNvPr>
          <p:cNvSpPr/>
          <p:nvPr/>
        </p:nvSpPr>
        <p:spPr>
          <a:xfrm>
            <a:off x="737071" y="6406413"/>
            <a:ext cx="166688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D6E5EF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3</a:t>
            </a:r>
            <a:endParaRPr lang="en-US" sz="2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hape 8">
            <a:extLst>
              <a:ext uri="{FF2B5EF4-FFF2-40B4-BE49-F238E27FC236}">
                <a16:creationId xmlns:a16="http://schemas.microsoft.com/office/drawing/2014/main" id="{FA26D790-5214-923D-B55D-56602B24A11B}"/>
              </a:ext>
            </a:extLst>
          </p:cNvPr>
          <p:cNvSpPr/>
          <p:nvPr/>
        </p:nvSpPr>
        <p:spPr>
          <a:xfrm>
            <a:off x="7948246" y="7401241"/>
            <a:ext cx="5567520" cy="45720"/>
          </a:xfrm>
          <a:prstGeom prst="roundRect">
            <a:avLst>
              <a:gd name="adj" fmla="val 235611"/>
            </a:avLst>
          </a:prstGeom>
          <a:solidFill>
            <a:srgbClr val="5D606B"/>
          </a:solidFill>
          <a:ln/>
        </p:spPr>
      </p:sp>
      <p:sp>
        <p:nvSpPr>
          <p:cNvPr id="23" name="Text 3">
            <a:extLst>
              <a:ext uri="{FF2B5EF4-FFF2-40B4-BE49-F238E27FC236}">
                <a16:creationId xmlns:a16="http://schemas.microsoft.com/office/drawing/2014/main" id="{41036C2A-1531-0B22-70E9-66D572924832}"/>
              </a:ext>
            </a:extLst>
          </p:cNvPr>
          <p:cNvSpPr/>
          <p:nvPr/>
        </p:nvSpPr>
        <p:spPr>
          <a:xfrm>
            <a:off x="2110705" y="1651927"/>
            <a:ext cx="323409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Research &amp; Data Collection (Week 1 - 4)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3">
            <a:extLst>
              <a:ext uri="{FF2B5EF4-FFF2-40B4-BE49-F238E27FC236}">
                <a16:creationId xmlns:a16="http://schemas.microsoft.com/office/drawing/2014/main" id="{67C8F08E-58F0-C962-8966-62792E7504AA}"/>
              </a:ext>
            </a:extLst>
          </p:cNvPr>
          <p:cNvSpPr/>
          <p:nvPr/>
        </p:nvSpPr>
        <p:spPr>
          <a:xfrm>
            <a:off x="2790645" y="2777346"/>
            <a:ext cx="323409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Model Development (Week 5 - 9)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3">
            <a:extLst>
              <a:ext uri="{FF2B5EF4-FFF2-40B4-BE49-F238E27FC236}">
                <a16:creationId xmlns:a16="http://schemas.microsoft.com/office/drawing/2014/main" id="{814892DE-F516-FF28-CD9D-1DB55E9C789E}"/>
              </a:ext>
            </a:extLst>
          </p:cNvPr>
          <p:cNvSpPr/>
          <p:nvPr/>
        </p:nvSpPr>
        <p:spPr>
          <a:xfrm>
            <a:off x="8347382" y="6645960"/>
            <a:ext cx="323409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Deployment &amp; Documentation (Week 18 - 20)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3">
            <a:extLst>
              <a:ext uri="{FF2B5EF4-FFF2-40B4-BE49-F238E27FC236}">
                <a16:creationId xmlns:a16="http://schemas.microsoft.com/office/drawing/2014/main" id="{DBA20DEF-1014-06A3-E87F-5675C205F3DE}"/>
              </a:ext>
            </a:extLst>
          </p:cNvPr>
          <p:cNvSpPr/>
          <p:nvPr/>
        </p:nvSpPr>
        <p:spPr>
          <a:xfrm>
            <a:off x="6002760" y="5309523"/>
            <a:ext cx="323409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Testing &amp; Debugging (Week 14 - 17)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3">
            <a:extLst>
              <a:ext uri="{FF2B5EF4-FFF2-40B4-BE49-F238E27FC236}">
                <a16:creationId xmlns:a16="http://schemas.microsoft.com/office/drawing/2014/main" id="{80E0711A-8F45-72F9-E959-9CC6D2F0A43E}"/>
              </a:ext>
            </a:extLst>
          </p:cNvPr>
          <p:cNvSpPr/>
          <p:nvPr/>
        </p:nvSpPr>
        <p:spPr>
          <a:xfrm>
            <a:off x="4220855" y="3949649"/>
            <a:ext cx="323409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System Integration &amp; Optimization (Week 10 - 13)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33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89452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98AC7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Project Scope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837724" y="3077289"/>
            <a:ext cx="2159079" cy="830580"/>
          </a:xfrm>
          <a:prstGeom prst="roundRect">
            <a:avLst>
              <a:gd name="adj" fmla="val 4323"/>
            </a:avLst>
          </a:prstGeom>
          <a:solidFill>
            <a:srgbClr val="444752"/>
          </a:solidFill>
          <a:ln/>
        </p:spPr>
      </p:sp>
      <p:sp>
        <p:nvSpPr>
          <p:cNvPr id="4" name="Text 2"/>
          <p:cNvSpPr/>
          <p:nvPr/>
        </p:nvSpPr>
        <p:spPr>
          <a:xfrm>
            <a:off x="1077039" y="3253264"/>
            <a:ext cx="108942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D6E5EF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1</a:t>
            </a:r>
            <a:endParaRPr lang="en-US" sz="2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3236119" y="3316605"/>
            <a:ext cx="323409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ISL to English &amp; Gujarati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4"/>
          <p:cNvSpPr/>
          <p:nvPr/>
        </p:nvSpPr>
        <p:spPr>
          <a:xfrm>
            <a:off x="3116461" y="3892629"/>
            <a:ext cx="10556558" cy="15240"/>
          </a:xfrm>
          <a:prstGeom prst="roundRect">
            <a:avLst>
              <a:gd name="adj" fmla="val 235611"/>
            </a:avLst>
          </a:prstGeom>
          <a:solidFill>
            <a:srgbClr val="5D606B"/>
          </a:solidFill>
          <a:ln/>
        </p:spPr>
      </p:sp>
      <p:sp>
        <p:nvSpPr>
          <p:cNvPr id="7" name="Shape 5"/>
          <p:cNvSpPr/>
          <p:nvPr/>
        </p:nvSpPr>
        <p:spPr>
          <a:xfrm>
            <a:off x="837724" y="4027527"/>
            <a:ext cx="4318278" cy="998016"/>
          </a:xfrm>
          <a:prstGeom prst="roundRect">
            <a:avLst>
              <a:gd name="adj" fmla="val 4323"/>
            </a:avLst>
          </a:prstGeom>
          <a:solidFill>
            <a:srgbClr val="444752"/>
          </a:solidFill>
          <a:ln/>
        </p:spPr>
      </p:sp>
      <p:sp>
        <p:nvSpPr>
          <p:cNvPr id="8" name="Text 6"/>
          <p:cNvSpPr/>
          <p:nvPr/>
        </p:nvSpPr>
        <p:spPr>
          <a:xfrm>
            <a:off x="1077039" y="4203502"/>
            <a:ext cx="160615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D6E5EF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2</a:t>
            </a:r>
            <a:endParaRPr lang="en-US" sz="2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5395317" y="4266843"/>
            <a:ext cx="235874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offline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8"/>
          <p:cNvSpPr/>
          <p:nvPr/>
        </p:nvSpPr>
        <p:spPr>
          <a:xfrm>
            <a:off x="5275659" y="5010303"/>
            <a:ext cx="8397359" cy="15240"/>
          </a:xfrm>
          <a:prstGeom prst="roundRect">
            <a:avLst>
              <a:gd name="adj" fmla="val 235611"/>
            </a:avLst>
          </a:prstGeom>
          <a:solidFill>
            <a:srgbClr val="5D606B"/>
          </a:solidFill>
          <a:ln/>
        </p:spPr>
      </p:sp>
      <p:sp>
        <p:nvSpPr>
          <p:cNvPr id="11" name="Shape 9"/>
          <p:cNvSpPr/>
          <p:nvPr/>
        </p:nvSpPr>
        <p:spPr>
          <a:xfrm>
            <a:off x="837724" y="5233870"/>
            <a:ext cx="6477476" cy="1101088"/>
          </a:xfrm>
          <a:prstGeom prst="roundRect">
            <a:avLst>
              <a:gd name="adj" fmla="val 2646"/>
            </a:avLst>
          </a:prstGeom>
          <a:solidFill>
            <a:srgbClr val="444752"/>
          </a:solidFill>
          <a:ln/>
        </p:spPr>
      </p:sp>
      <p:sp>
        <p:nvSpPr>
          <p:cNvPr id="12" name="Text 10"/>
          <p:cNvSpPr/>
          <p:nvPr/>
        </p:nvSpPr>
        <p:spPr>
          <a:xfrm>
            <a:off x="1077039" y="5416987"/>
            <a:ext cx="166688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D6E5EF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3</a:t>
            </a:r>
            <a:endParaRPr lang="en-US" sz="2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554516" y="5217081"/>
            <a:ext cx="286756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Gesture Capture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554516" y="5712619"/>
            <a:ext cx="242482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Camera.</a:t>
            </a:r>
            <a:endParaRPr lang="en-US" sz="1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hape 8">
            <a:extLst>
              <a:ext uri="{FF2B5EF4-FFF2-40B4-BE49-F238E27FC236}">
                <a16:creationId xmlns:a16="http://schemas.microsoft.com/office/drawing/2014/main" id="{D29C3A97-147D-4FEE-78A0-9EB4C890DAA8}"/>
              </a:ext>
            </a:extLst>
          </p:cNvPr>
          <p:cNvSpPr/>
          <p:nvPr/>
        </p:nvSpPr>
        <p:spPr>
          <a:xfrm flipV="1">
            <a:off x="7554516" y="6266645"/>
            <a:ext cx="6118503" cy="45719"/>
          </a:xfrm>
          <a:prstGeom prst="roundRect">
            <a:avLst>
              <a:gd name="adj" fmla="val 235611"/>
            </a:avLst>
          </a:prstGeom>
          <a:solidFill>
            <a:srgbClr val="5D606B"/>
          </a:solidFill>
          <a:ln/>
        </p:spPr>
      </p:sp>
      <p:sp>
        <p:nvSpPr>
          <p:cNvPr id="21" name="Text 12">
            <a:extLst>
              <a:ext uri="{FF2B5EF4-FFF2-40B4-BE49-F238E27FC236}">
                <a16:creationId xmlns:a16="http://schemas.microsoft.com/office/drawing/2014/main" id="{80ED59DF-CDCE-C1FC-12FD-76572A20BFD2}"/>
              </a:ext>
            </a:extLst>
          </p:cNvPr>
          <p:cNvSpPr/>
          <p:nvPr/>
        </p:nvSpPr>
        <p:spPr>
          <a:xfrm>
            <a:off x="5395317" y="4587540"/>
            <a:ext cx="242482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Gesture images.</a:t>
            </a:r>
            <a:endParaRPr lang="en-US" sz="1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669919" y="1237764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98AC7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Conclusion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963098" y="3182862"/>
            <a:ext cx="3554730" cy="789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200"/>
              </a:lnSpc>
              <a:buNone/>
            </a:pPr>
            <a:r>
              <a:rPr lang="en-US" sz="6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6200" dirty="0"/>
          </a:p>
        </p:txBody>
      </p:sp>
      <p:sp>
        <p:nvSpPr>
          <p:cNvPr id="6" name="Text 3"/>
          <p:cNvSpPr/>
          <p:nvPr/>
        </p:nvSpPr>
        <p:spPr>
          <a:xfrm>
            <a:off x="963098" y="4434168"/>
            <a:ext cx="3554730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ISL is underrepresented in digital learning, and AI-powered gesture recognition improves its accessibility and effectiveness.</a:t>
            </a:r>
            <a:endParaRPr lang="en-US" sz="1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0237827" y="3147774"/>
            <a:ext cx="3554849" cy="789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200"/>
              </a:lnSpc>
              <a:buNone/>
            </a:pPr>
            <a:r>
              <a:rPr lang="en-US" sz="6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6200" dirty="0"/>
          </a:p>
        </p:txBody>
      </p:sp>
      <p:sp>
        <p:nvSpPr>
          <p:cNvPr id="9" name="Text 6"/>
          <p:cNvSpPr/>
          <p:nvPr/>
        </p:nvSpPr>
        <p:spPr>
          <a:xfrm>
            <a:off x="10237827" y="4291966"/>
            <a:ext cx="4202073" cy="22595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This project represents a technological innovation that promotes social inclusivity, with future improvements focused on scalability, accuracy, and multilingual support for a wider audience.</a:t>
            </a:r>
            <a:endParaRPr lang="en-US" sz="1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CE06398F-901C-7355-CBD5-6A4FA8225621}"/>
              </a:ext>
            </a:extLst>
          </p:cNvPr>
          <p:cNvSpPr/>
          <p:nvPr/>
        </p:nvSpPr>
        <p:spPr>
          <a:xfrm>
            <a:off x="5600403" y="3127224"/>
            <a:ext cx="3554849" cy="789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200"/>
              </a:lnSpc>
              <a:buNone/>
            </a:pPr>
            <a:r>
              <a:rPr lang="en-US" sz="6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62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8763F3E4-C2D4-9B97-6773-AE7EF2CC2B8C}"/>
              </a:ext>
            </a:extLst>
          </p:cNvPr>
          <p:cNvSpPr/>
          <p:nvPr/>
        </p:nvSpPr>
        <p:spPr>
          <a:xfrm>
            <a:off x="5365000" y="4434168"/>
            <a:ext cx="3554849" cy="15320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The integration of structured learning modules and offline accessibility boosts user engagement and usability in low-connectivity areas.</a:t>
            </a:r>
            <a:endParaRPr lang="en-US" sz="1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AD0E9-8549-6002-F508-F2C55F470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9AF0AB49-51B1-F253-D126-5B07CF466421}"/>
              </a:ext>
            </a:extLst>
          </p:cNvPr>
          <p:cNvSpPr/>
          <p:nvPr/>
        </p:nvSpPr>
        <p:spPr>
          <a:xfrm>
            <a:off x="837724" y="189452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98AC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89A96EFC-C08A-BAF7-A414-005E5D6A2919}"/>
              </a:ext>
            </a:extLst>
          </p:cNvPr>
          <p:cNvSpPr/>
          <p:nvPr/>
        </p:nvSpPr>
        <p:spPr>
          <a:xfrm>
            <a:off x="837724" y="3077289"/>
            <a:ext cx="2159079" cy="830580"/>
          </a:xfrm>
          <a:prstGeom prst="roundRect">
            <a:avLst>
              <a:gd name="adj" fmla="val 4323"/>
            </a:avLst>
          </a:prstGeom>
          <a:solidFill>
            <a:srgbClr val="444752"/>
          </a:solidFill>
          <a:ln/>
        </p:spPr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5C270EED-2A4E-9791-C7A4-583FB99F5E96}"/>
              </a:ext>
            </a:extLst>
          </p:cNvPr>
          <p:cNvSpPr/>
          <p:nvPr/>
        </p:nvSpPr>
        <p:spPr>
          <a:xfrm>
            <a:off x="1077039" y="3253264"/>
            <a:ext cx="108942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D6E5EF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1</a:t>
            </a:r>
            <a:endParaRPr lang="en-US" sz="2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9DD33CC4-F009-4BB0-3C70-42E04F47B0A6}"/>
              </a:ext>
            </a:extLst>
          </p:cNvPr>
          <p:cNvSpPr/>
          <p:nvPr/>
        </p:nvSpPr>
        <p:spPr>
          <a:xfrm>
            <a:off x="3236119" y="3316605"/>
            <a:ext cx="323409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Expanding ISL Library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1DDAE1CA-7811-803D-864E-76A8DDD60697}"/>
              </a:ext>
            </a:extLst>
          </p:cNvPr>
          <p:cNvSpPr/>
          <p:nvPr/>
        </p:nvSpPr>
        <p:spPr>
          <a:xfrm>
            <a:off x="3116461" y="3892629"/>
            <a:ext cx="10556558" cy="15240"/>
          </a:xfrm>
          <a:prstGeom prst="roundRect">
            <a:avLst>
              <a:gd name="adj" fmla="val 235611"/>
            </a:avLst>
          </a:prstGeom>
          <a:solidFill>
            <a:srgbClr val="5D606B"/>
          </a:solidFill>
          <a:ln/>
        </p:spPr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83B233AD-F87B-F1E1-52DC-5B18835F2463}"/>
              </a:ext>
            </a:extLst>
          </p:cNvPr>
          <p:cNvSpPr/>
          <p:nvPr/>
        </p:nvSpPr>
        <p:spPr>
          <a:xfrm>
            <a:off x="837724" y="4027527"/>
            <a:ext cx="4318278" cy="998016"/>
          </a:xfrm>
          <a:prstGeom prst="roundRect">
            <a:avLst>
              <a:gd name="adj" fmla="val 4323"/>
            </a:avLst>
          </a:prstGeom>
          <a:solidFill>
            <a:srgbClr val="444752"/>
          </a:solidFill>
          <a:ln/>
        </p:spPr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99497DD5-5225-3BB0-D8C8-8B2BCB9A3C17}"/>
              </a:ext>
            </a:extLst>
          </p:cNvPr>
          <p:cNvSpPr/>
          <p:nvPr/>
        </p:nvSpPr>
        <p:spPr>
          <a:xfrm>
            <a:off x="1077039" y="4203502"/>
            <a:ext cx="160615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D6E5EF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2</a:t>
            </a:r>
            <a:endParaRPr lang="en-US" sz="2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2C17AD4C-95E3-ACA3-479D-14A25F7261E2}"/>
              </a:ext>
            </a:extLst>
          </p:cNvPr>
          <p:cNvSpPr/>
          <p:nvPr/>
        </p:nvSpPr>
        <p:spPr>
          <a:xfrm>
            <a:off x="5275659" y="5010303"/>
            <a:ext cx="8397359" cy="15240"/>
          </a:xfrm>
          <a:prstGeom prst="roundRect">
            <a:avLst>
              <a:gd name="adj" fmla="val 235611"/>
            </a:avLst>
          </a:prstGeom>
          <a:solidFill>
            <a:srgbClr val="5D606B"/>
          </a:solidFill>
          <a:ln/>
        </p:spPr>
      </p:sp>
      <p:sp>
        <p:nvSpPr>
          <p:cNvPr id="11" name="Shape 9">
            <a:extLst>
              <a:ext uri="{FF2B5EF4-FFF2-40B4-BE49-F238E27FC236}">
                <a16:creationId xmlns:a16="http://schemas.microsoft.com/office/drawing/2014/main" id="{BBBE0F80-C2E2-3EE1-09D8-BA93D4FEE0E4}"/>
              </a:ext>
            </a:extLst>
          </p:cNvPr>
          <p:cNvSpPr/>
          <p:nvPr/>
        </p:nvSpPr>
        <p:spPr>
          <a:xfrm>
            <a:off x="837724" y="5233870"/>
            <a:ext cx="6477476" cy="1101088"/>
          </a:xfrm>
          <a:prstGeom prst="roundRect">
            <a:avLst>
              <a:gd name="adj" fmla="val 2646"/>
            </a:avLst>
          </a:prstGeom>
          <a:solidFill>
            <a:srgbClr val="444752"/>
          </a:solidFill>
          <a:ln/>
        </p:spPr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243A3F40-7529-CE05-E5D7-44D66AA9240F}"/>
              </a:ext>
            </a:extLst>
          </p:cNvPr>
          <p:cNvSpPr/>
          <p:nvPr/>
        </p:nvSpPr>
        <p:spPr>
          <a:xfrm>
            <a:off x="1077039" y="5416987"/>
            <a:ext cx="166688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D6E5EF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3</a:t>
            </a:r>
            <a:endParaRPr lang="en-US" sz="2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3CE849C0-9A11-24C5-74FB-4A7C96F8A789}"/>
              </a:ext>
            </a:extLst>
          </p:cNvPr>
          <p:cNvSpPr/>
          <p:nvPr/>
        </p:nvSpPr>
        <p:spPr>
          <a:xfrm>
            <a:off x="5395317" y="4121371"/>
            <a:ext cx="242482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Gamified Learning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6E9D7850-7DF8-3BE8-C709-A50E35DC7B04}"/>
              </a:ext>
            </a:extLst>
          </p:cNvPr>
          <p:cNvSpPr/>
          <p:nvPr/>
        </p:nvSpPr>
        <p:spPr>
          <a:xfrm>
            <a:off x="5416424" y="4534664"/>
            <a:ext cx="242482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Quizzes and tests.</a:t>
            </a:r>
            <a:endParaRPr lang="en-US" sz="1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1E01C89-1E42-CAD5-1755-3FAC5F512F82}"/>
              </a:ext>
            </a:extLst>
          </p:cNvPr>
          <p:cNvSpPr/>
          <p:nvPr/>
        </p:nvSpPr>
        <p:spPr>
          <a:xfrm>
            <a:off x="7554516" y="5311287"/>
            <a:ext cx="242482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Globalized version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2">
            <a:extLst>
              <a:ext uri="{FF2B5EF4-FFF2-40B4-BE49-F238E27FC236}">
                <a16:creationId xmlns:a16="http://schemas.microsoft.com/office/drawing/2014/main" id="{905912A0-186B-D4BD-EB16-AF976F3EAD24}"/>
              </a:ext>
            </a:extLst>
          </p:cNvPr>
          <p:cNvSpPr/>
          <p:nvPr/>
        </p:nvSpPr>
        <p:spPr>
          <a:xfrm>
            <a:off x="7562736" y="5769415"/>
            <a:ext cx="242482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Multilingual app.</a:t>
            </a:r>
            <a:endParaRPr lang="en-US" sz="1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75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FAD8E0-8CB9-90F3-FFB3-89B841A95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D7B60D0C-5F9A-D01E-0A83-2A9AB0B65B7E}"/>
              </a:ext>
            </a:extLst>
          </p:cNvPr>
          <p:cNvSpPr/>
          <p:nvPr/>
        </p:nvSpPr>
        <p:spPr>
          <a:xfrm>
            <a:off x="505215" y="974245"/>
            <a:ext cx="3890140" cy="8052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5400" b="1" dirty="0">
                <a:solidFill>
                  <a:srgbClr val="F98AC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69C31AC7-E692-AC29-FAA9-602A8798EFC8}"/>
              </a:ext>
            </a:extLst>
          </p:cNvPr>
          <p:cNvSpPr/>
          <p:nvPr/>
        </p:nvSpPr>
        <p:spPr>
          <a:xfrm>
            <a:off x="754597" y="2398414"/>
            <a:ext cx="12036611" cy="41374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800" dirty="0">
                <a:solidFill>
                  <a:srgbClr val="D6E5EF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AI-powered mobile app for Indian Sign Language (ISL) learning with gesture-to-text translation and offline accessibility.  </a:t>
            </a:r>
          </a:p>
          <a:p>
            <a:pPr marL="0" indent="0">
              <a:lnSpc>
                <a:spcPts val="3000"/>
              </a:lnSpc>
              <a:buNone/>
            </a:pPr>
            <a:endParaRPr lang="en-US" sz="2800" dirty="0">
              <a:solidFill>
                <a:srgbClr val="D6E5EF"/>
              </a:solidFill>
              <a:latin typeface="Times New Roman" panose="02020603050405020304" pitchFamily="18" charset="0"/>
              <a:ea typeface="Source Sans Pro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2800" dirty="0">
                <a:solidFill>
                  <a:srgbClr val="D6E5EF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On-device machine learning using TensorFlow Lite (</a:t>
            </a:r>
            <a:r>
              <a:rPr lang="en-US" sz="2800" dirty="0" err="1">
                <a:solidFill>
                  <a:srgbClr val="D6E5EF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TFLite</a:t>
            </a:r>
            <a:r>
              <a:rPr lang="en-US" sz="2800" dirty="0">
                <a:solidFill>
                  <a:srgbClr val="D6E5EF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) or </a:t>
            </a:r>
            <a:r>
              <a:rPr lang="en-US" sz="2800" dirty="0" err="1">
                <a:solidFill>
                  <a:srgbClr val="D6E5EF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MediaPipe</a:t>
            </a:r>
            <a:r>
              <a:rPr lang="en-US" sz="2800" dirty="0">
                <a:solidFill>
                  <a:srgbClr val="D6E5EF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 ensures real-time sign recognition without internet dependency.  </a:t>
            </a:r>
          </a:p>
          <a:p>
            <a:pPr marL="0" indent="0">
              <a:lnSpc>
                <a:spcPts val="3000"/>
              </a:lnSpc>
              <a:buNone/>
            </a:pPr>
            <a:endParaRPr lang="en-US" sz="2800" dirty="0">
              <a:solidFill>
                <a:srgbClr val="D6E5EF"/>
              </a:solidFill>
              <a:latin typeface="Times New Roman" panose="02020603050405020304" pitchFamily="18" charset="0"/>
              <a:ea typeface="Source Sans Pro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2800" dirty="0">
                <a:solidFill>
                  <a:srgbClr val="D6E5EF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Structured and scalable learning system that progresses from basic alphabets to complex gestures, supporting English and Gujarati translations.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D0302A2-9B3E-3B2C-B353-2B43975856BF}"/>
              </a:ext>
            </a:extLst>
          </p:cNvPr>
          <p:cNvSpPr/>
          <p:nvPr/>
        </p:nvSpPr>
        <p:spPr>
          <a:xfrm>
            <a:off x="3464440" y="681633"/>
            <a:ext cx="7467381" cy="7167095"/>
          </a:xfrm>
          <a:prstGeom prst="ellipse">
            <a:avLst/>
          </a:prstGeom>
          <a:blipFill dpi="0" rotWithShape="1"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2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2F6C7D-03B6-9BAE-C18F-CC98AAD86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A4C9D81B-8F78-D555-A5FD-0DBB16F8B4F9}"/>
              </a:ext>
            </a:extLst>
          </p:cNvPr>
          <p:cNvSpPr/>
          <p:nvPr/>
        </p:nvSpPr>
        <p:spPr>
          <a:xfrm>
            <a:off x="505215" y="974245"/>
            <a:ext cx="3890140" cy="8052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5400" b="1" dirty="0">
                <a:solidFill>
                  <a:srgbClr val="F98AC7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Introduction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1F789823-E25F-CB0C-BE85-8F9FA8B50EA7}"/>
              </a:ext>
            </a:extLst>
          </p:cNvPr>
          <p:cNvSpPr/>
          <p:nvPr/>
        </p:nvSpPr>
        <p:spPr>
          <a:xfrm>
            <a:off x="754597" y="2398414"/>
            <a:ext cx="12036611" cy="41374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800" dirty="0">
                <a:solidFill>
                  <a:srgbClr val="D6E5EF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Indian Sign Language (ISL) lacks widespread adoption and awareness, and existing ISL apps are often incomplete, outdated, or not user-friendly, unlike the many well-developed American Sign Language (ASL) applications.</a:t>
            </a:r>
          </a:p>
          <a:p>
            <a:pPr marL="0" indent="0">
              <a:lnSpc>
                <a:spcPts val="3000"/>
              </a:lnSpc>
              <a:buNone/>
            </a:pPr>
            <a:endParaRPr lang="en-US" sz="2800" dirty="0">
              <a:solidFill>
                <a:srgbClr val="D6E5EF"/>
              </a:solidFill>
              <a:latin typeface="Times New Roman" panose="02020603050405020304" pitchFamily="18" charset="0"/>
              <a:ea typeface="Source Sans Pro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2800" dirty="0">
                <a:solidFill>
                  <a:srgbClr val="D6E5EF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Current solutions rely on static images and videos, lacking real-time interactive learning and an integrated gesture recognition system tailored for ISL.</a:t>
            </a:r>
          </a:p>
          <a:p>
            <a:pPr marL="0" indent="0">
              <a:lnSpc>
                <a:spcPts val="3000"/>
              </a:lnSpc>
              <a:buNone/>
            </a:pPr>
            <a:endParaRPr lang="en-US" sz="2800" dirty="0">
              <a:solidFill>
                <a:srgbClr val="D6E5EF"/>
              </a:solidFill>
              <a:latin typeface="Times New Roman" panose="02020603050405020304" pitchFamily="18" charset="0"/>
              <a:ea typeface="Source Sans Pro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2800" dirty="0">
                <a:solidFill>
                  <a:srgbClr val="D6E5EF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This project introduces a structured learning framework with real-time gesture recognition to enhance accessibility and improve the ISL learning experience.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DB7F808-1262-4FB3-9D68-419771CE425E}"/>
              </a:ext>
            </a:extLst>
          </p:cNvPr>
          <p:cNvSpPr/>
          <p:nvPr/>
        </p:nvSpPr>
        <p:spPr>
          <a:xfrm>
            <a:off x="3464440" y="704083"/>
            <a:ext cx="7467381" cy="7167095"/>
          </a:xfrm>
          <a:prstGeom prst="ellipse">
            <a:avLst/>
          </a:prstGeom>
          <a:blipFill dpi="0" rotWithShape="1">
            <a:blip r:embed="rId4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9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038475" y="794253"/>
            <a:ext cx="855345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800" b="1" dirty="0">
                <a:solidFill>
                  <a:srgbClr val="F98AC7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Motivation : Why this research?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1C66F00-1AED-2CF8-8530-4872B2DDF6B4}"/>
              </a:ext>
            </a:extLst>
          </p:cNvPr>
          <p:cNvSpPr/>
          <p:nvPr/>
        </p:nvSpPr>
        <p:spPr>
          <a:xfrm>
            <a:off x="4976126" y="2057400"/>
            <a:ext cx="4678148" cy="4917587"/>
          </a:xfrm>
          <a:prstGeom prst="ellipse">
            <a:avLst/>
          </a:prstGeom>
          <a:blipFill dpi="0" rotWithShape="1">
            <a:blip r:embed="rId3">
              <a:alphaModFix amt="24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D0752702-AA4A-081B-B1A1-B85B9C840017}"/>
              </a:ext>
            </a:extLst>
          </p:cNvPr>
          <p:cNvSpPr/>
          <p:nvPr/>
        </p:nvSpPr>
        <p:spPr>
          <a:xfrm>
            <a:off x="754597" y="2398414"/>
            <a:ext cx="12036611" cy="41374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800" dirty="0">
                <a:solidFill>
                  <a:srgbClr val="D6E5EF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Current ISL learning tools lack interactive, personalized, and AI-powered features, limiting accessibility and real-time gesture recognition.</a:t>
            </a:r>
          </a:p>
          <a:p>
            <a:pPr marL="0" indent="0">
              <a:lnSpc>
                <a:spcPts val="3000"/>
              </a:lnSpc>
              <a:buNone/>
            </a:pPr>
            <a:endParaRPr lang="en-US" sz="2800" dirty="0">
              <a:solidFill>
                <a:srgbClr val="D6E5EF"/>
              </a:solidFill>
              <a:latin typeface="Times New Roman" panose="02020603050405020304" pitchFamily="18" charset="0"/>
              <a:ea typeface="Source Sans Pro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2800" dirty="0">
                <a:solidFill>
                  <a:srgbClr val="D6E5EF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The research aims to create a comprehensive AI-based platform for teaching ISL and enabling real-time communication assistance.</a:t>
            </a:r>
          </a:p>
          <a:p>
            <a:pPr marL="0" indent="0">
              <a:lnSpc>
                <a:spcPts val="3000"/>
              </a:lnSpc>
              <a:buNone/>
            </a:pPr>
            <a:endParaRPr lang="en-US" sz="2800" dirty="0">
              <a:solidFill>
                <a:srgbClr val="D6E5EF"/>
              </a:solidFill>
              <a:latin typeface="Times New Roman" panose="02020603050405020304" pitchFamily="18" charset="0"/>
              <a:ea typeface="Source Sans Pro" pitchFamily="34" charset="-122"/>
              <a:cs typeface="Times New Roman" panose="02020603050405020304" pitchFamily="18" charset="0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en-US" sz="2800" dirty="0">
                <a:solidFill>
                  <a:srgbClr val="D6E5EF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ISL is often neglected compared to ASL, and the development of a high-quality ISL learning app is crucial for improving communication within India's diverse linguistic landscape.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alphaModFix amt="72000"/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402002" y="459501"/>
            <a:ext cx="7826396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800" b="1" dirty="0">
                <a:solidFill>
                  <a:srgbClr val="F98AC7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Problem in Existing Methods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C3DB2384-5043-DA2B-4AD3-D30AD2AE2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36" y="1938246"/>
            <a:ext cx="14149983" cy="5831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 ISL tools are limited by their static, unimodal learning methods and lack of real-time interaction and AI integration.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no adaptive learning approach, offline accessibility, or standardized platform for ISL, making it less effective for diverse learners.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comprehensive, interactive, and continuously updated ISL learning platform is needed to improve accessibility and learning outcomes..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2000"/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8D17FE-3C41-EAE2-0AA1-5AF9F3703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E3A9375B-3C45-B16C-9BF9-0360D01EFD4F}"/>
              </a:ext>
            </a:extLst>
          </p:cNvPr>
          <p:cNvSpPr/>
          <p:nvPr/>
        </p:nvSpPr>
        <p:spPr>
          <a:xfrm>
            <a:off x="3735729" y="459501"/>
            <a:ext cx="7826396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800" b="1" dirty="0">
                <a:solidFill>
                  <a:srgbClr val="F98AC7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Objectives of the Project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24790626-6379-2D5D-DCA3-132176830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36" y="1957161"/>
            <a:ext cx="14149983" cy="5794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AI-Powered Learning and Real-Time Feedback - Develop a structured ISL learning platform that integrates gesture-to-text conversion and real-time AI-powered feedback using gesture recognition models like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TFLite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ensuring an interactive and personalized learning experience.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Accessibility and Cross-Platform Support - Provide offline functionality through local storage (SQLite) and cloud-based synchronization via Firebase , allowing users to access their progress across multiple devices seamlessly, even in areas with limited internet connectivity.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Comprehensive, Engaging, and Adaptive Learning - Create a interactive learning experience while implementing an AI-based gesture recognition system from camera.</a:t>
            </a:r>
          </a:p>
        </p:txBody>
      </p:sp>
    </p:spTree>
    <p:extLst>
      <p:ext uri="{BB962C8B-B14F-4D97-AF65-F5344CB8AC3E}">
        <p14:creationId xmlns:p14="http://schemas.microsoft.com/office/powerpoint/2010/main" val="218702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4208" y="543910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98AC7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Methodology- </a:t>
            </a:r>
          </a:p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98AC7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System Architecture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A40AFD22-5BFC-3674-EBE0-270F632E6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638" y="2610564"/>
            <a:ext cx="2137529" cy="1357193"/>
          </a:xfrm>
          <a:prstGeom prst="rect">
            <a:avLst/>
          </a:prstGeom>
        </p:spPr>
      </p:pic>
      <p:sp>
        <p:nvSpPr>
          <p:cNvPr id="9" name="Text 1">
            <a:extLst>
              <a:ext uri="{FF2B5EF4-FFF2-40B4-BE49-F238E27FC236}">
                <a16:creationId xmlns:a16="http://schemas.microsoft.com/office/drawing/2014/main" id="{FB805199-7928-DD23-A236-E5CB24583A97}"/>
              </a:ext>
            </a:extLst>
          </p:cNvPr>
          <p:cNvSpPr/>
          <p:nvPr/>
        </p:nvSpPr>
        <p:spPr>
          <a:xfrm>
            <a:off x="4021812" y="3217426"/>
            <a:ext cx="108942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D6E5EF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1</a:t>
            </a:r>
            <a:endParaRPr lang="en-US" sz="2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031DB193-5032-0F7D-5BE7-952B9B7A9907}"/>
              </a:ext>
            </a:extLst>
          </p:cNvPr>
          <p:cNvSpPr/>
          <p:nvPr/>
        </p:nvSpPr>
        <p:spPr>
          <a:xfrm>
            <a:off x="5301582" y="2912863"/>
            <a:ext cx="8334678" cy="10550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6E5EF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Presentation Layer: 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Android mobile UI (Kotlin/XML) for user interaction.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51EDE86B-1929-7190-4879-5E87B42135C0}"/>
              </a:ext>
            </a:extLst>
          </p:cNvPr>
          <p:cNvSpPr/>
          <p:nvPr/>
        </p:nvSpPr>
        <p:spPr>
          <a:xfrm>
            <a:off x="5204936" y="3982402"/>
            <a:ext cx="8527971" cy="15240"/>
          </a:xfrm>
          <a:prstGeom prst="roundRect">
            <a:avLst>
              <a:gd name="adj" fmla="val 235611"/>
            </a:avLst>
          </a:prstGeom>
          <a:solidFill>
            <a:srgbClr val="5D606B"/>
          </a:solidFill>
          <a:ln/>
        </p:spPr>
      </p:sp>
      <p:pic>
        <p:nvPicPr>
          <p:cNvPr id="12" name="Image 1" descr="preencoded.png">
            <a:extLst>
              <a:ext uri="{FF2B5EF4-FFF2-40B4-BE49-F238E27FC236}">
                <a16:creationId xmlns:a16="http://schemas.microsoft.com/office/drawing/2014/main" id="{801FBB6D-8E01-7CE9-C649-138C336E4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814" y="4027527"/>
            <a:ext cx="4275058" cy="1357193"/>
          </a:xfrm>
          <a:prstGeom prst="rect">
            <a:avLst/>
          </a:prstGeom>
        </p:spPr>
      </p:pic>
      <p:sp>
        <p:nvSpPr>
          <p:cNvPr id="13" name="Text 4">
            <a:extLst>
              <a:ext uri="{FF2B5EF4-FFF2-40B4-BE49-F238E27FC236}">
                <a16:creationId xmlns:a16="http://schemas.microsoft.com/office/drawing/2014/main" id="{E802BD4E-D92F-36B0-0349-9A68F304B842}"/>
              </a:ext>
            </a:extLst>
          </p:cNvPr>
          <p:cNvSpPr/>
          <p:nvPr/>
        </p:nvSpPr>
        <p:spPr>
          <a:xfrm>
            <a:off x="3995976" y="4466749"/>
            <a:ext cx="160615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D6E5EF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2</a:t>
            </a:r>
            <a:endParaRPr lang="en-US" sz="2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6">
            <a:extLst>
              <a:ext uri="{FF2B5EF4-FFF2-40B4-BE49-F238E27FC236}">
                <a16:creationId xmlns:a16="http://schemas.microsoft.com/office/drawing/2014/main" id="{302216EC-BA58-9485-8315-363A7B6DCB21}"/>
              </a:ext>
            </a:extLst>
          </p:cNvPr>
          <p:cNvSpPr/>
          <p:nvPr/>
        </p:nvSpPr>
        <p:spPr>
          <a:xfrm>
            <a:off x="6273641" y="4136261"/>
            <a:ext cx="7459266" cy="1169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200" b="1" dirty="0">
                <a:solidFill>
                  <a:srgbClr val="D6E5EF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Processing Layer: </a:t>
            </a:r>
          </a:p>
          <a:p>
            <a:pPr marL="0" indent="0" algn="l">
              <a:lnSpc>
                <a:spcPts val="300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On-device ML model (</a:t>
            </a:r>
            <a:r>
              <a:rPr lang="en-US" sz="2200" dirty="0" err="1">
                <a:solidFill>
                  <a:srgbClr val="D6E5EF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TFLite</a:t>
            </a:r>
            <a:r>
              <a:rPr lang="en-US" sz="2200" dirty="0">
                <a:solidFill>
                  <a:srgbClr val="D6E5EF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/</a:t>
            </a:r>
            <a:r>
              <a:rPr lang="en-US" sz="2200" dirty="0" err="1">
                <a:solidFill>
                  <a:srgbClr val="D6E5EF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MediaPipe</a:t>
            </a:r>
            <a:r>
              <a:rPr lang="en-US" sz="2200" dirty="0">
                <a:solidFill>
                  <a:srgbClr val="D6E5EF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) for gesture detection </a:t>
            </a:r>
          </a:p>
          <a:p>
            <a:pPr marL="0" indent="0" algn="l">
              <a:lnSpc>
                <a:spcPts val="300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and translation.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FE99E581-91B1-024A-7174-0808651E1CBC}"/>
              </a:ext>
            </a:extLst>
          </p:cNvPr>
          <p:cNvSpPr/>
          <p:nvPr/>
        </p:nvSpPr>
        <p:spPr>
          <a:xfrm>
            <a:off x="6273641" y="5399365"/>
            <a:ext cx="7459266" cy="15240"/>
          </a:xfrm>
          <a:prstGeom prst="roundRect">
            <a:avLst>
              <a:gd name="adj" fmla="val 235611"/>
            </a:avLst>
          </a:prstGeom>
          <a:solidFill>
            <a:srgbClr val="5D606B"/>
          </a:solidFill>
          <a:ln/>
        </p:spPr>
      </p:sp>
      <p:pic>
        <p:nvPicPr>
          <p:cNvPr id="17" name="Image 2" descr="preencoded.png">
            <a:extLst>
              <a:ext uri="{FF2B5EF4-FFF2-40B4-BE49-F238E27FC236}">
                <a16:creationId xmlns:a16="http://schemas.microsoft.com/office/drawing/2014/main" id="{34E64083-2254-8E29-53E2-7AB7C7A37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109" y="5444490"/>
            <a:ext cx="6412587" cy="1357193"/>
          </a:xfrm>
          <a:prstGeom prst="rect">
            <a:avLst/>
          </a:prstGeom>
        </p:spPr>
      </p:pic>
      <p:sp>
        <p:nvSpPr>
          <p:cNvPr id="18" name="Text 8">
            <a:extLst>
              <a:ext uri="{FF2B5EF4-FFF2-40B4-BE49-F238E27FC236}">
                <a16:creationId xmlns:a16="http://schemas.microsoft.com/office/drawing/2014/main" id="{9D310B59-D352-4B45-59AC-D2D14386E767}"/>
              </a:ext>
            </a:extLst>
          </p:cNvPr>
          <p:cNvSpPr/>
          <p:nvPr/>
        </p:nvSpPr>
        <p:spPr>
          <a:xfrm>
            <a:off x="3992999" y="5883712"/>
            <a:ext cx="166688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D6E5EF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3</a:t>
            </a:r>
            <a:endParaRPr lang="en-US" sz="2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563BA994-FF27-E5A2-8BF4-DE1E6C049171}"/>
              </a:ext>
            </a:extLst>
          </p:cNvPr>
          <p:cNvSpPr/>
          <p:nvPr/>
        </p:nvSpPr>
        <p:spPr>
          <a:xfrm>
            <a:off x="7549276" y="5580132"/>
            <a:ext cx="6412587" cy="10857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6E5EF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Data Layer: 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Uses SQLite for offline storage and Firebase for 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cloud sync.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2667C-83D8-AC6B-B479-31CCC7659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CC24896-5E6C-A146-C74B-21A36E9105BC}"/>
              </a:ext>
            </a:extLst>
          </p:cNvPr>
          <p:cNvSpPr/>
          <p:nvPr/>
        </p:nvSpPr>
        <p:spPr>
          <a:xfrm>
            <a:off x="764208" y="543910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98AC7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Methodology- </a:t>
            </a:r>
          </a:p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98AC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 Module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FB492B3-6BCA-308B-0384-23BB4BBE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36" y="1957162"/>
            <a:ext cx="14149983" cy="5794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 &amp; Preprocessing: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Curated ISL gesture images and videos.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Image preprocessing techniques applied (e.g., noise reduction, augmentation).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Feature Extraction &amp; Model Development: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ML models trained on gesture images for classification and recognition.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Fusion of visual and text-based feedback.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Training &amp; Evaluation: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The system is evaluated using accuracy, precision, and recall metrics.</a:t>
            </a:r>
          </a:p>
        </p:txBody>
      </p:sp>
    </p:spTree>
    <p:extLst>
      <p:ext uri="{BB962C8B-B14F-4D97-AF65-F5344CB8AC3E}">
        <p14:creationId xmlns:p14="http://schemas.microsoft.com/office/powerpoint/2010/main" val="118935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07374-D6B9-6C55-3C21-5A1C14767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9445581A-9AFD-2490-C23F-6C9CD986142B}"/>
              </a:ext>
            </a:extLst>
          </p:cNvPr>
          <p:cNvSpPr/>
          <p:nvPr/>
        </p:nvSpPr>
        <p:spPr>
          <a:xfrm>
            <a:off x="764208" y="543910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98AC7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Methodology- </a:t>
            </a:r>
          </a:p>
          <a:p>
            <a:pPr marL="0" indent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98AC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Module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A96F5EC-82CD-3163-EC76-E0A374649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936" y="2245705"/>
            <a:ext cx="14149983" cy="5216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 Screen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Categories: Basic Signs, Common Phrases, Advanced Gestures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Live Gesture Capture button for real-time recognition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Learning Module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Select signs with gesture illustrations and text translations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Camera mode for users to mimic gestures with instant feedback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Live Gesture Recognition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Real-time sign recognition using camera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AI provides instant feedback on accuracy with translations</a:t>
            </a:r>
          </a:p>
        </p:txBody>
      </p:sp>
    </p:spTree>
    <p:extLst>
      <p:ext uri="{BB962C8B-B14F-4D97-AF65-F5344CB8AC3E}">
        <p14:creationId xmlns:p14="http://schemas.microsoft.com/office/powerpoint/2010/main" val="1633084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869</Words>
  <Application>Microsoft Office PowerPoint</Application>
  <PresentationFormat>Custom</PresentationFormat>
  <Paragraphs>152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Lora</vt:lpstr>
      <vt:lpstr>Times New Roman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Abhinay Srikanth</cp:lastModifiedBy>
  <cp:revision>5</cp:revision>
  <dcterms:created xsi:type="dcterms:W3CDTF">2024-12-08T17:14:33Z</dcterms:created>
  <dcterms:modified xsi:type="dcterms:W3CDTF">2025-02-06T02:36:23Z</dcterms:modified>
</cp:coreProperties>
</file>