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4"/>
  </p:notesMasterIdLst>
  <p:handoutMasterIdLst>
    <p:handoutMasterId r:id="rId35"/>
  </p:handoutMasterIdLst>
  <p:sldIdLst>
    <p:sldId id="344" r:id="rId5"/>
    <p:sldId id="346" r:id="rId6"/>
    <p:sldId id="345" r:id="rId7"/>
    <p:sldId id="360" r:id="rId8"/>
    <p:sldId id="361" r:id="rId9"/>
    <p:sldId id="362" r:id="rId10"/>
    <p:sldId id="363" r:id="rId11"/>
    <p:sldId id="364" r:id="rId12"/>
    <p:sldId id="365" r:id="rId13"/>
    <p:sldId id="367" r:id="rId14"/>
    <p:sldId id="368" r:id="rId15"/>
    <p:sldId id="369" r:id="rId16"/>
    <p:sldId id="371"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7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928" autoAdjust="0"/>
  </p:normalViewPr>
  <p:slideViewPr>
    <p:cSldViewPr snapToGrid="0">
      <p:cViewPr varScale="1">
        <p:scale>
          <a:sx n="85" d="100"/>
          <a:sy n="85" d="100"/>
        </p:scale>
        <p:origin x="590" y="53"/>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4/28/2024</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4/28/2024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F03E-51A9-B12A-303A-B1B2BE94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B291-6B7E-1ED4-65E2-DA6D287F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CFEAC-6790-F340-2B4B-57979463C6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4F69-2A61-315D-6697-8941FACB94AB}"/>
              </a:ext>
            </a:extLst>
          </p:cNvPr>
          <p:cNvSpPr>
            <a:spLocks noGrp="1"/>
          </p:cNvSpPr>
          <p:nvPr>
            <p:ph type="sldNum" sz="quarter" idx="5"/>
          </p:nvPr>
        </p:nvSpPr>
        <p:spPr/>
        <p:txBody>
          <a:bodyPr/>
          <a:lstStyle/>
          <a:p>
            <a:fld id="{8D18E0B9-48E4-499D-93B2-B07D00395BAC}" type="slidenum">
              <a:rPr lang="en-US" smtClean="0"/>
              <a:t>18</a:t>
            </a:fld>
            <a:endParaRPr lang="en-US" dirty="0"/>
          </a:p>
        </p:txBody>
      </p:sp>
    </p:spTree>
    <p:extLst>
      <p:ext uri="{BB962C8B-B14F-4D97-AF65-F5344CB8AC3E}">
        <p14:creationId xmlns:p14="http://schemas.microsoft.com/office/powerpoint/2010/main" val="2182620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F03E-51A9-B12A-303A-B1B2BE94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B291-6B7E-1ED4-65E2-DA6D287F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CFEAC-6790-F340-2B4B-57979463C6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4F69-2A61-315D-6697-8941FACB94AB}"/>
              </a:ext>
            </a:extLst>
          </p:cNvPr>
          <p:cNvSpPr>
            <a:spLocks noGrp="1"/>
          </p:cNvSpPr>
          <p:nvPr>
            <p:ph type="sldNum" sz="quarter" idx="5"/>
          </p:nvPr>
        </p:nvSpPr>
        <p:spPr/>
        <p:txBody>
          <a:bodyPr/>
          <a:lstStyle/>
          <a:p>
            <a:fld id="{8D18E0B9-48E4-499D-93B2-B07D00395BAC}" type="slidenum">
              <a:rPr lang="en-US" smtClean="0"/>
              <a:t>19</a:t>
            </a:fld>
            <a:endParaRPr lang="en-US" dirty="0"/>
          </a:p>
        </p:txBody>
      </p:sp>
    </p:spTree>
    <p:extLst>
      <p:ext uri="{BB962C8B-B14F-4D97-AF65-F5344CB8AC3E}">
        <p14:creationId xmlns:p14="http://schemas.microsoft.com/office/powerpoint/2010/main" val="265729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F03E-51A9-B12A-303A-B1B2BE94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B291-6B7E-1ED4-65E2-DA6D287F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CFEAC-6790-F340-2B4B-57979463C6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4F69-2A61-315D-6697-8941FACB94AB}"/>
              </a:ext>
            </a:extLst>
          </p:cNvPr>
          <p:cNvSpPr>
            <a:spLocks noGrp="1"/>
          </p:cNvSpPr>
          <p:nvPr>
            <p:ph type="sldNum" sz="quarter" idx="5"/>
          </p:nvPr>
        </p:nvSpPr>
        <p:spPr/>
        <p:txBody>
          <a:bodyPr/>
          <a:lstStyle/>
          <a:p>
            <a:fld id="{8D18E0B9-48E4-499D-93B2-B07D00395BAC}" type="slidenum">
              <a:rPr lang="en-US" smtClean="0"/>
              <a:t>20</a:t>
            </a:fld>
            <a:endParaRPr lang="en-US" dirty="0"/>
          </a:p>
        </p:txBody>
      </p:sp>
    </p:spTree>
    <p:extLst>
      <p:ext uri="{BB962C8B-B14F-4D97-AF65-F5344CB8AC3E}">
        <p14:creationId xmlns:p14="http://schemas.microsoft.com/office/powerpoint/2010/main" val="176836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F03E-51A9-B12A-303A-B1B2BE94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B291-6B7E-1ED4-65E2-DA6D287F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CFEAC-6790-F340-2B4B-57979463C6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4F69-2A61-315D-6697-8941FACB94AB}"/>
              </a:ext>
            </a:extLst>
          </p:cNvPr>
          <p:cNvSpPr>
            <a:spLocks noGrp="1"/>
          </p:cNvSpPr>
          <p:nvPr>
            <p:ph type="sldNum" sz="quarter" idx="5"/>
          </p:nvPr>
        </p:nvSpPr>
        <p:spPr/>
        <p:txBody>
          <a:bodyPr/>
          <a:lstStyle/>
          <a:p>
            <a:fld id="{8D18E0B9-48E4-499D-93B2-B07D00395BAC}" type="slidenum">
              <a:rPr lang="en-US" smtClean="0"/>
              <a:t>21</a:t>
            </a:fld>
            <a:endParaRPr lang="en-US" dirty="0"/>
          </a:p>
        </p:txBody>
      </p:sp>
    </p:spTree>
    <p:extLst>
      <p:ext uri="{BB962C8B-B14F-4D97-AF65-F5344CB8AC3E}">
        <p14:creationId xmlns:p14="http://schemas.microsoft.com/office/powerpoint/2010/main" val="2060394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F03E-51A9-B12A-303A-B1B2BE94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B291-6B7E-1ED4-65E2-DA6D287F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CFEAC-6790-F340-2B4B-57979463C6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4F69-2A61-315D-6697-8941FACB94AB}"/>
              </a:ext>
            </a:extLst>
          </p:cNvPr>
          <p:cNvSpPr>
            <a:spLocks noGrp="1"/>
          </p:cNvSpPr>
          <p:nvPr>
            <p:ph type="sldNum" sz="quarter" idx="5"/>
          </p:nvPr>
        </p:nvSpPr>
        <p:spPr/>
        <p:txBody>
          <a:bodyPr/>
          <a:lstStyle/>
          <a:p>
            <a:fld id="{8D18E0B9-48E4-499D-93B2-B07D00395BAC}" type="slidenum">
              <a:rPr lang="en-US" smtClean="0"/>
              <a:t>22</a:t>
            </a:fld>
            <a:endParaRPr lang="en-US" dirty="0"/>
          </a:p>
        </p:txBody>
      </p:sp>
    </p:spTree>
    <p:extLst>
      <p:ext uri="{BB962C8B-B14F-4D97-AF65-F5344CB8AC3E}">
        <p14:creationId xmlns:p14="http://schemas.microsoft.com/office/powerpoint/2010/main" val="4085400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F03E-51A9-B12A-303A-B1B2BE94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B291-6B7E-1ED4-65E2-DA6D287F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CFEAC-6790-F340-2B4B-57979463C6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4F69-2A61-315D-6697-8941FACB94AB}"/>
              </a:ext>
            </a:extLst>
          </p:cNvPr>
          <p:cNvSpPr>
            <a:spLocks noGrp="1"/>
          </p:cNvSpPr>
          <p:nvPr>
            <p:ph type="sldNum" sz="quarter" idx="5"/>
          </p:nvPr>
        </p:nvSpPr>
        <p:spPr/>
        <p:txBody>
          <a:bodyPr/>
          <a:lstStyle/>
          <a:p>
            <a:fld id="{8D18E0B9-48E4-499D-93B2-B07D00395BAC}" type="slidenum">
              <a:rPr lang="en-US" smtClean="0"/>
              <a:t>23</a:t>
            </a:fld>
            <a:endParaRPr lang="en-US" dirty="0"/>
          </a:p>
        </p:txBody>
      </p:sp>
    </p:spTree>
    <p:extLst>
      <p:ext uri="{BB962C8B-B14F-4D97-AF65-F5344CB8AC3E}">
        <p14:creationId xmlns:p14="http://schemas.microsoft.com/office/powerpoint/2010/main" val="3392352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F03E-51A9-B12A-303A-B1B2BE94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B291-6B7E-1ED4-65E2-DA6D287F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CFEAC-6790-F340-2B4B-57979463C6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4F69-2A61-315D-6697-8941FACB94AB}"/>
              </a:ext>
            </a:extLst>
          </p:cNvPr>
          <p:cNvSpPr>
            <a:spLocks noGrp="1"/>
          </p:cNvSpPr>
          <p:nvPr>
            <p:ph type="sldNum" sz="quarter" idx="5"/>
          </p:nvPr>
        </p:nvSpPr>
        <p:spPr/>
        <p:txBody>
          <a:bodyPr/>
          <a:lstStyle/>
          <a:p>
            <a:fld id="{8D18E0B9-48E4-499D-93B2-B07D00395BAC}" type="slidenum">
              <a:rPr lang="en-US" smtClean="0"/>
              <a:t>24</a:t>
            </a:fld>
            <a:endParaRPr lang="en-US" dirty="0"/>
          </a:p>
        </p:txBody>
      </p:sp>
    </p:spTree>
    <p:extLst>
      <p:ext uri="{BB962C8B-B14F-4D97-AF65-F5344CB8AC3E}">
        <p14:creationId xmlns:p14="http://schemas.microsoft.com/office/powerpoint/2010/main" val="3550148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F03E-51A9-B12A-303A-B1B2BE94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B291-6B7E-1ED4-65E2-DA6D287F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CFEAC-6790-F340-2B4B-57979463C6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4F69-2A61-315D-6697-8941FACB94AB}"/>
              </a:ext>
            </a:extLst>
          </p:cNvPr>
          <p:cNvSpPr>
            <a:spLocks noGrp="1"/>
          </p:cNvSpPr>
          <p:nvPr>
            <p:ph type="sldNum" sz="quarter" idx="5"/>
          </p:nvPr>
        </p:nvSpPr>
        <p:spPr/>
        <p:txBody>
          <a:bodyPr/>
          <a:lstStyle/>
          <a:p>
            <a:fld id="{8D18E0B9-48E4-499D-93B2-B07D00395BAC}" type="slidenum">
              <a:rPr lang="en-US" smtClean="0"/>
              <a:t>25</a:t>
            </a:fld>
            <a:endParaRPr lang="en-US" dirty="0"/>
          </a:p>
        </p:txBody>
      </p:sp>
    </p:spTree>
    <p:extLst>
      <p:ext uri="{BB962C8B-B14F-4D97-AF65-F5344CB8AC3E}">
        <p14:creationId xmlns:p14="http://schemas.microsoft.com/office/powerpoint/2010/main" val="951066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F03E-51A9-B12A-303A-B1B2BE94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B291-6B7E-1ED4-65E2-DA6D287F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CFEAC-6790-F340-2B4B-57979463C6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4F69-2A61-315D-6697-8941FACB94AB}"/>
              </a:ext>
            </a:extLst>
          </p:cNvPr>
          <p:cNvSpPr>
            <a:spLocks noGrp="1"/>
          </p:cNvSpPr>
          <p:nvPr>
            <p:ph type="sldNum" sz="quarter" idx="5"/>
          </p:nvPr>
        </p:nvSpPr>
        <p:spPr/>
        <p:txBody>
          <a:bodyPr/>
          <a:lstStyle/>
          <a:p>
            <a:fld id="{8D18E0B9-48E4-499D-93B2-B07D00395BAC}" type="slidenum">
              <a:rPr lang="en-US" smtClean="0"/>
              <a:t>26</a:t>
            </a:fld>
            <a:endParaRPr lang="en-US" dirty="0"/>
          </a:p>
        </p:txBody>
      </p:sp>
    </p:spTree>
    <p:extLst>
      <p:ext uri="{BB962C8B-B14F-4D97-AF65-F5344CB8AC3E}">
        <p14:creationId xmlns:p14="http://schemas.microsoft.com/office/powerpoint/2010/main" val="1865017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F03E-51A9-B12A-303A-B1B2BE94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B291-6B7E-1ED4-65E2-DA6D287F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CFEAC-6790-F340-2B4B-57979463C6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4F69-2A61-315D-6697-8941FACB94AB}"/>
              </a:ext>
            </a:extLst>
          </p:cNvPr>
          <p:cNvSpPr>
            <a:spLocks noGrp="1"/>
          </p:cNvSpPr>
          <p:nvPr>
            <p:ph type="sldNum" sz="quarter" idx="5"/>
          </p:nvPr>
        </p:nvSpPr>
        <p:spPr/>
        <p:txBody>
          <a:bodyPr/>
          <a:lstStyle/>
          <a:p>
            <a:fld id="{8D18E0B9-48E4-499D-93B2-B07D00395BAC}" type="slidenum">
              <a:rPr lang="en-US" smtClean="0"/>
              <a:t>27</a:t>
            </a:fld>
            <a:endParaRPr lang="en-US" dirty="0"/>
          </a:p>
        </p:txBody>
      </p:sp>
    </p:spTree>
    <p:extLst>
      <p:ext uri="{BB962C8B-B14F-4D97-AF65-F5344CB8AC3E}">
        <p14:creationId xmlns:p14="http://schemas.microsoft.com/office/powerpoint/2010/main" val="3587035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678461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F03E-51A9-B12A-303A-B1B2BE94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B291-6B7E-1ED4-65E2-DA6D287F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CFEAC-6790-F340-2B4B-57979463C6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4F69-2A61-315D-6697-8941FACB94AB}"/>
              </a:ext>
            </a:extLst>
          </p:cNvPr>
          <p:cNvSpPr>
            <a:spLocks noGrp="1"/>
          </p:cNvSpPr>
          <p:nvPr>
            <p:ph type="sldNum" sz="quarter" idx="5"/>
          </p:nvPr>
        </p:nvSpPr>
        <p:spPr/>
        <p:txBody>
          <a:bodyPr/>
          <a:lstStyle/>
          <a:p>
            <a:fld id="{8D18E0B9-48E4-499D-93B2-B07D00395BAC}" type="slidenum">
              <a:rPr lang="en-US" smtClean="0"/>
              <a:t>28</a:t>
            </a:fld>
            <a:endParaRPr lang="en-US" dirty="0"/>
          </a:p>
        </p:txBody>
      </p:sp>
    </p:spTree>
    <p:extLst>
      <p:ext uri="{BB962C8B-B14F-4D97-AF65-F5344CB8AC3E}">
        <p14:creationId xmlns:p14="http://schemas.microsoft.com/office/powerpoint/2010/main" val="72329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F03E-51A9-B12A-303A-B1B2BE94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B291-6B7E-1ED4-65E2-DA6D287F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CFEAC-6790-F340-2B4B-57979463C6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4F69-2A61-315D-6697-8941FACB94AB}"/>
              </a:ext>
            </a:extLst>
          </p:cNvPr>
          <p:cNvSpPr>
            <a:spLocks noGrp="1"/>
          </p:cNvSpPr>
          <p:nvPr>
            <p:ph type="sldNum" sz="quarter" idx="5"/>
          </p:nvPr>
        </p:nvSpPr>
        <p:spPr/>
        <p:txBody>
          <a:bodyPr/>
          <a:lstStyle/>
          <a:p>
            <a:fld id="{8D18E0B9-48E4-499D-93B2-B07D00395BAC}" type="slidenum">
              <a:rPr lang="en-US" smtClean="0"/>
              <a:t>7</a:t>
            </a:fld>
            <a:endParaRPr lang="en-US" dirty="0"/>
          </a:p>
        </p:txBody>
      </p:sp>
    </p:spTree>
    <p:extLst>
      <p:ext uri="{BB962C8B-B14F-4D97-AF65-F5344CB8AC3E}">
        <p14:creationId xmlns:p14="http://schemas.microsoft.com/office/powerpoint/2010/main" val="956241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F03E-51A9-B12A-303A-B1B2BE94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B291-6B7E-1ED4-65E2-DA6D287F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CFEAC-6790-F340-2B4B-57979463C6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4F69-2A61-315D-6697-8941FACB94AB}"/>
              </a:ext>
            </a:extLst>
          </p:cNvPr>
          <p:cNvSpPr>
            <a:spLocks noGrp="1"/>
          </p:cNvSpPr>
          <p:nvPr>
            <p:ph type="sldNum" sz="quarter" idx="5"/>
          </p:nvPr>
        </p:nvSpPr>
        <p:spPr/>
        <p:txBody>
          <a:bodyPr/>
          <a:lstStyle/>
          <a:p>
            <a:fld id="{8D18E0B9-48E4-499D-93B2-B07D00395BAC}" type="slidenum">
              <a:rPr lang="en-US" smtClean="0"/>
              <a:t>13</a:t>
            </a:fld>
            <a:endParaRPr lang="en-US" dirty="0"/>
          </a:p>
        </p:txBody>
      </p:sp>
    </p:spTree>
    <p:extLst>
      <p:ext uri="{BB962C8B-B14F-4D97-AF65-F5344CB8AC3E}">
        <p14:creationId xmlns:p14="http://schemas.microsoft.com/office/powerpoint/2010/main" val="351474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F03E-51A9-B12A-303A-B1B2BE94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B291-6B7E-1ED4-65E2-DA6D287F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CFEAC-6790-F340-2B4B-57979463C6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4F69-2A61-315D-6697-8941FACB94AB}"/>
              </a:ext>
            </a:extLst>
          </p:cNvPr>
          <p:cNvSpPr>
            <a:spLocks noGrp="1"/>
          </p:cNvSpPr>
          <p:nvPr>
            <p:ph type="sldNum" sz="quarter" idx="5"/>
          </p:nvPr>
        </p:nvSpPr>
        <p:spPr/>
        <p:txBody>
          <a:bodyPr/>
          <a:lstStyle/>
          <a:p>
            <a:fld id="{8D18E0B9-48E4-499D-93B2-B07D00395BAC}" type="slidenum">
              <a:rPr lang="en-US" smtClean="0"/>
              <a:t>14</a:t>
            </a:fld>
            <a:endParaRPr lang="en-US" dirty="0"/>
          </a:p>
        </p:txBody>
      </p:sp>
    </p:spTree>
    <p:extLst>
      <p:ext uri="{BB962C8B-B14F-4D97-AF65-F5344CB8AC3E}">
        <p14:creationId xmlns:p14="http://schemas.microsoft.com/office/powerpoint/2010/main" val="1976834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F03E-51A9-B12A-303A-B1B2BE94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B291-6B7E-1ED4-65E2-DA6D287F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CFEAC-6790-F340-2B4B-57979463C6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4F69-2A61-315D-6697-8941FACB94AB}"/>
              </a:ext>
            </a:extLst>
          </p:cNvPr>
          <p:cNvSpPr>
            <a:spLocks noGrp="1"/>
          </p:cNvSpPr>
          <p:nvPr>
            <p:ph type="sldNum" sz="quarter" idx="5"/>
          </p:nvPr>
        </p:nvSpPr>
        <p:spPr/>
        <p:txBody>
          <a:bodyPr/>
          <a:lstStyle/>
          <a:p>
            <a:fld id="{8D18E0B9-48E4-499D-93B2-B07D00395BAC}" type="slidenum">
              <a:rPr lang="en-US" smtClean="0"/>
              <a:t>15</a:t>
            </a:fld>
            <a:endParaRPr lang="en-US" dirty="0"/>
          </a:p>
        </p:txBody>
      </p:sp>
    </p:spTree>
    <p:extLst>
      <p:ext uri="{BB962C8B-B14F-4D97-AF65-F5344CB8AC3E}">
        <p14:creationId xmlns:p14="http://schemas.microsoft.com/office/powerpoint/2010/main" val="160597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F03E-51A9-B12A-303A-B1B2BE94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B291-6B7E-1ED4-65E2-DA6D287F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CFEAC-6790-F340-2B4B-57979463C6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4F69-2A61-315D-6697-8941FACB94AB}"/>
              </a:ext>
            </a:extLst>
          </p:cNvPr>
          <p:cNvSpPr>
            <a:spLocks noGrp="1"/>
          </p:cNvSpPr>
          <p:nvPr>
            <p:ph type="sldNum" sz="quarter" idx="5"/>
          </p:nvPr>
        </p:nvSpPr>
        <p:spPr/>
        <p:txBody>
          <a:bodyPr/>
          <a:lstStyle/>
          <a:p>
            <a:fld id="{8D18E0B9-48E4-499D-93B2-B07D00395BAC}" type="slidenum">
              <a:rPr lang="en-US" smtClean="0"/>
              <a:t>16</a:t>
            </a:fld>
            <a:endParaRPr lang="en-US" dirty="0"/>
          </a:p>
        </p:txBody>
      </p:sp>
    </p:spTree>
    <p:extLst>
      <p:ext uri="{BB962C8B-B14F-4D97-AF65-F5344CB8AC3E}">
        <p14:creationId xmlns:p14="http://schemas.microsoft.com/office/powerpoint/2010/main" val="1480383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F03E-51A9-B12A-303A-B1B2BE94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B291-6B7E-1ED4-65E2-DA6D287F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CFEAC-6790-F340-2B4B-57979463C6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4F69-2A61-315D-6697-8941FACB94AB}"/>
              </a:ext>
            </a:extLst>
          </p:cNvPr>
          <p:cNvSpPr>
            <a:spLocks noGrp="1"/>
          </p:cNvSpPr>
          <p:nvPr>
            <p:ph type="sldNum" sz="quarter" idx="5"/>
          </p:nvPr>
        </p:nvSpPr>
        <p:spPr/>
        <p:txBody>
          <a:bodyPr/>
          <a:lstStyle/>
          <a:p>
            <a:fld id="{8D18E0B9-48E4-499D-93B2-B07D00395BAC}" type="slidenum">
              <a:rPr lang="en-US" smtClean="0"/>
              <a:t>17</a:t>
            </a:fld>
            <a:endParaRPr lang="en-US" dirty="0"/>
          </a:p>
        </p:txBody>
      </p:sp>
    </p:spTree>
    <p:extLst>
      <p:ext uri="{BB962C8B-B14F-4D97-AF65-F5344CB8AC3E}">
        <p14:creationId xmlns:p14="http://schemas.microsoft.com/office/powerpoint/2010/main" val="892254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2DF646-9200-892D-12EF-F26BB550C5E4}"/>
              </a:ext>
            </a:extLst>
          </p:cNvPr>
          <p:cNvSpPr/>
          <p:nvPr/>
        </p:nvSpPr>
        <p:spPr>
          <a:xfrm>
            <a:off x="400049" y="533400"/>
            <a:ext cx="11220450" cy="581025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FF9D977-D248-98A1-3448-CFC176D2C776}"/>
              </a:ext>
            </a:extLst>
          </p:cNvPr>
          <p:cNvSpPr txBox="1"/>
          <p:nvPr/>
        </p:nvSpPr>
        <p:spPr>
          <a:xfrm>
            <a:off x="1457325" y="533400"/>
            <a:ext cx="8972550" cy="954107"/>
          </a:xfrm>
          <a:prstGeom prst="rect">
            <a:avLst/>
          </a:prstGeom>
          <a:noFill/>
        </p:spPr>
        <p:txBody>
          <a:bodyPr wrap="square" rtlCol="0">
            <a:spAutoFit/>
          </a:bodyPr>
          <a:lstStyle/>
          <a:p>
            <a:pPr algn="ctr"/>
            <a:endParaRPr lang="en-IN" sz="2800" b="0" i="0" u="none" strike="noStrike" baseline="0" dirty="0">
              <a:solidFill>
                <a:srgbClr val="000000"/>
              </a:solidFill>
              <a:latin typeface="Times New Roman" panose="02020603050405020304" pitchFamily="18" charset="0"/>
            </a:endParaRPr>
          </a:p>
          <a:p>
            <a:pPr algn="ctr"/>
            <a:r>
              <a:rPr lang="en-IN" sz="2800" b="0" i="0" u="none" strike="noStrike" baseline="0" dirty="0">
                <a:solidFill>
                  <a:srgbClr val="000000"/>
                </a:solidFill>
                <a:latin typeface="Times New Roman" panose="02020603050405020304" pitchFamily="18" charset="0"/>
              </a:rPr>
              <a:t> </a:t>
            </a:r>
            <a:r>
              <a:rPr lang="en-IN" sz="2800" b="1" i="0" u="none" strike="noStrike" baseline="0" dirty="0">
                <a:solidFill>
                  <a:srgbClr val="000000"/>
                </a:solidFill>
                <a:latin typeface="Times New Roman" panose="02020603050405020304" pitchFamily="18" charset="0"/>
              </a:rPr>
              <a:t>CENTRALIZED ATM SECURITY SYSTEM </a:t>
            </a:r>
            <a:endParaRPr lang="en-IN" sz="2800" dirty="0"/>
          </a:p>
        </p:txBody>
      </p:sp>
      <p:sp>
        <p:nvSpPr>
          <p:cNvPr id="9" name="TextBox 8">
            <a:extLst>
              <a:ext uri="{FF2B5EF4-FFF2-40B4-BE49-F238E27FC236}">
                <a16:creationId xmlns:a16="http://schemas.microsoft.com/office/drawing/2014/main" id="{E0C384E7-3439-8DF4-05DC-BFD3F479DCE1}"/>
              </a:ext>
            </a:extLst>
          </p:cNvPr>
          <p:cNvSpPr txBox="1"/>
          <p:nvPr/>
        </p:nvSpPr>
        <p:spPr>
          <a:xfrm>
            <a:off x="2228850" y="1905000"/>
            <a:ext cx="7429500" cy="4678204"/>
          </a:xfrm>
          <a:prstGeom prst="rect">
            <a:avLst/>
          </a:prstGeom>
          <a:noFill/>
        </p:spPr>
        <p:txBody>
          <a:bodyPr wrap="square" rtlCol="0">
            <a:spAutoFit/>
          </a:bodyPr>
          <a:lstStyle/>
          <a:p>
            <a:pPr algn="ctr"/>
            <a:r>
              <a:rPr lang="en-US" sz="2000" dirty="0">
                <a:latin typeface="Perpetua" panose="02020502060401020303" pitchFamily="18" charset="0"/>
                <a:cs typeface="Times New Roman" panose="02020603050405020304" pitchFamily="18" charset="0"/>
              </a:rPr>
              <a:t>by</a:t>
            </a:r>
            <a:br>
              <a:rPr lang="en-US" sz="2800" dirty="0">
                <a:latin typeface="Times New Roman" panose="02020603050405020304" pitchFamily="18" charset="0"/>
                <a:cs typeface="Times New Roman" panose="02020603050405020304" pitchFamily="18" charset="0"/>
              </a:rPr>
            </a:br>
            <a:r>
              <a:rPr lang="en-US" sz="1800" dirty="0">
                <a:latin typeface="Perpetua" panose="02020502060401020303" pitchFamily="18" charset="0"/>
                <a:cs typeface="Times New Roman" panose="02020603050405020304" pitchFamily="18" charset="0"/>
              </a:rPr>
              <a:t>2111CS050068   -     </a:t>
            </a:r>
            <a:r>
              <a:rPr lang="en-US" sz="1800" dirty="0" err="1">
                <a:latin typeface="Perpetua" panose="02020502060401020303" pitchFamily="18" charset="0"/>
                <a:cs typeface="Times New Roman" panose="02020603050405020304" pitchFamily="18" charset="0"/>
              </a:rPr>
              <a:t>T.Abhinay</a:t>
            </a:r>
            <a:endParaRPr lang="en-US" dirty="0">
              <a:latin typeface="Perpetua" panose="02020502060401020303" pitchFamily="18" charset="0"/>
              <a:cs typeface="Times New Roman" panose="02020603050405020304" pitchFamily="18" charset="0"/>
            </a:endParaRPr>
          </a:p>
          <a:p>
            <a:pPr algn="ctr"/>
            <a:r>
              <a:rPr lang="en-US" sz="1800" dirty="0">
                <a:latin typeface="Perpetua" panose="02020502060401020303" pitchFamily="18" charset="0"/>
                <a:cs typeface="Times New Roman" panose="02020603050405020304" pitchFamily="18" charset="0"/>
              </a:rPr>
              <a:t>2111CS050113   -      </a:t>
            </a:r>
            <a:r>
              <a:rPr lang="en-US" sz="1800" dirty="0" err="1">
                <a:latin typeface="Perpetua" panose="02020502060401020303" pitchFamily="18" charset="0"/>
                <a:cs typeface="Times New Roman" panose="02020603050405020304" pitchFamily="18" charset="0"/>
              </a:rPr>
              <a:t>D.Nikhil</a:t>
            </a:r>
            <a:br>
              <a:rPr lang="en-US" sz="1800" dirty="0">
                <a:latin typeface="Perpetua" panose="02020502060401020303" pitchFamily="18" charset="0"/>
                <a:cs typeface="Times New Roman" panose="02020603050405020304" pitchFamily="18" charset="0"/>
              </a:rPr>
            </a:br>
            <a:r>
              <a:rPr lang="en-US" sz="1800" dirty="0">
                <a:latin typeface="Perpetua" panose="02020502060401020303" pitchFamily="18" charset="0"/>
                <a:cs typeface="Times New Roman" panose="02020603050405020304" pitchFamily="18" charset="0"/>
              </a:rPr>
              <a:t>2111CS050112 </a:t>
            </a:r>
            <a:r>
              <a:rPr lang="en-US" dirty="0">
                <a:latin typeface="Perpetua" panose="02020502060401020303" pitchFamily="18" charset="0"/>
                <a:cs typeface="Times New Roman" panose="02020603050405020304" pitchFamily="18" charset="0"/>
              </a:rPr>
              <a:t>  </a:t>
            </a:r>
            <a:r>
              <a:rPr lang="en-US" sz="1800" dirty="0">
                <a:latin typeface="Perpetua" panose="02020502060401020303" pitchFamily="18" charset="0"/>
                <a:cs typeface="Times New Roman" panose="02020603050405020304" pitchFamily="18" charset="0"/>
              </a:rPr>
              <a:t>-  </a:t>
            </a:r>
            <a:r>
              <a:rPr lang="en-US" sz="1800" dirty="0" err="1">
                <a:latin typeface="Perpetua" panose="02020502060401020303" pitchFamily="18" charset="0"/>
                <a:cs typeface="Times New Roman" panose="02020603050405020304" pitchFamily="18" charset="0"/>
              </a:rPr>
              <a:t>M.Nihanth</a:t>
            </a:r>
            <a:br>
              <a:rPr lang="en-US" sz="1800" dirty="0">
                <a:latin typeface="Perpetua" panose="02020502060401020303" pitchFamily="18" charset="0"/>
                <a:cs typeface="Times New Roman" panose="02020603050405020304" pitchFamily="18" charset="0"/>
              </a:rPr>
            </a:br>
            <a:r>
              <a:rPr lang="en-US" sz="1800" dirty="0">
                <a:latin typeface="Perpetua" panose="02020502060401020303" pitchFamily="18" charset="0"/>
                <a:cs typeface="Times New Roman" panose="02020603050405020304" pitchFamily="18" charset="0"/>
              </a:rPr>
              <a:t>2111CS050082   - </a:t>
            </a:r>
            <a:r>
              <a:rPr lang="en-US" dirty="0" err="1">
                <a:latin typeface="Perpetua" panose="02020502060401020303" pitchFamily="18" charset="0"/>
                <a:cs typeface="Times New Roman" panose="02020603050405020304" pitchFamily="18" charset="0"/>
              </a:rPr>
              <a:t>A.G</a:t>
            </a:r>
            <a:r>
              <a:rPr lang="en-US" sz="1800" dirty="0" err="1">
                <a:latin typeface="Perpetua" panose="02020502060401020303" pitchFamily="18" charset="0"/>
                <a:cs typeface="Times New Roman" panose="02020603050405020304" pitchFamily="18" charset="0"/>
              </a:rPr>
              <a:t>outham</a:t>
            </a:r>
            <a:br>
              <a:rPr lang="en-US" sz="1800" dirty="0">
                <a:solidFill>
                  <a:schemeClr val="bg2">
                    <a:lumMod val="25000"/>
                  </a:schemeClr>
                </a:solidFill>
              </a:rPr>
            </a:br>
            <a:br>
              <a:rPr lang="en-US" sz="2400" spc="-40" dirty="0">
                <a:solidFill>
                  <a:schemeClr val="bg2">
                    <a:lumMod val="25000"/>
                  </a:schemeClr>
                </a:solidFill>
                <a:latin typeface="Perpetua"/>
                <a:cs typeface="Perpetua"/>
              </a:rPr>
            </a:br>
            <a:r>
              <a:rPr lang="en-US" sz="2400" dirty="0">
                <a:latin typeface="Perpetua"/>
                <a:cs typeface="Perpetua"/>
              </a:rPr>
              <a:t>Under </a:t>
            </a:r>
            <a:r>
              <a:rPr lang="en-US" sz="2400" spc="-5" dirty="0">
                <a:latin typeface="Perpetua"/>
                <a:cs typeface="Perpetua"/>
              </a:rPr>
              <a:t>the </a:t>
            </a:r>
            <a:r>
              <a:rPr lang="en-US" sz="2400" dirty="0">
                <a:latin typeface="Perpetua"/>
                <a:cs typeface="Perpetua"/>
              </a:rPr>
              <a:t>Guidance</a:t>
            </a:r>
            <a:r>
              <a:rPr lang="en-US" sz="2400" spc="-105" dirty="0">
                <a:latin typeface="Perpetua"/>
                <a:cs typeface="Perpetua"/>
              </a:rPr>
              <a:t> </a:t>
            </a:r>
            <a:r>
              <a:rPr lang="en-US" sz="2400" dirty="0">
                <a:latin typeface="Perpetua"/>
                <a:cs typeface="Perpetua"/>
              </a:rPr>
              <a:t>of</a:t>
            </a:r>
            <a:br>
              <a:rPr lang="en-US" sz="2400" dirty="0">
                <a:latin typeface="Perpetua"/>
                <a:cs typeface="Perpetua"/>
              </a:rPr>
            </a:br>
            <a:r>
              <a:rPr lang="en-US" sz="2400" dirty="0" err="1">
                <a:latin typeface="Perpetua"/>
                <a:cs typeface="Perpetua"/>
              </a:rPr>
              <a:t>Mr.S</a:t>
            </a:r>
            <a:r>
              <a:rPr lang="en-US" sz="2400" dirty="0">
                <a:latin typeface="Perpetua"/>
                <a:cs typeface="Perpetua"/>
              </a:rPr>
              <a:t> Rajasekhar Reddy</a:t>
            </a:r>
          </a:p>
          <a:p>
            <a:pPr algn="ctr"/>
            <a:endParaRPr lang="en-US" sz="2400" dirty="0">
              <a:latin typeface="Perpetua"/>
              <a:cs typeface="Perpetua"/>
            </a:endParaRPr>
          </a:p>
          <a:p>
            <a:pPr algn="ctr"/>
            <a:br>
              <a:rPr lang="en-US" sz="2400" dirty="0">
                <a:latin typeface="Perpetua"/>
                <a:cs typeface="Perpetua"/>
              </a:rPr>
            </a:br>
            <a:r>
              <a:rPr lang="en-US" sz="1600" b="1" spc="-5" dirty="0">
                <a:solidFill>
                  <a:schemeClr val="accent1">
                    <a:lumMod val="75000"/>
                  </a:schemeClr>
                </a:solidFill>
                <a:latin typeface="Perpetua"/>
                <a:cs typeface="Perpetua"/>
              </a:rPr>
              <a:t>Department of </a:t>
            </a:r>
            <a:r>
              <a:rPr lang="en-US" sz="1600" spc="-5" dirty="0">
                <a:solidFill>
                  <a:schemeClr val="accent1">
                    <a:lumMod val="75000"/>
                  </a:schemeClr>
                </a:solidFill>
                <a:latin typeface="Perpetua"/>
                <a:cs typeface="Perpetua"/>
              </a:rPr>
              <a:t>Internet of Things</a:t>
            </a:r>
            <a:r>
              <a:rPr lang="en-US" sz="1600" b="1" spc="-5" dirty="0">
                <a:solidFill>
                  <a:schemeClr val="accent1">
                    <a:lumMod val="75000"/>
                  </a:schemeClr>
                </a:solidFill>
                <a:latin typeface="Perpetua"/>
                <a:cs typeface="Perpetua"/>
              </a:rPr>
              <a:t> </a:t>
            </a:r>
            <a:br>
              <a:rPr lang="en-US" sz="1600" b="1" spc="-5" dirty="0">
                <a:solidFill>
                  <a:schemeClr val="accent1">
                    <a:lumMod val="75000"/>
                  </a:schemeClr>
                </a:solidFill>
                <a:latin typeface="Perpetua"/>
                <a:cs typeface="Perpetua"/>
              </a:rPr>
            </a:br>
            <a:r>
              <a:rPr lang="en-US" sz="1600" b="1" spc="-5" dirty="0">
                <a:solidFill>
                  <a:schemeClr val="accent1">
                    <a:lumMod val="75000"/>
                  </a:schemeClr>
                </a:solidFill>
                <a:latin typeface="Perpetua"/>
                <a:cs typeface="Perpetua"/>
              </a:rPr>
              <a:t>School of Engineering</a:t>
            </a:r>
            <a:br>
              <a:rPr lang="en-US" sz="1600" b="1" spc="-5" dirty="0">
                <a:solidFill>
                  <a:schemeClr val="accent1">
                    <a:lumMod val="75000"/>
                  </a:schemeClr>
                </a:solidFill>
                <a:latin typeface="Perpetua"/>
                <a:cs typeface="Perpetua"/>
              </a:rPr>
            </a:br>
            <a:r>
              <a:rPr lang="en-US" sz="1800" b="1" spc="-15" dirty="0">
                <a:solidFill>
                  <a:schemeClr val="accent1">
                    <a:lumMod val="75000"/>
                  </a:schemeClr>
                </a:solidFill>
                <a:latin typeface="Perpetua"/>
                <a:cs typeface="Perpetua"/>
              </a:rPr>
              <a:t>Malla Reddy University</a:t>
            </a:r>
            <a:br>
              <a:rPr lang="en-US" sz="1800" b="1" spc="-15" dirty="0">
                <a:solidFill>
                  <a:schemeClr val="accent1">
                    <a:lumMod val="75000"/>
                  </a:schemeClr>
                </a:solidFill>
                <a:latin typeface="Perpetua"/>
                <a:cs typeface="Perpetua"/>
              </a:rPr>
            </a:br>
            <a:r>
              <a:rPr lang="en-US" sz="1800" b="1" spc="-5" dirty="0">
                <a:solidFill>
                  <a:schemeClr val="accent1">
                    <a:lumMod val="75000"/>
                  </a:schemeClr>
                </a:solidFill>
                <a:latin typeface="Perpetua"/>
                <a:cs typeface="Perpetua"/>
              </a:rPr>
              <a:t>Hyderabad, </a:t>
            </a:r>
            <a:r>
              <a:rPr lang="en-US" sz="1800" b="1" spc="-70" dirty="0">
                <a:solidFill>
                  <a:schemeClr val="accent1">
                    <a:lumMod val="75000"/>
                  </a:schemeClr>
                </a:solidFill>
                <a:latin typeface="Perpetua"/>
                <a:cs typeface="Perpetua"/>
              </a:rPr>
              <a:t>Telangana,</a:t>
            </a:r>
            <a:r>
              <a:rPr lang="en-US" sz="1800" b="1" spc="-305" dirty="0">
                <a:solidFill>
                  <a:schemeClr val="accent1">
                    <a:lumMod val="75000"/>
                  </a:schemeClr>
                </a:solidFill>
                <a:latin typeface="Perpetua"/>
                <a:cs typeface="Perpetua"/>
              </a:rPr>
              <a:t>  </a:t>
            </a:r>
            <a:r>
              <a:rPr lang="en-US" sz="1800" b="1" spc="-5" dirty="0">
                <a:solidFill>
                  <a:schemeClr val="accent1">
                    <a:lumMod val="75000"/>
                  </a:schemeClr>
                </a:solidFill>
                <a:latin typeface="Perpetua"/>
                <a:cs typeface="Perpetua"/>
              </a:rPr>
              <a:t>INDIA</a:t>
            </a:r>
            <a:br>
              <a:rPr lang="en-US" sz="1800" dirty="0">
                <a:solidFill>
                  <a:schemeClr val="accent1">
                    <a:lumMod val="75000"/>
                  </a:schemeClr>
                </a:solidFill>
                <a:latin typeface="Perpetua"/>
                <a:cs typeface="Perpetua"/>
              </a:rPr>
            </a:br>
            <a:endParaRPr lang="en-IN" dirty="0"/>
          </a:p>
        </p:txBody>
      </p:sp>
      <p:pic>
        <p:nvPicPr>
          <p:cNvPr id="11" name="Picture 10">
            <a:extLst>
              <a:ext uri="{FF2B5EF4-FFF2-40B4-BE49-F238E27FC236}">
                <a16:creationId xmlns:a16="http://schemas.microsoft.com/office/drawing/2014/main" id="{8FED6276-82B6-4522-0EA9-9CE3C632DE6A}"/>
              </a:ext>
            </a:extLst>
          </p:cNvPr>
          <p:cNvPicPr>
            <a:picLocks noChangeAspect="1"/>
          </p:cNvPicPr>
          <p:nvPr/>
        </p:nvPicPr>
        <p:blipFill>
          <a:blip r:embed="rId3" cstate="print">
            <a:alphaModFix amt="63000"/>
            <a:extLst>
              <a:ext uri="{28A0092B-C50C-407E-A947-70E740481C1C}">
                <a14:useLocalDpi xmlns:a14="http://schemas.microsoft.com/office/drawing/2010/main" val="0"/>
              </a:ext>
            </a:extLst>
          </a:blip>
          <a:stretch>
            <a:fillRect/>
          </a:stretch>
        </p:blipFill>
        <p:spPr>
          <a:xfrm>
            <a:off x="400049" y="4662928"/>
            <a:ext cx="1752600" cy="1680722"/>
          </a:xfrm>
          <a:prstGeom prst="rect">
            <a:avLst/>
          </a:prstGeom>
          <a:solidFill>
            <a:schemeClr val="accent5">
              <a:lumMod val="60000"/>
              <a:lumOff val="40000"/>
              <a:alpha val="78000"/>
            </a:schemeClr>
          </a:solidFill>
        </p:spPr>
      </p:pic>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802897-C3CC-2470-DDF1-8A36EEAF05C0}"/>
              </a:ext>
            </a:extLst>
          </p:cNvPr>
          <p:cNvSpPr>
            <a:spLocks noGrp="1"/>
          </p:cNvSpPr>
          <p:nvPr>
            <p:ph type="sldNum" sz="quarter" idx="4"/>
          </p:nvPr>
        </p:nvSpPr>
        <p:spPr/>
        <p:txBody>
          <a:bodyPr/>
          <a:lstStyle/>
          <a:p>
            <a:fld id="{B5CEABB6-07DC-46E8-9B57-56EC44A396E5}" type="slidenum">
              <a:rPr lang="en-US" smtClean="0"/>
              <a:pPr/>
              <a:t>10</a:t>
            </a:fld>
            <a:endParaRPr lang="en-US" dirty="0"/>
          </a:p>
        </p:txBody>
      </p:sp>
      <p:sp>
        <p:nvSpPr>
          <p:cNvPr id="5" name="Content Placeholder 2">
            <a:extLst>
              <a:ext uri="{FF2B5EF4-FFF2-40B4-BE49-F238E27FC236}">
                <a16:creationId xmlns:a16="http://schemas.microsoft.com/office/drawing/2014/main" id="{3D88F93F-9F2D-DC69-6F18-22CA9C43BAEF}"/>
              </a:ext>
            </a:extLst>
          </p:cNvPr>
          <p:cNvSpPr>
            <a:spLocks noGrp="1"/>
          </p:cNvSpPr>
          <p:nvPr>
            <p:ph sz="quarter" idx="10"/>
          </p:nvPr>
        </p:nvSpPr>
        <p:spPr>
          <a:xfrm>
            <a:off x="488576" y="699645"/>
            <a:ext cx="10910047" cy="6099672"/>
          </a:xfrm>
        </p:spPr>
        <p:txBody>
          <a:bodyPr>
            <a:normAutofit fontScale="92500" lnSpcReduction="20000"/>
          </a:bodyPr>
          <a:lstStyle/>
          <a:p>
            <a:pPr algn="just">
              <a:lnSpc>
                <a:spcPct val="100000"/>
              </a:lnSpc>
            </a:pPr>
            <a:r>
              <a:rPr lang="en-US" sz="2600" b="1" i="0" dirty="0">
                <a:solidFill>
                  <a:srgbClr val="FF0000"/>
                </a:solidFill>
                <a:effectLst/>
                <a:latin typeface="Perpetua" panose="02020502060401020303" pitchFamily="18" charset="0"/>
              </a:rPr>
              <a:t>2.3 Software and Hardware Requirements</a:t>
            </a:r>
          </a:p>
          <a:p>
            <a:pPr algn="just">
              <a:lnSpc>
                <a:spcPct val="100000"/>
              </a:lnSpc>
            </a:pPr>
            <a:r>
              <a:rPr lang="en-US" sz="2600" b="1" i="0" dirty="0">
                <a:solidFill>
                  <a:srgbClr val="FF0000"/>
                </a:solidFill>
                <a:effectLst/>
                <a:latin typeface="Perpetua" panose="02020502060401020303" pitchFamily="18" charset="0"/>
              </a:rPr>
              <a:t>Software Requirements:</a:t>
            </a:r>
          </a:p>
          <a:p>
            <a:pPr marL="285750" indent="-285750" algn="just">
              <a:lnSpc>
                <a:spcPct val="100000"/>
              </a:lnSpc>
              <a:buFont typeface="Wingdings" panose="05000000000000000000" pitchFamily="2" charset="2"/>
              <a:buChar char="Ø"/>
            </a:pPr>
            <a:r>
              <a:rPr lang="en-US" sz="2000" i="0" dirty="0">
                <a:solidFill>
                  <a:schemeClr val="tx1"/>
                </a:solidFill>
                <a:effectLst/>
                <a:latin typeface="Perpetua" panose="02020502060401020303" pitchFamily="18" charset="0"/>
              </a:rPr>
              <a:t>Arduino IDE</a:t>
            </a:r>
          </a:p>
          <a:p>
            <a:pPr marL="285750" indent="-285750" algn="just">
              <a:lnSpc>
                <a:spcPct val="100000"/>
              </a:lnSpc>
              <a:buFont typeface="Wingdings" panose="05000000000000000000" pitchFamily="2" charset="2"/>
              <a:buChar char="Ø"/>
            </a:pPr>
            <a:r>
              <a:rPr lang="en-US" sz="2000" i="0" dirty="0">
                <a:solidFill>
                  <a:schemeClr val="tx1"/>
                </a:solidFill>
                <a:effectLst/>
                <a:latin typeface="Perpetua" panose="02020502060401020303" pitchFamily="18" charset="0"/>
              </a:rPr>
              <a:t>Libraries:</a:t>
            </a:r>
          </a:p>
          <a:p>
            <a:pPr marL="914400" lvl="1" indent="-457200" algn="just">
              <a:lnSpc>
                <a:spcPct val="100000"/>
              </a:lnSpc>
              <a:buFont typeface="+mj-lt"/>
              <a:buAutoNum type="arabicPeriod"/>
            </a:pPr>
            <a:r>
              <a:rPr lang="en-US" sz="2000" i="0" dirty="0">
                <a:solidFill>
                  <a:schemeClr val="tx1"/>
                </a:solidFill>
                <a:effectLst/>
                <a:latin typeface="Perpetua" panose="02020502060401020303" pitchFamily="18" charset="0"/>
              </a:rPr>
              <a:t>ESP8266WiFi: For connecting the Arduino board to a Wi-Fi network (if using ESP8266 module).</a:t>
            </a:r>
          </a:p>
          <a:p>
            <a:pPr marL="914400" lvl="1" indent="-457200" algn="just">
              <a:lnSpc>
                <a:spcPct val="100000"/>
              </a:lnSpc>
              <a:buFont typeface="+mj-lt"/>
              <a:buAutoNum type="arabicPeriod"/>
            </a:pPr>
            <a:r>
              <a:rPr lang="en-US" sz="2000" i="0" dirty="0">
                <a:solidFill>
                  <a:schemeClr val="tx1"/>
                </a:solidFill>
                <a:effectLst/>
                <a:latin typeface="Perpetua" panose="02020502060401020303" pitchFamily="18" charset="0"/>
              </a:rPr>
              <a:t>ESP8266WebServer: For setting up a web server on the Arduino board to handle HTTP requests.</a:t>
            </a:r>
          </a:p>
          <a:p>
            <a:pPr marL="914400" lvl="1" indent="-457200" algn="just">
              <a:lnSpc>
                <a:spcPct val="100000"/>
              </a:lnSpc>
              <a:buFont typeface="+mj-lt"/>
              <a:buAutoNum type="arabicPeriod"/>
            </a:pPr>
            <a:r>
              <a:rPr lang="en-US" sz="2000" i="0" dirty="0" err="1">
                <a:solidFill>
                  <a:schemeClr val="tx1"/>
                </a:solidFill>
                <a:effectLst/>
                <a:latin typeface="Perpetua" panose="02020502060401020303" pitchFamily="18" charset="0"/>
              </a:rPr>
              <a:t>SinricPro</a:t>
            </a:r>
            <a:r>
              <a:rPr lang="en-US" sz="2000" i="0" dirty="0">
                <a:solidFill>
                  <a:schemeClr val="tx1"/>
                </a:solidFill>
                <a:effectLst/>
                <a:latin typeface="Perpetua" panose="02020502060401020303" pitchFamily="18" charset="0"/>
              </a:rPr>
              <a:t>: For connecting to </a:t>
            </a:r>
            <a:r>
              <a:rPr lang="en-US" sz="2000" i="0" dirty="0" err="1">
                <a:solidFill>
                  <a:schemeClr val="tx1"/>
                </a:solidFill>
                <a:effectLst/>
                <a:latin typeface="Perpetua" panose="02020502060401020303" pitchFamily="18" charset="0"/>
              </a:rPr>
              <a:t>SinricPro</a:t>
            </a:r>
            <a:r>
              <a:rPr lang="en-US" sz="2000" dirty="0" err="1">
                <a:solidFill>
                  <a:schemeClr val="tx1"/>
                </a:solidFill>
                <a:latin typeface="Perpetua" panose="02020502060401020303" pitchFamily="18" charset="0"/>
              </a:rPr>
              <a:t>,</a:t>
            </a:r>
            <a:r>
              <a:rPr lang="en-US" sz="2000" i="0" dirty="0" err="1">
                <a:solidFill>
                  <a:schemeClr val="tx1"/>
                </a:solidFill>
                <a:effectLst/>
                <a:latin typeface="Perpetua" panose="02020502060401020303" pitchFamily="18" charset="0"/>
              </a:rPr>
              <a:t>a</a:t>
            </a:r>
            <a:r>
              <a:rPr lang="en-US" sz="2000" i="0" dirty="0">
                <a:solidFill>
                  <a:schemeClr val="tx1"/>
                </a:solidFill>
                <a:effectLst/>
                <a:latin typeface="Perpetua" panose="02020502060401020303" pitchFamily="18" charset="0"/>
              </a:rPr>
              <a:t> cloud-based service designed for integrating IoT (Internet of Things) devices with Amazon Alexa and Google Assistant.</a:t>
            </a:r>
          </a:p>
          <a:p>
            <a:pPr marL="285750" indent="-285750" algn="just">
              <a:lnSpc>
                <a:spcPct val="100000"/>
              </a:lnSpc>
              <a:buFont typeface="Wingdings" panose="05000000000000000000" pitchFamily="2" charset="2"/>
              <a:buChar char="Ø"/>
            </a:pPr>
            <a:r>
              <a:rPr lang="en-US" sz="2000" i="0" dirty="0">
                <a:solidFill>
                  <a:schemeClr val="tx1"/>
                </a:solidFill>
                <a:effectLst/>
                <a:latin typeface="Perpetua" panose="02020502060401020303" pitchFamily="18" charset="0"/>
              </a:rPr>
              <a:t>Google Actions Console</a:t>
            </a:r>
          </a:p>
          <a:p>
            <a:pPr marL="285750" indent="-285750" algn="just">
              <a:lnSpc>
                <a:spcPct val="100000"/>
              </a:lnSpc>
              <a:buFont typeface="Wingdings" panose="05000000000000000000" pitchFamily="2" charset="2"/>
              <a:buChar char="Ø"/>
            </a:pPr>
            <a:r>
              <a:rPr lang="en-US" sz="2000" i="0" dirty="0">
                <a:solidFill>
                  <a:schemeClr val="tx1"/>
                </a:solidFill>
                <a:effectLst/>
                <a:latin typeface="Perpetua" panose="02020502060401020303" pitchFamily="18" charset="0"/>
              </a:rPr>
              <a:t>IFTTT (If This Then That)</a:t>
            </a:r>
          </a:p>
          <a:p>
            <a:pPr algn="l">
              <a:lnSpc>
                <a:spcPct val="100000"/>
              </a:lnSpc>
            </a:pPr>
            <a:r>
              <a:rPr lang="en-US" sz="2600" b="1" i="0" dirty="0">
                <a:solidFill>
                  <a:srgbClr val="FF0000"/>
                </a:solidFill>
                <a:effectLst/>
                <a:latin typeface="Perpetua" panose="02020502060401020303" pitchFamily="18" charset="0"/>
              </a:rPr>
              <a:t>Hardware Requirements:</a:t>
            </a:r>
          </a:p>
          <a:p>
            <a:pPr marL="342900" indent="-342900" algn="just">
              <a:lnSpc>
                <a:spcPct val="100000"/>
              </a:lnSpc>
              <a:buFont typeface="Wingdings" panose="05000000000000000000" pitchFamily="2" charset="2"/>
              <a:buChar char="Ø"/>
            </a:pPr>
            <a:r>
              <a:rPr lang="en-US" sz="2000" i="0" dirty="0">
                <a:solidFill>
                  <a:schemeClr val="tx1"/>
                </a:solidFill>
                <a:effectLst/>
                <a:latin typeface="Perpetua" panose="02020502060401020303" pitchFamily="18" charset="0"/>
              </a:rPr>
              <a:t>Arduino board</a:t>
            </a:r>
          </a:p>
          <a:p>
            <a:pPr marL="342900" indent="-342900" algn="just">
              <a:lnSpc>
                <a:spcPct val="100000"/>
              </a:lnSpc>
              <a:buFont typeface="Wingdings" panose="05000000000000000000" pitchFamily="2" charset="2"/>
              <a:buChar char="Ø"/>
            </a:pPr>
            <a:r>
              <a:rPr lang="en-US" sz="2000" i="0" dirty="0">
                <a:solidFill>
                  <a:schemeClr val="tx1"/>
                </a:solidFill>
                <a:effectLst/>
                <a:latin typeface="Perpetua" panose="02020502060401020303" pitchFamily="18" charset="0"/>
              </a:rPr>
              <a:t>Door sensor</a:t>
            </a:r>
          </a:p>
          <a:p>
            <a:pPr marL="342900" indent="-342900" algn="just">
              <a:lnSpc>
                <a:spcPct val="100000"/>
              </a:lnSpc>
              <a:buFont typeface="Wingdings" panose="05000000000000000000" pitchFamily="2" charset="2"/>
              <a:buChar char="Ø"/>
            </a:pPr>
            <a:r>
              <a:rPr lang="en-US" sz="2000" i="0" dirty="0">
                <a:solidFill>
                  <a:schemeClr val="tx1"/>
                </a:solidFill>
                <a:effectLst/>
                <a:latin typeface="Perpetua" panose="02020502060401020303" pitchFamily="18" charset="0"/>
              </a:rPr>
              <a:t>Buzzer or alarm</a:t>
            </a:r>
          </a:p>
          <a:p>
            <a:pPr marL="342900" indent="-342900" algn="just">
              <a:lnSpc>
                <a:spcPct val="100000"/>
              </a:lnSpc>
              <a:buFont typeface="Wingdings" panose="05000000000000000000" pitchFamily="2" charset="2"/>
              <a:buChar char="Ø"/>
            </a:pPr>
            <a:r>
              <a:rPr lang="en-US" sz="2000" i="0" dirty="0">
                <a:solidFill>
                  <a:schemeClr val="tx1"/>
                </a:solidFill>
                <a:effectLst/>
                <a:latin typeface="Perpetua" panose="02020502060401020303" pitchFamily="18" charset="0"/>
              </a:rPr>
              <a:t>Wi-Fi module</a:t>
            </a:r>
          </a:p>
          <a:p>
            <a:pPr marL="342900" indent="-342900" algn="just">
              <a:lnSpc>
                <a:spcPct val="100000"/>
              </a:lnSpc>
              <a:buFont typeface="Wingdings" panose="05000000000000000000" pitchFamily="2" charset="2"/>
              <a:buChar char="Ø"/>
            </a:pPr>
            <a:r>
              <a:rPr lang="en-US" sz="2000" i="0" dirty="0">
                <a:solidFill>
                  <a:schemeClr val="tx1"/>
                </a:solidFill>
                <a:effectLst/>
                <a:latin typeface="Perpetua" panose="02020502060401020303" pitchFamily="18" charset="0"/>
              </a:rPr>
              <a:t>Power source</a:t>
            </a:r>
          </a:p>
          <a:p>
            <a:pPr marL="342900" indent="-342900" algn="just">
              <a:lnSpc>
                <a:spcPct val="100000"/>
              </a:lnSpc>
              <a:buFont typeface="Wingdings" panose="05000000000000000000" pitchFamily="2" charset="2"/>
              <a:buChar char="Ø"/>
            </a:pPr>
            <a:r>
              <a:rPr lang="en-US" sz="2000" i="0" dirty="0">
                <a:solidFill>
                  <a:schemeClr val="tx1"/>
                </a:solidFill>
                <a:effectLst/>
                <a:latin typeface="Perpetua" panose="02020502060401020303" pitchFamily="18" charset="0"/>
              </a:rPr>
              <a:t>Internet connection</a:t>
            </a:r>
          </a:p>
          <a:p>
            <a:pPr marL="342900" indent="-342900" algn="just">
              <a:lnSpc>
                <a:spcPct val="100000"/>
              </a:lnSpc>
              <a:buFont typeface="Wingdings" panose="05000000000000000000" pitchFamily="2" charset="2"/>
              <a:buChar char="Ø"/>
            </a:pPr>
            <a:endParaRPr lang="en-US" sz="2000" i="0" dirty="0">
              <a:solidFill>
                <a:schemeClr val="tx2"/>
              </a:solidFill>
              <a:effectLst/>
              <a:latin typeface="Perpetua" panose="02020502060401020303" pitchFamily="18" charset="0"/>
            </a:endParaRPr>
          </a:p>
          <a:p>
            <a:pPr marL="342900" indent="-342900" algn="just">
              <a:lnSpc>
                <a:spcPct val="100000"/>
              </a:lnSpc>
              <a:buFont typeface="Wingdings" panose="05000000000000000000" pitchFamily="2" charset="2"/>
              <a:buChar char="Ø"/>
            </a:pPr>
            <a:endParaRPr lang="en-US" sz="2000" i="0" dirty="0">
              <a:solidFill>
                <a:schemeClr val="tx1"/>
              </a:solidFill>
              <a:effectLst/>
              <a:latin typeface="Perpetua" panose="02020502060401020303" pitchFamily="18" charset="0"/>
            </a:endParaRPr>
          </a:p>
          <a:p>
            <a:pPr marL="342900" indent="-342900" algn="just">
              <a:lnSpc>
                <a:spcPct val="100000"/>
              </a:lnSpc>
              <a:buFont typeface="Wingdings" panose="05000000000000000000" pitchFamily="2" charset="2"/>
              <a:buChar char="Ø"/>
            </a:pPr>
            <a:endParaRPr lang="en-US" sz="2000" i="0" dirty="0">
              <a:solidFill>
                <a:schemeClr val="tx1"/>
              </a:solidFill>
              <a:effectLst/>
              <a:latin typeface="Perpetua" panose="02020502060401020303" pitchFamily="18" charset="0"/>
            </a:endParaRPr>
          </a:p>
        </p:txBody>
      </p:sp>
    </p:spTree>
    <p:extLst>
      <p:ext uri="{BB962C8B-B14F-4D97-AF65-F5344CB8AC3E}">
        <p14:creationId xmlns:p14="http://schemas.microsoft.com/office/powerpoint/2010/main" val="241958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F0C7B-D6AA-B5BC-E0D6-6819F221D15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88C9DE-F8D1-716E-88B4-03A9A06E3D10}"/>
              </a:ext>
            </a:extLst>
          </p:cNvPr>
          <p:cNvSpPr>
            <a:spLocks noGrp="1"/>
          </p:cNvSpPr>
          <p:nvPr>
            <p:ph type="sldNum" sz="quarter" idx="4"/>
          </p:nvPr>
        </p:nvSpPr>
        <p:spPr/>
        <p:txBody>
          <a:bodyPr/>
          <a:lstStyle/>
          <a:p>
            <a:fld id="{B5CEABB6-07DC-46E8-9B57-56EC44A396E5}" type="slidenum">
              <a:rPr lang="en-US" smtClean="0"/>
              <a:pPr/>
              <a:t>11</a:t>
            </a:fld>
            <a:endParaRPr lang="en-US" dirty="0"/>
          </a:p>
        </p:txBody>
      </p:sp>
      <p:sp>
        <p:nvSpPr>
          <p:cNvPr id="5" name="Content Placeholder 2">
            <a:extLst>
              <a:ext uri="{FF2B5EF4-FFF2-40B4-BE49-F238E27FC236}">
                <a16:creationId xmlns:a16="http://schemas.microsoft.com/office/drawing/2014/main" id="{FBBE29F3-F7A2-2C48-5F5E-8FA910FB4E24}"/>
              </a:ext>
            </a:extLst>
          </p:cNvPr>
          <p:cNvSpPr>
            <a:spLocks noGrp="1"/>
          </p:cNvSpPr>
          <p:nvPr>
            <p:ph sz="quarter" idx="10"/>
          </p:nvPr>
        </p:nvSpPr>
        <p:spPr>
          <a:xfrm>
            <a:off x="618564" y="842682"/>
            <a:ext cx="10910047" cy="5459506"/>
          </a:xfrm>
        </p:spPr>
        <p:txBody>
          <a:bodyPr>
            <a:normAutofit lnSpcReduction="10000"/>
          </a:bodyPr>
          <a:lstStyle/>
          <a:p>
            <a:pPr marL="0" indent="0">
              <a:lnSpc>
                <a:spcPct val="100000"/>
              </a:lnSpc>
              <a:buNone/>
            </a:pPr>
            <a:r>
              <a:rPr lang="en-US" sz="2400" b="1" dirty="0">
                <a:solidFill>
                  <a:srgbClr val="FF0000"/>
                </a:solidFill>
                <a:latin typeface="Perpetua" panose="02020502060401020303" pitchFamily="18" charset="0"/>
              </a:rPr>
              <a:t>2.4 Feasibility Study</a:t>
            </a:r>
          </a:p>
          <a:p>
            <a:pPr marL="0" indent="0">
              <a:lnSpc>
                <a:spcPct val="100000"/>
              </a:lnSpc>
              <a:buNone/>
            </a:pPr>
            <a:r>
              <a:rPr lang="en-US" sz="2400" b="1" i="0" dirty="0">
                <a:solidFill>
                  <a:srgbClr val="FF0000"/>
                </a:solidFill>
                <a:effectLst/>
                <a:latin typeface="Perpetua" panose="02020502060401020303" pitchFamily="18" charset="0"/>
              </a:rPr>
              <a:t>Technical Feasibility</a:t>
            </a:r>
          </a:p>
          <a:p>
            <a:pPr marL="0" indent="0" algn="just">
              <a:lnSpc>
                <a:spcPct val="110000"/>
              </a:lnSpc>
              <a:buNone/>
            </a:pPr>
            <a:r>
              <a:rPr lang="en-US" sz="2000" dirty="0">
                <a:solidFill>
                  <a:srgbClr val="ECECEC"/>
                </a:solidFill>
                <a:latin typeface="Söhne"/>
              </a:rPr>
              <a:t>	</a:t>
            </a:r>
            <a:r>
              <a:rPr lang="en-US" sz="2000" b="0" i="0" dirty="0">
                <a:solidFill>
                  <a:schemeClr val="tx1"/>
                </a:solidFill>
                <a:effectLst/>
                <a:latin typeface="Perpetua" panose="02020502060401020303" pitchFamily="18" charset="0"/>
              </a:rPr>
              <a:t>The technical feasibility of the project hinges on the availability of required hardware components (esp8266 board, door sensor, buzzer, </a:t>
            </a:r>
            <a:r>
              <a:rPr lang="en-US" sz="2000" dirty="0">
                <a:solidFill>
                  <a:schemeClr val="tx1"/>
                </a:solidFill>
                <a:latin typeface="Perpetua" panose="02020502060401020303" pitchFamily="18" charset="0"/>
              </a:rPr>
              <a:t>LEDs</a:t>
            </a:r>
            <a:r>
              <a:rPr lang="en-US" sz="2000" b="0" i="0" dirty="0">
                <a:solidFill>
                  <a:schemeClr val="tx1"/>
                </a:solidFill>
                <a:effectLst/>
                <a:latin typeface="Perpetua" panose="02020502060401020303" pitchFamily="18" charset="0"/>
              </a:rPr>
              <a:t>) and software tools (Arduino IDE, Google </a:t>
            </a:r>
            <a:r>
              <a:rPr lang="en-US" sz="2000" dirty="0">
                <a:solidFill>
                  <a:schemeClr val="tx1"/>
                </a:solidFill>
                <a:latin typeface="Perpetua" panose="02020502060401020303" pitchFamily="18" charset="0"/>
              </a:rPr>
              <a:t>Home, </a:t>
            </a:r>
            <a:r>
              <a:rPr lang="en-US" sz="2000" dirty="0" err="1">
                <a:solidFill>
                  <a:schemeClr val="tx1"/>
                </a:solidFill>
                <a:latin typeface="Perpetua" panose="02020502060401020303" pitchFamily="18" charset="0"/>
              </a:rPr>
              <a:t>SinricPro</a:t>
            </a:r>
            <a:r>
              <a:rPr lang="en-US" sz="2000" b="0" i="0" dirty="0">
                <a:solidFill>
                  <a:schemeClr val="tx1"/>
                </a:solidFill>
                <a:effectLst/>
                <a:latin typeface="Perpetua" panose="02020502060401020303" pitchFamily="18" charset="0"/>
              </a:rPr>
              <a:t>). These components are readily accessible and affordable, making the project technically feasible. Additionally, the required functionalities, such as connecting to Wi-Fi, detecting door status, and controlling the buzzer, can be implemented using well-documented libraries and programming techniques for Arduino. Integrating with Google Assistant via G</a:t>
            </a:r>
            <a:r>
              <a:rPr lang="en-US" sz="2000" dirty="0">
                <a:solidFill>
                  <a:schemeClr val="tx1"/>
                </a:solidFill>
                <a:latin typeface="Perpetua" panose="02020502060401020303" pitchFamily="18" charset="0"/>
              </a:rPr>
              <a:t>oogle Home and </a:t>
            </a:r>
            <a:r>
              <a:rPr lang="en-US" sz="2000" dirty="0" err="1">
                <a:solidFill>
                  <a:schemeClr val="tx1"/>
                </a:solidFill>
                <a:latin typeface="Perpetua" panose="02020502060401020303" pitchFamily="18" charset="0"/>
              </a:rPr>
              <a:t>SinricPro</a:t>
            </a:r>
            <a:r>
              <a:rPr lang="en-US" sz="2000" b="0" i="0" dirty="0">
                <a:solidFill>
                  <a:schemeClr val="tx1"/>
                </a:solidFill>
                <a:effectLst/>
                <a:latin typeface="Perpetua" panose="02020502060401020303" pitchFamily="18" charset="0"/>
              </a:rPr>
              <a:t> offers a feasible solution for voice control. Overall, the project's technical requirements are achievable with existing technology and resources.</a:t>
            </a:r>
          </a:p>
          <a:p>
            <a:pPr marL="0" indent="0" algn="just">
              <a:lnSpc>
                <a:spcPct val="100000"/>
              </a:lnSpc>
              <a:buNone/>
            </a:pPr>
            <a:r>
              <a:rPr lang="en-US" sz="2400" b="1" i="0" dirty="0">
                <a:solidFill>
                  <a:srgbClr val="FF0000"/>
                </a:solidFill>
                <a:effectLst/>
                <a:latin typeface="Perpetua" panose="02020502060401020303" pitchFamily="18" charset="0"/>
              </a:rPr>
              <a:t>Robustness &amp; Reliability</a:t>
            </a:r>
          </a:p>
          <a:p>
            <a:pPr marL="0" indent="0" algn="just">
              <a:lnSpc>
                <a:spcPct val="100000"/>
              </a:lnSpc>
              <a:buNone/>
            </a:pPr>
            <a:r>
              <a:rPr lang="en-US" sz="2000" b="1" dirty="0">
                <a:solidFill>
                  <a:srgbClr val="ECECEC"/>
                </a:solidFill>
                <a:latin typeface="Perpetua" panose="02020502060401020303" pitchFamily="18" charset="0"/>
              </a:rPr>
              <a:t>	</a:t>
            </a:r>
            <a:r>
              <a:rPr lang="en-US" sz="2000" b="0" i="0" dirty="0">
                <a:solidFill>
                  <a:schemeClr val="tx1"/>
                </a:solidFill>
                <a:effectLst/>
                <a:latin typeface="Perpetua" panose="02020502060401020303" pitchFamily="18" charset="0"/>
              </a:rPr>
              <a:t>Robustness and reliability are critical aspects of the project, particularly concerning security and system stability. Implementing secure communication protocols between the esp8266 board and Google Assistant, along with authentication mechanisms, enhances system security. Error handling routines in the Arduino code ensure graceful handling of unexpected events, contributing to system reliability. Thorough testing, including stress testing and validation against various scenarios, helps identify and mitigate potential vulnerabilities and weaknesses, thereby improving the system's robustness. Regular updates and maintenance practices further enhance reliability over time.</a:t>
            </a:r>
            <a:endParaRPr lang="en-IN" sz="2000" b="1" dirty="0">
              <a:solidFill>
                <a:schemeClr val="tx1"/>
              </a:solidFill>
              <a:latin typeface="Perpetua" panose="02020502060401020303" pitchFamily="18" charset="0"/>
            </a:endParaRPr>
          </a:p>
        </p:txBody>
      </p:sp>
    </p:spTree>
    <p:extLst>
      <p:ext uri="{BB962C8B-B14F-4D97-AF65-F5344CB8AC3E}">
        <p14:creationId xmlns:p14="http://schemas.microsoft.com/office/powerpoint/2010/main" val="4200281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29521-0601-5DC0-D2A2-CF1CC993A84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C87DFD-FA31-F254-9FFC-A3BB615A39A3}"/>
              </a:ext>
            </a:extLst>
          </p:cNvPr>
          <p:cNvSpPr>
            <a:spLocks noGrp="1"/>
          </p:cNvSpPr>
          <p:nvPr>
            <p:ph type="sldNum" sz="quarter" idx="4"/>
          </p:nvPr>
        </p:nvSpPr>
        <p:spPr/>
        <p:txBody>
          <a:bodyPr/>
          <a:lstStyle/>
          <a:p>
            <a:fld id="{B5CEABB6-07DC-46E8-9B57-56EC44A396E5}" type="slidenum">
              <a:rPr lang="en-US" smtClean="0"/>
              <a:pPr/>
              <a:t>12</a:t>
            </a:fld>
            <a:endParaRPr lang="en-US" dirty="0"/>
          </a:p>
        </p:txBody>
      </p:sp>
      <p:sp>
        <p:nvSpPr>
          <p:cNvPr id="5" name="Content Placeholder 2">
            <a:extLst>
              <a:ext uri="{FF2B5EF4-FFF2-40B4-BE49-F238E27FC236}">
                <a16:creationId xmlns:a16="http://schemas.microsoft.com/office/drawing/2014/main" id="{94544E39-EFF5-B3DF-84DD-F5BCF0EBA57F}"/>
              </a:ext>
            </a:extLst>
          </p:cNvPr>
          <p:cNvSpPr>
            <a:spLocks noGrp="1"/>
          </p:cNvSpPr>
          <p:nvPr>
            <p:ph sz="quarter" idx="10"/>
          </p:nvPr>
        </p:nvSpPr>
        <p:spPr>
          <a:xfrm>
            <a:off x="618564" y="842682"/>
            <a:ext cx="10910047" cy="5459506"/>
          </a:xfrm>
        </p:spPr>
        <p:txBody>
          <a:bodyPr>
            <a:normAutofit/>
          </a:bodyPr>
          <a:lstStyle/>
          <a:p>
            <a:pPr marL="0" indent="0">
              <a:lnSpc>
                <a:spcPct val="100000"/>
              </a:lnSpc>
              <a:buNone/>
            </a:pPr>
            <a:r>
              <a:rPr lang="en-US" sz="2400" b="1" i="0" dirty="0">
                <a:solidFill>
                  <a:srgbClr val="FF0000"/>
                </a:solidFill>
                <a:effectLst/>
                <a:latin typeface="Perpetua" panose="02020502060401020303" pitchFamily="18" charset="0"/>
              </a:rPr>
              <a:t>Economic Feasibility</a:t>
            </a:r>
            <a:endParaRPr lang="en-US" sz="2400" b="1" dirty="0">
              <a:solidFill>
                <a:srgbClr val="FF0000"/>
              </a:solidFill>
              <a:latin typeface="Perpetua" panose="02020502060401020303" pitchFamily="18" charset="0"/>
            </a:endParaRPr>
          </a:p>
          <a:p>
            <a:pPr marL="0" indent="0">
              <a:lnSpc>
                <a:spcPct val="100000"/>
              </a:lnSpc>
              <a:buNone/>
            </a:pPr>
            <a:r>
              <a:rPr lang="en-US" sz="2400" b="0" i="0" dirty="0">
                <a:solidFill>
                  <a:srgbClr val="ECECEC"/>
                </a:solidFill>
                <a:effectLst/>
                <a:latin typeface="Perpetua" panose="02020502060401020303" pitchFamily="18" charset="0"/>
              </a:rPr>
              <a:t>	</a:t>
            </a:r>
            <a:r>
              <a:rPr lang="en-US" sz="2000" b="0" i="0" dirty="0">
                <a:solidFill>
                  <a:schemeClr val="tx1"/>
                </a:solidFill>
                <a:effectLst/>
                <a:latin typeface="Perpetua" panose="02020502060401020303" pitchFamily="18" charset="0"/>
              </a:rPr>
              <a:t>Economically, the project is feasible as it involves relatively low-cost components and utilizes open-source development tools. </a:t>
            </a:r>
            <a:r>
              <a:rPr lang="en-US" sz="2000" dirty="0">
                <a:solidFill>
                  <a:schemeClr val="tx1"/>
                </a:solidFill>
                <a:latin typeface="Perpetua" panose="02020502060401020303" pitchFamily="18" charset="0"/>
              </a:rPr>
              <a:t>esp8266</a:t>
            </a:r>
            <a:r>
              <a:rPr lang="en-US" sz="2000" b="0" i="0" dirty="0">
                <a:solidFill>
                  <a:schemeClr val="tx1"/>
                </a:solidFill>
                <a:effectLst/>
                <a:latin typeface="Perpetua" panose="02020502060401020303" pitchFamily="18" charset="0"/>
              </a:rPr>
              <a:t> board, sensors, and other hardware components are affordable and widely available. Additionally, software tools such as Arduino IDE, Google Home, </a:t>
            </a:r>
            <a:r>
              <a:rPr lang="en-US" sz="2000" b="0" i="0" dirty="0" err="1">
                <a:solidFill>
                  <a:schemeClr val="tx1"/>
                </a:solidFill>
                <a:effectLst/>
                <a:latin typeface="Perpetua" panose="02020502060401020303" pitchFamily="18" charset="0"/>
              </a:rPr>
              <a:t>SinricPro</a:t>
            </a:r>
            <a:r>
              <a:rPr lang="en-US" sz="2000" b="0" i="0" dirty="0">
                <a:solidFill>
                  <a:schemeClr val="tx1"/>
                </a:solidFill>
                <a:effectLst/>
                <a:latin typeface="Perpetua" panose="02020502060401020303" pitchFamily="18" charset="0"/>
              </a:rPr>
              <a:t> offer free or low-cost access, minimizing upfront investment. The project's scalability allows for incremental expansion or customization based on budget constraints and specific requirements. Overall, the economic feasibility of the project is high, making it accessible to hobbyists, students, and small-scale deployments alike.</a:t>
            </a:r>
            <a:endParaRPr lang="en-IN" sz="2000" b="1" dirty="0">
              <a:solidFill>
                <a:schemeClr val="tx1"/>
              </a:solidFill>
              <a:latin typeface="Perpetua" panose="02020502060401020303" pitchFamily="18" charset="0"/>
            </a:endParaRPr>
          </a:p>
        </p:txBody>
      </p:sp>
    </p:spTree>
    <p:extLst>
      <p:ext uri="{BB962C8B-B14F-4D97-AF65-F5344CB8AC3E}">
        <p14:creationId xmlns:p14="http://schemas.microsoft.com/office/powerpoint/2010/main" val="3985416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1EEB-D282-629E-37E7-598ACB01B15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CD37086-7365-EBA3-8FB0-D46724E9615E}"/>
              </a:ext>
            </a:extLst>
          </p:cNvPr>
          <p:cNvSpPr>
            <a:spLocks noGrp="1"/>
          </p:cNvSpPr>
          <p:nvPr>
            <p:ph type="title"/>
          </p:nvPr>
        </p:nvSpPr>
        <p:spPr>
          <a:xfrm>
            <a:off x="389965" y="444649"/>
            <a:ext cx="11412070" cy="1016598"/>
          </a:xfrm>
        </p:spPr>
        <p:txBody>
          <a:bodyPr>
            <a:normAutofit/>
          </a:bodyPr>
          <a:lstStyle/>
          <a:p>
            <a:pPr algn="ctr"/>
            <a:r>
              <a:rPr lang="en-US" sz="3200" b="1" dirty="0">
                <a:latin typeface="Perpetua" panose="02020502060401020303" pitchFamily="18" charset="0"/>
                <a:cs typeface="Times New Roman" panose="02020603050405020304" pitchFamily="18" charset="0"/>
              </a:rPr>
              <a:t>3.ARCHITECTURAL DESIGN</a:t>
            </a:r>
          </a:p>
        </p:txBody>
      </p:sp>
      <p:sp>
        <p:nvSpPr>
          <p:cNvPr id="5" name="Content Placeholder 6">
            <a:extLst>
              <a:ext uri="{FF2B5EF4-FFF2-40B4-BE49-F238E27FC236}">
                <a16:creationId xmlns:a16="http://schemas.microsoft.com/office/drawing/2014/main" id="{8BC13B8B-5B77-F548-47C9-ABB4AB95A4FB}"/>
              </a:ext>
            </a:extLst>
          </p:cNvPr>
          <p:cNvSpPr>
            <a:spLocks noGrp="1"/>
          </p:cNvSpPr>
          <p:nvPr>
            <p:ph sz="quarter" idx="10"/>
          </p:nvPr>
        </p:nvSpPr>
        <p:spPr>
          <a:xfrm>
            <a:off x="654424" y="1258645"/>
            <a:ext cx="10883152" cy="5280177"/>
          </a:xfrm>
        </p:spPr>
        <p:txBody>
          <a:bodyPr>
            <a:normAutofit fontScale="55000" lnSpcReduction="20000"/>
          </a:bodyPr>
          <a:lstStyle/>
          <a:p>
            <a:pPr marL="0" indent="0">
              <a:lnSpc>
                <a:spcPct val="120000"/>
              </a:lnSpc>
              <a:buNone/>
            </a:pPr>
            <a:r>
              <a:rPr lang="en-US" sz="3400" b="1" dirty="0">
                <a:solidFill>
                  <a:srgbClr val="FF0000"/>
                </a:solidFill>
                <a:latin typeface="Perpetua" panose="02020502060401020303" pitchFamily="18" charset="0"/>
              </a:rPr>
              <a:t>3.1 Modules Design</a:t>
            </a:r>
          </a:p>
          <a:p>
            <a:pPr marL="0" indent="0">
              <a:lnSpc>
                <a:spcPct val="120000"/>
              </a:lnSpc>
              <a:buNone/>
            </a:pPr>
            <a:r>
              <a:rPr lang="en-IN" sz="3400" b="1" dirty="0">
                <a:solidFill>
                  <a:srgbClr val="FF0000"/>
                </a:solidFill>
                <a:latin typeface="Perpetua" panose="02020502060401020303" pitchFamily="18" charset="0"/>
              </a:rPr>
              <a:t>3.1.1 </a:t>
            </a:r>
            <a:r>
              <a:rPr lang="en-US" sz="3400" b="1" dirty="0">
                <a:solidFill>
                  <a:srgbClr val="FF0000"/>
                </a:solidFill>
                <a:latin typeface="Perpetua" panose="02020502060401020303" pitchFamily="18" charset="0"/>
              </a:rPr>
              <a:t>Microcontroller Board:</a:t>
            </a:r>
          </a:p>
          <a:p>
            <a:pPr marL="0" indent="0">
              <a:lnSpc>
                <a:spcPct val="120000"/>
              </a:lnSpc>
              <a:buNone/>
            </a:pPr>
            <a:r>
              <a:rPr lang="en-US" sz="3400" b="1" dirty="0">
                <a:solidFill>
                  <a:srgbClr val="FF0000"/>
                </a:solidFill>
                <a:latin typeface="Perpetua" panose="02020502060401020303" pitchFamily="18" charset="0"/>
              </a:rPr>
              <a:t>	</a:t>
            </a:r>
            <a:r>
              <a:rPr lang="en-US" sz="3400" dirty="0">
                <a:solidFill>
                  <a:schemeClr val="tx1"/>
                </a:solidFill>
                <a:latin typeface="Perpetua" panose="02020502060401020303" pitchFamily="18" charset="0"/>
              </a:rPr>
              <a:t>An ESP8266 board serves as the brain of this project. It controls the operation of the security system, communicates with the Hall Effect sensor, and interacts with the Google Assistant via Wi-Fi.</a:t>
            </a:r>
          </a:p>
          <a:p>
            <a:pPr marL="0" indent="0">
              <a:lnSpc>
                <a:spcPct val="120000"/>
              </a:lnSpc>
              <a:buNone/>
            </a:pPr>
            <a:r>
              <a:rPr lang="en-US" sz="3400" b="1" dirty="0">
                <a:solidFill>
                  <a:srgbClr val="FF0000"/>
                </a:solidFill>
                <a:latin typeface="Perpetua" panose="02020502060401020303" pitchFamily="18" charset="0"/>
              </a:rPr>
              <a:t>3.1.2 Hall Effect Sensor: </a:t>
            </a:r>
          </a:p>
          <a:p>
            <a:pPr marL="0" indent="0">
              <a:lnSpc>
                <a:spcPct val="120000"/>
              </a:lnSpc>
              <a:buNone/>
            </a:pPr>
            <a:r>
              <a:rPr lang="en-US" sz="3400" b="1" dirty="0">
                <a:solidFill>
                  <a:srgbClr val="FF0000"/>
                </a:solidFill>
                <a:latin typeface="Perpetua" panose="02020502060401020303" pitchFamily="18" charset="0"/>
              </a:rPr>
              <a:t>	</a:t>
            </a:r>
            <a:r>
              <a:rPr lang="en-US" sz="3400" dirty="0">
                <a:solidFill>
                  <a:schemeClr val="tx1"/>
                </a:solidFill>
                <a:latin typeface="Perpetua" panose="02020502060401020303" pitchFamily="18" charset="0"/>
              </a:rPr>
              <a:t>This sensor detects the opening and closing of the ATM door. It plays a crucial role in detecting unauthorized access and triggering the security alarm.</a:t>
            </a:r>
          </a:p>
          <a:p>
            <a:pPr marL="0" indent="0">
              <a:lnSpc>
                <a:spcPct val="120000"/>
              </a:lnSpc>
              <a:buNone/>
            </a:pPr>
            <a:r>
              <a:rPr lang="en-US" sz="3400" b="1" dirty="0">
                <a:solidFill>
                  <a:srgbClr val="FF0000"/>
                </a:solidFill>
                <a:latin typeface="Perpetua" panose="02020502060401020303" pitchFamily="18" charset="0"/>
              </a:rPr>
              <a:t>3.1.3 Alarm Buzzer or LED:</a:t>
            </a:r>
          </a:p>
          <a:p>
            <a:pPr marL="0" indent="0">
              <a:lnSpc>
                <a:spcPct val="120000"/>
              </a:lnSpc>
              <a:buNone/>
            </a:pPr>
            <a:r>
              <a:rPr lang="en-US" sz="3400" b="1" dirty="0">
                <a:solidFill>
                  <a:srgbClr val="FF0000"/>
                </a:solidFill>
                <a:latin typeface="Perpetua" panose="02020502060401020303" pitchFamily="18" charset="0"/>
              </a:rPr>
              <a:t>	</a:t>
            </a:r>
            <a:r>
              <a:rPr lang="en-US" sz="3400" dirty="0">
                <a:solidFill>
                  <a:schemeClr val="tx1"/>
                </a:solidFill>
                <a:latin typeface="Perpetua" panose="02020502060401020303" pitchFamily="18" charset="0"/>
              </a:rPr>
              <a:t>An alarm buzzer or LED provides visual or audible alerts when the security system is triggered. It signals to the user that the door has been opened without authorization.</a:t>
            </a:r>
          </a:p>
          <a:p>
            <a:pPr marL="0" indent="0">
              <a:lnSpc>
                <a:spcPct val="120000"/>
              </a:lnSpc>
              <a:buNone/>
            </a:pPr>
            <a:r>
              <a:rPr lang="en-US" sz="3400" b="1" dirty="0">
                <a:solidFill>
                  <a:srgbClr val="FF0000"/>
                </a:solidFill>
                <a:latin typeface="Perpetua" panose="02020502060401020303" pitchFamily="18" charset="0"/>
              </a:rPr>
              <a:t>3.1.4 Google Assistant-Compatible Device:</a:t>
            </a:r>
          </a:p>
          <a:p>
            <a:pPr marL="0" indent="0">
              <a:lnSpc>
                <a:spcPct val="120000"/>
              </a:lnSpc>
              <a:buNone/>
            </a:pPr>
            <a:r>
              <a:rPr lang="en-US" sz="3400" b="1" dirty="0">
                <a:solidFill>
                  <a:srgbClr val="FF0000"/>
                </a:solidFill>
                <a:latin typeface="Perpetua" panose="02020502060401020303" pitchFamily="18" charset="0"/>
              </a:rPr>
              <a:t>	</a:t>
            </a:r>
            <a:r>
              <a:rPr lang="en-US" sz="3400" dirty="0">
                <a:solidFill>
                  <a:schemeClr val="tx1"/>
                </a:solidFill>
                <a:latin typeface="Perpetua" panose="02020502060401020303" pitchFamily="18" charset="0"/>
              </a:rPr>
              <a:t>A device compatible with Google Assistant, such as a smartphone, Google Home speaker, or Raspberry Pi running Google Assistant SDK, enables voice control functionality. It allows users to arm or disarm the security system using voice commands.</a:t>
            </a:r>
            <a:endParaRPr lang="en-IN" sz="3400" dirty="0">
              <a:solidFill>
                <a:schemeClr val="tx1"/>
              </a:solidFill>
              <a:latin typeface="Perpetua" panose="02020502060401020303" pitchFamily="18" charset="0"/>
            </a:endParaRPr>
          </a:p>
        </p:txBody>
      </p:sp>
    </p:spTree>
    <p:extLst>
      <p:ext uri="{BB962C8B-B14F-4D97-AF65-F5344CB8AC3E}">
        <p14:creationId xmlns:p14="http://schemas.microsoft.com/office/powerpoint/2010/main" val="194383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1EEB-D282-629E-37E7-598ACB01B15E}"/>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BC13B8B-5B77-F548-47C9-ABB4AB95A4FB}"/>
              </a:ext>
            </a:extLst>
          </p:cNvPr>
          <p:cNvSpPr>
            <a:spLocks noGrp="1"/>
          </p:cNvSpPr>
          <p:nvPr>
            <p:ph sz="quarter" idx="10"/>
          </p:nvPr>
        </p:nvSpPr>
        <p:spPr>
          <a:xfrm>
            <a:off x="481896" y="473641"/>
            <a:ext cx="10883152" cy="6384359"/>
          </a:xfrm>
        </p:spPr>
        <p:txBody>
          <a:bodyPr>
            <a:normAutofit fontScale="55000" lnSpcReduction="20000"/>
          </a:bodyPr>
          <a:lstStyle/>
          <a:p>
            <a:pPr marL="0" indent="0">
              <a:lnSpc>
                <a:spcPct val="120000"/>
              </a:lnSpc>
              <a:buNone/>
            </a:pPr>
            <a:r>
              <a:rPr lang="en-US" sz="3400" b="1" dirty="0">
                <a:solidFill>
                  <a:srgbClr val="FF0000"/>
                </a:solidFill>
                <a:latin typeface="Perpetua" panose="02020502060401020303" pitchFamily="18" charset="0"/>
              </a:rPr>
              <a:t>3.2 Method &amp; Algorithm design</a:t>
            </a:r>
          </a:p>
          <a:p>
            <a:pPr marL="0" indent="0">
              <a:lnSpc>
                <a:spcPct val="120000"/>
              </a:lnSpc>
              <a:buNone/>
            </a:pPr>
            <a:r>
              <a:rPr lang="en-US" sz="3400" b="1" dirty="0">
                <a:solidFill>
                  <a:srgbClr val="FF0000"/>
                </a:solidFill>
                <a:latin typeface="Perpetua" panose="02020502060401020303" pitchFamily="18" charset="0"/>
              </a:rPr>
              <a:t>Method Design:</a:t>
            </a:r>
          </a:p>
          <a:p>
            <a:pPr marL="0" indent="0">
              <a:lnSpc>
                <a:spcPct val="120000"/>
              </a:lnSpc>
              <a:buNone/>
            </a:pPr>
            <a:r>
              <a:rPr lang="en-IN" sz="3400" b="1" dirty="0">
                <a:solidFill>
                  <a:srgbClr val="FF0000"/>
                </a:solidFill>
                <a:latin typeface="Perpetua" panose="02020502060401020303" pitchFamily="18" charset="0"/>
              </a:rPr>
              <a:t>3.2.1 </a:t>
            </a:r>
            <a:r>
              <a:rPr lang="en-US" sz="3400" b="1" dirty="0">
                <a:solidFill>
                  <a:srgbClr val="FF0000"/>
                </a:solidFill>
                <a:latin typeface="Perpetua" panose="02020502060401020303" pitchFamily="18" charset="0"/>
              </a:rPr>
              <a:t>Setup and Configuration:</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Set up the ESP8266 or ESP32 development board and connect it to your Wi-Fi network.</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Configure the Google Assistant integration using </a:t>
            </a:r>
            <a:r>
              <a:rPr lang="en-US" sz="3400" dirty="0" err="1">
                <a:solidFill>
                  <a:schemeClr val="tx1"/>
                </a:solidFill>
                <a:latin typeface="Perpetua" panose="02020502060401020303" pitchFamily="18" charset="0"/>
              </a:rPr>
              <a:t>Sinric</a:t>
            </a:r>
            <a:r>
              <a:rPr lang="en-US" sz="3400" dirty="0">
                <a:solidFill>
                  <a:schemeClr val="tx1"/>
                </a:solidFill>
                <a:latin typeface="Perpetua" panose="02020502060401020303" pitchFamily="18" charset="0"/>
              </a:rPr>
              <a:t> Pro or similar platform.</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Establish connections for the Hall Effect sensor, alarm buzzer or LED, and any other components.</a:t>
            </a:r>
          </a:p>
          <a:p>
            <a:pPr marL="0" indent="0">
              <a:lnSpc>
                <a:spcPct val="120000"/>
              </a:lnSpc>
              <a:buNone/>
            </a:pPr>
            <a:r>
              <a:rPr lang="en-US" sz="3400" b="1" dirty="0">
                <a:solidFill>
                  <a:srgbClr val="FF0000"/>
                </a:solidFill>
                <a:latin typeface="Perpetua" panose="02020502060401020303" pitchFamily="18" charset="0"/>
              </a:rPr>
              <a:t>3.2.2 Initialization:</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Initialize the microcontroller board and peripherals.</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Initialize variables to track the security system's status (e.g., armed or disarmed).</a:t>
            </a:r>
          </a:p>
          <a:p>
            <a:pPr marL="0" indent="0">
              <a:lnSpc>
                <a:spcPct val="120000"/>
              </a:lnSpc>
              <a:buNone/>
            </a:pPr>
            <a:r>
              <a:rPr lang="en-US" sz="3400" b="1" dirty="0">
                <a:solidFill>
                  <a:srgbClr val="FF0000"/>
                </a:solidFill>
                <a:latin typeface="Perpetua" panose="02020502060401020303" pitchFamily="18" charset="0"/>
              </a:rPr>
              <a:t>3.2.3 Main Loop:</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Continuously monitor the Hall Effect sensor to detect changes in the magnetic field (i.e., door openings).</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If the door is opened and the security system is armed, trigger the alarm buzzer or LED.</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Listen for commands from Google Assistant to arm or disarm the security system.</a:t>
            </a:r>
          </a:p>
          <a:p>
            <a:pPr marL="0" indent="0">
              <a:lnSpc>
                <a:spcPct val="120000"/>
              </a:lnSpc>
              <a:buNone/>
            </a:pPr>
            <a:r>
              <a:rPr lang="en-US" sz="3400" b="1" dirty="0">
                <a:solidFill>
                  <a:srgbClr val="FF0000"/>
                </a:solidFill>
                <a:latin typeface="Perpetua" panose="02020502060401020303" pitchFamily="18" charset="0"/>
              </a:rPr>
              <a:t>3.2.4 Communication with Google Assistant:</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Use the </a:t>
            </a:r>
            <a:r>
              <a:rPr lang="en-US" sz="3400" dirty="0" err="1">
                <a:solidFill>
                  <a:schemeClr val="tx1"/>
                </a:solidFill>
                <a:latin typeface="Perpetua" panose="02020502060401020303" pitchFamily="18" charset="0"/>
              </a:rPr>
              <a:t>Sinric</a:t>
            </a:r>
            <a:r>
              <a:rPr lang="en-US" sz="3400" dirty="0">
                <a:solidFill>
                  <a:schemeClr val="tx1"/>
                </a:solidFill>
                <a:latin typeface="Perpetua" panose="02020502060401020303" pitchFamily="18" charset="0"/>
              </a:rPr>
              <a:t> Pro library or similar platform to handle communication between the microcontroller board and Google Assistant.</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Define functions to handle commands such as "security system on" and "security system off" received from Google Assistant.</a:t>
            </a:r>
            <a:endParaRPr lang="en-IN" sz="3400" dirty="0">
              <a:solidFill>
                <a:schemeClr val="tx1"/>
              </a:solidFill>
              <a:latin typeface="Perpetua" panose="02020502060401020303" pitchFamily="18" charset="0"/>
            </a:endParaRPr>
          </a:p>
        </p:txBody>
      </p:sp>
    </p:spTree>
    <p:extLst>
      <p:ext uri="{BB962C8B-B14F-4D97-AF65-F5344CB8AC3E}">
        <p14:creationId xmlns:p14="http://schemas.microsoft.com/office/powerpoint/2010/main" val="3177557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1EEB-D282-629E-37E7-598ACB01B15E}"/>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BC13B8B-5B77-F548-47C9-ABB4AB95A4FB}"/>
              </a:ext>
            </a:extLst>
          </p:cNvPr>
          <p:cNvSpPr>
            <a:spLocks noGrp="1"/>
          </p:cNvSpPr>
          <p:nvPr>
            <p:ph sz="quarter" idx="10"/>
          </p:nvPr>
        </p:nvSpPr>
        <p:spPr>
          <a:xfrm>
            <a:off x="430138" y="413257"/>
            <a:ext cx="10883152" cy="6004796"/>
          </a:xfrm>
        </p:spPr>
        <p:txBody>
          <a:bodyPr>
            <a:normAutofit fontScale="55000" lnSpcReduction="20000"/>
          </a:bodyPr>
          <a:lstStyle/>
          <a:p>
            <a:pPr marL="0" indent="0">
              <a:lnSpc>
                <a:spcPct val="120000"/>
              </a:lnSpc>
              <a:buNone/>
            </a:pPr>
            <a:r>
              <a:rPr lang="en-US" sz="3400" b="1" dirty="0">
                <a:solidFill>
                  <a:srgbClr val="FF0000"/>
                </a:solidFill>
                <a:latin typeface="Perpetua" panose="02020502060401020303" pitchFamily="18" charset="0"/>
              </a:rPr>
              <a:t>3.2 Method &amp; Algorithm design</a:t>
            </a:r>
          </a:p>
          <a:p>
            <a:pPr marL="0" indent="0">
              <a:lnSpc>
                <a:spcPct val="120000"/>
              </a:lnSpc>
              <a:buNone/>
            </a:pPr>
            <a:r>
              <a:rPr lang="en-US" sz="3400" b="1" dirty="0">
                <a:solidFill>
                  <a:srgbClr val="FF0000"/>
                </a:solidFill>
                <a:latin typeface="Perpetua" panose="02020502060401020303" pitchFamily="18" charset="0"/>
              </a:rPr>
              <a:t>Algorithm Design:</a:t>
            </a:r>
          </a:p>
          <a:p>
            <a:pPr marL="0" indent="0">
              <a:lnSpc>
                <a:spcPct val="120000"/>
              </a:lnSpc>
              <a:buNone/>
            </a:pPr>
            <a:r>
              <a:rPr lang="en-IN" sz="3400" b="1" dirty="0">
                <a:solidFill>
                  <a:srgbClr val="FF0000"/>
                </a:solidFill>
                <a:latin typeface="Perpetua" panose="02020502060401020303" pitchFamily="18" charset="0"/>
              </a:rPr>
              <a:t>3.2.5 </a:t>
            </a:r>
            <a:r>
              <a:rPr lang="en-US" sz="3400" b="1" dirty="0">
                <a:solidFill>
                  <a:srgbClr val="FF0000"/>
                </a:solidFill>
                <a:latin typeface="Perpetua" panose="02020502060401020303" pitchFamily="18" charset="0"/>
              </a:rPr>
              <a:t>Initialization:</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Initialize Wi-Fi connection.</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Initialize GPIO pins for the Hall Effect sensor, alarm buzzer or LED, and status LEDs.</a:t>
            </a:r>
          </a:p>
          <a:p>
            <a:pPr marL="0" indent="0">
              <a:lnSpc>
                <a:spcPct val="120000"/>
              </a:lnSpc>
              <a:buNone/>
            </a:pPr>
            <a:r>
              <a:rPr lang="en-US" sz="3400" b="1" dirty="0">
                <a:solidFill>
                  <a:srgbClr val="FF0000"/>
                </a:solidFill>
                <a:latin typeface="Perpetua" panose="02020502060401020303" pitchFamily="18" charset="0"/>
              </a:rPr>
              <a:t>3.2.6 Main Loop:</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Read the state of the Hall Effect sensor.</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If the door is opened and the security system is armed:</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Trigger the alarm buzzer or LED.</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Update the status LEDs to indicate the security breach.</a:t>
            </a:r>
          </a:p>
          <a:p>
            <a:pPr marL="0" indent="0">
              <a:lnSpc>
                <a:spcPct val="120000"/>
              </a:lnSpc>
              <a:buNone/>
            </a:pPr>
            <a:r>
              <a:rPr lang="en-US" sz="3400" b="1" dirty="0">
                <a:solidFill>
                  <a:srgbClr val="FF0000"/>
                </a:solidFill>
                <a:latin typeface="Perpetua" panose="02020502060401020303" pitchFamily="18" charset="0"/>
              </a:rPr>
              <a:t>3.2.7 Listen for commands from Google Assistant:</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If the command is to arm the security system, set the system status to armed.</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If the command is to disarm the security system, set the system status to disarmed.</a:t>
            </a:r>
          </a:p>
          <a:p>
            <a:pPr marL="0" indent="0">
              <a:lnSpc>
                <a:spcPct val="120000"/>
              </a:lnSpc>
              <a:buNone/>
            </a:pPr>
            <a:r>
              <a:rPr lang="en-US" sz="3400" b="1" dirty="0">
                <a:solidFill>
                  <a:srgbClr val="FF0000"/>
                </a:solidFill>
                <a:latin typeface="Perpetua" panose="02020502060401020303" pitchFamily="18" charset="0"/>
              </a:rPr>
              <a:t>3.2.8 Communication with Google Assistant:</a:t>
            </a:r>
          </a:p>
          <a:p>
            <a:pPr marL="457200" indent="-457200">
              <a:lnSpc>
                <a:spcPct val="120000"/>
              </a:lnSpc>
              <a:spcBef>
                <a:spcPts val="0"/>
              </a:spcBef>
              <a:buFont typeface="Wingdings" panose="05000000000000000000" pitchFamily="2" charset="2"/>
              <a:buChar char="Ø"/>
            </a:pPr>
            <a:r>
              <a:rPr lang="en-US" sz="3400" dirty="0">
                <a:solidFill>
                  <a:schemeClr val="tx1"/>
                </a:solidFill>
                <a:latin typeface="Perpetua" panose="02020502060401020303" pitchFamily="18" charset="0"/>
              </a:rPr>
              <a:t>Define functions to handle commands received from Google Assistant:</a:t>
            </a:r>
          </a:p>
          <a:p>
            <a:pPr marL="457200" indent="-457200">
              <a:lnSpc>
                <a:spcPct val="120000"/>
              </a:lnSpc>
              <a:spcBef>
                <a:spcPts val="0"/>
              </a:spcBef>
              <a:buFont typeface="Wingdings" panose="05000000000000000000" pitchFamily="2" charset="2"/>
              <a:buChar char="Ø"/>
            </a:pPr>
            <a:r>
              <a:rPr lang="en-US" sz="3400" dirty="0" err="1">
                <a:solidFill>
                  <a:schemeClr val="tx1"/>
                </a:solidFill>
                <a:latin typeface="Perpetua" panose="02020502060401020303" pitchFamily="18" charset="0"/>
              </a:rPr>
              <a:t>onSecuritySystemOn</a:t>
            </a:r>
            <a:r>
              <a:rPr lang="en-US" sz="3400" dirty="0">
                <a:solidFill>
                  <a:schemeClr val="tx1"/>
                </a:solidFill>
                <a:latin typeface="Perpetua" panose="02020502060401020303" pitchFamily="18" charset="0"/>
              </a:rPr>
              <a:t>(): Arm the security system.</a:t>
            </a:r>
          </a:p>
          <a:p>
            <a:pPr marL="457200" indent="-457200">
              <a:lnSpc>
                <a:spcPct val="120000"/>
              </a:lnSpc>
              <a:spcBef>
                <a:spcPts val="0"/>
              </a:spcBef>
              <a:buFont typeface="Wingdings" panose="05000000000000000000" pitchFamily="2" charset="2"/>
              <a:buChar char="Ø"/>
            </a:pPr>
            <a:r>
              <a:rPr lang="en-US" sz="3400" dirty="0" err="1">
                <a:solidFill>
                  <a:schemeClr val="tx1"/>
                </a:solidFill>
                <a:latin typeface="Perpetua" panose="02020502060401020303" pitchFamily="18" charset="0"/>
              </a:rPr>
              <a:t>onSecuritySystemOff</a:t>
            </a:r>
            <a:r>
              <a:rPr lang="en-US" sz="3400" dirty="0">
                <a:solidFill>
                  <a:schemeClr val="tx1"/>
                </a:solidFill>
                <a:latin typeface="Perpetua" panose="02020502060401020303" pitchFamily="18" charset="0"/>
              </a:rPr>
              <a:t>(): Disarm the security system.</a:t>
            </a:r>
          </a:p>
        </p:txBody>
      </p:sp>
    </p:spTree>
    <p:extLst>
      <p:ext uri="{BB962C8B-B14F-4D97-AF65-F5344CB8AC3E}">
        <p14:creationId xmlns:p14="http://schemas.microsoft.com/office/powerpoint/2010/main" val="3198472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1EEB-D282-629E-37E7-598ACB01B15E}"/>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BC13B8B-5B77-F548-47C9-ABB4AB95A4FB}"/>
              </a:ext>
            </a:extLst>
          </p:cNvPr>
          <p:cNvSpPr>
            <a:spLocks noGrp="1"/>
          </p:cNvSpPr>
          <p:nvPr>
            <p:ph sz="quarter" idx="10"/>
          </p:nvPr>
        </p:nvSpPr>
        <p:spPr>
          <a:xfrm>
            <a:off x="430138" y="413257"/>
            <a:ext cx="10883152" cy="6004796"/>
          </a:xfrm>
        </p:spPr>
        <p:txBody>
          <a:bodyPr>
            <a:normAutofit/>
          </a:bodyPr>
          <a:lstStyle/>
          <a:p>
            <a:pPr marL="0" indent="0">
              <a:lnSpc>
                <a:spcPct val="120000"/>
              </a:lnSpc>
              <a:spcBef>
                <a:spcPts val="0"/>
              </a:spcBef>
              <a:buNone/>
            </a:pPr>
            <a:r>
              <a:rPr lang="en-US" sz="2400" b="1" dirty="0">
                <a:solidFill>
                  <a:srgbClr val="FF0000"/>
                </a:solidFill>
                <a:latin typeface="Perpetua" panose="02020502060401020303" pitchFamily="18" charset="0"/>
              </a:rPr>
              <a:t>3.3 Project Architecture</a:t>
            </a:r>
          </a:p>
          <a:p>
            <a:pPr marL="0" indent="0">
              <a:lnSpc>
                <a:spcPct val="120000"/>
              </a:lnSpc>
              <a:spcBef>
                <a:spcPts val="0"/>
              </a:spcBef>
              <a:buNone/>
            </a:pPr>
            <a:r>
              <a:rPr lang="en-IN" sz="2400" b="1" dirty="0">
                <a:solidFill>
                  <a:srgbClr val="FF0000"/>
                </a:solidFill>
                <a:latin typeface="Perpetua" panose="02020502060401020303" pitchFamily="18" charset="0"/>
              </a:rPr>
              <a:t>3.3.1 Architectural Diagram</a:t>
            </a:r>
            <a:r>
              <a:rPr lang="en-US" sz="2400" b="1" dirty="0">
                <a:solidFill>
                  <a:srgbClr val="FF0000"/>
                </a:solidFill>
                <a:latin typeface="Perpetua" panose="02020502060401020303" pitchFamily="18" charset="0"/>
              </a:rPr>
              <a:t>:</a:t>
            </a:r>
          </a:p>
          <a:p>
            <a:pPr marL="0" indent="0">
              <a:lnSpc>
                <a:spcPct val="120000"/>
              </a:lnSpc>
              <a:buNone/>
            </a:pPr>
            <a:endParaRPr lang="en-US" sz="3400" b="1" dirty="0">
              <a:solidFill>
                <a:srgbClr val="FF0000"/>
              </a:solidFill>
              <a:latin typeface="Perpetua" panose="02020502060401020303" pitchFamily="18" charset="0"/>
            </a:endParaRPr>
          </a:p>
        </p:txBody>
      </p:sp>
      <p:pic>
        <p:nvPicPr>
          <p:cNvPr id="3" name="Picture 2">
            <a:extLst>
              <a:ext uri="{FF2B5EF4-FFF2-40B4-BE49-F238E27FC236}">
                <a16:creationId xmlns:a16="http://schemas.microsoft.com/office/drawing/2014/main" id="{931F5322-ADC3-F8F9-9BBC-B70187918C7D}"/>
              </a:ext>
            </a:extLst>
          </p:cNvPr>
          <p:cNvPicPr>
            <a:picLocks noChangeAspect="1"/>
          </p:cNvPicPr>
          <p:nvPr/>
        </p:nvPicPr>
        <p:blipFill>
          <a:blip r:embed="rId3"/>
          <a:stretch>
            <a:fillRect/>
          </a:stretch>
        </p:blipFill>
        <p:spPr>
          <a:xfrm>
            <a:off x="2274081" y="1445831"/>
            <a:ext cx="7056349" cy="4347763"/>
          </a:xfrm>
          <a:prstGeom prst="rect">
            <a:avLst/>
          </a:prstGeom>
        </p:spPr>
      </p:pic>
    </p:spTree>
    <p:extLst>
      <p:ext uri="{BB962C8B-B14F-4D97-AF65-F5344CB8AC3E}">
        <p14:creationId xmlns:p14="http://schemas.microsoft.com/office/powerpoint/2010/main" val="3572275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1EEB-D282-629E-37E7-598ACB01B15E}"/>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BC13B8B-5B77-F548-47C9-ABB4AB95A4FB}"/>
              </a:ext>
            </a:extLst>
          </p:cNvPr>
          <p:cNvSpPr>
            <a:spLocks noGrp="1"/>
          </p:cNvSpPr>
          <p:nvPr>
            <p:ph sz="quarter" idx="10"/>
          </p:nvPr>
        </p:nvSpPr>
        <p:spPr>
          <a:xfrm>
            <a:off x="430138" y="413257"/>
            <a:ext cx="10883152" cy="6004796"/>
          </a:xfrm>
        </p:spPr>
        <p:txBody>
          <a:bodyPr>
            <a:normAutofit/>
          </a:bodyPr>
          <a:lstStyle/>
          <a:p>
            <a:pPr marL="0" indent="0">
              <a:lnSpc>
                <a:spcPct val="120000"/>
              </a:lnSpc>
              <a:spcBef>
                <a:spcPts val="0"/>
              </a:spcBef>
              <a:buNone/>
            </a:pPr>
            <a:r>
              <a:rPr lang="en-US" sz="2400" b="1" dirty="0">
                <a:solidFill>
                  <a:srgbClr val="FF0000"/>
                </a:solidFill>
                <a:latin typeface="Perpetua" panose="02020502060401020303" pitchFamily="18" charset="0"/>
              </a:rPr>
              <a:t>3.3 Project Architecture</a:t>
            </a:r>
          </a:p>
          <a:p>
            <a:pPr marL="0" indent="0">
              <a:lnSpc>
                <a:spcPct val="120000"/>
              </a:lnSpc>
              <a:spcBef>
                <a:spcPts val="0"/>
              </a:spcBef>
              <a:buNone/>
            </a:pPr>
            <a:r>
              <a:rPr lang="en-IN" sz="2400" b="1" dirty="0">
                <a:solidFill>
                  <a:srgbClr val="FF0000"/>
                </a:solidFill>
                <a:latin typeface="Perpetua" panose="02020502060401020303" pitchFamily="18" charset="0"/>
              </a:rPr>
              <a:t>3.3.2 Data Flow Diagram</a:t>
            </a:r>
            <a:r>
              <a:rPr lang="en-US" sz="2400" b="1" dirty="0">
                <a:solidFill>
                  <a:srgbClr val="FF0000"/>
                </a:solidFill>
                <a:latin typeface="Perpetua" panose="02020502060401020303" pitchFamily="18" charset="0"/>
              </a:rPr>
              <a:t>:</a:t>
            </a:r>
          </a:p>
          <a:p>
            <a:pPr marL="0" indent="0">
              <a:lnSpc>
                <a:spcPct val="120000"/>
              </a:lnSpc>
              <a:buNone/>
            </a:pPr>
            <a:endParaRPr lang="en-US" sz="3400" b="1" dirty="0">
              <a:solidFill>
                <a:srgbClr val="FF0000"/>
              </a:solidFill>
              <a:latin typeface="Perpetua" panose="02020502060401020303" pitchFamily="18" charset="0"/>
            </a:endParaRPr>
          </a:p>
        </p:txBody>
      </p:sp>
      <p:pic>
        <p:nvPicPr>
          <p:cNvPr id="3" name="Picture 2">
            <a:extLst>
              <a:ext uri="{FF2B5EF4-FFF2-40B4-BE49-F238E27FC236}">
                <a16:creationId xmlns:a16="http://schemas.microsoft.com/office/drawing/2014/main" id="{A64B8C66-BFB7-2BEB-2FDA-8C19ABDAFE37}"/>
              </a:ext>
            </a:extLst>
          </p:cNvPr>
          <p:cNvPicPr>
            <a:picLocks noChangeAspect="1"/>
          </p:cNvPicPr>
          <p:nvPr/>
        </p:nvPicPr>
        <p:blipFill>
          <a:blip r:embed="rId3"/>
          <a:stretch>
            <a:fillRect/>
          </a:stretch>
        </p:blipFill>
        <p:spPr>
          <a:xfrm>
            <a:off x="2172744" y="1965572"/>
            <a:ext cx="6950042" cy="3787468"/>
          </a:xfrm>
          <a:prstGeom prst="rect">
            <a:avLst/>
          </a:prstGeom>
        </p:spPr>
      </p:pic>
    </p:spTree>
    <p:extLst>
      <p:ext uri="{BB962C8B-B14F-4D97-AF65-F5344CB8AC3E}">
        <p14:creationId xmlns:p14="http://schemas.microsoft.com/office/powerpoint/2010/main" val="220879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1EEB-D282-629E-37E7-598ACB01B15E}"/>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BC13B8B-5B77-F548-47C9-ABB4AB95A4FB}"/>
              </a:ext>
            </a:extLst>
          </p:cNvPr>
          <p:cNvSpPr>
            <a:spLocks noGrp="1"/>
          </p:cNvSpPr>
          <p:nvPr>
            <p:ph sz="quarter" idx="10"/>
          </p:nvPr>
        </p:nvSpPr>
        <p:spPr>
          <a:xfrm>
            <a:off x="430138" y="413257"/>
            <a:ext cx="10883152" cy="6004796"/>
          </a:xfrm>
        </p:spPr>
        <p:txBody>
          <a:bodyPr>
            <a:normAutofit/>
          </a:bodyPr>
          <a:lstStyle/>
          <a:p>
            <a:pPr marL="0" indent="0">
              <a:lnSpc>
                <a:spcPct val="120000"/>
              </a:lnSpc>
              <a:spcBef>
                <a:spcPts val="0"/>
              </a:spcBef>
              <a:buNone/>
            </a:pPr>
            <a:r>
              <a:rPr lang="en-US" sz="2400" b="1" dirty="0">
                <a:solidFill>
                  <a:srgbClr val="FF0000"/>
                </a:solidFill>
                <a:latin typeface="Perpetua" panose="02020502060401020303" pitchFamily="18" charset="0"/>
              </a:rPr>
              <a:t>3.3 Project Architecture</a:t>
            </a:r>
          </a:p>
          <a:p>
            <a:pPr marL="0" indent="0">
              <a:lnSpc>
                <a:spcPct val="120000"/>
              </a:lnSpc>
              <a:spcBef>
                <a:spcPts val="0"/>
              </a:spcBef>
              <a:buNone/>
            </a:pPr>
            <a:r>
              <a:rPr lang="en-IN" sz="2400" b="1" dirty="0">
                <a:solidFill>
                  <a:srgbClr val="FF0000"/>
                </a:solidFill>
                <a:latin typeface="Perpetua" panose="02020502060401020303" pitchFamily="18" charset="0"/>
              </a:rPr>
              <a:t>3.3.3 Class Diagram</a:t>
            </a:r>
            <a:r>
              <a:rPr lang="en-US" sz="2400" b="1" dirty="0">
                <a:solidFill>
                  <a:srgbClr val="FF0000"/>
                </a:solidFill>
                <a:latin typeface="Perpetua" panose="02020502060401020303" pitchFamily="18" charset="0"/>
              </a:rPr>
              <a:t>:</a:t>
            </a:r>
          </a:p>
          <a:p>
            <a:pPr marL="0" indent="0">
              <a:lnSpc>
                <a:spcPct val="120000"/>
              </a:lnSpc>
              <a:buNone/>
            </a:pPr>
            <a:endParaRPr lang="en-US" sz="3400" b="1" dirty="0">
              <a:solidFill>
                <a:srgbClr val="FF0000"/>
              </a:solidFill>
              <a:latin typeface="Perpetua" panose="02020502060401020303" pitchFamily="18" charset="0"/>
            </a:endParaRPr>
          </a:p>
        </p:txBody>
      </p:sp>
      <p:pic>
        <p:nvPicPr>
          <p:cNvPr id="4" name="Picture 3">
            <a:extLst>
              <a:ext uri="{FF2B5EF4-FFF2-40B4-BE49-F238E27FC236}">
                <a16:creationId xmlns:a16="http://schemas.microsoft.com/office/drawing/2014/main" id="{F28EB778-41B2-8B57-7782-04A0B27E03CC}"/>
              </a:ext>
            </a:extLst>
          </p:cNvPr>
          <p:cNvPicPr>
            <a:picLocks noChangeAspect="1"/>
          </p:cNvPicPr>
          <p:nvPr/>
        </p:nvPicPr>
        <p:blipFill>
          <a:blip r:embed="rId3"/>
          <a:stretch>
            <a:fillRect/>
          </a:stretch>
        </p:blipFill>
        <p:spPr>
          <a:xfrm>
            <a:off x="590073" y="1633880"/>
            <a:ext cx="11011854" cy="4784173"/>
          </a:xfrm>
          <a:prstGeom prst="rect">
            <a:avLst/>
          </a:prstGeom>
        </p:spPr>
      </p:pic>
    </p:spTree>
    <p:extLst>
      <p:ext uri="{BB962C8B-B14F-4D97-AF65-F5344CB8AC3E}">
        <p14:creationId xmlns:p14="http://schemas.microsoft.com/office/powerpoint/2010/main" val="2740384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1EEB-D282-629E-37E7-598ACB01B15E}"/>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BC13B8B-5B77-F548-47C9-ABB4AB95A4FB}"/>
              </a:ext>
            </a:extLst>
          </p:cNvPr>
          <p:cNvSpPr>
            <a:spLocks noGrp="1"/>
          </p:cNvSpPr>
          <p:nvPr>
            <p:ph sz="quarter" idx="10"/>
          </p:nvPr>
        </p:nvSpPr>
        <p:spPr>
          <a:xfrm>
            <a:off x="430138" y="413257"/>
            <a:ext cx="10883152" cy="6004796"/>
          </a:xfrm>
        </p:spPr>
        <p:txBody>
          <a:bodyPr>
            <a:normAutofit/>
          </a:bodyPr>
          <a:lstStyle/>
          <a:p>
            <a:pPr marL="0" indent="0">
              <a:lnSpc>
                <a:spcPct val="120000"/>
              </a:lnSpc>
              <a:spcBef>
                <a:spcPts val="0"/>
              </a:spcBef>
              <a:buNone/>
            </a:pPr>
            <a:r>
              <a:rPr lang="en-US" sz="2400" b="1" dirty="0">
                <a:solidFill>
                  <a:srgbClr val="FF0000"/>
                </a:solidFill>
                <a:latin typeface="Perpetua" panose="02020502060401020303" pitchFamily="18" charset="0"/>
              </a:rPr>
              <a:t>3.3 Project Architecture</a:t>
            </a:r>
          </a:p>
          <a:p>
            <a:pPr marL="0" indent="0">
              <a:lnSpc>
                <a:spcPct val="120000"/>
              </a:lnSpc>
              <a:spcBef>
                <a:spcPts val="0"/>
              </a:spcBef>
              <a:buNone/>
            </a:pPr>
            <a:r>
              <a:rPr lang="en-IN" sz="2400" b="1" dirty="0">
                <a:solidFill>
                  <a:srgbClr val="FF0000"/>
                </a:solidFill>
                <a:latin typeface="Perpetua" panose="02020502060401020303" pitchFamily="18" charset="0"/>
              </a:rPr>
              <a:t>3.3.4 Use Case Diagram</a:t>
            </a:r>
            <a:r>
              <a:rPr lang="en-US" sz="2400" b="1" dirty="0">
                <a:solidFill>
                  <a:srgbClr val="FF0000"/>
                </a:solidFill>
                <a:latin typeface="Perpetua" panose="02020502060401020303" pitchFamily="18" charset="0"/>
              </a:rPr>
              <a:t>:</a:t>
            </a:r>
          </a:p>
          <a:p>
            <a:pPr marL="0" indent="0">
              <a:lnSpc>
                <a:spcPct val="120000"/>
              </a:lnSpc>
              <a:buNone/>
            </a:pPr>
            <a:endParaRPr lang="en-US" sz="3400" b="1" dirty="0">
              <a:solidFill>
                <a:srgbClr val="FF0000"/>
              </a:solidFill>
              <a:latin typeface="Perpetua" panose="02020502060401020303" pitchFamily="18" charset="0"/>
            </a:endParaRPr>
          </a:p>
        </p:txBody>
      </p:sp>
      <p:pic>
        <p:nvPicPr>
          <p:cNvPr id="9" name="Picture 8">
            <a:extLst>
              <a:ext uri="{FF2B5EF4-FFF2-40B4-BE49-F238E27FC236}">
                <a16:creationId xmlns:a16="http://schemas.microsoft.com/office/drawing/2014/main" id="{E6866012-AFCA-5EFE-7D06-524B21DFCCCB}"/>
              </a:ext>
            </a:extLst>
          </p:cNvPr>
          <p:cNvPicPr>
            <a:picLocks noChangeAspect="1"/>
          </p:cNvPicPr>
          <p:nvPr/>
        </p:nvPicPr>
        <p:blipFill>
          <a:blip r:embed="rId3"/>
          <a:stretch>
            <a:fillRect/>
          </a:stretch>
        </p:blipFill>
        <p:spPr>
          <a:xfrm>
            <a:off x="1794555" y="1936929"/>
            <a:ext cx="7728015" cy="3558435"/>
          </a:xfrm>
          <a:prstGeom prst="rect">
            <a:avLst/>
          </a:prstGeom>
        </p:spPr>
      </p:pic>
    </p:spTree>
    <p:extLst>
      <p:ext uri="{BB962C8B-B14F-4D97-AF65-F5344CB8AC3E}">
        <p14:creationId xmlns:p14="http://schemas.microsoft.com/office/powerpoint/2010/main" val="2857111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E0D29D2-1351-DABC-382D-A9C80A6D4F82}"/>
              </a:ext>
            </a:extLst>
          </p:cNvPr>
          <p:cNvSpPr>
            <a:spLocks noGrp="1"/>
          </p:cNvSpPr>
          <p:nvPr>
            <p:ph type="title"/>
          </p:nvPr>
        </p:nvSpPr>
        <p:spPr>
          <a:xfrm>
            <a:off x="389964" y="767380"/>
            <a:ext cx="11412070" cy="1016598"/>
          </a:xfrm>
        </p:spPr>
        <p:txBody>
          <a:bodyPr>
            <a:normAutofit/>
          </a:bodyPr>
          <a:lstStyle/>
          <a:p>
            <a:pPr algn="ctr"/>
            <a:r>
              <a:rPr lang="en-US" sz="4000" b="1" dirty="0">
                <a:latin typeface="Perpetua" panose="02020502060401020303" pitchFamily="18" charset="0"/>
                <a:cs typeface="Times New Roman" panose="02020603050405020304" pitchFamily="18" charset="0"/>
              </a:rPr>
              <a:t>ABSTRACT</a:t>
            </a:r>
          </a:p>
        </p:txBody>
      </p:sp>
      <p:sp>
        <p:nvSpPr>
          <p:cNvPr id="6" name="Content Placeholder 6">
            <a:extLst>
              <a:ext uri="{FF2B5EF4-FFF2-40B4-BE49-F238E27FC236}">
                <a16:creationId xmlns:a16="http://schemas.microsoft.com/office/drawing/2014/main" id="{F61ACF83-7817-F25B-BA7F-A62BD7CD1E7A}"/>
              </a:ext>
            </a:extLst>
          </p:cNvPr>
          <p:cNvSpPr txBox="1">
            <a:spLocks/>
          </p:cNvSpPr>
          <p:nvPr/>
        </p:nvSpPr>
        <p:spPr>
          <a:xfrm>
            <a:off x="690282" y="1544128"/>
            <a:ext cx="10766612" cy="45464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800" b="0" i="0" u="none" strike="noStrike" baseline="0" dirty="0">
              <a:solidFill>
                <a:srgbClr val="000000"/>
              </a:solidFill>
              <a:latin typeface="Times New Roman" panose="02020603050405020304" pitchFamily="18" charset="0"/>
            </a:endParaRPr>
          </a:p>
          <a:p>
            <a:pPr algn="just"/>
            <a:r>
              <a:rPr lang="en-US" sz="180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In today's digital era, ensuring the security of Automated Teller Machines (ATMs) is of paramount importance to prevent unauthorized access and fraudulent activities. In response to this need, this project proposes an innovative IoT-based ATM security system that integrates various components, including sensors, </a:t>
            </a:r>
            <a:r>
              <a:rPr lang="en-US" sz="1800" b="0" i="0" u="none" strike="noStrike" baseline="0">
                <a:solidFill>
                  <a:srgbClr val="000000"/>
                </a:solidFill>
                <a:latin typeface="Times New Roman" panose="02020603050405020304" pitchFamily="18" charset="0"/>
              </a:rPr>
              <a:t>a microcontroller, </a:t>
            </a:r>
            <a:r>
              <a:rPr lang="en-US" sz="1800" b="0" i="0" u="none" strike="noStrike" baseline="0" dirty="0">
                <a:solidFill>
                  <a:srgbClr val="000000"/>
                </a:solidFill>
                <a:latin typeface="Times New Roman" panose="02020603050405020304" pitchFamily="18" charset="0"/>
              </a:rPr>
              <a:t>and Google Assistant, to offer comprehensive security control and </a:t>
            </a:r>
            <a:r>
              <a:rPr lang="en-US" sz="1800" b="0" i="0" u="none" strike="noStrike" baseline="0" dirty="0" err="1">
                <a:solidFill>
                  <a:srgbClr val="000000"/>
                </a:solidFill>
                <a:latin typeface="Times New Roman" panose="02020603050405020304" pitchFamily="18" charset="0"/>
              </a:rPr>
              <a:t>monitoring.The</a:t>
            </a:r>
            <a:r>
              <a:rPr lang="en-US" sz="1800" b="0" i="0" u="none" strike="noStrike" baseline="0" dirty="0">
                <a:solidFill>
                  <a:srgbClr val="000000"/>
                </a:solidFill>
                <a:latin typeface="Times New Roman" panose="02020603050405020304" pitchFamily="18" charset="0"/>
              </a:rPr>
              <a:t> system uses Hall-effect sensor, strategically placed within the ATM to detect unauthorized access and movement. This sensor monitors the status of the ATM door. This sensor continuously monitor the ATM environment and trigger alerts in case of security breaches. A microcontroller, such as Arduino or ESP8266, processes the data collected by the sensors and communicates with the internet via a Wi-Fi module. One of the unique features of the proposed system is its integration with Google Assistant, a virtual assistant developed by Google. This integration enables users to control and monitor the ATM security system using voice commands via the Google Home app or Assistant-enabled devices. Users can perform actions such as arming or disarming the system, checking the status of the ATM, or receiving real-time security alerts, all through simple voice commands. Real-time notifications are sent to the user's mobile device or email address in the event of a security breach, providing instant awareness and enabling prompt responses. This ensures that any unauthorized access or suspicious activity at the ATM is detected and addressed in a timely manner, reducing the risk of financial losses and enhancing overall security. </a:t>
            </a:r>
            <a:endParaRPr lang="en-US" dirty="0"/>
          </a:p>
        </p:txBody>
      </p:sp>
    </p:spTree>
    <p:extLst>
      <p:ext uri="{BB962C8B-B14F-4D97-AF65-F5344CB8AC3E}">
        <p14:creationId xmlns:p14="http://schemas.microsoft.com/office/powerpoint/2010/main" val="3671577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1EEB-D282-629E-37E7-598ACB01B15E}"/>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BC13B8B-5B77-F548-47C9-ABB4AB95A4FB}"/>
              </a:ext>
            </a:extLst>
          </p:cNvPr>
          <p:cNvSpPr>
            <a:spLocks noGrp="1"/>
          </p:cNvSpPr>
          <p:nvPr>
            <p:ph sz="quarter" idx="10"/>
          </p:nvPr>
        </p:nvSpPr>
        <p:spPr>
          <a:xfrm>
            <a:off x="430138" y="413257"/>
            <a:ext cx="10883152" cy="6004796"/>
          </a:xfrm>
        </p:spPr>
        <p:txBody>
          <a:bodyPr>
            <a:normAutofit/>
          </a:bodyPr>
          <a:lstStyle/>
          <a:p>
            <a:pPr marL="0" indent="0">
              <a:lnSpc>
                <a:spcPct val="120000"/>
              </a:lnSpc>
              <a:spcBef>
                <a:spcPts val="0"/>
              </a:spcBef>
              <a:buNone/>
            </a:pPr>
            <a:r>
              <a:rPr lang="en-US" sz="2400" b="1" dirty="0">
                <a:solidFill>
                  <a:srgbClr val="FF0000"/>
                </a:solidFill>
                <a:latin typeface="Perpetua" panose="02020502060401020303" pitchFamily="18" charset="0"/>
              </a:rPr>
              <a:t>3.3 Project Architecture</a:t>
            </a:r>
          </a:p>
          <a:p>
            <a:pPr marL="0" indent="0">
              <a:lnSpc>
                <a:spcPct val="120000"/>
              </a:lnSpc>
              <a:spcBef>
                <a:spcPts val="0"/>
              </a:spcBef>
              <a:buNone/>
            </a:pPr>
            <a:r>
              <a:rPr lang="en-IN" sz="2400" b="1" dirty="0">
                <a:solidFill>
                  <a:srgbClr val="FF0000"/>
                </a:solidFill>
                <a:latin typeface="Perpetua" panose="02020502060401020303" pitchFamily="18" charset="0"/>
              </a:rPr>
              <a:t>3.3.5 Sequence Diagram</a:t>
            </a:r>
            <a:r>
              <a:rPr lang="en-US" sz="2400" b="1" dirty="0">
                <a:solidFill>
                  <a:srgbClr val="FF0000"/>
                </a:solidFill>
                <a:latin typeface="Perpetua" panose="02020502060401020303" pitchFamily="18" charset="0"/>
              </a:rPr>
              <a:t>:</a:t>
            </a:r>
          </a:p>
          <a:p>
            <a:pPr marL="0" indent="0">
              <a:lnSpc>
                <a:spcPct val="120000"/>
              </a:lnSpc>
              <a:buNone/>
            </a:pPr>
            <a:endParaRPr lang="en-US" sz="3400" b="1" dirty="0">
              <a:solidFill>
                <a:srgbClr val="FF0000"/>
              </a:solidFill>
              <a:latin typeface="Perpetua" panose="02020502060401020303" pitchFamily="18" charset="0"/>
            </a:endParaRPr>
          </a:p>
        </p:txBody>
      </p:sp>
      <p:pic>
        <p:nvPicPr>
          <p:cNvPr id="7" name="Picture 6">
            <a:extLst>
              <a:ext uri="{FF2B5EF4-FFF2-40B4-BE49-F238E27FC236}">
                <a16:creationId xmlns:a16="http://schemas.microsoft.com/office/drawing/2014/main" id="{4F30662F-5207-1AF5-3B1C-DEB4CE8E7504}"/>
              </a:ext>
            </a:extLst>
          </p:cNvPr>
          <p:cNvPicPr>
            <a:picLocks noChangeAspect="1"/>
          </p:cNvPicPr>
          <p:nvPr/>
        </p:nvPicPr>
        <p:blipFill>
          <a:blip r:embed="rId3"/>
          <a:stretch>
            <a:fillRect/>
          </a:stretch>
        </p:blipFill>
        <p:spPr>
          <a:xfrm>
            <a:off x="2895600" y="1394175"/>
            <a:ext cx="5925671" cy="4912255"/>
          </a:xfrm>
          <a:prstGeom prst="rect">
            <a:avLst/>
          </a:prstGeom>
        </p:spPr>
      </p:pic>
    </p:spTree>
    <p:extLst>
      <p:ext uri="{BB962C8B-B14F-4D97-AF65-F5344CB8AC3E}">
        <p14:creationId xmlns:p14="http://schemas.microsoft.com/office/powerpoint/2010/main" val="1062115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1EEB-D282-629E-37E7-598ACB01B15E}"/>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BC13B8B-5B77-F548-47C9-ABB4AB95A4FB}"/>
              </a:ext>
            </a:extLst>
          </p:cNvPr>
          <p:cNvSpPr>
            <a:spLocks noGrp="1"/>
          </p:cNvSpPr>
          <p:nvPr>
            <p:ph sz="quarter" idx="10"/>
          </p:nvPr>
        </p:nvSpPr>
        <p:spPr>
          <a:xfrm>
            <a:off x="430138" y="413257"/>
            <a:ext cx="10883152" cy="6004796"/>
          </a:xfrm>
        </p:spPr>
        <p:txBody>
          <a:bodyPr>
            <a:normAutofit/>
          </a:bodyPr>
          <a:lstStyle/>
          <a:p>
            <a:pPr marL="0" indent="0">
              <a:lnSpc>
                <a:spcPct val="120000"/>
              </a:lnSpc>
              <a:spcBef>
                <a:spcPts val="0"/>
              </a:spcBef>
              <a:buNone/>
            </a:pPr>
            <a:r>
              <a:rPr lang="en-US" sz="2400" b="1" dirty="0">
                <a:solidFill>
                  <a:srgbClr val="FF0000"/>
                </a:solidFill>
                <a:latin typeface="Perpetua" panose="02020502060401020303" pitchFamily="18" charset="0"/>
              </a:rPr>
              <a:t>3.3 Project Architecture</a:t>
            </a:r>
          </a:p>
          <a:p>
            <a:pPr marL="0" indent="0">
              <a:lnSpc>
                <a:spcPct val="120000"/>
              </a:lnSpc>
              <a:spcBef>
                <a:spcPts val="0"/>
              </a:spcBef>
              <a:buNone/>
            </a:pPr>
            <a:r>
              <a:rPr lang="en-IN" sz="2400" b="1" dirty="0">
                <a:solidFill>
                  <a:srgbClr val="FF0000"/>
                </a:solidFill>
                <a:latin typeface="Perpetua" panose="02020502060401020303" pitchFamily="18" charset="0"/>
              </a:rPr>
              <a:t>3.3.6 Activity Diagram</a:t>
            </a:r>
            <a:r>
              <a:rPr lang="en-US" sz="2400" b="1" dirty="0">
                <a:solidFill>
                  <a:srgbClr val="FF0000"/>
                </a:solidFill>
                <a:latin typeface="Perpetua" panose="02020502060401020303" pitchFamily="18" charset="0"/>
              </a:rPr>
              <a:t>:</a:t>
            </a:r>
          </a:p>
          <a:p>
            <a:pPr marL="0" indent="0">
              <a:lnSpc>
                <a:spcPct val="120000"/>
              </a:lnSpc>
              <a:buNone/>
            </a:pPr>
            <a:endParaRPr lang="en-US" sz="3400" b="1" dirty="0">
              <a:solidFill>
                <a:srgbClr val="FF0000"/>
              </a:solidFill>
              <a:latin typeface="Perpetua" panose="02020502060401020303" pitchFamily="18" charset="0"/>
            </a:endParaRPr>
          </a:p>
        </p:txBody>
      </p:sp>
      <p:pic>
        <p:nvPicPr>
          <p:cNvPr id="3" name="Picture 2">
            <a:extLst>
              <a:ext uri="{FF2B5EF4-FFF2-40B4-BE49-F238E27FC236}">
                <a16:creationId xmlns:a16="http://schemas.microsoft.com/office/drawing/2014/main" id="{DDFB625F-FA11-8ACF-A2A6-04C163A3A8DD}"/>
              </a:ext>
            </a:extLst>
          </p:cNvPr>
          <p:cNvPicPr>
            <a:picLocks noChangeAspect="1"/>
          </p:cNvPicPr>
          <p:nvPr/>
        </p:nvPicPr>
        <p:blipFill>
          <a:blip r:embed="rId3"/>
          <a:stretch>
            <a:fillRect/>
          </a:stretch>
        </p:blipFill>
        <p:spPr>
          <a:xfrm>
            <a:off x="2140877" y="1578484"/>
            <a:ext cx="7910245" cy="4633362"/>
          </a:xfrm>
          <a:prstGeom prst="rect">
            <a:avLst/>
          </a:prstGeom>
        </p:spPr>
      </p:pic>
    </p:spTree>
    <p:extLst>
      <p:ext uri="{BB962C8B-B14F-4D97-AF65-F5344CB8AC3E}">
        <p14:creationId xmlns:p14="http://schemas.microsoft.com/office/powerpoint/2010/main" val="3860272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1EEB-D282-629E-37E7-598ACB01B15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CD37086-7365-EBA3-8FB0-D46724E9615E}"/>
              </a:ext>
            </a:extLst>
          </p:cNvPr>
          <p:cNvSpPr>
            <a:spLocks noGrp="1"/>
          </p:cNvSpPr>
          <p:nvPr>
            <p:ph type="title"/>
          </p:nvPr>
        </p:nvSpPr>
        <p:spPr>
          <a:xfrm>
            <a:off x="389965" y="444649"/>
            <a:ext cx="11412070" cy="1016598"/>
          </a:xfrm>
        </p:spPr>
        <p:txBody>
          <a:bodyPr>
            <a:normAutofit/>
          </a:bodyPr>
          <a:lstStyle/>
          <a:p>
            <a:pPr algn="ctr"/>
            <a:r>
              <a:rPr lang="en-US" sz="3200" b="1" dirty="0">
                <a:latin typeface="Perpetua" panose="02020502060401020303" pitchFamily="18" charset="0"/>
                <a:cs typeface="Times New Roman" panose="02020603050405020304" pitchFamily="18" charset="0"/>
              </a:rPr>
              <a:t>4.IMPLEMENTATION &amp; TESTING</a:t>
            </a:r>
          </a:p>
        </p:txBody>
      </p:sp>
      <p:sp>
        <p:nvSpPr>
          <p:cNvPr id="5" name="Content Placeholder 6">
            <a:extLst>
              <a:ext uri="{FF2B5EF4-FFF2-40B4-BE49-F238E27FC236}">
                <a16:creationId xmlns:a16="http://schemas.microsoft.com/office/drawing/2014/main" id="{8BC13B8B-5B77-F548-47C9-ABB4AB95A4FB}"/>
              </a:ext>
            </a:extLst>
          </p:cNvPr>
          <p:cNvSpPr>
            <a:spLocks noGrp="1"/>
          </p:cNvSpPr>
          <p:nvPr>
            <p:ph sz="quarter" idx="10"/>
          </p:nvPr>
        </p:nvSpPr>
        <p:spPr>
          <a:xfrm>
            <a:off x="654424" y="1258645"/>
            <a:ext cx="10883152" cy="5280177"/>
          </a:xfrm>
        </p:spPr>
        <p:txBody>
          <a:bodyPr>
            <a:normAutofit fontScale="92500" lnSpcReduction="20000"/>
          </a:bodyPr>
          <a:lstStyle/>
          <a:p>
            <a:pPr marL="0" indent="0">
              <a:lnSpc>
                <a:spcPct val="120000"/>
              </a:lnSpc>
              <a:buNone/>
            </a:pPr>
            <a:r>
              <a:rPr lang="en-US" sz="2000" b="1" dirty="0">
                <a:solidFill>
                  <a:srgbClr val="FF0000"/>
                </a:solidFill>
                <a:latin typeface="Perpetua" panose="02020502060401020303" pitchFamily="18" charset="0"/>
              </a:rPr>
              <a:t>4.1 Coding Blocks</a:t>
            </a:r>
          </a:p>
          <a:p>
            <a:pPr marL="0" indent="0">
              <a:lnSpc>
                <a:spcPct val="120000"/>
              </a:lnSpc>
              <a:buNone/>
            </a:pPr>
            <a:endParaRPr lang="en-US" sz="2000" b="1" dirty="0">
              <a:solidFill>
                <a:srgbClr val="FF0000"/>
              </a:solidFill>
              <a:latin typeface="Perpetua" panose="02020502060401020303" pitchFamily="18" charset="0"/>
            </a:endParaRPr>
          </a:p>
          <a:p>
            <a:pPr marL="0" indent="0">
              <a:lnSpc>
                <a:spcPct val="120000"/>
              </a:lnSpc>
              <a:spcBef>
                <a:spcPts val="0"/>
              </a:spcBef>
              <a:buNone/>
            </a:pPr>
            <a:r>
              <a:rPr lang="en-US" sz="2000" dirty="0">
                <a:solidFill>
                  <a:schemeClr val="tx1"/>
                </a:solidFill>
                <a:latin typeface="Perpetua" panose="02020502060401020303" pitchFamily="18" charset="0"/>
              </a:rPr>
              <a:t>#include &lt;</a:t>
            </a:r>
            <a:r>
              <a:rPr lang="en-US" sz="2000" dirty="0" err="1">
                <a:solidFill>
                  <a:schemeClr val="tx1"/>
                </a:solidFill>
                <a:latin typeface="Perpetua" panose="02020502060401020303" pitchFamily="18" charset="0"/>
              </a:rPr>
              <a:t>Arduino.h</a:t>
            </a:r>
            <a:r>
              <a:rPr lang="en-US" sz="2000" dirty="0">
                <a:solidFill>
                  <a:schemeClr val="tx1"/>
                </a:solidFill>
                <a:latin typeface="Perpetua" panose="02020502060401020303" pitchFamily="18" charset="0"/>
              </a:rPr>
              <a:t>&gt;</a:t>
            </a:r>
          </a:p>
          <a:p>
            <a:pPr marL="0" indent="0">
              <a:lnSpc>
                <a:spcPct val="120000"/>
              </a:lnSpc>
              <a:spcBef>
                <a:spcPts val="0"/>
              </a:spcBef>
              <a:buNone/>
            </a:pPr>
            <a:r>
              <a:rPr lang="en-US" sz="2000" dirty="0">
                <a:solidFill>
                  <a:schemeClr val="tx1"/>
                </a:solidFill>
                <a:latin typeface="Perpetua" panose="02020502060401020303" pitchFamily="18" charset="0"/>
              </a:rPr>
              <a:t>#include &lt;ESP8266WiFi.h&gt;</a:t>
            </a:r>
          </a:p>
          <a:p>
            <a:pPr marL="0" indent="0">
              <a:lnSpc>
                <a:spcPct val="120000"/>
              </a:lnSpc>
              <a:spcBef>
                <a:spcPts val="0"/>
              </a:spcBef>
              <a:buNone/>
            </a:pPr>
            <a:r>
              <a:rPr lang="en-US" sz="2000" dirty="0">
                <a:solidFill>
                  <a:schemeClr val="tx1"/>
                </a:solidFill>
                <a:latin typeface="Perpetua" panose="02020502060401020303" pitchFamily="18" charset="0"/>
              </a:rPr>
              <a:t>#include "</a:t>
            </a:r>
            <a:r>
              <a:rPr lang="en-US" sz="2000" dirty="0" err="1">
                <a:solidFill>
                  <a:schemeClr val="tx1"/>
                </a:solidFill>
                <a:latin typeface="Perpetua" panose="02020502060401020303" pitchFamily="18" charset="0"/>
              </a:rPr>
              <a:t>SinricPro.h</a:t>
            </a:r>
            <a:r>
              <a:rPr lang="en-US" sz="2000" dirty="0">
                <a:solidFill>
                  <a:schemeClr val="tx1"/>
                </a:solidFill>
                <a:latin typeface="Perpetua" panose="02020502060401020303" pitchFamily="18" charset="0"/>
              </a:rPr>
              <a:t>"</a:t>
            </a:r>
          </a:p>
          <a:p>
            <a:pPr marL="0" indent="0">
              <a:lnSpc>
                <a:spcPct val="120000"/>
              </a:lnSpc>
              <a:spcBef>
                <a:spcPts val="0"/>
              </a:spcBef>
              <a:buNone/>
            </a:pPr>
            <a:r>
              <a:rPr lang="en-US" sz="2000" dirty="0">
                <a:solidFill>
                  <a:schemeClr val="tx1"/>
                </a:solidFill>
                <a:latin typeface="Perpetua" panose="02020502060401020303" pitchFamily="18" charset="0"/>
              </a:rPr>
              <a:t>#include "</a:t>
            </a:r>
            <a:r>
              <a:rPr lang="en-US" sz="2000" dirty="0" err="1">
                <a:solidFill>
                  <a:schemeClr val="tx1"/>
                </a:solidFill>
                <a:latin typeface="Perpetua" panose="02020502060401020303" pitchFamily="18" charset="0"/>
              </a:rPr>
              <a:t>SinricProSwitch.h</a:t>
            </a:r>
            <a:r>
              <a:rPr lang="en-US" sz="2000" dirty="0">
                <a:solidFill>
                  <a:schemeClr val="tx1"/>
                </a:solidFill>
                <a:latin typeface="Perpetua" panose="02020502060401020303" pitchFamily="18" charset="0"/>
              </a:rPr>
              <a:t>"</a:t>
            </a:r>
          </a:p>
          <a:p>
            <a:pPr marL="0" indent="0">
              <a:lnSpc>
                <a:spcPct val="120000"/>
              </a:lnSpc>
              <a:spcBef>
                <a:spcPts val="0"/>
              </a:spcBef>
              <a:buNone/>
            </a:pPr>
            <a:endParaRPr lang="en-US" sz="2000" dirty="0">
              <a:solidFill>
                <a:schemeClr val="tx1"/>
              </a:solidFill>
              <a:latin typeface="Perpetua" panose="02020502060401020303" pitchFamily="18" charset="0"/>
            </a:endParaRPr>
          </a:p>
          <a:p>
            <a:pPr marL="0" indent="0">
              <a:lnSpc>
                <a:spcPct val="120000"/>
              </a:lnSpc>
              <a:spcBef>
                <a:spcPts val="0"/>
              </a:spcBef>
              <a:buNone/>
            </a:pPr>
            <a:r>
              <a:rPr lang="en-US" sz="2000" dirty="0">
                <a:solidFill>
                  <a:schemeClr val="tx1"/>
                </a:solidFill>
                <a:latin typeface="Perpetua" panose="02020502060401020303" pitchFamily="18" charset="0"/>
              </a:rPr>
              <a:t>#define WIFI_SSID         "12"    </a:t>
            </a:r>
          </a:p>
          <a:p>
            <a:pPr marL="0" indent="0">
              <a:lnSpc>
                <a:spcPct val="120000"/>
              </a:lnSpc>
              <a:spcBef>
                <a:spcPts val="0"/>
              </a:spcBef>
              <a:buNone/>
            </a:pPr>
            <a:r>
              <a:rPr lang="en-US" sz="2000" dirty="0">
                <a:solidFill>
                  <a:schemeClr val="tx1"/>
                </a:solidFill>
                <a:latin typeface="Perpetua" panose="02020502060401020303" pitchFamily="18" charset="0"/>
              </a:rPr>
              <a:t>#define WIFI_PASS         "12345678"</a:t>
            </a:r>
          </a:p>
          <a:p>
            <a:pPr marL="0" indent="0">
              <a:lnSpc>
                <a:spcPct val="120000"/>
              </a:lnSpc>
              <a:spcBef>
                <a:spcPts val="0"/>
              </a:spcBef>
              <a:buNone/>
            </a:pPr>
            <a:r>
              <a:rPr lang="en-US" sz="2000" dirty="0">
                <a:solidFill>
                  <a:schemeClr val="tx1"/>
                </a:solidFill>
                <a:latin typeface="Perpetua" panose="02020502060401020303" pitchFamily="18" charset="0"/>
              </a:rPr>
              <a:t>#define APP_KEY           "4e8be083-d73d-4c55-9d22-610ed2bff8b8"</a:t>
            </a:r>
          </a:p>
          <a:p>
            <a:pPr marL="0" indent="0">
              <a:lnSpc>
                <a:spcPct val="120000"/>
              </a:lnSpc>
              <a:spcBef>
                <a:spcPts val="0"/>
              </a:spcBef>
              <a:buNone/>
            </a:pPr>
            <a:r>
              <a:rPr lang="en-US" sz="2000" dirty="0">
                <a:solidFill>
                  <a:schemeClr val="tx1"/>
                </a:solidFill>
                <a:latin typeface="Perpetua" panose="02020502060401020303" pitchFamily="18" charset="0"/>
              </a:rPr>
              <a:t>#define APP_SECRET        "5feab028-ea77-4936-a37a-f4825415c4f4-f99fcd4c-0ba6-49be-9a83-b8a6785a37d7"</a:t>
            </a:r>
          </a:p>
          <a:p>
            <a:pPr marL="0" indent="0">
              <a:lnSpc>
                <a:spcPct val="120000"/>
              </a:lnSpc>
              <a:spcBef>
                <a:spcPts val="0"/>
              </a:spcBef>
              <a:buNone/>
            </a:pPr>
            <a:r>
              <a:rPr lang="en-US" sz="2000" dirty="0">
                <a:solidFill>
                  <a:schemeClr val="tx1"/>
                </a:solidFill>
                <a:latin typeface="Perpetua" panose="02020502060401020303" pitchFamily="18" charset="0"/>
              </a:rPr>
              <a:t>#define DEVICE_ID         "660feef33019d22c418749b4“</a:t>
            </a:r>
          </a:p>
          <a:p>
            <a:pPr marL="0" indent="0">
              <a:lnSpc>
                <a:spcPct val="120000"/>
              </a:lnSpc>
              <a:spcBef>
                <a:spcPts val="0"/>
              </a:spcBef>
              <a:buNone/>
            </a:pPr>
            <a:endParaRPr lang="en-US" sz="2000" dirty="0">
              <a:solidFill>
                <a:schemeClr val="tx1"/>
              </a:solidFill>
              <a:latin typeface="Perpetua" panose="02020502060401020303" pitchFamily="18" charset="0"/>
            </a:endParaRPr>
          </a:p>
          <a:p>
            <a:pPr marL="0" indent="0">
              <a:lnSpc>
                <a:spcPct val="120000"/>
              </a:lnSpc>
              <a:spcBef>
                <a:spcPts val="0"/>
              </a:spcBef>
              <a:buNone/>
            </a:pPr>
            <a:r>
              <a:rPr lang="en-US" sz="2000" dirty="0">
                <a:solidFill>
                  <a:schemeClr val="tx1"/>
                </a:solidFill>
                <a:latin typeface="Perpetua" panose="02020502060401020303" pitchFamily="18" charset="0"/>
              </a:rPr>
              <a:t>#define HALL_SENSOR_PIN   D1</a:t>
            </a:r>
          </a:p>
          <a:p>
            <a:pPr marL="0" indent="0">
              <a:lnSpc>
                <a:spcPct val="120000"/>
              </a:lnSpc>
              <a:spcBef>
                <a:spcPts val="0"/>
              </a:spcBef>
              <a:buNone/>
            </a:pPr>
            <a:r>
              <a:rPr lang="en-US" sz="2000" dirty="0">
                <a:solidFill>
                  <a:schemeClr val="tx1"/>
                </a:solidFill>
                <a:latin typeface="Perpetua" panose="02020502060401020303" pitchFamily="18" charset="0"/>
              </a:rPr>
              <a:t>#define ALARM_PIN         D2  </a:t>
            </a:r>
          </a:p>
          <a:p>
            <a:pPr marL="0" indent="0">
              <a:lnSpc>
                <a:spcPct val="120000"/>
              </a:lnSpc>
              <a:spcBef>
                <a:spcPts val="0"/>
              </a:spcBef>
              <a:buNone/>
            </a:pPr>
            <a:r>
              <a:rPr lang="en-US" sz="2000" dirty="0">
                <a:solidFill>
                  <a:schemeClr val="tx1"/>
                </a:solidFill>
                <a:latin typeface="Perpetua" panose="02020502060401020303" pitchFamily="18" charset="0"/>
              </a:rPr>
              <a:t>#define SYSTEM_LED_PIN    D3  </a:t>
            </a:r>
          </a:p>
          <a:p>
            <a:pPr marL="0" indent="0">
              <a:lnSpc>
                <a:spcPct val="120000"/>
              </a:lnSpc>
              <a:spcBef>
                <a:spcPts val="0"/>
              </a:spcBef>
              <a:buNone/>
            </a:pPr>
            <a:r>
              <a:rPr lang="en-US" sz="2000" dirty="0">
                <a:solidFill>
                  <a:schemeClr val="tx1"/>
                </a:solidFill>
                <a:latin typeface="Perpetua" panose="02020502060401020303" pitchFamily="18" charset="0"/>
              </a:rPr>
              <a:t>#define ALARM_LED_PIN     D4</a:t>
            </a:r>
          </a:p>
        </p:txBody>
      </p:sp>
    </p:spTree>
    <p:extLst>
      <p:ext uri="{BB962C8B-B14F-4D97-AF65-F5344CB8AC3E}">
        <p14:creationId xmlns:p14="http://schemas.microsoft.com/office/powerpoint/2010/main" val="514948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1EEB-D282-629E-37E7-598ACB01B15E}"/>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BC13B8B-5B77-F548-47C9-ABB4AB95A4FB}"/>
              </a:ext>
            </a:extLst>
          </p:cNvPr>
          <p:cNvSpPr>
            <a:spLocks noGrp="1"/>
          </p:cNvSpPr>
          <p:nvPr>
            <p:ph sz="quarter" idx="10"/>
          </p:nvPr>
        </p:nvSpPr>
        <p:spPr>
          <a:xfrm>
            <a:off x="654424" y="424144"/>
            <a:ext cx="10883152" cy="5870124"/>
          </a:xfrm>
        </p:spPr>
        <p:txBody>
          <a:bodyPr>
            <a:normAutofit fontScale="62500" lnSpcReduction="20000"/>
          </a:bodyPr>
          <a:lstStyle/>
          <a:p>
            <a:pPr marL="0" indent="0">
              <a:lnSpc>
                <a:spcPct val="120000"/>
              </a:lnSpc>
              <a:spcBef>
                <a:spcPts val="0"/>
              </a:spcBef>
              <a:buNone/>
            </a:pPr>
            <a:r>
              <a:rPr lang="en-US" sz="2600" dirty="0">
                <a:solidFill>
                  <a:schemeClr val="tx1"/>
                </a:solidFill>
                <a:latin typeface="Perpetua" panose="02020502060401020303" pitchFamily="18" charset="0"/>
              </a:rPr>
              <a:t>bool </a:t>
            </a:r>
            <a:r>
              <a:rPr lang="en-US" sz="2600" dirty="0" err="1">
                <a:solidFill>
                  <a:schemeClr val="tx1"/>
                </a:solidFill>
                <a:latin typeface="Perpetua" panose="02020502060401020303" pitchFamily="18" charset="0"/>
              </a:rPr>
              <a:t>securitySystemEnabled</a:t>
            </a:r>
            <a:r>
              <a:rPr lang="en-US" sz="2600" dirty="0">
                <a:solidFill>
                  <a:schemeClr val="tx1"/>
                </a:solidFill>
                <a:latin typeface="Perpetua" panose="02020502060401020303" pitchFamily="18" charset="0"/>
              </a:rPr>
              <a:t> = false;</a:t>
            </a:r>
          </a:p>
          <a:p>
            <a:pPr marL="0" indent="0">
              <a:lnSpc>
                <a:spcPct val="120000"/>
              </a:lnSpc>
              <a:spcBef>
                <a:spcPts val="0"/>
              </a:spcBef>
              <a:buNone/>
            </a:pPr>
            <a:endParaRPr lang="en-US" sz="2600" dirty="0">
              <a:solidFill>
                <a:schemeClr val="tx1"/>
              </a:solidFill>
              <a:latin typeface="Perpetua" panose="02020502060401020303" pitchFamily="18" charset="0"/>
            </a:endParaRPr>
          </a:p>
          <a:p>
            <a:pPr marL="0" indent="0">
              <a:lnSpc>
                <a:spcPct val="120000"/>
              </a:lnSpc>
              <a:spcBef>
                <a:spcPts val="0"/>
              </a:spcBef>
              <a:buNone/>
            </a:pPr>
            <a:r>
              <a:rPr lang="en-US" sz="2600" dirty="0">
                <a:solidFill>
                  <a:schemeClr val="tx1"/>
                </a:solidFill>
                <a:latin typeface="Perpetua" panose="02020502060401020303" pitchFamily="18" charset="0"/>
              </a:rPr>
              <a:t>void </a:t>
            </a:r>
            <a:r>
              <a:rPr lang="en-US" sz="2600" dirty="0" err="1">
                <a:solidFill>
                  <a:schemeClr val="tx1"/>
                </a:solidFill>
                <a:latin typeface="Perpetua" panose="02020502060401020303" pitchFamily="18" charset="0"/>
              </a:rPr>
              <a:t>setupWiFi</a:t>
            </a:r>
            <a:r>
              <a:rPr lang="en-US" sz="2600" dirty="0">
                <a:solidFill>
                  <a:schemeClr val="tx1"/>
                </a:solidFill>
                <a:latin typeface="Perpetua" panose="02020502060401020303" pitchFamily="18" charset="0"/>
              </a:rPr>
              <a:t>() {</a:t>
            </a:r>
          </a:p>
          <a:p>
            <a:pPr marL="0" indent="0">
              <a:lnSpc>
                <a:spcPct val="120000"/>
              </a:lnSpc>
              <a:spcBef>
                <a:spcPts val="0"/>
              </a:spcBef>
              <a:buNone/>
            </a:pPr>
            <a:r>
              <a:rPr lang="en-US" sz="2600" dirty="0">
                <a:solidFill>
                  <a:schemeClr val="tx1"/>
                </a:solidFill>
                <a:latin typeface="Perpetua" panose="02020502060401020303" pitchFamily="18" charset="0"/>
              </a:rPr>
              <a:t>  </a:t>
            </a:r>
            <a:r>
              <a:rPr lang="en-US" sz="2600" dirty="0" err="1">
                <a:solidFill>
                  <a:schemeClr val="tx1"/>
                </a:solidFill>
                <a:latin typeface="Perpetua" panose="02020502060401020303" pitchFamily="18" charset="0"/>
              </a:rPr>
              <a:t>Serial.println</a:t>
            </a:r>
            <a:r>
              <a:rPr lang="en-US" sz="2600" dirty="0">
                <a:solidFill>
                  <a:schemeClr val="tx1"/>
                </a:solidFill>
                <a:latin typeface="Perpetua" panose="02020502060401020303" pitchFamily="18" charset="0"/>
              </a:rPr>
              <a:t>("\r\n[</a:t>
            </a:r>
            <a:r>
              <a:rPr lang="en-US" sz="2600" dirty="0" err="1">
                <a:solidFill>
                  <a:schemeClr val="tx1"/>
                </a:solidFill>
                <a:latin typeface="Perpetua" panose="02020502060401020303" pitchFamily="18" charset="0"/>
              </a:rPr>
              <a:t>Wifi</a:t>
            </a:r>
            <a:r>
              <a:rPr lang="en-US" sz="2600" dirty="0">
                <a:solidFill>
                  <a:schemeClr val="tx1"/>
                </a:solidFill>
                <a:latin typeface="Perpetua" panose="02020502060401020303" pitchFamily="18" charset="0"/>
              </a:rPr>
              <a:t>]: Connecting");</a:t>
            </a:r>
          </a:p>
          <a:p>
            <a:pPr marL="0" indent="0">
              <a:lnSpc>
                <a:spcPct val="120000"/>
              </a:lnSpc>
              <a:spcBef>
                <a:spcPts val="0"/>
              </a:spcBef>
              <a:buNone/>
            </a:pPr>
            <a:r>
              <a:rPr lang="en-US" sz="2600" dirty="0">
                <a:solidFill>
                  <a:schemeClr val="tx1"/>
                </a:solidFill>
                <a:latin typeface="Perpetua" panose="02020502060401020303" pitchFamily="18" charset="0"/>
              </a:rPr>
              <a:t>  </a:t>
            </a:r>
            <a:r>
              <a:rPr lang="en-US" sz="2600" dirty="0" err="1">
                <a:solidFill>
                  <a:schemeClr val="tx1"/>
                </a:solidFill>
                <a:latin typeface="Perpetua" panose="02020502060401020303" pitchFamily="18" charset="0"/>
              </a:rPr>
              <a:t>WiFi.begin</a:t>
            </a:r>
            <a:r>
              <a:rPr lang="en-US" sz="2600" dirty="0">
                <a:solidFill>
                  <a:schemeClr val="tx1"/>
                </a:solidFill>
                <a:latin typeface="Perpetua" panose="02020502060401020303" pitchFamily="18" charset="0"/>
              </a:rPr>
              <a:t>(WIFI_SSID, WIFI_PASS);</a:t>
            </a:r>
          </a:p>
          <a:p>
            <a:pPr marL="0" indent="0">
              <a:lnSpc>
                <a:spcPct val="120000"/>
              </a:lnSpc>
              <a:spcBef>
                <a:spcPts val="0"/>
              </a:spcBef>
              <a:buNone/>
            </a:pPr>
            <a:r>
              <a:rPr lang="en-US" sz="2600" dirty="0">
                <a:solidFill>
                  <a:schemeClr val="tx1"/>
                </a:solidFill>
                <a:latin typeface="Perpetua" panose="02020502060401020303" pitchFamily="18" charset="0"/>
              </a:rPr>
              <a:t>  while (</a:t>
            </a:r>
            <a:r>
              <a:rPr lang="en-US" sz="2600" dirty="0" err="1">
                <a:solidFill>
                  <a:schemeClr val="tx1"/>
                </a:solidFill>
                <a:latin typeface="Perpetua" panose="02020502060401020303" pitchFamily="18" charset="0"/>
              </a:rPr>
              <a:t>WiFi.status</a:t>
            </a:r>
            <a:r>
              <a:rPr lang="en-US" sz="2600" dirty="0">
                <a:solidFill>
                  <a:schemeClr val="tx1"/>
                </a:solidFill>
                <a:latin typeface="Perpetua" panose="02020502060401020303" pitchFamily="18" charset="0"/>
              </a:rPr>
              <a:t>() != WL_CONNECTED) {</a:t>
            </a:r>
          </a:p>
          <a:p>
            <a:pPr marL="0" indent="0">
              <a:lnSpc>
                <a:spcPct val="120000"/>
              </a:lnSpc>
              <a:spcBef>
                <a:spcPts val="0"/>
              </a:spcBef>
              <a:buNone/>
            </a:pPr>
            <a:r>
              <a:rPr lang="en-US" sz="2600" dirty="0">
                <a:solidFill>
                  <a:schemeClr val="tx1"/>
                </a:solidFill>
                <a:latin typeface="Perpetua" panose="02020502060401020303" pitchFamily="18" charset="0"/>
              </a:rPr>
              <a:t>    </a:t>
            </a:r>
            <a:r>
              <a:rPr lang="en-US" sz="2600" dirty="0" err="1">
                <a:solidFill>
                  <a:schemeClr val="tx1"/>
                </a:solidFill>
                <a:latin typeface="Perpetua" panose="02020502060401020303" pitchFamily="18" charset="0"/>
              </a:rPr>
              <a:t>Serial.print</a:t>
            </a:r>
            <a:r>
              <a:rPr lang="en-US" sz="2600" dirty="0">
                <a:solidFill>
                  <a:schemeClr val="tx1"/>
                </a:solidFill>
                <a:latin typeface="Perpetua" panose="02020502060401020303" pitchFamily="18" charset="0"/>
              </a:rPr>
              <a:t>(".");</a:t>
            </a:r>
          </a:p>
          <a:p>
            <a:pPr marL="0" indent="0">
              <a:lnSpc>
                <a:spcPct val="120000"/>
              </a:lnSpc>
              <a:spcBef>
                <a:spcPts val="0"/>
              </a:spcBef>
              <a:buNone/>
            </a:pPr>
            <a:r>
              <a:rPr lang="en-US" sz="2600" dirty="0">
                <a:solidFill>
                  <a:schemeClr val="tx1"/>
                </a:solidFill>
                <a:latin typeface="Perpetua" panose="02020502060401020303" pitchFamily="18" charset="0"/>
              </a:rPr>
              <a:t>    delay(250);</a:t>
            </a:r>
          </a:p>
          <a:p>
            <a:pPr marL="0" indent="0">
              <a:lnSpc>
                <a:spcPct val="120000"/>
              </a:lnSpc>
              <a:spcBef>
                <a:spcPts val="0"/>
              </a:spcBef>
              <a:buNone/>
            </a:pPr>
            <a:r>
              <a:rPr lang="en-US" sz="2600" dirty="0">
                <a:solidFill>
                  <a:schemeClr val="tx1"/>
                </a:solidFill>
                <a:latin typeface="Perpetua" panose="02020502060401020303" pitchFamily="18" charset="0"/>
              </a:rPr>
              <a:t>  }</a:t>
            </a:r>
          </a:p>
          <a:p>
            <a:pPr marL="0" indent="0">
              <a:lnSpc>
                <a:spcPct val="120000"/>
              </a:lnSpc>
              <a:spcBef>
                <a:spcPts val="0"/>
              </a:spcBef>
              <a:buNone/>
            </a:pPr>
            <a:r>
              <a:rPr lang="en-US" sz="2600" dirty="0">
                <a:solidFill>
                  <a:schemeClr val="tx1"/>
                </a:solidFill>
                <a:latin typeface="Perpetua" panose="02020502060401020303" pitchFamily="18" charset="0"/>
              </a:rPr>
              <a:t>  </a:t>
            </a:r>
            <a:r>
              <a:rPr lang="en-US" sz="2600" dirty="0" err="1">
                <a:solidFill>
                  <a:schemeClr val="tx1"/>
                </a:solidFill>
                <a:latin typeface="Perpetua" panose="02020502060401020303" pitchFamily="18" charset="0"/>
              </a:rPr>
              <a:t>Serial.println</a:t>
            </a:r>
            <a:r>
              <a:rPr lang="en-US" sz="2600" dirty="0">
                <a:solidFill>
                  <a:schemeClr val="tx1"/>
                </a:solidFill>
                <a:latin typeface="Perpetua" panose="02020502060401020303" pitchFamily="18" charset="0"/>
              </a:rPr>
              <a:t>("connected!");</a:t>
            </a:r>
          </a:p>
          <a:p>
            <a:pPr marL="0" indent="0">
              <a:lnSpc>
                <a:spcPct val="120000"/>
              </a:lnSpc>
              <a:spcBef>
                <a:spcPts val="0"/>
              </a:spcBef>
              <a:buNone/>
            </a:pPr>
            <a:r>
              <a:rPr lang="en-US" sz="2600" dirty="0">
                <a:solidFill>
                  <a:schemeClr val="tx1"/>
                </a:solidFill>
                <a:latin typeface="Perpetua" panose="02020502060401020303" pitchFamily="18" charset="0"/>
              </a:rPr>
              <a:t>}</a:t>
            </a:r>
          </a:p>
          <a:p>
            <a:pPr marL="0" indent="0">
              <a:lnSpc>
                <a:spcPct val="120000"/>
              </a:lnSpc>
              <a:spcBef>
                <a:spcPts val="0"/>
              </a:spcBef>
              <a:buNone/>
            </a:pPr>
            <a:r>
              <a:rPr lang="en-US" sz="2600" dirty="0">
                <a:solidFill>
                  <a:schemeClr val="tx1"/>
                </a:solidFill>
                <a:latin typeface="Perpetua" panose="02020502060401020303" pitchFamily="18" charset="0"/>
              </a:rPr>
              <a:t>bool </a:t>
            </a:r>
            <a:r>
              <a:rPr lang="en-US" sz="2600" dirty="0" err="1">
                <a:solidFill>
                  <a:schemeClr val="tx1"/>
                </a:solidFill>
                <a:latin typeface="Perpetua" panose="02020502060401020303" pitchFamily="18" charset="0"/>
              </a:rPr>
              <a:t>onPowerState</a:t>
            </a:r>
            <a:r>
              <a:rPr lang="en-US" sz="2600" dirty="0">
                <a:solidFill>
                  <a:schemeClr val="tx1"/>
                </a:solidFill>
                <a:latin typeface="Perpetua" panose="02020502060401020303" pitchFamily="18" charset="0"/>
              </a:rPr>
              <a:t>(String </a:t>
            </a:r>
            <a:r>
              <a:rPr lang="en-US" sz="2600" dirty="0" err="1">
                <a:solidFill>
                  <a:schemeClr val="tx1"/>
                </a:solidFill>
                <a:latin typeface="Perpetua" panose="02020502060401020303" pitchFamily="18" charset="0"/>
              </a:rPr>
              <a:t>deviceId</a:t>
            </a:r>
            <a:r>
              <a:rPr lang="en-US" sz="2600" dirty="0">
                <a:solidFill>
                  <a:schemeClr val="tx1"/>
                </a:solidFill>
                <a:latin typeface="Perpetua" panose="02020502060401020303" pitchFamily="18" charset="0"/>
              </a:rPr>
              <a:t>, bool &amp;state) {</a:t>
            </a:r>
          </a:p>
          <a:p>
            <a:pPr marL="0" indent="0">
              <a:lnSpc>
                <a:spcPct val="120000"/>
              </a:lnSpc>
              <a:spcBef>
                <a:spcPts val="0"/>
              </a:spcBef>
              <a:buNone/>
            </a:pPr>
            <a:r>
              <a:rPr lang="en-US" sz="2600" dirty="0">
                <a:solidFill>
                  <a:schemeClr val="tx1"/>
                </a:solidFill>
                <a:latin typeface="Perpetua" panose="02020502060401020303" pitchFamily="18" charset="0"/>
              </a:rPr>
              <a:t>  </a:t>
            </a:r>
            <a:r>
              <a:rPr lang="en-US" sz="2600" dirty="0" err="1">
                <a:solidFill>
                  <a:schemeClr val="tx1"/>
                </a:solidFill>
                <a:latin typeface="Perpetua" panose="02020502060401020303" pitchFamily="18" charset="0"/>
              </a:rPr>
              <a:t>Serial.printf</a:t>
            </a:r>
            <a:r>
              <a:rPr lang="en-US" sz="2600" dirty="0">
                <a:solidFill>
                  <a:schemeClr val="tx1"/>
                </a:solidFill>
                <a:latin typeface="Perpetua" panose="02020502060401020303" pitchFamily="18" charset="0"/>
              </a:rPr>
              <a:t>("%s: %s\r\n", </a:t>
            </a:r>
            <a:r>
              <a:rPr lang="en-US" sz="2600" dirty="0" err="1">
                <a:solidFill>
                  <a:schemeClr val="tx1"/>
                </a:solidFill>
                <a:latin typeface="Perpetua" panose="02020502060401020303" pitchFamily="18" charset="0"/>
              </a:rPr>
              <a:t>deviceId.c_str</a:t>
            </a:r>
            <a:r>
              <a:rPr lang="en-US" sz="2600" dirty="0">
                <a:solidFill>
                  <a:schemeClr val="tx1"/>
                </a:solidFill>
                <a:latin typeface="Perpetua" panose="02020502060401020303" pitchFamily="18" charset="0"/>
              </a:rPr>
              <a:t>(), state ? "on" : "off");</a:t>
            </a:r>
          </a:p>
          <a:p>
            <a:pPr marL="0" indent="0">
              <a:lnSpc>
                <a:spcPct val="120000"/>
              </a:lnSpc>
              <a:spcBef>
                <a:spcPts val="0"/>
              </a:spcBef>
              <a:buNone/>
            </a:pPr>
            <a:r>
              <a:rPr lang="en-US" sz="2600" dirty="0">
                <a:solidFill>
                  <a:schemeClr val="tx1"/>
                </a:solidFill>
                <a:latin typeface="Perpetua" panose="02020502060401020303" pitchFamily="18" charset="0"/>
              </a:rPr>
              <a:t>  </a:t>
            </a:r>
            <a:r>
              <a:rPr lang="en-US" sz="2600" dirty="0" err="1">
                <a:solidFill>
                  <a:schemeClr val="tx1"/>
                </a:solidFill>
                <a:latin typeface="Perpetua" panose="02020502060401020303" pitchFamily="18" charset="0"/>
              </a:rPr>
              <a:t>securitySystemEnabled</a:t>
            </a:r>
            <a:r>
              <a:rPr lang="en-US" sz="2600" dirty="0">
                <a:solidFill>
                  <a:schemeClr val="tx1"/>
                </a:solidFill>
                <a:latin typeface="Perpetua" panose="02020502060401020303" pitchFamily="18" charset="0"/>
              </a:rPr>
              <a:t> = state;</a:t>
            </a:r>
          </a:p>
          <a:p>
            <a:pPr marL="0" indent="0">
              <a:lnSpc>
                <a:spcPct val="120000"/>
              </a:lnSpc>
              <a:spcBef>
                <a:spcPts val="0"/>
              </a:spcBef>
              <a:buNone/>
            </a:pPr>
            <a:r>
              <a:rPr lang="en-US" sz="2600" dirty="0">
                <a:solidFill>
                  <a:schemeClr val="tx1"/>
                </a:solidFill>
                <a:latin typeface="Perpetua" panose="02020502060401020303" pitchFamily="18" charset="0"/>
              </a:rPr>
              <a:t>  </a:t>
            </a:r>
            <a:r>
              <a:rPr lang="en-US" sz="2600" dirty="0" err="1">
                <a:solidFill>
                  <a:schemeClr val="tx1"/>
                </a:solidFill>
                <a:latin typeface="Perpetua" panose="02020502060401020303" pitchFamily="18" charset="0"/>
              </a:rPr>
              <a:t>digitalWrite</a:t>
            </a:r>
            <a:r>
              <a:rPr lang="en-US" sz="2600" dirty="0">
                <a:solidFill>
                  <a:schemeClr val="tx1"/>
                </a:solidFill>
                <a:latin typeface="Perpetua" panose="02020502060401020303" pitchFamily="18" charset="0"/>
              </a:rPr>
              <a:t>(SYSTEM_LED_PIN, </a:t>
            </a:r>
            <a:r>
              <a:rPr lang="en-US" sz="2600" dirty="0" err="1">
                <a:solidFill>
                  <a:schemeClr val="tx1"/>
                </a:solidFill>
                <a:latin typeface="Perpetua" panose="02020502060401020303" pitchFamily="18" charset="0"/>
              </a:rPr>
              <a:t>securitySystemEnabled</a:t>
            </a:r>
            <a:r>
              <a:rPr lang="en-US" sz="2600" dirty="0">
                <a:solidFill>
                  <a:schemeClr val="tx1"/>
                </a:solidFill>
                <a:latin typeface="Perpetua" panose="02020502060401020303" pitchFamily="18" charset="0"/>
              </a:rPr>
              <a:t> ? HIGH : LOW);</a:t>
            </a:r>
          </a:p>
          <a:p>
            <a:pPr marL="0" indent="0">
              <a:lnSpc>
                <a:spcPct val="120000"/>
              </a:lnSpc>
              <a:spcBef>
                <a:spcPts val="0"/>
              </a:spcBef>
              <a:buNone/>
            </a:pPr>
            <a:r>
              <a:rPr lang="en-US" sz="2600" dirty="0">
                <a:solidFill>
                  <a:schemeClr val="tx1"/>
                </a:solidFill>
                <a:latin typeface="Perpetua" panose="02020502060401020303" pitchFamily="18" charset="0"/>
              </a:rPr>
              <a:t>  return true;</a:t>
            </a:r>
          </a:p>
          <a:p>
            <a:pPr marL="0" indent="0">
              <a:lnSpc>
                <a:spcPct val="120000"/>
              </a:lnSpc>
              <a:spcBef>
                <a:spcPts val="0"/>
              </a:spcBef>
              <a:buNone/>
            </a:pPr>
            <a:r>
              <a:rPr lang="en-US" sz="2600" dirty="0">
                <a:solidFill>
                  <a:schemeClr val="tx1"/>
                </a:solidFill>
                <a:latin typeface="Perpetua" panose="02020502060401020303" pitchFamily="18" charset="0"/>
              </a:rPr>
              <a:t>}</a:t>
            </a:r>
          </a:p>
          <a:p>
            <a:pPr marL="0" indent="0">
              <a:lnSpc>
                <a:spcPct val="120000"/>
              </a:lnSpc>
              <a:spcBef>
                <a:spcPts val="0"/>
              </a:spcBef>
              <a:buNone/>
            </a:pPr>
            <a:r>
              <a:rPr lang="en-US" sz="2600" dirty="0">
                <a:solidFill>
                  <a:schemeClr val="tx1"/>
                </a:solidFill>
                <a:latin typeface="Perpetua" panose="02020502060401020303" pitchFamily="18" charset="0"/>
              </a:rPr>
              <a:t>void </a:t>
            </a:r>
            <a:r>
              <a:rPr lang="en-US" sz="2600" dirty="0" err="1">
                <a:solidFill>
                  <a:schemeClr val="tx1"/>
                </a:solidFill>
                <a:latin typeface="Perpetua" panose="02020502060401020303" pitchFamily="18" charset="0"/>
              </a:rPr>
              <a:t>setupSinricPro</a:t>
            </a:r>
            <a:r>
              <a:rPr lang="en-US" sz="2600" dirty="0">
                <a:solidFill>
                  <a:schemeClr val="tx1"/>
                </a:solidFill>
                <a:latin typeface="Perpetua" panose="02020502060401020303" pitchFamily="18" charset="0"/>
              </a:rPr>
              <a:t>() {</a:t>
            </a:r>
          </a:p>
          <a:p>
            <a:pPr marL="0" indent="0">
              <a:lnSpc>
                <a:spcPct val="120000"/>
              </a:lnSpc>
              <a:spcBef>
                <a:spcPts val="0"/>
              </a:spcBef>
              <a:buNone/>
            </a:pPr>
            <a:r>
              <a:rPr lang="en-US" sz="2600" dirty="0">
                <a:solidFill>
                  <a:schemeClr val="tx1"/>
                </a:solidFill>
                <a:latin typeface="Perpetua" panose="02020502060401020303" pitchFamily="18" charset="0"/>
              </a:rPr>
              <a:t>  </a:t>
            </a:r>
            <a:r>
              <a:rPr lang="en-US" sz="2600" dirty="0" err="1">
                <a:solidFill>
                  <a:schemeClr val="tx1"/>
                </a:solidFill>
                <a:latin typeface="Perpetua" panose="02020502060401020303" pitchFamily="18" charset="0"/>
              </a:rPr>
              <a:t>SinricProSwitch</a:t>
            </a:r>
            <a:r>
              <a:rPr lang="en-US" sz="2600" dirty="0">
                <a:solidFill>
                  <a:schemeClr val="tx1"/>
                </a:solidFill>
                <a:latin typeface="Perpetua" panose="02020502060401020303" pitchFamily="18" charset="0"/>
              </a:rPr>
              <a:t> &amp;</a:t>
            </a:r>
            <a:r>
              <a:rPr lang="en-US" sz="2600" dirty="0" err="1">
                <a:solidFill>
                  <a:schemeClr val="tx1"/>
                </a:solidFill>
                <a:latin typeface="Perpetua" panose="02020502060401020303" pitchFamily="18" charset="0"/>
              </a:rPr>
              <a:t>mySwitch</a:t>
            </a:r>
            <a:r>
              <a:rPr lang="en-US" sz="2600" dirty="0">
                <a:solidFill>
                  <a:schemeClr val="tx1"/>
                </a:solidFill>
                <a:latin typeface="Perpetua" panose="02020502060401020303" pitchFamily="18" charset="0"/>
              </a:rPr>
              <a:t> = </a:t>
            </a:r>
            <a:r>
              <a:rPr lang="en-US" sz="2600" dirty="0" err="1">
                <a:solidFill>
                  <a:schemeClr val="tx1"/>
                </a:solidFill>
                <a:latin typeface="Perpetua" panose="02020502060401020303" pitchFamily="18" charset="0"/>
              </a:rPr>
              <a:t>SinricPro</a:t>
            </a:r>
            <a:r>
              <a:rPr lang="en-US" sz="2600" dirty="0">
                <a:solidFill>
                  <a:schemeClr val="tx1"/>
                </a:solidFill>
                <a:latin typeface="Perpetua" panose="02020502060401020303" pitchFamily="18" charset="0"/>
              </a:rPr>
              <a:t>[DEVICE_ID];</a:t>
            </a:r>
          </a:p>
          <a:p>
            <a:pPr marL="0" indent="0">
              <a:lnSpc>
                <a:spcPct val="120000"/>
              </a:lnSpc>
              <a:spcBef>
                <a:spcPts val="0"/>
              </a:spcBef>
              <a:buNone/>
            </a:pPr>
            <a:r>
              <a:rPr lang="en-US" sz="2600" dirty="0">
                <a:solidFill>
                  <a:schemeClr val="tx1"/>
                </a:solidFill>
                <a:latin typeface="Perpetua" panose="02020502060401020303" pitchFamily="18" charset="0"/>
              </a:rPr>
              <a:t>  </a:t>
            </a:r>
            <a:r>
              <a:rPr lang="en-US" sz="2600" dirty="0" err="1">
                <a:solidFill>
                  <a:schemeClr val="tx1"/>
                </a:solidFill>
                <a:latin typeface="Perpetua" panose="02020502060401020303" pitchFamily="18" charset="0"/>
              </a:rPr>
              <a:t>mySwitch.onPowerState</a:t>
            </a:r>
            <a:r>
              <a:rPr lang="en-US" sz="2600" dirty="0">
                <a:solidFill>
                  <a:schemeClr val="tx1"/>
                </a:solidFill>
                <a:latin typeface="Perpetua" panose="02020502060401020303" pitchFamily="18" charset="0"/>
              </a:rPr>
              <a:t>(</a:t>
            </a:r>
            <a:r>
              <a:rPr lang="en-US" sz="2600" dirty="0" err="1">
                <a:solidFill>
                  <a:schemeClr val="tx1"/>
                </a:solidFill>
                <a:latin typeface="Perpetua" panose="02020502060401020303" pitchFamily="18" charset="0"/>
              </a:rPr>
              <a:t>onPowerState</a:t>
            </a:r>
            <a:r>
              <a:rPr lang="en-US" sz="2600" dirty="0">
                <a:solidFill>
                  <a:schemeClr val="tx1"/>
                </a:solidFill>
                <a:latin typeface="Perpetua" panose="02020502060401020303" pitchFamily="18" charset="0"/>
              </a:rPr>
              <a:t>);</a:t>
            </a:r>
          </a:p>
          <a:p>
            <a:pPr marL="0" indent="0">
              <a:lnSpc>
                <a:spcPct val="120000"/>
              </a:lnSpc>
              <a:spcBef>
                <a:spcPts val="0"/>
              </a:spcBef>
              <a:buNone/>
            </a:pPr>
            <a:r>
              <a:rPr lang="en-US" sz="2600" dirty="0">
                <a:solidFill>
                  <a:schemeClr val="tx1"/>
                </a:solidFill>
                <a:latin typeface="Perpetua" panose="02020502060401020303" pitchFamily="18" charset="0"/>
              </a:rPr>
              <a:t>  </a:t>
            </a:r>
            <a:r>
              <a:rPr lang="en-US" sz="2600" dirty="0" err="1">
                <a:solidFill>
                  <a:schemeClr val="tx1"/>
                </a:solidFill>
                <a:latin typeface="Perpetua" panose="02020502060401020303" pitchFamily="18" charset="0"/>
              </a:rPr>
              <a:t>SinricPro.begin</a:t>
            </a:r>
            <a:r>
              <a:rPr lang="en-US" sz="2600" dirty="0">
                <a:solidFill>
                  <a:schemeClr val="tx1"/>
                </a:solidFill>
                <a:latin typeface="Perpetua" panose="02020502060401020303" pitchFamily="18" charset="0"/>
              </a:rPr>
              <a:t>(APP_KEY, APP_SECRET);</a:t>
            </a:r>
          </a:p>
          <a:p>
            <a:pPr marL="0" indent="0">
              <a:lnSpc>
                <a:spcPct val="120000"/>
              </a:lnSpc>
              <a:spcBef>
                <a:spcPts val="0"/>
              </a:spcBef>
              <a:buNone/>
            </a:pPr>
            <a:r>
              <a:rPr lang="en-US" sz="2600" dirty="0">
                <a:solidFill>
                  <a:schemeClr val="tx1"/>
                </a:solidFill>
                <a:latin typeface="Perpetua" panose="02020502060401020303" pitchFamily="18" charset="0"/>
              </a:rPr>
              <a:t>  </a:t>
            </a:r>
            <a:r>
              <a:rPr lang="en-US" sz="2600" dirty="0" err="1">
                <a:solidFill>
                  <a:schemeClr val="tx1"/>
                </a:solidFill>
                <a:latin typeface="Perpetua" panose="02020502060401020303" pitchFamily="18" charset="0"/>
              </a:rPr>
              <a:t>SinricPro.restoreDeviceStates</a:t>
            </a:r>
            <a:r>
              <a:rPr lang="en-US" sz="2600" dirty="0">
                <a:solidFill>
                  <a:schemeClr val="tx1"/>
                </a:solidFill>
                <a:latin typeface="Perpetua" panose="02020502060401020303" pitchFamily="18" charset="0"/>
              </a:rPr>
              <a:t>(true);</a:t>
            </a:r>
          </a:p>
          <a:p>
            <a:pPr marL="0" indent="0">
              <a:lnSpc>
                <a:spcPct val="120000"/>
              </a:lnSpc>
              <a:spcBef>
                <a:spcPts val="0"/>
              </a:spcBef>
              <a:buNone/>
            </a:pPr>
            <a:r>
              <a:rPr lang="en-US" sz="2000" dirty="0">
                <a:solidFill>
                  <a:schemeClr val="tx1"/>
                </a:solidFill>
                <a:latin typeface="Perpetua" panose="02020502060401020303" pitchFamily="18" charset="0"/>
              </a:rPr>
              <a:t>}</a:t>
            </a:r>
          </a:p>
          <a:p>
            <a:pPr marL="0" indent="0">
              <a:lnSpc>
                <a:spcPct val="120000"/>
              </a:lnSpc>
              <a:spcBef>
                <a:spcPts val="0"/>
              </a:spcBef>
              <a:buNone/>
            </a:pPr>
            <a:endParaRPr lang="en-US" sz="2000" dirty="0">
              <a:solidFill>
                <a:schemeClr val="tx1"/>
              </a:solidFill>
              <a:latin typeface="Perpetua" panose="02020502060401020303" pitchFamily="18" charset="0"/>
            </a:endParaRPr>
          </a:p>
          <a:p>
            <a:pPr marL="0" indent="0">
              <a:lnSpc>
                <a:spcPct val="120000"/>
              </a:lnSpc>
              <a:spcBef>
                <a:spcPts val="0"/>
              </a:spcBef>
              <a:buNone/>
            </a:pPr>
            <a:endParaRPr lang="en-US" sz="2000" dirty="0">
              <a:solidFill>
                <a:schemeClr val="tx1"/>
              </a:solidFill>
              <a:latin typeface="Perpetua" panose="02020502060401020303" pitchFamily="18" charset="0"/>
            </a:endParaRPr>
          </a:p>
        </p:txBody>
      </p:sp>
    </p:spTree>
    <p:extLst>
      <p:ext uri="{BB962C8B-B14F-4D97-AF65-F5344CB8AC3E}">
        <p14:creationId xmlns:p14="http://schemas.microsoft.com/office/powerpoint/2010/main" val="253525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1EEB-D282-629E-37E7-598ACB01B15E}"/>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BC13B8B-5B77-F548-47C9-ABB4AB95A4FB}"/>
              </a:ext>
            </a:extLst>
          </p:cNvPr>
          <p:cNvSpPr>
            <a:spLocks noGrp="1"/>
          </p:cNvSpPr>
          <p:nvPr>
            <p:ph sz="quarter" idx="10"/>
          </p:nvPr>
        </p:nvSpPr>
        <p:spPr>
          <a:xfrm>
            <a:off x="654424" y="424144"/>
            <a:ext cx="10883152" cy="5870124"/>
          </a:xfrm>
        </p:spPr>
        <p:txBody>
          <a:bodyPr>
            <a:normAutofit fontScale="85000" lnSpcReduction="20000"/>
          </a:bodyPr>
          <a:lstStyle/>
          <a:p>
            <a:pPr marL="0" indent="0">
              <a:lnSpc>
                <a:spcPct val="120000"/>
              </a:lnSpc>
              <a:spcBef>
                <a:spcPts val="0"/>
              </a:spcBef>
              <a:buNone/>
            </a:pPr>
            <a:endParaRPr lang="en-US" sz="2000" dirty="0">
              <a:solidFill>
                <a:schemeClr val="tx1"/>
              </a:solidFill>
              <a:latin typeface="Perpetua" panose="02020502060401020303" pitchFamily="18" charset="0"/>
            </a:endParaRPr>
          </a:p>
          <a:p>
            <a:pPr marL="0" indent="0">
              <a:lnSpc>
                <a:spcPct val="120000"/>
              </a:lnSpc>
              <a:spcBef>
                <a:spcPts val="0"/>
              </a:spcBef>
              <a:buNone/>
            </a:pPr>
            <a:r>
              <a:rPr lang="en-US" sz="2000" dirty="0">
                <a:solidFill>
                  <a:schemeClr val="tx1"/>
                </a:solidFill>
                <a:latin typeface="Perpetua" panose="02020502060401020303" pitchFamily="18" charset="0"/>
              </a:rPr>
              <a:t>void setup() {</a:t>
            </a:r>
          </a:p>
          <a:p>
            <a:pPr marL="0" indent="0">
              <a:lnSpc>
                <a:spcPct val="120000"/>
              </a:lnSpc>
              <a:spcBef>
                <a:spcPts val="0"/>
              </a:spcBef>
              <a:buNone/>
            </a:pPr>
            <a:r>
              <a:rPr lang="en-US" sz="2000" dirty="0">
                <a:solidFill>
                  <a:schemeClr val="tx1"/>
                </a:solidFill>
                <a:latin typeface="Perpetua" panose="02020502060401020303" pitchFamily="18" charset="0"/>
              </a:rPr>
              <a:t>  </a:t>
            </a:r>
            <a:r>
              <a:rPr lang="en-US" sz="2000" dirty="0" err="1">
                <a:solidFill>
                  <a:schemeClr val="tx1"/>
                </a:solidFill>
                <a:latin typeface="Perpetua" panose="02020502060401020303" pitchFamily="18" charset="0"/>
              </a:rPr>
              <a:t>Serial.begin</a:t>
            </a:r>
            <a:r>
              <a:rPr lang="en-US" sz="2000" dirty="0">
                <a:solidFill>
                  <a:schemeClr val="tx1"/>
                </a:solidFill>
                <a:latin typeface="Perpetua" panose="02020502060401020303" pitchFamily="18" charset="0"/>
              </a:rPr>
              <a:t>(9600);</a:t>
            </a:r>
          </a:p>
          <a:p>
            <a:pPr marL="0" indent="0">
              <a:lnSpc>
                <a:spcPct val="120000"/>
              </a:lnSpc>
              <a:spcBef>
                <a:spcPts val="0"/>
              </a:spcBef>
              <a:buNone/>
            </a:pPr>
            <a:r>
              <a:rPr lang="en-US" sz="2000" dirty="0">
                <a:solidFill>
                  <a:schemeClr val="tx1"/>
                </a:solidFill>
                <a:latin typeface="Perpetua" panose="02020502060401020303" pitchFamily="18" charset="0"/>
              </a:rPr>
              <a:t>  </a:t>
            </a:r>
            <a:r>
              <a:rPr lang="en-US" sz="2000" dirty="0" err="1">
                <a:solidFill>
                  <a:schemeClr val="tx1"/>
                </a:solidFill>
                <a:latin typeface="Perpetua" panose="02020502060401020303" pitchFamily="18" charset="0"/>
              </a:rPr>
              <a:t>pinMode</a:t>
            </a:r>
            <a:r>
              <a:rPr lang="en-US" sz="2000" dirty="0">
                <a:solidFill>
                  <a:schemeClr val="tx1"/>
                </a:solidFill>
                <a:latin typeface="Perpetua" panose="02020502060401020303" pitchFamily="18" charset="0"/>
              </a:rPr>
              <a:t>(HALL_SENSOR_PIN, INPUT_PULLUP);</a:t>
            </a:r>
          </a:p>
          <a:p>
            <a:pPr marL="0" indent="0">
              <a:lnSpc>
                <a:spcPct val="120000"/>
              </a:lnSpc>
              <a:spcBef>
                <a:spcPts val="0"/>
              </a:spcBef>
              <a:buNone/>
            </a:pPr>
            <a:r>
              <a:rPr lang="en-US" sz="2000" dirty="0">
                <a:solidFill>
                  <a:schemeClr val="tx1"/>
                </a:solidFill>
                <a:latin typeface="Perpetua" panose="02020502060401020303" pitchFamily="18" charset="0"/>
              </a:rPr>
              <a:t>  </a:t>
            </a:r>
            <a:r>
              <a:rPr lang="en-US" sz="2000" dirty="0" err="1">
                <a:solidFill>
                  <a:schemeClr val="tx1"/>
                </a:solidFill>
                <a:latin typeface="Perpetua" panose="02020502060401020303" pitchFamily="18" charset="0"/>
              </a:rPr>
              <a:t>pinMode</a:t>
            </a:r>
            <a:r>
              <a:rPr lang="en-US" sz="2000" dirty="0">
                <a:solidFill>
                  <a:schemeClr val="tx1"/>
                </a:solidFill>
                <a:latin typeface="Perpetua" panose="02020502060401020303" pitchFamily="18" charset="0"/>
              </a:rPr>
              <a:t>(ALARM_PIN, OUTPUT);</a:t>
            </a:r>
          </a:p>
          <a:p>
            <a:pPr marL="0" indent="0">
              <a:lnSpc>
                <a:spcPct val="120000"/>
              </a:lnSpc>
              <a:spcBef>
                <a:spcPts val="0"/>
              </a:spcBef>
              <a:buNone/>
            </a:pPr>
            <a:r>
              <a:rPr lang="en-US" sz="2000" dirty="0">
                <a:solidFill>
                  <a:schemeClr val="tx1"/>
                </a:solidFill>
                <a:latin typeface="Perpetua" panose="02020502060401020303" pitchFamily="18" charset="0"/>
              </a:rPr>
              <a:t>  </a:t>
            </a:r>
            <a:r>
              <a:rPr lang="en-US" sz="2000" dirty="0" err="1">
                <a:solidFill>
                  <a:schemeClr val="tx1"/>
                </a:solidFill>
                <a:latin typeface="Perpetua" panose="02020502060401020303" pitchFamily="18" charset="0"/>
              </a:rPr>
              <a:t>pinMode</a:t>
            </a:r>
            <a:r>
              <a:rPr lang="en-US" sz="2000" dirty="0">
                <a:solidFill>
                  <a:schemeClr val="tx1"/>
                </a:solidFill>
                <a:latin typeface="Perpetua" panose="02020502060401020303" pitchFamily="18" charset="0"/>
              </a:rPr>
              <a:t>(SYSTEM_LED_PIN, OUTPUT);</a:t>
            </a:r>
          </a:p>
          <a:p>
            <a:pPr marL="0" indent="0">
              <a:lnSpc>
                <a:spcPct val="120000"/>
              </a:lnSpc>
              <a:spcBef>
                <a:spcPts val="0"/>
              </a:spcBef>
              <a:buNone/>
            </a:pPr>
            <a:r>
              <a:rPr lang="en-US" sz="2000" dirty="0">
                <a:solidFill>
                  <a:schemeClr val="tx1"/>
                </a:solidFill>
                <a:latin typeface="Perpetua" panose="02020502060401020303" pitchFamily="18" charset="0"/>
              </a:rPr>
              <a:t>  </a:t>
            </a:r>
            <a:r>
              <a:rPr lang="en-US" sz="2000" dirty="0" err="1">
                <a:solidFill>
                  <a:schemeClr val="tx1"/>
                </a:solidFill>
                <a:latin typeface="Perpetua" panose="02020502060401020303" pitchFamily="18" charset="0"/>
              </a:rPr>
              <a:t>pinMode</a:t>
            </a:r>
            <a:r>
              <a:rPr lang="en-US" sz="2000" dirty="0">
                <a:solidFill>
                  <a:schemeClr val="tx1"/>
                </a:solidFill>
                <a:latin typeface="Perpetua" panose="02020502060401020303" pitchFamily="18" charset="0"/>
              </a:rPr>
              <a:t>(ALARM_LED_PIN, OUTPUT);</a:t>
            </a:r>
          </a:p>
          <a:p>
            <a:pPr marL="0" indent="0">
              <a:lnSpc>
                <a:spcPct val="120000"/>
              </a:lnSpc>
              <a:spcBef>
                <a:spcPts val="0"/>
              </a:spcBef>
              <a:buNone/>
            </a:pPr>
            <a:r>
              <a:rPr lang="en-US" sz="2000" dirty="0">
                <a:solidFill>
                  <a:schemeClr val="tx1"/>
                </a:solidFill>
                <a:latin typeface="Perpetua" panose="02020502060401020303" pitchFamily="18" charset="0"/>
              </a:rPr>
              <a:t>  </a:t>
            </a:r>
            <a:r>
              <a:rPr lang="en-US" sz="2000" dirty="0" err="1">
                <a:solidFill>
                  <a:schemeClr val="tx1"/>
                </a:solidFill>
                <a:latin typeface="Perpetua" panose="02020502060401020303" pitchFamily="18" charset="0"/>
              </a:rPr>
              <a:t>setupWiFi</a:t>
            </a:r>
            <a:r>
              <a:rPr lang="en-US" sz="2000" dirty="0">
                <a:solidFill>
                  <a:schemeClr val="tx1"/>
                </a:solidFill>
                <a:latin typeface="Perpetua" panose="02020502060401020303" pitchFamily="18" charset="0"/>
              </a:rPr>
              <a:t>();</a:t>
            </a:r>
          </a:p>
          <a:p>
            <a:pPr marL="0" indent="0">
              <a:lnSpc>
                <a:spcPct val="120000"/>
              </a:lnSpc>
              <a:spcBef>
                <a:spcPts val="0"/>
              </a:spcBef>
              <a:buNone/>
            </a:pPr>
            <a:r>
              <a:rPr lang="en-US" sz="2000" dirty="0">
                <a:solidFill>
                  <a:schemeClr val="tx1"/>
                </a:solidFill>
                <a:latin typeface="Perpetua" panose="02020502060401020303" pitchFamily="18" charset="0"/>
              </a:rPr>
              <a:t>  </a:t>
            </a:r>
            <a:r>
              <a:rPr lang="en-US" sz="2000" dirty="0" err="1">
                <a:solidFill>
                  <a:schemeClr val="tx1"/>
                </a:solidFill>
                <a:latin typeface="Perpetua" panose="02020502060401020303" pitchFamily="18" charset="0"/>
              </a:rPr>
              <a:t>setupSinricPro</a:t>
            </a:r>
            <a:r>
              <a:rPr lang="en-US" sz="2000" dirty="0">
                <a:solidFill>
                  <a:schemeClr val="tx1"/>
                </a:solidFill>
                <a:latin typeface="Perpetua" panose="02020502060401020303" pitchFamily="18" charset="0"/>
              </a:rPr>
              <a:t>();</a:t>
            </a:r>
          </a:p>
          <a:p>
            <a:pPr marL="0" indent="0">
              <a:lnSpc>
                <a:spcPct val="120000"/>
              </a:lnSpc>
              <a:spcBef>
                <a:spcPts val="0"/>
              </a:spcBef>
              <a:buNone/>
            </a:pPr>
            <a:r>
              <a:rPr lang="en-US" sz="2000" dirty="0">
                <a:solidFill>
                  <a:schemeClr val="tx1"/>
                </a:solidFill>
                <a:latin typeface="Perpetua" panose="02020502060401020303" pitchFamily="18" charset="0"/>
              </a:rPr>
              <a:t>}</a:t>
            </a:r>
          </a:p>
          <a:p>
            <a:pPr marL="0" indent="0">
              <a:lnSpc>
                <a:spcPct val="120000"/>
              </a:lnSpc>
              <a:spcBef>
                <a:spcPts val="0"/>
              </a:spcBef>
              <a:buNone/>
            </a:pPr>
            <a:r>
              <a:rPr lang="en-US" sz="2000" dirty="0">
                <a:solidFill>
                  <a:schemeClr val="tx1"/>
                </a:solidFill>
                <a:latin typeface="Perpetua" panose="02020502060401020303" pitchFamily="18" charset="0"/>
              </a:rPr>
              <a:t>void loop() {</a:t>
            </a:r>
          </a:p>
          <a:p>
            <a:pPr marL="0" indent="0">
              <a:lnSpc>
                <a:spcPct val="120000"/>
              </a:lnSpc>
              <a:spcBef>
                <a:spcPts val="0"/>
              </a:spcBef>
              <a:buNone/>
            </a:pPr>
            <a:r>
              <a:rPr lang="en-US" sz="2000" dirty="0">
                <a:solidFill>
                  <a:schemeClr val="tx1"/>
                </a:solidFill>
                <a:latin typeface="Perpetua" panose="02020502060401020303" pitchFamily="18" charset="0"/>
              </a:rPr>
              <a:t>  </a:t>
            </a:r>
            <a:r>
              <a:rPr lang="en-US" sz="2000" dirty="0" err="1">
                <a:solidFill>
                  <a:schemeClr val="tx1"/>
                </a:solidFill>
                <a:latin typeface="Perpetua" panose="02020502060401020303" pitchFamily="18" charset="0"/>
              </a:rPr>
              <a:t>SinricPro.handle</a:t>
            </a:r>
            <a:r>
              <a:rPr lang="en-US" sz="2000" dirty="0">
                <a:solidFill>
                  <a:schemeClr val="tx1"/>
                </a:solidFill>
                <a:latin typeface="Perpetua" panose="02020502060401020303" pitchFamily="18" charset="0"/>
              </a:rPr>
              <a:t>();</a:t>
            </a:r>
          </a:p>
          <a:p>
            <a:pPr marL="0" indent="0">
              <a:lnSpc>
                <a:spcPct val="120000"/>
              </a:lnSpc>
              <a:spcBef>
                <a:spcPts val="0"/>
              </a:spcBef>
              <a:buNone/>
            </a:pPr>
            <a:endParaRPr lang="en-US" sz="2000" dirty="0">
              <a:solidFill>
                <a:schemeClr val="tx1"/>
              </a:solidFill>
              <a:latin typeface="Perpetua" panose="02020502060401020303" pitchFamily="18" charset="0"/>
            </a:endParaRPr>
          </a:p>
          <a:p>
            <a:pPr marL="0" indent="0">
              <a:lnSpc>
                <a:spcPct val="120000"/>
              </a:lnSpc>
              <a:spcBef>
                <a:spcPts val="0"/>
              </a:spcBef>
              <a:buNone/>
            </a:pPr>
            <a:r>
              <a:rPr lang="en-US" sz="2000" dirty="0">
                <a:solidFill>
                  <a:schemeClr val="tx1"/>
                </a:solidFill>
                <a:latin typeface="Perpetua" panose="02020502060401020303" pitchFamily="18" charset="0"/>
              </a:rPr>
              <a:t>  if (</a:t>
            </a:r>
            <a:r>
              <a:rPr lang="en-US" sz="2000" dirty="0" err="1">
                <a:solidFill>
                  <a:schemeClr val="tx1"/>
                </a:solidFill>
                <a:latin typeface="Perpetua" panose="02020502060401020303" pitchFamily="18" charset="0"/>
              </a:rPr>
              <a:t>digitalRead</a:t>
            </a:r>
            <a:r>
              <a:rPr lang="en-US" sz="2000" dirty="0">
                <a:solidFill>
                  <a:schemeClr val="tx1"/>
                </a:solidFill>
                <a:latin typeface="Perpetua" panose="02020502060401020303" pitchFamily="18" charset="0"/>
              </a:rPr>
              <a:t>(HALL_SENSOR_PIN) == HIGH &amp;&amp; </a:t>
            </a:r>
            <a:r>
              <a:rPr lang="en-US" sz="2000" dirty="0" err="1">
                <a:solidFill>
                  <a:schemeClr val="tx1"/>
                </a:solidFill>
                <a:latin typeface="Perpetua" panose="02020502060401020303" pitchFamily="18" charset="0"/>
              </a:rPr>
              <a:t>securitySystemEnabled</a:t>
            </a:r>
            <a:r>
              <a:rPr lang="en-US" sz="2000" dirty="0">
                <a:solidFill>
                  <a:schemeClr val="tx1"/>
                </a:solidFill>
                <a:latin typeface="Perpetua" panose="02020502060401020303" pitchFamily="18" charset="0"/>
              </a:rPr>
              <a:t>) {</a:t>
            </a:r>
          </a:p>
          <a:p>
            <a:pPr marL="0" indent="0">
              <a:lnSpc>
                <a:spcPct val="120000"/>
              </a:lnSpc>
              <a:spcBef>
                <a:spcPts val="0"/>
              </a:spcBef>
              <a:buNone/>
            </a:pPr>
            <a:r>
              <a:rPr lang="en-US" sz="2000" dirty="0">
                <a:solidFill>
                  <a:schemeClr val="tx1"/>
                </a:solidFill>
                <a:latin typeface="Perpetua" panose="02020502060401020303" pitchFamily="18" charset="0"/>
              </a:rPr>
              <a:t>    </a:t>
            </a:r>
            <a:r>
              <a:rPr lang="en-US" sz="2000" dirty="0" err="1">
                <a:solidFill>
                  <a:schemeClr val="tx1"/>
                </a:solidFill>
                <a:latin typeface="Perpetua" panose="02020502060401020303" pitchFamily="18" charset="0"/>
              </a:rPr>
              <a:t>digitalWrite</a:t>
            </a:r>
            <a:r>
              <a:rPr lang="en-US" sz="2000" dirty="0">
                <a:solidFill>
                  <a:schemeClr val="tx1"/>
                </a:solidFill>
                <a:latin typeface="Perpetua" panose="02020502060401020303" pitchFamily="18" charset="0"/>
              </a:rPr>
              <a:t>(ALARM_PIN, HIGH);</a:t>
            </a:r>
          </a:p>
          <a:p>
            <a:pPr marL="0" indent="0">
              <a:lnSpc>
                <a:spcPct val="120000"/>
              </a:lnSpc>
              <a:spcBef>
                <a:spcPts val="0"/>
              </a:spcBef>
              <a:buNone/>
            </a:pPr>
            <a:r>
              <a:rPr lang="en-US" sz="2000" dirty="0">
                <a:solidFill>
                  <a:schemeClr val="tx1"/>
                </a:solidFill>
                <a:latin typeface="Perpetua" panose="02020502060401020303" pitchFamily="18" charset="0"/>
              </a:rPr>
              <a:t>    </a:t>
            </a:r>
            <a:r>
              <a:rPr lang="en-US" sz="2000" dirty="0" err="1">
                <a:solidFill>
                  <a:schemeClr val="tx1"/>
                </a:solidFill>
                <a:latin typeface="Perpetua" panose="02020502060401020303" pitchFamily="18" charset="0"/>
              </a:rPr>
              <a:t>digitalWrite</a:t>
            </a:r>
            <a:r>
              <a:rPr lang="en-US" sz="2000" dirty="0">
                <a:solidFill>
                  <a:schemeClr val="tx1"/>
                </a:solidFill>
                <a:latin typeface="Perpetua" panose="02020502060401020303" pitchFamily="18" charset="0"/>
              </a:rPr>
              <a:t>(ALARM_LED_PIN, HIGH); </a:t>
            </a:r>
          </a:p>
          <a:p>
            <a:pPr marL="0" indent="0">
              <a:lnSpc>
                <a:spcPct val="120000"/>
              </a:lnSpc>
              <a:spcBef>
                <a:spcPts val="0"/>
              </a:spcBef>
              <a:buNone/>
            </a:pPr>
            <a:r>
              <a:rPr lang="en-US" sz="2000" dirty="0">
                <a:solidFill>
                  <a:schemeClr val="tx1"/>
                </a:solidFill>
                <a:latin typeface="Perpetua" panose="02020502060401020303" pitchFamily="18" charset="0"/>
              </a:rPr>
              <a:t>    delay(1000); </a:t>
            </a:r>
          </a:p>
          <a:p>
            <a:pPr marL="0" indent="0">
              <a:lnSpc>
                <a:spcPct val="120000"/>
              </a:lnSpc>
              <a:spcBef>
                <a:spcPts val="0"/>
              </a:spcBef>
              <a:buNone/>
            </a:pPr>
            <a:r>
              <a:rPr lang="en-US" sz="2000" dirty="0">
                <a:solidFill>
                  <a:schemeClr val="tx1"/>
                </a:solidFill>
                <a:latin typeface="Perpetua" panose="02020502060401020303" pitchFamily="18" charset="0"/>
              </a:rPr>
              <a:t>    </a:t>
            </a:r>
            <a:r>
              <a:rPr lang="en-US" sz="2000" dirty="0" err="1">
                <a:solidFill>
                  <a:schemeClr val="tx1"/>
                </a:solidFill>
                <a:latin typeface="Perpetua" panose="02020502060401020303" pitchFamily="18" charset="0"/>
              </a:rPr>
              <a:t>digitalWrite</a:t>
            </a:r>
            <a:r>
              <a:rPr lang="en-US" sz="2000" dirty="0">
                <a:solidFill>
                  <a:schemeClr val="tx1"/>
                </a:solidFill>
                <a:latin typeface="Perpetua" panose="02020502060401020303" pitchFamily="18" charset="0"/>
              </a:rPr>
              <a:t>(ALARM_PIN, LOW);</a:t>
            </a:r>
          </a:p>
          <a:p>
            <a:pPr marL="0" indent="0">
              <a:lnSpc>
                <a:spcPct val="120000"/>
              </a:lnSpc>
              <a:spcBef>
                <a:spcPts val="0"/>
              </a:spcBef>
              <a:buNone/>
            </a:pPr>
            <a:r>
              <a:rPr lang="en-US" sz="2000" dirty="0">
                <a:solidFill>
                  <a:schemeClr val="tx1"/>
                </a:solidFill>
                <a:latin typeface="Perpetua" panose="02020502060401020303" pitchFamily="18" charset="0"/>
              </a:rPr>
              <a:t>    </a:t>
            </a:r>
            <a:r>
              <a:rPr lang="en-US" sz="2000" dirty="0" err="1">
                <a:solidFill>
                  <a:schemeClr val="tx1"/>
                </a:solidFill>
                <a:latin typeface="Perpetua" panose="02020502060401020303" pitchFamily="18" charset="0"/>
              </a:rPr>
              <a:t>digitalWrite</a:t>
            </a:r>
            <a:r>
              <a:rPr lang="en-US" sz="2000" dirty="0">
                <a:solidFill>
                  <a:schemeClr val="tx1"/>
                </a:solidFill>
                <a:latin typeface="Perpetua" panose="02020502060401020303" pitchFamily="18" charset="0"/>
              </a:rPr>
              <a:t>(ALARM_LED_PIN, LOW); </a:t>
            </a:r>
          </a:p>
          <a:p>
            <a:pPr marL="0" indent="0">
              <a:lnSpc>
                <a:spcPct val="120000"/>
              </a:lnSpc>
              <a:spcBef>
                <a:spcPts val="0"/>
              </a:spcBef>
              <a:buNone/>
            </a:pPr>
            <a:r>
              <a:rPr lang="en-US" sz="2000" dirty="0">
                <a:solidFill>
                  <a:schemeClr val="tx1"/>
                </a:solidFill>
                <a:latin typeface="Perpetua" panose="02020502060401020303" pitchFamily="18" charset="0"/>
              </a:rPr>
              <a:t>  }</a:t>
            </a:r>
          </a:p>
          <a:p>
            <a:pPr marL="0" indent="0">
              <a:lnSpc>
                <a:spcPct val="120000"/>
              </a:lnSpc>
              <a:spcBef>
                <a:spcPts val="0"/>
              </a:spcBef>
              <a:buNone/>
            </a:pPr>
            <a:r>
              <a:rPr lang="en-US" sz="2000" dirty="0">
                <a:solidFill>
                  <a:schemeClr val="tx1"/>
                </a:solidFill>
                <a:latin typeface="Perpetua" panose="02020502060401020303" pitchFamily="18" charset="0"/>
              </a:rPr>
              <a:t>}</a:t>
            </a:r>
          </a:p>
        </p:txBody>
      </p:sp>
    </p:spTree>
    <p:extLst>
      <p:ext uri="{BB962C8B-B14F-4D97-AF65-F5344CB8AC3E}">
        <p14:creationId xmlns:p14="http://schemas.microsoft.com/office/powerpoint/2010/main" val="642661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1EEB-D282-629E-37E7-598ACB01B15E}"/>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BC13B8B-5B77-F548-47C9-ABB4AB95A4FB}"/>
              </a:ext>
            </a:extLst>
          </p:cNvPr>
          <p:cNvSpPr>
            <a:spLocks noGrp="1"/>
          </p:cNvSpPr>
          <p:nvPr>
            <p:ph sz="quarter" idx="10"/>
          </p:nvPr>
        </p:nvSpPr>
        <p:spPr>
          <a:xfrm>
            <a:off x="565647" y="672719"/>
            <a:ext cx="10883152" cy="5630427"/>
          </a:xfrm>
        </p:spPr>
        <p:txBody>
          <a:bodyPr>
            <a:normAutofit fontScale="92500" lnSpcReduction="20000"/>
          </a:bodyPr>
          <a:lstStyle/>
          <a:p>
            <a:pPr marL="0" indent="0">
              <a:lnSpc>
                <a:spcPct val="120000"/>
              </a:lnSpc>
              <a:spcBef>
                <a:spcPts val="0"/>
              </a:spcBef>
              <a:buNone/>
            </a:pPr>
            <a:r>
              <a:rPr lang="en-US" sz="2000" b="1" dirty="0">
                <a:solidFill>
                  <a:srgbClr val="FF0000"/>
                </a:solidFill>
                <a:latin typeface="Perpetua" panose="02020502060401020303" pitchFamily="18" charset="0"/>
              </a:rPr>
              <a:t>4.3 Execution Flow</a:t>
            </a:r>
          </a:p>
          <a:p>
            <a:pPr marL="0" indent="0">
              <a:lnSpc>
                <a:spcPct val="120000"/>
              </a:lnSpc>
              <a:spcBef>
                <a:spcPts val="0"/>
              </a:spcBef>
              <a:buNone/>
            </a:pPr>
            <a:r>
              <a:rPr lang="en-US" sz="1900" b="1" dirty="0">
                <a:solidFill>
                  <a:srgbClr val="FF0000"/>
                </a:solidFill>
                <a:latin typeface="Perpetua" panose="02020502060401020303" pitchFamily="18" charset="0"/>
              </a:rPr>
              <a:t>Initialization Phase:</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Initialize the microcontroller and peripherals, including Wi-Fi connectivity.</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Connect to the Wi-Fi network and ensure a stable connection.</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Set up GPIO pins for the Hall Effect sensor, alarm buzzer or LED, and status LEDs.</a:t>
            </a:r>
          </a:p>
          <a:p>
            <a:pPr marL="0" indent="0">
              <a:lnSpc>
                <a:spcPct val="120000"/>
              </a:lnSpc>
              <a:spcBef>
                <a:spcPts val="0"/>
              </a:spcBef>
              <a:buNone/>
            </a:pPr>
            <a:r>
              <a:rPr lang="en-US" sz="1900" b="1" dirty="0">
                <a:solidFill>
                  <a:srgbClr val="FF0000"/>
                </a:solidFill>
                <a:latin typeface="Perpetua" panose="02020502060401020303" pitchFamily="18" charset="0"/>
              </a:rPr>
              <a:t>Main Loop:</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Continuously loop through the main program logic.</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Read the state of the Hall Effect sensor to detect any changes in the magnetic field (i.e., door openings).</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Check the current status of the security system (armed or disarmed).</a:t>
            </a:r>
          </a:p>
          <a:p>
            <a:pPr marL="0" indent="0">
              <a:lnSpc>
                <a:spcPct val="120000"/>
              </a:lnSpc>
              <a:spcBef>
                <a:spcPts val="0"/>
              </a:spcBef>
              <a:buNone/>
            </a:pPr>
            <a:r>
              <a:rPr lang="en-US" sz="1900" b="1" dirty="0">
                <a:solidFill>
                  <a:srgbClr val="FF0000"/>
                </a:solidFill>
                <a:latin typeface="Perpetua" panose="02020502060401020303" pitchFamily="18" charset="0"/>
              </a:rPr>
              <a:t>Door Status Monitoring:</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If the door is opened and the security system is armed:</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Trigger the alarm buzzer or LED to alert of a security breach.</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Update the status LEDs to indicate the security breach.</a:t>
            </a:r>
          </a:p>
          <a:p>
            <a:pPr marL="0" indent="0">
              <a:lnSpc>
                <a:spcPct val="120000"/>
              </a:lnSpc>
              <a:spcBef>
                <a:spcPts val="0"/>
              </a:spcBef>
              <a:buNone/>
            </a:pPr>
            <a:r>
              <a:rPr lang="en-US" sz="1900" b="1" dirty="0">
                <a:solidFill>
                  <a:srgbClr val="FF0000"/>
                </a:solidFill>
                <a:latin typeface="Perpetua" panose="02020502060401020303" pitchFamily="18" charset="0"/>
              </a:rPr>
              <a:t>Google Assistant Integration:</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Listen for commands from Google Assistant to control the security system.</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If a command is received to arm the security system:</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Set the security system status to armed.</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If a command is received to disarm the security system:</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Set the security system status to disarmed.</a:t>
            </a:r>
            <a:endParaRPr lang="en-US" sz="1900" b="1" dirty="0">
              <a:solidFill>
                <a:srgbClr val="FF0000"/>
              </a:solidFill>
              <a:latin typeface="Perpetua" panose="02020502060401020303" pitchFamily="18" charset="0"/>
            </a:endParaRPr>
          </a:p>
        </p:txBody>
      </p:sp>
    </p:spTree>
    <p:extLst>
      <p:ext uri="{BB962C8B-B14F-4D97-AF65-F5344CB8AC3E}">
        <p14:creationId xmlns:p14="http://schemas.microsoft.com/office/powerpoint/2010/main" val="2109403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1EEB-D282-629E-37E7-598ACB01B15E}"/>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BC13B8B-5B77-F548-47C9-ABB4AB95A4FB}"/>
              </a:ext>
            </a:extLst>
          </p:cNvPr>
          <p:cNvSpPr>
            <a:spLocks noGrp="1"/>
          </p:cNvSpPr>
          <p:nvPr>
            <p:ph sz="quarter" idx="10"/>
          </p:nvPr>
        </p:nvSpPr>
        <p:spPr>
          <a:xfrm>
            <a:off x="565647" y="672719"/>
            <a:ext cx="10883152" cy="5630427"/>
          </a:xfrm>
        </p:spPr>
        <p:txBody>
          <a:bodyPr>
            <a:normAutofit/>
          </a:bodyPr>
          <a:lstStyle/>
          <a:p>
            <a:pPr marL="0" indent="0">
              <a:lnSpc>
                <a:spcPct val="120000"/>
              </a:lnSpc>
              <a:buNone/>
            </a:pPr>
            <a:r>
              <a:rPr lang="en-US" sz="1900" b="1" dirty="0">
                <a:solidFill>
                  <a:srgbClr val="FF0000"/>
                </a:solidFill>
                <a:latin typeface="Perpetua" panose="02020502060401020303" pitchFamily="18" charset="0"/>
              </a:rPr>
              <a:t>Handling Events:</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Handle any other events or actions triggered by external factors, such as system errors or network disruptions.</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Take appropriate actions to maintain the integrity and functionality of the security system.</a:t>
            </a:r>
          </a:p>
          <a:p>
            <a:pPr marL="0" indent="0">
              <a:lnSpc>
                <a:spcPct val="120000"/>
              </a:lnSpc>
              <a:spcBef>
                <a:spcPts val="0"/>
              </a:spcBef>
              <a:buNone/>
            </a:pPr>
            <a:r>
              <a:rPr lang="en-US" sz="1900" b="1" dirty="0">
                <a:solidFill>
                  <a:srgbClr val="FF0000"/>
                </a:solidFill>
                <a:latin typeface="Perpetua" panose="02020502060401020303" pitchFamily="18" charset="0"/>
              </a:rPr>
              <a:t>Continuous Monitoring:</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Continue monitoring the Hall Effect sensor and listening for commands from Google Assistant indefinitely.</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Ensure the system remains responsive and functional at all times.</a:t>
            </a:r>
          </a:p>
          <a:p>
            <a:pPr marL="342900" indent="-342900">
              <a:lnSpc>
                <a:spcPct val="120000"/>
              </a:lnSpc>
              <a:spcBef>
                <a:spcPts val="0"/>
              </a:spcBef>
              <a:buFont typeface="Wingdings" panose="05000000000000000000" pitchFamily="2" charset="2"/>
              <a:buChar char="Ø"/>
            </a:pPr>
            <a:r>
              <a:rPr lang="en-US" sz="1900" dirty="0">
                <a:solidFill>
                  <a:schemeClr val="tx1"/>
                </a:solidFill>
                <a:latin typeface="Perpetua" panose="02020502060401020303" pitchFamily="18" charset="0"/>
              </a:rPr>
              <a:t>Handle any unexpected errors or exceptions gracefully to prevent system failures.</a:t>
            </a:r>
          </a:p>
        </p:txBody>
      </p:sp>
    </p:spTree>
    <p:extLst>
      <p:ext uri="{BB962C8B-B14F-4D97-AF65-F5344CB8AC3E}">
        <p14:creationId xmlns:p14="http://schemas.microsoft.com/office/powerpoint/2010/main" val="2998069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1EEB-D282-629E-37E7-598ACB01B15E}"/>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BC13B8B-5B77-F548-47C9-ABB4AB95A4FB}"/>
              </a:ext>
            </a:extLst>
          </p:cNvPr>
          <p:cNvSpPr>
            <a:spLocks noGrp="1"/>
          </p:cNvSpPr>
          <p:nvPr>
            <p:ph sz="quarter" idx="10"/>
          </p:nvPr>
        </p:nvSpPr>
        <p:spPr>
          <a:xfrm>
            <a:off x="565647" y="672719"/>
            <a:ext cx="10883152" cy="5630427"/>
          </a:xfrm>
        </p:spPr>
        <p:txBody>
          <a:bodyPr>
            <a:normAutofit fontScale="85000" lnSpcReduction="10000"/>
          </a:bodyPr>
          <a:lstStyle/>
          <a:p>
            <a:pPr marL="0" indent="0">
              <a:lnSpc>
                <a:spcPct val="120000"/>
              </a:lnSpc>
              <a:spcBef>
                <a:spcPts val="0"/>
              </a:spcBef>
              <a:buNone/>
            </a:pPr>
            <a:r>
              <a:rPr lang="en-US" sz="2000" b="1" dirty="0">
                <a:solidFill>
                  <a:srgbClr val="FF0000"/>
                </a:solidFill>
                <a:latin typeface="Perpetua" panose="02020502060401020303" pitchFamily="18" charset="0"/>
              </a:rPr>
              <a:t>4.4 Testing</a:t>
            </a:r>
          </a:p>
          <a:p>
            <a:pPr marL="0" indent="0">
              <a:lnSpc>
                <a:spcPct val="120000"/>
              </a:lnSpc>
              <a:spcBef>
                <a:spcPts val="0"/>
              </a:spcBef>
              <a:buNone/>
            </a:pPr>
            <a:r>
              <a:rPr lang="en-US" sz="2000" b="1" dirty="0">
                <a:solidFill>
                  <a:srgbClr val="FF0000"/>
                </a:solidFill>
                <a:latin typeface="Perpetua" panose="02020502060401020303" pitchFamily="18" charset="0"/>
              </a:rPr>
              <a:t>Basic Functionality Testing:</a:t>
            </a:r>
          </a:p>
          <a:p>
            <a:pPr marL="0" indent="0">
              <a:lnSpc>
                <a:spcPct val="120000"/>
              </a:lnSpc>
              <a:spcBef>
                <a:spcPts val="0"/>
              </a:spcBef>
              <a:buNone/>
            </a:pPr>
            <a:r>
              <a:rPr lang="en-US" sz="2000" dirty="0">
                <a:solidFill>
                  <a:schemeClr val="tx1"/>
                </a:solidFill>
                <a:latin typeface="Perpetua" panose="02020502060401020303" pitchFamily="18" charset="0"/>
              </a:rPr>
              <a:t>Test Case 1: Ensure the system initializes correctly.</a:t>
            </a:r>
          </a:p>
          <a:p>
            <a:pPr marL="0" indent="0">
              <a:lnSpc>
                <a:spcPct val="120000"/>
              </a:lnSpc>
              <a:spcBef>
                <a:spcPts val="0"/>
              </a:spcBef>
              <a:buNone/>
            </a:pPr>
            <a:r>
              <a:rPr lang="en-US" sz="2000" dirty="0">
                <a:solidFill>
                  <a:schemeClr val="tx1"/>
                </a:solidFill>
                <a:latin typeface="Perpetua" panose="02020502060401020303" pitchFamily="18" charset="0"/>
              </a:rPr>
              <a:t>Test Case 2: Verify that the system can connect to the Wi-Fi network.</a:t>
            </a:r>
          </a:p>
          <a:p>
            <a:pPr marL="0" indent="0">
              <a:lnSpc>
                <a:spcPct val="120000"/>
              </a:lnSpc>
              <a:spcBef>
                <a:spcPts val="0"/>
              </a:spcBef>
              <a:buNone/>
            </a:pPr>
            <a:r>
              <a:rPr lang="en-US" sz="2000" dirty="0">
                <a:solidFill>
                  <a:schemeClr val="tx1"/>
                </a:solidFill>
                <a:latin typeface="Perpetua" panose="02020502060401020303" pitchFamily="18" charset="0"/>
              </a:rPr>
              <a:t>Test Case 3: Check if the system can arm and disarm the security system using Google Assistant commands.</a:t>
            </a:r>
          </a:p>
          <a:p>
            <a:pPr marL="0" indent="0">
              <a:lnSpc>
                <a:spcPct val="120000"/>
              </a:lnSpc>
              <a:spcBef>
                <a:spcPts val="0"/>
              </a:spcBef>
              <a:buNone/>
            </a:pPr>
            <a:r>
              <a:rPr lang="en-US" sz="2000" dirty="0">
                <a:solidFill>
                  <a:schemeClr val="tx1"/>
                </a:solidFill>
                <a:latin typeface="Perpetua" panose="02020502060401020303" pitchFamily="18" charset="0"/>
              </a:rPr>
              <a:t>Test Case 4: Confirm that the system responds appropriately to door openings when armed.</a:t>
            </a:r>
          </a:p>
          <a:p>
            <a:pPr marL="0" indent="0">
              <a:lnSpc>
                <a:spcPct val="120000"/>
              </a:lnSpc>
              <a:spcBef>
                <a:spcPts val="0"/>
              </a:spcBef>
              <a:buNone/>
            </a:pPr>
            <a:r>
              <a:rPr lang="en-US" sz="2000" dirty="0">
                <a:solidFill>
                  <a:schemeClr val="tx1"/>
                </a:solidFill>
                <a:latin typeface="Perpetua" panose="02020502060401020303" pitchFamily="18" charset="0"/>
              </a:rPr>
              <a:t>Test Case 5: Test the alarm functionality by triggering a security breach.</a:t>
            </a:r>
          </a:p>
          <a:p>
            <a:pPr marL="0" indent="0">
              <a:lnSpc>
                <a:spcPct val="120000"/>
              </a:lnSpc>
              <a:spcBef>
                <a:spcPts val="0"/>
              </a:spcBef>
              <a:buNone/>
            </a:pPr>
            <a:r>
              <a:rPr lang="en-US" sz="2000" b="1" dirty="0">
                <a:solidFill>
                  <a:srgbClr val="FF0000"/>
                </a:solidFill>
                <a:latin typeface="Perpetua" panose="02020502060401020303" pitchFamily="18" charset="0"/>
              </a:rPr>
              <a:t>Wi-Fi Connectivity Testing:</a:t>
            </a:r>
          </a:p>
          <a:p>
            <a:pPr marL="0" indent="0">
              <a:lnSpc>
                <a:spcPct val="120000"/>
              </a:lnSpc>
              <a:spcBef>
                <a:spcPts val="0"/>
              </a:spcBef>
              <a:buNone/>
            </a:pPr>
            <a:r>
              <a:rPr lang="en-US" sz="2000" dirty="0">
                <a:solidFill>
                  <a:schemeClr val="tx1"/>
                </a:solidFill>
                <a:latin typeface="Perpetua" panose="02020502060401020303" pitchFamily="18" charset="0"/>
              </a:rPr>
              <a:t>Test Case 6: Verify the system's behavior when the Wi-Fi network is unavailable.</a:t>
            </a:r>
          </a:p>
          <a:p>
            <a:pPr marL="0" indent="0">
              <a:lnSpc>
                <a:spcPct val="120000"/>
              </a:lnSpc>
              <a:spcBef>
                <a:spcPts val="0"/>
              </a:spcBef>
              <a:buNone/>
            </a:pPr>
            <a:r>
              <a:rPr lang="en-US" sz="2000" dirty="0">
                <a:solidFill>
                  <a:schemeClr val="tx1"/>
                </a:solidFill>
                <a:latin typeface="Perpetua" panose="02020502060401020303" pitchFamily="18" charset="0"/>
              </a:rPr>
              <a:t>Test Case 7: Test reconnection behavior after a temporary Wi-Fi disconnection.</a:t>
            </a:r>
          </a:p>
          <a:p>
            <a:pPr marL="0" indent="0">
              <a:lnSpc>
                <a:spcPct val="120000"/>
              </a:lnSpc>
              <a:spcBef>
                <a:spcPts val="0"/>
              </a:spcBef>
              <a:buNone/>
            </a:pPr>
            <a:r>
              <a:rPr lang="en-US" sz="2000" b="1" dirty="0">
                <a:solidFill>
                  <a:srgbClr val="FF0000"/>
                </a:solidFill>
                <a:latin typeface="Perpetua" panose="02020502060401020303" pitchFamily="18" charset="0"/>
              </a:rPr>
              <a:t>Google Assistant Integration Testing:</a:t>
            </a:r>
          </a:p>
          <a:p>
            <a:pPr marL="0" indent="0">
              <a:lnSpc>
                <a:spcPct val="120000"/>
              </a:lnSpc>
              <a:spcBef>
                <a:spcPts val="0"/>
              </a:spcBef>
              <a:buNone/>
            </a:pPr>
            <a:r>
              <a:rPr lang="en-US" sz="2000" dirty="0">
                <a:solidFill>
                  <a:schemeClr val="tx1"/>
                </a:solidFill>
                <a:latin typeface="Perpetua" panose="02020502060401020303" pitchFamily="18" charset="0"/>
              </a:rPr>
              <a:t>Test Case 8: Ensure the system correctly interprets and responds to Google Assistant commands.</a:t>
            </a:r>
          </a:p>
          <a:p>
            <a:pPr marL="0" indent="0">
              <a:lnSpc>
                <a:spcPct val="120000"/>
              </a:lnSpc>
              <a:spcBef>
                <a:spcPts val="0"/>
              </a:spcBef>
              <a:buNone/>
            </a:pPr>
            <a:r>
              <a:rPr lang="en-US" sz="2000" dirty="0">
                <a:solidFill>
                  <a:schemeClr val="tx1"/>
                </a:solidFill>
                <a:latin typeface="Perpetua" panose="02020502060401020303" pitchFamily="18" charset="0"/>
              </a:rPr>
              <a:t>Test Case 9: Verify the system's response when invalid commands are issued by Google Assistant.</a:t>
            </a:r>
          </a:p>
          <a:p>
            <a:pPr marL="0" indent="0">
              <a:lnSpc>
                <a:spcPct val="120000"/>
              </a:lnSpc>
              <a:spcBef>
                <a:spcPts val="0"/>
              </a:spcBef>
              <a:buNone/>
            </a:pPr>
            <a:r>
              <a:rPr lang="en-US" sz="2000" b="1" dirty="0">
                <a:solidFill>
                  <a:srgbClr val="FF0000"/>
                </a:solidFill>
                <a:latin typeface="Perpetua" panose="02020502060401020303" pitchFamily="18" charset="0"/>
              </a:rPr>
              <a:t>Alarm Functionality Testing:</a:t>
            </a:r>
          </a:p>
          <a:p>
            <a:pPr marL="0" indent="0">
              <a:lnSpc>
                <a:spcPct val="120000"/>
              </a:lnSpc>
              <a:spcBef>
                <a:spcPts val="0"/>
              </a:spcBef>
              <a:buNone/>
            </a:pPr>
            <a:r>
              <a:rPr lang="en-US" sz="2000" dirty="0">
                <a:solidFill>
                  <a:schemeClr val="tx1"/>
                </a:solidFill>
                <a:latin typeface="Perpetua" panose="02020502060401020303" pitchFamily="18" charset="0"/>
              </a:rPr>
              <a:t>Test Case 10: Test the alarm functionality with different durations and patterns.</a:t>
            </a:r>
          </a:p>
          <a:p>
            <a:pPr marL="0" indent="0">
              <a:lnSpc>
                <a:spcPct val="120000"/>
              </a:lnSpc>
              <a:spcBef>
                <a:spcPts val="0"/>
              </a:spcBef>
              <a:buNone/>
            </a:pPr>
            <a:r>
              <a:rPr lang="en-US" sz="2000" dirty="0">
                <a:solidFill>
                  <a:schemeClr val="tx1"/>
                </a:solidFill>
                <a:latin typeface="Perpetua" panose="02020502060401020303" pitchFamily="18" charset="0"/>
              </a:rPr>
              <a:t>Test Case 11: Ensure the alarm stops when the security system is disarmed or after a set duration.</a:t>
            </a:r>
          </a:p>
          <a:p>
            <a:pPr marL="0" indent="0">
              <a:lnSpc>
                <a:spcPct val="120000"/>
              </a:lnSpc>
              <a:spcBef>
                <a:spcPts val="0"/>
              </a:spcBef>
              <a:buNone/>
            </a:pPr>
            <a:r>
              <a:rPr lang="en-US" sz="2000" b="1" dirty="0">
                <a:solidFill>
                  <a:srgbClr val="FF0000"/>
                </a:solidFill>
                <a:latin typeface="Perpetua" panose="02020502060401020303" pitchFamily="18" charset="0"/>
              </a:rPr>
              <a:t>Error Handling Testing:</a:t>
            </a:r>
          </a:p>
          <a:p>
            <a:pPr marL="0" indent="0">
              <a:lnSpc>
                <a:spcPct val="120000"/>
              </a:lnSpc>
              <a:spcBef>
                <a:spcPts val="0"/>
              </a:spcBef>
              <a:buNone/>
            </a:pPr>
            <a:r>
              <a:rPr lang="en-US" sz="2000" dirty="0">
                <a:solidFill>
                  <a:schemeClr val="tx1"/>
                </a:solidFill>
                <a:latin typeface="Perpetua" panose="02020502060401020303" pitchFamily="18" charset="0"/>
              </a:rPr>
              <a:t>Test Case 12: Test the system's response to unexpected sensor readings or errors.</a:t>
            </a:r>
          </a:p>
          <a:p>
            <a:pPr marL="0" indent="0">
              <a:lnSpc>
                <a:spcPct val="120000"/>
              </a:lnSpc>
              <a:spcBef>
                <a:spcPts val="0"/>
              </a:spcBef>
              <a:buNone/>
            </a:pPr>
            <a:r>
              <a:rPr lang="en-US" sz="2000" dirty="0">
                <a:solidFill>
                  <a:schemeClr val="tx1"/>
                </a:solidFill>
                <a:latin typeface="Perpetua" panose="02020502060401020303" pitchFamily="18" charset="0"/>
              </a:rPr>
              <a:t>Test Case 13: Verify the system's behavior when encountering network or server errors during communication with Google Assistant.</a:t>
            </a:r>
          </a:p>
        </p:txBody>
      </p:sp>
    </p:spTree>
    <p:extLst>
      <p:ext uri="{BB962C8B-B14F-4D97-AF65-F5344CB8AC3E}">
        <p14:creationId xmlns:p14="http://schemas.microsoft.com/office/powerpoint/2010/main" val="4022092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1EEB-D282-629E-37E7-598ACB01B15E}"/>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BC13B8B-5B77-F548-47C9-ABB4AB95A4FB}"/>
              </a:ext>
            </a:extLst>
          </p:cNvPr>
          <p:cNvSpPr>
            <a:spLocks noGrp="1"/>
          </p:cNvSpPr>
          <p:nvPr>
            <p:ph sz="quarter" idx="10"/>
          </p:nvPr>
        </p:nvSpPr>
        <p:spPr>
          <a:xfrm>
            <a:off x="565647" y="672719"/>
            <a:ext cx="10883152" cy="5630427"/>
          </a:xfrm>
        </p:spPr>
        <p:txBody>
          <a:bodyPr>
            <a:normAutofit/>
          </a:bodyPr>
          <a:lstStyle/>
          <a:p>
            <a:pPr marL="0" indent="0">
              <a:lnSpc>
                <a:spcPct val="120000"/>
              </a:lnSpc>
              <a:spcBef>
                <a:spcPts val="0"/>
              </a:spcBef>
              <a:buNone/>
            </a:pPr>
            <a:r>
              <a:rPr lang="en-US" b="1" dirty="0">
                <a:solidFill>
                  <a:srgbClr val="FF0000"/>
                </a:solidFill>
                <a:latin typeface="Perpetua" panose="02020502060401020303" pitchFamily="18" charset="0"/>
              </a:rPr>
              <a:t>Performance Testing:</a:t>
            </a:r>
          </a:p>
          <a:p>
            <a:pPr marL="0" indent="0">
              <a:lnSpc>
                <a:spcPct val="120000"/>
              </a:lnSpc>
              <a:spcBef>
                <a:spcPts val="0"/>
              </a:spcBef>
              <a:buNone/>
            </a:pPr>
            <a:r>
              <a:rPr lang="en-US" dirty="0">
                <a:solidFill>
                  <a:schemeClr val="tx1"/>
                </a:solidFill>
                <a:latin typeface="Perpetua" panose="02020502060401020303" pitchFamily="18" charset="0"/>
              </a:rPr>
              <a:t>Test Case 14: Measure the system's response time for arming and disarming.</a:t>
            </a:r>
          </a:p>
          <a:p>
            <a:pPr marL="0" indent="0">
              <a:lnSpc>
                <a:spcPct val="120000"/>
              </a:lnSpc>
              <a:spcBef>
                <a:spcPts val="0"/>
              </a:spcBef>
              <a:buNone/>
            </a:pPr>
            <a:r>
              <a:rPr lang="en-US" dirty="0">
                <a:solidFill>
                  <a:schemeClr val="tx1"/>
                </a:solidFill>
                <a:latin typeface="Perpetua" panose="02020502060401020303" pitchFamily="18" charset="0"/>
              </a:rPr>
              <a:t>Test Case 15: Test the system's responsiveness to door openings, ensuring timely detection and alarm triggering.</a:t>
            </a:r>
          </a:p>
          <a:p>
            <a:pPr marL="0" indent="0">
              <a:lnSpc>
                <a:spcPct val="120000"/>
              </a:lnSpc>
              <a:spcBef>
                <a:spcPts val="0"/>
              </a:spcBef>
              <a:buNone/>
            </a:pPr>
            <a:r>
              <a:rPr lang="en-US" b="1" dirty="0">
                <a:solidFill>
                  <a:srgbClr val="FF0000"/>
                </a:solidFill>
                <a:latin typeface="Perpetua" panose="02020502060401020303" pitchFamily="18" charset="0"/>
              </a:rPr>
              <a:t>Robustness Testing:</a:t>
            </a:r>
          </a:p>
          <a:p>
            <a:pPr marL="0" indent="0">
              <a:lnSpc>
                <a:spcPct val="120000"/>
              </a:lnSpc>
              <a:spcBef>
                <a:spcPts val="0"/>
              </a:spcBef>
              <a:buNone/>
            </a:pPr>
            <a:r>
              <a:rPr lang="en-US" dirty="0">
                <a:solidFill>
                  <a:schemeClr val="tx1"/>
                </a:solidFill>
                <a:latin typeface="Perpetua" panose="02020502060401020303" pitchFamily="18" charset="0"/>
              </a:rPr>
              <a:t>Test Case 16: Test the system's behavior under various environmental conditions, such as changes in ambient light or temperature.</a:t>
            </a:r>
          </a:p>
          <a:p>
            <a:pPr marL="0" indent="0">
              <a:lnSpc>
                <a:spcPct val="120000"/>
              </a:lnSpc>
              <a:spcBef>
                <a:spcPts val="0"/>
              </a:spcBef>
              <a:buNone/>
            </a:pPr>
            <a:r>
              <a:rPr lang="en-US" dirty="0">
                <a:solidFill>
                  <a:schemeClr val="tx1"/>
                </a:solidFill>
                <a:latin typeface="Perpetua" panose="02020502060401020303" pitchFamily="18" charset="0"/>
              </a:rPr>
              <a:t>Test Case 17: Verify the system's reliability over extended periods of operation.</a:t>
            </a:r>
          </a:p>
          <a:p>
            <a:pPr marL="0" indent="0">
              <a:lnSpc>
                <a:spcPct val="120000"/>
              </a:lnSpc>
              <a:spcBef>
                <a:spcPts val="0"/>
              </a:spcBef>
              <a:buNone/>
            </a:pPr>
            <a:r>
              <a:rPr lang="en-US" b="1" dirty="0">
                <a:solidFill>
                  <a:srgbClr val="FF0000"/>
                </a:solidFill>
                <a:latin typeface="Perpetua" panose="02020502060401020303" pitchFamily="18" charset="0"/>
              </a:rPr>
              <a:t>Integration Testing:</a:t>
            </a:r>
          </a:p>
          <a:p>
            <a:pPr marL="0" indent="0">
              <a:lnSpc>
                <a:spcPct val="120000"/>
              </a:lnSpc>
              <a:spcBef>
                <a:spcPts val="0"/>
              </a:spcBef>
              <a:buNone/>
            </a:pPr>
            <a:r>
              <a:rPr lang="en-US" dirty="0">
                <a:solidFill>
                  <a:schemeClr val="tx1"/>
                </a:solidFill>
                <a:latin typeface="Perpetua" panose="02020502060401020303" pitchFamily="18" charset="0"/>
              </a:rPr>
              <a:t>Test Case 18: Test the integration between hardware components (e.g., Hall Effect sensor, alarm buzzer) and the microcontroller.</a:t>
            </a:r>
          </a:p>
          <a:p>
            <a:pPr marL="0" indent="0">
              <a:lnSpc>
                <a:spcPct val="120000"/>
              </a:lnSpc>
              <a:spcBef>
                <a:spcPts val="0"/>
              </a:spcBef>
              <a:buNone/>
            </a:pPr>
            <a:r>
              <a:rPr lang="en-US" dirty="0">
                <a:solidFill>
                  <a:schemeClr val="tx1"/>
                </a:solidFill>
                <a:latin typeface="Perpetua" panose="02020502060401020303" pitchFamily="18" charset="0"/>
              </a:rPr>
              <a:t>Test Case 19: Validate the integration between software modules, ensuring seamless communication and data exchange.</a:t>
            </a:r>
          </a:p>
          <a:p>
            <a:pPr marL="0" indent="0">
              <a:lnSpc>
                <a:spcPct val="120000"/>
              </a:lnSpc>
              <a:spcBef>
                <a:spcPts val="0"/>
              </a:spcBef>
              <a:buNone/>
            </a:pPr>
            <a:r>
              <a:rPr lang="en-US" dirty="0">
                <a:solidFill>
                  <a:schemeClr val="tx1"/>
                </a:solidFill>
                <a:latin typeface="Perpetua" panose="02020502060401020303" pitchFamily="18" charset="0"/>
              </a:rPr>
              <a:t>Security Testing:</a:t>
            </a:r>
          </a:p>
          <a:p>
            <a:pPr marL="0" indent="0">
              <a:lnSpc>
                <a:spcPct val="120000"/>
              </a:lnSpc>
              <a:spcBef>
                <a:spcPts val="0"/>
              </a:spcBef>
              <a:buNone/>
            </a:pPr>
            <a:r>
              <a:rPr lang="en-US" dirty="0">
                <a:solidFill>
                  <a:schemeClr val="tx1"/>
                </a:solidFill>
                <a:latin typeface="Perpetua" panose="02020502060401020303" pitchFamily="18" charset="0"/>
              </a:rPr>
              <a:t>Test Case 20: Evaluate the system's security measures, such as encryption of communication channels and secure storage of sensitive information.</a:t>
            </a:r>
          </a:p>
        </p:txBody>
      </p:sp>
    </p:spTree>
    <p:extLst>
      <p:ext uri="{BB962C8B-B14F-4D97-AF65-F5344CB8AC3E}">
        <p14:creationId xmlns:p14="http://schemas.microsoft.com/office/powerpoint/2010/main" val="208947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D6D3-46B3-FCB8-7A3D-740A65D4B7DD}"/>
              </a:ext>
            </a:extLst>
          </p:cNvPr>
          <p:cNvSpPr>
            <a:spLocks noGrp="1"/>
          </p:cNvSpPr>
          <p:nvPr>
            <p:ph type="title"/>
          </p:nvPr>
        </p:nvSpPr>
        <p:spPr>
          <a:xfrm>
            <a:off x="385482" y="655320"/>
            <a:ext cx="11394142" cy="5486400"/>
          </a:xfrm>
        </p:spPr>
        <p:txBody>
          <a:bodyPr>
            <a:normAutofit/>
          </a:bodyPr>
          <a:lstStyle/>
          <a:p>
            <a:pPr algn="ctr"/>
            <a:r>
              <a:rPr lang="en-US" sz="7200" dirty="0">
                <a:latin typeface="Perpetua" panose="02020502060401020303" pitchFamily="18" charset="0"/>
              </a:rPr>
              <a:t>THANK  YOU.</a:t>
            </a:r>
            <a:endParaRPr lang="en-IN" sz="7200" dirty="0">
              <a:latin typeface="Perpetua" panose="02020502060401020303" pitchFamily="18" charset="0"/>
            </a:endParaRPr>
          </a:p>
        </p:txBody>
      </p:sp>
    </p:spTree>
    <p:extLst>
      <p:ext uri="{BB962C8B-B14F-4D97-AF65-F5344CB8AC3E}">
        <p14:creationId xmlns:p14="http://schemas.microsoft.com/office/powerpoint/2010/main" val="41465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389965" y="444649"/>
            <a:ext cx="11412070" cy="1016598"/>
          </a:xfrm>
        </p:spPr>
        <p:txBody>
          <a:bodyPr>
            <a:normAutofit/>
          </a:bodyPr>
          <a:lstStyle/>
          <a:p>
            <a:pPr algn="ctr"/>
            <a:r>
              <a:rPr lang="en-US" sz="3200" b="1" dirty="0">
                <a:latin typeface="Perpetua" panose="02020502060401020303" pitchFamily="18" charset="0"/>
                <a:cs typeface="Times New Roman" panose="02020603050405020304" pitchFamily="18" charset="0"/>
              </a:rPr>
              <a:t>1.INTRODUCTION</a:t>
            </a:r>
          </a:p>
        </p:txBody>
      </p:sp>
      <p:sp>
        <p:nvSpPr>
          <p:cNvPr id="7" name="Content Placeholder 6">
            <a:extLst>
              <a:ext uri="{FF2B5EF4-FFF2-40B4-BE49-F238E27FC236}">
                <a16:creationId xmlns:a16="http://schemas.microsoft.com/office/drawing/2014/main" id="{0C0D5F39-EF49-BECB-8276-8B8A46F07AC2}"/>
              </a:ext>
            </a:extLst>
          </p:cNvPr>
          <p:cNvSpPr>
            <a:spLocks noGrp="1"/>
          </p:cNvSpPr>
          <p:nvPr>
            <p:ph sz="quarter" idx="10"/>
          </p:nvPr>
        </p:nvSpPr>
        <p:spPr>
          <a:xfrm>
            <a:off x="654424" y="1572410"/>
            <a:ext cx="10883152" cy="4840941"/>
          </a:xfrm>
        </p:spPr>
        <p:txBody>
          <a:bodyPr>
            <a:normAutofit fontScale="92500" lnSpcReduction="20000"/>
          </a:bodyPr>
          <a:lstStyle/>
          <a:p>
            <a:pPr marL="0" indent="0">
              <a:lnSpc>
                <a:spcPct val="110000"/>
              </a:lnSpc>
              <a:buNone/>
            </a:pPr>
            <a:r>
              <a:rPr lang="en-IN" sz="2400" b="1" dirty="0">
                <a:solidFill>
                  <a:srgbClr val="FF0000"/>
                </a:solidFill>
                <a:latin typeface="Perpetua" panose="02020502060401020303" pitchFamily="18" charset="0"/>
              </a:rPr>
              <a:t>1.1 Problem Definition &amp; Description</a:t>
            </a:r>
          </a:p>
          <a:p>
            <a:pPr>
              <a:lnSpc>
                <a:spcPct val="110000"/>
              </a:lnSpc>
            </a:pPr>
            <a:r>
              <a:rPr lang="en-US" sz="2400" b="1" dirty="0">
                <a:solidFill>
                  <a:srgbClr val="FF0000"/>
                </a:solidFill>
                <a:latin typeface="Perpetua" panose="02020502060401020303" pitchFamily="18" charset="0"/>
              </a:rPr>
              <a:t>Problem specification</a:t>
            </a:r>
          </a:p>
          <a:p>
            <a:pPr algn="just">
              <a:lnSpc>
                <a:spcPct val="110000"/>
              </a:lnSpc>
            </a:pPr>
            <a:r>
              <a:rPr lang="en-US" sz="2400" b="1" dirty="0">
                <a:solidFill>
                  <a:srgbClr val="FF0000"/>
                </a:solidFill>
                <a:latin typeface="Perpetua" panose="02020502060401020303" pitchFamily="18" charset="0"/>
              </a:rPr>
              <a:t>	</a:t>
            </a:r>
            <a:r>
              <a:rPr lang="en-US" sz="2400" b="0" i="0" dirty="0">
                <a:solidFill>
                  <a:srgbClr val="ECECEC"/>
                </a:solidFill>
                <a:effectLst/>
                <a:latin typeface="Söhne"/>
              </a:rPr>
              <a:t> </a:t>
            </a:r>
            <a:r>
              <a:rPr lang="en-US" sz="2000" b="0" i="0" dirty="0">
                <a:solidFill>
                  <a:schemeClr val="tx1"/>
                </a:solidFill>
                <a:effectLst/>
                <a:latin typeface="Perpetua" panose="02020502060401020303" pitchFamily="18" charset="0"/>
              </a:rPr>
              <a:t>The problem specification involves creating an IoT-based </a:t>
            </a:r>
            <a:r>
              <a:rPr lang="en-US" sz="2000" dirty="0">
                <a:solidFill>
                  <a:schemeClr val="tx1"/>
                </a:solidFill>
                <a:latin typeface="Perpetua" panose="02020502060401020303" pitchFamily="18" charset="0"/>
              </a:rPr>
              <a:t>centralized ATM</a:t>
            </a:r>
            <a:r>
              <a:rPr lang="en-US" sz="2000" b="0" i="0" dirty="0">
                <a:solidFill>
                  <a:schemeClr val="tx1"/>
                </a:solidFill>
                <a:effectLst/>
                <a:latin typeface="Perpetua" panose="02020502060401020303" pitchFamily="18" charset="0"/>
              </a:rPr>
              <a:t> security alarm system controlled by Google Assistant using an Arduino board, where the system should be capable of detecting the state of an ATM door (open/closed) using a door sensor, activating a buzzer alarm when the door is open, and deactivating the alarm when the door is closed. Integration with Google Assistant should enable users to remotely control the alarm system via voice commands. Additionally, the system must ensure secure communication over the internet and robust error handling to maintain reliability and prevent unauthorized access.</a:t>
            </a:r>
          </a:p>
          <a:p>
            <a:pPr>
              <a:lnSpc>
                <a:spcPct val="110000"/>
              </a:lnSpc>
            </a:pPr>
            <a:r>
              <a:rPr lang="en-US" sz="2400" b="1" dirty="0">
                <a:solidFill>
                  <a:srgbClr val="FF0000"/>
                </a:solidFill>
                <a:latin typeface="Perpetua" panose="02020502060401020303" pitchFamily="18" charset="0"/>
              </a:rPr>
              <a:t>Problem Description</a:t>
            </a:r>
          </a:p>
          <a:p>
            <a:pPr algn="just">
              <a:lnSpc>
                <a:spcPct val="110000"/>
              </a:lnSpc>
            </a:pPr>
            <a:r>
              <a:rPr lang="en-US" sz="2400" b="1" dirty="0">
                <a:solidFill>
                  <a:srgbClr val="FF0000"/>
                </a:solidFill>
                <a:latin typeface="Perpetua" panose="02020502060401020303" pitchFamily="18" charset="0"/>
              </a:rPr>
              <a:t>	</a:t>
            </a:r>
            <a:r>
              <a:rPr lang="en-US" sz="2000" b="0" i="0" dirty="0">
                <a:solidFill>
                  <a:schemeClr val="tx1"/>
                </a:solidFill>
                <a:effectLst/>
                <a:latin typeface="Perpetua" panose="02020502060401020303" pitchFamily="18" charset="0"/>
              </a:rPr>
              <a:t> The problem at hand entails the development of an Internet of Things (IoT) solution aimed at enhancing </a:t>
            </a:r>
            <a:r>
              <a:rPr lang="en-US" sz="2000" dirty="0">
                <a:solidFill>
                  <a:schemeClr val="tx1"/>
                </a:solidFill>
                <a:latin typeface="Perpetua" panose="02020502060401020303" pitchFamily="18" charset="0"/>
              </a:rPr>
              <a:t>ATM</a:t>
            </a:r>
            <a:r>
              <a:rPr lang="en-US" sz="2000" b="0" i="0" dirty="0">
                <a:solidFill>
                  <a:schemeClr val="tx1"/>
                </a:solidFill>
                <a:effectLst/>
                <a:latin typeface="Perpetua" panose="02020502060401020303" pitchFamily="18" charset="0"/>
              </a:rPr>
              <a:t> security through the utilization of readily available hardware components and the integration of voice control functionalities via Google Assistant. The envisioned system centers around an </a:t>
            </a:r>
            <a:r>
              <a:rPr lang="en-US" sz="2000" dirty="0">
                <a:solidFill>
                  <a:schemeClr val="tx1"/>
                </a:solidFill>
                <a:latin typeface="Perpetua" panose="02020502060401020303" pitchFamily="18" charset="0"/>
              </a:rPr>
              <a:t>esp8266</a:t>
            </a:r>
            <a:r>
              <a:rPr lang="en-US" sz="2000" b="0" i="0" dirty="0">
                <a:solidFill>
                  <a:schemeClr val="tx1"/>
                </a:solidFill>
                <a:effectLst/>
                <a:latin typeface="Perpetua" panose="02020502060401020303" pitchFamily="18" charset="0"/>
              </a:rPr>
              <a:t> microcontroller board, tasked with monitoring the status of an ATM door using a sensor and activating an audible alarm in the event of unauthorized access. Crucially, this alarm system should be accessible remotely, allowing users to command its activation or deactivation using voice commands via Google Assistant. </a:t>
            </a:r>
            <a:endParaRPr lang="en-US" sz="2000" b="1" dirty="0">
              <a:solidFill>
                <a:schemeClr val="tx1"/>
              </a:solidFill>
              <a:latin typeface="Perpetua" panose="02020502060401020303" pitchFamily="18" charset="0"/>
            </a:endParaRPr>
          </a:p>
        </p:txBody>
      </p:sp>
    </p:spTree>
    <p:extLst>
      <p:ext uri="{BB962C8B-B14F-4D97-AF65-F5344CB8AC3E}">
        <p14:creationId xmlns:p14="http://schemas.microsoft.com/office/powerpoint/2010/main" val="81037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C582D6-5457-9771-6EDC-435910A489AE}"/>
              </a:ext>
            </a:extLst>
          </p:cNvPr>
          <p:cNvSpPr>
            <a:spLocks noGrp="1"/>
          </p:cNvSpPr>
          <p:nvPr>
            <p:ph sz="quarter" idx="10"/>
          </p:nvPr>
        </p:nvSpPr>
        <p:spPr>
          <a:xfrm>
            <a:off x="618564" y="842682"/>
            <a:ext cx="10910047" cy="5459506"/>
          </a:xfrm>
        </p:spPr>
        <p:txBody>
          <a:bodyPr/>
          <a:lstStyle/>
          <a:p>
            <a:pPr>
              <a:lnSpc>
                <a:spcPct val="100000"/>
              </a:lnSpc>
            </a:pPr>
            <a:r>
              <a:rPr lang="en-IN" sz="2400" b="1" dirty="0">
                <a:solidFill>
                  <a:srgbClr val="FF0000"/>
                </a:solidFill>
                <a:latin typeface="Perpetua" panose="02020502060401020303" pitchFamily="18" charset="0"/>
              </a:rPr>
              <a:t>1.2 Objectives of the Project</a:t>
            </a:r>
          </a:p>
          <a:p>
            <a:pPr marL="0" indent="0">
              <a:lnSpc>
                <a:spcPct val="100000"/>
              </a:lnSpc>
              <a:buNone/>
            </a:pPr>
            <a:r>
              <a:rPr lang="en-US" sz="2400" b="1" dirty="0">
                <a:solidFill>
                  <a:srgbClr val="FF0000"/>
                </a:solidFill>
                <a:latin typeface="Perpetua" panose="02020502060401020303" pitchFamily="18" charset="0"/>
              </a:rPr>
              <a:t>Aim of the project</a:t>
            </a:r>
          </a:p>
          <a:p>
            <a:pPr marL="0" indent="0" algn="just">
              <a:lnSpc>
                <a:spcPct val="100000"/>
              </a:lnSpc>
              <a:buNone/>
            </a:pPr>
            <a:r>
              <a:rPr lang="en-US" sz="2400" b="1" dirty="0">
                <a:solidFill>
                  <a:srgbClr val="FF0000"/>
                </a:solidFill>
                <a:latin typeface="Perpetua" panose="02020502060401020303" pitchFamily="18" charset="0"/>
              </a:rPr>
              <a:t>	</a:t>
            </a:r>
            <a:r>
              <a:rPr lang="en-US" sz="2000" b="0" i="0" dirty="0">
                <a:solidFill>
                  <a:schemeClr val="tx1"/>
                </a:solidFill>
                <a:effectLst/>
                <a:latin typeface="Perpetua" panose="02020502060401020303" pitchFamily="18" charset="0"/>
              </a:rPr>
              <a:t>The aim of this project is to create an efficient and user-friendly IoT-based centralized </a:t>
            </a:r>
            <a:r>
              <a:rPr lang="en-US" sz="2000" dirty="0">
                <a:solidFill>
                  <a:schemeClr val="tx1"/>
                </a:solidFill>
                <a:latin typeface="Perpetua" panose="02020502060401020303" pitchFamily="18" charset="0"/>
              </a:rPr>
              <a:t>ATM</a:t>
            </a:r>
            <a:r>
              <a:rPr lang="en-US" sz="2000" b="0" i="0" dirty="0">
                <a:solidFill>
                  <a:schemeClr val="tx1"/>
                </a:solidFill>
                <a:effectLst/>
                <a:latin typeface="Perpetua" panose="02020502060401020303" pitchFamily="18" charset="0"/>
              </a:rPr>
              <a:t> security alarm system that integrates seamlessly with Google Assistant, allowing users to remotely monitor and control the security status of the ATM using voice commands. The system will prioritize security, reliability, and ease of use to deliver a comprehensive solution for enhancing home or office security.</a:t>
            </a:r>
            <a:endParaRPr lang="en-US" sz="2000" b="1" dirty="0">
              <a:solidFill>
                <a:schemeClr val="tx1"/>
              </a:solidFill>
              <a:latin typeface="Perpetua" panose="02020502060401020303" pitchFamily="18" charset="0"/>
            </a:endParaRPr>
          </a:p>
          <a:p>
            <a:pPr marL="0" indent="0">
              <a:lnSpc>
                <a:spcPct val="100000"/>
              </a:lnSpc>
              <a:buNone/>
            </a:pPr>
            <a:r>
              <a:rPr lang="en-US" sz="2400" b="1" dirty="0">
                <a:solidFill>
                  <a:srgbClr val="FF0000"/>
                </a:solidFill>
                <a:latin typeface="Perpetua" panose="02020502060401020303" pitchFamily="18" charset="0"/>
              </a:rPr>
              <a:t>Tasks and deliverables</a:t>
            </a:r>
          </a:p>
          <a:p>
            <a:pPr marL="342900" indent="-342900">
              <a:lnSpc>
                <a:spcPct val="100000"/>
              </a:lnSpc>
              <a:buFont typeface="Wingdings" panose="05000000000000000000" pitchFamily="2" charset="2"/>
              <a:buChar char="Ø"/>
            </a:pPr>
            <a:r>
              <a:rPr lang="en-IN" sz="2000" i="0" dirty="0">
                <a:solidFill>
                  <a:schemeClr val="tx1"/>
                </a:solidFill>
                <a:effectLst/>
                <a:latin typeface="Perpetua" panose="02020502060401020303" pitchFamily="18" charset="0"/>
              </a:rPr>
              <a:t>Hardware Setup and Integration</a:t>
            </a:r>
          </a:p>
          <a:p>
            <a:pPr marL="342900" indent="-342900">
              <a:lnSpc>
                <a:spcPct val="100000"/>
              </a:lnSpc>
              <a:buFont typeface="Wingdings" panose="05000000000000000000" pitchFamily="2" charset="2"/>
              <a:buChar char="Ø"/>
            </a:pPr>
            <a:r>
              <a:rPr lang="en-IN" sz="2000" i="0" dirty="0">
                <a:solidFill>
                  <a:schemeClr val="tx1"/>
                </a:solidFill>
                <a:effectLst/>
                <a:latin typeface="Perpetua" panose="02020502060401020303" pitchFamily="18" charset="0"/>
              </a:rPr>
              <a:t>Arduino Programming</a:t>
            </a:r>
            <a:endParaRPr lang="en-IN" sz="2000" dirty="0">
              <a:solidFill>
                <a:schemeClr val="tx1"/>
              </a:solidFill>
              <a:latin typeface="Perpetua" panose="02020502060401020303" pitchFamily="18" charset="0"/>
            </a:endParaRPr>
          </a:p>
          <a:p>
            <a:pPr marL="342900" indent="-342900">
              <a:lnSpc>
                <a:spcPct val="100000"/>
              </a:lnSpc>
              <a:buFont typeface="Wingdings" panose="05000000000000000000" pitchFamily="2" charset="2"/>
              <a:buChar char="Ø"/>
            </a:pPr>
            <a:r>
              <a:rPr lang="en-IN" sz="2000" i="0" dirty="0">
                <a:solidFill>
                  <a:schemeClr val="tx1"/>
                </a:solidFill>
                <a:effectLst/>
                <a:latin typeface="Perpetua" panose="02020502060401020303" pitchFamily="18" charset="0"/>
              </a:rPr>
              <a:t>Google Assistant Integration</a:t>
            </a:r>
          </a:p>
          <a:p>
            <a:pPr marL="342900" indent="-342900">
              <a:lnSpc>
                <a:spcPct val="100000"/>
              </a:lnSpc>
              <a:buFont typeface="Wingdings" panose="05000000000000000000" pitchFamily="2" charset="2"/>
              <a:buChar char="Ø"/>
            </a:pPr>
            <a:r>
              <a:rPr lang="en-IN" sz="2000" i="0" dirty="0">
                <a:solidFill>
                  <a:schemeClr val="tx1"/>
                </a:solidFill>
                <a:effectLst/>
                <a:latin typeface="Perpetua" panose="02020502060401020303" pitchFamily="18" charset="0"/>
              </a:rPr>
              <a:t>Security Implementation</a:t>
            </a:r>
            <a:endParaRPr lang="en-IN" sz="2000" dirty="0">
              <a:solidFill>
                <a:schemeClr val="tx1"/>
              </a:solidFill>
              <a:latin typeface="Perpetua" panose="02020502060401020303" pitchFamily="18" charset="0"/>
            </a:endParaRPr>
          </a:p>
          <a:p>
            <a:pPr marL="342900" indent="-342900">
              <a:lnSpc>
                <a:spcPct val="100000"/>
              </a:lnSpc>
              <a:buFont typeface="Wingdings" panose="05000000000000000000" pitchFamily="2" charset="2"/>
              <a:buChar char="Ø"/>
            </a:pPr>
            <a:r>
              <a:rPr lang="en-IN" sz="2000" i="0" dirty="0">
                <a:solidFill>
                  <a:schemeClr val="tx1"/>
                </a:solidFill>
                <a:effectLst/>
                <a:latin typeface="Perpetua" panose="02020502060401020303" pitchFamily="18" charset="0"/>
              </a:rPr>
              <a:t>Testing and Validation</a:t>
            </a:r>
          </a:p>
          <a:p>
            <a:pPr marL="342900" indent="-342900">
              <a:lnSpc>
                <a:spcPct val="100000"/>
              </a:lnSpc>
              <a:buFont typeface="Wingdings" panose="05000000000000000000" pitchFamily="2" charset="2"/>
              <a:buChar char="Ø"/>
            </a:pPr>
            <a:r>
              <a:rPr lang="en-IN" sz="2000" i="0" dirty="0">
                <a:solidFill>
                  <a:schemeClr val="tx1"/>
                </a:solidFill>
                <a:effectLst/>
                <a:latin typeface="Perpetua" panose="02020502060401020303" pitchFamily="18" charset="0"/>
              </a:rPr>
              <a:t>Deployment and Training</a:t>
            </a:r>
            <a:endParaRPr lang="en-IN" sz="2000" dirty="0">
              <a:solidFill>
                <a:schemeClr val="tx1"/>
              </a:solidFill>
              <a:latin typeface="Perpetua" panose="02020502060401020303" pitchFamily="18" charset="0"/>
            </a:endParaRPr>
          </a:p>
          <a:p>
            <a:endParaRPr lang="en-IN" sz="2400" b="1" dirty="0">
              <a:solidFill>
                <a:srgbClr val="FF0000"/>
              </a:solidFill>
              <a:latin typeface="Perpetua" panose="02020502060401020303" pitchFamily="18" charset="0"/>
            </a:endParaRPr>
          </a:p>
        </p:txBody>
      </p:sp>
      <p:sp>
        <p:nvSpPr>
          <p:cNvPr id="4" name="Slide Number Placeholder 3">
            <a:extLst>
              <a:ext uri="{FF2B5EF4-FFF2-40B4-BE49-F238E27FC236}">
                <a16:creationId xmlns:a16="http://schemas.microsoft.com/office/drawing/2014/main" id="{4CD3FD76-422F-02C1-3A34-AAFD57737794}"/>
              </a:ext>
            </a:extLst>
          </p:cNvPr>
          <p:cNvSpPr>
            <a:spLocks noGrp="1"/>
          </p:cNvSpPr>
          <p:nvPr>
            <p:ph type="sldNum" sz="quarter" idx="4"/>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97608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EA55ED-97B2-8292-E5F5-0DDA207B6386}"/>
              </a:ext>
            </a:extLst>
          </p:cNvPr>
          <p:cNvSpPr>
            <a:spLocks noGrp="1"/>
          </p:cNvSpPr>
          <p:nvPr>
            <p:ph type="sldNum" sz="quarter" idx="4"/>
          </p:nvPr>
        </p:nvSpPr>
        <p:spPr/>
        <p:txBody>
          <a:bodyPr/>
          <a:lstStyle/>
          <a:p>
            <a:fld id="{B5CEABB6-07DC-46E8-9B57-56EC44A396E5}" type="slidenum">
              <a:rPr lang="en-US" smtClean="0"/>
              <a:pPr/>
              <a:t>5</a:t>
            </a:fld>
            <a:endParaRPr lang="en-US" dirty="0"/>
          </a:p>
        </p:txBody>
      </p:sp>
      <p:sp>
        <p:nvSpPr>
          <p:cNvPr id="5" name="Content Placeholder 2">
            <a:extLst>
              <a:ext uri="{FF2B5EF4-FFF2-40B4-BE49-F238E27FC236}">
                <a16:creationId xmlns:a16="http://schemas.microsoft.com/office/drawing/2014/main" id="{B15F9A5F-1667-FABF-9C84-F162107DAD77}"/>
              </a:ext>
            </a:extLst>
          </p:cNvPr>
          <p:cNvSpPr>
            <a:spLocks noGrp="1"/>
          </p:cNvSpPr>
          <p:nvPr>
            <p:ph sz="quarter" idx="10"/>
          </p:nvPr>
        </p:nvSpPr>
        <p:spPr>
          <a:xfrm>
            <a:off x="618564" y="842682"/>
            <a:ext cx="10910047" cy="5459506"/>
          </a:xfrm>
        </p:spPr>
        <p:txBody>
          <a:bodyPr>
            <a:normAutofit lnSpcReduction="10000"/>
          </a:bodyPr>
          <a:lstStyle/>
          <a:p>
            <a:pPr marL="0" indent="0">
              <a:lnSpc>
                <a:spcPct val="100000"/>
              </a:lnSpc>
              <a:buNone/>
            </a:pPr>
            <a:r>
              <a:rPr lang="en-IN" sz="2400" b="1" dirty="0">
                <a:solidFill>
                  <a:srgbClr val="FF0000"/>
                </a:solidFill>
                <a:latin typeface="Perpetua" panose="02020502060401020303" pitchFamily="18" charset="0"/>
              </a:rPr>
              <a:t>1.3 Scope of the project</a:t>
            </a:r>
          </a:p>
          <a:p>
            <a:pPr marL="0" indent="0">
              <a:lnSpc>
                <a:spcPct val="100000"/>
              </a:lnSpc>
              <a:buNone/>
            </a:pPr>
            <a:r>
              <a:rPr lang="en-US" sz="2400" b="1" dirty="0">
                <a:solidFill>
                  <a:srgbClr val="FF0000"/>
                </a:solidFill>
                <a:latin typeface="Perpetua" panose="02020502060401020303" pitchFamily="18" charset="0"/>
              </a:rPr>
              <a:t>Determining goals</a:t>
            </a:r>
          </a:p>
          <a:p>
            <a:pPr marL="0" indent="0" algn="just">
              <a:lnSpc>
                <a:spcPct val="100000"/>
              </a:lnSpc>
              <a:buNone/>
            </a:pPr>
            <a:r>
              <a:rPr lang="en-US" sz="2400" b="1" dirty="0">
                <a:solidFill>
                  <a:srgbClr val="FF0000"/>
                </a:solidFill>
                <a:latin typeface="Perpetua" panose="02020502060401020303" pitchFamily="18" charset="0"/>
              </a:rPr>
              <a:t>	</a:t>
            </a:r>
            <a:r>
              <a:rPr lang="en-US" sz="2000" b="0" i="0" dirty="0">
                <a:solidFill>
                  <a:schemeClr val="tx1"/>
                </a:solidFill>
                <a:effectLst/>
                <a:latin typeface="Perpetua" panose="02020502060401020303" pitchFamily="18" charset="0"/>
              </a:rPr>
              <a:t>The primary goal of the project is to develop an IoT-based </a:t>
            </a:r>
            <a:r>
              <a:rPr lang="en-US" sz="2000" dirty="0">
                <a:solidFill>
                  <a:schemeClr val="tx1"/>
                </a:solidFill>
                <a:latin typeface="Perpetua" panose="02020502060401020303" pitchFamily="18" charset="0"/>
              </a:rPr>
              <a:t>ATM</a:t>
            </a:r>
            <a:r>
              <a:rPr lang="en-US" sz="2000" b="0" i="0" dirty="0">
                <a:solidFill>
                  <a:schemeClr val="tx1"/>
                </a:solidFill>
                <a:effectLst/>
                <a:latin typeface="Perpetua" panose="02020502060401020303" pitchFamily="18" charset="0"/>
              </a:rPr>
              <a:t> security alarm system that can be controlled via Google Assistant. This involves integrating hardware components such as an </a:t>
            </a:r>
            <a:r>
              <a:rPr lang="en-US" sz="2000" dirty="0">
                <a:solidFill>
                  <a:schemeClr val="tx1"/>
                </a:solidFill>
                <a:latin typeface="Perpetua" panose="02020502060401020303" pitchFamily="18" charset="0"/>
              </a:rPr>
              <a:t>esp8266</a:t>
            </a:r>
            <a:r>
              <a:rPr lang="en-US" sz="2000" b="0" i="0" dirty="0">
                <a:solidFill>
                  <a:schemeClr val="tx1"/>
                </a:solidFill>
                <a:effectLst/>
                <a:latin typeface="Perpetua" panose="02020502060401020303" pitchFamily="18" charset="0"/>
              </a:rPr>
              <a:t> board, door sensor, and buzzer, with software components for Wi-Fi connectivity and communication with Google Assistant. The system should accurately detect the state of the door, trigger the alarm when necessary, and provide remote control functionality through voice commands. Additionally, ensuring security and reliability in data transmission and system operation is crucial.</a:t>
            </a:r>
            <a:endParaRPr lang="en-US" sz="2000" b="1" dirty="0">
              <a:solidFill>
                <a:schemeClr val="tx1"/>
              </a:solidFill>
              <a:latin typeface="Perpetua" panose="02020502060401020303" pitchFamily="18" charset="0"/>
            </a:endParaRPr>
          </a:p>
          <a:p>
            <a:pPr marL="0" indent="0">
              <a:lnSpc>
                <a:spcPct val="100000"/>
              </a:lnSpc>
              <a:buNone/>
            </a:pPr>
            <a:r>
              <a:rPr lang="en-US" sz="2400" b="1" dirty="0">
                <a:solidFill>
                  <a:srgbClr val="FF0000"/>
                </a:solidFill>
                <a:latin typeface="Perpetua" panose="02020502060401020303" pitchFamily="18" charset="0"/>
              </a:rPr>
              <a:t>Data &amp; Constrains</a:t>
            </a:r>
          </a:p>
          <a:p>
            <a:pPr algn="just">
              <a:lnSpc>
                <a:spcPct val="100000"/>
              </a:lnSpc>
            </a:pPr>
            <a:r>
              <a:rPr lang="en-IN" sz="2400" b="1" dirty="0">
                <a:solidFill>
                  <a:srgbClr val="FF0000"/>
                </a:solidFill>
                <a:latin typeface="Perpetua" panose="02020502060401020303" pitchFamily="18" charset="0"/>
              </a:rPr>
              <a:t>	</a:t>
            </a:r>
            <a:r>
              <a:rPr lang="en-US" sz="2000" b="0" i="0" dirty="0">
                <a:solidFill>
                  <a:schemeClr val="tx1"/>
                </a:solidFill>
                <a:effectLst/>
                <a:latin typeface="Perpetua" panose="02020502060401020303" pitchFamily="18" charset="0"/>
              </a:rPr>
              <a:t>Data includes information related to the state of the ATM door (open/closed) sensed by the door sensor, as well as commands received from Google Assistant.</a:t>
            </a:r>
          </a:p>
          <a:p>
            <a:pPr algn="just">
              <a:lnSpc>
                <a:spcPct val="100000"/>
              </a:lnSpc>
            </a:pPr>
            <a:r>
              <a:rPr lang="en-US" sz="2000" dirty="0">
                <a:solidFill>
                  <a:schemeClr val="tx1"/>
                </a:solidFill>
                <a:latin typeface="Perpetua" panose="02020502060401020303" pitchFamily="18" charset="0"/>
              </a:rPr>
              <a:t>	</a:t>
            </a:r>
            <a:r>
              <a:rPr lang="en-US" sz="2000" b="0" i="0" dirty="0">
                <a:solidFill>
                  <a:schemeClr val="tx1"/>
                </a:solidFill>
                <a:effectLst/>
                <a:latin typeface="Perpetua" panose="02020502060401020303" pitchFamily="18" charset="0"/>
              </a:rPr>
              <a:t>Constraints include hardware limitations of the </a:t>
            </a:r>
            <a:r>
              <a:rPr lang="en-US" sz="2000" dirty="0">
                <a:solidFill>
                  <a:schemeClr val="tx1"/>
                </a:solidFill>
                <a:latin typeface="Perpetua" panose="02020502060401020303" pitchFamily="18" charset="0"/>
              </a:rPr>
              <a:t>esp8266</a:t>
            </a:r>
            <a:r>
              <a:rPr lang="en-US" sz="2000" b="0" i="0" dirty="0">
                <a:solidFill>
                  <a:schemeClr val="tx1"/>
                </a:solidFill>
                <a:effectLst/>
                <a:latin typeface="Perpetua" panose="02020502060401020303" pitchFamily="18" charset="0"/>
              </a:rPr>
              <a:t> board, such as memory and processing power, as well as limitations imposed by the chosen communication protocols and platforms (e.g., Wi-Fi, Google Actions). Power consumption and scalability may also be considerations depending on the deployment environment and intended usage.</a:t>
            </a:r>
            <a:endParaRPr lang="en-IN" sz="2000" b="1" dirty="0">
              <a:solidFill>
                <a:schemeClr val="tx1"/>
              </a:solidFill>
              <a:latin typeface="Perpetua" panose="02020502060401020303" pitchFamily="18" charset="0"/>
            </a:endParaRPr>
          </a:p>
        </p:txBody>
      </p:sp>
    </p:spTree>
    <p:extLst>
      <p:ext uri="{BB962C8B-B14F-4D97-AF65-F5344CB8AC3E}">
        <p14:creationId xmlns:p14="http://schemas.microsoft.com/office/powerpoint/2010/main" val="356731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4D548-9A8C-5BCF-CF2B-EA6A751F59B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C38A8C-7869-19D4-36B4-2CD38FC635F9}"/>
              </a:ext>
            </a:extLst>
          </p:cNvPr>
          <p:cNvSpPr>
            <a:spLocks noGrp="1"/>
          </p:cNvSpPr>
          <p:nvPr>
            <p:ph type="sldNum" sz="quarter" idx="4"/>
          </p:nvPr>
        </p:nvSpPr>
        <p:spPr/>
        <p:txBody>
          <a:bodyPr/>
          <a:lstStyle/>
          <a:p>
            <a:fld id="{B5CEABB6-07DC-46E8-9B57-56EC44A396E5}" type="slidenum">
              <a:rPr lang="en-US" smtClean="0"/>
              <a:pPr/>
              <a:t>6</a:t>
            </a:fld>
            <a:endParaRPr lang="en-US" dirty="0"/>
          </a:p>
        </p:txBody>
      </p:sp>
      <p:sp>
        <p:nvSpPr>
          <p:cNvPr id="5" name="Content Placeholder 2">
            <a:extLst>
              <a:ext uri="{FF2B5EF4-FFF2-40B4-BE49-F238E27FC236}">
                <a16:creationId xmlns:a16="http://schemas.microsoft.com/office/drawing/2014/main" id="{92253D26-56B6-8372-6729-58C26E1F1599}"/>
              </a:ext>
            </a:extLst>
          </p:cNvPr>
          <p:cNvSpPr>
            <a:spLocks noGrp="1"/>
          </p:cNvSpPr>
          <p:nvPr>
            <p:ph sz="quarter" idx="10"/>
          </p:nvPr>
        </p:nvSpPr>
        <p:spPr>
          <a:xfrm>
            <a:off x="618564" y="842682"/>
            <a:ext cx="10910047" cy="5459506"/>
          </a:xfrm>
        </p:spPr>
        <p:txBody>
          <a:bodyPr/>
          <a:lstStyle/>
          <a:p>
            <a:pPr marL="0" indent="0">
              <a:lnSpc>
                <a:spcPct val="100000"/>
              </a:lnSpc>
              <a:buNone/>
            </a:pPr>
            <a:r>
              <a:rPr lang="en-US" sz="2400" b="1" dirty="0">
                <a:solidFill>
                  <a:srgbClr val="FF0000"/>
                </a:solidFill>
                <a:latin typeface="Perpetua" panose="02020502060401020303" pitchFamily="18" charset="0"/>
              </a:rPr>
              <a:t>Workflow management strategies</a:t>
            </a:r>
          </a:p>
          <a:p>
            <a:pPr marL="342900" indent="-342900">
              <a:lnSpc>
                <a:spcPct val="100000"/>
              </a:lnSpc>
              <a:buFont typeface="Wingdings" panose="05000000000000000000" pitchFamily="2" charset="2"/>
              <a:buChar char="Ø"/>
            </a:pPr>
            <a:r>
              <a:rPr lang="en-IN" sz="2000" i="0" dirty="0">
                <a:solidFill>
                  <a:schemeClr val="tx1"/>
                </a:solidFill>
                <a:effectLst/>
                <a:latin typeface="Perpetua" panose="02020502060401020303" pitchFamily="18" charset="0"/>
              </a:rPr>
              <a:t>Requirement Gathering and Planning</a:t>
            </a:r>
          </a:p>
          <a:p>
            <a:pPr marL="342900" indent="-342900">
              <a:lnSpc>
                <a:spcPct val="100000"/>
              </a:lnSpc>
              <a:buFont typeface="Wingdings" panose="05000000000000000000" pitchFamily="2" charset="2"/>
              <a:buChar char="Ø"/>
            </a:pPr>
            <a:r>
              <a:rPr lang="en-IN" sz="2000" i="0" dirty="0">
                <a:solidFill>
                  <a:schemeClr val="tx1"/>
                </a:solidFill>
                <a:effectLst/>
                <a:latin typeface="Perpetua" panose="02020502060401020303" pitchFamily="18" charset="0"/>
              </a:rPr>
              <a:t>Hardware Setup</a:t>
            </a:r>
            <a:endParaRPr lang="en-IN" sz="2000" dirty="0">
              <a:solidFill>
                <a:schemeClr val="tx1"/>
              </a:solidFill>
              <a:latin typeface="Perpetua" panose="02020502060401020303" pitchFamily="18" charset="0"/>
            </a:endParaRPr>
          </a:p>
          <a:p>
            <a:pPr marL="342900" indent="-342900">
              <a:lnSpc>
                <a:spcPct val="100000"/>
              </a:lnSpc>
              <a:buFont typeface="Wingdings" panose="05000000000000000000" pitchFamily="2" charset="2"/>
              <a:buChar char="Ø"/>
            </a:pPr>
            <a:r>
              <a:rPr lang="en-IN" sz="2000" i="0" dirty="0">
                <a:solidFill>
                  <a:schemeClr val="tx1"/>
                </a:solidFill>
                <a:effectLst/>
                <a:latin typeface="Perpetua" panose="02020502060401020303" pitchFamily="18" charset="0"/>
              </a:rPr>
              <a:t>Software Development</a:t>
            </a:r>
          </a:p>
          <a:p>
            <a:pPr marL="342900" indent="-342900">
              <a:lnSpc>
                <a:spcPct val="100000"/>
              </a:lnSpc>
              <a:buFont typeface="Wingdings" panose="05000000000000000000" pitchFamily="2" charset="2"/>
              <a:buChar char="Ø"/>
            </a:pPr>
            <a:r>
              <a:rPr lang="en-IN" sz="2000" i="0" dirty="0">
                <a:solidFill>
                  <a:schemeClr val="tx1"/>
                </a:solidFill>
                <a:effectLst/>
                <a:latin typeface="Perpetua" panose="02020502060401020303" pitchFamily="18" charset="0"/>
              </a:rPr>
              <a:t>Integration with Google Assistant</a:t>
            </a:r>
            <a:endParaRPr lang="en-IN" sz="2000" dirty="0">
              <a:solidFill>
                <a:schemeClr val="tx1"/>
              </a:solidFill>
              <a:latin typeface="Perpetua" panose="02020502060401020303" pitchFamily="18" charset="0"/>
            </a:endParaRPr>
          </a:p>
          <a:p>
            <a:pPr marL="342900" indent="-342900">
              <a:lnSpc>
                <a:spcPct val="100000"/>
              </a:lnSpc>
              <a:buFont typeface="Wingdings" panose="05000000000000000000" pitchFamily="2" charset="2"/>
              <a:buChar char="Ø"/>
            </a:pPr>
            <a:r>
              <a:rPr lang="en-IN" sz="2000" i="0" dirty="0">
                <a:solidFill>
                  <a:schemeClr val="tx1"/>
                </a:solidFill>
                <a:effectLst/>
                <a:latin typeface="Perpetua" panose="02020502060401020303" pitchFamily="18" charset="0"/>
              </a:rPr>
              <a:t>Testing and Debugging</a:t>
            </a:r>
          </a:p>
          <a:p>
            <a:pPr marL="342900" indent="-342900">
              <a:lnSpc>
                <a:spcPct val="100000"/>
              </a:lnSpc>
              <a:buFont typeface="Wingdings" panose="05000000000000000000" pitchFamily="2" charset="2"/>
              <a:buChar char="Ø"/>
            </a:pPr>
            <a:r>
              <a:rPr lang="en-IN" sz="2000" i="0" dirty="0">
                <a:solidFill>
                  <a:schemeClr val="tx1"/>
                </a:solidFill>
                <a:effectLst/>
                <a:latin typeface="Perpetua" panose="02020502060401020303" pitchFamily="18" charset="0"/>
              </a:rPr>
              <a:t>Documentation and Deployment</a:t>
            </a:r>
            <a:endParaRPr lang="en-US" sz="2000" dirty="0">
              <a:solidFill>
                <a:schemeClr val="tx1"/>
              </a:solidFill>
              <a:latin typeface="Perpetua" panose="02020502060401020303" pitchFamily="18" charset="0"/>
            </a:endParaRPr>
          </a:p>
        </p:txBody>
      </p:sp>
    </p:spTree>
    <p:extLst>
      <p:ext uri="{BB962C8B-B14F-4D97-AF65-F5344CB8AC3E}">
        <p14:creationId xmlns:p14="http://schemas.microsoft.com/office/powerpoint/2010/main" val="361106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1EEB-D282-629E-37E7-598ACB01B15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CD37086-7365-EBA3-8FB0-D46724E9615E}"/>
              </a:ext>
            </a:extLst>
          </p:cNvPr>
          <p:cNvSpPr>
            <a:spLocks noGrp="1"/>
          </p:cNvSpPr>
          <p:nvPr>
            <p:ph type="title"/>
          </p:nvPr>
        </p:nvSpPr>
        <p:spPr>
          <a:xfrm>
            <a:off x="389965" y="444649"/>
            <a:ext cx="11412070" cy="1016598"/>
          </a:xfrm>
        </p:spPr>
        <p:txBody>
          <a:bodyPr>
            <a:normAutofit/>
          </a:bodyPr>
          <a:lstStyle/>
          <a:p>
            <a:pPr algn="ctr"/>
            <a:r>
              <a:rPr lang="en-US" sz="3200" b="1" dirty="0">
                <a:latin typeface="Perpetua" panose="02020502060401020303" pitchFamily="18" charset="0"/>
                <a:cs typeface="Times New Roman" panose="02020603050405020304" pitchFamily="18" charset="0"/>
              </a:rPr>
              <a:t>2.SYSTEM ANALYSIS</a:t>
            </a:r>
          </a:p>
        </p:txBody>
      </p:sp>
      <p:sp>
        <p:nvSpPr>
          <p:cNvPr id="5" name="Content Placeholder 6">
            <a:extLst>
              <a:ext uri="{FF2B5EF4-FFF2-40B4-BE49-F238E27FC236}">
                <a16:creationId xmlns:a16="http://schemas.microsoft.com/office/drawing/2014/main" id="{8BC13B8B-5B77-F548-47C9-ABB4AB95A4FB}"/>
              </a:ext>
            </a:extLst>
          </p:cNvPr>
          <p:cNvSpPr>
            <a:spLocks noGrp="1"/>
          </p:cNvSpPr>
          <p:nvPr>
            <p:ph sz="quarter" idx="10"/>
          </p:nvPr>
        </p:nvSpPr>
        <p:spPr>
          <a:xfrm>
            <a:off x="654424" y="1258646"/>
            <a:ext cx="10883152" cy="5061472"/>
          </a:xfrm>
        </p:spPr>
        <p:txBody>
          <a:bodyPr>
            <a:normAutofit fontScale="70000" lnSpcReduction="20000"/>
          </a:bodyPr>
          <a:lstStyle/>
          <a:p>
            <a:pPr marL="0" indent="0">
              <a:lnSpc>
                <a:spcPct val="120000"/>
              </a:lnSpc>
              <a:buNone/>
            </a:pPr>
            <a:r>
              <a:rPr lang="en-US" sz="3400" b="1" dirty="0">
                <a:solidFill>
                  <a:srgbClr val="FF0000"/>
                </a:solidFill>
                <a:latin typeface="Perpetua" panose="02020502060401020303" pitchFamily="18" charset="0"/>
              </a:rPr>
              <a:t>2.1 Existing System</a:t>
            </a:r>
          </a:p>
          <a:p>
            <a:pPr marL="0" indent="0">
              <a:lnSpc>
                <a:spcPct val="120000"/>
              </a:lnSpc>
              <a:buNone/>
            </a:pPr>
            <a:r>
              <a:rPr lang="en-IN" sz="3400" b="1" dirty="0">
                <a:solidFill>
                  <a:srgbClr val="FF0000"/>
                </a:solidFill>
                <a:latin typeface="Perpetua" panose="02020502060401020303" pitchFamily="18" charset="0"/>
              </a:rPr>
              <a:t>Background &amp; Literature Survey</a:t>
            </a:r>
          </a:p>
          <a:p>
            <a:pPr marL="342900" indent="-342900" algn="just">
              <a:lnSpc>
                <a:spcPct val="120000"/>
              </a:lnSpc>
              <a:buFont typeface="Wingdings" panose="05000000000000000000" pitchFamily="2" charset="2"/>
              <a:buChar char="Ø"/>
            </a:pPr>
            <a:r>
              <a:rPr lang="en-US" sz="2900" b="1" i="0" dirty="0">
                <a:solidFill>
                  <a:schemeClr val="tx2"/>
                </a:solidFill>
                <a:effectLst/>
                <a:latin typeface="Perpetua" panose="02020502060401020303" pitchFamily="18" charset="0"/>
              </a:rPr>
              <a:t>Nest x Yale Smart Lock:</a:t>
            </a:r>
            <a:r>
              <a:rPr lang="en-US" sz="2900" b="0" i="0" dirty="0">
                <a:solidFill>
                  <a:schemeClr val="tx2"/>
                </a:solidFill>
                <a:effectLst/>
                <a:latin typeface="Perpetua" panose="02020502060401020303" pitchFamily="18" charset="0"/>
              </a:rPr>
              <a:t> </a:t>
            </a:r>
            <a:r>
              <a:rPr lang="en-US" sz="2900" b="0" i="0" dirty="0">
                <a:solidFill>
                  <a:schemeClr val="tx1"/>
                </a:solidFill>
                <a:effectLst/>
                <a:latin typeface="Perpetua" panose="02020502060401020303" pitchFamily="18" charset="0"/>
              </a:rPr>
              <a:t>This system integrates with Google Assistant and allows users to remotely lock and unlock doors using voice commands. However, it requires proprietary hardware and may be expensive for some users.</a:t>
            </a:r>
          </a:p>
          <a:p>
            <a:pPr marL="342900" indent="-342900" algn="just">
              <a:lnSpc>
                <a:spcPct val="120000"/>
              </a:lnSpc>
              <a:buFont typeface="Wingdings" panose="05000000000000000000" pitchFamily="2" charset="2"/>
              <a:buChar char="Ø"/>
            </a:pPr>
            <a:r>
              <a:rPr lang="en-US" sz="2900" b="1" i="0" dirty="0">
                <a:solidFill>
                  <a:schemeClr val="tx2"/>
                </a:solidFill>
                <a:effectLst/>
                <a:latin typeface="Perpetua" panose="02020502060401020303" pitchFamily="18" charset="0"/>
              </a:rPr>
              <a:t>August Smart Lock:</a:t>
            </a:r>
            <a:r>
              <a:rPr lang="en-US" sz="2900" b="0" i="0" dirty="0">
                <a:solidFill>
                  <a:schemeClr val="tx2"/>
                </a:solidFill>
                <a:effectLst/>
                <a:latin typeface="Perpetua" panose="02020502060401020303" pitchFamily="18" charset="0"/>
              </a:rPr>
              <a:t> </a:t>
            </a:r>
            <a:r>
              <a:rPr lang="en-US" sz="2900" b="0" i="0" dirty="0">
                <a:solidFill>
                  <a:schemeClr val="tx1"/>
                </a:solidFill>
                <a:effectLst/>
                <a:latin typeface="Perpetua" panose="02020502060401020303" pitchFamily="18" charset="0"/>
              </a:rPr>
              <a:t>Another popular smart lock system that supports voice control via Google Assistant. It offers features such as keyless entry and door activity monitoring but may lack flexibility for custom integrations.</a:t>
            </a:r>
          </a:p>
          <a:p>
            <a:pPr marL="342900" indent="-342900" algn="just">
              <a:lnSpc>
                <a:spcPct val="120000"/>
              </a:lnSpc>
              <a:buFont typeface="Wingdings" panose="05000000000000000000" pitchFamily="2" charset="2"/>
              <a:buChar char="Ø"/>
            </a:pPr>
            <a:r>
              <a:rPr lang="en-US" sz="2900" b="1" i="0" dirty="0">
                <a:solidFill>
                  <a:schemeClr val="tx2"/>
                </a:solidFill>
                <a:effectLst/>
                <a:latin typeface="Perpetua" panose="02020502060401020303" pitchFamily="18" charset="0"/>
              </a:rPr>
              <a:t>Samsung SmartThings:</a:t>
            </a:r>
            <a:r>
              <a:rPr lang="en-US" sz="2900" b="0" i="0" dirty="0">
                <a:solidFill>
                  <a:schemeClr val="tx2"/>
                </a:solidFill>
                <a:effectLst/>
                <a:latin typeface="Perpetua" panose="02020502060401020303" pitchFamily="18" charset="0"/>
              </a:rPr>
              <a:t> </a:t>
            </a:r>
            <a:r>
              <a:rPr lang="en-US" sz="2900" b="0" i="0" dirty="0">
                <a:solidFill>
                  <a:schemeClr val="tx1"/>
                </a:solidFill>
                <a:effectLst/>
                <a:latin typeface="Perpetua" panose="02020502060401020303" pitchFamily="18" charset="0"/>
              </a:rPr>
              <a:t>This home automation platform supports various IoT devices, including door sensors and alarms. It offers integration with Google Assistant for voice control but may require additional setup and configuration.</a:t>
            </a:r>
          </a:p>
          <a:p>
            <a:pPr marL="342900" indent="-342900" algn="just">
              <a:lnSpc>
                <a:spcPct val="120000"/>
              </a:lnSpc>
              <a:buFont typeface="Wingdings" panose="05000000000000000000" pitchFamily="2" charset="2"/>
              <a:buChar char="Ø"/>
            </a:pPr>
            <a:r>
              <a:rPr lang="en-US" sz="2900" b="1" i="0" dirty="0">
                <a:solidFill>
                  <a:schemeClr val="tx2"/>
                </a:solidFill>
                <a:effectLst/>
                <a:latin typeface="Perpetua" panose="02020502060401020303" pitchFamily="18" charset="0"/>
              </a:rPr>
              <a:t>Home Assistant:</a:t>
            </a:r>
            <a:r>
              <a:rPr lang="en-US" sz="2900" b="0" i="0" dirty="0">
                <a:solidFill>
                  <a:schemeClr val="tx2"/>
                </a:solidFill>
                <a:effectLst/>
                <a:latin typeface="Perpetua" panose="02020502060401020303" pitchFamily="18" charset="0"/>
              </a:rPr>
              <a:t> </a:t>
            </a:r>
            <a:r>
              <a:rPr lang="en-US" sz="2900" b="0" i="0" dirty="0">
                <a:solidFill>
                  <a:schemeClr val="tx1"/>
                </a:solidFill>
                <a:effectLst/>
                <a:latin typeface="Perpetua" panose="02020502060401020303" pitchFamily="18" charset="0"/>
              </a:rPr>
              <a:t>An open-source home automation platform that allows users to build custom IoT solutions. It supports integration with Google Assistant and offers flexibility for advanced configurations but may require more technical expertise to set up compared to commercial solutions.</a:t>
            </a:r>
          </a:p>
          <a:p>
            <a:pPr marL="0" indent="0">
              <a:lnSpc>
                <a:spcPct val="110000"/>
              </a:lnSpc>
              <a:buNone/>
            </a:pPr>
            <a:endParaRPr lang="en-US" sz="2000" b="1" dirty="0">
              <a:solidFill>
                <a:schemeClr val="tx1"/>
              </a:solidFill>
              <a:latin typeface="Perpetua" panose="02020502060401020303" pitchFamily="18" charset="0"/>
            </a:endParaRPr>
          </a:p>
          <a:p>
            <a:pPr marL="0" indent="0">
              <a:lnSpc>
                <a:spcPct val="110000"/>
              </a:lnSpc>
              <a:buNone/>
            </a:pPr>
            <a:endParaRPr lang="en-US" sz="2000" b="1" dirty="0">
              <a:solidFill>
                <a:schemeClr val="tx1"/>
              </a:solidFill>
              <a:latin typeface="Perpetua" panose="02020502060401020303" pitchFamily="18" charset="0"/>
            </a:endParaRPr>
          </a:p>
        </p:txBody>
      </p:sp>
    </p:spTree>
    <p:extLst>
      <p:ext uri="{BB962C8B-B14F-4D97-AF65-F5344CB8AC3E}">
        <p14:creationId xmlns:p14="http://schemas.microsoft.com/office/powerpoint/2010/main" val="879805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097A8-C123-5246-7DD0-C9EB7754A4B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D89DC0-62A8-B48F-2917-579368E02EC6}"/>
              </a:ext>
            </a:extLst>
          </p:cNvPr>
          <p:cNvSpPr>
            <a:spLocks noGrp="1"/>
          </p:cNvSpPr>
          <p:nvPr>
            <p:ph type="sldNum" sz="quarter" idx="4"/>
          </p:nvPr>
        </p:nvSpPr>
        <p:spPr/>
        <p:txBody>
          <a:bodyPr/>
          <a:lstStyle/>
          <a:p>
            <a:fld id="{B5CEABB6-07DC-46E8-9B57-56EC44A396E5}" type="slidenum">
              <a:rPr lang="en-US" smtClean="0"/>
              <a:pPr/>
              <a:t>8</a:t>
            </a:fld>
            <a:endParaRPr lang="en-US" dirty="0"/>
          </a:p>
        </p:txBody>
      </p:sp>
      <p:sp>
        <p:nvSpPr>
          <p:cNvPr id="5" name="Content Placeholder 2">
            <a:extLst>
              <a:ext uri="{FF2B5EF4-FFF2-40B4-BE49-F238E27FC236}">
                <a16:creationId xmlns:a16="http://schemas.microsoft.com/office/drawing/2014/main" id="{3B947E21-B587-4A90-CD8E-E359A88A427A}"/>
              </a:ext>
            </a:extLst>
          </p:cNvPr>
          <p:cNvSpPr>
            <a:spLocks noGrp="1"/>
          </p:cNvSpPr>
          <p:nvPr>
            <p:ph sz="quarter" idx="10"/>
          </p:nvPr>
        </p:nvSpPr>
        <p:spPr>
          <a:xfrm>
            <a:off x="618564" y="842682"/>
            <a:ext cx="10910047" cy="5459506"/>
          </a:xfrm>
        </p:spPr>
        <p:txBody>
          <a:bodyPr>
            <a:normAutofit/>
          </a:bodyPr>
          <a:lstStyle/>
          <a:p>
            <a:pPr algn="l">
              <a:lnSpc>
                <a:spcPct val="100000"/>
              </a:lnSpc>
            </a:pPr>
            <a:r>
              <a:rPr lang="en-US" sz="2400" b="1" i="0" dirty="0">
                <a:solidFill>
                  <a:srgbClr val="FF0000"/>
                </a:solidFill>
                <a:effectLst/>
                <a:latin typeface="Perpetua" panose="02020502060401020303" pitchFamily="18" charset="0"/>
              </a:rPr>
              <a:t>Limitations of Existing System:</a:t>
            </a:r>
          </a:p>
          <a:p>
            <a:pPr marL="342900" indent="-342900" algn="just">
              <a:lnSpc>
                <a:spcPct val="100000"/>
              </a:lnSpc>
              <a:buFont typeface="Wingdings" panose="05000000000000000000" pitchFamily="2" charset="2"/>
              <a:buChar char="Ø"/>
            </a:pPr>
            <a:r>
              <a:rPr lang="en-US" sz="2000" b="1" i="0" dirty="0">
                <a:solidFill>
                  <a:schemeClr val="tx2"/>
                </a:solidFill>
                <a:effectLst/>
                <a:latin typeface="Perpetua" panose="02020502060401020303" pitchFamily="18" charset="0"/>
              </a:rPr>
              <a:t>Platform Dependency:</a:t>
            </a:r>
            <a:r>
              <a:rPr lang="en-US" sz="2000" b="0" i="0" dirty="0">
                <a:solidFill>
                  <a:schemeClr val="tx2"/>
                </a:solidFill>
                <a:effectLst/>
                <a:latin typeface="Perpetua" panose="02020502060401020303" pitchFamily="18" charset="0"/>
              </a:rPr>
              <a:t> </a:t>
            </a:r>
            <a:r>
              <a:rPr lang="en-US" sz="2000" b="0" i="0" dirty="0">
                <a:solidFill>
                  <a:schemeClr val="tx1"/>
                </a:solidFill>
                <a:effectLst/>
                <a:latin typeface="Perpetua" panose="02020502060401020303" pitchFamily="18" charset="0"/>
              </a:rPr>
              <a:t>Many existing systems are platform-specific, limiting their compatibility and interoperability with other devices and services.</a:t>
            </a:r>
          </a:p>
          <a:p>
            <a:pPr marL="342900" indent="-342900" algn="just">
              <a:lnSpc>
                <a:spcPct val="100000"/>
              </a:lnSpc>
              <a:buFont typeface="Wingdings" panose="05000000000000000000" pitchFamily="2" charset="2"/>
              <a:buChar char="Ø"/>
            </a:pPr>
            <a:r>
              <a:rPr lang="en-US" sz="2000" b="1" i="0" dirty="0">
                <a:solidFill>
                  <a:schemeClr val="tx2"/>
                </a:solidFill>
                <a:effectLst/>
                <a:latin typeface="Perpetua" panose="02020502060401020303" pitchFamily="18" charset="0"/>
              </a:rPr>
              <a:t>Complexity:</a:t>
            </a:r>
            <a:r>
              <a:rPr lang="en-US" sz="2000" b="0" i="0" dirty="0">
                <a:solidFill>
                  <a:schemeClr val="tx2"/>
                </a:solidFill>
                <a:effectLst/>
                <a:latin typeface="Perpetua" panose="02020502060401020303" pitchFamily="18" charset="0"/>
              </a:rPr>
              <a:t> </a:t>
            </a:r>
            <a:r>
              <a:rPr lang="en-US" sz="2000" b="0" i="0" dirty="0">
                <a:solidFill>
                  <a:schemeClr val="tx1"/>
                </a:solidFill>
                <a:effectLst/>
                <a:latin typeface="Perpetua" panose="02020502060401020303" pitchFamily="18" charset="0"/>
              </a:rPr>
              <a:t>Setting up and configuring existing systems can be complex and require significant technical expertise.</a:t>
            </a:r>
          </a:p>
          <a:p>
            <a:pPr marL="342900" indent="-342900" algn="just">
              <a:lnSpc>
                <a:spcPct val="100000"/>
              </a:lnSpc>
              <a:buFont typeface="Wingdings" panose="05000000000000000000" pitchFamily="2" charset="2"/>
              <a:buChar char="Ø"/>
            </a:pPr>
            <a:r>
              <a:rPr lang="en-US" sz="2000" b="1" i="0" dirty="0">
                <a:solidFill>
                  <a:schemeClr val="tx2"/>
                </a:solidFill>
                <a:effectLst/>
                <a:latin typeface="Perpetua" panose="02020502060401020303" pitchFamily="18" charset="0"/>
              </a:rPr>
              <a:t>Limited Features:</a:t>
            </a:r>
            <a:r>
              <a:rPr lang="en-US" sz="2000" b="0" i="0" dirty="0">
                <a:solidFill>
                  <a:schemeClr val="tx2"/>
                </a:solidFill>
                <a:effectLst/>
                <a:latin typeface="Perpetua" panose="02020502060401020303" pitchFamily="18" charset="0"/>
              </a:rPr>
              <a:t> </a:t>
            </a:r>
            <a:r>
              <a:rPr lang="en-US" sz="2000" b="0" i="0" dirty="0">
                <a:solidFill>
                  <a:schemeClr val="tx1"/>
                </a:solidFill>
                <a:effectLst/>
                <a:latin typeface="Perpetua" panose="02020502060401020303" pitchFamily="18" charset="0"/>
              </a:rPr>
              <a:t>Some systems may lack advanced features such as secure communication protocols, remote access management, or integration with voice assistants.</a:t>
            </a:r>
          </a:p>
          <a:p>
            <a:pPr marL="342900" indent="-342900" algn="just">
              <a:lnSpc>
                <a:spcPct val="100000"/>
              </a:lnSpc>
              <a:buFont typeface="Wingdings" panose="05000000000000000000" pitchFamily="2" charset="2"/>
              <a:buChar char="Ø"/>
            </a:pPr>
            <a:r>
              <a:rPr lang="en-US" sz="2000" b="1" i="0" dirty="0">
                <a:solidFill>
                  <a:schemeClr val="tx2"/>
                </a:solidFill>
                <a:effectLst/>
                <a:latin typeface="Perpetua" panose="02020502060401020303" pitchFamily="18" charset="0"/>
              </a:rPr>
              <a:t>Cost:</a:t>
            </a:r>
            <a:r>
              <a:rPr lang="en-US" sz="2000" b="0" i="0" dirty="0">
                <a:solidFill>
                  <a:schemeClr val="tx2"/>
                </a:solidFill>
                <a:effectLst/>
                <a:latin typeface="Perpetua" panose="02020502060401020303" pitchFamily="18" charset="0"/>
              </a:rPr>
              <a:t> </a:t>
            </a:r>
            <a:r>
              <a:rPr lang="en-US" sz="2000" b="0" i="0" dirty="0">
                <a:solidFill>
                  <a:schemeClr val="tx1"/>
                </a:solidFill>
                <a:effectLst/>
                <a:latin typeface="Perpetua" panose="02020502060401020303" pitchFamily="18" charset="0"/>
              </a:rPr>
              <a:t>Cost can be a limiting factor for some existing systems, especially those requiring proprietary hardware or subscription-based services.</a:t>
            </a:r>
          </a:p>
          <a:p>
            <a:pPr marL="0" indent="0">
              <a:lnSpc>
                <a:spcPct val="110000"/>
              </a:lnSpc>
              <a:buNone/>
            </a:pPr>
            <a:endParaRPr lang="en-IN" sz="2000" b="1" dirty="0">
              <a:solidFill>
                <a:schemeClr val="tx1"/>
              </a:solidFill>
              <a:latin typeface="Perpetua" panose="02020502060401020303" pitchFamily="18" charset="0"/>
            </a:endParaRPr>
          </a:p>
        </p:txBody>
      </p:sp>
    </p:spTree>
    <p:extLst>
      <p:ext uri="{BB962C8B-B14F-4D97-AF65-F5344CB8AC3E}">
        <p14:creationId xmlns:p14="http://schemas.microsoft.com/office/powerpoint/2010/main" val="175770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32E3B-2B50-7B52-6F89-28FE0D72C76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4DF325-1132-E666-87DD-0C3E019B5673}"/>
              </a:ext>
            </a:extLst>
          </p:cNvPr>
          <p:cNvSpPr>
            <a:spLocks noGrp="1"/>
          </p:cNvSpPr>
          <p:nvPr>
            <p:ph type="sldNum" sz="quarter" idx="4"/>
          </p:nvPr>
        </p:nvSpPr>
        <p:spPr/>
        <p:txBody>
          <a:bodyPr/>
          <a:lstStyle/>
          <a:p>
            <a:fld id="{B5CEABB6-07DC-46E8-9B57-56EC44A396E5}" type="slidenum">
              <a:rPr lang="en-US" smtClean="0"/>
              <a:pPr/>
              <a:t>9</a:t>
            </a:fld>
            <a:endParaRPr lang="en-US" dirty="0"/>
          </a:p>
        </p:txBody>
      </p:sp>
      <p:sp>
        <p:nvSpPr>
          <p:cNvPr id="5" name="Content Placeholder 2">
            <a:extLst>
              <a:ext uri="{FF2B5EF4-FFF2-40B4-BE49-F238E27FC236}">
                <a16:creationId xmlns:a16="http://schemas.microsoft.com/office/drawing/2014/main" id="{B5350A26-DAB7-2216-04FB-7D61D895D08E}"/>
              </a:ext>
            </a:extLst>
          </p:cNvPr>
          <p:cNvSpPr>
            <a:spLocks noGrp="1"/>
          </p:cNvSpPr>
          <p:nvPr>
            <p:ph sz="quarter" idx="10"/>
          </p:nvPr>
        </p:nvSpPr>
        <p:spPr>
          <a:xfrm>
            <a:off x="640976" y="685799"/>
            <a:ext cx="10910047" cy="5970907"/>
          </a:xfrm>
        </p:spPr>
        <p:txBody>
          <a:bodyPr>
            <a:normAutofit fontScale="40000" lnSpcReduction="20000"/>
          </a:bodyPr>
          <a:lstStyle/>
          <a:p>
            <a:pPr algn="l">
              <a:lnSpc>
                <a:spcPct val="120000"/>
              </a:lnSpc>
            </a:pPr>
            <a:r>
              <a:rPr lang="en-US" sz="6000" b="1" i="0" dirty="0">
                <a:solidFill>
                  <a:srgbClr val="FF0000"/>
                </a:solidFill>
                <a:effectLst/>
                <a:latin typeface="Perpetua" panose="02020502060401020303" pitchFamily="18" charset="0"/>
              </a:rPr>
              <a:t>2.2 Proposed System: </a:t>
            </a:r>
          </a:p>
          <a:p>
            <a:pPr algn="just">
              <a:lnSpc>
                <a:spcPct val="120000"/>
              </a:lnSpc>
            </a:pPr>
            <a:r>
              <a:rPr lang="en-US" sz="4800" dirty="0">
                <a:solidFill>
                  <a:srgbClr val="ECECEC"/>
                </a:solidFill>
                <a:latin typeface="Perpetua" panose="02020502060401020303" pitchFamily="18" charset="0"/>
              </a:rPr>
              <a:t>	</a:t>
            </a:r>
            <a:r>
              <a:rPr lang="en-US" sz="4800" b="0" i="0" dirty="0">
                <a:solidFill>
                  <a:schemeClr val="tx1"/>
                </a:solidFill>
                <a:effectLst/>
                <a:latin typeface="Perpetua" panose="02020502060401020303" pitchFamily="18" charset="0"/>
              </a:rPr>
              <a:t>The proposed system entails the development of an Internet of Things (IoT) based </a:t>
            </a:r>
            <a:r>
              <a:rPr lang="en-US" sz="4800" dirty="0">
                <a:solidFill>
                  <a:schemeClr val="tx1"/>
                </a:solidFill>
                <a:latin typeface="Perpetua" panose="02020502060401020303" pitchFamily="18" charset="0"/>
              </a:rPr>
              <a:t>ATM</a:t>
            </a:r>
            <a:r>
              <a:rPr lang="en-US" sz="4800" b="0" i="0" dirty="0">
                <a:solidFill>
                  <a:schemeClr val="tx1"/>
                </a:solidFill>
                <a:effectLst/>
                <a:latin typeface="Perpetua" panose="02020502060401020303" pitchFamily="18" charset="0"/>
              </a:rPr>
              <a:t> security alarm controlled by Google Assistant using an </a:t>
            </a:r>
            <a:r>
              <a:rPr lang="en-US" sz="4800" dirty="0">
                <a:solidFill>
                  <a:schemeClr val="tx1"/>
                </a:solidFill>
                <a:latin typeface="Perpetua" panose="02020502060401020303" pitchFamily="18" charset="0"/>
              </a:rPr>
              <a:t>esp8266</a:t>
            </a:r>
            <a:r>
              <a:rPr lang="en-US" sz="4800" b="0" i="0" dirty="0">
                <a:solidFill>
                  <a:schemeClr val="tx1"/>
                </a:solidFill>
                <a:effectLst/>
                <a:latin typeface="Perpetua" panose="02020502060401020303" pitchFamily="18" charset="0"/>
              </a:rPr>
              <a:t> board. The system incorporates a door sensor to detect the state of the ATM door (open or closed) and a buzzer alarm to alert users in case of unauthorized access. Integration with Google Assistant enables users to remotely control the alarm system via voice commands, enhancing convenience and accessibility. The esp8266 board facilitates communication between the door sensor, buzzer alarm, and Google Assistant via a Wi-Fi, ensuring seamless operation. Additionally, the system includes robust security measures to safeguard against unauthorized access, such as encryption of communication channels and authentication mechanisms.</a:t>
            </a:r>
          </a:p>
          <a:p>
            <a:pPr>
              <a:lnSpc>
                <a:spcPct val="120000"/>
              </a:lnSpc>
            </a:pPr>
            <a:r>
              <a:rPr lang="en-US" sz="6000" b="1" dirty="0">
                <a:solidFill>
                  <a:srgbClr val="FF0000"/>
                </a:solidFill>
                <a:effectLst/>
                <a:latin typeface="Perpetua" panose="02020502060401020303" pitchFamily="18" charset="0"/>
              </a:rPr>
              <a:t>Advantages of Proposed System:</a:t>
            </a:r>
          </a:p>
          <a:p>
            <a:pPr marL="342900" indent="-342900" algn="just">
              <a:lnSpc>
                <a:spcPct val="120000"/>
              </a:lnSpc>
              <a:spcBef>
                <a:spcPts val="0"/>
              </a:spcBef>
              <a:buFont typeface="Wingdings" panose="05000000000000000000" pitchFamily="2" charset="2"/>
              <a:buChar char="Ø"/>
            </a:pPr>
            <a:r>
              <a:rPr lang="en-US" sz="4800" i="0" dirty="0">
                <a:solidFill>
                  <a:schemeClr val="tx1"/>
                </a:solidFill>
                <a:effectLst/>
                <a:latin typeface="Perpetua" panose="02020502060401020303" pitchFamily="18" charset="0"/>
              </a:rPr>
              <a:t>Convenience </a:t>
            </a:r>
          </a:p>
          <a:p>
            <a:pPr marL="342900" indent="-342900" algn="just">
              <a:lnSpc>
                <a:spcPct val="120000"/>
              </a:lnSpc>
              <a:spcBef>
                <a:spcPts val="0"/>
              </a:spcBef>
              <a:buFont typeface="Wingdings" panose="05000000000000000000" pitchFamily="2" charset="2"/>
              <a:buChar char="Ø"/>
            </a:pPr>
            <a:r>
              <a:rPr lang="en-US" sz="4800" i="0" dirty="0">
                <a:solidFill>
                  <a:schemeClr val="tx1"/>
                </a:solidFill>
                <a:effectLst/>
                <a:latin typeface="Perpetua" panose="02020502060401020303" pitchFamily="18" charset="0"/>
              </a:rPr>
              <a:t>Accessibility</a:t>
            </a:r>
          </a:p>
          <a:p>
            <a:pPr marL="342900" indent="-342900" algn="just">
              <a:lnSpc>
                <a:spcPct val="120000"/>
              </a:lnSpc>
              <a:spcBef>
                <a:spcPts val="0"/>
              </a:spcBef>
              <a:buFont typeface="Wingdings" panose="05000000000000000000" pitchFamily="2" charset="2"/>
              <a:buChar char="Ø"/>
            </a:pPr>
            <a:r>
              <a:rPr lang="en-US" sz="4800" i="0" dirty="0">
                <a:solidFill>
                  <a:schemeClr val="tx1"/>
                </a:solidFill>
                <a:effectLst/>
                <a:latin typeface="Perpetua" panose="02020502060401020303" pitchFamily="18" charset="0"/>
              </a:rPr>
              <a:t>Remote Monitoring</a:t>
            </a:r>
          </a:p>
          <a:p>
            <a:pPr marL="342900" indent="-342900" algn="just">
              <a:lnSpc>
                <a:spcPct val="120000"/>
              </a:lnSpc>
              <a:spcBef>
                <a:spcPts val="0"/>
              </a:spcBef>
              <a:buFont typeface="Wingdings" panose="05000000000000000000" pitchFamily="2" charset="2"/>
              <a:buChar char="Ø"/>
            </a:pPr>
            <a:r>
              <a:rPr lang="en-US" sz="4800" i="0" dirty="0">
                <a:solidFill>
                  <a:schemeClr val="tx1"/>
                </a:solidFill>
                <a:effectLst/>
                <a:latin typeface="Perpetua" panose="02020502060401020303" pitchFamily="18" charset="0"/>
              </a:rPr>
              <a:t>Customization</a:t>
            </a:r>
          </a:p>
          <a:p>
            <a:pPr marL="342900" indent="-342900" algn="just">
              <a:lnSpc>
                <a:spcPct val="120000"/>
              </a:lnSpc>
              <a:spcBef>
                <a:spcPts val="0"/>
              </a:spcBef>
              <a:buFont typeface="Wingdings" panose="05000000000000000000" pitchFamily="2" charset="2"/>
              <a:buChar char="Ø"/>
            </a:pPr>
            <a:r>
              <a:rPr lang="en-US" sz="4800" i="0" dirty="0">
                <a:solidFill>
                  <a:schemeClr val="tx1"/>
                </a:solidFill>
                <a:effectLst/>
                <a:latin typeface="Perpetua" panose="02020502060401020303" pitchFamily="18" charset="0"/>
              </a:rPr>
              <a:t>Scalability</a:t>
            </a:r>
          </a:p>
          <a:p>
            <a:pPr marL="342900" indent="-342900" algn="just">
              <a:lnSpc>
                <a:spcPct val="120000"/>
              </a:lnSpc>
              <a:spcBef>
                <a:spcPts val="0"/>
              </a:spcBef>
              <a:buFont typeface="Wingdings" panose="05000000000000000000" pitchFamily="2" charset="2"/>
              <a:buChar char="Ø"/>
            </a:pPr>
            <a:r>
              <a:rPr lang="en-US" sz="4800" i="0" dirty="0">
                <a:solidFill>
                  <a:schemeClr val="tx1"/>
                </a:solidFill>
                <a:effectLst/>
                <a:latin typeface="Perpetua" panose="02020502060401020303" pitchFamily="18" charset="0"/>
              </a:rPr>
              <a:t>Cost-effectiveness</a:t>
            </a:r>
          </a:p>
          <a:p>
            <a:pPr marL="342900" indent="-342900" algn="just">
              <a:lnSpc>
                <a:spcPct val="120000"/>
              </a:lnSpc>
              <a:buFont typeface="Wingdings" panose="05000000000000000000" pitchFamily="2" charset="2"/>
              <a:buChar char="Ø"/>
            </a:pPr>
            <a:endParaRPr lang="en-US" sz="2600" b="0" i="0" dirty="0">
              <a:solidFill>
                <a:schemeClr val="tx1"/>
              </a:solidFill>
              <a:effectLst/>
              <a:latin typeface="Perpetua" panose="02020502060401020303" pitchFamily="18" charset="0"/>
            </a:endParaRPr>
          </a:p>
        </p:txBody>
      </p:sp>
    </p:spTree>
    <p:extLst>
      <p:ext uri="{BB962C8B-B14F-4D97-AF65-F5344CB8AC3E}">
        <p14:creationId xmlns:p14="http://schemas.microsoft.com/office/powerpoint/2010/main" val="2636279165"/>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F796806-D3A7-49C6-9335-B8A0B9307F8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Light sales pitch presentation</Template>
  <TotalTime>545</TotalTime>
  <Words>3323</Words>
  <Application>Microsoft Office PowerPoint</Application>
  <PresentationFormat>Widescreen</PresentationFormat>
  <Paragraphs>285</Paragraphs>
  <Slides>29</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Bodoni MT</vt:lpstr>
      <vt:lpstr>Calibri</vt:lpstr>
      <vt:lpstr>Perpetua</vt:lpstr>
      <vt:lpstr>Söhne</vt:lpstr>
      <vt:lpstr>Source Sans Pro Light</vt:lpstr>
      <vt:lpstr>Times New Roman</vt:lpstr>
      <vt:lpstr>Wingdings</vt:lpstr>
      <vt:lpstr>Custom</vt:lpstr>
      <vt:lpstr>PowerPoint Presentation</vt:lpstr>
      <vt:lpstr>ABSTRACT</vt:lpstr>
      <vt:lpstr>1.INTRODUCTION</vt:lpstr>
      <vt:lpstr>PowerPoint Presentation</vt:lpstr>
      <vt:lpstr>PowerPoint Presentation</vt:lpstr>
      <vt:lpstr>PowerPoint Presentation</vt:lpstr>
      <vt:lpstr>2.SYSTEM ANALYSIS</vt:lpstr>
      <vt:lpstr>PowerPoint Presentation</vt:lpstr>
      <vt:lpstr>PowerPoint Presentation</vt:lpstr>
      <vt:lpstr>PowerPoint Presentation</vt:lpstr>
      <vt:lpstr>PowerPoint Presentation</vt:lpstr>
      <vt:lpstr>PowerPoint Presentation</vt:lpstr>
      <vt:lpstr>3.ARCHITECTURAL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4.IMPLEMENTATION &amp; TESTING</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Abhinay Reddy</dc:creator>
  <cp:lastModifiedBy>Abhinay Reddy</cp:lastModifiedBy>
  <cp:revision>7</cp:revision>
  <dcterms:created xsi:type="dcterms:W3CDTF">2024-03-05T16:20:59Z</dcterms:created>
  <dcterms:modified xsi:type="dcterms:W3CDTF">2024-04-28T11:51:34Z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