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 name="Google Shape;56;p7"/>
          <p:cNvSpPr/>
          <p:nvPr/>
        </p:nvSpPr>
        <p:spPr>
          <a:xfrm>
            <a:off x="805813" y="323497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7"/>
          <p:cNvSpPr txBox="1"/>
          <p:nvPr>
            <p:ph type="ctrTitle"/>
          </p:nvPr>
        </p:nvSpPr>
        <p:spPr>
          <a:xfrm>
            <a:off x="2137800" y="1847175"/>
            <a:ext cx="7916400" cy="4419000"/>
          </a:xfrm>
          <a:prstGeom prst="rect">
            <a:avLst/>
          </a:prstGeom>
          <a:noFill/>
          <a:ln>
            <a:noFill/>
          </a:ln>
        </p:spPr>
        <p:txBody>
          <a:bodyPr anchorCtr="0" anchor="t" bIns="0" lIns="0" spcFirstLastPara="1" rIns="0" wrap="square" tIns="16500">
            <a:spAutoFit/>
          </a:bodyPr>
          <a:lstStyle/>
          <a:p>
            <a:pPr indent="0" lvl="0" marL="0" rtl="0" algn="ctr">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TNSDC - GENERATIVE AI FOR ENGINEERING </a:t>
            </a:r>
            <a:endParaRPr b="1">
              <a:latin typeface="Times New Roman"/>
              <a:ea typeface="Times New Roman"/>
              <a:cs typeface="Times New Roman"/>
              <a:sym typeface="Times New Roman"/>
            </a:endParaRPr>
          </a:p>
          <a:p>
            <a:pPr indent="457200" lvl="0" marL="0" rtl="0" algn="ctr">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FINAL PROJECT </a:t>
            </a:r>
            <a:endParaRPr b="1">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b="1">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SUBMITTED BY:  </a:t>
            </a:r>
            <a:endParaRPr b="1">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Abhinaya B</a:t>
            </a:r>
            <a:endParaRPr b="1">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(311521104002)</a:t>
            </a:r>
            <a:endParaRPr b="1">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b="1" sz="3000">
              <a:latin typeface="Times New Roman"/>
              <a:ea typeface="Times New Roman"/>
              <a:cs typeface="Times New Roman"/>
              <a:sym typeface="Times New Roman"/>
            </a:endParaRPr>
          </a:p>
          <a:p>
            <a:pPr indent="0" lvl="0" marL="3213735" rtl="0" algn="ctr">
              <a:lnSpc>
                <a:spcPct val="100000"/>
              </a:lnSpc>
              <a:spcBef>
                <a:spcPts val="0"/>
              </a:spcBef>
              <a:spcAft>
                <a:spcPts val="0"/>
              </a:spcAft>
              <a:buNone/>
            </a:pPr>
            <a:r>
              <a:t/>
            </a:r>
            <a:endParaRPr b="1">
              <a:latin typeface="Times New Roman"/>
              <a:ea typeface="Times New Roman"/>
              <a:cs typeface="Times New Roman"/>
              <a:sym typeface="Times New Roman"/>
            </a:endParaRPr>
          </a:p>
        </p:txBody>
      </p:sp>
      <p:sp>
        <p:nvSpPr>
          <p:cNvPr id="59" name="Google Shape;59;p7"/>
          <p:cNvSpPr txBox="1"/>
          <p:nvPr/>
        </p:nvSpPr>
        <p:spPr>
          <a:xfrm>
            <a:off x="6832595" y="3343572"/>
            <a:ext cx="1859400" cy="3822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t/>
            </a:r>
            <a:endParaRPr b="1" sz="2400">
              <a:solidFill>
                <a:srgbClr val="2D936B"/>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3" name="Google Shape;63;p7"/>
          <p:cNvSpPr txBox="1"/>
          <p:nvPr/>
        </p:nvSpPr>
        <p:spPr>
          <a:xfrm>
            <a:off x="0" y="0"/>
            <a:ext cx="300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3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8" name="Google Shape;198;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9" name="Google Shape;199;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0" name="Google Shape;20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01" name="Google Shape;201;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2" name="Google Shape;202;p16"/>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3" name="Google Shape;203;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204" name="Google Shape;204;p16"/>
          <p:cNvSpPr txBox="1"/>
          <p:nvPr/>
        </p:nvSpPr>
        <p:spPr>
          <a:xfrm>
            <a:off x="422227" y="5670263"/>
            <a:ext cx="6975300" cy="63240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None/>
            </a:pPr>
            <a:r>
              <a:rPr lang="en-US" sz="2000" u="sng">
                <a:solidFill>
                  <a:srgbClr val="006FC0"/>
                </a:solidFill>
                <a:latin typeface="Trebuchet MS"/>
                <a:ea typeface="Trebuchet MS"/>
                <a:cs typeface="Trebuchet MS"/>
                <a:sym typeface="Trebuchet MS"/>
              </a:rPr>
              <a:t>DEMO LINK:</a:t>
            </a:r>
            <a:endParaRPr sz="2000" u="sng">
              <a:solidFill>
                <a:srgbClr val="006FC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US" sz="2000" u="sng">
                <a:solidFill>
                  <a:srgbClr val="006FC0"/>
                </a:solidFill>
                <a:latin typeface="Trebuchet MS"/>
                <a:ea typeface="Trebuchet MS"/>
                <a:cs typeface="Trebuchet MS"/>
                <a:sym typeface="Trebuchet MS"/>
              </a:rPr>
              <a:t>https://github.com/Abhinaya-cse/IBM-Gen-AI</a:t>
            </a:r>
            <a:endParaRPr sz="2000" u="sng">
              <a:solidFill>
                <a:srgbClr val="006FC0"/>
              </a:solidFill>
              <a:latin typeface="Trebuchet MS"/>
              <a:ea typeface="Trebuchet MS"/>
              <a:cs typeface="Trebuchet MS"/>
              <a:sym typeface="Trebuchet MS"/>
            </a:endParaRPr>
          </a:p>
        </p:txBody>
      </p:sp>
      <p:sp>
        <p:nvSpPr>
          <p:cNvPr id="205" name="Google Shape;205;p16"/>
          <p:cNvSpPr txBox="1"/>
          <p:nvPr/>
        </p:nvSpPr>
        <p:spPr>
          <a:xfrm>
            <a:off x="510350" y="1042075"/>
            <a:ext cx="9105300" cy="47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latin typeface="Times New Roman"/>
                <a:ea typeface="Times New Roman"/>
                <a:cs typeface="Times New Roman"/>
                <a:sym typeface="Times New Roman"/>
              </a:rPr>
              <a:t>The statistical autocorrect system successfully detected and corrected textual errors with high accuracy, significantly improving the clarity and accuracy of written communication. </a:t>
            </a:r>
            <a:endParaRPr sz="1900">
              <a:solidFill>
                <a:schemeClr val="dk1"/>
              </a:solidFill>
              <a:latin typeface="Times New Roman"/>
              <a:ea typeface="Times New Roman"/>
              <a:cs typeface="Times New Roman"/>
              <a:sym typeface="Times New Roman"/>
            </a:endParaRPr>
          </a:p>
          <a:p>
            <a:pPr indent="-349250" lvl="0" marL="457200" rtl="0" algn="l">
              <a:spcBef>
                <a:spcPts val="800"/>
              </a:spcBef>
              <a:spcAft>
                <a:spcPts val="0"/>
              </a:spcAft>
              <a:buClr>
                <a:srgbClr val="0D0D0D"/>
              </a:buClr>
              <a:buSzPts val="1900"/>
              <a:buFont typeface="Times New Roman"/>
              <a:buChar char="●"/>
            </a:pPr>
            <a:r>
              <a:rPr b="1" lang="en-US" sz="1900">
                <a:solidFill>
                  <a:srgbClr val="0D0D0D"/>
                </a:solidFill>
                <a:highlight>
                  <a:srgbClr val="FFFFFF"/>
                </a:highlight>
                <a:latin typeface="Times New Roman"/>
                <a:ea typeface="Times New Roman"/>
                <a:cs typeface="Times New Roman"/>
                <a:sym typeface="Times New Roman"/>
              </a:rPr>
              <a:t>Discriminator Loss: </a:t>
            </a:r>
            <a:r>
              <a:rPr lang="en-US" sz="1900">
                <a:solidFill>
                  <a:srgbClr val="0D0D0D"/>
                </a:solidFill>
                <a:highlight>
                  <a:srgbClr val="FFFFFF"/>
                </a:highlight>
                <a:latin typeface="Times New Roman"/>
                <a:ea typeface="Times New Roman"/>
                <a:cs typeface="Times New Roman"/>
                <a:sym typeface="Times New Roman"/>
              </a:rPr>
              <a:t>Evaluates the effectiveness of the discriminator network in distinguishing between real and fake textual errors during training, indicating the network's ability to discern genuine errors from artificially generated ones.</a:t>
            </a:r>
            <a:endParaRPr sz="1900">
              <a:solidFill>
                <a:srgbClr val="0D0D0D"/>
              </a:solidFill>
              <a:highlight>
                <a:srgbClr val="FFFFFF"/>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D0D0D"/>
              </a:buClr>
              <a:buSzPts val="1900"/>
              <a:buFont typeface="Times New Roman"/>
              <a:buChar char="●"/>
            </a:pPr>
            <a:r>
              <a:rPr b="1" lang="en-US" sz="1900">
                <a:solidFill>
                  <a:srgbClr val="0D0D0D"/>
                </a:solidFill>
                <a:highlight>
                  <a:srgbClr val="FFFFFF"/>
                </a:highlight>
                <a:latin typeface="Times New Roman"/>
                <a:ea typeface="Times New Roman"/>
                <a:cs typeface="Times New Roman"/>
                <a:sym typeface="Times New Roman"/>
              </a:rPr>
              <a:t>Generator Loss:</a:t>
            </a:r>
            <a:r>
              <a:rPr lang="en-US" sz="1900">
                <a:solidFill>
                  <a:srgbClr val="0D0D0D"/>
                </a:solidFill>
                <a:highlight>
                  <a:srgbClr val="FFFFFF"/>
                </a:highlight>
                <a:latin typeface="Times New Roman"/>
                <a:ea typeface="Times New Roman"/>
                <a:cs typeface="Times New Roman"/>
                <a:sym typeface="Times New Roman"/>
              </a:rPr>
              <a:t> Measures the success of the generator network in producing realistic corrections for textual errors, reflecting its capability to deceive the discriminator by generating plausible corrections.</a:t>
            </a:r>
            <a:endParaRPr sz="1900">
              <a:solidFill>
                <a:srgbClr val="0D0D0D"/>
              </a:solidFill>
              <a:highlight>
                <a:srgbClr val="FFFFFF"/>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D0D0D"/>
              </a:buClr>
              <a:buSzPts val="1900"/>
              <a:buFont typeface="Times New Roman"/>
              <a:buChar char="●"/>
            </a:pPr>
            <a:r>
              <a:rPr b="1" lang="en-US" sz="1900">
                <a:solidFill>
                  <a:srgbClr val="0D0D0D"/>
                </a:solidFill>
                <a:highlight>
                  <a:srgbClr val="FFFFFF"/>
                </a:highlight>
                <a:latin typeface="Times New Roman"/>
                <a:ea typeface="Times New Roman"/>
                <a:cs typeface="Times New Roman"/>
                <a:sym typeface="Times New Roman"/>
              </a:rPr>
              <a:t>Error Detection Accuracy:</a:t>
            </a:r>
            <a:r>
              <a:rPr lang="en-US" sz="1900">
                <a:solidFill>
                  <a:srgbClr val="0D0D0D"/>
                </a:solidFill>
                <a:highlight>
                  <a:srgbClr val="FFFFFF"/>
                </a:highlight>
                <a:latin typeface="Times New Roman"/>
                <a:ea typeface="Times New Roman"/>
                <a:cs typeface="Times New Roman"/>
                <a:sym typeface="Times New Roman"/>
              </a:rPr>
              <a:t> Represents the accuracy of the autocorrect system in identifying and correcting textual errors, providing insights into its effectiveness in improving the correctness and clarity of written communication.</a:t>
            </a:r>
            <a:endParaRPr sz="1900">
              <a:solidFill>
                <a:srgbClr val="0D0D0D"/>
              </a:solidFill>
              <a:highlight>
                <a:srgbClr val="FFFFFF"/>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D0D0D"/>
              </a:buClr>
              <a:buSzPts val="1900"/>
              <a:buFont typeface="Times New Roman"/>
              <a:buChar char="●"/>
            </a:pPr>
            <a:r>
              <a:rPr b="1" lang="en-US" sz="1900">
                <a:solidFill>
                  <a:srgbClr val="0D0D0D"/>
                </a:solidFill>
                <a:highlight>
                  <a:srgbClr val="FFFFFF"/>
                </a:highlight>
                <a:latin typeface="Times New Roman"/>
                <a:ea typeface="Times New Roman"/>
                <a:cs typeface="Times New Roman"/>
                <a:sym typeface="Times New Roman"/>
              </a:rPr>
              <a:t>User Satisfaction Metrics: </a:t>
            </a:r>
            <a:r>
              <a:rPr lang="en-US" sz="1900">
                <a:solidFill>
                  <a:srgbClr val="0D0D0D"/>
                </a:solidFill>
                <a:highlight>
                  <a:srgbClr val="FFFFFF"/>
                </a:highlight>
                <a:latin typeface="Times New Roman"/>
                <a:ea typeface="Times New Roman"/>
                <a:cs typeface="Times New Roman"/>
                <a:sym typeface="Times New Roman"/>
              </a:rPr>
              <a:t>User feedback surveys and subjective evaluations are utilized to gauge user satisfaction with the autocorrect system, considering factors such as ease of use, accuracy of corrections, and overall user experience.</a:t>
            </a:r>
            <a:endParaRPr sz="19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800"/>
              </a:spcAft>
              <a:buClr>
                <a:schemeClr val="dk1"/>
              </a:buClr>
              <a:buSzPts val="1100"/>
              <a:buFont typeface="Arial"/>
              <a:buNone/>
            </a:pPr>
            <a:r>
              <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Font typeface="Arial"/>
              <a:buNone/>
            </a:pPr>
            <a:r>
              <a:t/>
            </a:r>
            <a:endParaRPr sz="1800"/>
          </a:p>
        </p:txBody>
      </p:sp>
      <p:grpSp>
        <p:nvGrpSpPr>
          <p:cNvPr id="69" name="Google Shape;69;p8"/>
          <p:cNvGrpSpPr/>
          <p:nvPr/>
        </p:nvGrpSpPr>
        <p:grpSpPr>
          <a:xfrm>
            <a:off x="7448612" y="0"/>
            <a:ext cx="4743796" cy="6858466"/>
            <a:chOff x="7448612" y="0"/>
            <a:chExt cx="4743796" cy="6858466"/>
          </a:xfrm>
        </p:grpSpPr>
        <p:sp>
          <p:nvSpPr>
            <p:cNvPr id="70" name="Google Shape;70;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8" name="Google Shape;78;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9" name="Google Shape;79;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 name="Google Shape;83;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4" name="Google Shape;84;p8"/>
          <p:cNvGrpSpPr/>
          <p:nvPr/>
        </p:nvGrpSpPr>
        <p:grpSpPr>
          <a:xfrm>
            <a:off x="466725" y="6410325"/>
            <a:ext cx="3705225" cy="295275"/>
            <a:chOff x="466725" y="6410325"/>
            <a:chExt cx="3705225" cy="295275"/>
          </a:xfrm>
        </p:grpSpPr>
        <p:pic>
          <p:nvPicPr>
            <p:cNvPr id="85" name="Google Shape;85;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6" name="Google Shape;86;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7" name="Google Shape;87;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9" name="Google Shape;89;p8"/>
          <p:cNvSpPr txBox="1"/>
          <p:nvPr/>
        </p:nvSpPr>
        <p:spPr>
          <a:xfrm>
            <a:off x="1293300" y="2282125"/>
            <a:ext cx="6046200" cy="228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800">
                <a:latin typeface="Times New Roman"/>
                <a:ea typeface="Times New Roman"/>
                <a:cs typeface="Times New Roman"/>
                <a:sym typeface="Times New Roman"/>
              </a:rPr>
              <a:t>Statistical Autocorrect System</a:t>
            </a:r>
            <a:endParaRPr b="1" sz="4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Font typeface="Arial"/>
              <a:buNone/>
            </a:pPr>
            <a:r>
              <a:t/>
            </a:r>
            <a:endParaRPr sz="1800"/>
          </a:p>
        </p:txBody>
      </p:sp>
      <p:grpSp>
        <p:nvGrpSpPr>
          <p:cNvPr id="95" name="Google Shape;95;p9"/>
          <p:cNvGrpSpPr/>
          <p:nvPr/>
        </p:nvGrpSpPr>
        <p:grpSpPr>
          <a:xfrm>
            <a:off x="7448612" y="0"/>
            <a:ext cx="4743796" cy="6858466"/>
            <a:chOff x="7448612" y="0"/>
            <a:chExt cx="4743796" cy="6858466"/>
          </a:xfrm>
        </p:grpSpPr>
        <p:sp>
          <p:nvSpPr>
            <p:cNvPr id="96" name="Google Shape;96;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4" name="Google Shape;104;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5" name="Google Shape;105;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7" name="Google Shape;107;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8" name="Google Shape;108;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9" name="Google Shape;109;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0" name="Google Shape;110;p9"/>
          <p:cNvGrpSpPr/>
          <p:nvPr/>
        </p:nvGrpSpPr>
        <p:grpSpPr>
          <a:xfrm>
            <a:off x="540600" y="3655198"/>
            <a:ext cx="4124325" cy="3009898"/>
            <a:chOff x="47625" y="3819523"/>
            <a:chExt cx="4124325" cy="3009898"/>
          </a:xfrm>
        </p:grpSpPr>
        <p:pic>
          <p:nvPicPr>
            <p:cNvPr id="111" name="Google Shape;111;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2" name="Google Shape;112;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3" name="Google Shape;113;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4" name="Google Shape;114;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5" name="Google Shape;115;p9"/>
          <p:cNvSpPr txBox="1"/>
          <p:nvPr/>
        </p:nvSpPr>
        <p:spPr>
          <a:xfrm>
            <a:off x="2526025" y="1528200"/>
            <a:ext cx="6930600" cy="44319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PROBLEM  STATEMENT</a:t>
            </a:r>
            <a:endParaRPr sz="3600">
              <a:solidFill>
                <a:schemeClr val="dk1"/>
              </a:solidFill>
              <a:latin typeface="Calibri"/>
              <a:ea typeface="Calibri"/>
              <a:cs typeface="Calibri"/>
              <a:sym typeface="Calibri"/>
            </a:endParaRPr>
          </a:p>
          <a:p>
            <a:pPr indent="-457200" lvl="0" marL="457200" rtl="0" algn="l">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PROJECT	OVERVIEW</a:t>
            </a:r>
            <a:endParaRPr sz="3600">
              <a:solidFill>
                <a:schemeClr val="dk1"/>
              </a:solidFill>
            </a:endParaRPr>
          </a:p>
          <a:p>
            <a:pPr indent="-457200" lvl="0" marL="457200" rtl="0" algn="l">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WHO ARE THE END USERS?</a:t>
            </a:r>
            <a:endParaRPr sz="3600">
              <a:solidFill>
                <a:schemeClr val="dk1"/>
              </a:solidFill>
            </a:endParaRPr>
          </a:p>
          <a:p>
            <a:pPr indent="-457200" lvl="0" marL="457200" rtl="0" algn="l">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YOUR SOLUTION AND ITS VALUE PROPOSITION</a:t>
            </a:r>
            <a:endParaRPr sz="3600">
              <a:solidFill>
                <a:schemeClr val="dk1"/>
              </a:solidFill>
            </a:endParaRPr>
          </a:p>
          <a:p>
            <a:pPr indent="-457200" lvl="0" marL="457200" rtl="0" algn="l">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THE WOW IN YOUR SOLUTION</a:t>
            </a:r>
            <a:endParaRPr sz="3600">
              <a:solidFill>
                <a:schemeClr val="dk1"/>
              </a:solidFill>
            </a:endParaRPr>
          </a:p>
          <a:p>
            <a:pPr indent="-457200" lvl="0" marL="457200" rtl="0" algn="l">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MODELLING</a:t>
            </a:r>
            <a:endParaRPr sz="3600">
              <a:solidFill>
                <a:schemeClr val="dk1"/>
              </a:solidFill>
            </a:endParaRPr>
          </a:p>
          <a:p>
            <a:pPr indent="-457200" lvl="0" marL="457200" rtl="0" algn="l">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RESULTS</a:t>
            </a:r>
            <a:endParaRPr sz="3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10"/>
          <p:cNvGrpSpPr/>
          <p:nvPr/>
        </p:nvGrpSpPr>
        <p:grpSpPr>
          <a:xfrm>
            <a:off x="7991475" y="2933700"/>
            <a:ext cx="2762250" cy="3257550"/>
            <a:chOff x="7991475" y="2933700"/>
            <a:chExt cx="2762250" cy="3257550"/>
          </a:xfrm>
        </p:grpSpPr>
        <p:sp>
          <p:nvSpPr>
            <p:cNvPr id="121" name="Google Shape;121;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2" name="Google Shape;122;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3" name="Google Shape;123;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4" name="Google Shape;124;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5" name="Google Shape;125;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6" name="Google Shape;126;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7" name="Google Shape;127;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8" name="Google Shape;128;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9" name="Google Shape;129;p10"/>
          <p:cNvSpPr txBox="1"/>
          <p:nvPr/>
        </p:nvSpPr>
        <p:spPr>
          <a:xfrm>
            <a:off x="321875" y="1397700"/>
            <a:ext cx="8075700" cy="4407600"/>
          </a:xfrm>
          <a:prstGeom prst="rect">
            <a:avLst/>
          </a:prstGeom>
          <a:noFill/>
          <a:ln>
            <a:noFill/>
          </a:ln>
        </p:spPr>
        <p:txBody>
          <a:bodyPr anchorCtr="0" anchor="t" bIns="91425" lIns="91425" spcFirstLastPara="1" rIns="91425" wrap="square" tIns="91425">
            <a:noAutofit/>
          </a:bodyPr>
          <a:lstStyle/>
          <a:p>
            <a:pPr indent="0" lvl="0" marL="0" rtl="0" algn="l">
              <a:lnSpc>
                <a:spcPct val="106666"/>
              </a:lnSpc>
              <a:spcBef>
                <a:spcPts val="0"/>
              </a:spcBef>
              <a:spcAft>
                <a:spcPts val="800"/>
              </a:spcAft>
              <a:buClr>
                <a:schemeClr val="dk1"/>
              </a:buClr>
              <a:buSzPts val="1100"/>
              <a:buFont typeface="Arial"/>
              <a:buNone/>
            </a:pPr>
            <a:r>
              <a:rPr lang="en-US" sz="2400">
                <a:solidFill>
                  <a:srgbClr val="0D0D0D"/>
                </a:solidFill>
                <a:highlight>
                  <a:srgbClr val="FFFFFF"/>
                </a:highlight>
                <a:latin typeface="Times New Roman"/>
                <a:ea typeface="Times New Roman"/>
                <a:cs typeface="Times New Roman"/>
                <a:sym typeface="Times New Roman"/>
              </a:rPr>
              <a:t>The problem statement of the</a:t>
            </a:r>
            <a:r>
              <a:rPr b="1" lang="en-US" sz="2400">
                <a:solidFill>
                  <a:srgbClr val="0D0D0D"/>
                </a:solidFill>
                <a:highlight>
                  <a:srgbClr val="FFFFFF"/>
                </a:highlight>
                <a:latin typeface="Times New Roman"/>
                <a:ea typeface="Times New Roman"/>
                <a:cs typeface="Times New Roman"/>
                <a:sym typeface="Times New Roman"/>
              </a:rPr>
              <a:t> statistical autocorrect system </a:t>
            </a:r>
            <a:r>
              <a:rPr lang="en-US" sz="2400">
                <a:solidFill>
                  <a:srgbClr val="0D0D0D"/>
                </a:solidFill>
                <a:highlight>
                  <a:srgbClr val="FFFFFF"/>
                </a:highlight>
                <a:latin typeface="Times New Roman"/>
                <a:ea typeface="Times New Roman"/>
                <a:cs typeface="Times New Roman"/>
                <a:sym typeface="Times New Roman"/>
              </a:rPr>
              <a:t>project revolves around the need to address textual errors, including misspellings, typos, and grammatical inconsistencies, which are ubiquitous across various digital platforms. The project aims to develop an intelligent solution that can automatically detect and correct these errors to enhance the accuracy and clarity of written communication. Leveraging statistical techniques and natural language processing (NLP) methods, the proposed solution seeks to provide users with a seamless and efficient autocorrection mechanism that improves the quality of textual input across diverse applications.</a:t>
            </a:r>
            <a:endParaRPr sz="25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11"/>
          <p:cNvGrpSpPr/>
          <p:nvPr/>
        </p:nvGrpSpPr>
        <p:grpSpPr>
          <a:xfrm>
            <a:off x="8658225" y="2647950"/>
            <a:ext cx="3533775" cy="3810000"/>
            <a:chOff x="8658225" y="2647950"/>
            <a:chExt cx="3533775" cy="3810000"/>
          </a:xfrm>
        </p:grpSpPr>
        <p:sp>
          <p:nvSpPr>
            <p:cNvPr id="135" name="Google Shape;135;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6" name="Google Shape;136;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7" name="Google Shape;137;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9" name="Google Shape;139;p11"/>
          <p:cNvSpPr txBox="1"/>
          <p:nvPr>
            <p:ph type="title"/>
          </p:nvPr>
        </p:nvSpPr>
        <p:spPr>
          <a:xfrm>
            <a:off x="739775" y="829625"/>
            <a:ext cx="5956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0" name="Google Shape;140;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2" name="Google Shape;142;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11"/>
          <p:cNvSpPr txBox="1"/>
          <p:nvPr/>
        </p:nvSpPr>
        <p:spPr>
          <a:xfrm>
            <a:off x="843850" y="1673175"/>
            <a:ext cx="8177400" cy="46335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800"/>
              </a:spcAft>
              <a:buClr>
                <a:schemeClr val="dk1"/>
              </a:buClr>
              <a:buSzPts val="1100"/>
              <a:buFont typeface="Arial"/>
              <a:buNone/>
            </a:pPr>
            <a:r>
              <a:rPr lang="en-US" sz="2400">
                <a:solidFill>
                  <a:srgbClr val="0D0D0D"/>
                </a:solidFill>
                <a:highlight>
                  <a:srgbClr val="FFFFFF"/>
                </a:highlight>
                <a:latin typeface="Times New Roman"/>
                <a:ea typeface="Times New Roman"/>
                <a:cs typeface="Times New Roman"/>
                <a:sym typeface="Times New Roman"/>
              </a:rPr>
              <a:t>The aim of the statistical autocorrect system project is to develop a robust algorithm capable of automatically detecting and correcting textual errors such as misspellings, typos, and grammatical inconsistencies. Leveraging statistical techniques and natural language processing (NLP) methods, the project seeks to enhance the accuracy of textual input by estimating word probabilities and considering the context of preceding words through bigram probabilities. Ultimately, the project aims to provide users with a seamless and efficient solution for improving textual accuracy across various platforms and applications.</a:t>
            </a:r>
            <a:endParaRPr sz="2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9" name="Google Shape;149;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0" name="Google Shape;15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1" name="Google Shape;151;p12"/>
          <p:cNvSpPr txBox="1"/>
          <p:nvPr>
            <p:ph type="title"/>
          </p:nvPr>
        </p:nvSpPr>
        <p:spPr>
          <a:xfrm>
            <a:off x="365375" y="471350"/>
            <a:ext cx="6784800" cy="6630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00"/>
              <a:t>WHO ARE THE END USERS?</a:t>
            </a:r>
            <a:endParaRPr sz="4200"/>
          </a:p>
        </p:txBody>
      </p:sp>
      <p:pic>
        <p:nvPicPr>
          <p:cNvPr id="152" name="Google Shape;152;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4" name="Google Shape;154;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5" name="Google Shape;155;p12"/>
          <p:cNvSpPr txBox="1"/>
          <p:nvPr/>
        </p:nvSpPr>
        <p:spPr>
          <a:xfrm>
            <a:off x="0" y="1155375"/>
            <a:ext cx="9934800" cy="5099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0D0D0D"/>
              </a:buClr>
              <a:buSzPts val="1900"/>
              <a:buFont typeface="Times New Roman"/>
              <a:buNone/>
            </a:pPr>
            <a:r>
              <a:rPr b="1" lang="en-US" sz="1900">
                <a:solidFill>
                  <a:srgbClr val="0D0D0D"/>
                </a:solidFill>
                <a:highlight>
                  <a:srgbClr val="FFFFFF"/>
                </a:highlight>
                <a:latin typeface="Times New Roman"/>
                <a:ea typeface="Times New Roman"/>
                <a:cs typeface="Times New Roman"/>
                <a:sym typeface="Times New Roman"/>
              </a:rPr>
              <a:t>Individuals:</a:t>
            </a:r>
            <a:r>
              <a:rPr lang="en-US" sz="1900">
                <a:solidFill>
                  <a:srgbClr val="0D0D0D"/>
                </a:solidFill>
                <a:highlight>
                  <a:srgbClr val="FFFFFF"/>
                </a:highlight>
                <a:latin typeface="Times New Roman"/>
                <a:ea typeface="Times New Roman"/>
                <a:cs typeface="Times New Roman"/>
                <a:sym typeface="Times New Roman"/>
              </a:rPr>
              <a:t> Everyday users of digital communication platforms such as smartphones, computers, and tablets who benefit from autocorrect functionality to enhance the clarity and correctness of their written messages.</a:t>
            </a:r>
            <a:endParaRPr sz="1900">
              <a:solidFill>
                <a:srgbClr val="0D0D0D"/>
              </a:solidFill>
              <a:highlight>
                <a:srgbClr val="FFFFFF"/>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ts val="1900"/>
              <a:buFont typeface="Times New Roman"/>
              <a:buNone/>
            </a:pPr>
            <a:r>
              <a:rPr b="1" lang="en-US" sz="1900">
                <a:solidFill>
                  <a:srgbClr val="0D0D0D"/>
                </a:solidFill>
                <a:highlight>
                  <a:srgbClr val="FFFFFF"/>
                </a:highlight>
                <a:latin typeface="Times New Roman"/>
                <a:ea typeface="Times New Roman"/>
                <a:cs typeface="Times New Roman"/>
                <a:sym typeface="Times New Roman"/>
              </a:rPr>
              <a:t>Professionals:</a:t>
            </a:r>
            <a:r>
              <a:rPr lang="en-US" sz="1900">
                <a:solidFill>
                  <a:srgbClr val="0D0D0D"/>
                </a:solidFill>
                <a:highlight>
                  <a:srgbClr val="FFFFFF"/>
                </a:highlight>
                <a:latin typeface="Times New Roman"/>
                <a:ea typeface="Times New Roman"/>
                <a:cs typeface="Times New Roman"/>
                <a:sym typeface="Times New Roman"/>
              </a:rPr>
              <a:t> Writers, editors, and professionals in various industries who rely on written communication for their work, including emails, reports, documents, and presentations, to ensure professionalism and accuracy in their written content.</a:t>
            </a:r>
            <a:endParaRPr sz="1900">
              <a:solidFill>
                <a:srgbClr val="0D0D0D"/>
              </a:solidFill>
              <a:highlight>
                <a:srgbClr val="FFFFFF"/>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ts val="1900"/>
              <a:buFont typeface="Times New Roman"/>
              <a:buNone/>
            </a:pPr>
            <a:r>
              <a:rPr b="1" lang="en-US" sz="1900">
                <a:solidFill>
                  <a:srgbClr val="0D0D0D"/>
                </a:solidFill>
                <a:highlight>
                  <a:srgbClr val="FFFFFF"/>
                </a:highlight>
                <a:latin typeface="Times New Roman"/>
                <a:ea typeface="Times New Roman"/>
                <a:cs typeface="Times New Roman"/>
                <a:sym typeface="Times New Roman"/>
              </a:rPr>
              <a:t>Students:</a:t>
            </a:r>
            <a:r>
              <a:rPr lang="en-US" sz="1900">
                <a:solidFill>
                  <a:srgbClr val="0D0D0D"/>
                </a:solidFill>
                <a:highlight>
                  <a:srgbClr val="FFFFFF"/>
                </a:highlight>
                <a:latin typeface="Times New Roman"/>
                <a:ea typeface="Times New Roman"/>
                <a:cs typeface="Times New Roman"/>
                <a:sym typeface="Times New Roman"/>
              </a:rPr>
              <a:t> Students at all levels of education who use autocorrect systems to improve the quality of their assignments, essays, and academic papers, enabling them to convey their ideas effectively and meet academic standards.</a:t>
            </a:r>
            <a:endParaRPr sz="1900">
              <a:solidFill>
                <a:srgbClr val="0D0D0D"/>
              </a:solidFill>
              <a:highlight>
                <a:srgbClr val="FFFFFF"/>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ts val="1900"/>
              <a:buFont typeface="Times New Roman"/>
              <a:buNone/>
            </a:pPr>
            <a:r>
              <a:rPr b="1" lang="en-US" sz="1900">
                <a:solidFill>
                  <a:srgbClr val="0D0D0D"/>
                </a:solidFill>
                <a:highlight>
                  <a:srgbClr val="FFFFFF"/>
                </a:highlight>
                <a:latin typeface="Times New Roman"/>
                <a:ea typeface="Times New Roman"/>
                <a:cs typeface="Times New Roman"/>
                <a:sym typeface="Times New Roman"/>
              </a:rPr>
              <a:t>Language Learners:</a:t>
            </a:r>
            <a:r>
              <a:rPr lang="en-US" sz="1900">
                <a:solidFill>
                  <a:srgbClr val="0D0D0D"/>
                </a:solidFill>
                <a:highlight>
                  <a:srgbClr val="FFFFFF"/>
                </a:highlight>
                <a:latin typeface="Times New Roman"/>
                <a:ea typeface="Times New Roman"/>
                <a:cs typeface="Times New Roman"/>
                <a:sym typeface="Times New Roman"/>
              </a:rPr>
              <a:t> Individuals learning a new language who use autocorrect systems to identify and correct errors in their writing, aiding in language acquisition, grammar comprehension, and language proficiency development.</a:t>
            </a:r>
            <a:endParaRPr sz="1900">
              <a:solidFill>
                <a:srgbClr val="0D0D0D"/>
              </a:solidFill>
              <a:highlight>
                <a:srgbClr val="FFFFFF"/>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ts val="1900"/>
              <a:buFont typeface="Times New Roman"/>
              <a:buNone/>
            </a:pPr>
            <a:r>
              <a:rPr b="1" lang="en-US" sz="1900">
                <a:solidFill>
                  <a:srgbClr val="0D0D0D"/>
                </a:solidFill>
                <a:highlight>
                  <a:srgbClr val="FFFFFF"/>
                </a:highlight>
                <a:latin typeface="Times New Roman"/>
                <a:ea typeface="Times New Roman"/>
                <a:cs typeface="Times New Roman"/>
                <a:sym typeface="Times New Roman"/>
              </a:rPr>
              <a:t>Individuals with Disabilities: </a:t>
            </a:r>
            <a:r>
              <a:rPr lang="en-US" sz="1900">
                <a:solidFill>
                  <a:srgbClr val="0D0D0D"/>
                </a:solidFill>
                <a:highlight>
                  <a:srgbClr val="FFFFFF"/>
                </a:highlight>
                <a:latin typeface="Times New Roman"/>
                <a:ea typeface="Times New Roman"/>
                <a:cs typeface="Times New Roman"/>
                <a:sym typeface="Times New Roman"/>
              </a:rPr>
              <a:t>People with dyslexia, visual impairments, or language difficulties who benefit from autocorrect systems as assistive technologies to overcome barriers in written communication and improve accessibility to digital platforms.</a:t>
            </a:r>
            <a:endParaRPr sz="19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b="0" l="0" r="0" t="0"/>
          <a:stretch/>
        </p:blipFill>
        <p:spPr>
          <a:xfrm>
            <a:off x="9496425" y="1615175"/>
            <a:ext cx="2695574" cy="3248025"/>
          </a:xfrm>
          <a:prstGeom prst="rect">
            <a:avLst/>
          </a:prstGeom>
          <a:noFill/>
          <a:ln>
            <a:noFill/>
          </a:ln>
        </p:spPr>
      </p:pic>
      <p:sp>
        <p:nvSpPr>
          <p:cNvPr id="161" name="Google Shape;161;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3" name="Google Shape;163;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4" name="Google Shape;164;p13"/>
          <p:cNvSpPr txBox="1"/>
          <p:nvPr>
            <p:ph type="title"/>
          </p:nvPr>
        </p:nvSpPr>
        <p:spPr>
          <a:xfrm>
            <a:off x="558175" y="857875"/>
            <a:ext cx="101304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5" name="Google Shape;165;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7" name="Google Shape;167;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8" name="Google Shape;168;p13"/>
          <p:cNvSpPr txBox="1"/>
          <p:nvPr/>
        </p:nvSpPr>
        <p:spPr>
          <a:xfrm>
            <a:off x="785850" y="1615175"/>
            <a:ext cx="8365800" cy="48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0D0D0D"/>
                </a:solidFill>
                <a:highlight>
                  <a:srgbClr val="FFFFFF"/>
                </a:highlight>
                <a:latin typeface="Roboto"/>
                <a:ea typeface="Roboto"/>
                <a:cs typeface="Roboto"/>
                <a:sym typeface="Roboto"/>
              </a:rPr>
              <a:t>Solution Overview:</a:t>
            </a:r>
            <a:endParaRPr b="1" sz="16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600">
                <a:solidFill>
                  <a:srgbClr val="0D0D0D"/>
                </a:solidFill>
                <a:highlight>
                  <a:srgbClr val="FFFFFF"/>
                </a:highlight>
                <a:latin typeface="Roboto"/>
                <a:ea typeface="Roboto"/>
                <a:cs typeface="Roboto"/>
                <a:sym typeface="Roboto"/>
              </a:rPr>
              <a:t>Statistical Autocorrect System using Natural Language Processing</a:t>
            </a:r>
            <a:endParaRPr sz="16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b="1" lang="en-US" sz="1600">
                <a:solidFill>
                  <a:srgbClr val="0D0D0D"/>
                </a:solidFill>
                <a:highlight>
                  <a:srgbClr val="FFFFFF"/>
                </a:highlight>
                <a:latin typeface="Roboto"/>
                <a:ea typeface="Roboto"/>
                <a:cs typeface="Roboto"/>
                <a:sym typeface="Roboto"/>
              </a:rPr>
              <a:t>Value Proposition:</a:t>
            </a:r>
            <a:endParaRPr b="1" sz="1600">
              <a:solidFill>
                <a:srgbClr val="0D0D0D"/>
              </a:solidFill>
              <a:highlight>
                <a:srgbClr val="FFFFFF"/>
              </a:highlight>
              <a:latin typeface="Roboto"/>
              <a:ea typeface="Roboto"/>
              <a:cs typeface="Roboto"/>
              <a:sym typeface="Roboto"/>
            </a:endParaRPr>
          </a:p>
          <a:p>
            <a:pPr indent="-330200" lvl="0" marL="457200" rtl="0" algn="l">
              <a:lnSpc>
                <a:spcPct val="115000"/>
              </a:lnSpc>
              <a:spcBef>
                <a:spcPts val="1500"/>
              </a:spcBef>
              <a:spcAft>
                <a:spcPts val="0"/>
              </a:spcAft>
              <a:buClr>
                <a:srgbClr val="0D0D0D"/>
              </a:buClr>
              <a:buSzPts val="1600"/>
              <a:buFont typeface="Roboto"/>
              <a:buChar char="●"/>
            </a:pPr>
            <a:r>
              <a:rPr b="1" lang="en-US" sz="1600">
                <a:solidFill>
                  <a:srgbClr val="0D0D0D"/>
                </a:solidFill>
                <a:highlight>
                  <a:srgbClr val="FFFFFF"/>
                </a:highlight>
                <a:latin typeface="Roboto"/>
                <a:ea typeface="Roboto"/>
                <a:cs typeface="Roboto"/>
                <a:sym typeface="Roboto"/>
              </a:rPr>
              <a:t>Enhanced Written Communication:</a:t>
            </a:r>
            <a:r>
              <a:rPr lang="en-US" sz="1600">
                <a:solidFill>
                  <a:srgbClr val="0D0D0D"/>
                </a:solidFill>
                <a:highlight>
                  <a:srgbClr val="FFFFFF"/>
                </a:highlight>
                <a:latin typeface="Roboto"/>
                <a:ea typeface="Roboto"/>
                <a:cs typeface="Roboto"/>
                <a:sym typeface="Roboto"/>
              </a:rPr>
              <a:t> Our solution leverages advanced natural language processing techniques to automatically detect and correct textual errors, improving the clarity, correctness, and professionalism of written communication.</a:t>
            </a:r>
            <a:endParaRPr sz="1600">
              <a:solidFill>
                <a:srgbClr val="0D0D0D"/>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0D0D0D"/>
              </a:buClr>
              <a:buSzPts val="1600"/>
              <a:buFont typeface="Roboto"/>
              <a:buChar char="●"/>
            </a:pPr>
            <a:r>
              <a:rPr b="1" lang="en-US" sz="1600">
                <a:solidFill>
                  <a:srgbClr val="0D0D0D"/>
                </a:solidFill>
                <a:highlight>
                  <a:srgbClr val="FFFFFF"/>
                </a:highlight>
                <a:latin typeface="Roboto"/>
                <a:ea typeface="Roboto"/>
                <a:cs typeface="Roboto"/>
                <a:sym typeface="Roboto"/>
              </a:rPr>
              <a:t>Time Savings: </a:t>
            </a:r>
            <a:r>
              <a:rPr lang="en-US" sz="1600">
                <a:solidFill>
                  <a:srgbClr val="0D0D0D"/>
                </a:solidFill>
                <a:highlight>
                  <a:srgbClr val="FFFFFF"/>
                </a:highlight>
                <a:latin typeface="Roboto"/>
                <a:ea typeface="Roboto"/>
                <a:cs typeface="Roboto"/>
                <a:sym typeface="Roboto"/>
              </a:rPr>
              <a:t>Save time and effort spent on manual proofreading and editing tasks, enabling users to focus on content creation and critical tasks without worrying about typographical errors or grammatical mistakes.</a:t>
            </a:r>
            <a:endParaRPr sz="1600">
              <a:solidFill>
                <a:srgbClr val="0D0D0D"/>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0D0D0D"/>
              </a:buClr>
              <a:buSzPts val="1600"/>
              <a:buFont typeface="Roboto"/>
              <a:buChar char="●"/>
            </a:pPr>
            <a:r>
              <a:rPr b="1" lang="en-US" sz="1600">
                <a:solidFill>
                  <a:srgbClr val="0D0D0D"/>
                </a:solidFill>
                <a:highlight>
                  <a:srgbClr val="FFFFFF"/>
                </a:highlight>
                <a:latin typeface="Roboto"/>
                <a:ea typeface="Roboto"/>
                <a:cs typeface="Roboto"/>
                <a:sym typeface="Roboto"/>
              </a:rPr>
              <a:t>Increased Productivity:</a:t>
            </a:r>
            <a:r>
              <a:rPr lang="en-US" sz="1600">
                <a:solidFill>
                  <a:srgbClr val="0D0D0D"/>
                </a:solidFill>
                <a:highlight>
                  <a:srgbClr val="FFFFFF"/>
                </a:highlight>
                <a:latin typeface="Roboto"/>
                <a:ea typeface="Roboto"/>
                <a:cs typeface="Roboto"/>
                <a:sym typeface="Roboto"/>
              </a:rPr>
              <a:t> Boost productivity for writers, editors, and professionals by streamlining the error correction process and ensuring consistent, high-quality written content across digital platforms.</a:t>
            </a:r>
            <a:endParaRPr sz="1600">
              <a:solidFill>
                <a:srgbClr val="0D0D0D"/>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0D0D0D"/>
              </a:buClr>
              <a:buSzPts val="1600"/>
              <a:buFont typeface="Roboto"/>
              <a:buChar char="●"/>
            </a:pPr>
            <a:r>
              <a:rPr b="1" lang="en-US" sz="1600">
                <a:solidFill>
                  <a:srgbClr val="0D0D0D"/>
                </a:solidFill>
                <a:highlight>
                  <a:srgbClr val="FFFFFF"/>
                </a:highlight>
                <a:latin typeface="Roboto"/>
                <a:ea typeface="Roboto"/>
                <a:cs typeface="Roboto"/>
                <a:sym typeface="Roboto"/>
              </a:rPr>
              <a:t>Accessibility and Inclusivity: </a:t>
            </a:r>
            <a:r>
              <a:rPr lang="en-US" sz="1600">
                <a:solidFill>
                  <a:srgbClr val="0D0D0D"/>
                </a:solidFill>
                <a:highlight>
                  <a:srgbClr val="FFFFFF"/>
                </a:highlight>
                <a:latin typeface="Roboto"/>
                <a:ea typeface="Roboto"/>
                <a:cs typeface="Roboto"/>
                <a:sym typeface="Roboto"/>
              </a:rPr>
              <a:t>Promote accessibility and inclusivity by providing assistance with error detection and correction for users with dyslexia, visual impairments, or language difficulties, enhancing equitable access to digital communication tools.</a:t>
            </a:r>
            <a:endParaRPr sz="2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4" name="Google Shape;174;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6" name="Google Shape;176;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77" name="Google Shape;177;p14"/>
          <p:cNvPicPr preferRelativeResize="0"/>
          <p:nvPr/>
        </p:nvPicPr>
        <p:blipFill rotWithShape="1">
          <a:blip r:embed="rId3">
            <a:alphaModFix/>
          </a:blip>
          <a:srcRect b="0" l="0" r="0" t="0"/>
          <a:stretch/>
        </p:blipFill>
        <p:spPr>
          <a:xfrm>
            <a:off x="9650475" y="3438523"/>
            <a:ext cx="2466975" cy="3419475"/>
          </a:xfrm>
          <a:prstGeom prst="rect">
            <a:avLst/>
          </a:prstGeom>
          <a:noFill/>
          <a:ln>
            <a:noFill/>
          </a:ln>
        </p:spPr>
      </p:pic>
      <p:sp>
        <p:nvSpPr>
          <p:cNvPr id="178" name="Google Shape;178;p14"/>
          <p:cNvSpPr txBox="1"/>
          <p:nvPr>
            <p:ph type="title"/>
          </p:nvPr>
        </p:nvSpPr>
        <p:spPr>
          <a:xfrm>
            <a:off x="638275" y="669438"/>
            <a:ext cx="7543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79" name="Google Shape;179;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80" name="Google Shape;180;p14"/>
          <p:cNvSpPr txBox="1"/>
          <p:nvPr/>
        </p:nvSpPr>
        <p:spPr>
          <a:xfrm>
            <a:off x="568350" y="1542675"/>
            <a:ext cx="8380500" cy="494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D0D0D"/>
              </a:buClr>
              <a:buSzPts val="1200"/>
              <a:buFont typeface="Roboto"/>
              <a:buNone/>
            </a:pPr>
            <a:r>
              <a:rPr b="1" lang="en-US" sz="1800">
                <a:solidFill>
                  <a:srgbClr val="0D0D0D"/>
                </a:solidFill>
                <a:highlight>
                  <a:srgbClr val="FFFFFF"/>
                </a:highlight>
                <a:latin typeface="Roboto"/>
                <a:ea typeface="Roboto"/>
                <a:cs typeface="Roboto"/>
                <a:sym typeface="Roboto"/>
              </a:rPr>
              <a:t>Unparalleled Accuracy:</a:t>
            </a:r>
            <a:r>
              <a:rPr lang="en-US" sz="1800">
                <a:solidFill>
                  <a:srgbClr val="0D0D0D"/>
                </a:solidFill>
                <a:highlight>
                  <a:srgbClr val="FFFFFF"/>
                </a:highlight>
                <a:latin typeface="Roboto"/>
                <a:ea typeface="Roboto"/>
                <a:cs typeface="Roboto"/>
                <a:sym typeface="Roboto"/>
              </a:rPr>
              <a:t> Experience unparalleled accuracy in error detection and correction, ensuring the highest quality of written communication with minimal errors.</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rgbClr val="0D0D0D"/>
              </a:buClr>
              <a:buSzPts val="1200"/>
              <a:buFont typeface="Roboto"/>
              <a:buNone/>
            </a:pPr>
            <a:r>
              <a:rPr b="1" lang="en-US" sz="1800">
                <a:solidFill>
                  <a:srgbClr val="0D0D0D"/>
                </a:solidFill>
                <a:highlight>
                  <a:srgbClr val="FFFFFF"/>
                </a:highlight>
                <a:latin typeface="Roboto"/>
                <a:ea typeface="Roboto"/>
                <a:cs typeface="Roboto"/>
                <a:sym typeface="Roboto"/>
              </a:rPr>
              <a:t>Seamless Integration:</a:t>
            </a:r>
            <a:r>
              <a:rPr lang="en-US" sz="1800">
                <a:solidFill>
                  <a:srgbClr val="0D0D0D"/>
                </a:solidFill>
                <a:highlight>
                  <a:srgbClr val="FFFFFF"/>
                </a:highlight>
                <a:latin typeface="Roboto"/>
                <a:ea typeface="Roboto"/>
                <a:cs typeface="Roboto"/>
                <a:sym typeface="Roboto"/>
              </a:rPr>
              <a:t> Seamlessly integrate the autocorrect system into existing digital platforms and communication tools, enhancing user experience and productivity without disrupting workflow.</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rgbClr val="0D0D0D"/>
              </a:buClr>
              <a:buSzPts val="1200"/>
              <a:buFont typeface="Roboto"/>
              <a:buNone/>
            </a:pPr>
            <a:r>
              <a:rPr b="1" lang="en-US" sz="1800">
                <a:solidFill>
                  <a:srgbClr val="0D0D0D"/>
                </a:solidFill>
                <a:highlight>
                  <a:srgbClr val="FFFFFF"/>
                </a:highlight>
                <a:latin typeface="Roboto"/>
                <a:ea typeface="Roboto"/>
                <a:cs typeface="Roboto"/>
                <a:sym typeface="Roboto"/>
              </a:rPr>
              <a:t>Personalized Correction: </a:t>
            </a:r>
            <a:r>
              <a:rPr lang="en-US" sz="1800">
                <a:solidFill>
                  <a:srgbClr val="0D0D0D"/>
                </a:solidFill>
                <a:highlight>
                  <a:srgbClr val="FFFFFF"/>
                </a:highlight>
                <a:latin typeface="Roboto"/>
                <a:ea typeface="Roboto"/>
                <a:cs typeface="Roboto"/>
                <a:sym typeface="Roboto"/>
              </a:rPr>
              <a:t>Enjoy personalized correction suggestions tailored to individual writing styles and preferences, optimizing autocorrection effectiveness and user satisfaction.</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rgbClr val="0D0D0D"/>
              </a:buClr>
              <a:buSzPts val="1200"/>
              <a:buFont typeface="Roboto"/>
              <a:buNone/>
            </a:pPr>
            <a:r>
              <a:rPr b="1" lang="en-US" sz="1800">
                <a:solidFill>
                  <a:srgbClr val="0D0D0D"/>
                </a:solidFill>
                <a:highlight>
                  <a:srgbClr val="FFFFFF"/>
                </a:highlight>
                <a:latin typeface="Roboto"/>
                <a:ea typeface="Roboto"/>
                <a:cs typeface="Roboto"/>
                <a:sym typeface="Roboto"/>
              </a:rPr>
              <a:t>Continuous Learning: </a:t>
            </a:r>
            <a:r>
              <a:rPr lang="en-US" sz="1800">
                <a:solidFill>
                  <a:srgbClr val="0D0D0D"/>
                </a:solidFill>
                <a:highlight>
                  <a:srgbClr val="FFFFFF"/>
                </a:highlight>
                <a:latin typeface="Roboto"/>
                <a:ea typeface="Roboto"/>
                <a:cs typeface="Roboto"/>
                <a:sym typeface="Roboto"/>
              </a:rPr>
              <a:t>Benefit from continuous learning and improvement of the autocorrect system through machine learning algorithms, language model updates, and user feedback, ensuring ongoing accuracy and relevance.</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rgbClr val="0D0D0D"/>
              </a:buClr>
              <a:buSzPts val="1200"/>
              <a:buFont typeface="Roboto"/>
              <a:buNone/>
            </a:pPr>
            <a:r>
              <a:rPr b="1" lang="en-US" sz="1800">
                <a:solidFill>
                  <a:srgbClr val="0D0D0D"/>
                </a:solidFill>
                <a:highlight>
                  <a:srgbClr val="FFFFFF"/>
                </a:highlight>
                <a:latin typeface="Roboto"/>
                <a:ea typeface="Roboto"/>
                <a:cs typeface="Roboto"/>
                <a:sym typeface="Roboto"/>
              </a:rPr>
              <a:t>Empowering Accessibility: </a:t>
            </a:r>
            <a:r>
              <a:rPr lang="en-US" sz="1800">
                <a:solidFill>
                  <a:srgbClr val="0D0D0D"/>
                </a:solidFill>
                <a:highlight>
                  <a:srgbClr val="FFFFFF"/>
                </a:highlight>
                <a:latin typeface="Roboto"/>
                <a:ea typeface="Roboto"/>
                <a:cs typeface="Roboto"/>
                <a:sym typeface="Roboto"/>
              </a:rPr>
              <a:t>Empower users with disabilities to access and participate in digital communication effectively, promoting inclusivity and equal opportunities for all users.</a:t>
            </a:r>
            <a:endParaRPr sz="18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6" name="Google Shape;186;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7" name="Google Shape;187;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8" name="Google Shape;188;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89" name="Google Shape;189;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0" name="Google Shape;190;p15"/>
          <p:cNvSpPr txBox="1"/>
          <p:nvPr/>
        </p:nvSpPr>
        <p:spPr>
          <a:xfrm>
            <a:off x="739775" y="1015200"/>
            <a:ext cx="10311300" cy="56721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Clr>
                <a:schemeClr val="dk1"/>
              </a:buClr>
              <a:buSzPts val="1100"/>
              <a:buFont typeface="Arial"/>
              <a:buNone/>
            </a:pPr>
            <a:r>
              <a:rPr b="1" lang="en-US" sz="2000">
                <a:solidFill>
                  <a:srgbClr val="0D0D0D"/>
                </a:solidFill>
                <a:highlight>
                  <a:srgbClr val="FFFFFF"/>
                </a:highlight>
                <a:latin typeface="Times New Roman"/>
                <a:ea typeface="Times New Roman"/>
                <a:cs typeface="Times New Roman"/>
                <a:sym typeface="Times New Roman"/>
              </a:rPr>
              <a:t>Architecture:</a:t>
            </a:r>
            <a:endParaRPr b="1"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50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The solution employs a Generative Adversarial Network (GAN) consisting of a generator network and a discriminator network.</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50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The generator network generates synthetic digit images from random noise vectors, while the discriminator network learns to differentiate between real and generated images.</a:t>
            </a:r>
            <a:endParaRPr sz="2000">
              <a:solidFill>
                <a:srgbClr val="0D0D0D"/>
              </a:solidFill>
              <a:highlight>
                <a:srgbClr val="FFFFFF"/>
              </a:highlight>
              <a:latin typeface="Times New Roman"/>
              <a:ea typeface="Times New Roman"/>
              <a:cs typeface="Times New Roman"/>
              <a:sym typeface="Times New Roman"/>
            </a:endParaRPr>
          </a:p>
          <a:p>
            <a:pPr indent="0" lvl="0" marL="0" rtl="0" algn="l">
              <a:lnSpc>
                <a:spcPct val="100000"/>
              </a:lnSpc>
              <a:spcBef>
                <a:spcPts val="500"/>
              </a:spcBef>
              <a:spcAft>
                <a:spcPts val="0"/>
              </a:spcAft>
              <a:buClr>
                <a:schemeClr val="dk1"/>
              </a:buClr>
              <a:buSzPts val="1100"/>
              <a:buFont typeface="Arial"/>
              <a:buNone/>
            </a:pPr>
            <a:r>
              <a:rPr b="1" lang="en-US" sz="2000">
                <a:solidFill>
                  <a:srgbClr val="0D0D0D"/>
                </a:solidFill>
                <a:highlight>
                  <a:srgbClr val="FFFFFF"/>
                </a:highlight>
                <a:latin typeface="Times New Roman"/>
                <a:ea typeface="Times New Roman"/>
                <a:cs typeface="Times New Roman"/>
                <a:sym typeface="Times New Roman"/>
              </a:rPr>
              <a:t>Training Process:</a:t>
            </a:r>
            <a:endParaRPr b="1"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50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Adversarial training involves simultaneous training of the generator and discriminator networks.</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50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The generator aims to deceive the discriminator by generating realistic images, while the discriminator aims to accurately classify real and fake images.</a:t>
            </a:r>
            <a:endParaRPr sz="2000">
              <a:solidFill>
                <a:srgbClr val="0D0D0D"/>
              </a:solidFill>
              <a:highlight>
                <a:srgbClr val="FFFFFF"/>
              </a:highlight>
              <a:latin typeface="Times New Roman"/>
              <a:ea typeface="Times New Roman"/>
              <a:cs typeface="Times New Roman"/>
              <a:sym typeface="Times New Roman"/>
            </a:endParaRPr>
          </a:p>
          <a:p>
            <a:pPr indent="0" lvl="0" marL="0" rtl="0" algn="l">
              <a:lnSpc>
                <a:spcPct val="100000"/>
              </a:lnSpc>
              <a:spcBef>
                <a:spcPts val="500"/>
              </a:spcBef>
              <a:spcAft>
                <a:spcPts val="0"/>
              </a:spcAft>
              <a:buClr>
                <a:schemeClr val="dk1"/>
              </a:buClr>
              <a:buSzPts val="1100"/>
              <a:buFont typeface="Arial"/>
              <a:buNone/>
            </a:pPr>
            <a:r>
              <a:rPr b="1" lang="en-US" sz="2000">
                <a:solidFill>
                  <a:srgbClr val="0D0D0D"/>
                </a:solidFill>
                <a:highlight>
                  <a:srgbClr val="FFFFFF"/>
                </a:highlight>
                <a:latin typeface="Times New Roman"/>
                <a:ea typeface="Times New Roman"/>
                <a:cs typeface="Times New Roman"/>
                <a:sym typeface="Times New Roman"/>
              </a:rPr>
              <a:t>Loss Functions:</a:t>
            </a:r>
            <a:endParaRPr b="1"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50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Binary cross-entropy loss is utilized to train both the generator and discriminator networks.</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50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The discriminator loss evaluates the discriminator's effectiveness in distinguishing between real and fake images.</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50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The generator loss assesses the generator's ability to deceive the discriminator by producing realistic images.</a:t>
            </a:r>
            <a:endParaRPr sz="2000">
              <a:solidFill>
                <a:srgbClr val="0D0D0D"/>
              </a:solidFill>
              <a:highlight>
                <a:srgbClr val="FFFFFF"/>
              </a:highlight>
              <a:latin typeface="Times New Roman"/>
              <a:ea typeface="Times New Roman"/>
              <a:cs typeface="Times New Roman"/>
              <a:sym typeface="Times New Roman"/>
            </a:endParaRPr>
          </a:p>
          <a:p>
            <a:pPr indent="0" lvl="0" marL="12700" marR="0" rtl="0" algn="l">
              <a:lnSpc>
                <a:spcPct val="100000"/>
              </a:lnSpc>
              <a:spcBef>
                <a:spcPts val="500"/>
              </a:spcBef>
              <a:spcAft>
                <a:spcPts val="500"/>
              </a:spcAft>
              <a:buNone/>
            </a:pPr>
            <a:r>
              <a:t/>
            </a:r>
            <a:endParaRPr sz="2600">
              <a:latin typeface="Times New Roman"/>
              <a:ea typeface="Times New Roman"/>
              <a:cs typeface="Times New Roman"/>
              <a:sym typeface="Times New Roman"/>
            </a:endParaRPr>
          </a:p>
        </p:txBody>
      </p:sp>
      <p:sp>
        <p:nvSpPr>
          <p:cNvPr id="191" name="Google Shape;191;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92" name="Google Shape;192;p15"/>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