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8" r:id="rId4"/>
    <p:sldId id="270" r:id="rId5"/>
    <p:sldId id="261" r:id="rId6"/>
    <p:sldId id="262" r:id="rId7"/>
    <p:sldId id="264" r:id="rId8"/>
    <p:sldId id="265" r:id="rId9"/>
    <p:sldId id="266" r:id="rId10"/>
    <p:sldId id="271"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24C7DE9-8D83-4A3C-9033-A0ACB5D0B108}" type="datetimeFigureOut">
              <a:rPr lang="en-IN" smtClean="0"/>
              <a:t>09-09-2022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89CA7A0-C87D-47E4-BDB1-AC836F1DE1C3}"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856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C7DE9-8D83-4A3C-9033-A0ACB5D0B10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25727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C7DE9-8D83-4A3C-9033-A0ACB5D0B10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458913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C7DE9-8D83-4A3C-9033-A0ACB5D0B10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CA7A0-C87D-47E4-BDB1-AC836F1DE1C3}"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8865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C7DE9-8D83-4A3C-9033-A0ACB5D0B10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2317521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4C7DE9-8D83-4A3C-9033-A0ACB5D0B108}"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3060528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4C7DE9-8D83-4A3C-9033-A0ACB5D0B108}"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102758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C7DE9-8D83-4A3C-9033-A0ACB5D0B10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1596761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C7DE9-8D83-4A3C-9033-A0ACB5D0B10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161692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C7DE9-8D83-4A3C-9033-A0ACB5D0B10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59501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C7DE9-8D83-4A3C-9033-A0ACB5D0B10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233058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C7DE9-8D83-4A3C-9033-A0ACB5D0B10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87812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C7DE9-8D83-4A3C-9033-A0ACB5D0B108}"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190291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C7DE9-8D83-4A3C-9033-A0ACB5D0B108}"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306302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C7DE9-8D83-4A3C-9033-A0ACB5D0B108}"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2253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C7DE9-8D83-4A3C-9033-A0ACB5D0B10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125000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C7DE9-8D83-4A3C-9033-A0ACB5D0B10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CA7A0-C87D-47E4-BDB1-AC836F1DE1C3}" type="slidenum">
              <a:rPr lang="en-IN" smtClean="0"/>
              <a:t>‹#›</a:t>
            </a:fld>
            <a:endParaRPr lang="en-IN"/>
          </a:p>
        </p:txBody>
      </p:sp>
    </p:spTree>
    <p:extLst>
      <p:ext uri="{BB962C8B-B14F-4D97-AF65-F5344CB8AC3E}">
        <p14:creationId xmlns:p14="http://schemas.microsoft.com/office/powerpoint/2010/main" val="258963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724C7DE9-8D83-4A3C-9033-A0ACB5D0B108}" type="datetimeFigureOut">
              <a:rPr lang="en-IN" smtClean="0"/>
              <a:t>09-09-2022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89CA7A0-C87D-47E4-BDB1-AC836F1DE1C3}" type="slidenum">
              <a:rPr lang="en-IN" smtClean="0"/>
              <a:t>‹#›</a:t>
            </a:fld>
            <a:endParaRPr lang="en-IN"/>
          </a:p>
        </p:txBody>
      </p:sp>
    </p:spTree>
    <p:extLst>
      <p:ext uri="{BB962C8B-B14F-4D97-AF65-F5344CB8AC3E}">
        <p14:creationId xmlns:p14="http://schemas.microsoft.com/office/powerpoint/2010/main" val="1840252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maps/5x7fp8SZ6mwegPDQ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rgan_donation#Legislation_and_global_perspectives" TargetMode="External"/><Relationship Id="rId2" Type="http://schemas.openxmlformats.org/officeDocument/2006/relationships/hyperlink" Target="https://en.wikipedia.org/wiki/Organ_transplantation" TargetMode="External"/><Relationship Id="rId1" Type="http://schemas.openxmlformats.org/officeDocument/2006/relationships/slideLayout" Target="../slideLayouts/slideLayout2.xml"/><Relationship Id="rId4" Type="http://schemas.openxmlformats.org/officeDocument/2006/relationships/hyperlink" Target="https://en.wikipedia.org/wiki/Cons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7256-1A3F-CE3A-0820-4F45230FF858}"/>
              </a:ext>
            </a:extLst>
          </p:cNvPr>
          <p:cNvSpPr>
            <a:spLocks noGrp="1"/>
          </p:cNvSpPr>
          <p:nvPr>
            <p:ph type="ctrTitle"/>
          </p:nvPr>
        </p:nvSpPr>
        <p:spPr>
          <a:xfrm>
            <a:off x="2417779" y="436970"/>
            <a:ext cx="8637073" cy="1017361"/>
          </a:xfrm>
        </p:spPr>
        <p:txBody>
          <a:bodyPr>
            <a:normAutofit/>
          </a:bodyPr>
          <a:lstStyle/>
          <a:p>
            <a:pPr algn="ctr"/>
            <a:r>
              <a:rPr lang="en-IN" sz="5400" dirty="0">
                <a:latin typeface="Algerian" panose="04020705040A02060702" pitchFamily="82" charset="0"/>
              </a:rPr>
              <a:t>Health care services</a:t>
            </a:r>
          </a:p>
        </p:txBody>
      </p:sp>
      <p:sp>
        <p:nvSpPr>
          <p:cNvPr id="3" name="Subtitle 2">
            <a:extLst>
              <a:ext uri="{FF2B5EF4-FFF2-40B4-BE49-F238E27FC236}">
                <a16:creationId xmlns:a16="http://schemas.microsoft.com/office/drawing/2014/main" id="{A3E881D8-98A5-5BCB-693A-5DD2D2448F02}"/>
              </a:ext>
            </a:extLst>
          </p:cNvPr>
          <p:cNvSpPr>
            <a:spLocks noGrp="1"/>
          </p:cNvSpPr>
          <p:nvPr>
            <p:ph type="subTitle" idx="1"/>
          </p:nvPr>
        </p:nvSpPr>
        <p:spPr>
          <a:xfrm>
            <a:off x="5782491" y="1364858"/>
            <a:ext cx="5185275" cy="841570"/>
          </a:xfrm>
        </p:spPr>
        <p:txBody>
          <a:bodyPr>
            <a:normAutofit fontScale="85000" lnSpcReduction="10000"/>
          </a:bodyPr>
          <a:lstStyle/>
          <a:p>
            <a:pPr algn="l"/>
            <a:r>
              <a:rPr lang="en-IN" dirty="0">
                <a:latin typeface="Brush Script MT" panose="03060802040406070304" pitchFamily="66" charset="0"/>
              </a:rPr>
              <a:t>We are here to help  you……..</a:t>
            </a:r>
          </a:p>
        </p:txBody>
      </p:sp>
      <p:pic>
        <p:nvPicPr>
          <p:cNvPr id="4" name="Picture 3">
            <a:extLst>
              <a:ext uri="{FF2B5EF4-FFF2-40B4-BE49-F238E27FC236}">
                <a16:creationId xmlns:a16="http://schemas.microsoft.com/office/drawing/2014/main" id="{EB3696EA-B7CD-E43A-0CBD-C187C65CE527}"/>
              </a:ext>
            </a:extLst>
          </p:cNvPr>
          <p:cNvPicPr>
            <a:picLocks noChangeAspect="1"/>
          </p:cNvPicPr>
          <p:nvPr/>
        </p:nvPicPr>
        <p:blipFill>
          <a:blip r:embed="rId2"/>
          <a:stretch>
            <a:fillRect/>
          </a:stretch>
        </p:blipFill>
        <p:spPr>
          <a:xfrm rot="21326745">
            <a:off x="139025" y="1706618"/>
            <a:ext cx="4321175" cy="3050650"/>
          </a:xfrm>
          <a:prstGeom prst="rect">
            <a:avLst/>
          </a:prstGeom>
        </p:spPr>
      </p:pic>
    </p:spTree>
    <p:extLst>
      <p:ext uri="{BB962C8B-B14F-4D97-AF65-F5344CB8AC3E}">
        <p14:creationId xmlns:p14="http://schemas.microsoft.com/office/powerpoint/2010/main" val="391065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703A-FD03-FD49-63F6-EB178CCE47DD}"/>
              </a:ext>
            </a:extLst>
          </p:cNvPr>
          <p:cNvSpPr>
            <a:spLocks noGrp="1"/>
          </p:cNvSpPr>
          <p:nvPr>
            <p:ph type="title"/>
          </p:nvPr>
        </p:nvSpPr>
        <p:spPr/>
        <p:txBody>
          <a:bodyPr/>
          <a:lstStyle/>
          <a:p>
            <a:r>
              <a:rPr lang="en-IN" sz="5400" dirty="0">
                <a:latin typeface="Century" panose="02040604050505020304" pitchFamily="18" charset="0"/>
              </a:rPr>
              <a:t>contact us</a:t>
            </a:r>
            <a:endParaRPr lang="en-IN" dirty="0"/>
          </a:p>
        </p:txBody>
      </p:sp>
      <p:sp>
        <p:nvSpPr>
          <p:cNvPr id="3" name="Content Placeholder 2">
            <a:extLst>
              <a:ext uri="{FF2B5EF4-FFF2-40B4-BE49-F238E27FC236}">
                <a16:creationId xmlns:a16="http://schemas.microsoft.com/office/drawing/2014/main" id="{3AA5872C-74D6-3BE8-99C0-1DF4B38CABE3}"/>
              </a:ext>
            </a:extLst>
          </p:cNvPr>
          <p:cNvSpPr>
            <a:spLocks noGrp="1"/>
          </p:cNvSpPr>
          <p:nvPr>
            <p:ph sz="quarter" idx="13"/>
          </p:nvPr>
        </p:nvSpPr>
        <p:spPr/>
        <p:txBody>
          <a:bodyPr>
            <a:normAutofit lnSpcReduction="10000"/>
          </a:bodyPr>
          <a:lstStyle/>
          <a:p>
            <a:pPr marL="0" indent="0">
              <a:buNone/>
            </a:pPr>
            <a:r>
              <a:rPr lang="en-US" b="0" i="0" dirty="0">
                <a:solidFill>
                  <a:srgbClr val="000000"/>
                </a:solidFill>
                <a:effectLst/>
                <a:latin typeface="calibri" panose="020F0502020204030204" pitchFamily="34" charset="0"/>
              </a:rPr>
              <a:t>CONTACT US</a:t>
            </a:r>
            <a:br>
              <a:rPr lang="en-US" dirty="0"/>
            </a:br>
            <a:br>
              <a:rPr lang="en-US" dirty="0"/>
            </a:br>
            <a:r>
              <a:rPr lang="en-US" b="1" i="0" dirty="0" err="1">
                <a:solidFill>
                  <a:srgbClr val="000000"/>
                </a:solidFill>
                <a:effectLst/>
                <a:latin typeface="calibri" panose="020F0502020204030204" pitchFamily="34" charset="0"/>
              </a:rPr>
              <a:t>HealthCareServices</a:t>
            </a:r>
            <a:br>
              <a:rPr lang="en-US" dirty="0"/>
            </a:br>
            <a:br>
              <a:rPr lang="en-US" dirty="0"/>
            </a:br>
            <a:r>
              <a:rPr lang="en-US" b="0" i="0" dirty="0">
                <a:solidFill>
                  <a:srgbClr val="000000"/>
                </a:solidFill>
                <a:effectLst/>
                <a:latin typeface="calibri" panose="020F0502020204030204" pitchFamily="34" charset="0"/>
              </a:rPr>
              <a:t>Mob : +91 96366 20000/+91 63120 20000</a:t>
            </a:r>
            <a:br>
              <a:rPr lang="en-US" dirty="0"/>
            </a:br>
            <a:br>
              <a:rPr lang="en-US" dirty="0"/>
            </a:br>
            <a:r>
              <a:rPr lang="en-US" b="0" i="0" dirty="0">
                <a:solidFill>
                  <a:srgbClr val="000000"/>
                </a:solidFill>
                <a:effectLst/>
                <a:latin typeface="calibri" panose="020F0502020204030204" pitchFamily="34" charset="0"/>
              </a:rPr>
              <a:t>Email : healthcare@service.com</a:t>
            </a:r>
            <a:br>
              <a:rPr lang="en-US" dirty="0"/>
            </a:br>
            <a:br>
              <a:rPr lang="en-US" dirty="0"/>
            </a:br>
            <a:r>
              <a:rPr lang="en-US" b="0" i="0" u="sng" dirty="0">
                <a:effectLst/>
                <a:latin typeface="calibri" panose="020F0502020204030204" pitchFamily="34" charset="0"/>
                <a:hlinkClick r:id="rId2"/>
              </a:rPr>
              <a:t>visit us</a:t>
            </a:r>
            <a:endParaRPr lang="en-IN" dirty="0"/>
          </a:p>
        </p:txBody>
      </p:sp>
    </p:spTree>
    <p:extLst>
      <p:ext uri="{BB962C8B-B14F-4D97-AF65-F5344CB8AC3E}">
        <p14:creationId xmlns:p14="http://schemas.microsoft.com/office/powerpoint/2010/main" val="12024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F600-08D7-347F-8848-0CB9D0703985}"/>
              </a:ext>
            </a:extLst>
          </p:cNvPr>
          <p:cNvSpPr>
            <a:spLocks noGrp="1"/>
          </p:cNvSpPr>
          <p:nvPr>
            <p:ph type="title"/>
          </p:nvPr>
        </p:nvSpPr>
        <p:spPr>
          <a:xfrm>
            <a:off x="1161663" y="312576"/>
            <a:ext cx="10396882" cy="1151965"/>
          </a:xfrm>
        </p:spPr>
        <p:txBody>
          <a:bodyPr>
            <a:normAutofit/>
          </a:bodyPr>
          <a:lstStyle/>
          <a:p>
            <a:r>
              <a:rPr lang="en-IN" sz="4800" dirty="0">
                <a:latin typeface="Century" panose="02040604050505020304" pitchFamily="18" charset="0"/>
              </a:rPr>
              <a:t>Registration form</a:t>
            </a:r>
            <a:endParaRPr lang="en-IN" sz="4800" dirty="0"/>
          </a:p>
        </p:txBody>
      </p:sp>
      <p:pic>
        <p:nvPicPr>
          <p:cNvPr id="5" name="Content Placeholder 4">
            <a:extLst>
              <a:ext uri="{FF2B5EF4-FFF2-40B4-BE49-F238E27FC236}">
                <a16:creationId xmlns:a16="http://schemas.microsoft.com/office/drawing/2014/main" id="{32C435CB-41EB-9648-3441-6B1F749F7F45}"/>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319" t="7772" r="3488" b="4854"/>
          <a:stretch/>
        </p:blipFill>
        <p:spPr>
          <a:xfrm>
            <a:off x="1726164" y="1399226"/>
            <a:ext cx="6783355" cy="3737767"/>
          </a:xfrm>
        </p:spPr>
      </p:pic>
    </p:spTree>
    <p:extLst>
      <p:ext uri="{BB962C8B-B14F-4D97-AF65-F5344CB8AC3E}">
        <p14:creationId xmlns:p14="http://schemas.microsoft.com/office/powerpoint/2010/main" val="153061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E7CE-F0CC-A04C-CD5F-3C59F4DCB5B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0F8CE63-E521-AF26-5285-D48DB2B8D168}"/>
              </a:ext>
            </a:extLst>
          </p:cNvPr>
          <p:cNvSpPr>
            <a:spLocks noGrp="1"/>
          </p:cNvSpPr>
          <p:nvPr>
            <p:ph sz="quarter" idx="13"/>
          </p:nvPr>
        </p:nvSpPr>
        <p:spPr/>
        <p:txBody>
          <a:bodyPr/>
          <a:lstStyle/>
          <a:p>
            <a:endParaRPr lang="en-IN"/>
          </a:p>
        </p:txBody>
      </p:sp>
      <p:pic>
        <p:nvPicPr>
          <p:cNvPr id="5" name="Picture 4">
            <a:extLst>
              <a:ext uri="{FF2B5EF4-FFF2-40B4-BE49-F238E27FC236}">
                <a16:creationId xmlns:a16="http://schemas.microsoft.com/office/drawing/2014/main" id="{64DC56D7-9725-1D42-9E6F-766C1768D7C3}"/>
              </a:ext>
            </a:extLst>
          </p:cNvPr>
          <p:cNvPicPr>
            <a:picLocks noChangeAspect="1"/>
          </p:cNvPicPr>
          <p:nvPr/>
        </p:nvPicPr>
        <p:blipFill rotWithShape="1">
          <a:blip r:embed="rId2"/>
          <a:srcRect l="270" t="9023" r="2514" b="5932"/>
          <a:stretch/>
        </p:blipFill>
        <p:spPr>
          <a:xfrm>
            <a:off x="2771192" y="2155371"/>
            <a:ext cx="6083559" cy="2993583"/>
          </a:xfrm>
          <a:prstGeom prst="rect">
            <a:avLst/>
          </a:prstGeom>
        </p:spPr>
      </p:pic>
    </p:spTree>
    <p:extLst>
      <p:ext uri="{BB962C8B-B14F-4D97-AF65-F5344CB8AC3E}">
        <p14:creationId xmlns:p14="http://schemas.microsoft.com/office/powerpoint/2010/main" val="191408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54EE-ACD6-4E49-C8B1-54B3742A5EE2}"/>
              </a:ext>
            </a:extLst>
          </p:cNvPr>
          <p:cNvSpPr>
            <a:spLocks noGrp="1"/>
          </p:cNvSpPr>
          <p:nvPr>
            <p:ph type="title"/>
          </p:nvPr>
        </p:nvSpPr>
        <p:spPr/>
        <p:txBody>
          <a:bodyPr/>
          <a:lstStyle/>
          <a:p>
            <a:r>
              <a:rPr lang="en-IN" sz="5400" dirty="0">
                <a:latin typeface="Century" panose="02040604050505020304" pitchFamily="18" charset="0"/>
              </a:rPr>
              <a:t>contents</a:t>
            </a:r>
            <a:endParaRPr lang="en-IN" dirty="0"/>
          </a:p>
        </p:txBody>
      </p:sp>
      <p:sp>
        <p:nvSpPr>
          <p:cNvPr id="3" name="Content Placeholder 2">
            <a:extLst>
              <a:ext uri="{FF2B5EF4-FFF2-40B4-BE49-F238E27FC236}">
                <a16:creationId xmlns:a16="http://schemas.microsoft.com/office/drawing/2014/main" id="{9CCDA37D-6F0B-D5B3-0CDE-BD8C219A7E38}"/>
              </a:ext>
            </a:extLst>
          </p:cNvPr>
          <p:cNvSpPr>
            <a:spLocks noGrp="1"/>
          </p:cNvSpPr>
          <p:nvPr>
            <p:ph sz="quarter" idx="13"/>
          </p:nvPr>
        </p:nvSpPr>
        <p:spPr>
          <a:xfrm>
            <a:off x="1109317" y="1702837"/>
            <a:ext cx="10651300" cy="5037200"/>
          </a:xfrm>
        </p:spPr>
        <p:txBody>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How this website helpful?</a:t>
            </a:r>
          </a:p>
          <a:p>
            <a:r>
              <a:rPr lang="en-IN" dirty="0">
                <a:latin typeface="Times New Roman" panose="02020603050405020304" pitchFamily="18" charset="0"/>
                <a:cs typeface="Times New Roman" panose="02020603050405020304" pitchFamily="18" charset="0"/>
              </a:rPr>
              <a:t>Services</a:t>
            </a:r>
          </a:p>
          <a:p>
            <a:r>
              <a:rPr lang="en-IN" dirty="0">
                <a:latin typeface="Times New Roman" panose="02020603050405020304" pitchFamily="18" charset="0"/>
                <a:cs typeface="Times New Roman" panose="02020603050405020304" pitchFamily="18" charset="0"/>
              </a:rPr>
              <a:t>Banks</a:t>
            </a:r>
          </a:p>
          <a:p>
            <a:r>
              <a:rPr lang="en-IN" dirty="0">
                <a:latin typeface="Times New Roman" panose="02020603050405020304" pitchFamily="18" charset="0"/>
                <a:cs typeface="Times New Roman" panose="02020603050405020304" pitchFamily="18" charset="0"/>
              </a:rPr>
              <a:t>Contact us</a:t>
            </a:r>
          </a:p>
          <a:p>
            <a:r>
              <a:rPr lang="en-IN" dirty="0">
                <a:latin typeface="Times New Roman" panose="02020603050405020304" pitchFamily="18" charset="0"/>
                <a:cs typeface="Times New Roman" panose="02020603050405020304" pitchFamily="18" charset="0"/>
              </a:rPr>
              <a:t>Register</a:t>
            </a:r>
          </a:p>
          <a:p>
            <a:r>
              <a:rPr lang="en-IN" dirty="0">
                <a:latin typeface="Times New Roman" panose="02020603050405020304" pitchFamily="18" charset="0"/>
                <a:cs typeface="Times New Roman" panose="02020603050405020304" pitchFamily="18" charset="0"/>
              </a:rPr>
              <a:t>feedback</a:t>
            </a:r>
          </a:p>
          <a:p>
            <a:endParaRPr lang="en-IN" dirty="0">
              <a:latin typeface="Times New Roman" panose="02020603050405020304" pitchFamily="18" charset="0"/>
              <a:cs typeface="Times New Roman" panose="02020603050405020304" pitchFamily="18" charset="0"/>
            </a:endParaRPr>
          </a:p>
          <a:p>
            <a:endParaRPr lang="en-IN" dirty="0">
              <a:latin typeface="Tempus Sans ITC" panose="04020404030D07020202" pitchFamily="82" charset="0"/>
              <a:cs typeface="Times New Roman" panose="02020603050405020304" pitchFamily="18" charset="0"/>
            </a:endParaRPr>
          </a:p>
          <a:p>
            <a:endParaRPr lang="en-IN" dirty="0">
              <a:latin typeface="Tempus Sans ITC" panose="04020404030D07020202" pitchFamily="82" charset="0"/>
              <a:cs typeface="Times New Roman" panose="02020603050405020304" pitchFamily="18" charset="0"/>
            </a:endParaRPr>
          </a:p>
        </p:txBody>
      </p:sp>
    </p:spTree>
    <p:extLst>
      <p:ext uri="{BB962C8B-B14F-4D97-AF65-F5344CB8AC3E}">
        <p14:creationId xmlns:p14="http://schemas.microsoft.com/office/powerpoint/2010/main" val="129962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EACA-FA84-4583-0AF3-7349BE3447AF}"/>
              </a:ext>
            </a:extLst>
          </p:cNvPr>
          <p:cNvSpPr>
            <a:spLocks noGrp="1"/>
          </p:cNvSpPr>
          <p:nvPr>
            <p:ph type="title"/>
          </p:nvPr>
        </p:nvSpPr>
        <p:spPr>
          <a:xfrm>
            <a:off x="685801" y="165464"/>
            <a:ext cx="10396882" cy="801187"/>
          </a:xfrm>
        </p:spPr>
        <p:txBody>
          <a:bodyPr>
            <a:normAutofit/>
          </a:bodyPr>
          <a:lstStyle/>
          <a:p>
            <a:r>
              <a:rPr lang="en-IN" sz="4400" dirty="0">
                <a:latin typeface="Century" panose="02040604050505020304" pitchFamily="18" charset="0"/>
              </a:rPr>
              <a:t>INTRODUCTION</a:t>
            </a:r>
          </a:p>
        </p:txBody>
      </p:sp>
      <p:sp>
        <p:nvSpPr>
          <p:cNvPr id="3" name="Content Placeholder 2">
            <a:extLst>
              <a:ext uri="{FF2B5EF4-FFF2-40B4-BE49-F238E27FC236}">
                <a16:creationId xmlns:a16="http://schemas.microsoft.com/office/drawing/2014/main" id="{46004EB0-B36B-04D5-D45E-535BDA09B545}"/>
              </a:ext>
            </a:extLst>
          </p:cNvPr>
          <p:cNvSpPr>
            <a:spLocks noGrp="1"/>
          </p:cNvSpPr>
          <p:nvPr>
            <p:ph sz="quarter" idx="13"/>
          </p:nvPr>
        </p:nvSpPr>
        <p:spPr>
          <a:xfrm>
            <a:off x="685800" y="1045030"/>
            <a:ext cx="10394707" cy="4329556"/>
          </a:xfrm>
        </p:spPr>
        <p:txBody>
          <a:bodyPr>
            <a:normAutofit/>
          </a:bodyPr>
          <a:lstStyle/>
          <a:p>
            <a:r>
              <a:rPr lang="en-US" b="1" i="0" cap="none" dirty="0">
                <a:solidFill>
                  <a:srgbClr val="202122"/>
                </a:solidFill>
                <a:effectLst/>
                <a:latin typeface="Times New Roman" panose="02020603050405020304" pitchFamily="18" charset="0"/>
                <a:cs typeface="Times New Roman" panose="02020603050405020304" pitchFamily="18" charset="0"/>
              </a:rPr>
              <a:t>Organ donation</a:t>
            </a:r>
            <a:r>
              <a:rPr lang="en-US" b="0" i="0" cap="none" dirty="0">
                <a:solidFill>
                  <a:srgbClr val="202122"/>
                </a:solidFill>
                <a:effectLst/>
                <a:latin typeface="Times New Roman" panose="02020603050405020304" pitchFamily="18" charset="0"/>
                <a:cs typeface="Times New Roman" panose="02020603050405020304" pitchFamily="18" charset="0"/>
              </a:rPr>
              <a:t> is the process when a person allows an </a:t>
            </a:r>
            <a:r>
              <a:rPr lang="en-US" b="0" i="0" cap="none" dirty="0">
                <a:solidFill>
                  <a:schemeClr val="tx1">
                    <a:lumMod val="95000"/>
                    <a:lumOff val="5000"/>
                  </a:schemeClr>
                </a:solidFill>
                <a:effectLst/>
                <a:latin typeface="Times New Roman" panose="02020603050405020304" pitchFamily="18" charset="0"/>
                <a:cs typeface="Times New Roman" panose="02020603050405020304" pitchFamily="18" charset="0"/>
              </a:rPr>
              <a:t>organ </a:t>
            </a:r>
            <a:r>
              <a:rPr lang="en-US" b="0" i="0" cap="none" dirty="0">
                <a:solidFill>
                  <a:srgbClr val="202122"/>
                </a:solidFill>
                <a:effectLst/>
                <a:latin typeface="Times New Roman" panose="02020603050405020304" pitchFamily="18" charset="0"/>
                <a:cs typeface="Times New Roman" panose="02020603050405020304" pitchFamily="18" charset="0"/>
              </a:rPr>
              <a:t>of their own to be removed and </a:t>
            </a:r>
            <a:r>
              <a:rPr lang="en-US" b="0" i="0" u="sng" strike="noStrike" cap="non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tooltip="Organ transplantation">
                  <a:extLst>
                    <a:ext uri="{A12FA001-AC4F-418D-AE19-62706E023703}">
                      <ahyp:hlinkClr xmlns:ahyp="http://schemas.microsoft.com/office/drawing/2018/hyperlinkcolor" val="tx"/>
                    </a:ext>
                  </a:extLst>
                </a:hlinkClick>
              </a:rPr>
              <a:t>transplanted</a:t>
            </a:r>
            <a:r>
              <a:rPr lang="en-US" b="0" i="0" u="sng" cap="none" dirty="0">
                <a:solidFill>
                  <a:srgbClr val="202122"/>
                </a:solidFill>
                <a:effectLst/>
                <a:latin typeface="Times New Roman" panose="02020603050405020304" pitchFamily="18" charset="0"/>
                <a:cs typeface="Times New Roman" panose="02020603050405020304" pitchFamily="18" charset="0"/>
              </a:rPr>
              <a:t> </a:t>
            </a:r>
            <a:r>
              <a:rPr lang="en-US" b="0" i="0" cap="none" dirty="0">
                <a:solidFill>
                  <a:srgbClr val="202122"/>
                </a:solidFill>
                <a:effectLst/>
                <a:latin typeface="Times New Roman" panose="02020603050405020304" pitchFamily="18" charset="0"/>
                <a:cs typeface="Times New Roman" panose="02020603050405020304" pitchFamily="18" charset="0"/>
              </a:rPr>
              <a:t>to another person, </a:t>
            </a:r>
            <a:r>
              <a:rPr lang="en-US" b="0" i="0" u="none" strike="noStrike" cap="non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legally</a:t>
            </a:r>
            <a:r>
              <a:rPr lang="en-US" b="0" i="0" cap="none"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b="0" i="0" cap="none" dirty="0">
                <a:solidFill>
                  <a:srgbClr val="202122"/>
                </a:solidFill>
                <a:effectLst/>
                <a:latin typeface="Times New Roman" panose="02020603050405020304" pitchFamily="18" charset="0"/>
                <a:cs typeface="Times New Roman" panose="02020603050405020304" pitchFamily="18" charset="0"/>
              </a:rPr>
              <a:t> either by </a:t>
            </a:r>
            <a:r>
              <a:rPr lang="en-US" b="0" i="0" u="none" strike="noStrike" cap="non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4" tooltip="Consent">
                  <a:extLst>
                    <a:ext uri="{A12FA001-AC4F-418D-AE19-62706E023703}">
                      <ahyp:hlinkClr xmlns:ahyp="http://schemas.microsoft.com/office/drawing/2018/hyperlinkcolor" val="tx"/>
                    </a:ext>
                  </a:extLst>
                </a:hlinkClick>
              </a:rPr>
              <a:t>consent</a:t>
            </a:r>
            <a:r>
              <a:rPr lang="en-US" b="0" i="0" cap="none"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b="0" i="0" cap="none" dirty="0">
                <a:solidFill>
                  <a:srgbClr val="202122"/>
                </a:solidFill>
                <a:effectLst/>
                <a:latin typeface="Times New Roman" panose="02020603050405020304" pitchFamily="18" charset="0"/>
                <a:cs typeface="Times New Roman" panose="02020603050405020304" pitchFamily="18" charset="0"/>
              </a:rPr>
              <a:t>while the donor is alive or dead with the assent of the next of kin.</a:t>
            </a:r>
          </a:p>
          <a:p>
            <a:r>
              <a:rPr lang="en-US" cap="none" dirty="0">
                <a:solidFill>
                  <a:srgbClr val="202122"/>
                </a:solidFill>
                <a:latin typeface="Times New Roman" panose="02020603050405020304" pitchFamily="18" charset="0"/>
                <a:cs typeface="Times New Roman" panose="02020603050405020304" pitchFamily="18" charset="0"/>
              </a:rPr>
              <a:t>In this website we can know about the person who is in need of organ , blood ,tissue  to survive in life.</a:t>
            </a:r>
          </a:p>
          <a:p>
            <a:r>
              <a:rPr lang="en-US" cap="none" dirty="0">
                <a:solidFill>
                  <a:srgbClr val="202122"/>
                </a:solidFill>
                <a:latin typeface="Times New Roman" panose="02020603050405020304" pitchFamily="18" charset="0"/>
                <a:cs typeface="Times New Roman" panose="02020603050405020304" pitchFamily="18" charset="0"/>
              </a:rPr>
              <a:t>Also we can know about the donor's through this website.</a:t>
            </a:r>
          </a:p>
          <a:p>
            <a:r>
              <a:rPr lang="en-US" cap="none" dirty="0">
                <a:solidFill>
                  <a:srgbClr val="202122"/>
                </a:solidFill>
                <a:latin typeface="Times New Roman" panose="02020603050405020304" pitchFamily="18" charset="0"/>
                <a:cs typeface="Times New Roman" panose="02020603050405020304" pitchFamily="18" charset="0"/>
              </a:rPr>
              <a:t>This website will help to know about the donor to save the person who is in danger.</a:t>
            </a:r>
          </a:p>
          <a:p>
            <a:r>
              <a:rPr lang="en-US" cap="none" dirty="0">
                <a:solidFill>
                  <a:srgbClr val="202122"/>
                </a:solidFill>
                <a:latin typeface="Times New Roman" panose="02020603050405020304" pitchFamily="18" charset="0"/>
                <a:cs typeface="Times New Roman" panose="02020603050405020304" pitchFamily="18" charset="0"/>
              </a:rPr>
              <a:t>By this website we can save many lives</a:t>
            </a:r>
            <a:r>
              <a:rPr lang="en-US" sz="1800" cap="none" dirty="0">
                <a:solidFill>
                  <a:srgbClr val="202122"/>
                </a:solidFill>
                <a:latin typeface="Times New Roman" panose="02020603050405020304" pitchFamily="18" charset="0"/>
                <a:cs typeface="Times New Roman" panose="02020603050405020304" pitchFamily="18" charset="0"/>
              </a:rPr>
              <a:t>. </a:t>
            </a:r>
          </a:p>
          <a:p>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75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B9FC-8CD5-58EA-A0C3-BACF7851AB56}"/>
              </a:ext>
            </a:extLst>
          </p:cNvPr>
          <p:cNvSpPr>
            <a:spLocks noGrp="1"/>
          </p:cNvSpPr>
          <p:nvPr>
            <p:ph type="title"/>
          </p:nvPr>
        </p:nvSpPr>
        <p:spPr/>
        <p:txBody>
          <a:bodyPr/>
          <a:lstStyle/>
          <a:p>
            <a:r>
              <a:rPr lang="en-IN" sz="5400" dirty="0">
                <a:latin typeface="Century" panose="02040604050505020304" pitchFamily="18" charset="0"/>
              </a:rPr>
              <a:t>about us</a:t>
            </a:r>
            <a:endParaRPr lang="en-IN" dirty="0"/>
          </a:p>
        </p:txBody>
      </p:sp>
      <p:sp>
        <p:nvSpPr>
          <p:cNvPr id="3" name="Content Placeholder 2">
            <a:extLst>
              <a:ext uri="{FF2B5EF4-FFF2-40B4-BE49-F238E27FC236}">
                <a16:creationId xmlns:a16="http://schemas.microsoft.com/office/drawing/2014/main" id="{DD307A58-D24D-A36B-C85E-E6E7A0428320}"/>
              </a:ext>
            </a:extLst>
          </p:cNvPr>
          <p:cNvSpPr>
            <a:spLocks noGrp="1"/>
          </p:cNvSpPr>
          <p:nvPr>
            <p:ph sz="quarter" idx="13"/>
          </p:nvPr>
        </p:nvSpPr>
        <p:spPr/>
        <p:txBody>
          <a:bodyPr>
            <a:normAutofit lnSpcReduction="10000"/>
          </a:bodyPr>
          <a:lstStyle/>
          <a:p>
            <a:r>
              <a:rPr lang="en-US" b="0" i="0" dirty="0">
                <a:solidFill>
                  <a:srgbClr val="000000"/>
                </a:solidFill>
                <a:effectLst/>
                <a:latin typeface="Times New Roman" panose="02020603050405020304" pitchFamily="18" charset="0"/>
                <a:cs typeface="Times New Roman" panose="02020603050405020304" pitchFamily="18" charset="0"/>
              </a:rPr>
              <a:t>Organ transplantation saves a large number of lives and improves the quality of life of many more. But there is a major shortfall in the availability of organs. This leads to potentially preventable death and morbidity in a large number of people. Yet the resources needed to meet the demand for organs are potentially available. Every day there are a large number of patients, who die in controlled circumstances in hospital, whose organs could potentially save the lives of others. But the vast majority of these organs are buried or burned.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16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9520-0CDA-E08D-F996-C964A9C17F71}"/>
              </a:ext>
            </a:extLst>
          </p:cNvPr>
          <p:cNvSpPr>
            <a:spLocks noGrp="1"/>
          </p:cNvSpPr>
          <p:nvPr>
            <p:ph type="title"/>
          </p:nvPr>
        </p:nvSpPr>
        <p:spPr>
          <a:xfrm>
            <a:off x="598716" y="293915"/>
            <a:ext cx="10396882" cy="797615"/>
          </a:xfrm>
        </p:spPr>
        <p:txBody>
          <a:bodyPr>
            <a:normAutofit/>
          </a:bodyPr>
          <a:lstStyle/>
          <a:p>
            <a:r>
              <a:rPr lang="en-IN" sz="4800" dirty="0">
                <a:latin typeface="Century" panose="02040604050505020304" pitchFamily="18" charset="0"/>
              </a:rPr>
              <a:t>services</a:t>
            </a:r>
          </a:p>
        </p:txBody>
      </p:sp>
      <p:sp>
        <p:nvSpPr>
          <p:cNvPr id="3" name="Content Placeholder 2">
            <a:extLst>
              <a:ext uri="{FF2B5EF4-FFF2-40B4-BE49-F238E27FC236}">
                <a16:creationId xmlns:a16="http://schemas.microsoft.com/office/drawing/2014/main" id="{6BB04F78-3CC8-EACB-2993-B3DC14C69554}"/>
              </a:ext>
            </a:extLst>
          </p:cNvPr>
          <p:cNvSpPr>
            <a:spLocks noGrp="1"/>
          </p:cNvSpPr>
          <p:nvPr>
            <p:ph sz="quarter" idx="13"/>
          </p:nvPr>
        </p:nvSpPr>
        <p:spPr>
          <a:xfrm>
            <a:off x="685800" y="2847702"/>
            <a:ext cx="10394707" cy="2526883"/>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r>
              <a:rPr lang="en-IN" cap="none" dirty="0">
                <a:latin typeface="Times New Roman" panose="02020603050405020304" pitchFamily="18" charset="0"/>
                <a:cs typeface="Times New Roman" panose="02020603050405020304" pitchFamily="18" charset="0"/>
              </a:rPr>
              <a:t>Any  person can access to the bank tab for services related to blood , organ, tissue donation.</a:t>
            </a:r>
          </a:p>
          <a:p>
            <a:r>
              <a:rPr lang="en-IN" cap="none" dirty="0">
                <a:latin typeface="Times New Roman" panose="02020603050405020304" pitchFamily="18" charset="0"/>
                <a:cs typeface="Times New Roman" panose="02020603050405020304" pitchFamily="18" charset="0"/>
              </a:rPr>
              <a:t>This website is created to save lives of people who are in urgency of organ transplantation , blood and tissue which are related to health.</a:t>
            </a:r>
          </a:p>
          <a:p>
            <a:r>
              <a:rPr lang="en-IN" cap="none" dirty="0">
                <a:latin typeface="Times New Roman" panose="02020603050405020304" pitchFamily="18" charset="0"/>
                <a:cs typeface="Times New Roman" panose="02020603050405020304" pitchFamily="18" charset="0"/>
              </a:rPr>
              <a:t>This can be done with your co-operation by creating your account in this website.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7DF4B5-15FF-017A-4E1E-A46F07157F82}"/>
              </a:ext>
            </a:extLst>
          </p:cNvPr>
          <p:cNvPicPr>
            <a:picLocks noChangeAspect="1"/>
          </p:cNvPicPr>
          <p:nvPr/>
        </p:nvPicPr>
        <p:blipFill rotWithShape="1">
          <a:blip r:embed="rId2"/>
          <a:srcRect l="1213" b="6779"/>
          <a:stretch/>
        </p:blipFill>
        <p:spPr>
          <a:xfrm>
            <a:off x="4815840" y="293915"/>
            <a:ext cx="4963886" cy="2275114"/>
          </a:xfrm>
          <a:prstGeom prst="rect">
            <a:avLst/>
          </a:prstGeom>
        </p:spPr>
      </p:pic>
    </p:spTree>
    <p:extLst>
      <p:ext uri="{BB962C8B-B14F-4D97-AF65-F5344CB8AC3E}">
        <p14:creationId xmlns:p14="http://schemas.microsoft.com/office/powerpoint/2010/main" val="52904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6C7E-2EC4-51A1-386A-21D925D231C3}"/>
              </a:ext>
            </a:extLst>
          </p:cNvPr>
          <p:cNvSpPr>
            <a:spLocks noGrp="1"/>
          </p:cNvSpPr>
          <p:nvPr>
            <p:ph type="title"/>
          </p:nvPr>
        </p:nvSpPr>
        <p:spPr>
          <a:xfrm>
            <a:off x="683625" y="389709"/>
            <a:ext cx="10396882" cy="797615"/>
          </a:xfrm>
        </p:spPr>
        <p:txBody>
          <a:bodyPr>
            <a:normAutofit/>
          </a:bodyPr>
          <a:lstStyle/>
          <a:p>
            <a:r>
              <a:rPr lang="en-IN" sz="4800" dirty="0">
                <a:latin typeface="Century" panose="02040604050505020304" pitchFamily="18" charset="0"/>
              </a:rPr>
              <a:t>banks</a:t>
            </a:r>
          </a:p>
        </p:txBody>
      </p:sp>
      <p:sp>
        <p:nvSpPr>
          <p:cNvPr id="3" name="Content Placeholder 2">
            <a:extLst>
              <a:ext uri="{FF2B5EF4-FFF2-40B4-BE49-F238E27FC236}">
                <a16:creationId xmlns:a16="http://schemas.microsoft.com/office/drawing/2014/main" id="{48D9AC51-DB4B-85B5-36BE-E899FEFC0091}"/>
              </a:ext>
            </a:extLst>
          </p:cNvPr>
          <p:cNvSpPr>
            <a:spLocks noGrp="1"/>
          </p:cNvSpPr>
          <p:nvPr>
            <p:ph sz="quarter" idx="13"/>
          </p:nvPr>
        </p:nvSpPr>
        <p:spPr>
          <a:xfrm>
            <a:off x="685800" y="1471750"/>
            <a:ext cx="10394707" cy="2734490"/>
          </a:xfrm>
        </p:spPr>
        <p:txBody>
          <a:bodyPr/>
          <a:lstStyle/>
          <a:p>
            <a:r>
              <a:rPr lang="en-IN" dirty="0"/>
              <a:t> </a:t>
            </a:r>
            <a:r>
              <a:rPr lang="en-IN" dirty="0">
                <a:latin typeface="Times New Roman" panose="02020603050405020304" pitchFamily="18" charset="0"/>
                <a:cs typeface="Times New Roman" panose="02020603050405020304" pitchFamily="18" charset="0"/>
              </a:rPr>
              <a:t>it consists of three sections </a:t>
            </a:r>
          </a:p>
          <a:p>
            <a:pPr marL="0" indent="0">
              <a:buNone/>
            </a:pPr>
            <a:r>
              <a:rPr lang="en-IN" dirty="0">
                <a:latin typeface="Times New Roman" panose="02020603050405020304" pitchFamily="18" charset="0"/>
                <a:cs typeface="Times New Roman" panose="02020603050405020304" pitchFamily="18" charset="0"/>
              </a:rPr>
              <a:t>       Blood  section</a:t>
            </a:r>
          </a:p>
          <a:p>
            <a:pPr marL="0" indent="0">
              <a:buNone/>
            </a:pPr>
            <a:r>
              <a:rPr lang="en-IN" dirty="0">
                <a:latin typeface="Times New Roman" panose="02020603050405020304" pitchFamily="18" charset="0"/>
                <a:cs typeface="Times New Roman" panose="02020603050405020304" pitchFamily="18" charset="0"/>
              </a:rPr>
              <a:t>       Organ  section</a:t>
            </a:r>
          </a:p>
          <a:p>
            <a:pPr marL="0" indent="0">
              <a:buNone/>
            </a:pPr>
            <a:r>
              <a:rPr lang="en-IN" dirty="0">
                <a:latin typeface="Times New Roman" panose="02020603050405020304" pitchFamily="18" charset="0"/>
                <a:cs typeface="Times New Roman" panose="02020603050405020304" pitchFamily="18" charset="0"/>
              </a:rPr>
              <a:t>        Tissue section</a:t>
            </a:r>
          </a:p>
        </p:txBody>
      </p:sp>
      <p:pic>
        <p:nvPicPr>
          <p:cNvPr id="4" name="Picture 3">
            <a:extLst>
              <a:ext uri="{FF2B5EF4-FFF2-40B4-BE49-F238E27FC236}">
                <a16:creationId xmlns:a16="http://schemas.microsoft.com/office/drawing/2014/main" id="{58EFD77B-E3FB-AD39-BE43-BE197A8CECBB}"/>
              </a:ext>
            </a:extLst>
          </p:cNvPr>
          <p:cNvPicPr>
            <a:picLocks noChangeAspect="1"/>
          </p:cNvPicPr>
          <p:nvPr/>
        </p:nvPicPr>
        <p:blipFill rotWithShape="1">
          <a:blip r:embed="rId2"/>
          <a:srcRect t="34041" b="11506"/>
          <a:stretch/>
        </p:blipFill>
        <p:spPr>
          <a:xfrm>
            <a:off x="5512526" y="1280160"/>
            <a:ext cx="5567981" cy="3021873"/>
          </a:xfrm>
          <a:prstGeom prst="rect">
            <a:avLst/>
          </a:prstGeom>
        </p:spPr>
      </p:pic>
    </p:spTree>
    <p:extLst>
      <p:ext uri="{BB962C8B-B14F-4D97-AF65-F5344CB8AC3E}">
        <p14:creationId xmlns:p14="http://schemas.microsoft.com/office/powerpoint/2010/main" val="87986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E3E6-6241-64CC-A308-0F82537279AE}"/>
              </a:ext>
            </a:extLst>
          </p:cNvPr>
          <p:cNvSpPr>
            <a:spLocks noGrp="1"/>
          </p:cNvSpPr>
          <p:nvPr>
            <p:ph type="title"/>
          </p:nvPr>
        </p:nvSpPr>
        <p:spPr>
          <a:xfrm>
            <a:off x="685801" y="685801"/>
            <a:ext cx="10396882" cy="942702"/>
          </a:xfrm>
        </p:spPr>
        <p:txBody>
          <a:bodyPr>
            <a:normAutofit/>
          </a:bodyPr>
          <a:lstStyle/>
          <a:p>
            <a:r>
              <a:rPr lang="en-IN" sz="4400" dirty="0">
                <a:latin typeface="Times New Roman" panose="02020603050405020304" pitchFamily="18" charset="0"/>
                <a:cs typeface="Times New Roman" panose="02020603050405020304" pitchFamily="18" charset="0"/>
              </a:rPr>
              <a:t>Blood section</a:t>
            </a:r>
            <a:endParaRPr lang="en-IN" sz="4400" dirty="0"/>
          </a:p>
        </p:txBody>
      </p:sp>
      <p:sp>
        <p:nvSpPr>
          <p:cNvPr id="3" name="Content Placeholder 2">
            <a:extLst>
              <a:ext uri="{FF2B5EF4-FFF2-40B4-BE49-F238E27FC236}">
                <a16:creationId xmlns:a16="http://schemas.microsoft.com/office/drawing/2014/main" id="{0F8AD125-8643-F906-3BDD-2F1CFCEC01DB}"/>
              </a:ext>
            </a:extLst>
          </p:cNvPr>
          <p:cNvSpPr>
            <a:spLocks noGrp="1"/>
          </p:cNvSpPr>
          <p:nvPr>
            <p:ph sz="quarter" idx="13"/>
          </p:nvPr>
        </p:nvSpPr>
        <p:spPr/>
        <p:txBody>
          <a:bodyPr/>
          <a:lstStyle/>
          <a:p>
            <a:r>
              <a:rPr lang="en-IN" dirty="0">
                <a:latin typeface="Times New Roman" panose="02020603050405020304" pitchFamily="18" charset="0"/>
                <a:cs typeface="Times New Roman" panose="02020603050405020304" pitchFamily="18" charset="0"/>
              </a:rPr>
              <a:t>It consists of the blood donor details </a:t>
            </a:r>
          </a:p>
          <a:p>
            <a:r>
              <a:rPr lang="en-IN" dirty="0">
                <a:latin typeface="Times New Roman" panose="02020603050405020304" pitchFamily="18" charset="0"/>
                <a:cs typeface="Times New Roman" panose="02020603050405020304" pitchFamily="18" charset="0"/>
              </a:rPr>
              <a:t> Contact the person from whom you need the blood from the available information.</a:t>
            </a:r>
          </a:p>
        </p:txBody>
      </p:sp>
      <p:pic>
        <p:nvPicPr>
          <p:cNvPr id="4" name="Picture 3">
            <a:extLst>
              <a:ext uri="{FF2B5EF4-FFF2-40B4-BE49-F238E27FC236}">
                <a16:creationId xmlns:a16="http://schemas.microsoft.com/office/drawing/2014/main" id="{C22853A6-3360-F5EB-9233-2AE654B812EE}"/>
              </a:ext>
            </a:extLst>
          </p:cNvPr>
          <p:cNvPicPr>
            <a:picLocks noChangeAspect="1"/>
          </p:cNvPicPr>
          <p:nvPr/>
        </p:nvPicPr>
        <p:blipFill>
          <a:blip r:embed="rId2"/>
          <a:stretch>
            <a:fillRect/>
          </a:stretch>
        </p:blipFill>
        <p:spPr>
          <a:xfrm>
            <a:off x="7237503" y="805407"/>
            <a:ext cx="1914525" cy="2390775"/>
          </a:xfrm>
          <a:prstGeom prst="rect">
            <a:avLst/>
          </a:prstGeom>
        </p:spPr>
      </p:pic>
    </p:spTree>
    <p:extLst>
      <p:ext uri="{BB962C8B-B14F-4D97-AF65-F5344CB8AC3E}">
        <p14:creationId xmlns:p14="http://schemas.microsoft.com/office/powerpoint/2010/main" val="389128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3BF5-F207-005B-EB14-98CC3279B542}"/>
              </a:ext>
            </a:extLst>
          </p:cNvPr>
          <p:cNvSpPr>
            <a:spLocks noGrp="1"/>
          </p:cNvSpPr>
          <p:nvPr>
            <p:ph type="title"/>
          </p:nvPr>
        </p:nvSpPr>
        <p:spPr>
          <a:xfrm>
            <a:off x="685801" y="426721"/>
            <a:ext cx="10396882" cy="766354"/>
          </a:xfrm>
        </p:spPr>
        <p:txBody>
          <a:bodyPr>
            <a:normAutofit/>
          </a:bodyPr>
          <a:lstStyle/>
          <a:p>
            <a:r>
              <a:rPr lang="en-IN" sz="4400" dirty="0">
                <a:latin typeface="Century" panose="02040604050505020304" pitchFamily="18" charset="0"/>
              </a:rPr>
              <a:t>ORGAN SECTION</a:t>
            </a:r>
          </a:p>
        </p:txBody>
      </p:sp>
      <p:sp>
        <p:nvSpPr>
          <p:cNvPr id="3" name="Content Placeholder 2">
            <a:extLst>
              <a:ext uri="{FF2B5EF4-FFF2-40B4-BE49-F238E27FC236}">
                <a16:creationId xmlns:a16="http://schemas.microsoft.com/office/drawing/2014/main" id="{403A4A99-426A-1FC6-90D7-98EF00E39611}"/>
              </a:ext>
            </a:extLst>
          </p:cNvPr>
          <p:cNvSpPr>
            <a:spLocks noGrp="1"/>
          </p:cNvSpPr>
          <p:nvPr>
            <p:ph sz="quarter" idx="13"/>
          </p:nvPr>
        </p:nvSpPr>
        <p:spPr>
          <a:xfrm>
            <a:off x="683625" y="2455818"/>
            <a:ext cx="10394707" cy="2551610"/>
          </a:xfrm>
        </p:spPr>
        <p:txBody>
          <a:bodyPr/>
          <a:lstStyle/>
          <a:p>
            <a:r>
              <a:rPr lang="en-IN" dirty="0"/>
              <a:t> </a:t>
            </a:r>
            <a:r>
              <a:rPr lang="en-US" b="0" i="0" dirty="0">
                <a:solidFill>
                  <a:srgbClr val="202124"/>
                </a:solidFill>
                <a:effectLst/>
                <a:latin typeface="Times New Roman" panose="02020603050405020304" pitchFamily="18" charset="0"/>
                <a:cs typeface="Times New Roman" panose="02020603050405020304" pitchFamily="18" charset="0"/>
              </a:rPr>
              <a:t>Organ donation is the process when a person allows an organ of their own to be removed and transplanted to another person, legally, either by consent while the donor is alive or dead with the assent of the next of kin.</a:t>
            </a:r>
          </a:p>
          <a:p>
            <a:r>
              <a:rPr lang="en-IN" dirty="0">
                <a:latin typeface="Times New Roman" panose="02020603050405020304" pitchFamily="18" charset="0"/>
                <a:cs typeface="Times New Roman" panose="02020603050405020304" pitchFamily="18" charset="0"/>
              </a:rPr>
              <a:t>It consists of the organ donor details include </a:t>
            </a:r>
            <a:r>
              <a:rPr lang="en-IN" dirty="0" err="1">
                <a:latin typeface="Times New Roman" panose="02020603050405020304" pitchFamily="18" charset="0"/>
                <a:cs typeface="Times New Roman" panose="02020603050405020304" pitchFamily="18" charset="0"/>
              </a:rPr>
              <a:t>kidney,liver,eyes</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FF57D7-241B-ED78-E1AF-A1F66A109191}"/>
              </a:ext>
            </a:extLst>
          </p:cNvPr>
          <p:cNvPicPr>
            <a:picLocks noChangeAspect="1"/>
          </p:cNvPicPr>
          <p:nvPr/>
        </p:nvPicPr>
        <p:blipFill>
          <a:blip r:embed="rId2"/>
          <a:stretch>
            <a:fillRect/>
          </a:stretch>
        </p:blipFill>
        <p:spPr>
          <a:xfrm>
            <a:off x="6670766" y="169818"/>
            <a:ext cx="3048000" cy="2286000"/>
          </a:xfrm>
          <a:prstGeom prst="rect">
            <a:avLst/>
          </a:prstGeom>
        </p:spPr>
      </p:pic>
    </p:spTree>
    <p:extLst>
      <p:ext uri="{BB962C8B-B14F-4D97-AF65-F5344CB8AC3E}">
        <p14:creationId xmlns:p14="http://schemas.microsoft.com/office/powerpoint/2010/main" val="368359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4B10-2D5B-7E6E-81FA-4B364A6C1A45}"/>
              </a:ext>
            </a:extLst>
          </p:cNvPr>
          <p:cNvSpPr>
            <a:spLocks noGrp="1"/>
          </p:cNvSpPr>
          <p:nvPr>
            <p:ph type="title"/>
          </p:nvPr>
        </p:nvSpPr>
        <p:spPr>
          <a:xfrm>
            <a:off x="683625" y="331450"/>
            <a:ext cx="10396882" cy="1151965"/>
          </a:xfrm>
        </p:spPr>
        <p:txBody>
          <a:bodyPr>
            <a:normAutofit/>
          </a:bodyPr>
          <a:lstStyle/>
          <a:p>
            <a:r>
              <a:rPr lang="en-IN" sz="4400" dirty="0">
                <a:latin typeface="Century" panose="02040604050505020304" pitchFamily="18" charset="0"/>
              </a:rPr>
              <a:t>TISSUE SECTION</a:t>
            </a:r>
          </a:p>
        </p:txBody>
      </p:sp>
      <p:sp>
        <p:nvSpPr>
          <p:cNvPr id="3" name="Content Placeholder 2">
            <a:extLst>
              <a:ext uri="{FF2B5EF4-FFF2-40B4-BE49-F238E27FC236}">
                <a16:creationId xmlns:a16="http://schemas.microsoft.com/office/drawing/2014/main" id="{80032AC3-6F39-77E2-D621-7FE4A40C2F5F}"/>
              </a:ext>
            </a:extLst>
          </p:cNvPr>
          <p:cNvSpPr>
            <a:spLocks noGrp="1"/>
          </p:cNvSpPr>
          <p:nvPr>
            <p:ph sz="quarter" idx="13"/>
          </p:nvPr>
        </p:nvSpPr>
        <p:spPr>
          <a:xfrm>
            <a:off x="683625" y="2854546"/>
            <a:ext cx="10394707" cy="2230791"/>
          </a:xfrm>
        </p:spPr>
        <p:txBody>
          <a:bodyPr>
            <a:normAutofit fontScale="92500" lnSpcReduction="10000"/>
          </a:bodyPr>
          <a:lstStyle/>
          <a:p>
            <a:r>
              <a:rPr lang="en-IN" dirty="0"/>
              <a:t> </a:t>
            </a:r>
            <a:r>
              <a:rPr lang="en-US" b="0" i="0" dirty="0">
                <a:solidFill>
                  <a:srgbClr val="444444"/>
                </a:solidFill>
                <a:effectLst/>
                <a:latin typeface="Times New Roman" panose="02020603050405020304" pitchFamily="18" charset="0"/>
                <a:cs typeface="Times New Roman" panose="02020603050405020304" pitchFamily="18" charset="0"/>
              </a:rPr>
              <a:t>Donated human tissues can be used in many surgical applications, saving and healing lives on a daily basis. Tissue donation can benefit patients in a number of serious or life-threatening medical situations, including saving patients with severe burns, allowing athletes with torn ligaments or tendons to heal and regain strength</a:t>
            </a:r>
          </a:p>
          <a:p>
            <a:r>
              <a:rPr lang="en-IN" dirty="0">
                <a:latin typeface="Times New Roman" panose="02020603050405020304" pitchFamily="18" charset="0"/>
                <a:cs typeface="Times New Roman" panose="02020603050405020304" pitchFamily="18" charset="0"/>
              </a:rPr>
              <a:t>It consists of tissue donor details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56F4B0-5E53-B171-8642-E282319DDEAE}"/>
              </a:ext>
            </a:extLst>
          </p:cNvPr>
          <p:cNvPicPr>
            <a:picLocks noChangeAspect="1"/>
          </p:cNvPicPr>
          <p:nvPr/>
        </p:nvPicPr>
        <p:blipFill rotWithShape="1">
          <a:blip r:embed="rId2"/>
          <a:srcRect b="20875"/>
          <a:stretch/>
        </p:blipFill>
        <p:spPr>
          <a:xfrm>
            <a:off x="6230104" y="234753"/>
            <a:ext cx="4478951" cy="2310638"/>
          </a:xfrm>
          <a:prstGeom prst="rect">
            <a:avLst/>
          </a:prstGeom>
        </p:spPr>
      </p:pic>
    </p:spTree>
    <p:extLst>
      <p:ext uri="{BB962C8B-B14F-4D97-AF65-F5344CB8AC3E}">
        <p14:creationId xmlns:p14="http://schemas.microsoft.com/office/powerpoint/2010/main" val="1822855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133</TotalTime>
  <Words>490</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Brush Script MT</vt:lpstr>
      <vt:lpstr>calibri</vt:lpstr>
      <vt:lpstr>Century</vt:lpstr>
      <vt:lpstr>Impact</vt:lpstr>
      <vt:lpstr>Tempus Sans ITC</vt:lpstr>
      <vt:lpstr>Times New Roman</vt:lpstr>
      <vt:lpstr>Main Event</vt:lpstr>
      <vt:lpstr>Health care services</vt:lpstr>
      <vt:lpstr>contents</vt:lpstr>
      <vt:lpstr>INTRODUCTION</vt:lpstr>
      <vt:lpstr>about us</vt:lpstr>
      <vt:lpstr>services</vt:lpstr>
      <vt:lpstr>banks</vt:lpstr>
      <vt:lpstr>Blood section</vt:lpstr>
      <vt:lpstr>ORGAN SECTION</vt:lpstr>
      <vt:lpstr>TISSUE SECTION</vt:lpstr>
      <vt:lpstr>contact us</vt:lpstr>
      <vt:lpstr>Registration 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services website</dc:title>
  <dc:creator>srinija</dc:creator>
  <cp:lastModifiedBy>Abhinaya Racharla</cp:lastModifiedBy>
  <cp:revision>3</cp:revision>
  <dcterms:created xsi:type="dcterms:W3CDTF">2022-09-09T09:55:19Z</dcterms:created>
  <dcterms:modified xsi:type="dcterms:W3CDTF">2022-09-09T12:41:39Z</dcterms:modified>
</cp:coreProperties>
</file>