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33C0C-6349-43E4-B0DC-462A2FB6306D}" v="2" dt="2025-08-04T05:07:31.19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ya pulagam" userId="aa71db15028e0b98" providerId="LiveId" clId="{BE733C0C-6349-43E4-B0DC-462A2FB6306D}"/>
    <pc:docChg chg="custSel modSld">
      <pc:chgData name="Abhinaya pulagam" userId="aa71db15028e0b98" providerId="LiveId" clId="{BE733C0C-6349-43E4-B0DC-462A2FB6306D}" dt="2025-08-04T05:07:31.193" v="57"/>
      <pc:docMkLst>
        <pc:docMk/>
      </pc:docMkLst>
      <pc:sldChg chg="modSp mod">
        <pc:chgData name="Abhinaya pulagam" userId="aa71db15028e0b98" providerId="LiveId" clId="{BE733C0C-6349-43E4-B0DC-462A2FB6306D}" dt="2025-08-04T05:02:41.775" v="44" actId="20577"/>
        <pc:sldMkLst>
          <pc:docMk/>
          <pc:sldMk cId="0" sldId="256"/>
        </pc:sldMkLst>
        <pc:spChg chg="mod">
          <ac:chgData name="Abhinaya pulagam" userId="aa71db15028e0b98" providerId="LiveId" clId="{BE733C0C-6349-43E4-B0DC-462A2FB6306D}" dt="2025-08-04T05:02:41.775" v="44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">
        <pc:chgData name="Abhinaya pulagam" userId="aa71db15028e0b98" providerId="LiveId" clId="{BE733C0C-6349-43E4-B0DC-462A2FB6306D}" dt="2025-08-04T05:07:31.193" v="57"/>
        <pc:sldMkLst>
          <pc:docMk/>
          <pc:sldMk cId="0" sldId="268"/>
        </pc:sldMkLst>
        <pc:spChg chg="mod">
          <ac:chgData name="Abhinaya pulagam" userId="aa71db15028e0b98" providerId="LiveId" clId="{BE733C0C-6349-43E4-B0DC-462A2FB6306D}" dt="2025-08-04T05:07:31.193" v="57"/>
          <ac:spMkLst>
            <pc:docMk/>
            <pc:sldMk cId="0" sldId="268"/>
            <ac:spMk id="3" creationId="{00000000-0000-0000-0000-000000000000}"/>
          </ac:spMkLst>
        </pc:spChg>
      </pc:sldChg>
      <pc:sldChg chg="addSp delSp modSp mod">
        <pc:chgData name="Abhinaya pulagam" userId="aa71db15028e0b98" providerId="LiveId" clId="{BE733C0C-6349-43E4-B0DC-462A2FB6306D}" dt="2025-08-04T05:03:43.780" v="50" actId="1076"/>
        <pc:sldMkLst>
          <pc:docMk/>
          <pc:sldMk cId="0" sldId="270"/>
        </pc:sldMkLst>
        <pc:picChg chg="del">
          <ac:chgData name="Abhinaya pulagam" userId="aa71db15028e0b98" providerId="LiveId" clId="{BE733C0C-6349-43E4-B0DC-462A2FB6306D}" dt="2025-08-04T05:03:16.577" v="45" actId="478"/>
          <ac:picMkLst>
            <pc:docMk/>
            <pc:sldMk cId="0" sldId="270"/>
            <ac:picMk id="2" creationId="{00000000-0000-0000-0000-000000000000}"/>
          </ac:picMkLst>
        </pc:picChg>
        <pc:picChg chg="add mod">
          <ac:chgData name="Abhinaya pulagam" userId="aa71db15028e0b98" providerId="LiveId" clId="{BE733C0C-6349-43E4-B0DC-462A2FB6306D}" dt="2025-08-04T05:03:43.780" v="50" actId="1076"/>
          <ac:picMkLst>
            <pc:docMk/>
            <pc:sldMk cId="0" sldId="270"/>
            <ac:picMk id="5" creationId="{11B24DC6-5A33-726A-5B95-14D242EA2295}"/>
          </ac:picMkLst>
        </pc:picChg>
      </pc:sldChg>
      <pc:sldChg chg="addSp delSp modSp mod">
        <pc:chgData name="Abhinaya pulagam" userId="aa71db15028e0b98" providerId="LiveId" clId="{BE733C0C-6349-43E4-B0DC-462A2FB6306D}" dt="2025-08-04T05:04:41.930" v="56" actId="1076"/>
        <pc:sldMkLst>
          <pc:docMk/>
          <pc:sldMk cId="0" sldId="271"/>
        </pc:sldMkLst>
        <pc:picChg chg="del">
          <ac:chgData name="Abhinaya pulagam" userId="aa71db15028e0b98" providerId="LiveId" clId="{BE733C0C-6349-43E4-B0DC-462A2FB6306D}" dt="2025-08-04T05:03:47.833" v="51" actId="478"/>
          <ac:picMkLst>
            <pc:docMk/>
            <pc:sldMk cId="0" sldId="271"/>
            <ac:picMk id="3" creationId="{00000000-0000-0000-0000-000000000000}"/>
          </ac:picMkLst>
        </pc:picChg>
        <pc:picChg chg="add mod">
          <ac:chgData name="Abhinaya pulagam" userId="aa71db15028e0b98" providerId="LiveId" clId="{BE733C0C-6349-43E4-B0DC-462A2FB6306D}" dt="2025-08-04T05:04:41.930" v="56" actId="1076"/>
          <ac:picMkLst>
            <pc:docMk/>
            <pc:sldMk cId="0" sldId="271"/>
            <ac:picMk id="5" creationId="{37185DFD-3BA9-CBE2-8A93-5E9062086C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198"/>
            <a:ext cx="3703320" cy="95250"/>
          </a:xfrm>
          <a:custGeom>
            <a:avLst/>
            <a:gdLst/>
            <a:ahLst/>
            <a:cxnLst/>
            <a:rect l="l" t="t" r="r" b="b"/>
            <a:pathLst>
              <a:path w="3703320" h="95250">
                <a:moveTo>
                  <a:pt x="3703320" y="0"/>
                </a:moveTo>
                <a:lnTo>
                  <a:pt x="0" y="0"/>
                </a:lnTo>
                <a:lnTo>
                  <a:pt x="0" y="94997"/>
                </a:lnTo>
                <a:lnTo>
                  <a:pt x="3703320" y="9499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2147" y="453641"/>
            <a:ext cx="3703320" cy="99060"/>
          </a:xfrm>
          <a:custGeom>
            <a:avLst/>
            <a:gdLst/>
            <a:ahLst/>
            <a:cxnLst/>
            <a:rect l="l" t="t" r="r" b="b"/>
            <a:pathLst>
              <a:path w="3703320" h="99059">
                <a:moveTo>
                  <a:pt x="3703320" y="0"/>
                </a:moveTo>
                <a:lnTo>
                  <a:pt x="0" y="0"/>
                </a:lnTo>
                <a:lnTo>
                  <a:pt x="0" y="98554"/>
                </a:lnTo>
                <a:lnTo>
                  <a:pt x="3703320" y="98554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800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20" y="0"/>
                </a:moveTo>
                <a:lnTo>
                  <a:pt x="0" y="0"/>
                </a:lnTo>
                <a:lnTo>
                  <a:pt x="0" y="91439"/>
                </a:lnTo>
                <a:lnTo>
                  <a:pt x="3703320" y="91439"/>
                </a:lnTo>
                <a:lnTo>
                  <a:pt x="370332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7874" y="6447154"/>
            <a:ext cx="1093769" cy="3373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4299" y="752348"/>
            <a:ext cx="57315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93" y="1867281"/>
            <a:ext cx="5753100" cy="3336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naya54/Research_a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9901" y="2180590"/>
            <a:ext cx="4302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1CACE3"/>
                </a:solidFill>
                <a:latin typeface="Arial"/>
                <a:cs typeface="Arial"/>
              </a:rPr>
              <a:t>RESEARCH</a:t>
            </a:r>
            <a:r>
              <a:rPr sz="3600" b="1" spc="-195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1CACE3"/>
                </a:solidFill>
                <a:latin typeface="Arial"/>
                <a:cs typeface="Arial"/>
              </a:rPr>
              <a:t>AGENT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2814" y="1055065"/>
            <a:ext cx="41230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382AC"/>
                </a:solidFill>
              </a:rPr>
              <a:t>IBM</a:t>
            </a:r>
            <a:r>
              <a:rPr sz="3200" spc="-135" dirty="0">
                <a:solidFill>
                  <a:srgbClr val="1382AC"/>
                </a:solidFill>
              </a:rPr>
              <a:t> </a:t>
            </a:r>
            <a:r>
              <a:rPr sz="3200" dirty="0">
                <a:solidFill>
                  <a:srgbClr val="1382AC"/>
                </a:solidFill>
              </a:rPr>
              <a:t>AICTE</a:t>
            </a:r>
            <a:r>
              <a:rPr sz="3200" spc="-25" dirty="0">
                <a:solidFill>
                  <a:srgbClr val="1382AC"/>
                </a:solidFill>
              </a:rPr>
              <a:t> </a:t>
            </a:r>
            <a:r>
              <a:rPr sz="3200" spc="-10" dirty="0">
                <a:solidFill>
                  <a:srgbClr val="1382AC"/>
                </a:solidFill>
              </a:rPr>
              <a:t>PROJECT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6531" y="3085719"/>
            <a:ext cx="11299190" cy="2295500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718820">
              <a:lnSpc>
                <a:spcPct val="100000"/>
              </a:lnSpc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Presented</a:t>
            </a:r>
            <a:r>
              <a:rPr sz="2000" b="1" spc="-4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1382AC"/>
                </a:solidFill>
                <a:latin typeface="Arial"/>
                <a:cs typeface="Arial"/>
              </a:rPr>
              <a:t>By:</a:t>
            </a:r>
            <a:endParaRPr sz="2000" dirty="0">
              <a:latin typeface="Arial"/>
              <a:cs typeface="Arial"/>
            </a:endParaRPr>
          </a:p>
          <a:p>
            <a:pPr marL="718820">
              <a:lnSpc>
                <a:spcPct val="100000"/>
              </a:lnSpc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Student</a:t>
            </a:r>
            <a:r>
              <a:rPr sz="2000" b="1" spc="-2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sz="2000" b="1" spc="-2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lang="en-US" sz="2000" b="1" dirty="0">
                <a:solidFill>
                  <a:srgbClr val="1382AC"/>
                </a:solidFill>
                <a:latin typeface="Arial"/>
                <a:cs typeface="Arial"/>
              </a:rPr>
              <a:t>Pulagam Abhinaya</a:t>
            </a:r>
            <a:endParaRPr sz="2000" dirty="0">
              <a:latin typeface="Arial"/>
              <a:cs typeface="Arial"/>
            </a:endParaRPr>
          </a:p>
          <a:p>
            <a:pPr marL="718820" marR="1156970">
              <a:lnSpc>
                <a:spcPct val="100000"/>
              </a:lnSpc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r>
              <a:rPr sz="2000" b="1" spc="-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sz="2000" b="1" spc="-4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:Kakinada</a:t>
            </a:r>
            <a:r>
              <a:rPr sz="2000" b="1" spc="-5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Institute</a:t>
            </a:r>
            <a:r>
              <a:rPr sz="2000" b="1" spc="-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Of</a:t>
            </a:r>
            <a:r>
              <a:rPr sz="2000" b="1" spc="-3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Engineering</a:t>
            </a:r>
            <a:r>
              <a:rPr sz="2000" b="1" spc="-114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And</a:t>
            </a:r>
            <a:r>
              <a:rPr sz="2000" b="1" spc="-3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382AC"/>
                </a:solidFill>
                <a:latin typeface="Arial"/>
                <a:cs typeface="Arial"/>
              </a:rPr>
              <a:t>Technology</a:t>
            </a:r>
            <a:r>
              <a:rPr sz="2000" b="1" spc="-4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For</a:t>
            </a:r>
            <a:r>
              <a:rPr sz="2000" b="1" spc="-4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382AC"/>
                </a:solidFill>
                <a:latin typeface="Arial"/>
                <a:cs typeface="Arial"/>
              </a:rPr>
              <a:t>Women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Department</a:t>
            </a:r>
            <a:r>
              <a:rPr sz="2000" b="1" spc="-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sz="2000" b="1" spc="-9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Artificial</a:t>
            </a:r>
            <a:r>
              <a:rPr sz="2000" b="1" spc="-7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intelligence</a:t>
            </a:r>
            <a:r>
              <a:rPr sz="2000" b="1" spc="-4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and</a:t>
            </a:r>
            <a:r>
              <a:rPr sz="2000" b="1" spc="-2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Data</a:t>
            </a:r>
            <a:r>
              <a:rPr sz="2000" b="1" spc="-3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382AC"/>
                </a:solidFill>
                <a:latin typeface="Arial"/>
                <a:cs typeface="Arial"/>
              </a:rPr>
              <a:t>science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4716" y="872477"/>
            <a:ext cx="6375654" cy="5519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9915" y="1636903"/>
            <a:ext cx="379793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9525">
              <a:lnSpc>
                <a:spcPct val="100000"/>
              </a:lnSpc>
              <a:spcBef>
                <a:spcPts val="100"/>
              </a:spcBef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b="1" dirty="0">
                <a:latin typeface="Arial"/>
                <a:cs typeface="Arial"/>
              </a:rPr>
              <a:t>	User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Request: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Asked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help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 writing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10" dirty="0">
                <a:latin typeface="Arial MT"/>
                <a:cs typeface="Arial MT"/>
              </a:rPr>
              <a:t> introduction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paper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electric</a:t>
            </a:r>
            <a:r>
              <a:rPr sz="1200" spc="-10" dirty="0">
                <a:latin typeface="Arial MT"/>
                <a:cs typeface="Arial MT"/>
              </a:rPr>
              <a:t> vehicles.</a:t>
            </a:r>
            <a:endParaRPr sz="1200">
              <a:latin typeface="Arial MT"/>
              <a:cs typeface="Arial MT"/>
            </a:endParaRPr>
          </a:p>
          <a:p>
            <a:pPr marL="12700" marR="117475" indent="-9525">
              <a:lnSpc>
                <a:spcPct val="100000"/>
              </a:lnSpc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b="1" spc="-10" dirty="0">
                <a:latin typeface="Arial"/>
                <a:cs typeface="Arial"/>
              </a:rPr>
              <a:t>	Research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Agent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Response: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Provided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list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recent </a:t>
            </a:r>
            <a:r>
              <a:rPr sz="1200" dirty="0">
                <a:latin typeface="Arial MT"/>
                <a:cs typeface="Arial MT"/>
              </a:rPr>
              <a:t>research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articles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news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related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artificial </a:t>
            </a:r>
            <a:r>
              <a:rPr sz="1200" dirty="0">
                <a:latin typeface="Arial MT"/>
                <a:cs typeface="Arial MT"/>
              </a:rPr>
              <a:t>intelligence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(not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electric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vehicles),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including:</a:t>
            </a:r>
            <a:endParaRPr sz="1200">
              <a:latin typeface="Arial MT"/>
              <a:cs typeface="Arial MT"/>
            </a:endParaRPr>
          </a:p>
          <a:p>
            <a:pPr marL="12700" marR="53975" indent="-9525">
              <a:lnSpc>
                <a:spcPct val="100000"/>
              </a:lnSpc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b="1" dirty="0">
                <a:latin typeface="Arial"/>
                <a:cs typeface="Arial"/>
              </a:rPr>
              <a:t>	MIT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News: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Discovery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root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cause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bias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10" dirty="0">
                <a:latin typeface="Arial MT"/>
                <a:cs typeface="Arial MT"/>
              </a:rPr>
              <a:t> large </a:t>
            </a:r>
            <a:r>
              <a:rPr sz="1200" dirty="0">
                <a:latin typeface="Arial MT"/>
                <a:cs typeface="Arial MT"/>
              </a:rPr>
              <a:t>language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models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(LLMs).</a:t>
            </a:r>
            <a:endParaRPr sz="1200">
              <a:latin typeface="Arial MT"/>
              <a:cs typeface="Arial MT"/>
            </a:endParaRPr>
          </a:p>
          <a:p>
            <a:pPr marL="12700" marR="343535" indent="-9525">
              <a:lnSpc>
                <a:spcPct val="100000"/>
              </a:lnSpc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b="1" dirty="0">
                <a:latin typeface="Arial"/>
                <a:cs typeface="Arial"/>
              </a:rPr>
              <a:t>	arXiv: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Use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AI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agents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advancing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research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on </a:t>
            </a:r>
            <a:r>
              <a:rPr sz="1200" dirty="0">
                <a:latin typeface="Arial MT"/>
                <a:cs typeface="Arial MT"/>
              </a:rPr>
              <a:t>refugee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child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mental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health.</a:t>
            </a:r>
            <a:endParaRPr sz="1200">
              <a:latin typeface="Arial MT"/>
              <a:cs typeface="Arial MT"/>
            </a:endParaRPr>
          </a:p>
          <a:p>
            <a:pPr marL="12700" marR="423545" indent="-9525">
              <a:lnSpc>
                <a:spcPct val="100000"/>
              </a:lnSpc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b="1" dirty="0">
                <a:latin typeface="Arial"/>
                <a:cs typeface="Arial"/>
              </a:rPr>
              <a:t>	Stanford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HAI: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 MT"/>
                <a:cs typeface="Arial MT"/>
              </a:rPr>
              <a:t>How</a:t>
            </a:r>
            <a:r>
              <a:rPr sz="1200" spc="-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AI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improves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patient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care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expands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research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capacity.</a:t>
            </a:r>
            <a:endParaRPr sz="1200">
              <a:latin typeface="Arial MT"/>
              <a:cs typeface="Arial MT"/>
            </a:endParaRPr>
          </a:p>
          <a:p>
            <a:pPr marL="12700" marR="203835" indent="-9525">
              <a:lnSpc>
                <a:spcPct val="100000"/>
              </a:lnSpc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b="1" dirty="0">
                <a:latin typeface="Arial"/>
                <a:cs typeface="Arial"/>
              </a:rPr>
              <a:t>	Journal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Artificial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Intelligence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Research: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 MT"/>
                <a:cs typeface="Arial MT"/>
              </a:rPr>
              <a:t>Topics </a:t>
            </a:r>
            <a:r>
              <a:rPr sz="1200" dirty="0">
                <a:latin typeface="Arial MT"/>
                <a:cs typeface="Arial MT"/>
              </a:rPr>
              <a:t>include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machine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learning,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NLP,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robotics,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vision,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uncertainty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AI.</a:t>
            </a:r>
            <a:endParaRPr sz="1200">
              <a:latin typeface="Arial MT"/>
              <a:cs typeface="Arial MT"/>
            </a:endParaRPr>
          </a:p>
          <a:p>
            <a:pPr marL="12700" marR="5080" indent="-9525">
              <a:lnSpc>
                <a:spcPct val="100000"/>
              </a:lnSpc>
              <a:spcBef>
                <a:spcPts val="5"/>
              </a:spcBef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b="1" dirty="0">
                <a:latin typeface="Arial"/>
                <a:cs typeface="Arial"/>
              </a:rPr>
              <a:t>	ScienceDaily: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Research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showing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small-</a:t>
            </a:r>
            <a:r>
              <a:rPr sz="1200" dirty="0">
                <a:latin typeface="Arial MT"/>
                <a:cs typeface="Arial MT"/>
              </a:rPr>
              <a:t>scale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quantum </a:t>
            </a:r>
            <a:r>
              <a:rPr sz="1200" dirty="0">
                <a:latin typeface="Arial MT"/>
                <a:cs typeface="Arial MT"/>
              </a:rPr>
              <a:t>computers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enhancing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machine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learning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performance.</a:t>
            </a:r>
            <a:endParaRPr sz="1200">
              <a:latin typeface="Arial MT"/>
              <a:cs typeface="Arial MT"/>
            </a:endParaRPr>
          </a:p>
          <a:p>
            <a:pPr marL="12700" marR="107314" indent="-9525">
              <a:lnSpc>
                <a:spcPct val="100000"/>
              </a:lnSpc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b="1" dirty="0">
                <a:latin typeface="Arial"/>
                <a:cs typeface="Arial"/>
              </a:rPr>
              <a:t>	McKinsey: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Global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survey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AI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showing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impact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on </a:t>
            </a:r>
            <a:r>
              <a:rPr sz="1200" dirty="0">
                <a:latin typeface="Arial MT"/>
                <a:cs typeface="Arial MT"/>
              </a:rPr>
              <a:t>business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outcomes.</a:t>
            </a:r>
            <a:endParaRPr sz="1200">
              <a:latin typeface="Arial MT"/>
              <a:cs typeface="Arial MT"/>
            </a:endParaRPr>
          </a:p>
          <a:p>
            <a:pPr marL="65405" indent="-62230">
              <a:lnSpc>
                <a:spcPct val="100000"/>
              </a:lnSpc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b="1" dirty="0">
                <a:latin typeface="Arial"/>
                <a:cs typeface="Arial"/>
              </a:rPr>
              <a:t>Apple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Machine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Learning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Research: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spc="-10" dirty="0">
                <a:latin typeface="Arial MT"/>
                <a:cs typeface="Arial MT"/>
              </a:rPr>
              <a:t>Latest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advancements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machine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learning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AI.</a:t>
            </a:r>
            <a:endParaRPr sz="1200">
              <a:latin typeface="Arial MT"/>
              <a:cs typeface="Arial MT"/>
            </a:endParaRPr>
          </a:p>
          <a:p>
            <a:pPr marL="65405" indent="-62230">
              <a:lnSpc>
                <a:spcPct val="100000"/>
              </a:lnSpc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b="1" dirty="0">
                <a:latin typeface="Arial"/>
                <a:cs typeface="Arial"/>
              </a:rPr>
              <a:t>Mismatch: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research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results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related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AI,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not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electric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vehicles,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which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user's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original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request.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4625" y="2531071"/>
            <a:ext cx="6762750" cy="3505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91460" y="1569542"/>
            <a:ext cx="2698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2583C5"/>
                </a:solidFill>
                <a:latin typeface="Calibri"/>
                <a:cs typeface="Calibri"/>
              </a:rPr>
              <a:t>Deployed</a:t>
            </a:r>
            <a:r>
              <a:rPr sz="2800" spc="-75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583C5"/>
                </a:solidFill>
                <a:latin typeface="Calibri"/>
                <a:cs typeface="Calibri"/>
              </a:rPr>
              <a:t>AI</a:t>
            </a:r>
            <a:r>
              <a:rPr sz="2800" spc="-90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583C5"/>
                </a:solidFill>
                <a:latin typeface="Calibri"/>
                <a:cs typeface="Calibri"/>
              </a:rPr>
              <a:t>Agent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522" y="1231137"/>
            <a:ext cx="2097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2240661"/>
            <a:ext cx="10711815" cy="273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603885" indent="-304800">
              <a:lnSpc>
                <a:spcPct val="110000"/>
              </a:lnSpc>
              <a:spcBef>
                <a:spcPts val="10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agent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generate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reports,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suggest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hypotheses,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even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draft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sections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papers.</a:t>
            </a:r>
            <a:endParaRPr sz="2400">
              <a:latin typeface="Calibri"/>
              <a:cs typeface="Calibri"/>
            </a:endParaRPr>
          </a:p>
          <a:p>
            <a:pPr marL="317500" marR="678180" indent="-304800">
              <a:lnSpc>
                <a:spcPct val="110100"/>
              </a:lnSpc>
              <a:spcBef>
                <a:spcPts val="117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saves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automating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repetitive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tasks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citation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extraction.</a:t>
            </a:r>
            <a:endParaRPr sz="2400">
              <a:latin typeface="Calibri"/>
              <a:cs typeface="Calibri"/>
            </a:endParaRPr>
          </a:p>
          <a:p>
            <a:pPr marL="317500" marR="5080" indent="-304800">
              <a:lnSpc>
                <a:spcPct val="110000"/>
              </a:lnSpc>
              <a:spcBef>
                <a:spcPts val="1180"/>
              </a:spcBef>
              <a:buChar char="◾"/>
              <a:tabLst>
                <a:tab pos="317500" algn="l"/>
                <a:tab pos="385445" algn="l"/>
              </a:tabLst>
            </a:pPr>
            <a:r>
              <a:rPr sz="2200" dirty="0">
                <a:solidFill>
                  <a:srgbClr val="1CACE3"/>
                </a:solidFill>
                <a:latin typeface="Cambria"/>
                <a:cs typeface="Cambria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Agents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enhance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efficiency,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accuracy,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innovation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academic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industrial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R&amp;D.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472" y="1490548"/>
            <a:ext cx="2046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GITHUB</a:t>
            </a:r>
            <a:r>
              <a:rPr spc="-25" dirty="0"/>
              <a:t> </a:t>
            </a:r>
            <a:r>
              <a:rPr spc="-170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4605" y="3434283"/>
            <a:ext cx="71501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lang="en-IN" sz="2400" dirty="0">
                <a:hlinkClick r:id="rId2"/>
              </a:rPr>
              <a:t>Abhinaya54/</a:t>
            </a:r>
            <a:r>
              <a:rPr lang="en-IN" sz="2400" dirty="0" err="1">
                <a:hlinkClick r:id="rId2"/>
              </a:rPr>
              <a:t>Research_ai</a:t>
            </a:r>
            <a:endParaRPr sz="24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56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dirty="0"/>
              <a:t>Multilingual</a:t>
            </a:r>
            <a:r>
              <a:rPr spc="-40" dirty="0"/>
              <a:t> </a:t>
            </a:r>
            <a:r>
              <a:rPr spc="-10" dirty="0"/>
              <a:t>Research</a:t>
            </a:r>
            <a:r>
              <a:rPr spc="-45" dirty="0"/>
              <a:t> </a:t>
            </a:r>
            <a:r>
              <a:rPr spc="-10" dirty="0"/>
              <a:t>Support</a:t>
            </a: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pc="-35" dirty="0"/>
              <a:t>Voice-</a:t>
            </a:r>
            <a:r>
              <a:rPr spc="-10" dirty="0"/>
              <a:t>Activated</a:t>
            </a:r>
            <a:r>
              <a:rPr spc="-30" dirty="0"/>
              <a:t> </a:t>
            </a:r>
            <a:r>
              <a:rPr spc="-10" dirty="0"/>
              <a:t>Research</a:t>
            </a:r>
            <a:r>
              <a:rPr spc="-35" dirty="0"/>
              <a:t> </a:t>
            </a:r>
            <a:r>
              <a:rPr spc="-10" dirty="0"/>
              <a:t>Assistant</a:t>
            </a: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pc="-20" dirty="0"/>
              <a:t>Real-</a:t>
            </a:r>
            <a:r>
              <a:rPr dirty="0"/>
              <a:t>Time</a:t>
            </a:r>
            <a:r>
              <a:rPr spc="-80" dirty="0"/>
              <a:t> </a:t>
            </a:r>
            <a:r>
              <a:rPr dirty="0"/>
              <a:t>Collaboration</a:t>
            </a:r>
            <a:r>
              <a:rPr spc="-85" dirty="0"/>
              <a:t> </a:t>
            </a:r>
            <a:r>
              <a:rPr spc="-10" dirty="0"/>
              <a:t>Features</a:t>
            </a: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pc="-10" dirty="0"/>
              <a:t>Research</a:t>
            </a:r>
            <a:r>
              <a:rPr spc="-80" dirty="0"/>
              <a:t> </a:t>
            </a:r>
            <a:r>
              <a:rPr dirty="0"/>
              <a:t>Gap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Novel</a:t>
            </a:r>
            <a:r>
              <a:rPr spc="-45" dirty="0"/>
              <a:t> </a:t>
            </a:r>
            <a:r>
              <a:rPr spc="-30" dirty="0"/>
              <a:t>Topic</a:t>
            </a:r>
            <a:r>
              <a:rPr spc="-60" dirty="0"/>
              <a:t> </a:t>
            </a:r>
            <a:r>
              <a:rPr spc="-10" dirty="0"/>
              <a:t>Identification</a:t>
            </a: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pc="-10" dirty="0"/>
              <a:t>Integration</a:t>
            </a:r>
            <a:r>
              <a:rPr spc="-70" dirty="0"/>
              <a:t> </a:t>
            </a:r>
            <a:r>
              <a:rPr dirty="0"/>
              <a:t>with</a:t>
            </a:r>
            <a:r>
              <a:rPr spc="-60" dirty="0"/>
              <a:t> </a:t>
            </a:r>
            <a:r>
              <a:rPr dirty="0"/>
              <a:t>Publishing</a:t>
            </a:r>
            <a:r>
              <a:rPr spc="-45" dirty="0"/>
              <a:t> </a:t>
            </a:r>
            <a:r>
              <a:rPr spc="-10" dirty="0"/>
              <a:t>Platforms</a:t>
            </a: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pc="-10" dirty="0"/>
              <a:t>AI-</a:t>
            </a:r>
            <a:r>
              <a:rPr dirty="0"/>
              <a:t>Assisted</a:t>
            </a:r>
            <a:r>
              <a:rPr spc="-110" dirty="0"/>
              <a:t> </a:t>
            </a:r>
            <a:r>
              <a:rPr dirty="0"/>
              <a:t>Paper</a:t>
            </a:r>
            <a:r>
              <a:rPr spc="-95" dirty="0"/>
              <a:t> </a:t>
            </a:r>
            <a:r>
              <a:rPr spc="-10" dirty="0"/>
              <a:t>Drafting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8982" y="1094943"/>
            <a:ext cx="330962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FUTURE </a:t>
            </a:r>
            <a:r>
              <a:rPr sz="3300" spc="-10" dirty="0"/>
              <a:t>SCOPE</a:t>
            </a:r>
            <a:endParaRPr sz="3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673707"/>
            <a:ext cx="4363720" cy="93471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/>
              <a:t>IBM</a:t>
            </a:r>
            <a:r>
              <a:rPr spc="-175" dirty="0"/>
              <a:t> </a:t>
            </a:r>
            <a:r>
              <a:rPr spc="-160" dirty="0"/>
              <a:t>CERTIFICATIONS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b="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certificate(</a:t>
            </a:r>
            <a:r>
              <a:rPr sz="2400" b="0" spc="-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b="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getting</a:t>
            </a:r>
            <a:r>
              <a:rPr sz="2400" b="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b="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started</a:t>
            </a:r>
            <a:r>
              <a:rPr sz="2400" b="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b="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2400" b="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b="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AI)</a:t>
            </a:r>
            <a:endParaRPr sz="2400">
              <a:latin typeface="Franklin Gothic Medium"/>
              <a:cs typeface="Franklin Gothic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24DC6-5A33-726A-5B95-14D242EA2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853" y="1828800"/>
            <a:ext cx="7062552" cy="46060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999" y="852678"/>
            <a:ext cx="188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Franklin Gothic Medium"/>
                <a:cs typeface="Franklin Gothic Medium"/>
              </a:rPr>
              <a:t>RAG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LAB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certificate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85DFD-3BA9-CBE2-8A93-5E906208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00200"/>
            <a:ext cx="7086600" cy="42086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9934" y="3003880"/>
            <a:ext cx="3338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1F5F"/>
                </a:solidFill>
              </a:rPr>
              <a:t>THANK</a:t>
            </a:r>
            <a:r>
              <a:rPr sz="4400" spc="-125" dirty="0">
                <a:solidFill>
                  <a:srgbClr val="001F5F"/>
                </a:solidFill>
              </a:rPr>
              <a:t> </a:t>
            </a:r>
            <a:r>
              <a:rPr sz="4400" spc="-25" dirty="0">
                <a:solidFill>
                  <a:srgbClr val="001F5F"/>
                </a:solidFill>
              </a:rPr>
              <a:t>YOU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522" y="1389710"/>
            <a:ext cx="1583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55262"/>
            <a:ext cx="2647315" cy="427799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41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Technology</a:t>
            </a:r>
            <a:r>
              <a:rPr sz="2000" b="1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Wow</a:t>
            </a:r>
            <a:r>
              <a:rPr sz="20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factor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End</a:t>
            </a:r>
            <a:r>
              <a:rPr sz="20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Git-hub</a:t>
            </a:r>
            <a:r>
              <a:rPr sz="20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sz="20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Arial"/>
                <a:cs typeface="Arial"/>
              </a:rPr>
              <a:t>scope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IBM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Certifications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PROBLEM</a:t>
            </a:r>
            <a:r>
              <a:rPr sz="4000" spc="-185" dirty="0"/>
              <a:t> </a:t>
            </a:r>
            <a:r>
              <a:rPr sz="4000" spc="-45" dirty="0"/>
              <a:t>STATEMENT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14299" y="1695129"/>
            <a:ext cx="10765155" cy="4104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Researchers,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students,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professionals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often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struggle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stay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updated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rapidly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growing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volume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academic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publications,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technical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articles,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datasets,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evolving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trends.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Manually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reviewing,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filtering,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synthesizing information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across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domains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time-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consuming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inefficient.</a:t>
            </a:r>
            <a:endParaRPr sz="2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535"/>
              </a:spcBef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Proposed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Solution:</a:t>
            </a:r>
            <a:endParaRPr sz="2600">
              <a:latin typeface="Calibri"/>
              <a:cs typeface="Calibri"/>
            </a:endParaRPr>
          </a:p>
          <a:p>
            <a:pPr marL="12700" marR="308610" indent="74930" algn="just">
              <a:lnSpc>
                <a:spcPct val="11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AI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Agent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uses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Natural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Processing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(NLP),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Retrieval-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Augmented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Generation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(RAG),</a:t>
            </a:r>
            <a:r>
              <a:rPr sz="26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assist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users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conducting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efficient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literature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reviews,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generating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summaries,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identifying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gaps,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recommending relevant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papers,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datasets,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collaborators.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395" y="1130046"/>
            <a:ext cx="5288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6515" algn="l"/>
              </a:tabLst>
            </a:pPr>
            <a:r>
              <a:rPr sz="4000" spc="-10" dirty="0"/>
              <a:t>TECHNOLOGY</a:t>
            </a:r>
            <a:r>
              <a:rPr sz="4000" dirty="0"/>
              <a:t>	</a:t>
            </a:r>
            <a:r>
              <a:rPr sz="4000" spc="-20" dirty="0"/>
              <a:t>USED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37743" y="2146663"/>
            <a:ext cx="4874260" cy="223266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400" dirty="0">
                <a:latin typeface="Calibri"/>
                <a:cs typeface="Calibri"/>
              </a:rPr>
              <a:t>IBM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services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400" dirty="0">
                <a:latin typeface="Calibri"/>
                <a:cs typeface="Calibri"/>
              </a:rPr>
              <a:t>Natural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(NLP)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50800"/>
              </a:lnSpc>
            </a:pPr>
            <a:r>
              <a:rPr sz="2400" spc="-10" dirty="0">
                <a:latin typeface="Calibri"/>
                <a:cs typeface="Calibri"/>
              </a:rPr>
              <a:t>Retrieval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Augmented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(RAG) </a:t>
            </a:r>
            <a:r>
              <a:rPr sz="2400" dirty="0">
                <a:latin typeface="Calibri"/>
                <a:cs typeface="Calibri"/>
              </a:rPr>
              <a:t>IBM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Granite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174" y="1389125"/>
            <a:ext cx="4460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IBM</a:t>
            </a:r>
            <a:r>
              <a:rPr spc="-100" dirty="0"/>
              <a:t> </a:t>
            </a:r>
            <a:r>
              <a:rPr spc="-295" dirty="0"/>
              <a:t>CLOUD</a:t>
            </a:r>
            <a:r>
              <a:rPr spc="-65" dirty="0"/>
              <a:t> </a:t>
            </a:r>
            <a:r>
              <a:rPr spc="-245" dirty="0"/>
              <a:t>SERVICES</a:t>
            </a:r>
            <a:r>
              <a:rPr spc="-40" dirty="0"/>
              <a:t> </a:t>
            </a:r>
            <a:r>
              <a:rPr spc="-19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2424175"/>
            <a:ext cx="4284345" cy="22326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5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24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sz="24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Watsonx</a:t>
            </a:r>
            <a:r>
              <a:rPr sz="24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AI</a:t>
            </a:r>
            <a:r>
              <a:rPr sz="2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Studio</a:t>
            </a:r>
            <a:endParaRPr sz="24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46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24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sz="2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Watson.x</a:t>
            </a:r>
            <a:r>
              <a:rPr sz="24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AI</a:t>
            </a:r>
            <a:r>
              <a:rPr sz="2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runtime</a:t>
            </a:r>
            <a:endParaRPr sz="24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47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24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sz="2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Agent</a:t>
            </a:r>
            <a:r>
              <a:rPr sz="2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Lab</a:t>
            </a:r>
            <a:endParaRPr sz="24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46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24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Granite</a:t>
            </a:r>
            <a:r>
              <a:rPr sz="24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foundation</a:t>
            </a:r>
            <a:r>
              <a:rPr sz="24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645" y="875487"/>
            <a:ext cx="31597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WOW</a:t>
            </a:r>
            <a:r>
              <a:rPr sz="3200" spc="-20" dirty="0"/>
              <a:t> </a:t>
            </a:r>
            <a:r>
              <a:rPr sz="3200" spc="-25" dirty="0"/>
              <a:t>FACTORS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5589" y="1805508"/>
            <a:ext cx="10740390" cy="434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6695" algn="just">
              <a:lnSpc>
                <a:spcPct val="110000"/>
              </a:lnSpc>
              <a:spcBef>
                <a:spcPts val="100"/>
              </a:spcBef>
            </a:pP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This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agent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will</a:t>
            </a:r>
            <a:r>
              <a:rPr sz="2000" spc="-4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significantly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reduce</a:t>
            </a:r>
            <a:r>
              <a:rPr sz="2000" spc="-5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research</a:t>
            </a:r>
            <a:r>
              <a:rPr sz="2000" spc="-3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time,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improve</a:t>
            </a:r>
            <a:r>
              <a:rPr sz="2000" spc="-3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quality</a:t>
            </a:r>
            <a:r>
              <a:rPr sz="2000" spc="-5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literature</a:t>
            </a:r>
            <a:r>
              <a:rPr sz="2000" spc="-2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reviews,</a:t>
            </a:r>
            <a:r>
              <a:rPr sz="2000" spc="-4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help</a:t>
            </a:r>
            <a:r>
              <a:rPr sz="2000" spc="-5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early-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stage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researchers</a:t>
            </a:r>
            <a:r>
              <a:rPr sz="2000" spc="-2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find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direction,</a:t>
            </a:r>
            <a:r>
              <a:rPr sz="2000" spc="-4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foster</a:t>
            </a:r>
            <a:r>
              <a:rPr sz="2000" spc="-4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interdisciplinary</a:t>
            </a:r>
            <a:r>
              <a:rPr sz="2000" spc="-3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collaboration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by</a:t>
            </a:r>
            <a:r>
              <a:rPr sz="2000" spc="-6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making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knowledge</a:t>
            </a:r>
            <a:r>
              <a:rPr sz="2000" spc="-7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E0E0E"/>
                </a:solidFill>
                <a:latin typeface="Calibri"/>
                <a:cs typeface="Calibri"/>
              </a:rPr>
              <a:t>more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accessible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actionable.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Unique</a:t>
            </a:r>
            <a:r>
              <a:rPr sz="2000" spc="-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features: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Semantic</a:t>
            </a:r>
            <a:r>
              <a:rPr sz="2000" spc="-5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search</a:t>
            </a:r>
            <a:r>
              <a:rPr sz="2000" spc="-5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across</a:t>
            </a:r>
            <a:r>
              <a:rPr sz="2000" spc="-6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research</a:t>
            </a:r>
            <a:r>
              <a:rPr sz="2000" spc="-5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papers,</a:t>
            </a:r>
            <a:r>
              <a:rPr sz="2000" spc="-6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journals,</a:t>
            </a:r>
            <a:r>
              <a:rPr sz="2000" spc="-6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datasets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000" spc="-20" dirty="0">
                <a:solidFill>
                  <a:srgbClr val="0E0E0E"/>
                </a:solidFill>
                <a:latin typeface="Calibri"/>
                <a:cs typeface="Calibri"/>
              </a:rPr>
              <a:t>Auto-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summarization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selected</a:t>
            </a:r>
            <a:r>
              <a:rPr sz="2000" spc="1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papers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Citation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E0E0E"/>
                </a:solidFill>
                <a:latin typeface="Calibri"/>
                <a:cs typeface="Calibri"/>
              </a:rPr>
              <a:t>reference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analysis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trace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influence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Recommendation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research</a:t>
            </a:r>
            <a:r>
              <a:rPr sz="2000" spc="-3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papers</a:t>
            </a:r>
            <a:r>
              <a:rPr sz="2000" spc="-3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based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on</a:t>
            </a:r>
            <a:r>
              <a:rPr sz="2000" spc="-4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user’s</a:t>
            </a:r>
            <a:r>
              <a:rPr sz="2000" spc="-3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current</a:t>
            </a:r>
            <a:r>
              <a:rPr sz="2000" spc="-4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E0E0E"/>
                </a:solidFill>
                <a:latin typeface="Calibri"/>
                <a:cs typeface="Calibri"/>
              </a:rPr>
              <a:t>topic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spc="-20" dirty="0">
                <a:solidFill>
                  <a:srgbClr val="0E0E0E"/>
                </a:solidFill>
                <a:latin typeface="Calibri"/>
                <a:cs typeface="Calibri"/>
              </a:rPr>
              <a:t>Trend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analysis</a:t>
            </a:r>
            <a:r>
              <a:rPr sz="2000" spc="-3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over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time</a:t>
            </a:r>
            <a:r>
              <a:rPr sz="2000" spc="-4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for</a:t>
            </a:r>
            <a:r>
              <a:rPr sz="2000" spc="-6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specific</a:t>
            </a:r>
            <a:r>
              <a:rPr sz="2000" spc="-3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E0E0E"/>
                </a:solidFill>
                <a:latin typeface="Calibri"/>
                <a:cs typeface="Calibri"/>
              </a:rPr>
              <a:t>keywords</a:t>
            </a:r>
            <a:r>
              <a:rPr sz="2000" spc="-6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or</a:t>
            </a:r>
            <a:r>
              <a:rPr sz="2000" spc="-6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domains.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Collaboration</a:t>
            </a:r>
            <a:r>
              <a:rPr sz="2000" spc="-6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mapping:</a:t>
            </a:r>
            <a:r>
              <a:rPr sz="2000" spc="-6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suggests</a:t>
            </a:r>
            <a:r>
              <a:rPr sz="2000" spc="-6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potential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co-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authors</a:t>
            </a:r>
            <a:r>
              <a:rPr sz="2000" spc="-6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or</a:t>
            </a:r>
            <a:r>
              <a:rPr sz="2000" spc="-6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institutions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based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on</a:t>
            </a:r>
            <a:r>
              <a:rPr sz="2000" spc="-6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similar</a:t>
            </a:r>
            <a:r>
              <a:rPr sz="2000" spc="-2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research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interests.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167" y="1592706"/>
            <a:ext cx="1857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END</a:t>
            </a:r>
            <a:r>
              <a:rPr spc="-55" dirty="0"/>
              <a:t> </a:t>
            </a:r>
            <a:r>
              <a:rPr spc="-220" dirty="0"/>
              <a:t>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2418968"/>
            <a:ext cx="4963795" cy="22326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5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Academic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Researchers</a:t>
            </a:r>
            <a:endParaRPr sz="24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46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Institutions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Universities</a:t>
            </a:r>
            <a:endParaRPr sz="24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47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R&amp;D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Teams</a:t>
            </a:r>
            <a:endParaRPr sz="24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Educators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450086"/>
            <a:ext cx="1439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3284" y="618058"/>
            <a:ext cx="5908294" cy="5598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4908" y="2651887"/>
            <a:ext cx="3932554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930" indent="-69850">
              <a:lnSpc>
                <a:spcPct val="100000"/>
              </a:lnSpc>
              <a:spcBef>
                <a:spcPts val="105"/>
              </a:spcBef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spc="-20" dirty="0">
                <a:latin typeface="Arial"/>
                <a:cs typeface="Arial"/>
              </a:rPr>
              <a:t>Topic: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Introduction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 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Research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Agent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tool.</a:t>
            </a:r>
            <a:endParaRPr sz="1400">
              <a:latin typeface="Arial MT"/>
              <a:cs typeface="Arial MT"/>
            </a:endParaRPr>
          </a:p>
          <a:p>
            <a:pPr marL="74930" indent="-69850">
              <a:lnSpc>
                <a:spcPct val="100000"/>
              </a:lnSpc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dirty="0">
                <a:latin typeface="Arial"/>
                <a:cs typeface="Arial"/>
              </a:rPr>
              <a:t>Functionality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 </a:t>
            </a:r>
            <a:r>
              <a:rPr sz="1400" b="1" spc="-10" dirty="0">
                <a:latin typeface="Arial"/>
                <a:cs typeface="Arial"/>
              </a:rPr>
              <a:t>Research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Agent:</a:t>
            </a:r>
            <a:endParaRPr sz="1400">
              <a:latin typeface="Arial"/>
              <a:cs typeface="Arial"/>
            </a:endParaRPr>
          </a:p>
          <a:p>
            <a:pPr marL="74930" indent="-69850">
              <a:lnSpc>
                <a:spcPct val="100000"/>
              </a:lnSpc>
              <a:buSzPct val="92857"/>
              <a:buChar char="•"/>
              <a:tabLst>
                <a:tab pos="74930" algn="l"/>
              </a:tabLst>
            </a:pP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generate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research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reports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based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queries.</a:t>
            </a:r>
            <a:endParaRPr sz="1400">
              <a:latin typeface="Arial MT"/>
              <a:cs typeface="Arial MT"/>
            </a:endParaRPr>
          </a:p>
          <a:p>
            <a:pPr marL="74930" indent="-69850">
              <a:lnSpc>
                <a:spcPct val="100000"/>
              </a:lnSpc>
              <a:buSzPct val="92857"/>
              <a:buChar char="•"/>
              <a:tabLst>
                <a:tab pos="74930" algn="l"/>
              </a:tabLst>
            </a:pP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suggest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hypotheses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research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work.</a:t>
            </a:r>
            <a:endParaRPr sz="1400">
              <a:latin typeface="Arial MT"/>
              <a:cs typeface="Arial MT"/>
            </a:endParaRPr>
          </a:p>
          <a:p>
            <a:pPr marL="12700" marR="5080" indent="-7620">
              <a:lnSpc>
                <a:spcPct val="100000"/>
              </a:lnSpc>
              <a:buSzPct val="92857"/>
              <a:buChar char="•"/>
              <a:tabLst>
                <a:tab pos="74930" algn="l"/>
              </a:tabLst>
            </a:pPr>
            <a:r>
              <a:rPr sz="1400" dirty="0">
                <a:latin typeface="Arial MT"/>
                <a:cs typeface="Arial MT"/>
              </a:rPr>
              <a:t>	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draft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sections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research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papers</a:t>
            </a:r>
            <a:r>
              <a:rPr sz="1400" dirty="0">
                <a:latin typeface="Arial MT"/>
                <a:cs typeface="Arial MT"/>
              </a:rPr>
              <a:t>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helping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academic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writing.</a:t>
            </a:r>
            <a:endParaRPr sz="1400">
              <a:latin typeface="Arial MT"/>
              <a:cs typeface="Arial MT"/>
            </a:endParaRPr>
          </a:p>
          <a:p>
            <a:pPr marL="12700" marR="24130" indent="-7620">
              <a:lnSpc>
                <a:spcPct val="100000"/>
              </a:lnSpc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dirty="0">
                <a:latin typeface="Arial"/>
                <a:cs typeface="Arial"/>
              </a:rPr>
              <a:t>	Purpose: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Helps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streamline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research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tasks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document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preparation.</a:t>
            </a:r>
            <a:endParaRPr sz="1400">
              <a:latin typeface="Arial MT"/>
              <a:cs typeface="Arial MT"/>
            </a:endParaRPr>
          </a:p>
          <a:p>
            <a:pPr marL="12700" marR="235585" indent="-7620" algn="just">
              <a:lnSpc>
                <a:spcPct val="100000"/>
              </a:lnSpc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dirty="0">
                <a:latin typeface="Arial"/>
                <a:cs typeface="Arial"/>
              </a:rPr>
              <a:t>	Visual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Representation: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Shows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illustration </a:t>
            </a:r>
            <a:r>
              <a:rPr sz="1400" dirty="0">
                <a:latin typeface="Arial MT"/>
                <a:cs typeface="Arial MT"/>
              </a:rPr>
              <a:t>symbolizing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research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analysis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(magnifying </a:t>
            </a:r>
            <a:r>
              <a:rPr sz="1400" dirty="0">
                <a:latin typeface="Arial MT"/>
                <a:cs typeface="Arial MT"/>
              </a:rPr>
              <a:t>glass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connection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nodes).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203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1030" y="618058"/>
            <a:ext cx="5892800" cy="5598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4908" y="1572259"/>
            <a:ext cx="450405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24790" indent="-7620">
              <a:lnSpc>
                <a:spcPct val="100000"/>
              </a:lnSpc>
              <a:spcBef>
                <a:spcPts val="105"/>
              </a:spcBef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spc="-20" dirty="0">
                <a:latin typeface="Arial"/>
                <a:cs typeface="Arial"/>
              </a:rPr>
              <a:t>	Topic: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Recent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research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articles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news</a:t>
            </a:r>
            <a:r>
              <a:rPr sz="1400" spc="-10" dirty="0">
                <a:latin typeface="Arial MT"/>
                <a:cs typeface="Arial MT"/>
              </a:rPr>
              <a:t> on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Artificial </a:t>
            </a:r>
            <a:r>
              <a:rPr sz="1400" dirty="0">
                <a:latin typeface="Arial MT"/>
                <a:cs typeface="Arial MT"/>
              </a:rPr>
              <a:t>Intelligence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(AI).</a:t>
            </a:r>
            <a:endParaRPr sz="1400">
              <a:latin typeface="Arial MT"/>
              <a:cs typeface="Arial MT"/>
            </a:endParaRPr>
          </a:p>
          <a:p>
            <a:pPr marL="74295" indent="-69850">
              <a:lnSpc>
                <a:spcPct val="100000"/>
              </a:lnSpc>
              <a:buSzPct val="92857"/>
              <a:buFont typeface="Arial MT"/>
              <a:buChar char="•"/>
              <a:tabLst>
                <a:tab pos="74295" algn="l"/>
              </a:tabLst>
            </a:pPr>
            <a:r>
              <a:rPr sz="1400" b="1" dirty="0">
                <a:latin typeface="Arial"/>
                <a:cs typeface="Arial"/>
              </a:rPr>
              <a:t>Sources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Mentioned:</a:t>
            </a:r>
            <a:endParaRPr sz="1400">
              <a:latin typeface="Arial"/>
              <a:cs typeface="Arial"/>
            </a:endParaRPr>
          </a:p>
          <a:p>
            <a:pPr marL="12700" marR="6350" indent="-7620">
              <a:lnSpc>
                <a:spcPct val="100000"/>
              </a:lnSpc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dirty="0">
                <a:latin typeface="Arial"/>
                <a:cs typeface="Arial"/>
              </a:rPr>
              <a:t>	MIT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News: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Research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identifying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addressing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bias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large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language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(LLMs).</a:t>
            </a:r>
            <a:endParaRPr sz="1400">
              <a:latin typeface="Arial MT"/>
              <a:cs typeface="Arial MT"/>
            </a:endParaRPr>
          </a:p>
          <a:p>
            <a:pPr marL="12700" marR="340360" indent="-7620">
              <a:lnSpc>
                <a:spcPct val="100000"/>
              </a:lnSpc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dirty="0">
                <a:latin typeface="Arial"/>
                <a:cs typeface="Arial"/>
              </a:rPr>
              <a:t>	arXiv: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AI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agents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research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refugee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child </a:t>
            </a:r>
            <a:r>
              <a:rPr sz="1400" dirty="0">
                <a:latin typeface="Arial MT"/>
                <a:cs typeface="Arial MT"/>
              </a:rPr>
              <a:t>mental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health.</a:t>
            </a:r>
            <a:endParaRPr sz="1400">
              <a:latin typeface="Arial MT"/>
              <a:cs typeface="Arial MT"/>
            </a:endParaRPr>
          </a:p>
          <a:p>
            <a:pPr marL="12700" marR="72390" indent="-7620">
              <a:lnSpc>
                <a:spcPct val="100000"/>
              </a:lnSpc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dirty="0">
                <a:latin typeface="Arial"/>
                <a:cs typeface="Arial"/>
              </a:rPr>
              <a:t>	Stanford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HAI: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AI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advancements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improving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patient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care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expanding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research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capacity.</a:t>
            </a:r>
            <a:endParaRPr sz="1400">
              <a:latin typeface="Arial MT"/>
              <a:cs typeface="Arial MT"/>
            </a:endParaRPr>
          </a:p>
          <a:p>
            <a:pPr marL="12700" marR="36830" indent="-7620">
              <a:lnSpc>
                <a:spcPct val="100000"/>
              </a:lnSpc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dirty="0">
                <a:latin typeface="Arial"/>
                <a:cs typeface="Arial"/>
              </a:rPr>
              <a:t>	Journal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Artificial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Intelligence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Research: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Focus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on </a:t>
            </a:r>
            <a:r>
              <a:rPr sz="1400" dirty="0">
                <a:latin typeface="Arial MT"/>
                <a:cs typeface="Arial MT"/>
              </a:rPr>
              <a:t>machine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learning,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natural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language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processing,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robotics, </a:t>
            </a:r>
            <a:r>
              <a:rPr sz="1400" dirty="0">
                <a:latin typeface="Arial MT"/>
                <a:cs typeface="Arial MT"/>
              </a:rPr>
              <a:t>vision,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AI </a:t>
            </a:r>
            <a:r>
              <a:rPr sz="1400" spc="-10" dirty="0">
                <a:latin typeface="Arial MT"/>
                <a:cs typeface="Arial MT"/>
              </a:rPr>
              <a:t>uncertainty.</a:t>
            </a:r>
            <a:endParaRPr sz="1400">
              <a:latin typeface="Arial MT"/>
              <a:cs typeface="Arial MT"/>
            </a:endParaRPr>
          </a:p>
          <a:p>
            <a:pPr marL="12700" marR="445134" indent="-7620">
              <a:lnSpc>
                <a:spcPct val="100000"/>
              </a:lnSpc>
              <a:spcBef>
                <a:spcPts val="5"/>
              </a:spcBef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dirty="0">
                <a:latin typeface="Arial"/>
                <a:cs typeface="Arial"/>
              </a:rPr>
              <a:t>	ScienceDaily: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Study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showing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quantum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computers </a:t>
            </a:r>
            <a:r>
              <a:rPr sz="1400" dirty="0">
                <a:latin typeface="Arial MT"/>
                <a:cs typeface="Arial MT"/>
              </a:rPr>
              <a:t>improving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learning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performance.</a:t>
            </a:r>
            <a:endParaRPr sz="1400">
              <a:latin typeface="Arial MT"/>
              <a:cs typeface="Arial MT"/>
            </a:endParaRPr>
          </a:p>
          <a:p>
            <a:pPr marL="12700" marR="5080" indent="-7620">
              <a:lnSpc>
                <a:spcPct val="100000"/>
              </a:lnSpc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spc="-10" dirty="0">
                <a:latin typeface="Arial"/>
                <a:cs typeface="Arial"/>
              </a:rPr>
              <a:t>	McKinsey: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AI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adoption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trends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organizations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better bottom-</a:t>
            </a:r>
            <a:r>
              <a:rPr sz="1400" dirty="0">
                <a:latin typeface="Arial MT"/>
                <a:cs typeface="Arial MT"/>
              </a:rPr>
              <a:t>line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impact.</a:t>
            </a:r>
            <a:endParaRPr sz="1400">
              <a:latin typeface="Arial MT"/>
              <a:cs typeface="Arial MT"/>
            </a:endParaRPr>
          </a:p>
          <a:p>
            <a:pPr marL="74930" indent="-69850">
              <a:lnSpc>
                <a:spcPct val="100000"/>
              </a:lnSpc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dirty="0">
                <a:latin typeface="Arial"/>
                <a:cs typeface="Arial"/>
              </a:rPr>
              <a:t>Apple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Machine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Learning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Research: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Overview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latest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developments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AI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learning.</a:t>
            </a:r>
            <a:endParaRPr sz="1400">
              <a:latin typeface="Arial MT"/>
              <a:cs typeface="Arial MT"/>
            </a:endParaRPr>
          </a:p>
          <a:p>
            <a:pPr marL="12700" marR="460375" indent="-7620">
              <a:lnSpc>
                <a:spcPct val="100000"/>
              </a:lnSpc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dirty="0">
                <a:latin typeface="Arial"/>
                <a:cs typeface="Arial"/>
              </a:rPr>
              <a:t>	Result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Type: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summarized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recent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research </a:t>
            </a:r>
            <a:r>
              <a:rPr sz="1400" dirty="0">
                <a:latin typeface="Arial MT"/>
                <a:cs typeface="Arial MT"/>
              </a:rPr>
              <a:t>updates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publications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on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AI.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791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MT</vt:lpstr>
      <vt:lpstr>Calibri</vt:lpstr>
      <vt:lpstr>Cambria</vt:lpstr>
      <vt:lpstr>Franklin Gothic Medium</vt:lpstr>
      <vt:lpstr>Times New Roman</vt:lpstr>
      <vt:lpstr>Office Theme</vt:lpstr>
      <vt:lpstr>IBM AICTE PROJECT</vt:lpstr>
      <vt:lpstr>OUTLINE</vt:lpstr>
      <vt:lpstr>PROBLEM STATEMENT</vt:lpstr>
      <vt:lpstr>TECHNOLOGY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FUTURE SCOPE</vt:lpstr>
      <vt:lpstr>IBM CERTIFICATIONS certificate( getting started with AI)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Abhinaya pulagam</cp:lastModifiedBy>
  <cp:revision>1</cp:revision>
  <dcterms:created xsi:type="dcterms:W3CDTF">2025-08-04T05:01:43Z</dcterms:created>
  <dcterms:modified xsi:type="dcterms:W3CDTF">2025-08-04T05:07:40Z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2025-08-04T00:00:00Z</vt:filetime>
  </property>
  <property fmtid="{D5CDD505-2E9C-101B-9397-08002B2CF9AE}" pid="5" name="Producer">
    <vt:lpwstr>Microsoft® PowerPoint® 2021</vt:lpwstr>
  </property>
</Properties>
</file>