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213" y="-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D2C0B-C5D3-4A42-BEA9-7783AB066C47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630ED-0B21-456F-9C03-12EF870FDE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2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630ED-0B21-456F-9C03-12EF870FDE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8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2298319"/>
            <a:ext cx="5038725" cy="376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67714"/>
            <a:ext cx="5927725" cy="4152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ts val="1590"/>
              </a:lnSpc>
              <a:spcBef>
                <a:spcPts val="25"/>
              </a:spcBef>
            </a:pPr>
            <a:r>
              <a:rPr sz="1200" dirty="0">
                <a:latin typeface="Tahoma"/>
                <a:cs typeface="Tahoma"/>
              </a:rPr>
              <a:t>Hackathon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Project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Phases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Template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 </a:t>
            </a:r>
            <a:r>
              <a:rPr sz="1200" b="1" spc="-10" dirty="0">
                <a:latin typeface="Arial"/>
                <a:cs typeface="Arial"/>
              </a:rPr>
              <a:t>Logo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Craft: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Innovative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Logo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Generation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with Diffusion</a:t>
            </a:r>
            <a:r>
              <a:rPr sz="1200" b="1" spc="-6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Technology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400" spc="-10" dirty="0">
                <a:latin typeface="Tahoma"/>
                <a:cs typeface="Tahoma"/>
              </a:rPr>
              <a:t>project.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Hackathon</a:t>
            </a:r>
            <a:r>
              <a:rPr spc="-80" dirty="0"/>
              <a:t> </a:t>
            </a:r>
            <a:r>
              <a:rPr dirty="0"/>
              <a:t>Project</a:t>
            </a:r>
            <a:r>
              <a:rPr spc="-65" dirty="0"/>
              <a:t> </a:t>
            </a:r>
            <a:r>
              <a:rPr dirty="0"/>
              <a:t>Phases</a:t>
            </a:r>
            <a:r>
              <a:rPr spc="-75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2920364"/>
            <a:ext cx="5878195" cy="4876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475"/>
              </a:spcBef>
            </a:pPr>
            <a:r>
              <a:rPr sz="1700" b="1" dirty="0">
                <a:latin typeface="Arial"/>
                <a:cs typeface="Arial"/>
              </a:rPr>
              <a:t>Project</a:t>
            </a:r>
            <a:r>
              <a:rPr sz="1700" b="1" spc="-114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Title:</a:t>
            </a:r>
            <a:r>
              <a:rPr sz="1700" b="1" spc="-1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Logo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Craft: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Innovative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Logo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Generation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with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Diffusion Technology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4106417"/>
            <a:ext cx="3746196" cy="7803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25" dirty="0">
                <a:latin typeface="Arial"/>
                <a:cs typeface="Arial"/>
              </a:rPr>
              <a:t>Team</a:t>
            </a:r>
            <a:r>
              <a:rPr sz="1700" b="1" spc="-114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Name:</a:t>
            </a:r>
            <a:r>
              <a:rPr lang="en-IN" sz="1700" b="1" dirty="0">
                <a:latin typeface="Arial"/>
                <a:cs typeface="Arial"/>
              </a:rPr>
              <a:t> TechTitan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700" b="1" spc="-25" dirty="0">
                <a:latin typeface="Arial"/>
                <a:cs typeface="Arial"/>
              </a:rPr>
              <a:t>Team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Members: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5039969"/>
            <a:ext cx="1095375" cy="11721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19"/>
              </a:spcBef>
              <a:buChar char="●"/>
              <a:tabLst>
                <a:tab pos="241300" algn="l"/>
              </a:tabLst>
            </a:pPr>
            <a:r>
              <a:rPr lang="en-IN" sz="1100" dirty="0">
                <a:latin typeface="Tahoma"/>
                <a:cs typeface="Tahoma"/>
              </a:rPr>
              <a:t>M. Abhinaya</a:t>
            </a: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Char char="●"/>
              <a:tabLst>
                <a:tab pos="241300" algn="l"/>
              </a:tabLst>
            </a:pPr>
            <a:r>
              <a:rPr lang="en-IN" sz="1100" dirty="0">
                <a:latin typeface="Tahoma"/>
                <a:cs typeface="Tahoma"/>
              </a:rPr>
              <a:t>BN. Nandini</a:t>
            </a: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Char char="●"/>
              <a:tabLst>
                <a:tab pos="241300" algn="l"/>
              </a:tabLst>
            </a:pPr>
            <a:r>
              <a:rPr lang="en-IN" sz="1100" dirty="0">
                <a:latin typeface="Tahoma"/>
                <a:cs typeface="Tahoma"/>
              </a:rPr>
              <a:t>D. Snehitha</a:t>
            </a: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Char char="●"/>
              <a:tabLst>
                <a:tab pos="241300" algn="l"/>
              </a:tabLst>
            </a:pPr>
            <a:r>
              <a:rPr lang="en-IN" sz="1100" dirty="0">
                <a:latin typeface="Tahoma"/>
                <a:cs typeface="Tahoma"/>
              </a:rPr>
              <a:t>K. Rekha</a:t>
            </a: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Char char="●"/>
              <a:tabLst>
                <a:tab pos="241300" algn="l"/>
              </a:tabLst>
            </a:pPr>
            <a:endParaRPr lang="en-IN" sz="11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219"/>
              </a:spcBef>
              <a:buChar char="●"/>
              <a:tabLst>
                <a:tab pos="241300" algn="l"/>
              </a:tabLst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7664322"/>
            <a:ext cx="354457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1:</a:t>
            </a:r>
            <a:r>
              <a:rPr sz="1700" b="1" spc="-5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Brainstorming</a:t>
            </a:r>
            <a:r>
              <a:rPr sz="1700" b="1" spc="-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&amp;</a:t>
            </a:r>
            <a:r>
              <a:rPr sz="1700" b="1" spc="-6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Ideation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8119471"/>
            <a:ext cx="6016625" cy="39908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 dirty="0">
              <a:latin typeface="Arial"/>
              <a:cs typeface="Arial"/>
            </a:endParaRPr>
          </a:p>
          <a:p>
            <a:pPr marL="12700" marR="5080">
              <a:lnSpc>
                <a:spcPct val="96400"/>
              </a:lnSpc>
              <a:spcBef>
                <a:spcPts val="125"/>
              </a:spcBef>
            </a:pPr>
            <a:endParaRPr sz="1100" dirty="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500" y="1964689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9800" y="7112889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7680C1D-2DC1-89D8-8F8F-DEB6CB07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020535"/>
            <a:ext cx="541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3BCD01D-5311-0B80-2B4A-AFEEC47C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384825"/>
            <a:ext cx="6705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Logo Craft: Innovative Logo Generation with Diffusion Technology" aims to develop an AI-driven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that generates high-quality and unique logos. Utilizing diffusion models, this project seeks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automate the logo design process while</a:t>
            </a: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enabling users to personalize their outputs through text prompts, sketches, or preferred styles.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87298"/>
            <a:ext cx="5563235" cy="6352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Arial"/>
                <a:cs typeface="Arial"/>
              </a:rPr>
              <a:t>Key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Points:</a:t>
            </a:r>
            <a:endParaRPr sz="1300" dirty="0">
              <a:latin typeface="Arial"/>
              <a:cs typeface="Arial"/>
            </a:endParaRPr>
          </a:p>
          <a:p>
            <a:pPr marL="472440" indent="-231140">
              <a:lnSpc>
                <a:spcPct val="100000"/>
              </a:lnSpc>
              <a:spcBef>
                <a:spcPts val="1400"/>
              </a:spcBef>
              <a:buFont typeface="Tahoma"/>
              <a:buAutoNum type="arabicPeriod"/>
              <a:tabLst>
                <a:tab pos="472440" algn="l"/>
              </a:tabLst>
            </a:pPr>
            <a:r>
              <a:rPr sz="1100" b="1" dirty="0">
                <a:latin typeface="Arial"/>
                <a:cs typeface="Arial"/>
              </a:rPr>
              <a:t>Problem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Statement: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Font typeface="Tahoma"/>
              <a:buAutoNum type="arabicPeriod"/>
            </a:pPr>
            <a:endParaRPr sz="1100" dirty="0">
              <a:latin typeface="Arial"/>
              <a:cs typeface="Arial"/>
            </a:endParaRPr>
          </a:p>
          <a:p>
            <a:pPr marL="927100" marR="280670" lvl="1" indent="-228600">
              <a:lnSpc>
                <a:spcPct val="110900"/>
              </a:lnSpc>
              <a:buChar char="○"/>
              <a:tabLst>
                <a:tab pos="927100" algn="l"/>
              </a:tabLst>
            </a:pPr>
            <a:r>
              <a:rPr sz="1100" spc="-65" dirty="0">
                <a:latin typeface="Tahoma"/>
                <a:cs typeface="Tahoma"/>
              </a:rPr>
              <a:t>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today's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competitive </a:t>
            </a:r>
            <a:r>
              <a:rPr sz="1100" spc="-20" dirty="0">
                <a:latin typeface="Tahoma"/>
                <a:cs typeface="Tahoma"/>
              </a:rPr>
              <a:t>market,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establishing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memorable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brand</a:t>
            </a:r>
            <a:r>
              <a:rPr sz="1100" spc="-10" dirty="0">
                <a:latin typeface="Tahoma"/>
                <a:cs typeface="Tahoma"/>
              </a:rPr>
              <a:t> identity through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captivating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 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crucial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for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businesses.</a:t>
            </a:r>
            <a:endParaRPr sz="1100" dirty="0">
              <a:latin typeface="Tahoma"/>
              <a:cs typeface="Tahoma"/>
            </a:endParaRPr>
          </a:p>
          <a:p>
            <a:pPr marL="927100" marR="156845" lvl="1" indent="-228600">
              <a:lnSpc>
                <a:spcPts val="1460"/>
              </a:lnSpc>
              <a:spcBef>
                <a:spcPts val="55"/>
              </a:spcBef>
              <a:buChar char="○"/>
              <a:tabLst>
                <a:tab pos="927100" algn="l"/>
                <a:tab pos="966469" algn="l"/>
              </a:tabLst>
            </a:pPr>
            <a:r>
              <a:rPr sz="1100" dirty="0">
                <a:latin typeface="Tahoma"/>
                <a:cs typeface="Tahoma"/>
              </a:rPr>
              <a:t>	However,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many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companies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face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challenges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creating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unique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dirty="0">
                <a:latin typeface="Tahoma"/>
                <a:cs typeface="Tahoma"/>
              </a:rPr>
              <a:t>compelling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accurately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represent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their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brand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values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vision.</a:t>
            </a:r>
            <a:endParaRPr sz="1100" dirty="0">
              <a:latin typeface="Tahoma"/>
              <a:cs typeface="Tahoma"/>
            </a:endParaRPr>
          </a:p>
          <a:p>
            <a:pPr marL="966469" lvl="1" indent="-267970">
              <a:lnSpc>
                <a:spcPct val="100000"/>
              </a:lnSpc>
              <a:spcBef>
                <a:spcPts val="55"/>
              </a:spcBef>
              <a:buChar char="○"/>
              <a:tabLst>
                <a:tab pos="966469" algn="l"/>
              </a:tabLst>
            </a:pPr>
            <a:r>
              <a:rPr sz="1100" dirty="0">
                <a:latin typeface="Tahoma"/>
                <a:cs typeface="Tahoma"/>
              </a:rPr>
              <a:t>Logo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Craft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addresses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issue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leveraging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cutting-</a:t>
            </a:r>
            <a:r>
              <a:rPr sz="1100" dirty="0">
                <a:latin typeface="Tahoma"/>
                <a:cs typeface="Tahoma"/>
              </a:rPr>
              <a:t>edge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Diffusion</a:t>
            </a:r>
            <a:endParaRPr sz="1100" dirty="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140"/>
              </a:spcBef>
            </a:pPr>
            <a:r>
              <a:rPr sz="1100" dirty="0">
                <a:latin typeface="Tahoma"/>
                <a:cs typeface="Tahoma"/>
              </a:rPr>
              <a:t>technology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generate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custom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based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user-provided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descriptions.</a:t>
            </a:r>
            <a:endParaRPr sz="1100" dirty="0">
              <a:latin typeface="Tahoma"/>
              <a:cs typeface="Tahoma"/>
            </a:endParaRPr>
          </a:p>
          <a:p>
            <a:pPr marL="927100" marR="67945" lvl="1" indent="-228600">
              <a:lnSpc>
                <a:spcPct val="110000"/>
              </a:lnSpc>
              <a:spcBef>
                <a:spcPts val="15"/>
              </a:spcBef>
              <a:buChar char="○"/>
              <a:tabLst>
                <a:tab pos="927100" algn="l"/>
              </a:tabLst>
            </a:pPr>
            <a:r>
              <a:rPr sz="110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offering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seamless</a:t>
            </a:r>
            <a:r>
              <a:rPr sz="1100" spc="-10" dirty="0">
                <a:latin typeface="Tahoma"/>
                <a:cs typeface="Tahoma"/>
              </a:rPr>
              <a:t> interface</a:t>
            </a:r>
            <a:r>
              <a:rPr sz="1100" dirty="0">
                <a:latin typeface="Tahoma"/>
                <a:cs typeface="Tahoma"/>
              </a:rPr>
              <a:t> and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intuitive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controls,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Craft </a:t>
            </a:r>
            <a:r>
              <a:rPr sz="1100" dirty="0">
                <a:latin typeface="Tahoma"/>
                <a:cs typeface="Tahoma"/>
              </a:rPr>
              <a:t>empowers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businesses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sizes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effortlessly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professional-</a:t>
            </a:r>
            <a:r>
              <a:rPr sz="1100" spc="-10" dirty="0">
                <a:latin typeface="Tahoma"/>
                <a:cs typeface="Tahoma"/>
              </a:rPr>
              <a:t>grade </a:t>
            </a:r>
            <a:r>
              <a:rPr sz="1100" dirty="0">
                <a:latin typeface="Tahoma"/>
                <a:cs typeface="Tahoma"/>
              </a:rPr>
              <a:t>logos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resonate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with</a:t>
            </a:r>
            <a:r>
              <a:rPr sz="1100" spc="-20" dirty="0">
                <a:latin typeface="Tahoma"/>
                <a:cs typeface="Tahoma"/>
              </a:rPr>
              <a:t> their target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audience.</a:t>
            </a:r>
            <a:endParaRPr sz="1100" dirty="0">
              <a:latin typeface="Tahoma"/>
              <a:cs typeface="Tahoma"/>
            </a:endParaRPr>
          </a:p>
          <a:p>
            <a:pPr marL="927100" marR="318135" lvl="1" indent="-228600">
              <a:lnSpc>
                <a:spcPct val="110100"/>
              </a:lnSpc>
              <a:spcBef>
                <a:spcPts val="10"/>
              </a:spcBef>
              <a:buChar char="○"/>
              <a:tabLst>
                <a:tab pos="927100" algn="l"/>
              </a:tabLst>
            </a:pPr>
            <a:r>
              <a:rPr sz="1100" dirty="0">
                <a:latin typeface="Tahoma"/>
                <a:cs typeface="Tahoma"/>
              </a:rPr>
              <a:t>This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project </a:t>
            </a:r>
            <a:r>
              <a:rPr sz="1100" dirty="0">
                <a:latin typeface="Tahoma"/>
                <a:cs typeface="Tahoma"/>
              </a:rPr>
              <a:t>aims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revolutionize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design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process,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enabling </a:t>
            </a:r>
            <a:r>
              <a:rPr sz="1100" dirty="0">
                <a:latin typeface="Tahoma"/>
                <a:cs typeface="Tahoma"/>
              </a:rPr>
              <a:t>businesses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 stand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out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 crowded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marketplace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 make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lasting </a:t>
            </a:r>
            <a:r>
              <a:rPr sz="1100" dirty="0">
                <a:latin typeface="Tahoma"/>
                <a:cs typeface="Tahoma"/>
              </a:rPr>
              <a:t>impression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their</a:t>
            </a:r>
            <a:r>
              <a:rPr sz="1100" spc="-10" dirty="0">
                <a:latin typeface="Tahoma"/>
                <a:cs typeface="Tahoma"/>
              </a:rPr>
              <a:t> customers.</a:t>
            </a:r>
            <a:endParaRPr sz="1100" dirty="0">
              <a:latin typeface="Tahoma"/>
              <a:cs typeface="Tahoma"/>
            </a:endParaRPr>
          </a:p>
          <a:p>
            <a:pPr marL="472440" indent="-231140">
              <a:lnSpc>
                <a:spcPct val="100000"/>
              </a:lnSpc>
              <a:spcBef>
                <a:spcPts val="480"/>
              </a:spcBef>
              <a:buFont typeface="Tahoma"/>
              <a:buAutoNum type="arabicPeriod"/>
              <a:tabLst>
                <a:tab pos="472440" algn="l"/>
              </a:tabLst>
            </a:pPr>
            <a:r>
              <a:rPr sz="1100" b="1" dirty="0">
                <a:latin typeface="Arial"/>
                <a:cs typeface="Arial"/>
              </a:rPr>
              <a:t>Proposed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Solution: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100" dirty="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Diffusion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Model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for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Logo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Generation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7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Fine-tune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pre-trained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diffusion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diverse logo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dataset.</a:t>
            </a:r>
            <a:endParaRPr sz="1100" dirty="0">
              <a:latin typeface="Tahoma"/>
              <a:cs typeface="Tahoma"/>
            </a:endParaRPr>
          </a:p>
          <a:p>
            <a:pPr marL="469900" marR="315595" indent="-229235">
              <a:lnSpc>
                <a:spcPct val="109100"/>
              </a:lnSpc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Train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model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generate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based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text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prompts,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sketches,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style preferences</a:t>
            </a:r>
            <a:r>
              <a:rPr sz="1100" b="1" spc="-10" dirty="0">
                <a:latin typeface="Arial"/>
                <a:cs typeface="Arial"/>
              </a:rPr>
              <a:t>.</a:t>
            </a:r>
            <a:endParaRPr sz="1100" dirty="0">
              <a:latin typeface="Arial"/>
              <a:cs typeface="Arial"/>
            </a:endParaRPr>
          </a:p>
          <a:p>
            <a:pPr marL="326390">
              <a:lnSpc>
                <a:spcPct val="100000"/>
              </a:lnSpc>
              <a:spcBef>
                <a:spcPts val="145"/>
              </a:spcBef>
            </a:pPr>
            <a:r>
              <a:rPr sz="1100" b="1" dirty="0">
                <a:latin typeface="Arial"/>
                <a:cs typeface="Arial"/>
              </a:rPr>
              <a:t>User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Input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Customization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Module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Develop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 </a:t>
            </a:r>
            <a:r>
              <a:rPr sz="1100" spc="-10" dirty="0">
                <a:latin typeface="Tahoma"/>
                <a:cs typeface="Tahoma"/>
              </a:rPr>
              <a:t>interactive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user</a:t>
            </a:r>
            <a:r>
              <a:rPr sz="1100" spc="-20" dirty="0">
                <a:latin typeface="Tahoma"/>
                <a:cs typeface="Tahoma"/>
              </a:rPr>
              <a:t> input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through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text,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sketches,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style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selection.</a:t>
            </a:r>
            <a:endParaRPr sz="1100" dirty="0">
              <a:latin typeface="Tahoma"/>
              <a:cs typeface="Tahoma"/>
            </a:endParaRPr>
          </a:p>
          <a:p>
            <a:pPr marL="286385" marR="87630" indent="-45720">
              <a:lnSpc>
                <a:spcPts val="1440"/>
              </a:lnSpc>
              <a:spcBef>
                <a:spcPts val="65"/>
              </a:spcBef>
              <a:buSzPct val="90909"/>
              <a:buFont typeface="Symbol"/>
              <a:buChar char=""/>
              <a:tabLst>
                <a:tab pos="286385" algn="l"/>
                <a:tab pos="469900" algn="l"/>
              </a:tabLst>
            </a:pPr>
            <a:r>
              <a:rPr sz="1100" spc="-20" dirty="0">
                <a:latin typeface="Tahoma"/>
                <a:cs typeface="Tahoma"/>
              </a:rPr>
              <a:t>	Implement</a:t>
            </a:r>
            <a:r>
              <a:rPr sz="1100" spc="-10" dirty="0">
                <a:latin typeface="Tahoma"/>
                <a:cs typeface="Tahoma"/>
              </a:rPr>
              <a:t> real-</a:t>
            </a:r>
            <a:r>
              <a:rPr sz="1100" dirty="0">
                <a:latin typeface="Tahoma"/>
                <a:cs typeface="Tahoma"/>
              </a:rPr>
              <a:t>time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latent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space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editing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 allow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users</a:t>
            </a:r>
            <a:r>
              <a:rPr sz="1100" spc="-10" dirty="0">
                <a:latin typeface="Tahoma"/>
                <a:cs typeface="Tahoma"/>
              </a:rPr>
              <a:t> 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refine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generated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logos</a:t>
            </a:r>
            <a:r>
              <a:rPr sz="1100" b="1" spc="-10" dirty="0">
                <a:latin typeface="Arial"/>
                <a:cs typeface="Arial"/>
              </a:rPr>
              <a:t>. </a:t>
            </a:r>
            <a:r>
              <a:rPr sz="1100" b="1" dirty="0">
                <a:latin typeface="Arial"/>
                <a:cs typeface="Arial"/>
              </a:rPr>
              <a:t>Style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Branding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Adaptation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0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Use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style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transfer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dirty="0">
                <a:latin typeface="Tahoma"/>
                <a:cs typeface="Tahoma"/>
              </a:rPr>
              <a:t> align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specific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branding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aesthetics.</a:t>
            </a:r>
            <a:endParaRPr sz="1100" dirty="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14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Provide</a:t>
            </a:r>
            <a:r>
              <a:rPr sz="1100" spc="-10" dirty="0">
                <a:latin typeface="Tahoma"/>
                <a:cs typeface="Tahoma"/>
              </a:rPr>
              <a:t> multiple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design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variations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tailored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industries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preferences.</a:t>
            </a:r>
            <a:endParaRPr sz="1100" dirty="0">
              <a:latin typeface="Tahoma"/>
              <a:cs typeface="Tahoma"/>
            </a:endParaRPr>
          </a:p>
          <a:p>
            <a:pPr marL="286385">
              <a:lnSpc>
                <a:spcPct val="100000"/>
              </a:lnSpc>
              <a:spcBef>
                <a:spcPts val="95"/>
              </a:spcBef>
            </a:pPr>
            <a:r>
              <a:rPr sz="1100" b="1" spc="-25" dirty="0">
                <a:latin typeface="Arial"/>
                <a:cs typeface="Arial"/>
              </a:rPr>
              <a:t>High-</a:t>
            </a:r>
            <a:r>
              <a:rPr sz="1100" b="1" dirty="0">
                <a:latin typeface="Arial"/>
                <a:cs typeface="Arial"/>
              </a:rPr>
              <a:t>Resolution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Output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 </a:t>
            </a:r>
            <a:r>
              <a:rPr sz="1100" b="1" spc="-10" dirty="0">
                <a:latin typeface="Arial"/>
                <a:cs typeface="Arial"/>
              </a:rPr>
              <a:t>Post-Processing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16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Apply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super-</a:t>
            </a:r>
            <a:r>
              <a:rPr sz="1100" dirty="0">
                <a:latin typeface="Tahoma"/>
                <a:cs typeface="Tahoma"/>
              </a:rPr>
              <a:t>resolution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techniques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enhance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image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quality.</a:t>
            </a:r>
            <a:endParaRPr sz="1100" dirty="0">
              <a:latin typeface="Tahoma"/>
              <a:cs typeface="Tahoma"/>
            </a:endParaRPr>
          </a:p>
          <a:p>
            <a:pPr marL="286385" marR="560705" indent="-45720">
              <a:lnSpc>
                <a:spcPts val="1470"/>
              </a:lnSpc>
              <a:spcBef>
                <a:spcPts val="20"/>
              </a:spcBef>
              <a:buSzPct val="90909"/>
              <a:buFont typeface="Symbol"/>
              <a:buChar char=""/>
              <a:tabLst>
                <a:tab pos="286385" algn="l"/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	Support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export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SVG,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PNG,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vector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formats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various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applications</a:t>
            </a:r>
            <a:r>
              <a:rPr sz="1100" b="1" spc="-10" dirty="0">
                <a:latin typeface="Arial"/>
                <a:cs typeface="Arial"/>
              </a:rPr>
              <a:t>. </a:t>
            </a:r>
            <a:r>
              <a:rPr sz="1100" b="1" dirty="0">
                <a:latin typeface="Arial"/>
                <a:cs typeface="Arial"/>
              </a:rPr>
              <a:t>Optimization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Scalability</a:t>
            </a:r>
            <a:endParaRPr sz="1100" dirty="0">
              <a:latin typeface="Arial"/>
              <a:cs typeface="Arial"/>
            </a:endParaRPr>
          </a:p>
          <a:p>
            <a:pPr marL="469900" indent="-228600">
              <a:lnSpc>
                <a:spcPct val="100000"/>
              </a:lnSpc>
              <a:spcBef>
                <a:spcPts val="95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Deploy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 </a:t>
            </a:r>
            <a:r>
              <a:rPr sz="1100" spc="-10" dirty="0">
                <a:latin typeface="Tahoma"/>
                <a:cs typeface="Tahoma"/>
              </a:rPr>
              <a:t>cloud-</a:t>
            </a:r>
            <a:r>
              <a:rPr sz="1100" dirty="0">
                <a:latin typeface="Tahoma"/>
                <a:cs typeface="Tahoma"/>
              </a:rPr>
              <a:t>based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infrastructure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efficient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processing 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scalability.</a:t>
            </a:r>
            <a:endParaRPr sz="1100" dirty="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120"/>
              </a:spcBef>
              <a:buSzPct val="90909"/>
              <a:buFont typeface="Symbol"/>
              <a:buChar char=""/>
              <a:tabLst>
                <a:tab pos="469900" algn="l"/>
              </a:tabLst>
            </a:pPr>
            <a:r>
              <a:rPr sz="1100" dirty="0">
                <a:latin typeface="Tahoma"/>
                <a:cs typeface="Tahoma"/>
              </a:rPr>
              <a:t>Use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model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compression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ensure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fast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performance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while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maintaining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quality.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1747139"/>
            <a:ext cx="231647" cy="1706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2274442"/>
            <a:ext cx="231647" cy="1706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2802001"/>
            <a:ext cx="231647" cy="1706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704" y="3329304"/>
            <a:ext cx="231647" cy="1706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02004" y="1176273"/>
            <a:ext cx="6389370" cy="446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2440" indent="-231140">
              <a:lnSpc>
                <a:spcPct val="100000"/>
              </a:lnSpc>
              <a:spcBef>
                <a:spcPts val="100"/>
              </a:spcBef>
              <a:buFont typeface="Tahoma"/>
              <a:buAutoNum type="arabicPeriod" startAt="3"/>
              <a:tabLst>
                <a:tab pos="472440" algn="l"/>
              </a:tabLst>
            </a:pPr>
            <a:r>
              <a:rPr sz="1100" b="1" spc="-10" dirty="0">
                <a:latin typeface="Arial"/>
                <a:cs typeface="Arial"/>
              </a:rPr>
              <a:t>Target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Users: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Tahoma"/>
              <a:buAutoNum type="arabicPeriod" startAt="3"/>
            </a:pP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9"/>
              </a:spcBef>
              <a:buFont typeface="Tahoma"/>
              <a:buAutoNum type="arabicPeriod" startAt="3"/>
            </a:pPr>
            <a:endParaRPr sz="1100">
              <a:latin typeface="Arial"/>
              <a:cs typeface="Arial"/>
            </a:endParaRPr>
          </a:p>
          <a:p>
            <a:pPr marL="12700" marR="394970" indent="158115">
              <a:lnSpc>
                <a:spcPts val="1420"/>
              </a:lnSpc>
            </a:pPr>
            <a:r>
              <a:rPr sz="1200" b="1" dirty="0">
                <a:latin typeface="Arial"/>
                <a:cs typeface="Arial"/>
              </a:rPr>
              <a:t>Startups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&amp; Small Businesses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–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Entrepreneurs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small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business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owners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who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need </a:t>
            </a:r>
            <a:r>
              <a:rPr sz="1200" spc="-10" dirty="0">
                <a:latin typeface="Tahoma"/>
                <a:cs typeface="Tahoma"/>
              </a:rPr>
              <a:t>affordable,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professional-</a:t>
            </a:r>
            <a:r>
              <a:rPr sz="1200" spc="-10" dirty="0">
                <a:latin typeface="Tahoma"/>
                <a:cs typeface="Tahoma"/>
              </a:rPr>
              <a:t>quality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without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hiring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10" dirty="0">
                <a:latin typeface="Tahoma"/>
                <a:cs typeface="Tahoma"/>
              </a:rPr>
              <a:t> designer.</a:t>
            </a:r>
            <a:endParaRPr sz="1200">
              <a:latin typeface="Tahoma"/>
              <a:cs typeface="Tahoma"/>
            </a:endParaRPr>
          </a:p>
          <a:p>
            <a:pPr marL="12700" marR="215900" indent="158115">
              <a:lnSpc>
                <a:spcPts val="1420"/>
              </a:lnSpc>
              <a:spcBef>
                <a:spcPts val="1315"/>
              </a:spcBef>
              <a:tabLst>
                <a:tab pos="1189990" algn="l"/>
              </a:tabLst>
            </a:pPr>
            <a:r>
              <a:rPr sz="1200" b="1" dirty="0">
                <a:latin typeface="Arial"/>
                <a:cs typeface="Arial"/>
              </a:rPr>
              <a:t>Marketing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&amp;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Branding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Agencies</a:t>
            </a:r>
            <a:r>
              <a:rPr sz="1200" b="1" spc="4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–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Agencies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looking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for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AI-</a:t>
            </a:r>
            <a:r>
              <a:rPr sz="1200" dirty="0">
                <a:latin typeface="Tahoma"/>
                <a:cs typeface="Tahoma"/>
              </a:rPr>
              <a:t>assisted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design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tools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10" dirty="0">
                <a:latin typeface="Tahoma"/>
                <a:cs typeface="Tahoma"/>
              </a:rPr>
              <a:t>speed</a:t>
            </a:r>
            <a:r>
              <a:rPr sz="1200" dirty="0">
                <a:latin typeface="Tahoma"/>
                <a:cs typeface="Tahoma"/>
              </a:rPr>
              <a:t>	up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creative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process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generate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multiple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variations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for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clients.</a:t>
            </a:r>
            <a:endParaRPr sz="1200">
              <a:latin typeface="Tahoma"/>
              <a:cs typeface="Tahoma"/>
            </a:endParaRPr>
          </a:p>
          <a:p>
            <a:pPr marL="12700" marR="333375" indent="158115">
              <a:lnSpc>
                <a:spcPts val="1420"/>
              </a:lnSpc>
              <a:spcBef>
                <a:spcPts val="1315"/>
              </a:spcBef>
            </a:pPr>
            <a:r>
              <a:rPr sz="1200" b="1" dirty="0">
                <a:latin typeface="Arial"/>
                <a:cs typeface="Arial"/>
              </a:rPr>
              <a:t>Freelance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Graphic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Designers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–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Designers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who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can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AI-</a:t>
            </a:r>
            <a:r>
              <a:rPr sz="1200" dirty="0">
                <a:latin typeface="Tahoma"/>
                <a:cs typeface="Tahoma"/>
              </a:rPr>
              <a:t>powered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system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an </a:t>
            </a:r>
            <a:r>
              <a:rPr sz="1200" spc="-10" dirty="0">
                <a:latin typeface="Tahoma"/>
                <a:cs typeface="Tahoma"/>
              </a:rPr>
              <a:t>inspiration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tool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to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generate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quick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drafts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before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refining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them.</a:t>
            </a:r>
            <a:endParaRPr sz="1200">
              <a:latin typeface="Tahoma"/>
              <a:cs typeface="Tahoma"/>
            </a:endParaRPr>
          </a:p>
          <a:p>
            <a:pPr marL="12700" marR="273685" indent="158115">
              <a:lnSpc>
                <a:spcPct val="100000"/>
              </a:lnSpc>
              <a:spcBef>
                <a:spcPts val="1245"/>
              </a:spcBef>
            </a:pPr>
            <a:r>
              <a:rPr sz="1200" b="1" spc="-10" dirty="0">
                <a:latin typeface="Arial"/>
                <a:cs typeface="Arial"/>
              </a:rPr>
              <a:t>E-</a:t>
            </a:r>
            <a:r>
              <a:rPr sz="1200" b="1" dirty="0">
                <a:latin typeface="Arial"/>
                <a:cs typeface="Arial"/>
              </a:rPr>
              <a:t>commerce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&amp;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Online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Sellers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–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Individuals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businesses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selling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products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online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(e.g., </a:t>
            </a:r>
            <a:r>
              <a:rPr sz="1200" dirty="0">
                <a:latin typeface="Tahoma"/>
                <a:cs typeface="Tahoma"/>
              </a:rPr>
              <a:t>Etsy,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Shopify,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Amazon)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who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need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quick,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stylish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branding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solutions.</a:t>
            </a:r>
            <a:endParaRPr sz="1200">
              <a:latin typeface="Tahoma"/>
              <a:cs typeface="Tahoma"/>
            </a:endParaRPr>
          </a:p>
          <a:p>
            <a:pPr marL="927100" lvl="1" indent="-228600">
              <a:lnSpc>
                <a:spcPct val="100000"/>
              </a:lnSpc>
              <a:spcBef>
                <a:spcPts val="1330"/>
              </a:spcBef>
              <a:buChar char="○"/>
              <a:tabLst>
                <a:tab pos="927100" algn="l"/>
              </a:tabLst>
            </a:pP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472440" indent="-231140">
              <a:lnSpc>
                <a:spcPct val="100000"/>
              </a:lnSpc>
              <a:spcBef>
                <a:spcPts val="120"/>
              </a:spcBef>
              <a:buFont typeface="Tahoma"/>
              <a:buAutoNum type="arabicPeriod" startAt="4"/>
              <a:tabLst>
                <a:tab pos="472440" algn="l"/>
              </a:tabLst>
            </a:pPr>
            <a:r>
              <a:rPr sz="1100" b="1" spc="-10" dirty="0">
                <a:latin typeface="Arial"/>
                <a:cs typeface="Arial"/>
              </a:rPr>
              <a:t>Expected Outcome:</a:t>
            </a:r>
            <a:endParaRPr sz="1100">
              <a:latin typeface="Arial"/>
              <a:cs typeface="Arial"/>
            </a:endParaRPr>
          </a:p>
          <a:p>
            <a:pPr marL="469900" marR="5080">
              <a:lnSpc>
                <a:spcPct val="95700"/>
              </a:lnSpc>
              <a:spcBef>
                <a:spcPts val="200"/>
              </a:spcBef>
            </a:pPr>
            <a:r>
              <a:rPr sz="1200" dirty="0">
                <a:latin typeface="Tahoma"/>
                <a:cs typeface="Tahoma"/>
              </a:rPr>
              <a:t>Meet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Mark,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budding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entrepreneur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vision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launch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own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business.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As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he </a:t>
            </a:r>
            <a:r>
              <a:rPr sz="1200" dirty="0">
                <a:latin typeface="Tahoma"/>
                <a:cs typeface="Tahoma"/>
              </a:rPr>
              <a:t>embarks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his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journey,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Mark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understands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the </a:t>
            </a:r>
            <a:r>
              <a:rPr sz="1200" dirty="0">
                <a:latin typeface="Tahoma"/>
                <a:cs typeface="Tahoma"/>
              </a:rPr>
              <a:t>importance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striking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that </a:t>
            </a:r>
            <a:r>
              <a:rPr sz="1200" dirty="0">
                <a:latin typeface="Tahoma"/>
                <a:cs typeface="Tahoma"/>
              </a:rPr>
              <a:t>encapsulates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essence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of </a:t>
            </a:r>
            <a:r>
              <a:rPr sz="1200" dirty="0">
                <a:latin typeface="Tahoma"/>
                <a:cs typeface="Tahoma"/>
              </a:rPr>
              <a:t>his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brand.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However,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Mark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lacks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the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design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skills</a:t>
            </a:r>
            <a:r>
              <a:rPr sz="1200" spc="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and </a:t>
            </a:r>
            <a:r>
              <a:rPr sz="1200" dirty="0">
                <a:latin typeface="Tahoma"/>
                <a:cs typeface="Tahoma"/>
              </a:rPr>
              <a:t>resources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create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professional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logo.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Enter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Craft.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With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Craft,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Mark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can </a:t>
            </a:r>
            <a:r>
              <a:rPr sz="1200" dirty="0">
                <a:latin typeface="Tahoma"/>
                <a:cs typeface="Tahoma"/>
              </a:rPr>
              <a:t>simply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describe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his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brand's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identity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values,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such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as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"a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modern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tech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startup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with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 </a:t>
            </a:r>
            <a:r>
              <a:rPr sz="1200" dirty="0">
                <a:latin typeface="Tahoma"/>
                <a:cs typeface="Tahoma"/>
              </a:rPr>
              <a:t>focus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sustainability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innovation."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Craft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then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generates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range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logo </a:t>
            </a:r>
            <a:r>
              <a:rPr sz="1200" dirty="0">
                <a:latin typeface="Tahoma"/>
                <a:cs typeface="Tahoma"/>
              </a:rPr>
              <a:t>concepts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tailored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to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Mark's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description.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Inspired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by</a:t>
            </a:r>
            <a:r>
              <a:rPr sz="1200" spc="-20" dirty="0">
                <a:latin typeface="Tahoma"/>
                <a:cs typeface="Tahoma"/>
              </a:rPr>
              <a:t> the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options,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Mark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selects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perfect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that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resonates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with </a:t>
            </a:r>
            <a:r>
              <a:rPr sz="1200" dirty="0">
                <a:latin typeface="Tahoma"/>
                <a:cs typeface="Tahoma"/>
              </a:rPr>
              <a:t>his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vision,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establishing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strong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brand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identity</a:t>
            </a:r>
            <a:r>
              <a:rPr sz="1200" spc="-30" dirty="0">
                <a:latin typeface="Tahoma"/>
                <a:cs typeface="Tahoma"/>
              </a:rPr>
              <a:t> from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start.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493647"/>
            <a:ext cx="6021070" cy="125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2:</a:t>
            </a:r>
            <a:r>
              <a:rPr sz="1700" b="1" spc="-7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Requirement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Analysis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ts val="1370"/>
              </a:lnSpc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objective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"Logo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Craft: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Innovative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Generation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with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Diffusion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Technology"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dirty="0">
                <a:latin typeface="Tahoma"/>
                <a:cs typeface="Tahoma"/>
              </a:rPr>
              <a:t>develop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AI-</a:t>
            </a:r>
            <a:r>
              <a:rPr sz="1200" dirty="0">
                <a:latin typeface="Tahoma"/>
                <a:cs typeface="Tahoma"/>
              </a:rPr>
              <a:t>powered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system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for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creating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high-</a:t>
            </a:r>
            <a:r>
              <a:rPr sz="1200" spc="-10" dirty="0">
                <a:latin typeface="Tahoma"/>
                <a:cs typeface="Tahoma"/>
              </a:rPr>
              <a:t>quality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unique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logos.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307461"/>
            <a:ext cx="6428740" cy="5803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Arial"/>
                <a:cs typeface="Arial"/>
              </a:rPr>
              <a:t>Key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Points:</a:t>
            </a:r>
            <a:endParaRPr sz="1300">
              <a:latin typeface="Arial"/>
              <a:cs typeface="Arial"/>
            </a:endParaRPr>
          </a:p>
          <a:p>
            <a:pPr marL="472440" indent="-231140">
              <a:lnSpc>
                <a:spcPct val="100000"/>
              </a:lnSpc>
              <a:spcBef>
                <a:spcPts val="1380"/>
              </a:spcBef>
              <a:buFont typeface="Tahoma"/>
              <a:buAutoNum type="arabicPeriod"/>
              <a:tabLst>
                <a:tab pos="472440" algn="l"/>
              </a:tabLst>
            </a:pPr>
            <a:r>
              <a:rPr sz="1100" b="1" spc="-10" dirty="0">
                <a:latin typeface="Arial"/>
                <a:cs typeface="Arial"/>
              </a:rPr>
              <a:t>Technical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Requirements: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Font typeface="Tahoma"/>
              <a:buAutoNum type="arabicPeriod"/>
            </a:pPr>
            <a:endParaRPr sz="1100">
              <a:latin typeface="Arial"/>
              <a:cs typeface="Arial"/>
            </a:endParaRPr>
          </a:p>
          <a:p>
            <a:pPr marL="927100" lvl="1" indent="-228600">
              <a:lnSpc>
                <a:spcPct val="100000"/>
              </a:lnSpc>
              <a:spcBef>
                <a:spcPts val="5"/>
              </a:spcBef>
              <a:buChar char="○"/>
              <a:tabLst>
                <a:tab pos="927100" algn="l"/>
              </a:tabLst>
            </a:pPr>
            <a:r>
              <a:rPr sz="1100" dirty="0">
                <a:latin typeface="Tahoma"/>
                <a:cs typeface="Tahoma"/>
              </a:rPr>
              <a:t>Programming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Language: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Arial"/>
                <a:cs typeface="Arial"/>
              </a:rPr>
              <a:t>Python</a:t>
            </a:r>
            <a:endParaRPr sz="1100">
              <a:latin typeface="Arial"/>
              <a:cs typeface="Arial"/>
            </a:endParaRPr>
          </a:p>
          <a:p>
            <a:pPr marL="927100" lvl="1" indent="-228600">
              <a:lnSpc>
                <a:spcPct val="100000"/>
              </a:lnSpc>
              <a:spcBef>
                <a:spcPts val="140"/>
              </a:spcBef>
              <a:buChar char="○"/>
              <a:tabLst>
                <a:tab pos="927100" algn="l"/>
              </a:tabLst>
            </a:pPr>
            <a:r>
              <a:rPr sz="1100" dirty="0">
                <a:latin typeface="Tahoma"/>
                <a:cs typeface="Tahoma"/>
              </a:rPr>
              <a:t>Backend: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Google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Gemini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Flash </a:t>
            </a:r>
            <a:r>
              <a:rPr sz="1100" b="1" spc="-25" dirty="0">
                <a:latin typeface="Arial"/>
                <a:cs typeface="Arial"/>
              </a:rPr>
              <a:t>API</a:t>
            </a:r>
            <a:endParaRPr sz="1100">
              <a:latin typeface="Arial"/>
              <a:cs typeface="Arial"/>
            </a:endParaRPr>
          </a:p>
          <a:p>
            <a:pPr marL="927100" lvl="1" indent="-228600">
              <a:lnSpc>
                <a:spcPct val="100000"/>
              </a:lnSpc>
              <a:spcBef>
                <a:spcPts val="145"/>
              </a:spcBef>
              <a:buChar char="○"/>
              <a:tabLst>
                <a:tab pos="927100" algn="l"/>
              </a:tabLst>
            </a:pPr>
            <a:r>
              <a:rPr sz="1100" spc="-10" dirty="0">
                <a:latin typeface="Tahoma"/>
                <a:cs typeface="Tahoma"/>
              </a:rPr>
              <a:t>Frontend: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Arial"/>
                <a:cs typeface="Arial"/>
              </a:rPr>
              <a:t>Streamlit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Web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Framework</a:t>
            </a:r>
            <a:endParaRPr sz="1100">
              <a:latin typeface="Arial"/>
              <a:cs typeface="Arial"/>
            </a:endParaRPr>
          </a:p>
          <a:p>
            <a:pPr marL="927100" lvl="1" indent="-228600">
              <a:lnSpc>
                <a:spcPct val="100000"/>
              </a:lnSpc>
              <a:spcBef>
                <a:spcPts val="125"/>
              </a:spcBef>
              <a:buChar char="○"/>
              <a:tabLst>
                <a:tab pos="927100" algn="l"/>
              </a:tabLst>
            </a:pPr>
            <a:r>
              <a:rPr sz="1100" dirty="0">
                <a:latin typeface="Tahoma"/>
                <a:cs typeface="Tahoma"/>
              </a:rPr>
              <a:t>Database: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Arial"/>
                <a:cs typeface="Arial"/>
              </a:rPr>
              <a:t>Not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required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initially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(API-</a:t>
            </a:r>
            <a:r>
              <a:rPr sz="1100" b="1" dirty="0">
                <a:latin typeface="Arial"/>
                <a:cs typeface="Arial"/>
              </a:rPr>
              <a:t>based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queries)</a:t>
            </a:r>
            <a:endParaRPr sz="1100">
              <a:latin typeface="Arial"/>
              <a:cs typeface="Arial"/>
            </a:endParaRPr>
          </a:p>
          <a:p>
            <a:pPr marL="698500">
              <a:lnSpc>
                <a:spcPct val="100000"/>
              </a:lnSpc>
              <a:spcBef>
                <a:spcPts val="140"/>
              </a:spcBef>
            </a:pPr>
            <a:r>
              <a:rPr sz="1100" spc="-315" dirty="0">
                <a:latin typeface="Tahoma"/>
                <a:cs typeface="Tahoma"/>
              </a:rPr>
              <a:t>○</a:t>
            </a:r>
            <a:endParaRPr sz="1100">
              <a:latin typeface="Tahoma"/>
              <a:cs typeface="Tahoma"/>
            </a:endParaRPr>
          </a:p>
          <a:p>
            <a:pPr marL="472440" indent="-231140">
              <a:lnSpc>
                <a:spcPct val="100000"/>
              </a:lnSpc>
              <a:spcBef>
                <a:spcPts val="120"/>
              </a:spcBef>
              <a:buFont typeface="Tahoma"/>
              <a:buAutoNum type="arabicPeriod" startAt="2"/>
              <a:tabLst>
                <a:tab pos="472440" algn="l"/>
              </a:tabLst>
            </a:pPr>
            <a:r>
              <a:rPr sz="1100" b="1" spc="-10" dirty="0">
                <a:latin typeface="Arial"/>
                <a:cs typeface="Arial"/>
              </a:rPr>
              <a:t>Functional Requirements: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100">
              <a:latin typeface="Arial"/>
              <a:cs typeface="Arial"/>
            </a:endParaRPr>
          </a:p>
          <a:p>
            <a:pPr marL="469900" marR="5080" indent="-229235">
              <a:lnSpc>
                <a:spcPts val="139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Provide</a:t>
            </a:r>
            <a:r>
              <a:rPr sz="1200" b="1" spc="44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real-</a:t>
            </a:r>
            <a:r>
              <a:rPr sz="1200" b="1" dirty="0">
                <a:latin typeface="Arial"/>
                <a:cs typeface="Arial"/>
              </a:rPr>
              <a:t>time</a:t>
            </a:r>
            <a:r>
              <a:rPr sz="1200" b="1" spc="4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customization</a:t>
            </a:r>
            <a:r>
              <a:rPr sz="1200" b="1" spc="4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options</a:t>
            </a:r>
            <a:r>
              <a:rPr sz="1200" b="1" spc="44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such</a:t>
            </a:r>
            <a:r>
              <a:rPr sz="1200" spc="3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as</a:t>
            </a:r>
            <a:r>
              <a:rPr sz="1200" spc="3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color,</a:t>
            </a:r>
            <a:r>
              <a:rPr sz="1200" spc="3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typography,</a:t>
            </a:r>
            <a:r>
              <a:rPr sz="1200" spc="3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3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layout adjustments.</a:t>
            </a: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Offer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multiple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logo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variations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based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different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styles,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industries,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branding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needs.</a:t>
            </a: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b="1" spc="-20" dirty="0">
                <a:latin typeface="Arial"/>
                <a:cs typeface="Arial"/>
              </a:rPr>
              <a:t>Enable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high-</a:t>
            </a:r>
            <a:r>
              <a:rPr sz="1200" b="1" spc="-20" dirty="0">
                <a:latin typeface="Arial"/>
                <a:cs typeface="Arial"/>
              </a:rPr>
              <a:t>resolution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logo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spc="-25" dirty="0">
                <a:latin typeface="Arial"/>
                <a:cs typeface="Arial"/>
              </a:rPr>
              <a:t>downloads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spc="-20" dirty="0">
                <a:latin typeface="Tahoma"/>
                <a:cs typeface="Tahoma"/>
              </a:rPr>
              <a:t>in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formats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like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PNG,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75" dirty="0">
                <a:latin typeface="Tahoma"/>
                <a:cs typeface="Tahoma"/>
              </a:rPr>
              <a:t>JPG,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SVG,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vector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files.</a:t>
            </a: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Allow</a:t>
            </a:r>
            <a:r>
              <a:rPr sz="1200" b="1" spc="-8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users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to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save,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edit,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and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retrieve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past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logo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designs</a:t>
            </a:r>
            <a:r>
              <a:rPr sz="1200" b="1" spc="-15" dirty="0">
                <a:latin typeface="Arial"/>
                <a:cs typeface="Arial"/>
              </a:rPr>
              <a:t> </a:t>
            </a:r>
            <a:r>
              <a:rPr sz="1200" spc="-40" dirty="0">
                <a:latin typeface="Tahoma"/>
                <a:cs typeface="Tahoma"/>
              </a:rPr>
              <a:t>from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their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profile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history.</a:t>
            </a:r>
            <a:endParaRPr sz="1200">
              <a:latin typeface="Tahoma"/>
              <a:cs typeface="Tahoma"/>
            </a:endParaRPr>
          </a:p>
          <a:p>
            <a:pPr marL="469900" marR="7620" indent="-229235">
              <a:lnSpc>
                <a:spcPts val="1390"/>
              </a:lnSpc>
              <a:spcBef>
                <a:spcPts val="30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Implement</a:t>
            </a:r>
            <a:r>
              <a:rPr sz="1200" b="1" spc="415" dirty="0">
                <a:latin typeface="Arial"/>
                <a:cs typeface="Arial"/>
              </a:rPr>
              <a:t> </a:t>
            </a:r>
            <a:r>
              <a:rPr sz="1200" b="1" spc="-35" dirty="0">
                <a:latin typeface="Arial"/>
                <a:cs typeface="Arial"/>
              </a:rPr>
              <a:t>AI-</a:t>
            </a:r>
            <a:r>
              <a:rPr sz="1200" b="1" dirty="0">
                <a:latin typeface="Arial"/>
                <a:cs typeface="Arial"/>
              </a:rPr>
              <a:t>powered</a:t>
            </a:r>
            <a:r>
              <a:rPr sz="1200" b="1" spc="38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style</a:t>
            </a:r>
            <a:r>
              <a:rPr sz="1200" b="1" spc="3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transfer</a:t>
            </a:r>
            <a:r>
              <a:rPr sz="1200" b="1" spc="385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3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match</a:t>
            </a:r>
            <a:r>
              <a:rPr sz="1200" spc="3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branding</a:t>
            </a:r>
            <a:r>
              <a:rPr sz="1200" spc="3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aesthetics</a:t>
            </a:r>
            <a:r>
              <a:rPr sz="1200" spc="3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3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industry standards.</a:t>
            </a:r>
            <a:endParaRPr sz="1200">
              <a:latin typeface="Tahoma"/>
              <a:cs typeface="Tahoma"/>
            </a:endParaRPr>
          </a:p>
          <a:p>
            <a:pPr marL="469900" indent="-228600">
              <a:lnSpc>
                <a:spcPct val="100000"/>
              </a:lnSpc>
              <a:spcBef>
                <a:spcPts val="155"/>
              </a:spcBef>
              <a:buFont typeface="Symbol"/>
              <a:buChar char=""/>
              <a:tabLst>
                <a:tab pos="469900" algn="l"/>
              </a:tabLst>
            </a:pPr>
            <a:r>
              <a:rPr sz="1200" b="1" spc="-10" dirty="0">
                <a:latin typeface="Arial"/>
                <a:cs typeface="Arial"/>
              </a:rPr>
              <a:t>Support interactive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real-</a:t>
            </a:r>
            <a:r>
              <a:rPr sz="1200" b="1" dirty="0">
                <a:latin typeface="Arial"/>
                <a:cs typeface="Arial"/>
              </a:rPr>
              <a:t>time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previews</a:t>
            </a:r>
            <a:r>
              <a:rPr sz="1200" b="1" dirty="0">
                <a:latin typeface="Arial"/>
                <a:cs typeface="Arial"/>
              </a:rPr>
              <a:t> </a:t>
            </a:r>
            <a:r>
              <a:rPr sz="1200" spc="-50" dirty="0">
                <a:latin typeface="Tahoma"/>
                <a:cs typeface="Tahoma"/>
              </a:rPr>
              <a:t>for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users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transformations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instantly..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ahoma"/>
              <a:cs typeface="Tahoma"/>
            </a:endParaRPr>
          </a:p>
          <a:p>
            <a:pPr marL="472440" indent="-231140">
              <a:lnSpc>
                <a:spcPct val="100000"/>
              </a:lnSpc>
              <a:spcBef>
                <a:spcPts val="5"/>
              </a:spcBef>
              <a:buFont typeface="Tahoma"/>
              <a:buAutoNum type="arabicPeriod" startAt="3"/>
              <a:tabLst>
                <a:tab pos="472440" algn="l"/>
              </a:tabLst>
            </a:pPr>
            <a:r>
              <a:rPr sz="1100" b="1" spc="-10" dirty="0">
                <a:latin typeface="Arial"/>
                <a:cs typeface="Arial"/>
              </a:rPr>
              <a:t>Constraints </a:t>
            </a:r>
            <a:r>
              <a:rPr sz="1100" b="1" dirty="0">
                <a:latin typeface="Arial"/>
                <a:cs typeface="Arial"/>
              </a:rPr>
              <a:t>&amp; </a:t>
            </a:r>
            <a:r>
              <a:rPr sz="1100" b="1" spc="-10" dirty="0">
                <a:latin typeface="Arial"/>
                <a:cs typeface="Arial"/>
              </a:rPr>
              <a:t>Challenges: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Font typeface="Tahoma"/>
              <a:buAutoNum type="arabicPeriod" startAt="3"/>
            </a:pPr>
            <a:endParaRPr sz="1100">
              <a:latin typeface="Arial"/>
              <a:cs typeface="Arial"/>
            </a:endParaRPr>
          </a:p>
          <a:p>
            <a:pPr marL="1155700" marR="377190" lvl="1" indent="-229235">
              <a:lnSpc>
                <a:spcPts val="1270"/>
              </a:lnSpc>
              <a:spcBef>
                <a:spcPts val="5"/>
              </a:spcBef>
              <a:buFont typeface="Tahoma"/>
              <a:buChar char="•"/>
              <a:tabLst>
                <a:tab pos="1155700" algn="l"/>
              </a:tabLst>
            </a:pP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computational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power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requirement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–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Diffusion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models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require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Arial"/>
                <a:cs typeface="Arial"/>
              </a:rPr>
              <a:t>powerful </a:t>
            </a:r>
            <a:r>
              <a:rPr sz="1100" b="1" dirty="0">
                <a:latin typeface="Arial"/>
                <a:cs typeface="Arial"/>
              </a:rPr>
              <a:t>GPUs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real-</a:t>
            </a:r>
            <a:r>
              <a:rPr sz="1100" dirty="0">
                <a:latin typeface="Tahoma"/>
                <a:cs typeface="Tahoma"/>
              </a:rPr>
              <a:t>time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generation,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increasing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infrastructure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costs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155700" marR="315595" lvl="1" indent="-229235">
              <a:lnSpc>
                <a:spcPts val="1270"/>
              </a:lnSpc>
              <a:spcBef>
                <a:spcPts val="195"/>
              </a:spcBef>
              <a:buFont typeface="Tahoma"/>
              <a:buChar char="•"/>
              <a:tabLst>
                <a:tab pos="1155700" algn="l"/>
              </a:tabLst>
            </a:pPr>
            <a:r>
              <a:rPr sz="1100" b="1" dirty="0">
                <a:latin typeface="Arial"/>
                <a:cs typeface="Arial"/>
              </a:rPr>
              <a:t>Latency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logo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generation </a:t>
            </a:r>
            <a:r>
              <a:rPr sz="1100" dirty="0">
                <a:latin typeface="Tahoma"/>
                <a:cs typeface="Tahoma"/>
              </a:rPr>
              <a:t>–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Ensuring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fast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response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times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while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maintaining </a:t>
            </a:r>
            <a:r>
              <a:rPr sz="1100" spc="-20" dirty="0">
                <a:latin typeface="Tahoma"/>
                <a:cs typeface="Tahoma"/>
              </a:rPr>
              <a:t>high-</a:t>
            </a:r>
            <a:r>
              <a:rPr sz="1100" spc="-10" dirty="0">
                <a:latin typeface="Tahoma"/>
                <a:cs typeface="Tahoma"/>
              </a:rPr>
              <a:t>quality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outputs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challenging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due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model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complexity.</a:t>
            </a:r>
            <a:endParaRPr sz="1100">
              <a:latin typeface="Tahoma"/>
              <a:cs typeface="Tahoma"/>
            </a:endParaRPr>
          </a:p>
          <a:p>
            <a:pPr marL="1155700" marR="246379" lvl="1" indent="-229235">
              <a:lnSpc>
                <a:spcPts val="1300"/>
              </a:lnSpc>
              <a:spcBef>
                <a:spcPts val="150"/>
              </a:spcBef>
              <a:buFont typeface="Tahoma"/>
              <a:buChar char="•"/>
              <a:tabLst>
                <a:tab pos="1155700" algn="l"/>
              </a:tabLst>
            </a:pPr>
            <a:r>
              <a:rPr sz="1100" b="1" dirty="0">
                <a:latin typeface="Arial"/>
                <a:cs typeface="Arial"/>
              </a:rPr>
              <a:t>Ensuring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uniqueness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–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Preventing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similar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or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repetitive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logo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designs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requires </a:t>
            </a:r>
            <a:r>
              <a:rPr sz="1100" dirty="0">
                <a:latin typeface="Tahoma"/>
                <a:cs typeface="Tahoma"/>
              </a:rPr>
              <a:t>advanced</a:t>
            </a:r>
            <a:r>
              <a:rPr sz="1100" spc="-7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fine-tuning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models.</a:t>
            </a:r>
            <a:endParaRPr sz="1100">
              <a:latin typeface="Tahoma"/>
              <a:cs typeface="Tahoma"/>
            </a:endParaRPr>
          </a:p>
          <a:p>
            <a:pPr marL="1155700" marR="457834" lvl="1" indent="-229235">
              <a:lnSpc>
                <a:spcPts val="1270"/>
              </a:lnSpc>
              <a:spcBef>
                <a:spcPts val="135"/>
              </a:spcBef>
              <a:buFont typeface="Tahoma"/>
              <a:buChar char="•"/>
              <a:tabLst>
                <a:tab pos="1155700" algn="l"/>
              </a:tabLst>
            </a:pPr>
            <a:r>
              <a:rPr sz="1100" b="1" dirty="0">
                <a:latin typeface="Arial"/>
                <a:cs typeface="Arial"/>
              </a:rPr>
              <a:t>Maintaining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aesthetic quality </a:t>
            </a:r>
            <a:r>
              <a:rPr sz="1100" dirty="0">
                <a:latin typeface="Tahoma"/>
                <a:cs typeface="Tahoma"/>
              </a:rPr>
              <a:t>–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AI-</a:t>
            </a:r>
            <a:r>
              <a:rPr sz="1100" dirty="0">
                <a:latin typeface="Tahoma"/>
                <a:cs typeface="Tahoma"/>
              </a:rPr>
              <a:t>generated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must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adhere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Arial"/>
                <a:cs typeface="Arial"/>
              </a:rPr>
              <a:t>industry </a:t>
            </a:r>
            <a:r>
              <a:rPr sz="1100" b="1" dirty="0">
                <a:latin typeface="Arial"/>
                <a:cs typeface="Arial"/>
              </a:rPr>
              <a:t>design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standards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while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offering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creative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flexibility.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86360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98194"/>
            <a:ext cx="3506470" cy="1035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3: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Project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Design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100" dirty="0">
                <a:latin typeface="Tahoma"/>
                <a:cs typeface="Tahoma"/>
              </a:rPr>
              <a:t>Develop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architecture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user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flow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application.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920608"/>
            <a:ext cx="6283325" cy="171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Arial"/>
                <a:cs typeface="Arial"/>
              </a:rPr>
              <a:t>Key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Points:</a:t>
            </a:r>
            <a:endParaRPr sz="1300">
              <a:latin typeface="Arial"/>
              <a:cs typeface="Arial"/>
            </a:endParaRPr>
          </a:p>
          <a:p>
            <a:pPr marL="472440" indent="-231140">
              <a:lnSpc>
                <a:spcPct val="100000"/>
              </a:lnSpc>
              <a:spcBef>
                <a:spcPts val="1400"/>
              </a:spcBef>
              <a:buFont typeface="Tahoma"/>
              <a:buAutoNum type="arabicPeriod"/>
              <a:tabLst>
                <a:tab pos="472440" algn="l"/>
              </a:tabLst>
            </a:pPr>
            <a:r>
              <a:rPr sz="1100" b="1" dirty="0">
                <a:latin typeface="Arial"/>
                <a:cs typeface="Arial"/>
              </a:rPr>
              <a:t>System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Architecture:</a:t>
            </a:r>
            <a:endParaRPr sz="1100">
              <a:latin typeface="Arial"/>
              <a:cs typeface="Arial"/>
            </a:endParaRPr>
          </a:p>
          <a:p>
            <a:pPr marL="469900" lvl="1" indent="-228600">
              <a:lnSpc>
                <a:spcPct val="100000"/>
              </a:lnSpc>
              <a:spcBef>
                <a:spcPts val="114"/>
              </a:spcBef>
              <a:buFont typeface="Tahoma"/>
              <a:buChar char="•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Frontend: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Develop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interactive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UI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Streamlit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for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real-</a:t>
            </a:r>
            <a:r>
              <a:rPr sz="1200" spc="-25" dirty="0">
                <a:latin typeface="Tahoma"/>
                <a:cs typeface="Tahoma"/>
              </a:rPr>
              <a:t>time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customization.</a:t>
            </a:r>
            <a:endParaRPr sz="1200">
              <a:latin typeface="Tahoma"/>
              <a:cs typeface="Tahoma"/>
            </a:endParaRPr>
          </a:p>
          <a:p>
            <a:pPr marL="469900" lvl="1" indent="-228600">
              <a:lnSpc>
                <a:spcPct val="100000"/>
              </a:lnSpc>
              <a:spcBef>
                <a:spcPts val="120"/>
              </a:spcBef>
              <a:buFont typeface="Tahoma"/>
              <a:buChar char="•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Backend: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spc="-30" dirty="0">
                <a:latin typeface="Tahoma"/>
                <a:cs typeface="Tahoma"/>
              </a:rPr>
              <a:t>Implement</a:t>
            </a:r>
            <a:r>
              <a:rPr sz="1200" dirty="0">
                <a:latin typeface="Tahoma"/>
                <a:cs typeface="Tahoma"/>
              </a:rPr>
              <a:t> a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FastAPI or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Flask-based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backend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handle </a:t>
            </a:r>
            <a:r>
              <a:rPr sz="1200" spc="-10" dirty="0">
                <a:latin typeface="Tahoma"/>
                <a:cs typeface="Tahoma"/>
              </a:rPr>
              <a:t>AI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model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requests.</a:t>
            </a:r>
            <a:endParaRPr sz="1200">
              <a:latin typeface="Tahoma"/>
              <a:cs typeface="Tahoma"/>
            </a:endParaRPr>
          </a:p>
          <a:p>
            <a:pPr marL="469900" marR="572135" lvl="1" indent="-229235">
              <a:lnSpc>
                <a:spcPts val="1420"/>
              </a:lnSpc>
              <a:spcBef>
                <a:spcPts val="185"/>
              </a:spcBef>
              <a:buFont typeface="Tahoma"/>
              <a:buChar char="•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AI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Model: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Utilize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Stable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Diffusion</a:t>
            </a:r>
            <a:r>
              <a:rPr sz="1200" spc="-25" dirty="0">
                <a:latin typeface="Tahoma"/>
                <a:cs typeface="Tahoma"/>
              </a:rPr>
              <a:t> fine-</a:t>
            </a:r>
            <a:r>
              <a:rPr sz="1200" spc="-10" dirty="0">
                <a:latin typeface="Tahoma"/>
                <a:cs typeface="Tahoma"/>
              </a:rPr>
              <a:t>tuned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for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generation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with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branding constraints.</a:t>
            </a:r>
            <a:endParaRPr sz="1200">
              <a:latin typeface="Tahoma"/>
              <a:cs typeface="Tahoma"/>
            </a:endParaRPr>
          </a:p>
          <a:p>
            <a:pPr marL="469900" marR="403860" lvl="1" indent="-229235">
              <a:lnSpc>
                <a:spcPts val="1420"/>
              </a:lnSpc>
              <a:spcBef>
                <a:spcPts val="114"/>
              </a:spcBef>
              <a:buFont typeface="Tahoma"/>
              <a:buChar char="•"/>
              <a:tabLst>
                <a:tab pos="469900" algn="l"/>
              </a:tabLst>
            </a:pPr>
            <a:r>
              <a:rPr sz="1200" b="1" dirty="0">
                <a:latin typeface="Arial"/>
                <a:cs typeface="Arial"/>
              </a:rPr>
              <a:t>Database: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Store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preferences,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generated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logos,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brand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guidelines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using Firebase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697988"/>
            <a:ext cx="5786120" cy="40195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62025" y="101346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42338" y="1173733"/>
            <a:ext cx="231775" cy="347980"/>
            <a:chOff x="1442338" y="1173733"/>
            <a:chExt cx="231775" cy="3479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338" y="1173733"/>
              <a:ext cx="231648" cy="17068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338" y="1350517"/>
              <a:ext cx="231648" cy="17068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1372235" y="1899539"/>
            <a:ext cx="231775" cy="368935"/>
            <a:chOff x="1372235" y="1899539"/>
            <a:chExt cx="231775" cy="36893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235" y="1899539"/>
              <a:ext cx="231647" cy="1706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2235" y="2097659"/>
              <a:ext cx="231647" cy="17068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2673985"/>
            <a:ext cx="231647" cy="1706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2235" y="3048889"/>
            <a:ext cx="231647" cy="17068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0604" y="990346"/>
            <a:ext cx="6149975" cy="390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840" indent="-231140">
              <a:lnSpc>
                <a:spcPts val="1280"/>
              </a:lnSpc>
              <a:spcBef>
                <a:spcPts val="100"/>
              </a:spcBef>
              <a:buFont typeface="Tahoma"/>
              <a:buAutoNum type="arabicPeriod"/>
              <a:tabLst>
                <a:tab pos="243840" algn="l"/>
              </a:tabLst>
            </a:pPr>
            <a:r>
              <a:rPr sz="1100" b="1" dirty="0">
                <a:latin typeface="Arial"/>
                <a:cs typeface="Arial"/>
              </a:rPr>
              <a:t>User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Flow:</a:t>
            </a:r>
            <a:endParaRPr sz="1100">
              <a:latin typeface="Arial"/>
              <a:cs typeface="Arial"/>
            </a:endParaRPr>
          </a:p>
          <a:p>
            <a:pPr marL="509270">
              <a:lnSpc>
                <a:spcPts val="1380"/>
              </a:lnSpc>
            </a:pPr>
            <a:r>
              <a:rPr sz="1200" b="1" dirty="0">
                <a:latin typeface="Arial"/>
                <a:cs typeface="Arial"/>
              </a:rPr>
              <a:t>Step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1: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User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enters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preferences</a:t>
            </a:r>
            <a:r>
              <a:rPr sz="1200" spc="-25" dirty="0">
                <a:latin typeface="Tahoma"/>
                <a:cs typeface="Tahoma"/>
              </a:rPr>
              <a:t> (industry,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style,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colors,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keywords).</a:t>
            </a:r>
            <a:endParaRPr sz="1200">
              <a:latin typeface="Tahoma"/>
              <a:cs typeface="Tahoma"/>
            </a:endParaRPr>
          </a:p>
          <a:p>
            <a:pPr marL="12700" marR="62865" indent="496570">
              <a:lnSpc>
                <a:spcPts val="1400"/>
              </a:lnSpc>
              <a:spcBef>
                <a:spcPts val="60"/>
              </a:spcBef>
            </a:pPr>
            <a:r>
              <a:rPr sz="1200" b="1" dirty="0">
                <a:latin typeface="Arial"/>
                <a:cs typeface="Arial"/>
              </a:rPr>
              <a:t>Step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2:</a:t>
            </a:r>
            <a:r>
              <a:rPr sz="1200" b="1" spc="3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backend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calls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AI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model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(Stable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Diffusion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via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Hugging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Face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API)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spc="-10" dirty="0">
                <a:latin typeface="Tahoma"/>
                <a:cs typeface="Tahoma"/>
              </a:rPr>
              <a:t>generate</a:t>
            </a:r>
            <a:endParaRPr sz="1200">
              <a:latin typeface="Tahoma"/>
              <a:cs typeface="Tahoma"/>
            </a:endParaRPr>
          </a:p>
          <a:p>
            <a:pPr marL="1028065">
              <a:lnSpc>
                <a:spcPts val="1345"/>
              </a:lnSpc>
            </a:pPr>
            <a:r>
              <a:rPr sz="1200" dirty="0">
                <a:latin typeface="Tahoma"/>
                <a:cs typeface="Tahoma"/>
              </a:rPr>
              <a:t>logo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variations.</a:t>
            </a:r>
            <a:endParaRPr sz="1200">
              <a:latin typeface="Tahoma"/>
              <a:cs typeface="Tahoma"/>
            </a:endParaRPr>
          </a:p>
          <a:p>
            <a:pPr marL="442595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latin typeface="Arial"/>
                <a:cs typeface="Arial"/>
              </a:rPr>
              <a:t>Step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3: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The system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processes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data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 presents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multiple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 design </a:t>
            </a:r>
            <a:r>
              <a:rPr sz="1200" spc="-10" dirty="0">
                <a:latin typeface="Tahoma"/>
                <a:cs typeface="Tahoma"/>
              </a:rPr>
              <a:t>options.</a:t>
            </a:r>
            <a:endParaRPr sz="1200">
              <a:latin typeface="Tahoma"/>
              <a:cs typeface="Tahoma"/>
            </a:endParaRPr>
          </a:p>
          <a:p>
            <a:pPr marL="241300" marR="126364" indent="200660">
              <a:lnSpc>
                <a:spcPts val="1420"/>
              </a:lnSpc>
              <a:spcBef>
                <a:spcPts val="185"/>
              </a:spcBef>
            </a:pPr>
            <a:r>
              <a:rPr sz="1200" b="1" dirty="0">
                <a:latin typeface="Arial"/>
                <a:cs typeface="Arial"/>
              </a:rPr>
              <a:t>Step</a:t>
            </a:r>
            <a:r>
              <a:rPr sz="1200" b="1" spc="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4:</a:t>
            </a:r>
            <a:r>
              <a:rPr sz="1200" b="1" spc="6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User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selects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design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 customizes colors, </a:t>
            </a:r>
            <a:r>
              <a:rPr sz="1200" spc="-20" dirty="0">
                <a:latin typeface="Tahoma"/>
                <a:cs typeface="Tahoma"/>
              </a:rPr>
              <a:t>fonts,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 symbols </a:t>
            </a:r>
            <a:r>
              <a:rPr sz="1200" spc="-25" dirty="0">
                <a:latin typeface="Tahoma"/>
                <a:cs typeface="Tahoma"/>
              </a:rPr>
              <a:t>with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real- </a:t>
            </a:r>
            <a:r>
              <a:rPr sz="1200" spc="-20" dirty="0">
                <a:latin typeface="Tahoma"/>
                <a:cs typeface="Tahoma"/>
              </a:rPr>
              <a:t>time</a:t>
            </a:r>
            <a:endParaRPr sz="1200">
              <a:latin typeface="Tahoma"/>
              <a:cs typeface="Tahoma"/>
            </a:endParaRPr>
          </a:p>
          <a:p>
            <a:pPr marL="963930">
              <a:lnSpc>
                <a:spcPct val="100000"/>
              </a:lnSpc>
              <a:spcBef>
                <a:spcPts val="70"/>
              </a:spcBef>
            </a:pPr>
            <a:r>
              <a:rPr sz="1200" spc="-10" dirty="0">
                <a:latin typeface="Tahoma"/>
                <a:cs typeface="Tahoma"/>
              </a:rPr>
              <a:t>preview.</a:t>
            </a:r>
            <a:endParaRPr sz="1200">
              <a:latin typeface="Tahoma"/>
              <a:cs typeface="Tahoma"/>
            </a:endParaRPr>
          </a:p>
          <a:p>
            <a:pPr marL="241300" marR="316230" indent="200660">
              <a:lnSpc>
                <a:spcPts val="1390"/>
              </a:lnSpc>
              <a:spcBef>
                <a:spcPts val="210"/>
              </a:spcBef>
            </a:pPr>
            <a:r>
              <a:rPr sz="1200" b="1" dirty="0">
                <a:latin typeface="Arial"/>
                <a:cs typeface="Arial"/>
              </a:rPr>
              <a:t>Step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5:</a:t>
            </a:r>
            <a:r>
              <a:rPr sz="1200" b="1" spc="5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User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finalizes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 downloads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multiple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formats</a:t>
            </a:r>
            <a:r>
              <a:rPr sz="1200" dirty="0">
                <a:latin typeface="Tahoma"/>
                <a:cs typeface="Tahoma"/>
              </a:rPr>
              <a:t> (PNG,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55" dirty="0">
                <a:latin typeface="Tahoma"/>
                <a:cs typeface="Tahoma"/>
              </a:rPr>
              <a:t>SVG, </a:t>
            </a:r>
            <a:r>
              <a:rPr sz="1200" spc="-10" dirty="0">
                <a:latin typeface="Tahoma"/>
                <a:cs typeface="Tahoma"/>
              </a:rPr>
              <a:t>PDF).</a:t>
            </a:r>
            <a:endParaRPr sz="1200">
              <a:latin typeface="Tahoma"/>
              <a:cs typeface="Tahoma"/>
            </a:endParaRPr>
          </a:p>
          <a:p>
            <a:pPr marL="241300" marR="325755" indent="200660">
              <a:lnSpc>
                <a:spcPts val="1390"/>
              </a:lnSpc>
              <a:spcBef>
                <a:spcPts val="170"/>
              </a:spcBef>
            </a:pPr>
            <a:r>
              <a:rPr sz="1200" b="1" dirty="0">
                <a:latin typeface="Arial"/>
                <a:cs typeface="Arial"/>
              </a:rPr>
              <a:t>Step</a:t>
            </a:r>
            <a:r>
              <a:rPr sz="1200" b="1" spc="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6: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saved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to </a:t>
            </a:r>
            <a:r>
              <a:rPr sz="1200" dirty="0">
                <a:latin typeface="Tahoma"/>
                <a:cs typeface="Tahoma"/>
              </a:rPr>
              <a:t>cloud</a:t>
            </a:r>
            <a:r>
              <a:rPr sz="1200" spc="-10" dirty="0">
                <a:latin typeface="Tahoma"/>
                <a:cs typeface="Tahoma"/>
              </a:rPr>
              <a:t> storage,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10" dirty="0">
                <a:latin typeface="Tahoma"/>
                <a:cs typeface="Tahoma"/>
              </a:rPr>
              <a:t> AI </a:t>
            </a:r>
            <a:r>
              <a:rPr sz="1200" dirty="0">
                <a:latin typeface="Tahoma"/>
                <a:cs typeface="Tahoma"/>
              </a:rPr>
              <a:t>suggests</a:t>
            </a:r>
            <a:r>
              <a:rPr sz="1200" spc="-10" dirty="0">
                <a:latin typeface="Tahoma"/>
                <a:cs typeface="Tahoma"/>
              </a:rPr>
              <a:t> additional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branding assets.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Tahoma"/>
              <a:cs typeface="Tahoma"/>
            </a:endParaRPr>
          </a:p>
          <a:p>
            <a:pPr marL="243840" indent="-231140">
              <a:lnSpc>
                <a:spcPct val="100000"/>
              </a:lnSpc>
              <a:buFont typeface="Tahoma"/>
              <a:buAutoNum type="arabicPeriod" startAt="2"/>
              <a:tabLst>
                <a:tab pos="243840" algn="l"/>
              </a:tabLst>
            </a:pPr>
            <a:r>
              <a:rPr sz="1100" b="1" dirty="0">
                <a:latin typeface="Arial"/>
                <a:cs typeface="Arial"/>
              </a:rPr>
              <a:t>UI/UX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Considerations: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35"/>
              </a:spcBef>
              <a:buFont typeface="Tahoma"/>
              <a:buAutoNum type="arabicPeriod" startAt="2"/>
            </a:pPr>
            <a:endParaRPr sz="11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har char="○"/>
              <a:tabLst>
                <a:tab pos="698500" algn="l"/>
              </a:tabLst>
            </a:pPr>
            <a:r>
              <a:rPr sz="1100" dirty="0">
                <a:latin typeface="Tahoma"/>
                <a:cs typeface="Tahoma"/>
              </a:rPr>
              <a:t>Minimalist,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user-friendly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interface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seamless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navigation.</a:t>
            </a:r>
            <a:endParaRPr sz="11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145"/>
              </a:spcBef>
              <a:buChar char="○"/>
              <a:tabLst>
                <a:tab pos="698500" algn="l"/>
              </a:tabLst>
            </a:pPr>
            <a:r>
              <a:rPr sz="1100" dirty="0">
                <a:latin typeface="Tahoma"/>
                <a:cs typeface="Tahoma"/>
              </a:rPr>
              <a:t>Real-time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customization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with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intuitive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design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editor.</a:t>
            </a:r>
            <a:endParaRPr sz="11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120"/>
              </a:spcBef>
              <a:buChar char="○"/>
              <a:tabLst>
                <a:tab pos="698500" algn="l"/>
              </a:tabLst>
            </a:pPr>
            <a:r>
              <a:rPr sz="1100" dirty="0">
                <a:latin typeface="Tahoma"/>
                <a:cs typeface="Tahoma"/>
              </a:rPr>
              <a:t>Dark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&amp;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light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enhanced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experience.</a:t>
            </a:r>
            <a:endParaRPr sz="1100">
              <a:latin typeface="Tahoma"/>
              <a:cs typeface="Tahoma"/>
            </a:endParaRPr>
          </a:p>
          <a:p>
            <a:pPr marL="698500" lvl="1" indent="-228600">
              <a:lnSpc>
                <a:spcPts val="1295"/>
              </a:lnSpc>
              <a:spcBef>
                <a:spcPts val="140"/>
              </a:spcBef>
              <a:buChar char="○"/>
              <a:tabLst>
                <a:tab pos="698500" algn="l"/>
              </a:tabLst>
            </a:pPr>
            <a:r>
              <a:rPr sz="1100" spc="-10" dirty="0">
                <a:latin typeface="Tahoma"/>
                <a:cs typeface="Tahoma"/>
              </a:rPr>
              <a:t>Drag-and-drop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functionality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for </a:t>
            </a:r>
            <a:r>
              <a:rPr sz="1100" dirty="0">
                <a:latin typeface="Tahoma"/>
                <a:cs typeface="Tahoma"/>
              </a:rPr>
              <a:t>easy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adjustments.</a:t>
            </a:r>
            <a:endParaRPr sz="1100">
              <a:latin typeface="Tahoma"/>
              <a:cs typeface="Tahoma"/>
            </a:endParaRPr>
          </a:p>
          <a:p>
            <a:pPr marL="698500" lvl="1" indent="-228600">
              <a:lnSpc>
                <a:spcPts val="1295"/>
              </a:lnSpc>
              <a:buChar char="○"/>
              <a:tabLst>
                <a:tab pos="698500" algn="l"/>
              </a:tabLst>
            </a:pPr>
            <a:r>
              <a:rPr sz="1100" spc="-40" dirty="0">
                <a:latin typeface="Tahoma"/>
                <a:cs typeface="Tahoma"/>
              </a:rPr>
              <a:t>AI-</a:t>
            </a:r>
            <a:r>
              <a:rPr sz="1100" dirty="0">
                <a:latin typeface="Tahoma"/>
                <a:cs typeface="Tahoma"/>
              </a:rPr>
              <a:t>generated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logo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suggestions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with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interactive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previews.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5360" y="8906750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399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3665"/>
            <a:ext cx="4969510" cy="689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4:</a:t>
            </a:r>
            <a:r>
              <a:rPr sz="1700" b="1" spc="-7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Project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Planning</a:t>
            </a:r>
            <a:r>
              <a:rPr sz="1700" b="1" spc="-6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(Agile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Methodologies)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725295"/>
            <a:ext cx="340550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ahoma"/>
                <a:cs typeface="Tahoma"/>
              </a:rPr>
              <a:t>Break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down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development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tasks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efficient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completion.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0800" y="2082418"/>
          <a:ext cx="6252840" cy="3262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9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80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Sprint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Task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04775" algn="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Priority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8265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Duration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Deadline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Arial"/>
                          <a:cs typeface="Arial"/>
                        </a:rPr>
                        <a:t>Assigned</a:t>
                      </a:r>
                      <a:r>
                        <a:rPr sz="9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b="1" spc="-25" dirty="0">
                          <a:latin typeface="Arial"/>
                          <a:cs typeface="Arial"/>
                        </a:rPr>
                        <a:t>To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Dependencies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 marR="275590" indent="-6350">
                        <a:lnSpc>
                          <a:spcPct val="111100"/>
                        </a:lnSpc>
                        <a:spcBef>
                          <a:spcPts val="85"/>
                        </a:spcBef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Expected </a:t>
                      </a:r>
                      <a:r>
                        <a:rPr sz="900" b="1" spc="-10" dirty="0">
                          <a:latin typeface="Arial"/>
                          <a:cs typeface="Arial"/>
                        </a:rPr>
                        <a:t>Outcome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Sprint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00330" marR="34290" indent="-55244">
                        <a:lnSpc>
                          <a:spcPct val="1111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Environment</a:t>
                      </a:r>
                      <a:r>
                        <a:rPr sz="9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Setup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&amp; API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Integration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ct val="100000"/>
                        </a:lnSpc>
                      </a:pPr>
                      <a:r>
                        <a:rPr sz="1050" spc="395" dirty="0">
                          <a:latin typeface="Cambria"/>
                          <a:cs typeface="Cambria"/>
                        </a:rPr>
                        <a:t>🔴</a:t>
                      </a:r>
                      <a:r>
                        <a:rPr sz="1050" spc="2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High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30810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6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 hours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(Day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95275" marR="46990" indent="-253365">
                        <a:lnSpc>
                          <a:spcPct val="1111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End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Day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G.Persis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260" marR="30480" indent="-635" algn="ctr">
                        <a:lnSpc>
                          <a:spcPct val="1112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Google</a:t>
                      </a:r>
                      <a:r>
                        <a:rPr sz="900" spc="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API</a:t>
                      </a:r>
                      <a:r>
                        <a:rPr sz="900" spc="8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Key,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Python,</a:t>
                      </a:r>
                      <a:r>
                        <a:rPr sz="9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Streamlit setup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750" marR="138430" algn="ctr">
                        <a:lnSpc>
                          <a:spcPct val="1112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API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connection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established</a:t>
                      </a:r>
                      <a:r>
                        <a:rPr sz="900" spc="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&amp;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working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Sprint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 marR="191770" indent="36195">
                        <a:lnSpc>
                          <a:spcPct val="1111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Frontend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UI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Development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50" spc="590" dirty="0">
                          <a:latin typeface="Cambria"/>
                          <a:cs typeface="Cambria"/>
                        </a:rPr>
                        <a:t>🔴</a:t>
                      </a:r>
                      <a:endParaRPr sz="1050">
                        <a:latin typeface="Cambria"/>
                        <a:cs typeface="Cambria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Medium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 hours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(Day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1)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 marR="46990" indent="-253365">
                        <a:lnSpc>
                          <a:spcPct val="1111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End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Day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M.Sai</a:t>
                      </a:r>
                      <a:r>
                        <a:rPr sz="900" spc="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Shruthi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 marR="83185" indent="42545">
                        <a:lnSpc>
                          <a:spcPct val="1111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API</a:t>
                      </a:r>
                      <a:r>
                        <a:rPr sz="900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response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format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finalized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5130" marR="76200" indent="-338455">
                        <a:lnSpc>
                          <a:spcPct val="1111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Basic</a:t>
                      </a:r>
                      <a:r>
                        <a:rPr sz="9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UI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input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fields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Sprint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 marR="173990">
                        <a:lnSpc>
                          <a:spcPct val="1111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Logo</a:t>
                      </a:r>
                      <a:r>
                        <a:rPr sz="900" spc="3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Search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&amp;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Comparison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ct val="100000"/>
                        </a:lnSpc>
                      </a:pPr>
                      <a:r>
                        <a:rPr sz="1050" spc="395" dirty="0">
                          <a:latin typeface="Cambria"/>
                          <a:cs typeface="Cambria"/>
                        </a:rPr>
                        <a:t>🔴</a:t>
                      </a:r>
                      <a:r>
                        <a:rPr sz="1050" spc="2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High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 hours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(Day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2)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Mid-Day</a:t>
                      </a:r>
                      <a:r>
                        <a:rPr sz="900" spc="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G.Persis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45085" indent="-43180">
                        <a:lnSpc>
                          <a:spcPct val="1111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API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response,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UI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elements</a:t>
                      </a:r>
                      <a:r>
                        <a:rPr sz="9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ready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 marR="26670" indent="-243840">
                        <a:lnSpc>
                          <a:spcPct val="1111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Search</a:t>
                      </a:r>
                      <a:r>
                        <a:rPr sz="900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functionality with</a:t>
                      </a:r>
                      <a:r>
                        <a:rPr sz="9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filters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Sprint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103505" indent="-146685">
                        <a:lnSpc>
                          <a:spcPct val="1133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Error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Handling</a:t>
                      </a:r>
                      <a:r>
                        <a:rPr sz="9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&amp;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Debugging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3017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50" spc="395" dirty="0">
                          <a:latin typeface="Cambria"/>
                          <a:cs typeface="Cambria"/>
                        </a:rPr>
                        <a:t>🔴</a:t>
                      </a:r>
                      <a:r>
                        <a:rPr sz="1050" spc="2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High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1.5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hours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(Day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2)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Mid-Day</a:t>
                      </a:r>
                      <a:r>
                        <a:rPr sz="900" spc="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Ch.Pravalika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 marR="179070" indent="-152400">
                        <a:lnSpc>
                          <a:spcPct val="1133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API</a:t>
                      </a:r>
                      <a:r>
                        <a:rPr sz="9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logs,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UI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inputs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345" marR="182880" indent="-155575">
                        <a:lnSpc>
                          <a:spcPct val="113300"/>
                        </a:lnSpc>
                        <a:spcBef>
                          <a:spcPts val="60"/>
                        </a:spcBef>
                      </a:pPr>
                      <a:r>
                        <a:rPr sz="900" spc="-20" dirty="0">
                          <a:latin typeface="Tahoma"/>
                          <a:cs typeface="Tahoma"/>
                        </a:rPr>
                        <a:t>Improved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API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stability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Sprint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0" marR="144780" indent="73025">
                        <a:lnSpc>
                          <a:spcPct val="1089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Testing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UI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Enhancements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1050" spc="590" dirty="0">
                          <a:latin typeface="Cambria"/>
                          <a:cs typeface="Cambria"/>
                        </a:rPr>
                        <a:t>🔴</a:t>
                      </a:r>
                      <a:endParaRPr sz="1050">
                        <a:latin typeface="Cambria"/>
                        <a:cs typeface="Cambria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Medium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1.5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hours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(Day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2)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Mid-Day</a:t>
                      </a:r>
                      <a:r>
                        <a:rPr sz="900" spc="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0480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M.Sai</a:t>
                      </a:r>
                      <a:r>
                        <a:rPr sz="900" spc="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Shruthi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260" marR="38100">
                        <a:lnSpc>
                          <a:spcPct val="1089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API</a:t>
                      </a:r>
                      <a:r>
                        <a:rPr sz="9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response,</a:t>
                      </a:r>
                      <a:r>
                        <a:rPr sz="9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UI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layout</a:t>
                      </a:r>
                      <a:r>
                        <a:rPr sz="9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completed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079" marR="140335" indent="-109855">
                        <a:lnSpc>
                          <a:spcPct val="111100"/>
                        </a:lnSpc>
                        <a:spcBef>
                          <a:spcPts val="85"/>
                        </a:spcBef>
                      </a:pPr>
                      <a:r>
                        <a:rPr sz="900" spc="10" dirty="0">
                          <a:latin typeface="Tahoma"/>
                          <a:cs typeface="Tahoma"/>
                        </a:rPr>
                        <a:t>Responsive</a:t>
                      </a:r>
                      <a:r>
                        <a:rPr sz="900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UI,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better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user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experience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5240" algn="ctr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Sprint</a:t>
                      </a:r>
                      <a:r>
                        <a:rPr sz="9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 marR="62865" indent="-104139">
                        <a:lnSpc>
                          <a:spcPct val="1113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Final</a:t>
                      </a:r>
                      <a:r>
                        <a:rPr sz="9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Presentation </a:t>
                      </a:r>
                      <a:r>
                        <a:rPr sz="90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Deployment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161925" algn="r">
                        <a:lnSpc>
                          <a:spcPct val="100000"/>
                        </a:lnSpc>
                      </a:pPr>
                      <a:r>
                        <a:rPr sz="1050" spc="395" dirty="0">
                          <a:latin typeface="Cambria"/>
                          <a:cs typeface="Cambria"/>
                        </a:rPr>
                        <a:t>🔴</a:t>
                      </a:r>
                      <a:r>
                        <a:rPr sz="1050" spc="2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Low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9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hour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3398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(Day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2)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5275" marR="46990" indent="-253365">
                        <a:lnSpc>
                          <a:spcPct val="1113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End</a:t>
                      </a:r>
                      <a:r>
                        <a:rPr sz="9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spc="-3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 Day </a:t>
                      </a:r>
                      <a:r>
                        <a:rPr sz="900" spc="-5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900" dirty="0">
                          <a:latin typeface="Tahoma"/>
                          <a:cs typeface="Tahoma"/>
                        </a:rPr>
                        <a:t>Entire </a:t>
                      </a:r>
                      <a:r>
                        <a:rPr sz="900" spc="-20" dirty="0">
                          <a:latin typeface="Tahoma"/>
                          <a:cs typeface="Tahoma"/>
                        </a:rPr>
                        <a:t>Team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 marR="229235" indent="27305">
                        <a:lnSpc>
                          <a:spcPct val="111300"/>
                        </a:lnSpc>
                        <a:spcBef>
                          <a:spcPts val="80"/>
                        </a:spcBef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Working </a:t>
                      </a:r>
                      <a:r>
                        <a:rPr sz="900" spc="-25" dirty="0">
                          <a:latin typeface="Tahoma"/>
                          <a:cs typeface="Tahoma"/>
                        </a:rPr>
                        <a:t>prototype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5760" marR="218440" indent="-143510">
                        <a:lnSpc>
                          <a:spcPct val="111300"/>
                        </a:lnSpc>
                        <a:spcBef>
                          <a:spcPts val="80"/>
                        </a:spcBef>
                      </a:pPr>
                      <a:r>
                        <a:rPr sz="900" spc="-10" dirty="0">
                          <a:latin typeface="Tahoma"/>
                          <a:cs typeface="Tahoma"/>
                        </a:rPr>
                        <a:t>Demo-ready project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5365496"/>
            <a:ext cx="4488180" cy="3147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Arial"/>
                <a:cs typeface="Arial"/>
              </a:rPr>
              <a:t>Sprint</a:t>
            </a:r>
            <a:r>
              <a:rPr sz="1300" b="1" spc="-6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Planning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with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Priorities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Sprint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1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–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Setup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&amp;</a:t>
            </a:r>
            <a:r>
              <a:rPr sz="1300" b="1" spc="-3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Integration</a:t>
            </a:r>
            <a:r>
              <a:rPr sz="1300" b="1" spc="-2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(Day</a:t>
            </a:r>
            <a:r>
              <a:rPr sz="1300" b="1" spc="-70" dirty="0">
                <a:latin typeface="Arial"/>
                <a:cs typeface="Arial"/>
              </a:rPr>
              <a:t> </a:t>
            </a:r>
            <a:r>
              <a:rPr sz="1300" b="1" spc="-25" dirty="0">
                <a:latin typeface="Arial"/>
                <a:cs typeface="Arial"/>
              </a:rPr>
              <a:t>1)</a:t>
            </a:r>
            <a:endParaRPr sz="1300">
              <a:latin typeface="Arial"/>
              <a:cs typeface="Arial"/>
            </a:endParaRPr>
          </a:p>
          <a:p>
            <a:pPr marL="52069">
              <a:lnSpc>
                <a:spcPts val="1500"/>
              </a:lnSpc>
              <a:spcBef>
                <a:spcPts val="1200"/>
              </a:spcBef>
            </a:pPr>
            <a:r>
              <a:rPr sz="1100" b="1" dirty="0">
                <a:latin typeface="Arial"/>
                <a:cs typeface="Arial"/>
              </a:rPr>
              <a:t>(</a:t>
            </a:r>
            <a:r>
              <a:rPr sz="1300" dirty="0">
                <a:latin typeface="Cambria"/>
                <a:cs typeface="Cambria"/>
              </a:rPr>
              <a:t>🔴</a:t>
            </a:r>
            <a:r>
              <a:rPr sz="1300" spc="70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Set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up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environment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&amp;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install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dependencies.</a:t>
            </a:r>
            <a:endParaRPr sz="1100">
              <a:latin typeface="Tahoma"/>
              <a:cs typeface="Tahoma"/>
            </a:endParaRPr>
          </a:p>
          <a:p>
            <a:pPr marL="52069">
              <a:lnSpc>
                <a:spcPts val="1465"/>
              </a:lnSpc>
            </a:pPr>
            <a:r>
              <a:rPr sz="1100" b="1" dirty="0">
                <a:latin typeface="Arial"/>
                <a:cs typeface="Arial"/>
              </a:rPr>
              <a:t>(</a:t>
            </a:r>
            <a:r>
              <a:rPr sz="1300" dirty="0">
                <a:latin typeface="Cambria"/>
                <a:cs typeface="Cambria"/>
              </a:rPr>
              <a:t>🔴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Integrate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Google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Gemini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API</a:t>
            </a:r>
            <a:r>
              <a:rPr sz="1100" spc="-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52069">
              <a:lnSpc>
                <a:spcPts val="1525"/>
              </a:lnSpc>
            </a:pPr>
            <a:r>
              <a:rPr sz="1100" b="1" dirty="0">
                <a:latin typeface="Arial"/>
                <a:cs typeface="Arial"/>
              </a:rPr>
              <a:t>(</a:t>
            </a:r>
            <a:r>
              <a:rPr sz="1300" dirty="0">
                <a:latin typeface="Cambria"/>
                <a:cs typeface="Cambria"/>
              </a:rPr>
              <a:t>🔴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Medium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Build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basic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UI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with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input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fields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Sprint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2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–</a:t>
            </a:r>
            <a:r>
              <a:rPr sz="1300" b="1" spc="-6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Core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Features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&amp;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Debugging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(Day</a:t>
            </a:r>
            <a:r>
              <a:rPr sz="1300" b="1" spc="-55" dirty="0">
                <a:latin typeface="Arial"/>
                <a:cs typeface="Arial"/>
              </a:rPr>
              <a:t> </a:t>
            </a:r>
            <a:r>
              <a:rPr sz="1300" b="1" spc="-25" dirty="0">
                <a:latin typeface="Arial"/>
                <a:cs typeface="Arial"/>
              </a:rPr>
              <a:t>2)</a:t>
            </a:r>
            <a:endParaRPr sz="1300">
              <a:latin typeface="Arial"/>
              <a:cs typeface="Arial"/>
            </a:endParaRPr>
          </a:p>
          <a:p>
            <a:pPr marL="52069" marR="5080">
              <a:lnSpc>
                <a:spcPct val="90000"/>
              </a:lnSpc>
              <a:spcBef>
                <a:spcPts val="1380"/>
              </a:spcBef>
            </a:pPr>
            <a:r>
              <a:rPr sz="1100" b="1" dirty="0">
                <a:latin typeface="Arial"/>
                <a:cs typeface="Arial"/>
              </a:rPr>
              <a:t>(</a:t>
            </a:r>
            <a:r>
              <a:rPr sz="1300" dirty="0">
                <a:latin typeface="Cambria"/>
                <a:cs typeface="Cambria"/>
              </a:rPr>
              <a:t>🔴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100" b="1" spc="-10" dirty="0">
                <a:latin typeface="Arial"/>
                <a:cs typeface="Arial"/>
              </a:rPr>
              <a:t>High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Implement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search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comparison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functionalities</a:t>
            </a:r>
            <a:r>
              <a:rPr sz="1100" spc="-10" dirty="0">
                <a:latin typeface="Tahoma"/>
                <a:cs typeface="Tahoma"/>
              </a:rPr>
              <a:t>.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b="1" spc="-440" dirty="0">
                <a:latin typeface="Arial"/>
                <a:cs typeface="Arial"/>
              </a:rPr>
              <a:t>(</a:t>
            </a:r>
            <a:r>
              <a:rPr sz="1300" spc="-440" dirty="0">
                <a:latin typeface="Cambria"/>
                <a:cs typeface="Cambria"/>
              </a:rPr>
              <a:t>🔴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High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Debug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API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issues &amp;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handle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errors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queries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Arial"/>
                <a:cs typeface="Arial"/>
              </a:rPr>
              <a:t>Sprint</a:t>
            </a:r>
            <a:r>
              <a:rPr sz="1300" b="1" spc="-40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3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–</a:t>
            </a:r>
            <a:r>
              <a:rPr sz="1300" b="1" spc="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Testing,</a:t>
            </a:r>
            <a:r>
              <a:rPr sz="1300" b="1" spc="-2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Enhancements</a:t>
            </a:r>
            <a:r>
              <a:rPr sz="1300" b="1" spc="-1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&amp;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Submission</a:t>
            </a:r>
            <a:r>
              <a:rPr sz="1300" b="1" spc="-35" dirty="0">
                <a:latin typeface="Arial"/>
                <a:cs typeface="Arial"/>
              </a:rPr>
              <a:t> </a:t>
            </a:r>
            <a:r>
              <a:rPr sz="1300" b="1" dirty="0">
                <a:latin typeface="Arial"/>
                <a:cs typeface="Arial"/>
              </a:rPr>
              <a:t>(Day</a:t>
            </a:r>
            <a:r>
              <a:rPr sz="1300" b="1" spc="-45" dirty="0">
                <a:latin typeface="Arial"/>
                <a:cs typeface="Arial"/>
              </a:rPr>
              <a:t> </a:t>
            </a:r>
            <a:r>
              <a:rPr sz="1300" b="1" spc="-25" dirty="0">
                <a:latin typeface="Arial"/>
                <a:cs typeface="Arial"/>
              </a:rPr>
              <a:t>2)</a:t>
            </a:r>
            <a:endParaRPr sz="1300">
              <a:latin typeface="Arial"/>
              <a:cs typeface="Arial"/>
            </a:endParaRPr>
          </a:p>
          <a:p>
            <a:pPr marL="52069">
              <a:lnSpc>
                <a:spcPts val="1525"/>
              </a:lnSpc>
              <a:spcBef>
                <a:spcPts val="1180"/>
              </a:spcBef>
            </a:pPr>
            <a:r>
              <a:rPr sz="1100" b="1" dirty="0">
                <a:latin typeface="Arial"/>
                <a:cs typeface="Arial"/>
              </a:rPr>
              <a:t>(</a:t>
            </a:r>
            <a:r>
              <a:rPr sz="1300" dirty="0">
                <a:latin typeface="Cambria"/>
                <a:cs typeface="Cambria"/>
              </a:rPr>
              <a:t>🔴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Medium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Test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API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responses,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refine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UI,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&amp;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fix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UI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bugs.</a:t>
            </a:r>
            <a:endParaRPr sz="1100">
              <a:latin typeface="Tahoma"/>
              <a:cs typeface="Tahoma"/>
            </a:endParaRPr>
          </a:p>
          <a:p>
            <a:pPr marL="52069">
              <a:lnSpc>
                <a:spcPts val="1525"/>
              </a:lnSpc>
            </a:pPr>
            <a:r>
              <a:rPr sz="1100" b="1" dirty="0">
                <a:latin typeface="Arial"/>
                <a:cs typeface="Arial"/>
              </a:rPr>
              <a:t>(</a:t>
            </a:r>
            <a:r>
              <a:rPr sz="1300" dirty="0">
                <a:latin typeface="Cambria"/>
                <a:cs typeface="Cambria"/>
              </a:rPr>
              <a:t>🔴</a:t>
            </a:r>
            <a:r>
              <a:rPr sz="1300" spc="100" dirty="0">
                <a:latin typeface="Cambria"/>
                <a:cs typeface="Cambria"/>
              </a:rPr>
              <a:t> </a:t>
            </a:r>
            <a:r>
              <a:rPr sz="1100" b="1" dirty="0">
                <a:latin typeface="Arial"/>
                <a:cs typeface="Arial"/>
              </a:rPr>
              <a:t>Low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Priority)</a:t>
            </a:r>
            <a:r>
              <a:rPr sz="1100" b="1" spc="8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Final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b="1" dirty="0">
                <a:latin typeface="Arial"/>
                <a:cs typeface="Arial"/>
              </a:rPr>
              <a:t>demo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preparation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deployment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298194"/>
            <a:ext cx="6429375" cy="589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5:</a:t>
            </a:r>
            <a:r>
              <a:rPr sz="1700" b="1" spc="-5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Project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Development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300">
              <a:latin typeface="Arial"/>
              <a:cs typeface="Arial"/>
            </a:endParaRPr>
          </a:p>
          <a:p>
            <a:pPr marL="12700" marR="408940">
              <a:lnSpc>
                <a:spcPts val="1370"/>
              </a:lnSpc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objective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"Logo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Craft: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Innovative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Logo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Generation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with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Diffusion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Technology"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to </a:t>
            </a:r>
            <a:r>
              <a:rPr sz="1200" dirty="0">
                <a:latin typeface="Tahoma"/>
                <a:cs typeface="Tahoma"/>
              </a:rPr>
              <a:t>develop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AI-</a:t>
            </a:r>
            <a:r>
              <a:rPr sz="1200" dirty="0">
                <a:latin typeface="Tahoma"/>
                <a:cs typeface="Tahoma"/>
              </a:rPr>
              <a:t>powered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system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for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creating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high-</a:t>
            </a:r>
            <a:r>
              <a:rPr sz="1200" spc="-10" dirty="0">
                <a:latin typeface="Tahoma"/>
                <a:cs typeface="Tahoma"/>
              </a:rPr>
              <a:t>quality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unique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logos.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300" b="1" dirty="0">
                <a:latin typeface="Arial"/>
                <a:cs typeface="Arial"/>
              </a:rPr>
              <a:t>Key</a:t>
            </a:r>
            <a:r>
              <a:rPr sz="1300" b="1" spc="-50" dirty="0">
                <a:latin typeface="Arial"/>
                <a:cs typeface="Arial"/>
              </a:rPr>
              <a:t> </a:t>
            </a:r>
            <a:r>
              <a:rPr sz="1300" b="1" spc="-10" dirty="0">
                <a:latin typeface="Arial"/>
                <a:cs typeface="Arial"/>
              </a:rPr>
              <a:t>Points:</a:t>
            </a:r>
            <a:endParaRPr sz="1300">
              <a:latin typeface="Arial"/>
              <a:cs typeface="Arial"/>
            </a:endParaRPr>
          </a:p>
          <a:p>
            <a:pPr marL="472440" indent="-231140">
              <a:lnSpc>
                <a:spcPct val="100000"/>
              </a:lnSpc>
              <a:spcBef>
                <a:spcPts val="1375"/>
              </a:spcBef>
              <a:buFont typeface="Tahoma"/>
              <a:buAutoNum type="arabicPeriod"/>
              <a:tabLst>
                <a:tab pos="472440" algn="l"/>
              </a:tabLst>
            </a:pPr>
            <a:r>
              <a:rPr sz="1100" b="1" spc="-10" dirty="0">
                <a:latin typeface="Arial"/>
                <a:cs typeface="Arial"/>
              </a:rPr>
              <a:t>Technology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Stack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Used: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  <a:buFont typeface="Tahoma"/>
              <a:buAutoNum type="arabicPeriod"/>
            </a:pPr>
            <a:endParaRPr sz="1100">
              <a:latin typeface="Arial"/>
              <a:cs typeface="Arial"/>
            </a:endParaRPr>
          </a:p>
          <a:p>
            <a:pPr marL="927100" lvl="1" indent="-228600">
              <a:lnSpc>
                <a:spcPct val="100000"/>
              </a:lnSpc>
              <a:spcBef>
                <a:spcPts val="5"/>
              </a:spcBef>
              <a:buFont typeface="Tahoma"/>
              <a:buChar char="○"/>
              <a:tabLst>
                <a:tab pos="927100" algn="l"/>
              </a:tabLst>
            </a:pPr>
            <a:r>
              <a:rPr sz="1100" b="1" spc="-10" dirty="0">
                <a:latin typeface="Arial"/>
                <a:cs typeface="Arial"/>
              </a:rPr>
              <a:t>Frontend: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Google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colab</a:t>
            </a:r>
            <a:endParaRPr sz="1100">
              <a:latin typeface="Tahoma"/>
              <a:cs typeface="Tahoma"/>
            </a:endParaRPr>
          </a:p>
          <a:p>
            <a:pPr marL="927100" lvl="1" indent="-228600">
              <a:lnSpc>
                <a:spcPct val="100000"/>
              </a:lnSpc>
              <a:spcBef>
                <a:spcPts val="140"/>
              </a:spcBef>
              <a:buFont typeface="Tahoma"/>
              <a:buChar char="○"/>
              <a:tabLst>
                <a:tab pos="927100" algn="l"/>
              </a:tabLst>
            </a:pPr>
            <a:r>
              <a:rPr sz="1100" b="1" spc="-10" dirty="0">
                <a:latin typeface="Arial"/>
                <a:cs typeface="Arial"/>
              </a:rPr>
              <a:t>Backend: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Streamlit,</a:t>
            </a:r>
            <a:r>
              <a:rPr sz="1100" dirty="0">
                <a:latin typeface="Tahoma"/>
                <a:cs typeface="Tahoma"/>
              </a:rPr>
              <a:t> Hugging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Face</a:t>
            </a:r>
            <a:endParaRPr sz="1100">
              <a:latin typeface="Tahoma"/>
              <a:cs typeface="Tahoma"/>
            </a:endParaRPr>
          </a:p>
          <a:p>
            <a:pPr marL="927100" lvl="1" indent="-228600">
              <a:lnSpc>
                <a:spcPct val="100000"/>
              </a:lnSpc>
              <a:spcBef>
                <a:spcPts val="145"/>
              </a:spcBef>
              <a:buFont typeface="Tahoma"/>
              <a:buChar char="○"/>
              <a:tabLst>
                <a:tab pos="927100" algn="l"/>
              </a:tabLst>
            </a:pPr>
            <a:r>
              <a:rPr sz="1100" b="1" spc="-10" dirty="0">
                <a:latin typeface="Arial"/>
                <a:cs typeface="Arial"/>
              </a:rPr>
              <a:t>Programming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Language: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Python</a:t>
            </a:r>
            <a:endParaRPr sz="1100">
              <a:latin typeface="Tahoma"/>
              <a:cs typeface="Tahoma"/>
            </a:endParaRPr>
          </a:p>
          <a:p>
            <a:pPr marL="472440" indent="-231140">
              <a:lnSpc>
                <a:spcPct val="100000"/>
              </a:lnSpc>
              <a:spcBef>
                <a:spcPts val="120"/>
              </a:spcBef>
              <a:buFont typeface="Tahoma"/>
              <a:buAutoNum type="arabicPeriod"/>
              <a:tabLst>
                <a:tab pos="472440" algn="l"/>
              </a:tabLst>
            </a:pPr>
            <a:r>
              <a:rPr sz="1100" b="1" spc="-10" dirty="0">
                <a:latin typeface="Arial"/>
                <a:cs typeface="Arial"/>
              </a:rPr>
              <a:t>Development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Process:</a:t>
            </a:r>
            <a:endParaRPr sz="1100">
              <a:latin typeface="Arial"/>
              <a:cs typeface="Arial"/>
            </a:endParaRPr>
          </a:p>
          <a:p>
            <a:pPr marL="923925" indent="-146050">
              <a:lnSpc>
                <a:spcPct val="100000"/>
              </a:lnSpc>
              <a:spcBef>
                <a:spcPts val="20"/>
              </a:spcBef>
              <a:buFont typeface="Symbol"/>
              <a:buChar char=""/>
              <a:tabLst>
                <a:tab pos="923925" algn="l"/>
              </a:tabLst>
            </a:pPr>
            <a:r>
              <a:rPr sz="1200" spc="-10" dirty="0">
                <a:latin typeface="Times New Roman"/>
                <a:cs typeface="Times New Roman"/>
              </a:rPr>
              <a:t>Implement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authentication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Hugging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integration.</a:t>
            </a:r>
            <a:endParaRPr sz="1200">
              <a:latin typeface="Times New Roman"/>
              <a:cs typeface="Times New Roman"/>
            </a:endParaRPr>
          </a:p>
          <a:p>
            <a:pPr marL="923925" indent="-146050">
              <a:lnSpc>
                <a:spcPct val="100000"/>
              </a:lnSpc>
              <a:spcBef>
                <a:spcPts val="50"/>
              </a:spcBef>
              <a:buFont typeface="Symbol"/>
              <a:buChar char=""/>
              <a:tabLst>
                <a:tab pos="923925" algn="l"/>
              </a:tabLst>
            </a:pP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AI-</a:t>
            </a:r>
            <a:r>
              <a:rPr sz="1200" dirty="0">
                <a:latin typeface="Times New Roman"/>
                <a:cs typeface="Times New Roman"/>
              </a:rPr>
              <a:t>powered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logic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diffusion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models.</a:t>
            </a:r>
            <a:endParaRPr sz="1200">
              <a:latin typeface="Times New Roman"/>
              <a:cs typeface="Times New Roman"/>
            </a:endParaRPr>
          </a:p>
          <a:p>
            <a:pPr marL="923925" indent="-14605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923925" algn="l"/>
              </a:tabLst>
            </a:pPr>
            <a:r>
              <a:rPr sz="1200" dirty="0">
                <a:latin typeface="Times New Roman"/>
                <a:cs typeface="Times New Roman"/>
              </a:rPr>
              <a:t>Optimize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inference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faster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high-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outputs.</a:t>
            </a:r>
            <a:endParaRPr sz="1200">
              <a:latin typeface="Times New Roman"/>
              <a:cs typeface="Times New Roman"/>
            </a:endParaRPr>
          </a:p>
          <a:p>
            <a:pPr marL="923925" indent="-14605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923925" algn="l"/>
              </a:tabLst>
            </a:pPr>
            <a:r>
              <a:rPr sz="1200" dirty="0">
                <a:latin typeface="Times New Roman"/>
                <a:cs typeface="Times New Roman"/>
              </a:rPr>
              <a:t>Design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intuitive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UI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seamless </a:t>
            </a:r>
            <a:r>
              <a:rPr sz="1200" dirty="0">
                <a:latin typeface="Times New Roman"/>
                <a:cs typeface="Times New Roman"/>
              </a:rPr>
              <a:t>user </a:t>
            </a:r>
            <a:r>
              <a:rPr sz="1200" spc="-10" dirty="0">
                <a:latin typeface="Times New Roman"/>
                <a:cs typeface="Times New Roman"/>
              </a:rPr>
              <a:t>experience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Streamlit.</a:t>
            </a:r>
            <a:endParaRPr sz="1200">
              <a:latin typeface="Times New Roman"/>
              <a:cs typeface="Times New Roman"/>
            </a:endParaRPr>
          </a:p>
          <a:p>
            <a:pPr marL="920750" indent="-14287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920750" algn="l"/>
              </a:tabLst>
            </a:pPr>
            <a:r>
              <a:rPr sz="1200" dirty="0">
                <a:latin typeface="Times New Roman"/>
                <a:cs typeface="Times New Roman"/>
              </a:rPr>
              <a:t>Enable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customization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(colors,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fonts,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styles,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symbols).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472440" indent="-231140">
              <a:lnSpc>
                <a:spcPct val="100000"/>
              </a:lnSpc>
              <a:buFont typeface="Tahoma"/>
              <a:buAutoNum type="arabicPeriod"/>
              <a:tabLst>
                <a:tab pos="472440" algn="l"/>
              </a:tabLst>
            </a:pPr>
            <a:r>
              <a:rPr sz="1100" b="1" spc="-10" dirty="0">
                <a:latin typeface="Arial"/>
                <a:cs typeface="Arial"/>
              </a:rPr>
              <a:t>Challenges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&amp;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Fixes: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  <a:buFont typeface="Tahoma"/>
              <a:buAutoNum type="arabicPeriod"/>
            </a:pPr>
            <a:endParaRPr sz="1100">
              <a:latin typeface="Arial"/>
              <a:cs typeface="Arial"/>
            </a:endParaRPr>
          </a:p>
          <a:p>
            <a:pPr marL="469900" marR="5080" lvl="1" indent="-229235">
              <a:lnSpc>
                <a:spcPts val="1370"/>
              </a:lnSpc>
              <a:buChar char="•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Improve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model</a:t>
            </a:r>
            <a:r>
              <a:rPr sz="1200" spc="229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accuracy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output</a:t>
            </a:r>
            <a:r>
              <a:rPr sz="1200" spc="2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quality</a:t>
            </a:r>
            <a:r>
              <a:rPr sz="1200" spc="1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by</a:t>
            </a:r>
            <a:r>
              <a:rPr sz="1200" spc="2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fine-</a:t>
            </a:r>
            <a:r>
              <a:rPr sz="1200" dirty="0">
                <a:latin typeface="Tahoma"/>
                <a:cs typeface="Tahoma"/>
              </a:rPr>
              <a:t>tuning</a:t>
            </a:r>
            <a:r>
              <a:rPr sz="1200" spc="2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with</a:t>
            </a:r>
            <a:r>
              <a:rPr sz="1200" spc="20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high-</a:t>
            </a:r>
            <a:r>
              <a:rPr sz="1200" dirty="0">
                <a:latin typeface="Tahoma"/>
                <a:cs typeface="Tahoma"/>
              </a:rPr>
              <a:t>resolution</a:t>
            </a:r>
            <a:r>
              <a:rPr sz="1200" spc="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logo </a:t>
            </a:r>
            <a:r>
              <a:rPr sz="1200" spc="-10" dirty="0">
                <a:latin typeface="Tahoma"/>
                <a:cs typeface="Tahoma"/>
              </a:rPr>
              <a:t>datasets.</a:t>
            </a:r>
            <a:endParaRPr sz="1200">
              <a:latin typeface="Tahoma"/>
              <a:cs typeface="Tahoma"/>
            </a:endParaRPr>
          </a:p>
          <a:p>
            <a:pPr marL="469900" lvl="1" indent="-228600">
              <a:lnSpc>
                <a:spcPct val="100000"/>
              </a:lnSpc>
              <a:spcBef>
                <a:spcPts val="275"/>
              </a:spcBef>
              <a:buChar char="•"/>
              <a:tabLst>
                <a:tab pos="469900" algn="l"/>
              </a:tabLst>
            </a:pPr>
            <a:r>
              <a:rPr sz="1200" dirty="0">
                <a:latin typeface="Tahoma"/>
                <a:cs typeface="Tahoma"/>
              </a:rPr>
              <a:t>Optimize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AI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inference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time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using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110" dirty="0">
                <a:latin typeface="Tahoma"/>
                <a:cs typeface="Tahoma"/>
              </a:rPr>
              <a:t>GPU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acceleration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efficient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model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architecture.</a:t>
            </a:r>
            <a:endParaRPr sz="1200">
              <a:latin typeface="Tahoma"/>
              <a:cs typeface="Tahoma"/>
            </a:endParaRPr>
          </a:p>
          <a:p>
            <a:pPr marL="469900" lvl="1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469900" algn="l"/>
              </a:tabLst>
            </a:pPr>
            <a:r>
              <a:rPr sz="1200" spc="-30" dirty="0">
                <a:latin typeface="Tahoma"/>
                <a:cs typeface="Tahoma"/>
              </a:rPr>
              <a:t>Implement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real-</a:t>
            </a:r>
            <a:r>
              <a:rPr sz="1200" spc="-25" dirty="0">
                <a:latin typeface="Tahoma"/>
                <a:cs typeface="Tahoma"/>
              </a:rPr>
              <a:t>time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customization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features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for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colors,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fonts,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symbols.</a:t>
            </a:r>
            <a:endParaRPr sz="1200">
              <a:latin typeface="Tahoma"/>
              <a:cs typeface="Tahoma"/>
            </a:endParaRPr>
          </a:p>
          <a:p>
            <a:pPr marL="469900" lvl="1" indent="-228600">
              <a:lnSpc>
                <a:spcPct val="100000"/>
              </a:lnSpc>
              <a:spcBef>
                <a:spcPts val="315"/>
              </a:spcBef>
              <a:buChar char="•"/>
              <a:tabLst>
                <a:tab pos="469900" algn="l"/>
              </a:tabLst>
            </a:pPr>
            <a:r>
              <a:rPr sz="1200" spc="-30" dirty="0">
                <a:latin typeface="Tahoma"/>
                <a:cs typeface="Tahoma"/>
              </a:rPr>
              <a:t>Integrate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API key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authentication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 Hugging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50" dirty="0">
                <a:latin typeface="Tahoma"/>
                <a:cs typeface="Tahoma"/>
              </a:rPr>
              <a:t>Face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API </a:t>
            </a:r>
            <a:r>
              <a:rPr sz="1200" spc="-20" dirty="0">
                <a:latin typeface="Tahoma"/>
                <a:cs typeface="Tahoma"/>
              </a:rPr>
              <a:t>for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secure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 scalable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access.</a:t>
            </a:r>
            <a:endParaRPr sz="1200">
              <a:latin typeface="Tahoma"/>
              <a:cs typeface="Tahoma"/>
            </a:endParaRPr>
          </a:p>
          <a:p>
            <a:pPr marL="512445" lvl="1" indent="-271145">
              <a:lnSpc>
                <a:spcPct val="100000"/>
              </a:lnSpc>
              <a:spcBef>
                <a:spcPts val="310"/>
              </a:spcBef>
              <a:buChar char="•"/>
              <a:tabLst>
                <a:tab pos="512445" algn="l"/>
              </a:tabLst>
            </a:pPr>
            <a:r>
              <a:rPr sz="1200" dirty="0">
                <a:latin typeface="Tahoma"/>
                <a:cs typeface="Tahoma"/>
              </a:rPr>
              <a:t>Enhance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brand</a:t>
            </a:r>
            <a:r>
              <a:rPr sz="1200" spc="-25" dirty="0">
                <a:latin typeface="Tahoma"/>
                <a:cs typeface="Tahoma"/>
              </a:rPr>
              <a:t> identity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matching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with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AI-</a:t>
            </a:r>
            <a:r>
              <a:rPr sz="1200" spc="-10" dirty="0">
                <a:latin typeface="Tahoma"/>
                <a:cs typeface="Tahoma"/>
              </a:rPr>
              <a:t>driven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style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recognition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recommendations.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62025" y="1012825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87298"/>
            <a:ext cx="4478020" cy="68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0" dirty="0">
                <a:latin typeface="Arial"/>
                <a:cs typeface="Arial"/>
              </a:rPr>
              <a:t>Phase-</a:t>
            </a:r>
            <a:r>
              <a:rPr sz="1700" b="1" dirty="0">
                <a:latin typeface="Arial"/>
                <a:cs typeface="Arial"/>
              </a:rPr>
              <a:t>6:</a:t>
            </a:r>
            <a:r>
              <a:rPr sz="1700" b="1" spc="-5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Functional</a:t>
            </a:r>
            <a:r>
              <a:rPr sz="1700" b="1" spc="-2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&amp;</a:t>
            </a:r>
            <a:r>
              <a:rPr sz="1700" b="1" spc="-6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Performance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Testing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1300" b="1" spc="-10" dirty="0">
                <a:latin typeface="Arial"/>
                <a:cs typeface="Arial"/>
              </a:rPr>
              <a:t>Objective:</a:t>
            </a:r>
            <a:endParaRPr sz="1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825879"/>
            <a:ext cx="31159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ahoma"/>
                <a:cs typeface="Tahoma"/>
              </a:rPr>
              <a:t>Ensure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that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AutoSage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App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works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as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expected.</a:t>
            </a:r>
            <a:endParaRPr sz="11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0800" y="2179954"/>
          <a:ext cx="5934073" cy="15233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63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5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33020" marR="33020" indent="106680">
                        <a:lnSpc>
                          <a:spcPct val="110000"/>
                        </a:lnSpc>
                        <a:spcBef>
                          <a:spcPts val="105"/>
                        </a:spcBef>
                      </a:pPr>
                      <a:r>
                        <a:rPr sz="1000" b="1" spc="-2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Case</a:t>
                      </a:r>
                      <a:r>
                        <a:rPr sz="10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35" dirty="0">
                          <a:latin typeface="Arial"/>
                          <a:cs typeface="Arial"/>
                        </a:rPr>
                        <a:t>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Category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562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0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Scenario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Expected</a:t>
                      </a:r>
                      <a:r>
                        <a:rPr sz="10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000" b="1" spc="-10" dirty="0">
                          <a:latin typeface="Arial"/>
                          <a:cs typeface="Arial"/>
                        </a:rPr>
                        <a:t>Outcome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384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Status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spc="-10" dirty="0">
                          <a:latin typeface="Arial"/>
                          <a:cs typeface="Arial"/>
                        </a:rPr>
                        <a:t>Tester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TC-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001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 marR="153035" indent="-91440">
                        <a:lnSpc>
                          <a:spcPct val="112000"/>
                        </a:lnSpc>
                        <a:spcBef>
                          <a:spcPts val="55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Functional Testing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5755" marR="80645" indent="-247015">
                        <a:lnSpc>
                          <a:spcPct val="112000"/>
                        </a:lnSpc>
                        <a:spcBef>
                          <a:spcPts val="5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Query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"Best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budget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cars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under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₹10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lakh"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marR="101600" indent="-21590">
                        <a:lnSpc>
                          <a:spcPct val="112000"/>
                        </a:lnSpc>
                        <a:spcBef>
                          <a:spcPts val="5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Relevant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budget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cars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should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displayed.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50" spc="-315" dirty="0">
                          <a:latin typeface="Segoe UI Symbol"/>
                          <a:cs typeface="Segoe UI Symbol"/>
                        </a:rPr>
                        <a:t>✅</a:t>
                      </a:r>
                      <a:r>
                        <a:rPr sz="1150" spc="60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Passed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Tester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1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TC-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002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46379" marR="153035" indent="-91440">
                        <a:lnSpc>
                          <a:spcPct val="11200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Functional Testing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 marR="184150" algn="ctr">
                        <a:lnSpc>
                          <a:spcPct val="110000"/>
                        </a:lnSpc>
                        <a:spcBef>
                          <a:spcPts val="17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Query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"Motorcycle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maintenance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tips</a:t>
                      </a:r>
                      <a:r>
                        <a:rPr sz="1000" spc="-1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winter"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349885" marR="118745" indent="-234950">
                        <a:lnSpc>
                          <a:spcPct val="11200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Seasonal</a:t>
                      </a:r>
                      <a:r>
                        <a:rPr sz="1000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tips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should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 provided.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50" spc="-315" dirty="0">
                          <a:latin typeface="Segoe UI Symbol"/>
                          <a:cs typeface="Segoe UI Symbol"/>
                        </a:rPr>
                        <a:t>✅</a:t>
                      </a:r>
                      <a:r>
                        <a:rPr sz="1150" spc="60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000" spc="40" dirty="0">
                          <a:latin typeface="Tahoma"/>
                          <a:cs typeface="Tahoma"/>
                        </a:rPr>
                        <a:t>Passed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Tester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20800" y="3863085"/>
          <a:ext cx="5930900" cy="1602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4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TC-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003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 marR="79375" indent="-165100">
                        <a:lnSpc>
                          <a:spcPct val="112000"/>
                        </a:lnSpc>
                        <a:spcBef>
                          <a:spcPts val="30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Performance Testing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5945" marR="74295" indent="-509905">
                        <a:lnSpc>
                          <a:spcPct val="112000"/>
                        </a:lnSpc>
                        <a:spcBef>
                          <a:spcPts val="3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API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response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time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under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500ms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9560" marR="207645" indent="-79375">
                        <a:lnSpc>
                          <a:spcPct val="112000"/>
                        </a:lnSpc>
                        <a:spcBef>
                          <a:spcPts val="3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API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should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return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results</a:t>
                      </a:r>
                      <a:r>
                        <a:rPr sz="10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quickly.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50" spc="-315" dirty="0">
                          <a:latin typeface="Segoe UI Symbol"/>
                          <a:cs typeface="Segoe UI Symbol"/>
                        </a:rPr>
                        <a:t>✅</a:t>
                      </a:r>
                      <a:r>
                        <a:rPr sz="1150" spc="60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Passed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Tester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3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TC-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004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" marR="38100" indent="57785">
                        <a:lnSpc>
                          <a:spcPct val="11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Bug</a:t>
                      </a:r>
                      <a:r>
                        <a:rPr sz="1000" spc="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Fixes</a:t>
                      </a:r>
                      <a:r>
                        <a:rPr sz="1000" spc="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&amp;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Improvements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6565" marR="227965" indent="-226060">
                        <a:lnSpc>
                          <a:spcPct val="11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Fixed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incorrect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API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responses.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5280" marR="88265" indent="-243840">
                        <a:lnSpc>
                          <a:spcPct val="11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Data</a:t>
                      </a:r>
                      <a:r>
                        <a:rPr sz="10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accuracy</a:t>
                      </a:r>
                      <a:r>
                        <a:rPr sz="10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should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be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 improved.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7780">
                        <a:lnSpc>
                          <a:spcPct val="100000"/>
                        </a:lnSpc>
                      </a:pPr>
                      <a:r>
                        <a:rPr sz="1150" spc="-315" dirty="0">
                          <a:latin typeface="Segoe UI Symbol"/>
                          <a:cs typeface="Segoe UI Symbol"/>
                        </a:rPr>
                        <a:t>✅</a:t>
                      </a:r>
                      <a:r>
                        <a:rPr sz="1150" spc="60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Fixed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725" marR="27940" indent="-177165">
                        <a:lnSpc>
                          <a:spcPct val="110000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Develop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er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TC-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005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 marR="168275" indent="133985">
                        <a:lnSpc>
                          <a:spcPct val="110000"/>
                        </a:lnSpc>
                        <a:spcBef>
                          <a:spcPts val="105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Final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Validation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8930" marR="98425" indent="-231775">
                        <a:lnSpc>
                          <a:spcPct val="110000"/>
                        </a:lnSpc>
                        <a:spcBef>
                          <a:spcPts val="105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Ensure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UI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is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responsive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across</a:t>
                      </a:r>
                      <a:r>
                        <a:rPr sz="1000" spc="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devices.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8120" marR="191135" indent="-6350">
                        <a:lnSpc>
                          <a:spcPct val="110000"/>
                        </a:lnSpc>
                        <a:spcBef>
                          <a:spcPts val="105"/>
                        </a:spcBef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UI</a:t>
                      </a:r>
                      <a:r>
                        <a:rPr sz="10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should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work</a:t>
                      </a:r>
                      <a:r>
                        <a:rPr sz="10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on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mobile</a:t>
                      </a:r>
                      <a:r>
                        <a:rPr sz="10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desktop.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33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150" spc="-315" dirty="0">
                          <a:latin typeface="Segoe UI Symbol"/>
                          <a:cs typeface="Segoe UI Symbol"/>
                        </a:rPr>
                        <a:t>✅</a:t>
                      </a:r>
                      <a:r>
                        <a:rPr sz="1150" spc="60" dirty="0">
                          <a:latin typeface="Segoe UI Symbol"/>
                          <a:cs typeface="Segoe UI Symbol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Passed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160" algn="ctr">
                        <a:lnSpc>
                          <a:spcPct val="100000"/>
                        </a:lnSpc>
                      </a:pPr>
                      <a:r>
                        <a:rPr sz="1000" spc="-25" dirty="0">
                          <a:latin typeface="Tahoma"/>
                          <a:cs typeface="Tahoma"/>
                        </a:rPr>
                        <a:t>Tester</a:t>
                      </a:r>
                      <a:r>
                        <a:rPr sz="10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50" dirty="0">
                          <a:latin typeface="Tahoma"/>
                          <a:cs typeface="Tahoma"/>
                        </a:rPr>
                        <a:t>2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TC-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006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6379" marR="102870" indent="-137160">
                        <a:lnSpc>
                          <a:spcPct val="110000"/>
                        </a:lnSpc>
                        <a:spcBef>
                          <a:spcPts val="80"/>
                        </a:spcBef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Deployment Testing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0035" marR="244475" indent="-43180">
                        <a:lnSpc>
                          <a:spcPct val="11000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Host</a:t>
                      </a:r>
                      <a:r>
                        <a:rPr sz="10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app</a:t>
                      </a:r>
                      <a:r>
                        <a:rPr sz="10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0" dirty="0">
                          <a:latin typeface="Tahoma"/>
                          <a:cs typeface="Tahoma"/>
                        </a:rPr>
                        <a:t>using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Streamlit</a:t>
                      </a:r>
                      <a:r>
                        <a:rPr sz="10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Sharing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660" marR="187960" indent="93980">
                        <a:lnSpc>
                          <a:spcPct val="110000"/>
                        </a:lnSpc>
                        <a:spcBef>
                          <a:spcPts val="80"/>
                        </a:spcBef>
                      </a:pPr>
                      <a:r>
                        <a:rPr sz="1000" dirty="0">
                          <a:latin typeface="Tahoma"/>
                          <a:cs typeface="Tahoma"/>
                        </a:rPr>
                        <a:t>App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dirty="0">
                          <a:latin typeface="Tahoma"/>
                          <a:cs typeface="Tahoma"/>
                        </a:rPr>
                        <a:t>should</a:t>
                      </a:r>
                      <a:r>
                        <a:rPr sz="1000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25" dirty="0">
                          <a:latin typeface="Tahoma"/>
                          <a:cs typeface="Tahoma"/>
                        </a:rPr>
                        <a:t>be </a:t>
                      </a:r>
                      <a:r>
                        <a:rPr sz="1000" spc="10" dirty="0">
                          <a:latin typeface="Tahoma"/>
                          <a:cs typeface="Tahoma"/>
                        </a:rPr>
                        <a:t>accessible</a:t>
                      </a:r>
                      <a:r>
                        <a:rPr sz="1000" spc="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000" spc="-10" dirty="0">
                          <a:latin typeface="Tahoma"/>
                          <a:cs typeface="Tahoma"/>
                        </a:rPr>
                        <a:t>online.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150" spc="365" dirty="0">
                          <a:latin typeface="Cambria"/>
                          <a:cs typeface="Cambria"/>
                        </a:rPr>
                        <a:t>🔴</a:t>
                      </a:r>
                      <a:r>
                        <a:rPr sz="1150" spc="3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spc="90" dirty="0">
                          <a:latin typeface="Tahoma"/>
                          <a:cs typeface="Tahoma"/>
                        </a:rPr>
                        <a:t>Deployed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247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8890" algn="ctr">
                        <a:lnSpc>
                          <a:spcPct val="100000"/>
                        </a:lnSpc>
                      </a:pPr>
                      <a:r>
                        <a:rPr sz="1000" spc="-10" dirty="0">
                          <a:latin typeface="Tahoma"/>
                          <a:cs typeface="Tahoma"/>
                        </a:rPr>
                        <a:t>DevOps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902004" y="6368541"/>
            <a:ext cx="180086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Arial"/>
                <a:cs typeface="Arial"/>
              </a:rPr>
              <a:t>Final</a:t>
            </a:r>
            <a:r>
              <a:rPr sz="1700" b="1" spc="-60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Submission</a:t>
            </a:r>
            <a:endParaRPr sz="1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0604" y="6793204"/>
            <a:ext cx="2801620" cy="76644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3840" indent="-231140">
              <a:lnSpc>
                <a:spcPct val="100000"/>
              </a:lnSpc>
              <a:spcBef>
                <a:spcPts val="240"/>
              </a:spcBef>
              <a:buFont typeface="Tahoma"/>
              <a:buAutoNum type="arabicPeriod"/>
              <a:tabLst>
                <a:tab pos="243840" algn="l"/>
              </a:tabLst>
            </a:pPr>
            <a:r>
              <a:rPr sz="1100" b="1" dirty="0">
                <a:latin typeface="Arial"/>
                <a:cs typeface="Arial"/>
              </a:rPr>
              <a:t>Project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Report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Based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on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the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templates</a:t>
            </a:r>
            <a:endParaRPr sz="11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5"/>
              </a:spcBef>
              <a:buFont typeface="Tahoma"/>
              <a:buAutoNum type="arabicPeriod"/>
              <a:tabLst>
                <a:tab pos="243840" algn="l"/>
              </a:tabLst>
            </a:pPr>
            <a:r>
              <a:rPr sz="1100" b="1" dirty="0">
                <a:latin typeface="Arial"/>
                <a:cs typeface="Arial"/>
              </a:rPr>
              <a:t>Demo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Video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(3-</a:t>
            </a:r>
            <a:r>
              <a:rPr sz="1100" b="1" dirty="0">
                <a:latin typeface="Arial"/>
                <a:cs typeface="Arial"/>
              </a:rPr>
              <a:t>5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Minutes)</a:t>
            </a:r>
            <a:endParaRPr sz="11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20"/>
              </a:spcBef>
              <a:buFont typeface="Tahoma"/>
              <a:buAutoNum type="arabicPeriod"/>
              <a:tabLst>
                <a:tab pos="243840" algn="l"/>
              </a:tabLst>
            </a:pPr>
            <a:r>
              <a:rPr sz="1100" b="1" spc="-10" dirty="0">
                <a:latin typeface="Arial"/>
                <a:cs typeface="Arial"/>
              </a:rPr>
              <a:t>GitHub/Code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Repository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Link</a:t>
            </a:r>
            <a:endParaRPr sz="1100">
              <a:latin typeface="Arial"/>
              <a:cs typeface="Arial"/>
            </a:endParaRPr>
          </a:p>
          <a:p>
            <a:pPr marL="243840" indent="-231140">
              <a:lnSpc>
                <a:spcPct val="100000"/>
              </a:lnSpc>
              <a:spcBef>
                <a:spcPts val="145"/>
              </a:spcBef>
              <a:buFont typeface="Tahoma"/>
              <a:buAutoNum type="arabicPeriod"/>
              <a:tabLst>
                <a:tab pos="243840" algn="l"/>
              </a:tabLst>
            </a:pPr>
            <a:r>
              <a:rPr sz="1100" b="1" spc="-10" dirty="0">
                <a:latin typeface="Arial"/>
                <a:cs typeface="Arial"/>
              </a:rPr>
              <a:t>Presentation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52500" y="6095872"/>
            <a:ext cx="5867400" cy="0"/>
          </a:xfrm>
          <a:custGeom>
            <a:avLst/>
            <a:gdLst/>
            <a:ahLst/>
            <a:cxnLst/>
            <a:rect l="l" t="t" r="r" b="b"/>
            <a:pathLst>
              <a:path w="5867400">
                <a:moveTo>
                  <a:pt x="0" y="0"/>
                </a:moveTo>
                <a:lnTo>
                  <a:pt x="5867400" y="0"/>
                </a:lnTo>
              </a:path>
            </a:pathLst>
          </a:custGeom>
          <a:ln w="12700">
            <a:solidFill>
              <a:srgbClr val="86868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1764</Words>
  <Application>Microsoft Office PowerPoint</Application>
  <PresentationFormat>Custom</PresentationFormat>
  <Paragraphs>324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</vt:lpstr>
      <vt:lpstr>Segoe UI Symbol</vt:lpstr>
      <vt:lpstr>Symbol</vt:lpstr>
      <vt:lpstr>Tahoma</vt:lpstr>
      <vt:lpstr>Times New Roman</vt:lpstr>
      <vt:lpstr>Office Theme</vt:lpstr>
      <vt:lpstr>Hackathon Project Phases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nasscom - Hackathon Sample Project with template</dc:title>
  <dc:creator>Persis Gandla</dc:creator>
  <cp:lastModifiedBy>Nandini Nidarkar</cp:lastModifiedBy>
  <cp:revision>1</cp:revision>
  <dcterms:created xsi:type="dcterms:W3CDTF">2025-02-28T08:55:05Z</dcterms:created>
  <dcterms:modified xsi:type="dcterms:W3CDTF">2025-02-28T09:58:03Z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2025-02-28T00:00:00Z</vt:filetime>
  </property>
  <property fmtid="{D5CDD505-2E9C-101B-9397-08002B2CF9AE}" pid="5" name="Producer">
    <vt:lpwstr>www.ilovepdf.com</vt:lpwstr>
  </property>
</Properties>
</file>