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66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Slab" panose="020F0502020204030204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408"/>
  </p:normalViewPr>
  <p:slideViewPr>
    <p:cSldViewPr snapToGrid="0">
      <p:cViewPr varScale="1">
        <p:scale>
          <a:sx n="89" d="100"/>
          <a:sy n="89" d="100"/>
        </p:scale>
        <p:origin x="128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Agentic AI for Scalable, Fair, and Effective Debt Management at Geldium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0250" y="574060"/>
            <a:ext cx="41585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dirty="0">
                <a:solidFill>
                  <a:schemeClr val="tx1"/>
                </a:solidFill>
              </a:rPr>
              <a:t>How the System 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421" y="1439519"/>
            <a:ext cx="74187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en-US" dirty="0">
                <a:solidFill>
                  <a:schemeClr val="tx1"/>
                </a:solidFill>
              </a:rPr>
              <a:t>1. Inputs: Ingests customer data (credit scores, utilization, income, missed payments).</a:t>
            </a:r>
          </a:p>
          <a:p>
            <a:pPr>
              <a:defRPr sz="1800"/>
            </a:pPr>
            <a:r>
              <a:rPr lang="en-US" dirty="0">
                <a:solidFill>
                  <a:schemeClr val="tx1"/>
                </a:solidFill>
              </a:rPr>
              <a:t>2. Decision Logic: Uses logistic regression + business rules to classify risk level.</a:t>
            </a:r>
          </a:p>
          <a:p>
            <a:pPr>
              <a:defRPr sz="1800"/>
            </a:pPr>
            <a:r>
              <a:rPr lang="en-US" dirty="0">
                <a:solidFill>
                  <a:schemeClr val="tx1"/>
                </a:solidFill>
              </a:rPr>
              <a:t>3. Actions: Initiates personalized interventions like reminders or counseling offers.</a:t>
            </a:r>
          </a:p>
          <a:p>
            <a:pPr>
              <a:defRPr sz="1800"/>
            </a:pPr>
            <a:r>
              <a:rPr lang="en-US" dirty="0">
                <a:solidFill>
                  <a:schemeClr val="tx1"/>
                </a:solidFill>
              </a:rPr>
              <a:t>4. Learning Loop: Continuously improves via feedback from outcomes and retraining</a:t>
            </a:r>
            <a:endParaRPr dirty="0"/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4320"/>
            <a:ext cx="328006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dirty="0">
                <a:solidFill>
                  <a:schemeClr val="tx1"/>
                </a:solidFill>
              </a:rPr>
              <a:t>Role of Agentic 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6294" y="881620"/>
            <a:ext cx="5650906" cy="2800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>
                <a:solidFill>
                  <a:schemeClr val="tx1"/>
                </a:solidFill>
              </a:rPr>
              <a:t>Autonomous Tasks:</a:t>
            </a:r>
          </a:p>
          <a:p>
            <a:pPr>
              <a:defRPr sz="1800"/>
            </a:pPr>
            <a:r>
              <a:rPr dirty="0">
                <a:solidFill>
                  <a:schemeClr val="tx1"/>
                </a:solidFill>
              </a:rPr>
              <a:t>• Scoring risk via predictive model</a:t>
            </a:r>
          </a:p>
          <a:p>
            <a:pPr>
              <a:defRPr sz="1800"/>
            </a:pPr>
            <a:r>
              <a:rPr dirty="0">
                <a:solidFill>
                  <a:schemeClr val="tx1"/>
                </a:solidFill>
              </a:rPr>
              <a:t>• Triggering automated communication (emails, SMS)</a:t>
            </a:r>
          </a:p>
          <a:p>
            <a:pPr>
              <a:defRPr sz="1800"/>
            </a:pPr>
            <a:r>
              <a:rPr dirty="0">
                <a:solidFill>
                  <a:schemeClr val="tx1"/>
                </a:solidFill>
              </a:rPr>
              <a:t>• Periodic retraining based on outcomes</a:t>
            </a:r>
          </a:p>
          <a:p>
            <a:pPr>
              <a:defRPr sz="1800"/>
            </a:pPr>
            <a:endParaRPr dirty="0">
              <a:solidFill>
                <a:schemeClr val="tx1"/>
              </a:solidFill>
            </a:endParaRPr>
          </a:p>
          <a:p>
            <a:pPr>
              <a:defRPr sz="1800"/>
            </a:pPr>
            <a:r>
              <a:rPr dirty="0">
                <a:solidFill>
                  <a:schemeClr val="tx1"/>
                </a:solidFill>
              </a:rPr>
              <a:t>Human Oversight Tasks:</a:t>
            </a:r>
          </a:p>
          <a:p>
            <a:pPr>
              <a:defRPr sz="1800"/>
            </a:pPr>
            <a:r>
              <a:rPr dirty="0">
                <a:solidFill>
                  <a:schemeClr val="tx1"/>
                </a:solidFill>
              </a:rPr>
              <a:t>• Approving hardship program enrollments</a:t>
            </a:r>
          </a:p>
          <a:p>
            <a:pPr>
              <a:defRPr sz="1800"/>
            </a:pPr>
            <a:r>
              <a:rPr dirty="0">
                <a:solidFill>
                  <a:schemeClr val="tx1"/>
                </a:solidFill>
              </a:rPr>
              <a:t>• Handling flagged exceptions and escalations</a:t>
            </a:r>
          </a:p>
          <a:p>
            <a:pPr>
              <a:defRPr sz="1800"/>
            </a:pPr>
            <a:r>
              <a:rPr dirty="0">
                <a:solidFill>
                  <a:schemeClr val="tx1"/>
                </a:solidFill>
              </a:rPr>
              <a:t>• Performing compliance and fairness audits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4320"/>
            <a:ext cx="4677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dirty="0">
                <a:solidFill>
                  <a:schemeClr val="tx1"/>
                </a:solidFill>
              </a:rPr>
              <a:t>Responsible AI Guardrails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377" y="1261181"/>
            <a:ext cx="8177239" cy="14157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>
                <a:solidFill>
                  <a:schemeClr val="tx1"/>
                </a:solidFill>
              </a:rPr>
              <a:t>• Fairness checks across income, credit score, and region to avoid bias.</a:t>
            </a:r>
          </a:p>
          <a:p>
            <a:pPr>
              <a:defRPr sz="1800"/>
            </a:pPr>
            <a:r>
              <a:rPr dirty="0">
                <a:solidFill>
                  <a:schemeClr val="tx1"/>
                </a:solidFill>
              </a:rPr>
              <a:t>• Use interpretable models for decision transparency (e.g., logistic regression).</a:t>
            </a:r>
          </a:p>
          <a:p>
            <a:pPr>
              <a:defRPr sz="1800"/>
            </a:pPr>
            <a:r>
              <a:rPr dirty="0">
                <a:solidFill>
                  <a:schemeClr val="tx1"/>
                </a:solidFill>
              </a:rPr>
              <a:t>• Compliance with regulations (ECOA, GDPR, etc.).</a:t>
            </a:r>
          </a:p>
          <a:p>
            <a:pPr>
              <a:defRPr sz="1800"/>
            </a:pPr>
            <a:r>
              <a:rPr dirty="0">
                <a:solidFill>
                  <a:schemeClr val="tx1"/>
                </a:solidFill>
              </a:rPr>
              <a:t>• Human-in-the-loop for sensitive actions and escalation paths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4320"/>
            <a:ext cx="474200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dirty="0">
                <a:solidFill>
                  <a:schemeClr val="tx1"/>
                </a:solidFill>
              </a:rPr>
              <a:t>Expected Business Impact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0637" y="1032867"/>
            <a:ext cx="6702725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>
                <a:solidFill>
                  <a:schemeClr val="tx1"/>
                </a:solidFill>
              </a:rPr>
              <a:t>Quantitative Outcomes:</a:t>
            </a:r>
          </a:p>
          <a:p>
            <a:pPr>
              <a:defRPr sz="1800"/>
            </a:pPr>
            <a:r>
              <a:rPr dirty="0">
                <a:solidFill>
                  <a:schemeClr val="tx1"/>
                </a:solidFill>
              </a:rPr>
              <a:t>• 15–25% reduction in delinquency risk through early intervention</a:t>
            </a:r>
          </a:p>
          <a:p>
            <a:pPr>
              <a:defRPr sz="1800"/>
            </a:pPr>
            <a:r>
              <a:rPr dirty="0">
                <a:solidFill>
                  <a:schemeClr val="tx1"/>
                </a:solidFill>
              </a:rPr>
              <a:t>• Reduced operational costs via automation</a:t>
            </a:r>
          </a:p>
          <a:p>
            <a:pPr>
              <a:defRPr sz="1800"/>
            </a:pPr>
            <a:r>
              <a:rPr dirty="0">
                <a:solidFill>
                  <a:schemeClr val="tx1"/>
                </a:solidFill>
              </a:rPr>
              <a:t>• Higher repayment success rates</a:t>
            </a:r>
          </a:p>
          <a:p>
            <a:pPr>
              <a:defRPr sz="1800"/>
            </a:pPr>
            <a:endParaRPr dirty="0">
              <a:solidFill>
                <a:schemeClr val="tx1"/>
              </a:solidFill>
            </a:endParaRPr>
          </a:p>
          <a:p>
            <a:pPr>
              <a:defRPr sz="1800"/>
            </a:pPr>
            <a:r>
              <a:rPr dirty="0">
                <a:solidFill>
                  <a:schemeClr val="tx1"/>
                </a:solidFill>
              </a:rPr>
              <a:t>Qualitative Outcomes:</a:t>
            </a:r>
          </a:p>
          <a:p>
            <a:pPr>
              <a:defRPr sz="1800"/>
            </a:pPr>
            <a:r>
              <a:rPr dirty="0">
                <a:solidFill>
                  <a:schemeClr val="tx1"/>
                </a:solidFill>
              </a:rPr>
              <a:t>• Improved customer experience and trust</a:t>
            </a:r>
          </a:p>
          <a:p>
            <a:pPr>
              <a:defRPr sz="1800"/>
            </a:pPr>
            <a:r>
              <a:rPr dirty="0">
                <a:solidFill>
                  <a:schemeClr val="tx1"/>
                </a:solidFill>
              </a:rPr>
              <a:t>• Fair, explainable decisions promoting financial wellness</a:t>
            </a:r>
          </a:p>
          <a:p>
            <a:pPr>
              <a:defRPr sz="1800"/>
            </a:pPr>
            <a:r>
              <a:rPr dirty="0">
                <a:solidFill>
                  <a:schemeClr val="tx1"/>
                </a:solidFill>
              </a:rPr>
              <a:t>• Scalable system to support growth and compliance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235</Words>
  <Application>Microsoft Office PowerPoint</Application>
  <PresentationFormat>On-screen Show (16:9)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Roboto Slab</vt:lpstr>
      <vt:lpstr>Roboto</vt:lpstr>
      <vt:lpstr>Marina</vt:lpstr>
      <vt:lpstr>AI-Powered Collections Strategy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Abhinaya VJ</cp:lastModifiedBy>
  <cp:revision>3</cp:revision>
  <dcterms:modified xsi:type="dcterms:W3CDTF">2025-06-04T09:41:22Z</dcterms:modified>
</cp:coreProperties>
</file>