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2" r:id="rId15"/>
    <p:sldId id="273" r:id="rId16"/>
    <p:sldId id="274" r:id="rId17"/>
    <p:sldId id="275" r:id="rId18"/>
    <p:sldId id="276" r:id="rId19"/>
    <p:sldId id="277" r:id="rId20"/>
    <p:sldId id="278" r:id="rId21"/>
    <p:sldId id="279" r:id="rId22"/>
    <p:sldId id="280" r:id="rId23"/>
    <p:sldId id="281"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23" r:id="rId50"/>
    <p:sldId id="322" r:id="rId51"/>
    <p:sldId id="309" r:id="rId52"/>
    <p:sldId id="324" r:id="rId53"/>
    <p:sldId id="310" r:id="rId54"/>
    <p:sldId id="311" r:id="rId55"/>
    <p:sldId id="342" r:id="rId56"/>
    <p:sldId id="343" r:id="rId57"/>
    <p:sldId id="344" r:id="rId58"/>
    <p:sldId id="313" r:id="rId59"/>
    <p:sldId id="314" r:id="rId60"/>
    <p:sldId id="315" r:id="rId61"/>
    <p:sldId id="316" r:id="rId62"/>
    <p:sldId id="317" r:id="rId63"/>
    <p:sldId id="318" r:id="rId64"/>
    <p:sldId id="320" r:id="rId65"/>
    <p:sldId id="321" r:id="rId66"/>
    <p:sldId id="326" r:id="rId67"/>
    <p:sldId id="346"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91" autoAdjust="0"/>
  </p:normalViewPr>
  <p:slideViewPr>
    <p:cSldViewPr snapToGrid="0">
      <p:cViewPr varScale="1">
        <p:scale>
          <a:sx n="69" d="100"/>
          <a:sy n="69" d="100"/>
        </p:scale>
        <p:origin x="-756"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8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8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988D1-A2D6-45BB-964E-3A70783CDC93}" type="datetimeFigureOut">
              <a:rPr lang="en-IN" smtClean="0"/>
              <a:pPr/>
              <a:t>25-02-2024</a:t>
            </a:fld>
            <a:endParaRPr lang="en-IN"/>
          </a:p>
        </p:txBody>
      </p:sp>
      <p:sp>
        <p:nvSpPr>
          <p:cNvPr id="104878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8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8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3A534-92E3-41EC-8919-15D030C6083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Slide Image Placeholder 1"/>
          <p:cNvSpPr>
            <a:spLocks noGrp="1" noRot="1" noChangeAspect="1"/>
          </p:cNvSpPr>
          <p:nvPr>
            <p:ph type="sldImg"/>
          </p:nvPr>
        </p:nvSpPr>
        <p:spPr/>
      </p:sp>
      <p:sp>
        <p:nvSpPr>
          <p:cNvPr id="1048641" name="Notes Placeholder 2"/>
          <p:cNvSpPr>
            <a:spLocks noGrp="1"/>
          </p:cNvSpPr>
          <p:nvPr>
            <p:ph type="body" idx="1"/>
          </p:nvPr>
        </p:nvSpPr>
        <p:spPr/>
        <p:txBody>
          <a:bodyPr/>
          <a:lstStyle/>
          <a:p>
            <a:endParaRPr lang="en-IN" dirty="0"/>
          </a:p>
        </p:txBody>
      </p:sp>
      <p:sp>
        <p:nvSpPr>
          <p:cNvPr id="1048642" name="Slide Number Placeholder 3"/>
          <p:cNvSpPr>
            <a:spLocks noGrp="1"/>
          </p:cNvSpPr>
          <p:nvPr>
            <p:ph type="sldNum" sz="quarter" idx="5"/>
          </p:nvPr>
        </p:nvSpPr>
        <p:spPr/>
        <p:txBody>
          <a:bodyPr/>
          <a:lstStyle/>
          <a:p>
            <a:fld id="{B243A534-92E3-41EC-8919-15D030C60832}" type="slidenum">
              <a:rPr lang="en-IN" smtClean="0"/>
              <a:pPr/>
              <a:t>17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Slide Image Placeholder 1"/>
          <p:cNvSpPr>
            <a:spLocks noGrp="1" noRot="1" noChangeAspect="1"/>
          </p:cNvSpPr>
          <p:nvPr>
            <p:ph type="sldImg"/>
          </p:nvPr>
        </p:nvSpPr>
        <p:spPr/>
      </p:sp>
      <p:sp>
        <p:nvSpPr>
          <p:cNvPr id="1048699" name="Notes Placeholder 2"/>
          <p:cNvSpPr>
            <a:spLocks noGrp="1"/>
          </p:cNvSpPr>
          <p:nvPr>
            <p:ph type="body" idx="1"/>
          </p:nvPr>
        </p:nvSpPr>
        <p:spPr/>
        <p:txBody>
          <a:bodyPr/>
          <a:lstStyle/>
          <a:p>
            <a:endParaRPr lang="en-IN" dirty="0"/>
          </a:p>
        </p:txBody>
      </p:sp>
      <p:sp>
        <p:nvSpPr>
          <p:cNvPr id="1048700" name="Slide Number Placeholder 3"/>
          <p:cNvSpPr>
            <a:spLocks noGrp="1"/>
          </p:cNvSpPr>
          <p:nvPr>
            <p:ph type="sldNum" sz="quarter" idx="5"/>
          </p:nvPr>
        </p:nvSpPr>
        <p:spPr/>
        <p:txBody>
          <a:bodyPr/>
          <a:lstStyle/>
          <a:p>
            <a:fld id="{B243A534-92E3-41EC-8919-15D030C60832}" type="slidenum">
              <a:rPr lang="en-IN" smtClean="0"/>
              <a:pPr/>
              <a:t>58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6"/>
          <p:cNvGrpSpPr/>
          <p:nvPr/>
        </p:nvGrpSpPr>
        <p:grpSpPr>
          <a:xfrm>
            <a:off x="0" y="-8467"/>
            <a:ext cx="12192000" cy="6866467"/>
            <a:chOff x="0" y="-8467"/>
            <a:chExt cx="12192000" cy="6866467"/>
          </a:xfrm>
        </p:grpSpPr>
        <p:cxnSp>
          <p:nvCxnSpPr>
            <p:cNvPr id="3145730"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09"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0"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2"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3"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4"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1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618"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19" name="Date Placeholder 3"/>
          <p:cNvSpPr>
            <a:spLocks noGrp="1"/>
          </p:cNvSpPr>
          <p:nvPr>
            <p:ph type="dt" sz="half" idx="10"/>
          </p:nvPr>
        </p:nvSpPr>
        <p:spPr/>
        <p:txBody>
          <a:bodyPr/>
          <a:lstStyle/>
          <a:p>
            <a:fld id="{838B2976-7889-4168-B1C1-B448D150E886}" type="datetimeFigureOut">
              <a:rPr lang="en-IN" smtClean="0"/>
              <a:pPr/>
              <a:t>25-02-2024</a:t>
            </a:fld>
            <a:endParaRPr lang="en-IN"/>
          </a:p>
        </p:txBody>
      </p:sp>
      <p:sp>
        <p:nvSpPr>
          <p:cNvPr id="1048620" name="Footer Placeholder 4"/>
          <p:cNvSpPr>
            <a:spLocks noGrp="1"/>
          </p:cNvSpPr>
          <p:nvPr>
            <p:ph type="ftr" sz="quarter" idx="11"/>
          </p:nvPr>
        </p:nvSpPr>
        <p:spPr/>
        <p:txBody>
          <a:bodyPr/>
          <a:lstStyle/>
          <a:p>
            <a:endParaRPr lang="en-IN"/>
          </a:p>
        </p:txBody>
      </p:sp>
      <p:sp>
        <p:nvSpPr>
          <p:cNvPr id="1048621" name="Slide Number Placeholder 5"/>
          <p:cNvSpPr>
            <a:spLocks noGrp="1"/>
          </p:cNvSpPr>
          <p:nvPr>
            <p:ph type="sldNum" sz="quarter" idx="12"/>
          </p:nvPr>
        </p:nvSpPr>
        <p:spPr/>
        <p:txBody>
          <a:bodyPr/>
          <a:lstStyle/>
          <a:p>
            <a:fld id="{1385E366-C19B-4ABB-8271-E81812CE768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6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76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64" name="Date Placeholder 3"/>
          <p:cNvSpPr>
            <a:spLocks noGrp="1"/>
          </p:cNvSpPr>
          <p:nvPr>
            <p:ph type="dt" sz="half" idx="10"/>
          </p:nvPr>
        </p:nvSpPr>
        <p:spPr/>
        <p:txBody>
          <a:bodyPr/>
          <a:lstStyle/>
          <a:p>
            <a:fld id="{838B2976-7889-4168-B1C1-B448D150E886}" type="datetimeFigureOut">
              <a:rPr lang="en-IN" smtClean="0"/>
              <a:pPr/>
              <a:t>25-02-2024</a:t>
            </a:fld>
            <a:endParaRPr lang="en-IN"/>
          </a:p>
        </p:txBody>
      </p:sp>
      <p:sp>
        <p:nvSpPr>
          <p:cNvPr id="1048765" name="Footer Placeholder 4"/>
          <p:cNvSpPr>
            <a:spLocks noGrp="1"/>
          </p:cNvSpPr>
          <p:nvPr>
            <p:ph type="ftr" sz="quarter" idx="11"/>
          </p:nvPr>
        </p:nvSpPr>
        <p:spPr/>
        <p:txBody>
          <a:bodyPr/>
          <a:lstStyle/>
          <a:p>
            <a:endParaRPr lang="en-IN"/>
          </a:p>
        </p:txBody>
      </p:sp>
      <p:sp>
        <p:nvSpPr>
          <p:cNvPr id="1048766" name="Slide Number Placeholder 5"/>
          <p:cNvSpPr>
            <a:spLocks noGrp="1"/>
          </p:cNvSpPr>
          <p:nvPr>
            <p:ph type="sldNum" sz="quarter" idx="12"/>
          </p:nvPr>
        </p:nvSpPr>
        <p:spPr/>
        <p:txBody>
          <a:bodyPr/>
          <a:lstStyle/>
          <a:p>
            <a:fld id="{1385E366-C19B-4ABB-8271-E81812CE768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72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7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24"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25" name="Date Placeholder 3"/>
          <p:cNvSpPr>
            <a:spLocks noGrp="1"/>
          </p:cNvSpPr>
          <p:nvPr>
            <p:ph type="dt" sz="half" idx="10"/>
          </p:nvPr>
        </p:nvSpPr>
        <p:spPr/>
        <p:txBody>
          <a:bodyPr/>
          <a:lstStyle/>
          <a:p>
            <a:fld id="{838B2976-7889-4168-B1C1-B448D150E886}" type="datetimeFigureOut">
              <a:rPr lang="en-IN" smtClean="0"/>
              <a:pPr/>
              <a:t>25-02-2024</a:t>
            </a:fld>
            <a:endParaRPr lang="en-IN"/>
          </a:p>
        </p:txBody>
      </p:sp>
      <p:sp>
        <p:nvSpPr>
          <p:cNvPr id="1048726" name="Footer Placeholder 4"/>
          <p:cNvSpPr>
            <a:spLocks noGrp="1"/>
          </p:cNvSpPr>
          <p:nvPr>
            <p:ph type="ftr" sz="quarter" idx="11"/>
          </p:nvPr>
        </p:nvSpPr>
        <p:spPr/>
        <p:txBody>
          <a:bodyPr/>
          <a:lstStyle/>
          <a:p>
            <a:endParaRPr lang="en-IN"/>
          </a:p>
        </p:txBody>
      </p:sp>
      <p:sp>
        <p:nvSpPr>
          <p:cNvPr id="1048727" name="Slide Number Placeholder 5"/>
          <p:cNvSpPr>
            <a:spLocks noGrp="1"/>
          </p:cNvSpPr>
          <p:nvPr>
            <p:ph type="sldNum" sz="quarter" idx="12"/>
          </p:nvPr>
        </p:nvSpPr>
        <p:spPr/>
        <p:txBody>
          <a:bodyPr/>
          <a:lstStyle/>
          <a:p>
            <a:fld id="{1385E366-C19B-4ABB-8271-E81812CE7687}" type="slidenum">
              <a:rPr lang="en-IN" smtClean="0"/>
              <a:pPr/>
              <a:t>‹#›</a:t>
            </a:fld>
            <a:endParaRPr lang="en-IN"/>
          </a:p>
        </p:txBody>
      </p:sp>
      <p:sp>
        <p:nvSpPr>
          <p:cNvPr id="1048728"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1048729"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57"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758"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59" name="Date Placeholder 3"/>
          <p:cNvSpPr>
            <a:spLocks noGrp="1"/>
          </p:cNvSpPr>
          <p:nvPr>
            <p:ph type="dt" sz="half" idx="10"/>
          </p:nvPr>
        </p:nvSpPr>
        <p:spPr/>
        <p:txBody>
          <a:bodyPr/>
          <a:lstStyle/>
          <a:p>
            <a:fld id="{838B2976-7889-4168-B1C1-B448D150E886}" type="datetimeFigureOut">
              <a:rPr lang="en-IN" smtClean="0"/>
              <a:pPr/>
              <a:t>25-02-2024</a:t>
            </a:fld>
            <a:endParaRPr lang="en-IN"/>
          </a:p>
        </p:txBody>
      </p:sp>
      <p:sp>
        <p:nvSpPr>
          <p:cNvPr id="1048760" name="Footer Placeholder 4"/>
          <p:cNvSpPr>
            <a:spLocks noGrp="1"/>
          </p:cNvSpPr>
          <p:nvPr>
            <p:ph type="ftr" sz="quarter" idx="11"/>
          </p:nvPr>
        </p:nvSpPr>
        <p:spPr/>
        <p:txBody>
          <a:bodyPr/>
          <a:lstStyle/>
          <a:p>
            <a:endParaRPr lang="en-IN"/>
          </a:p>
        </p:txBody>
      </p:sp>
      <p:sp>
        <p:nvSpPr>
          <p:cNvPr id="1048761" name="Slide Number Placeholder 5"/>
          <p:cNvSpPr>
            <a:spLocks noGrp="1"/>
          </p:cNvSpPr>
          <p:nvPr>
            <p:ph type="sldNum" sz="quarter" idx="12"/>
          </p:nvPr>
        </p:nvSpPr>
        <p:spPr/>
        <p:txBody>
          <a:bodyPr/>
          <a:lstStyle/>
          <a:p>
            <a:fld id="{1385E366-C19B-4ABB-8271-E81812CE7687}"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714"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715"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16"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7" name="Date Placeholder 3"/>
          <p:cNvSpPr>
            <a:spLocks noGrp="1"/>
          </p:cNvSpPr>
          <p:nvPr>
            <p:ph type="dt" sz="half" idx="10"/>
          </p:nvPr>
        </p:nvSpPr>
        <p:spPr/>
        <p:txBody>
          <a:bodyPr/>
          <a:lstStyle/>
          <a:p>
            <a:fld id="{838B2976-7889-4168-B1C1-B448D150E886}" type="datetimeFigureOut">
              <a:rPr lang="en-IN" smtClean="0"/>
              <a:pPr/>
              <a:t>25-02-2024</a:t>
            </a:fld>
            <a:endParaRPr lang="en-IN"/>
          </a:p>
        </p:txBody>
      </p:sp>
      <p:sp>
        <p:nvSpPr>
          <p:cNvPr id="1048718" name="Footer Placeholder 4"/>
          <p:cNvSpPr>
            <a:spLocks noGrp="1"/>
          </p:cNvSpPr>
          <p:nvPr>
            <p:ph type="ftr" sz="quarter" idx="11"/>
          </p:nvPr>
        </p:nvSpPr>
        <p:spPr/>
        <p:txBody>
          <a:bodyPr/>
          <a:lstStyle/>
          <a:p>
            <a:endParaRPr lang="en-IN"/>
          </a:p>
        </p:txBody>
      </p:sp>
      <p:sp>
        <p:nvSpPr>
          <p:cNvPr id="1048719" name="Slide Number Placeholder 5"/>
          <p:cNvSpPr>
            <a:spLocks noGrp="1"/>
          </p:cNvSpPr>
          <p:nvPr>
            <p:ph type="sldNum" sz="quarter" idx="12"/>
          </p:nvPr>
        </p:nvSpPr>
        <p:spPr/>
        <p:txBody>
          <a:bodyPr/>
          <a:lstStyle/>
          <a:p>
            <a:fld id="{1385E366-C19B-4ABB-8271-E81812CE7687}" type="slidenum">
              <a:rPr lang="en-IN" smtClean="0"/>
              <a:pPr/>
              <a:t>‹#›</a:t>
            </a:fld>
            <a:endParaRPr lang="en-IN"/>
          </a:p>
        </p:txBody>
      </p:sp>
      <p:sp>
        <p:nvSpPr>
          <p:cNvPr id="1048720"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1048721"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67"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768"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69"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70" name="Date Placeholder 3"/>
          <p:cNvSpPr>
            <a:spLocks noGrp="1"/>
          </p:cNvSpPr>
          <p:nvPr>
            <p:ph type="dt" sz="half" idx="10"/>
          </p:nvPr>
        </p:nvSpPr>
        <p:spPr/>
        <p:txBody>
          <a:bodyPr/>
          <a:lstStyle/>
          <a:p>
            <a:fld id="{838B2976-7889-4168-B1C1-B448D150E886}" type="datetimeFigureOut">
              <a:rPr lang="en-IN" smtClean="0"/>
              <a:pPr/>
              <a:t>25-02-2024</a:t>
            </a:fld>
            <a:endParaRPr lang="en-IN"/>
          </a:p>
        </p:txBody>
      </p:sp>
      <p:sp>
        <p:nvSpPr>
          <p:cNvPr id="1048771" name="Footer Placeholder 4"/>
          <p:cNvSpPr>
            <a:spLocks noGrp="1"/>
          </p:cNvSpPr>
          <p:nvPr>
            <p:ph type="ftr" sz="quarter" idx="11"/>
          </p:nvPr>
        </p:nvSpPr>
        <p:spPr/>
        <p:txBody>
          <a:bodyPr/>
          <a:lstStyle/>
          <a:p>
            <a:endParaRPr lang="en-IN"/>
          </a:p>
        </p:txBody>
      </p:sp>
      <p:sp>
        <p:nvSpPr>
          <p:cNvPr id="1048772" name="Slide Number Placeholder 5"/>
          <p:cNvSpPr>
            <a:spLocks noGrp="1"/>
          </p:cNvSpPr>
          <p:nvPr>
            <p:ph type="sldNum" sz="quarter" idx="12"/>
          </p:nvPr>
        </p:nvSpPr>
        <p:spPr/>
        <p:txBody>
          <a:bodyPr/>
          <a:lstStyle/>
          <a:p>
            <a:fld id="{1385E366-C19B-4ABB-8271-E81812CE7687}"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36" name="Title 1"/>
          <p:cNvSpPr>
            <a:spLocks noGrp="1"/>
          </p:cNvSpPr>
          <p:nvPr>
            <p:ph type="title"/>
          </p:nvPr>
        </p:nvSpPr>
        <p:spPr/>
        <p:txBody>
          <a:bodyPr/>
          <a:lstStyle/>
          <a:p>
            <a:r>
              <a:rPr lang="en-US"/>
              <a:t>Click to edit Master title style</a:t>
            </a:r>
            <a:endParaRPr lang="en-US" dirty="0"/>
          </a:p>
        </p:txBody>
      </p:sp>
      <p:sp>
        <p:nvSpPr>
          <p:cNvPr id="104873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8" name="Date Placeholder 3"/>
          <p:cNvSpPr>
            <a:spLocks noGrp="1"/>
          </p:cNvSpPr>
          <p:nvPr>
            <p:ph type="dt" sz="half" idx="10"/>
          </p:nvPr>
        </p:nvSpPr>
        <p:spPr/>
        <p:txBody>
          <a:bodyPr/>
          <a:lstStyle/>
          <a:p>
            <a:fld id="{838B2976-7889-4168-B1C1-B448D150E886}" type="datetimeFigureOut">
              <a:rPr lang="en-IN" smtClean="0"/>
              <a:pPr/>
              <a:t>25-02-2024</a:t>
            </a:fld>
            <a:endParaRPr lang="en-IN"/>
          </a:p>
        </p:txBody>
      </p:sp>
      <p:sp>
        <p:nvSpPr>
          <p:cNvPr id="1048739" name="Footer Placeholder 4"/>
          <p:cNvSpPr>
            <a:spLocks noGrp="1"/>
          </p:cNvSpPr>
          <p:nvPr>
            <p:ph type="ftr" sz="quarter" idx="11"/>
          </p:nvPr>
        </p:nvSpPr>
        <p:spPr/>
        <p:txBody>
          <a:bodyPr/>
          <a:lstStyle/>
          <a:p>
            <a:endParaRPr lang="en-IN"/>
          </a:p>
        </p:txBody>
      </p:sp>
      <p:sp>
        <p:nvSpPr>
          <p:cNvPr id="1048740" name="Slide Number Placeholder 5"/>
          <p:cNvSpPr>
            <a:spLocks noGrp="1"/>
          </p:cNvSpPr>
          <p:nvPr>
            <p:ph type="sldNum" sz="quarter" idx="12"/>
          </p:nvPr>
        </p:nvSpPr>
        <p:spPr/>
        <p:txBody>
          <a:bodyPr/>
          <a:lstStyle/>
          <a:p>
            <a:fld id="{1385E366-C19B-4ABB-8271-E81812CE7687}"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79"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80"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81" name="Date Placeholder 3"/>
          <p:cNvSpPr>
            <a:spLocks noGrp="1"/>
          </p:cNvSpPr>
          <p:nvPr>
            <p:ph type="dt" sz="half" idx="10"/>
          </p:nvPr>
        </p:nvSpPr>
        <p:spPr/>
        <p:txBody>
          <a:bodyPr/>
          <a:lstStyle/>
          <a:p>
            <a:fld id="{838B2976-7889-4168-B1C1-B448D150E886}" type="datetimeFigureOut">
              <a:rPr lang="en-IN" smtClean="0"/>
              <a:pPr/>
              <a:t>25-02-2024</a:t>
            </a:fld>
            <a:endParaRPr lang="en-IN"/>
          </a:p>
        </p:txBody>
      </p:sp>
      <p:sp>
        <p:nvSpPr>
          <p:cNvPr id="1048782" name="Footer Placeholder 4"/>
          <p:cNvSpPr>
            <a:spLocks noGrp="1"/>
          </p:cNvSpPr>
          <p:nvPr>
            <p:ph type="ftr" sz="quarter" idx="11"/>
          </p:nvPr>
        </p:nvSpPr>
        <p:spPr/>
        <p:txBody>
          <a:bodyPr/>
          <a:lstStyle/>
          <a:p>
            <a:endParaRPr lang="en-IN"/>
          </a:p>
        </p:txBody>
      </p:sp>
      <p:sp>
        <p:nvSpPr>
          <p:cNvPr id="1048783" name="Slide Number Placeholder 5"/>
          <p:cNvSpPr>
            <a:spLocks noGrp="1"/>
          </p:cNvSpPr>
          <p:nvPr>
            <p:ph type="sldNum" sz="quarter" idx="12"/>
          </p:nvPr>
        </p:nvSpPr>
        <p:spPr/>
        <p:txBody>
          <a:bodyPr/>
          <a:lstStyle/>
          <a:p>
            <a:fld id="{1385E366-C19B-4ABB-8271-E81812CE768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104859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1" name="Date Placeholder 3"/>
          <p:cNvSpPr>
            <a:spLocks noGrp="1"/>
          </p:cNvSpPr>
          <p:nvPr>
            <p:ph type="dt" sz="half" idx="10"/>
          </p:nvPr>
        </p:nvSpPr>
        <p:spPr/>
        <p:txBody>
          <a:bodyPr/>
          <a:lstStyle/>
          <a:p>
            <a:fld id="{838B2976-7889-4168-B1C1-B448D150E886}" type="datetimeFigureOut">
              <a:rPr lang="en-IN" smtClean="0"/>
              <a:pPr/>
              <a:t>25-02-2024</a:t>
            </a:fld>
            <a:endParaRPr lang="en-IN"/>
          </a:p>
        </p:txBody>
      </p:sp>
      <p:sp>
        <p:nvSpPr>
          <p:cNvPr id="1048592" name="Footer Placeholder 4"/>
          <p:cNvSpPr>
            <a:spLocks noGrp="1"/>
          </p:cNvSpPr>
          <p:nvPr>
            <p:ph type="ftr" sz="quarter" idx="11"/>
          </p:nvPr>
        </p:nvSpPr>
        <p:spPr/>
        <p:txBody>
          <a:bodyPr/>
          <a:lstStyle/>
          <a:p>
            <a:endParaRPr lang="en-IN"/>
          </a:p>
        </p:txBody>
      </p:sp>
      <p:sp>
        <p:nvSpPr>
          <p:cNvPr id="1048593" name="Slide Number Placeholder 5"/>
          <p:cNvSpPr>
            <a:spLocks noGrp="1"/>
          </p:cNvSpPr>
          <p:nvPr>
            <p:ph type="sldNum" sz="quarter" idx="12"/>
          </p:nvPr>
        </p:nvSpPr>
        <p:spPr/>
        <p:txBody>
          <a:bodyPr/>
          <a:lstStyle/>
          <a:p>
            <a:fld id="{1385E366-C19B-4ABB-8271-E81812CE768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41"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742"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43" name="Date Placeholder 3"/>
          <p:cNvSpPr>
            <a:spLocks noGrp="1"/>
          </p:cNvSpPr>
          <p:nvPr>
            <p:ph type="dt" sz="half" idx="10"/>
          </p:nvPr>
        </p:nvSpPr>
        <p:spPr/>
        <p:txBody>
          <a:bodyPr/>
          <a:lstStyle/>
          <a:p>
            <a:fld id="{838B2976-7889-4168-B1C1-B448D150E886}" type="datetimeFigureOut">
              <a:rPr lang="en-IN" smtClean="0"/>
              <a:pPr/>
              <a:t>25-02-2024</a:t>
            </a:fld>
            <a:endParaRPr lang="en-IN"/>
          </a:p>
        </p:txBody>
      </p:sp>
      <p:sp>
        <p:nvSpPr>
          <p:cNvPr id="1048744" name="Footer Placeholder 4"/>
          <p:cNvSpPr>
            <a:spLocks noGrp="1"/>
          </p:cNvSpPr>
          <p:nvPr>
            <p:ph type="ftr" sz="quarter" idx="11"/>
          </p:nvPr>
        </p:nvSpPr>
        <p:spPr/>
        <p:txBody>
          <a:bodyPr/>
          <a:lstStyle/>
          <a:p>
            <a:endParaRPr lang="en-IN"/>
          </a:p>
        </p:txBody>
      </p:sp>
      <p:sp>
        <p:nvSpPr>
          <p:cNvPr id="1048745" name="Slide Number Placeholder 5"/>
          <p:cNvSpPr>
            <a:spLocks noGrp="1"/>
          </p:cNvSpPr>
          <p:nvPr>
            <p:ph type="sldNum" sz="quarter" idx="12"/>
          </p:nvPr>
        </p:nvSpPr>
        <p:spPr/>
        <p:txBody>
          <a:bodyPr/>
          <a:lstStyle/>
          <a:p>
            <a:fld id="{1385E366-C19B-4ABB-8271-E81812CE768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a:t>Click to edit Master title style</a:t>
            </a:r>
            <a:endParaRPr lang="en-US" dirty="0"/>
          </a:p>
        </p:txBody>
      </p:sp>
      <p:sp>
        <p:nvSpPr>
          <p:cNvPr id="1048599"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0"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1" name="Date Placeholder 4"/>
          <p:cNvSpPr>
            <a:spLocks noGrp="1"/>
          </p:cNvSpPr>
          <p:nvPr>
            <p:ph type="dt" sz="half" idx="10"/>
          </p:nvPr>
        </p:nvSpPr>
        <p:spPr/>
        <p:txBody>
          <a:bodyPr/>
          <a:lstStyle/>
          <a:p>
            <a:fld id="{838B2976-7889-4168-B1C1-B448D150E886}" type="datetimeFigureOut">
              <a:rPr lang="en-IN" smtClean="0"/>
              <a:pPr/>
              <a:t>25-02-2024</a:t>
            </a:fld>
            <a:endParaRPr lang="en-IN"/>
          </a:p>
        </p:txBody>
      </p:sp>
      <p:sp>
        <p:nvSpPr>
          <p:cNvPr id="1048602" name="Footer Placeholder 5"/>
          <p:cNvSpPr>
            <a:spLocks noGrp="1"/>
          </p:cNvSpPr>
          <p:nvPr>
            <p:ph type="ftr" sz="quarter" idx="11"/>
          </p:nvPr>
        </p:nvSpPr>
        <p:spPr/>
        <p:txBody>
          <a:bodyPr/>
          <a:lstStyle/>
          <a:p>
            <a:endParaRPr lang="en-IN"/>
          </a:p>
        </p:txBody>
      </p:sp>
      <p:sp>
        <p:nvSpPr>
          <p:cNvPr id="1048603" name="Slide Number Placeholder 6"/>
          <p:cNvSpPr>
            <a:spLocks noGrp="1"/>
          </p:cNvSpPr>
          <p:nvPr>
            <p:ph type="sldNum" sz="quarter" idx="12"/>
          </p:nvPr>
        </p:nvSpPr>
        <p:spPr/>
        <p:txBody>
          <a:bodyPr/>
          <a:lstStyle/>
          <a:p>
            <a:fld id="{1385E366-C19B-4ABB-8271-E81812CE768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6" name="Title 1"/>
          <p:cNvSpPr>
            <a:spLocks noGrp="1"/>
          </p:cNvSpPr>
          <p:nvPr>
            <p:ph type="title"/>
          </p:nvPr>
        </p:nvSpPr>
        <p:spPr/>
        <p:txBody>
          <a:bodyPr/>
          <a:lstStyle/>
          <a:p>
            <a:r>
              <a:rPr lang="en-US"/>
              <a:t>Click to edit Master title style</a:t>
            </a:r>
            <a:endParaRPr lang="en-US" dirty="0"/>
          </a:p>
        </p:txBody>
      </p:sp>
      <p:sp>
        <p:nvSpPr>
          <p:cNvPr id="1048747"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8"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9"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50"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1" name="Date Placeholder 6"/>
          <p:cNvSpPr>
            <a:spLocks noGrp="1"/>
          </p:cNvSpPr>
          <p:nvPr>
            <p:ph type="dt" sz="half" idx="10"/>
          </p:nvPr>
        </p:nvSpPr>
        <p:spPr/>
        <p:txBody>
          <a:bodyPr/>
          <a:lstStyle/>
          <a:p>
            <a:fld id="{838B2976-7889-4168-B1C1-B448D150E886}" type="datetimeFigureOut">
              <a:rPr lang="en-IN" smtClean="0"/>
              <a:pPr/>
              <a:t>25-02-2024</a:t>
            </a:fld>
            <a:endParaRPr lang="en-IN"/>
          </a:p>
        </p:txBody>
      </p:sp>
      <p:sp>
        <p:nvSpPr>
          <p:cNvPr id="1048752" name="Footer Placeholder 7"/>
          <p:cNvSpPr>
            <a:spLocks noGrp="1"/>
          </p:cNvSpPr>
          <p:nvPr>
            <p:ph type="ftr" sz="quarter" idx="11"/>
          </p:nvPr>
        </p:nvSpPr>
        <p:spPr/>
        <p:txBody>
          <a:bodyPr/>
          <a:lstStyle/>
          <a:p>
            <a:endParaRPr lang="en-IN"/>
          </a:p>
        </p:txBody>
      </p:sp>
      <p:sp>
        <p:nvSpPr>
          <p:cNvPr id="1048753" name="Slide Number Placeholder 8"/>
          <p:cNvSpPr>
            <a:spLocks noGrp="1"/>
          </p:cNvSpPr>
          <p:nvPr>
            <p:ph type="sldNum" sz="quarter" idx="12"/>
          </p:nvPr>
        </p:nvSpPr>
        <p:spPr/>
        <p:txBody>
          <a:bodyPr/>
          <a:lstStyle/>
          <a:p>
            <a:fld id="{1385E366-C19B-4ABB-8271-E81812CE768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10"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711" name="Date Placeholder 2"/>
          <p:cNvSpPr>
            <a:spLocks noGrp="1"/>
          </p:cNvSpPr>
          <p:nvPr>
            <p:ph type="dt" sz="half" idx="10"/>
          </p:nvPr>
        </p:nvSpPr>
        <p:spPr/>
        <p:txBody>
          <a:bodyPr/>
          <a:lstStyle/>
          <a:p>
            <a:fld id="{838B2976-7889-4168-B1C1-B448D150E886}" type="datetimeFigureOut">
              <a:rPr lang="en-IN" smtClean="0"/>
              <a:pPr/>
              <a:t>25-02-2024</a:t>
            </a:fld>
            <a:endParaRPr lang="en-IN"/>
          </a:p>
        </p:txBody>
      </p:sp>
      <p:sp>
        <p:nvSpPr>
          <p:cNvPr id="1048712" name="Footer Placeholder 3"/>
          <p:cNvSpPr>
            <a:spLocks noGrp="1"/>
          </p:cNvSpPr>
          <p:nvPr>
            <p:ph type="ftr" sz="quarter" idx="11"/>
          </p:nvPr>
        </p:nvSpPr>
        <p:spPr/>
        <p:txBody>
          <a:bodyPr/>
          <a:lstStyle/>
          <a:p>
            <a:endParaRPr lang="en-IN"/>
          </a:p>
        </p:txBody>
      </p:sp>
      <p:sp>
        <p:nvSpPr>
          <p:cNvPr id="1048713" name="Slide Number Placeholder 4"/>
          <p:cNvSpPr>
            <a:spLocks noGrp="1"/>
          </p:cNvSpPr>
          <p:nvPr>
            <p:ph type="sldNum" sz="quarter" idx="12"/>
          </p:nvPr>
        </p:nvSpPr>
        <p:spPr/>
        <p:txBody>
          <a:bodyPr/>
          <a:lstStyle/>
          <a:p>
            <a:fld id="{1385E366-C19B-4ABB-8271-E81812CE768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54" name="Date Placeholder 1"/>
          <p:cNvSpPr>
            <a:spLocks noGrp="1"/>
          </p:cNvSpPr>
          <p:nvPr>
            <p:ph type="dt" sz="half" idx="10"/>
          </p:nvPr>
        </p:nvSpPr>
        <p:spPr/>
        <p:txBody>
          <a:bodyPr/>
          <a:lstStyle/>
          <a:p>
            <a:fld id="{838B2976-7889-4168-B1C1-B448D150E886}" type="datetimeFigureOut">
              <a:rPr lang="en-IN" smtClean="0"/>
              <a:pPr/>
              <a:t>25-02-2024</a:t>
            </a:fld>
            <a:endParaRPr lang="en-IN"/>
          </a:p>
        </p:txBody>
      </p:sp>
      <p:sp>
        <p:nvSpPr>
          <p:cNvPr id="1048755" name="Footer Placeholder 2"/>
          <p:cNvSpPr>
            <a:spLocks noGrp="1"/>
          </p:cNvSpPr>
          <p:nvPr>
            <p:ph type="ftr" sz="quarter" idx="11"/>
          </p:nvPr>
        </p:nvSpPr>
        <p:spPr/>
        <p:txBody>
          <a:bodyPr/>
          <a:lstStyle/>
          <a:p>
            <a:endParaRPr lang="en-IN"/>
          </a:p>
        </p:txBody>
      </p:sp>
      <p:sp>
        <p:nvSpPr>
          <p:cNvPr id="1048756" name="Slide Number Placeholder 3"/>
          <p:cNvSpPr>
            <a:spLocks noGrp="1"/>
          </p:cNvSpPr>
          <p:nvPr>
            <p:ph type="sldNum" sz="quarter" idx="12"/>
          </p:nvPr>
        </p:nvSpPr>
        <p:spPr/>
        <p:txBody>
          <a:bodyPr/>
          <a:lstStyle/>
          <a:p>
            <a:fld id="{1385E366-C19B-4ABB-8271-E81812CE768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73"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774"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5"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1048776" name="Date Placeholder 4"/>
          <p:cNvSpPr>
            <a:spLocks noGrp="1"/>
          </p:cNvSpPr>
          <p:nvPr>
            <p:ph type="dt" sz="half" idx="10"/>
          </p:nvPr>
        </p:nvSpPr>
        <p:spPr/>
        <p:txBody>
          <a:bodyPr/>
          <a:lstStyle/>
          <a:p>
            <a:fld id="{838B2976-7889-4168-B1C1-B448D150E886}" type="datetimeFigureOut">
              <a:rPr lang="en-IN" smtClean="0"/>
              <a:pPr/>
              <a:t>25-02-2024</a:t>
            </a:fld>
            <a:endParaRPr lang="en-IN"/>
          </a:p>
        </p:txBody>
      </p:sp>
      <p:sp>
        <p:nvSpPr>
          <p:cNvPr id="1048777" name="Footer Placeholder 5"/>
          <p:cNvSpPr>
            <a:spLocks noGrp="1"/>
          </p:cNvSpPr>
          <p:nvPr>
            <p:ph type="ftr" sz="quarter" idx="11"/>
          </p:nvPr>
        </p:nvSpPr>
        <p:spPr/>
        <p:txBody>
          <a:bodyPr/>
          <a:lstStyle/>
          <a:p>
            <a:endParaRPr lang="en-IN"/>
          </a:p>
        </p:txBody>
      </p:sp>
      <p:sp>
        <p:nvSpPr>
          <p:cNvPr id="1048778" name="Slide Number Placeholder 6"/>
          <p:cNvSpPr>
            <a:spLocks noGrp="1"/>
          </p:cNvSpPr>
          <p:nvPr>
            <p:ph type="sldNum" sz="quarter" idx="12"/>
          </p:nvPr>
        </p:nvSpPr>
        <p:spPr/>
        <p:txBody>
          <a:bodyPr/>
          <a:lstStyle/>
          <a:p>
            <a:fld id="{1385E366-C19B-4ABB-8271-E81812CE768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30"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731"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32"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3" name="Date Placeholder 4"/>
          <p:cNvSpPr>
            <a:spLocks noGrp="1"/>
          </p:cNvSpPr>
          <p:nvPr>
            <p:ph type="dt" sz="half" idx="10"/>
          </p:nvPr>
        </p:nvSpPr>
        <p:spPr/>
        <p:txBody>
          <a:bodyPr/>
          <a:lstStyle/>
          <a:p>
            <a:fld id="{838B2976-7889-4168-B1C1-B448D150E886}" type="datetimeFigureOut">
              <a:rPr lang="en-IN" smtClean="0"/>
              <a:pPr/>
              <a:t>25-02-2024</a:t>
            </a:fld>
            <a:endParaRPr lang="en-IN"/>
          </a:p>
        </p:txBody>
      </p:sp>
      <p:sp>
        <p:nvSpPr>
          <p:cNvPr id="1048734" name="Footer Placeholder 5"/>
          <p:cNvSpPr>
            <a:spLocks noGrp="1"/>
          </p:cNvSpPr>
          <p:nvPr>
            <p:ph type="ftr" sz="quarter" idx="11"/>
          </p:nvPr>
        </p:nvSpPr>
        <p:spPr/>
        <p:txBody>
          <a:bodyPr/>
          <a:lstStyle/>
          <a:p>
            <a:endParaRPr lang="en-IN"/>
          </a:p>
        </p:txBody>
      </p:sp>
      <p:sp>
        <p:nvSpPr>
          <p:cNvPr id="1048735" name="Slide Number Placeholder 6"/>
          <p:cNvSpPr>
            <a:spLocks noGrp="1"/>
          </p:cNvSpPr>
          <p:nvPr>
            <p:ph type="sldNum" sz="quarter" idx="12"/>
          </p:nvPr>
        </p:nvSpPr>
        <p:spPr/>
        <p:txBody>
          <a:bodyPr/>
          <a:lstStyle/>
          <a:p>
            <a:fld id="{1385E366-C19B-4ABB-8271-E81812CE768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8B2976-7889-4168-B1C1-B448D150E886}" type="datetimeFigureOut">
              <a:rPr lang="en-IN" smtClean="0"/>
              <a:pPr/>
              <a:t>25-02-2024</a:t>
            </a:fld>
            <a:endParaRPr lang="en-IN"/>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385E366-C19B-4ABB-8271-E81812CE768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javatpoint.com/cpu-full-for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easytechjunkie.com/what-is-an-operating-system.htm" TargetMode="External"/><Relationship Id="rId2" Type="http://schemas.openxmlformats.org/officeDocument/2006/relationships/hyperlink" Target="https://www.easytechjunkie.com/what-is-computer-processing.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https://www.javatpoint.com/google-chrome" TargetMode="External"/><Relationship Id="rId2" Type="http://schemas.openxmlformats.org/officeDocument/2006/relationships/hyperlink" Target="https://www.javatpoint.com/excel-tutorial" TargetMode="Externa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hyperlink" Target="https://www.javatpoint.com/mozilla-firefox"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ctrTitle"/>
          </p:nvPr>
        </p:nvSpPr>
        <p:spPr/>
        <p:txBody>
          <a:bodyPr/>
          <a:lstStyle/>
          <a:p>
            <a:r>
              <a:rPr lang="en-US"/>
              <a:t>Operating Systems</a:t>
            </a:r>
          </a:p>
        </p:txBody>
      </p:sp>
      <p:sp>
        <p:nvSpPr>
          <p:cNvPr id="104862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Content Placeholder 3"/>
          <p:cNvPicPr>
            <a:picLocks noGrp="1" noChangeAspect="1"/>
          </p:cNvPicPr>
          <p:nvPr>
            <p:ph sz="half" idx="1"/>
          </p:nvPr>
        </p:nvPicPr>
        <p:blipFill>
          <a:blip r:embed="rId2" cstate="print"/>
          <a:stretch>
            <a:fillRect/>
          </a:stretch>
        </p:blipFill>
        <p:spPr>
          <a:xfrm>
            <a:off x="586740" y="3733800"/>
            <a:ext cx="4184015" cy="2635885"/>
          </a:xfrm>
          <a:prstGeom prst="rect">
            <a:avLst/>
          </a:prstGeom>
        </p:spPr>
      </p:pic>
      <p:pic>
        <p:nvPicPr>
          <p:cNvPr id="2097154" name="Content Placeholder 99"/>
          <p:cNvPicPr>
            <a:picLocks noGrp="1"/>
          </p:cNvPicPr>
          <p:nvPr>
            <p:ph sz="half" idx="2"/>
          </p:nvPr>
        </p:nvPicPr>
        <p:blipFill>
          <a:blip r:embed="rId3" cstate="print"/>
          <a:stretch>
            <a:fillRect/>
          </a:stretch>
        </p:blipFill>
        <p:spPr>
          <a:xfrm>
            <a:off x="5708650" y="3733800"/>
            <a:ext cx="4184015" cy="2764155"/>
          </a:xfrm>
          <a:prstGeom prst="rect">
            <a:avLst/>
          </a:prstGeom>
          <a:noFill/>
          <a:ln w="9525">
            <a:noFill/>
          </a:ln>
        </p:spPr>
      </p:pic>
      <p:pic>
        <p:nvPicPr>
          <p:cNvPr id="2097155" name="Picture 100"/>
          <p:cNvPicPr/>
          <p:nvPr/>
        </p:nvPicPr>
        <p:blipFill>
          <a:blip r:embed="rId4" cstate="print"/>
          <a:stretch>
            <a:fillRect/>
          </a:stretch>
        </p:blipFill>
        <p:spPr>
          <a:xfrm>
            <a:off x="960755" y="400685"/>
            <a:ext cx="3810000" cy="2857500"/>
          </a:xfrm>
          <a:prstGeom prst="rect">
            <a:avLst/>
          </a:prstGeom>
          <a:noFill/>
          <a:ln w="9525">
            <a:noFill/>
          </a:ln>
        </p:spPr>
      </p:pic>
      <p:pic>
        <p:nvPicPr>
          <p:cNvPr id="2097156" name="Picture 101"/>
          <p:cNvPicPr/>
          <p:nvPr/>
        </p:nvPicPr>
        <p:blipFill>
          <a:blip r:embed="rId5" cstate="print"/>
          <a:stretch>
            <a:fillRect/>
          </a:stretch>
        </p:blipFill>
        <p:spPr>
          <a:xfrm>
            <a:off x="5278120" y="241935"/>
            <a:ext cx="4613910" cy="31750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677334" y="609600"/>
            <a:ext cx="8596668" cy="600222"/>
          </a:xfrm>
        </p:spPr>
        <p:txBody>
          <a:bodyPr>
            <a:normAutofit fontScale="90000"/>
          </a:bodyPr>
          <a:lstStyle/>
          <a:p>
            <a:pPr>
              <a:lnSpc>
                <a:spcPct val="150000"/>
              </a:lnSpc>
            </a:pPr>
            <a:r>
              <a:rPr lang="en-IN" sz="3600" b="1">
                <a:solidFill>
                  <a:srgbClr val="000000"/>
                </a:solidFill>
                <a:effectLst/>
                <a:latin typeface="Verdana" panose="020B0604030504040204" pitchFamily="34" charset="0"/>
                <a:ea typeface="Times New Roman" panose="02020603050405020304" pitchFamily="18" charset="0"/>
                <a:cs typeface="Helvetica" panose="020B0604020202020204" pitchFamily="34" charset="0"/>
              </a:rPr>
              <a:t>Generations of Operating System</a:t>
            </a:r>
            <a:endParaRPr lang="en-IN" sz="3600" b="1" dirty="0">
              <a:effectLst/>
              <a:latin typeface="Times New Roman" panose="02020603050405020304" pitchFamily="18" charset="0"/>
              <a:ea typeface="Times New Roman" panose="02020603050405020304" pitchFamily="18" charset="0"/>
            </a:endParaRPr>
          </a:p>
        </p:txBody>
      </p:sp>
      <p:sp>
        <p:nvSpPr>
          <p:cNvPr id="1048607" name="Content Placeholder 2"/>
          <p:cNvSpPr>
            <a:spLocks noGrp="1"/>
          </p:cNvSpPr>
          <p:nvPr>
            <p:ph idx="1"/>
          </p:nvPr>
        </p:nvSpPr>
        <p:spPr>
          <a:xfrm>
            <a:off x="677333" y="1645920"/>
            <a:ext cx="11252070" cy="4867421"/>
          </a:xfrm>
        </p:spPr>
        <p:txBody>
          <a:bodyPr>
            <a:noAutofit/>
          </a:bodyPr>
          <a:lstStyle/>
          <a:p>
            <a:pPr algn="just">
              <a:lnSpc>
                <a:spcPct val="150000"/>
              </a:lnSpc>
            </a:pPr>
            <a:r>
              <a:rPr lang="en-IN" sz="2600" b="1"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The First Generation (1940 to early 1950s)</a:t>
            </a:r>
            <a:endParaRPr lang="en-IN" sz="2600" dirty="0">
              <a:effectLst/>
              <a:latin typeface="Verdana" panose="020B0604030504040204" pitchFamily="34" charset="0"/>
              <a:ea typeface="Verdana" panose="020B0604030504040204" pitchFamily="34" charset="0"/>
            </a:endParaRPr>
          </a:p>
          <a:p>
            <a:pPr marL="0" indent="0" algn="just">
              <a:lnSpc>
                <a:spcPct val="150000"/>
              </a:lnSpc>
              <a:buNone/>
            </a:pPr>
            <a:r>
              <a:rPr lang="en-IN" sz="2600"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When the first electronic computer was developed in 1940, it was created without any operating system.</a:t>
            </a:r>
            <a:endParaRPr lang="en-IN" sz="2600" dirty="0">
              <a:effectLst/>
              <a:latin typeface="Verdana" panose="020B0604030504040204" pitchFamily="34" charset="0"/>
              <a:ea typeface="Verdana" panose="020B0604030504040204" pitchFamily="34" charset="0"/>
            </a:endParaRPr>
          </a:p>
          <a:p>
            <a:pPr algn="just">
              <a:lnSpc>
                <a:spcPct val="150000"/>
              </a:lnSpc>
              <a:spcAft>
                <a:spcPts val="800"/>
              </a:spcAft>
            </a:pPr>
            <a:r>
              <a:rPr lang="en-IN" sz="2600" b="1"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The Second Generation (1955 - 1965)- batch processor</a:t>
            </a:r>
            <a:endParaRPr lang="en-IN" sz="2600" dirty="0">
              <a:effectLst/>
              <a:latin typeface="Verdana" panose="020B0604030504040204" pitchFamily="34" charset="0"/>
              <a:ea typeface="Verdana" panose="020B0604030504040204" pitchFamily="34" charset="0"/>
              <a:cs typeface="Times New Roman" panose="02020603050405020304" pitchFamily="18" charset="0"/>
            </a:endParaRPr>
          </a:p>
          <a:p>
            <a:pPr marL="0" indent="0" algn="just">
              <a:lnSpc>
                <a:spcPct val="150000"/>
              </a:lnSpc>
              <a:spcAft>
                <a:spcPts val="800"/>
              </a:spcAft>
              <a:buNone/>
            </a:pPr>
            <a:r>
              <a:rPr lang="en-IN" sz="2600"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The first operating system (OS) was created in the early 1950s and was known as </a:t>
            </a:r>
            <a:r>
              <a:rPr lang="en-IN" sz="2600" b="1"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GMOS. </a:t>
            </a:r>
            <a:endParaRPr lang="en-IN" sz="2600" dirty="0">
              <a:effectLst/>
              <a:latin typeface="Verdana" panose="020B0604030504040204" pitchFamily="34" charset="0"/>
              <a:ea typeface="Verdana" panose="020B060403050404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Content Placeholder 2"/>
          <p:cNvSpPr>
            <a:spLocks noGrp="1"/>
          </p:cNvSpPr>
          <p:nvPr>
            <p:ph idx="1"/>
          </p:nvPr>
        </p:nvSpPr>
        <p:spPr>
          <a:xfrm>
            <a:off x="295423" y="323557"/>
            <a:ext cx="11250766" cy="6682154"/>
          </a:xfrm>
        </p:spPr>
        <p:txBody>
          <a:bodyPr>
            <a:normAutofit fontScale="44444" lnSpcReduction="20000"/>
          </a:bodyPr>
          <a:lstStyle/>
          <a:p>
            <a:pPr algn="just">
              <a:lnSpc>
                <a:spcPct val="170000"/>
              </a:lnSpc>
              <a:spcAft>
                <a:spcPts val="800"/>
              </a:spcAft>
            </a:pPr>
            <a:r>
              <a:rPr lang="en-IN" sz="6000" b="1"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The Third Generation (1965 - 1980)</a:t>
            </a:r>
            <a:r>
              <a:rPr lang="en-IN" sz="6000"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 operating system designers were very capable of developing a new operating system that could simultaneously perform multiple tasks in a single computer program called </a:t>
            </a:r>
            <a:r>
              <a:rPr lang="en-IN" sz="6000" b="1" dirty="0">
                <a:solidFill>
                  <a:srgbClr val="FF0000"/>
                </a:solidFill>
                <a:effectLst/>
                <a:latin typeface="Verdana" panose="020B0604030504040204" pitchFamily="34" charset="0"/>
                <a:ea typeface="Verdana" panose="020B0604030504040204" pitchFamily="34" charset="0"/>
                <a:cs typeface="Segoe UI" panose="020B0502040204020203" pitchFamily="34" charset="0"/>
              </a:rPr>
              <a:t>multiprogramming.</a:t>
            </a:r>
            <a:endParaRPr lang="en-IN" sz="6000" b="1" dirty="0">
              <a:solidFill>
                <a:srgbClr val="FF0000"/>
              </a:solidFill>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70000"/>
              </a:lnSpc>
              <a:spcAft>
                <a:spcPts val="800"/>
              </a:spcAft>
            </a:pPr>
            <a:r>
              <a:rPr lang="en-IN" sz="6000" b="1"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The Fourth Generation (1980 - Present Day)</a:t>
            </a:r>
            <a:endParaRPr lang="en-IN" sz="6000" dirty="0">
              <a:effectLst/>
              <a:latin typeface="Verdana" panose="020B0604030504040204" pitchFamily="34" charset="0"/>
              <a:ea typeface="Verdana" panose="020B0604030504040204" pitchFamily="34" charset="0"/>
              <a:cs typeface="Times New Roman" panose="02020603050405020304" pitchFamily="18" charset="0"/>
            </a:endParaRPr>
          </a:p>
          <a:p>
            <a:pPr marL="0" indent="0">
              <a:lnSpc>
                <a:spcPct val="170000"/>
              </a:lnSpc>
              <a:buNone/>
            </a:pPr>
            <a:r>
              <a:rPr lang="en-IN" sz="6000"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The fourth generation of operating systems is related to the development of the </a:t>
            </a:r>
            <a:r>
              <a:rPr lang="en-IN" sz="6000" b="1" dirty="0">
                <a:solidFill>
                  <a:srgbClr val="FF0000"/>
                </a:solidFill>
                <a:effectLst/>
                <a:latin typeface="Verdana" panose="020B0604030504040204" pitchFamily="34" charset="0"/>
                <a:ea typeface="Verdana" panose="020B0604030504040204" pitchFamily="34" charset="0"/>
                <a:cs typeface="Segoe UI" panose="020B0502040204020203" pitchFamily="34" charset="0"/>
              </a:rPr>
              <a:t>personal computer</a:t>
            </a:r>
            <a:r>
              <a:rPr lang="en-IN" sz="6000"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a:t>
            </a:r>
          </a:p>
          <a:p>
            <a:pPr marL="0" indent="0">
              <a:lnSpc>
                <a:spcPct val="170000"/>
              </a:lnSpc>
              <a:buNone/>
            </a:pPr>
            <a:r>
              <a:rPr lang="en-IN" sz="6000"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 A major factor related to creating personal computers was the </a:t>
            </a:r>
            <a:r>
              <a:rPr lang="en-IN" sz="6000" b="1" dirty="0">
                <a:solidFill>
                  <a:srgbClr val="FF0000"/>
                </a:solidFill>
                <a:effectLst/>
                <a:latin typeface="Verdana" panose="020B0604030504040204" pitchFamily="34" charset="0"/>
                <a:ea typeface="Verdana" panose="020B0604030504040204" pitchFamily="34" charset="0"/>
                <a:cs typeface="Segoe UI" panose="020B0502040204020203" pitchFamily="34" charset="0"/>
              </a:rPr>
              <a:t>birth of Microsoft and the Windows operating system</a:t>
            </a:r>
            <a:r>
              <a:rPr lang="en-IN" sz="6000"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 </a:t>
            </a:r>
            <a:r>
              <a:rPr lang="en-IN" sz="6000" b="1" dirty="0">
                <a:solidFill>
                  <a:srgbClr val="0070C0"/>
                </a:solidFill>
                <a:effectLst/>
                <a:latin typeface="Verdana" panose="020B0604030504040204" pitchFamily="34" charset="0"/>
                <a:ea typeface="Verdana" panose="020B0604030504040204" pitchFamily="34" charset="0"/>
                <a:cs typeface="Segoe UI" panose="020B0502040204020203" pitchFamily="34" charset="0"/>
              </a:rPr>
              <a:t>Microsoft created the first window operating system in 1975.</a:t>
            </a:r>
            <a:r>
              <a:rPr lang="en-IN" sz="6000"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 </a:t>
            </a:r>
          </a:p>
          <a:p>
            <a:pPr marL="0" indent="0">
              <a:lnSpc>
                <a:spcPct val="170000"/>
              </a:lnSpc>
              <a:buNone/>
            </a:pPr>
            <a:endParaRPr lang="en-IN" sz="6000" dirty="0">
              <a:latin typeface="Verdana" panose="020B0604030504040204" pitchFamily="34" charset="0"/>
              <a:ea typeface="Verdana" panose="020B0604030504040204" pitchFamily="34" charset="0"/>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98473" y="609600"/>
            <a:ext cx="10086535" cy="839372"/>
          </a:xfrm>
        </p:spPr>
        <p:txBody>
          <a:bodyPr/>
          <a:lstStyle/>
          <a:p>
            <a:pPr algn="ctr"/>
            <a:r>
              <a:rPr lang="en-US" b="1" i="0" dirty="0">
                <a:solidFill>
                  <a:schemeClr val="accent2">
                    <a:lumMod val="75000"/>
                  </a:schemeClr>
                </a:solidFill>
                <a:effectLst/>
                <a:latin typeface="Arial" panose="020B0604020202020204" pitchFamily="34" charset="0"/>
                <a:cs typeface="Arial" panose="020B0604020202020204" pitchFamily="34" charset="0"/>
              </a:rPr>
              <a:t>view of a operating system</a:t>
            </a:r>
            <a:endParaRPr lang="en-IN" b="1" dirty="0">
              <a:solidFill>
                <a:schemeClr val="accent2">
                  <a:lumMod val="75000"/>
                </a:schemeClr>
              </a:solidFill>
              <a:latin typeface="Arial" panose="020B0604020202020204" pitchFamily="34" charset="0"/>
              <a:cs typeface="Arial" panose="020B0604020202020204" pitchFamily="34" charset="0"/>
            </a:endParaRPr>
          </a:p>
        </p:txBody>
      </p:sp>
      <p:pic>
        <p:nvPicPr>
          <p:cNvPr id="2097159" name="Picture 2"/>
          <p:cNvPicPr>
            <a:picLocks noGrp="1" noChangeAspect="1" noChangeArrowheads="1"/>
          </p:cNvPicPr>
          <p:nvPr>
            <p:ph idx="1"/>
          </p:nvPr>
        </p:nvPicPr>
        <p:blipFill>
          <a:blip r:embed="rId2" cstate="print"/>
          <a:srcRect/>
          <a:stretch>
            <a:fillRect/>
          </a:stretch>
        </p:blipFill>
        <p:spPr bwMode="auto">
          <a:xfrm>
            <a:off x="196948" y="1730326"/>
            <a:ext cx="10916529" cy="534572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lang="en-IN" sz="3600" b="1" dirty="0">
                <a:solidFill>
                  <a:srgbClr val="000000"/>
                </a:solidFill>
                <a:effectLst/>
                <a:latin typeface="Verdana" panose="020B0604030504040204" pitchFamily="34" charset="0"/>
                <a:ea typeface="Times New Roman" panose="02020603050405020304" pitchFamily="18" charset="0"/>
                <a:cs typeface="Varela Round" panose="00000500000000000000" pitchFamily="2" charset="-79"/>
              </a:rPr>
              <a:t>What is Computer?</a:t>
            </a:r>
            <a:r>
              <a:rPr lang="en-IN" sz="3600" dirty="0">
                <a:effectLst/>
                <a:latin typeface="Times New Roman" panose="02020603050405020304" pitchFamily="18" charset="0"/>
                <a:ea typeface="Times New Roman" panose="02020603050405020304" pitchFamily="18" charset="0"/>
              </a:rPr>
              <a:t/>
            </a:r>
            <a:br>
              <a:rPr lang="en-IN" sz="3600" dirty="0">
                <a:effectLst/>
                <a:latin typeface="Times New Roman" panose="02020603050405020304" pitchFamily="18" charset="0"/>
                <a:ea typeface="Times New Roman" panose="02020603050405020304" pitchFamily="18" charset="0"/>
              </a:rPr>
            </a:br>
            <a:endParaRPr lang="en-IN" dirty="0"/>
          </a:p>
        </p:txBody>
      </p:sp>
      <p:sp>
        <p:nvSpPr>
          <p:cNvPr id="1048635" name="Content Placeholder 2"/>
          <p:cNvSpPr>
            <a:spLocks noGrp="1"/>
          </p:cNvSpPr>
          <p:nvPr>
            <p:ph idx="1"/>
          </p:nvPr>
        </p:nvSpPr>
        <p:spPr>
          <a:xfrm>
            <a:off x="677334" y="2160589"/>
            <a:ext cx="9746826" cy="3880773"/>
          </a:xfrm>
        </p:spPr>
        <p:txBody>
          <a:bodyPr>
            <a:normAutofit/>
          </a:bodyPr>
          <a:lstStyle/>
          <a:p>
            <a:pPr algn="just">
              <a:lnSpc>
                <a:spcPct val="150000"/>
              </a:lnSpc>
            </a:pPr>
            <a:r>
              <a:rPr lang="en-IN" sz="2400" dirty="0">
                <a:solidFill>
                  <a:srgbClr val="000000"/>
                </a:solidFill>
                <a:effectLst/>
                <a:latin typeface="Verdana" panose="020B0604030504040204" pitchFamily="34" charset="0"/>
                <a:ea typeface="Times New Roman" panose="02020603050405020304" pitchFamily="18" charset="0"/>
                <a:cs typeface="Varela Round" panose="00000500000000000000" pitchFamily="2" charset="-79"/>
              </a:rPr>
              <a:t>A computer is a programmable electronic device that accepts raw data as input and processes it with a set of instructions (a program) to produce the result as output. It can process numerical as well as non-numerical calculations.</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a:xfrm>
            <a:off x="677334" y="609600"/>
            <a:ext cx="8596668" cy="684628"/>
          </a:xfrm>
        </p:spPr>
        <p:txBody>
          <a:bodyPr>
            <a:normAutofit fontScale="90000"/>
          </a:bodyPr>
          <a:lstStyle/>
          <a:p>
            <a:r>
              <a:rPr lang="en-IN" sz="3600" b="1" kern="0" dirty="0">
                <a:solidFill>
                  <a:srgbClr val="000000"/>
                </a:solidFill>
                <a:effectLst/>
                <a:latin typeface="Verdana" panose="020B0604030504040204" pitchFamily="34" charset="0"/>
                <a:ea typeface="Times New Roman" panose="02020603050405020304" pitchFamily="18" charset="0"/>
                <a:cs typeface="Helvetica" panose="020B0604020202020204" pitchFamily="34" charset="0"/>
              </a:rPr>
              <a:t>What is a PC?</a:t>
            </a:r>
            <a:r>
              <a:rPr lang="en-IN" sz="36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IN" sz="36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1048637" name="Content Placeholder 2"/>
          <p:cNvSpPr>
            <a:spLocks noGrp="1"/>
          </p:cNvSpPr>
          <p:nvPr>
            <p:ph idx="1"/>
          </p:nvPr>
        </p:nvSpPr>
        <p:spPr>
          <a:xfrm>
            <a:off x="677334" y="1294229"/>
            <a:ext cx="10098518" cy="5795888"/>
          </a:xfrm>
        </p:spPr>
        <p:txBody>
          <a:bodyPr>
            <a:normAutofit/>
          </a:bodyPr>
          <a:lstStyle/>
          <a:p>
            <a:pPr algn="just">
              <a:lnSpc>
                <a:spcPct val="150000"/>
              </a:lnSpc>
            </a:pPr>
            <a:r>
              <a:rPr lang="en-IN" sz="24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The PC is a general-purpose, cost-effective computer that stands for the personal computer. It is When Ed Roberts introduced the MITS Altair 8800, he coined the term PC. Alternatively, it is referred to as a single-user computer and a desktop that is designed to be used by a single end-user. </a:t>
            </a:r>
          </a:p>
          <a:p>
            <a:pPr algn="just">
              <a:lnSpc>
                <a:spcPct val="150000"/>
              </a:lnSpc>
            </a:pPr>
            <a:r>
              <a:rPr lang="en-IN" sz="24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All PCs depend on the </a:t>
            </a:r>
            <a:r>
              <a:rPr lang="en-IN" sz="2400" dirty="0">
                <a:solidFill>
                  <a:srgbClr val="FF0000"/>
                </a:solidFill>
                <a:effectLst/>
                <a:latin typeface="Verdana" panose="020B0604030504040204" pitchFamily="34" charset="0"/>
                <a:ea typeface="Times New Roman" panose="02020603050405020304" pitchFamily="18" charset="0"/>
                <a:cs typeface="Segoe UI" panose="020B0502040204020203" pitchFamily="34" charset="0"/>
              </a:rPr>
              <a:t>microprocessor technology </a:t>
            </a:r>
            <a:r>
              <a:rPr lang="en-IN" sz="24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that makes it capable for PC makers to set the whole </a:t>
            </a:r>
            <a:r>
              <a:rPr lang="en-IN" sz="2400" u="sng"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hlinkClick r:id="rId2"/>
              </a:rPr>
              <a:t>CPU (central processing unit)</a:t>
            </a:r>
            <a:r>
              <a:rPr lang="en-IN" sz="24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on a single chip.</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Content Placeholder 2"/>
          <p:cNvSpPr>
            <a:spLocks noGrp="1"/>
          </p:cNvSpPr>
          <p:nvPr>
            <p:ph idx="1"/>
          </p:nvPr>
        </p:nvSpPr>
        <p:spPr>
          <a:xfrm>
            <a:off x="309489" y="365760"/>
            <a:ext cx="11882511" cy="6492239"/>
          </a:xfrm>
        </p:spPr>
        <p:txBody>
          <a:bodyPr>
            <a:noAutofit/>
          </a:bodyPr>
          <a:lstStyle/>
          <a:p>
            <a:pPr algn="just">
              <a:lnSpc>
                <a:spcPct val="150000"/>
              </a:lnSpc>
            </a:pPr>
            <a:r>
              <a:rPr lang="en-IN" sz="26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PC contains a keyboard, mouse, monitor, and system unit. Most of the personal computers have an Internet or a network connection, including ports for connecting peripheral devices like scanners, printers, digital cameras, and more. </a:t>
            </a:r>
            <a:endParaRPr lang="en-IN" sz="2600" dirty="0">
              <a:effectLst/>
              <a:latin typeface="Times New Roman" panose="02020603050405020304" pitchFamily="18" charset="0"/>
              <a:ea typeface="Times New Roman" panose="02020603050405020304" pitchFamily="18" charset="0"/>
            </a:endParaRPr>
          </a:p>
          <a:p>
            <a:pPr>
              <a:lnSpc>
                <a:spcPct val="150000"/>
              </a:lnSpc>
            </a:pPr>
            <a:r>
              <a:rPr lang="en-IN" sz="2600" dirty="0">
                <a:solidFill>
                  <a:srgbClr val="000000"/>
                </a:solidFill>
                <a:effectLst/>
                <a:latin typeface="Verdana" panose="020B0604030504040204" pitchFamily="34" charset="0"/>
                <a:ea typeface="Calibri" panose="020F0502020204030204" pitchFamily="34" charset="0"/>
                <a:cs typeface="Segoe UI" panose="020B0502040204020203" pitchFamily="34" charset="0"/>
              </a:rPr>
              <a:t>Personal computers are used to create spreadsheets, write documents, play games, run databases, and many other tasks. Also, at home, it is widely used for playing PC games, multimedia entertainment, accessing the Internet and more.</a:t>
            </a:r>
            <a:endParaRPr lang="en-IN" sz="2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itle 1"/>
          <p:cNvSpPr>
            <a:spLocks noGrp="1"/>
          </p:cNvSpPr>
          <p:nvPr>
            <p:ph type="title"/>
          </p:nvPr>
        </p:nvSpPr>
        <p:spPr>
          <a:xfrm>
            <a:off x="464234" y="609600"/>
            <a:ext cx="10958732" cy="769034"/>
          </a:xfrm>
        </p:spPr>
        <p:txBody>
          <a:bodyPr>
            <a:normAutofit/>
          </a:bodyPr>
          <a:lstStyle/>
          <a:p>
            <a:r>
              <a:rPr lang="en-IN" sz="2900" b="1" dirty="0">
                <a:solidFill>
                  <a:srgbClr val="000000"/>
                </a:solidFill>
                <a:effectLst/>
                <a:latin typeface="Verdana" panose="020B0604030504040204" pitchFamily="34" charset="0"/>
                <a:ea typeface="Times New Roman" panose="02020603050405020304" pitchFamily="18" charset="0"/>
                <a:cs typeface="Helvetica" panose="020B0604020202020204" pitchFamily="34" charset="0"/>
              </a:rPr>
              <a:t>Personal computer operating system is made only for personal</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2097160" name="Content Placeholder 4" descr="Xaikus' Blog: Blog # 2 Part 1 External Parts of a Computer"/>
          <p:cNvPicPr>
            <a:picLocks noGrp="1" noChangeAspect="1"/>
          </p:cNvPicPr>
          <p:nvPr>
            <p:ph sz="half" idx="1"/>
          </p:nvPr>
        </p:nvPicPr>
        <p:blipFill>
          <a:blip r:embed="rId3" cstate="print"/>
          <a:srcRect/>
          <a:stretch>
            <a:fillRect/>
          </a:stretch>
        </p:blipFill>
        <p:spPr bwMode="auto">
          <a:xfrm>
            <a:off x="677863" y="1519310"/>
            <a:ext cx="4183062" cy="4729089"/>
          </a:xfrm>
          <a:prstGeom prst="rect">
            <a:avLst/>
          </a:prstGeom>
          <a:noFill/>
          <a:ln>
            <a:noFill/>
          </a:ln>
        </p:spPr>
      </p:pic>
      <p:pic>
        <p:nvPicPr>
          <p:cNvPr id="2097161" name="Content Placeholder 5" descr="Grade 4 Computer Science – SimplifiedTeacher"/>
          <p:cNvPicPr>
            <a:picLocks noGrp="1" noChangeAspect="1"/>
          </p:cNvPicPr>
          <p:nvPr>
            <p:ph sz="half" idx="2"/>
          </p:nvPr>
        </p:nvPicPr>
        <p:blipFill>
          <a:blip r:embed="rId4" cstate="print"/>
          <a:srcRect/>
          <a:stretch>
            <a:fillRect/>
          </a:stretch>
        </p:blipFill>
        <p:spPr bwMode="auto">
          <a:xfrm>
            <a:off x="5089524" y="1280160"/>
            <a:ext cx="7102475" cy="55778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Picture 2" descr="9 important Types of operating systems - Computer Pathsala"/>
          <p:cNvPicPr>
            <a:picLocks noGrp="1" noChangeAspect="1" noChangeArrowheads="1"/>
          </p:cNvPicPr>
          <p:nvPr>
            <p:ph idx="1"/>
          </p:nvPr>
        </p:nvPicPr>
        <p:blipFill>
          <a:blip r:embed="rId2" cstate="print"/>
          <a:stretch>
            <a:fillRect/>
          </a:stretch>
        </p:blipFill>
        <p:spPr bwMode="auto">
          <a:xfrm>
            <a:off x="1216957" y="-281354"/>
            <a:ext cx="9952791" cy="7147821"/>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a:xfrm>
            <a:off x="677545" y="307975"/>
            <a:ext cx="9437370" cy="899160"/>
          </a:xfrm>
        </p:spPr>
        <p:txBody>
          <a:bodyPr>
            <a:normAutofit fontScale="90000"/>
          </a:bodyPr>
          <a:lstStyle/>
          <a:p>
            <a:r>
              <a:rPr lang="en-IN" sz="3600" b="1" dirty="0">
                <a:solidFill>
                  <a:srgbClr val="0070C0"/>
                </a:solidFill>
                <a:effectLst/>
                <a:latin typeface="Verdana" panose="020B0604030504040204" pitchFamily="34" charset="0"/>
                <a:ea typeface="Times New Roman" panose="02020603050405020304" pitchFamily="18" charset="0"/>
                <a:cs typeface="Varela Round" panose="00000500000000000000" pitchFamily="2" charset="-79"/>
              </a:rPr>
              <a:t>What is Batch Operating System?</a:t>
            </a:r>
            <a:r>
              <a:rPr lang="en-IN" sz="3600" dirty="0">
                <a:effectLst/>
                <a:latin typeface="Calibri" panose="020F0502020204030204" pitchFamily="34" charset="0"/>
                <a:ea typeface="Calibri" panose="020F0502020204030204" pitchFamily="34" charset="0"/>
                <a:cs typeface="Times New Roman" panose="02020603050405020304" pitchFamily="18" charset="0"/>
              </a:rPr>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1048644" name="Content Placeholder 2"/>
          <p:cNvSpPr>
            <a:spLocks noGrp="1"/>
          </p:cNvSpPr>
          <p:nvPr>
            <p:ph idx="1"/>
          </p:nvPr>
        </p:nvSpPr>
        <p:spPr>
          <a:xfrm>
            <a:off x="0" y="1207135"/>
            <a:ext cx="12084050" cy="5651500"/>
          </a:xfrm>
        </p:spPr>
        <p:txBody>
          <a:bodyPr>
            <a:normAutofit fontScale="74444"/>
          </a:bodyPr>
          <a:lstStyle/>
          <a:p>
            <a:pPr algn="just">
              <a:lnSpc>
                <a:spcPct val="150000"/>
              </a:lnSpc>
              <a:spcAft>
                <a:spcPts val="800"/>
              </a:spcAft>
            </a:pPr>
            <a:r>
              <a:rPr lang="en-IN" sz="3100" b="1" dirty="0">
                <a:solidFill>
                  <a:srgbClr val="000000"/>
                </a:solidFill>
                <a:effectLst/>
                <a:latin typeface="Verdana" panose="020B0604030504040204" pitchFamily="34" charset="0"/>
                <a:ea typeface="Verdana" panose="020B0604030504040204" pitchFamily="34" charset="0"/>
                <a:cs typeface="Varela Round" panose="00000500000000000000" pitchFamily="2" charset="-79"/>
              </a:rPr>
              <a:t>Batch processing was very popular in the 1950S to 1970s. </a:t>
            </a:r>
          </a:p>
          <a:p>
            <a:pPr algn="just">
              <a:lnSpc>
                <a:spcPct val="150000"/>
              </a:lnSpc>
              <a:spcAft>
                <a:spcPts val="800"/>
              </a:spcAft>
            </a:pPr>
            <a:r>
              <a:rPr lang="en-IN" sz="3100" b="1" dirty="0">
                <a:solidFill>
                  <a:srgbClr val="000000"/>
                </a:solidFill>
                <a:effectLst/>
                <a:latin typeface="Verdana" panose="020B0604030504040204" pitchFamily="34" charset="0"/>
                <a:ea typeface="Verdana" panose="020B0604030504040204" pitchFamily="34" charset="0"/>
                <a:cs typeface="Varela Round" panose="00000500000000000000" pitchFamily="2" charset="-79"/>
              </a:rPr>
              <a:t>The </a:t>
            </a:r>
            <a:r>
              <a:rPr lang="en-IN" sz="3100" b="1" dirty="0">
                <a:solidFill>
                  <a:srgbClr val="FF0000"/>
                </a:solidFill>
                <a:effectLst/>
                <a:latin typeface="Verdana" panose="020B0604030504040204" pitchFamily="34" charset="0"/>
                <a:ea typeface="Verdana" panose="020B0604030504040204" pitchFamily="34" charset="0"/>
                <a:cs typeface="Varela Round" panose="00000500000000000000" pitchFamily="2" charset="-79"/>
              </a:rPr>
              <a:t>jobs were executed in batches</a:t>
            </a:r>
            <a:r>
              <a:rPr lang="en-IN" sz="3100" b="1" dirty="0">
                <a:solidFill>
                  <a:srgbClr val="000000"/>
                </a:solidFill>
                <a:effectLst/>
                <a:latin typeface="Verdana" panose="020B0604030504040204" pitchFamily="34" charset="0"/>
                <a:ea typeface="Verdana" panose="020B0604030504040204" pitchFamily="34" charset="0"/>
                <a:cs typeface="Varela Round" panose="00000500000000000000" pitchFamily="2" charset="-79"/>
              </a:rPr>
              <a:t>. People used to have a </a:t>
            </a:r>
            <a:r>
              <a:rPr lang="en-IN" sz="3100" b="1" dirty="0">
                <a:solidFill>
                  <a:srgbClr val="FF0000"/>
                </a:solidFill>
                <a:effectLst/>
                <a:latin typeface="Verdana" panose="020B0604030504040204" pitchFamily="34" charset="0"/>
                <a:ea typeface="Verdana" panose="020B0604030504040204" pitchFamily="34" charset="0"/>
                <a:cs typeface="Varela Round" panose="00000500000000000000" pitchFamily="2" charset="-79"/>
              </a:rPr>
              <a:t>single computer known as a mainframe</a:t>
            </a:r>
            <a:r>
              <a:rPr lang="en-IN" sz="3100" b="1" dirty="0">
                <a:solidFill>
                  <a:srgbClr val="000000"/>
                </a:solidFill>
                <a:effectLst/>
                <a:latin typeface="Verdana" panose="020B0604030504040204" pitchFamily="34" charset="0"/>
                <a:ea typeface="Verdana" panose="020B0604030504040204" pitchFamily="34" charset="0"/>
                <a:cs typeface="Varela Round" panose="00000500000000000000" pitchFamily="2" charset="-79"/>
              </a:rPr>
              <a:t>. </a:t>
            </a:r>
          </a:p>
          <a:p>
            <a:pPr algn="just">
              <a:lnSpc>
                <a:spcPct val="150000"/>
              </a:lnSpc>
              <a:spcAft>
                <a:spcPts val="800"/>
              </a:spcAft>
            </a:pPr>
            <a:r>
              <a:rPr lang="en-IN" sz="3100" b="1" dirty="0">
                <a:solidFill>
                  <a:srgbClr val="000000"/>
                </a:solidFill>
                <a:effectLst/>
                <a:latin typeface="Verdana" panose="020B0604030504040204" pitchFamily="34" charset="0"/>
                <a:ea typeface="Verdana" panose="020B0604030504040204" pitchFamily="34" charset="0"/>
                <a:cs typeface="Varela Round" panose="00000500000000000000" pitchFamily="2" charset="-79"/>
              </a:rPr>
              <a:t>Users using batch operating systems </a:t>
            </a:r>
            <a:r>
              <a:rPr lang="en-IN" sz="3100" b="1" dirty="0">
                <a:solidFill>
                  <a:srgbClr val="FF0000"/>
                </a:solidFill>
                <a:effectLst/>
                <a:latin typeface="Verdana" panose="020B0604030504040204" pitchFamily="34" charset="0"/>
                <a:ea typeface="Verdana" panose="020B0604030504040204" pitchFamily="34" charset="0"/>
                <a:cs typeface="Varela Round" panose="00000500000000000000" pitchFamily="2" charset="-79"/>
              </a:rPr>
              <a:t>do not interact directly with the computer</a:t>
            </a:r>
            <a:r>
              <a:rPr lang="en-IN" sz="3100" b="1" dirty="0">
                <a:solidFill>
                  <a:srgbClr val="000000"/>
                </a:solidFill>
                <a:effectLst/>
                <a:latin typeface="Verdana" panose="020B0604030504040204" pitchFamily="34" charset="0"/>
                <a:ea typeface="Verdana" panose="020B0604030504040204" pitchFamily="34" charset="0"/>
                <a:cs typeface="Varela Round" panose="00000500000000000000" pitchFamily="2" charset="-79"/>
              </a:rPr>
              <a:t>. Each user prepares their job using an offline device like a punch card and submitting it to the computer operator. </a:t>
            </a:r>
            <a:r>
              <a:rPr lang="en-IN" sz="3100" b="1" dirty="0">
                <a:solidFill>
                  <a:srgbClr val="FF0000"/>
                </a:solidFill>
                <a:effectLst/>
                <a:latin typeface="Verdana" panose="020B0604030504040204" pitchFamily="34" charset="0"/>
                <a:ea typeface="Verdana" panose="020B0604030504040204" pitchFamily="34" charset="0"/>
                <a:cs typeface="Varela Round" panose="00000500000000000000" pitchFamily="2" charset="-79"/>
              </a:rPr>
              <a:t>Jobs with similar requirements are grouped and executed as a group to speed up processing. </a:t>
            </a:r>
            <a:r>
              <a:rPr lang="en-IN" sz="3100" b="1" dirty="0">
                <a:solidFill>
                  <a:srgbClr val="333333"/>
                </a:solidFill>
                <a:effectLst/>
                <a:latin typeface="Verdana" panose="020B0604030504040204" pitchFamily="34" charset="0"/>
                <a:ea typeface="Times New Roman" panose="02020603050405020304" pitchFamily="18" charset="0"/>
                <a:cs typeface="Varela Round" panose="00000500000000000000"/>
              </a:rPr>
              <a:t>The output appeared after some time that could take days, hours, and minutes</a:t>
            </a:r>
            <a:r>
              <a:rPr lang="en-IN" sz="2800" dirty="0">
                <a:solidFill>
                  <a:srgbClr val="333333"/>
                </a:solidFill>
                <a:effectLst/>
                <a:latin typeface="Verdana" panose="020B0604030504040204" pitchFamily="34" charset="0"/>
                <a:ea typeface="Times New Roman" panose="02020603050405020304" pitchFamily="18" charset="0"/>
                <a:cs typeface="Varela Round" panose="00000500000000000000"/>
              </a:rPr>
              <a:t>.</a:t>
            </a:r>
            <a:endParaRPr lang="en-IN" sz="2600" dirty="0">
              <a:effectLst/>
              <a:latin typeface="Verdana" panose="020B0604030504040204" pitchFamily="34" charset="0"/>
              <a:ea typeface="Verdana" panose="020B0604030504040204" pitchFamily="34" charset="0"/>
              <a:cs typeface="Times New Roman" panose="02020603050405020304" pitchFamily="18"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a:xfrm>
            <a:off x="677333" y="609600"/>
            <a:ext cx="9803097" cy="1320800"/>
          </a:xfrm>
        </p:spPr>
        <p:txBody>
          <a:bodyPr>
            <a:normAutofit/>
          </a:bodyPr>
          <a:lstStyle/>
          <a:p>
            <a:r>
              <a:rPr lang="en-US" sz="3400" b="1" dirty="0">
                <a:latin typeface="Arial" panose="020B0604020202020204" pitchFamily="34" charset="0"/>
                <a:cs typeface="Arial" panose="020B0604020202020204" pitchFamily="34" charset="0"/>
              </a:rPr>
              <a:t>Unit I : </a:t>
            </a:r>
            <a:r>
              <a:rPr lang="en-IN" sz="3400" b="1" dirty="0">
                <a:latin typeface="Arial" panose="020B0604020202020204" pitchFamily="34" charset="0"/>
                <a:cs typeface="Arial" panose="020B0604020202020204" pitchFamily="34" charset="0"/>
              </a:rPr>
              <a:t>Operating System - Introduction</a:t>
            </a:r>
            <a:endParaRPr lang="en-IN" sz="3400" b="1" dirty="0"/>
          </a:p>
        </p:txBody>
      </p:sp>
      <p:sp>
        <p:nvSpPr>
          <p:cNvPr id="1048625" name="Content Placeholder 2"/>
          <p:cNvSpPr>
            <a:spLocks noGrp="1"/>
          </p:cNvSpPr>
          <p:nvPr>
            <p:ph idx="1"/>
          </p:nvPr>
        </p:nvSpPr>
        <p:spPr>
          <a:xfrm>
            <a:off x="457200" y="1482436"/>
            <a:ext cx="10127673" cy="5195455"/>
          </a:xfrm>
        </p:spPr>
        <p:txBody>
          <a:bodyPr>
            <a:normAutofit fontScale="92500" lnSpcReduction="20000"/>
          </a:bodyPr>
          <a:lstStyle/>
          <a:p>
            <a:r>
              <a:rPr lang="en-US" sz="2800" b="1" dirty="0" smtClean="0">
                <a:solidFill>
                  <a:schemeClr val="tx1">
                    <a:lumMod val="95000"/>
                    <a:lumOff val="5000"/>
                  </a:schemeClr>
                </a:solidFill>
                <a:latin typeface="Arial" panose="020B0604020202020204" pitchFamily="34" charset="0"/>
                <a:cs typeface="Arial" panose="020B0604020202020204" pitchFamily="34" charset="0"/>
              </a:rPr>
              <a:t>Introduction</a:t>
            </a:r>
          </a:p>
          <a:p>
            <a:pPr>
              <a:buNone/>
            </a:pPr>
            <a:r>
              <a:rPr lang="en-IN" sz="2800" b="1" dirty="0" smtClean="0">
                <a:solidFill>
                  <a:schemeClr val="tx1">
                    <a:lumMod val="95000"/>
                    <a:lumOff val="5000"/>
                  </a:schemeClr>
                </a:solidFill>
                <a:latin typeface="Arial" panose="020B0604020202020204" pitchFamily="34" charset="0"/>
                <a:cs typeface="Arial" panose="020B0604020202020204" pitchFamily="34" charset="0"/>
              </a:rPr>
              <a:t>Structures-</a:t>
            </a:r>
            <a:endParaRPr lang="en-US" sz="2800" b="1" dirty="0">
              <a:solidFill>
                <a:schemeClr val="tx1">
                  <a:lumMod val="95000"/>
                  <a:lumOff val="5000"/>
                </a:schemeClr>
              </a:solidFill>
              <a:latin typeface="Arial" panose="020B0604020202020204" pitchFamily="34" charset="0"/>
              <a:cs typeface="Arial" panose="020B0604020202020204" pitchFamily="34" charset="0"/>
            </a:endParaRPr>
          </a:p>
          <a:p>
            <a:r>
              <a:rPr lang="en-US" sz="2800" b="1" dirty="0" smtClean="0">
                <a:solidFill>
                  <a:schemeClr val="tx1">
                    <a:lumMod val="95000"/>
                    <a:lumOff val="5000"/>
                  </a:schemeClr>
                </a:solidFill>
                <a:latin typeface="Arial" panose="020B0604020202020204" pitchFamily="34" charset="0"/>
                <a:cs typeface="Arial" panose="020B0604020202020204" pitchFamily="34" charset="0"/>
              </a:rPr>
              <a:t>Batch </a:t>
            </a:r>
            <a:r>
              <a:rPr lang="en-US" sz="2800" b="1" dirty="0">
                <a:solidFill>
                  <a:schemeClr val="tx1">
                    <a:lumMod val="95000"/>
                    <a:lumOff val="5000"/>
                  </a:schemeClr>
                </a:solidFill>
                <a:latin typeface="Arial" panose="020B0604020202020204" pitchFamily="34" charset="0"/>
                <a:cs typeface="Arial" panose="020B0604020202020204" pitchFamily="34" charset="0"/>
              </a:rPr>
              <a:t>Processing</a:t>
            </a:r>
          </a:p>
          <a:p>
            <a:r>
              <a:rPr lang="en-IN" sz="2800" b="1" dirty="0">
                <a:solidFill>
                  <a:schemeClr val="tx1">
                    <a:lumMod val="95000"/>
                    <a:lumOff val="5000"/>
                  </a:schemeClr>
                </a:solidFill>
                <a:latin typeface="Arial" panose="020B0604020202020204" pitchFamily="34" charset="0"/>
                <a:cs typeface="Arial" panose="020B0604020202020204" pitchFamily="34" charset="0"/>
              </a:rPr>
              <a:t>Multi programmed</a:t>
            </a:r>
          </a:p>
          <a:p>
            <a:r>
              <a:rPr lang="en-IN" sz="2800" b="1" dirty="0" smtClean="0">
                <a:solidFill>
                  <a:schemeClr val="tx1">
                    <a:lumMod val="95000"/>
                    <a:lumOff val="5000"/>
                  </a:schemeClr>
                </a:solidFill>
                <a:latin typeface="Arial" panose="020B0604020202020204" pitchFamily="34" charset="0"/>
                <a:cs typeface="Arial" panose="020B0604020202020204" pitchFamily="34" charset="0"/>
              </a:rPr>
              <a:t>Time-shared</a:t>
            </a:r>
          </a:p>
          <a:p>
            <a:r>
              <a:rPr lang="en-US" sz="2800" b="1" dirty="0" smtClean="0">
                <a:solidFill>
                  <a:schemeClr val="tx1">
                    <a:lumMod val="95000"/>
                    <a:lumOff val="5000"/>
                  </a:schemeClr>
                </a:solidFill>
                <a:latin typeface="Arial" panose="020B0604020202020204" pitchFamily="34" charset="0"/>
                <a:cs typeface="Arial" panose="020B0604020202020204" pitchFamily="34" charset="0"/>
              </a:rPr>
              <a:t>Personal </a:t>
            </a:r>
            <a:r>
              <a:rPr lang="en-US" sz="2800" b="1" dirty="0" smtClean="0">
                <a:solidFill>
                  <a:schemeClr val="tx1">
                    <a:lumMod val="95000"/>
                    <a:lumOff val="5000"/>
                  </a:schemeClr>
                </a:solidFill>
                <a:latin typeface="Arial" panose="020B0604020202020204" pitchFamily="34" charset="0"/>
                <a:cs typeface="Arial" panose="020B0604020202020204" pitchFamily="34" charset="0"/>
              </a:rPr>
              <a:t>Computer</a:t>
            </a:r>
            <a:endParaRPr lang="en-IN" sz="2800" b="1" dirty="0">
              <a:solidFill>
                <a:schemeClr val="tx1">
                  <a:lumMod val="95000"/>
                  <a:lumOff val="5000"/>
                </a:schemeClr>
              </a:solidFill>
              <a:latin typeface="Arial" panose="020B0604020202020204" pitchFamily="34" charset="0"/>
              <a:cs typeface="Arial" panose="020B0604020202020204" pitchFamily="34" charset="0"/>
            </a:endParaRPr>
          </a:p>
          <a:p>
            <a:r>
              <a:rPr lang="en-IN" sz="2800" b="1" dirty="0">
                <a:solidFill>
                  <a:schemeClr val="tx1">
                    <a:lumMod val="95000"/>
                    <a:lumOff val="5000"/>
                  </a:schemeClr>
                </a:solidFill>
                <a:latin typeface="Arial" panose="020B0604020202020204" pitchFamily="34" charset="0"/>
                <a:cs typeface="Arial" panose="020B0604020202020204" pitchFamily="34" charset="0"/>
              </a:rPr>
              <a:t>Parallel and Distributed Systems</a:t>
            </a:r>
          </a:p>
          <a:p>
            <a:r>
              <a:rPr lang="en-IN" sz="2800" b="1" dirty="0">
                <a:solidFill>
                  <a:schemeClr val="tx1">
                    <a:lumMod val="95000"/>
                    <a:lumOff val="5000"/>
                  </a:schemeClr>
                </a:solidFill>
                <a:latin typeface="Arial" panose="020B0604020202020204" pitchFamily="34" charset="0"/>
                <a:cs typeface="Arial" panose="020B0604020202020204" pitchFamily="34" charset="0"/>
              </a:rPr>
              <a:t>Real-Time Systems and </a:t>
            </a:r>
            <a:r>
              <a:rPr lang="en-IN" sz="2800" b="1" dirty="0" smtClean="0">
                <a:solidFill>
                  <a:schemeClr val="tx1">
                    <a:lumMod val="95000"/>
                    <a:lumOff val="5000"/>
                  </a:schemeClr>
                </a:solidFill>
                <a:latin typeface="Arial" panose="020B0604020202020204" pitchFamily="34" charset="0"/>
                <a:cs typeface="Arial" panose="020B0604020202020204" pitchFamily="34" charset="0"/>
              </a:rPr>
              <a:t>Network</a:t>
            </a:r>
          </a:p>
          <a:p>
            <a:r>
              <a:rPr lang="en-IN" sz="2800" b="1" dirty="0" smtClean="0">
                <a:solidFill>
                  <a:schemeClr val="tx1">
                    <a:lumMod val="95000"/>
                    <a:lumOff val="5000"/>
                  </a:schemeClr>
                </a:solidFill>
                <a:latin typeface="Arial" panose="020B0604020202020204" pitchFamily="34" charset="0"/>
                <a:cs typeface="Arial" panose="020B0604020202020204" pitchFamily="34" charset="0"/>
              </a:rPr>
              <a:t>System </a:t>
            </a:r>
            <a:r>
              <a:rPr lang="en-IN" sz="2800" b="1" dirty="0" smtClean="0">
                <a:solidFill>
                  <a:schemeClr val="tx1">
                    <a:lumMod val="95000"/>
                    <a:lumOff val="5000"/>
                  </a:schemeClr>
                </a:solidFill>
                <a:latin typeface="Arial" panose="020B0604020202020204" pitchFamily="34" charset="0"/>
                <a:cs typeface="Arial" panose="020B0604020202020204" pitchFamily="34" charset="0"/>
              </a:rPr>
              <a:t>components</a:t>
            </a:r>
            <a:endParaRPr lang="en-IN" sz="2800" b="1" dirty="0">
              <a:solidFill>
                <a:schemeClr val="tx1">
                  <a:lumMod val="95000"/>
                  <a:lumOff val="5000"/>
                </a:schemeClr>
              </a:solidFill>
              <a:latin typeface="Arial" panose="020B0604020202020204" pitchFamily="34" charset="0"/>
              <a:cs typeface="Arial" panose="020B0604020202020204" pitchFamily="34" charset="0"/>
            </a:endParaRPr>
          </a:p>
          <a:p>
            <a:r>
              <a:rPr lang="en-IN" sz="2800" b="1" dirty="0">
                <a:solidFill>
                  <a:schemeClr val="tx1">
                    <a:lumMod val="95000"/>
                    <a:lumOff val="5000"/>
                  </a:schemeClr>
                </a:solidFill>
                <a:latin typeface="Arial" panose="020B0604020202020204" pitchFamily="34" charset="0"/>
                <a:cs typeface="Arial" panose="020B0604020202020204" pitchFamily="34" charset="0"/>
              </a:rPr>
              <a:t>Operating System </a:t>
            </a:r>
            <a:r>
              <a:rPr lang="en-IN" sz="2800" b="1" dirty="0" smtClean="0">
                <a:solidFill>
                  <a:schemeClr val="tx1">
                    <a:lumMod val="95000"/>
                    <a:lumOff val="5000"/>
                  </a:schemeClr>
                </a:solidFill>
                <a:latin typeface="Arial" panose="020B0604020202020204" pitchFamily="34" charset="0"/>
                <a:cs typeface="Arial" panose="020B0604020202020204" pitchFamily="34" charset="0"/>
              </a:rPr>
              <a:t>services</a:t>
            </a:r>
            <a:endParaRPr lang="en-IN" sz="2800" b="1" dirty="0">
              <a:solidFill>
                <a:schemeClr val="tx1">
                  <a:lumMod val="95000"/>
                  <a:lumOff val="5000"/>
                </a:schemeClr>
              </a:solidFill>
              <a:latin typeface="Arial" panose="020B0604020202020204" pitchFamily="34" charset="0"/>
              <a:cs typeface="Arial" panose="020B0604020202020204" pitchFamily="34" charset="0"/>
            </a:endParaRPr>
          </a:p>
          <a:p>
            <a:r>
              <a:rPr lang="en-IN" sz="2800" b="1" dirty="0">
                <a:solidFill>
                  <a:schemeClr val="tx1">
                    <a:lumMod val="95000"/>
                    <a:lumOff val="5000"/>
                  </a:schemeClr>
                </a:solidFill>
                <a:latin typeface="Arial" panose="020B0604020202020204" pitchFamily="34" charset="0"/>
                <a:cs typeface="Arial" panose="020B0604020202020204" pitchFamily="34" charset="0"/>
              </a:rPr>
              <a:t>System Calls </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Content Placeholder 2"/>
          <p:cNvSpPr>
            <a:spLocks noGrp="1"/>
          </p:cNvSpPr>
          <p:nvPr>
            <p:ph sz="half" idx="1"/>
          </p:nvPr>
        </p:nvSpPr>
        <p:spPr>
          <a:xfrm>
            <a:off x="677334" y="112542"/>
            <a:ext cx="4184035" cy="6358596"/>
          </a:xfrm>
        </p:spPr>
        <p:txBody>
          <a:bodyPr>
            <a:normAutofit/>
          </a:bodyPr>
          <a:lstStyle/>
          <a:p>
            <a:pPr algn="just"/>
            <a:r>
              <a:rPr lang="en-US" sz="2800" b="1" i="0" dirty="0">
                <a:solidFill>
                  <a:schemeClr val="tx1">
                    <a:lumMod val="95000"/>
                    <a:lumOff val="5000"/>
                  </a:schemeClr>
                </a:solidFill>
                <a:effectLst/>
                <a:latin typeface="Arial" panose="020B0604020202020204" pitchFamily="34" charset="0"/>
                <a:cs typeface="Arial" panose="020B0604020202020204" pitchFamily="34" charset="0"/>
              </a:rPr>
              <a:t>This type of operating system does not interact with the computer directly.</a:t>
            </a:r>
          </a:p>
          <a:p>
            <a:pPr algn="just"/>
            <a:r>
              <a:rPr lang="en-US" sz="2800" b="1" i="0" dirty="0">
                <a:solidFill>
                  <a:schemeClr val="tx1">
                    <a:lumMod val="95000"/>
                    <a:lumOff val="5000"/>
                  </a:schemeClr>
                </a:solidFill>
                <a:effectLst/>
                <a:latin typeface="Arial" panose="020B0604020202020204" pitchFamily="34" charset="0"/>
                <a:cs typeface="Arial" panose="020B0604020202020204" pitchFamily="34" charset="0"/>
              </a:rPr>
              <a:t> There is an </a:t>
            </a:r>
            <a:r>
              <a:rPr lang="en-US" sz="2800" b="1" i="0" dirty="0">
                <a:solidFill>
                  <a:srgbClr val="FF0000"/>
                </a:solidFill>
                <a:effectLst/>
                <a:latin typeface="Arial" panose="020B0604020202020204" pitchFamily="34" charset="0"/>
                <a:cs typeface="Arial" panose="020B0604020202020204" pitchFamily="34" charset="0"/>
              </a:rPr>
              <a:t>operator which takes similar jobs having the same requirement and groups them into batches</a:t>
            </a:r>
            <a:r>
              <a:rPr lang="en-US" sz="2800" b="1" i="0" dirty="0">
                <a:solidFill>
                  <a:schemeClr val="tx1">
                    <a:lumMod val="95000"/>
                    <a:lumOff val="5000"/>
                  </a:schemeClr>
                </a:solidFill>
                <a:effectLst/>
                <a:latin typeface="Arial" panose="020B0604020202020204" pitchFamily="34" charset="0"/>
                <a:cs typeface="Arial" panose="020B0604020202020204" pitchFamily="34" charset="0"/>
              </a:rPr>
              <a:t>. It is the responsibility of the operator to sort jobs with similar needs</a:t>
            </a:r>
            <a:r>
              <a:rPr lang="en-US" sz="2600" b="0" i="0" dirty="0">
                <a:solidFill>
                  <a:schemeClr val="tx1">
                    <a:lumMod val="95000"/>
                    <a:lumOff val="5000"/>
                  </a:schemeClr>
                </a:solidFill>
                <a:effectLst/>
                <a:latin typeface="Arial" panose="020B0604020202020204" pitchFamily="34" charset="0"/>
                <a:cs typeface="Arial" panose="020B0604020202020204" pitchFamily="34" charset="0"/>
              </a:rPr>
              <a:t>. </a:t>
            </a:r>
            <a:endParaRPr lang="en-US" sz="2600"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2097163" name="Picture 2" descr="Lightbox"/>
          <p:cNvPicPr>
            <a:picLocks noGrp="1" noChangeAspect="1" noChangeArrowheads="1"/>
          </p:cNvPicPr>
          <p:nvPr>
            <p:ph sz="half" idx="2"/>
          </p:nvPr>
        </p:nvPicPr>
        <p:blipFill>
          <a:blip r:embed="rId2" cstate="print"/>
          <a:srcRect/>
          <a:stretch>
            <a:fillRect/>
          </a:stretch>
        </p:blipFill>
        <p:spPr bwMode="auto">
          <a:xfrm>
            <a:off x="5089524" y="0"/>
            <a:ext cx="7102476" cy="6858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Content Placeholder 2"/>
          <p:cNvSpPr>
            <a:spLocks noGrp="1"/>
          </p:cNvSpPr>
          <p:nvPr>
            <p:ph sz="half" idx="1"/>
          </p:nvPr>
        </p:nvSpPr>
        <p:spPr>
          <a:xfrm>
            <a:off x="140678" y="0"/>
            <a:ext cx="5444196" cy="6857999"/>
          </a:xfrm>
        </p:spPr>
        <p:txBody>
          <a:bodyPr>
            <a:normAutofit fontScale="33333" lnSpcReduction="20000"/>
          </a:bodyPr>
          <a:lstStyle/>
          <a:p>
            <a:pPr marL="0" marR="0" lvl="0" indent="0" algn="just">
              <a:lnSpc>
                <a:spcPct val="150000"/>
              </a:lnSpc>
              <a:spcBef>
                <a:spcPts val="300"/>
              </a:spcBef>
              <a:spcAft>
                <a:spcPts val="800"/>
              </a:spcAft>
              <a:buNone/>
              <a:tabLst>
                <a:tab pos="457200" algn="l"/>
              </a:tabLst>
            </a:pPr>
            <a:r>
              <a:rPr lang="en-IN" sz="9200" b="1" dirty="0">
                <a:solidFill>
                  <a:srgbClr val="0070C0"/>
                </a:solidFill>
                <a:effectLst/>
                <a:latin typeface="Arial" panose="020B0604020202020204" pitchFamily="34" charset="0"/>
                <a:ea typeface="Calibri" panose="020F0502020204030204" pitchFamily="34" charset="0"/>
                <a:cs typeface="Arial" panose="020B0604020202020204" pitchFamily="34" charset="0"/>
              </a:rPr>
              <a:t>Advantages:</a:t>
            </a:r>
            <a:endParaRPr lang="en-US" sz="9200" b="1"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endParaRPr>
          </a:p>
          <a:p>
            <a:pPr marR="0" lvl="0" algn="just">
              <a:lnSpc>
                <a:spcPct val="150000"/>
              </a:lnSpc>
              <a:spcBef>
                <a:spcPts val="300"/>
              </a:spcBef>
              <a:spcAft>
                <a:spcPts val="800"/>
              </a:spcAft>
              <a:buFont typeface="Wingdings" panose="05000000000000000000" pitchFamily="2" charset="2"/>
              <a:buChar char="Ø"/>
              <a:tabLst>
                <a:tab pos="457200" algn="l"/>
              </a:tabLst>
            </a:pPr>
            <a:r>
              <a:rPr lang="en-IN" sz="9200" b="1"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rPr>
              <a:t>The batch process can be divided into several stages to increase processing speed.</a:t>
            </a:r>
            <a:endParaRPr lang="en-US" sz="9200" b="1"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endParaRPr>
          </a:p>
          <a:p>
            <a:pPr marR="0" lvl="0" algn="just">
              <a:lnSpc>
                <a:spcPct val="150000"/>
              </a:lnSpc>
              <a:spcBef>
                <a:spcPts val="300"/>
              </a:spcBef>
              <a:spcAft>
                <a:spcPts val="800"/>
              </a:spcAft>
              <a:buFont typeface="Wingdings" panose="05000000000000000000" pitchFamily="2" charset="2"/>
              <a:buChar char="Ø"/>
              <a:tabLst>
                <a:tab pos="457200" algn="l"/>
              </a:tabLst>
            </a:pPr>
            <a:r>
              <a:rPr lang="en-IN" sz="9200" b="1"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rPr>
              <a:t>When a process is finished, the next job from the queue is run without any user interaction.</a:t>
            </a:r>
            <a:endParaRPr lang="en-US" sz="9200" b="1"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endParaRPr>
          </a:p>
          <a:p>
            <a:pPr marR="0" lvl="0" algn="just">
              <a:lnSpc>
                <a:spcPct val="150000"/>
              </a:lnSpc>
              <a:spcBef>
                <a:spcPts val="300"/>
              </a:spcBef>
              <a:spcAft>
                <a:spcPts val="800"/>
              </a:spcAft>
              <a:buFont typeface="Wingdings" panose="05000000000000000000" pitchFamily="2" charset="2"/>
              <a:buChar char="Ø"/>
              <a:tabLst>
                <a:tab pos="457200" algn="l"/>
              </a:tabLst>
            </a:pPr>
            <a:endParaRPr lang="en-US" sz="9200" b="1"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1048647" name="Content Placeholder 3"/>
          <p:cNvSpPr>
            <a:spLocks noGrp="1"/>
          </p:cNvSpPr>
          <p:nvPr>
            <p:ph sz="half" idx="2"/>
          </p:nvPr>
        </p:nvSpPr>
        <p:spPr>
          <a:xfrm>
            <a:off x="5683348" y="450167"/>
            <a:ext cx="5542670" cy="5591196"/>
          </a:xfrm>
        </p:spPr>
        <p:txBody>
          <a:bodyPr>
            <a:normAutofit fontScale="25000" lnSpcReduction="20000"/>
          </a:bodyPr>
          <a:lstStyle/>
          <a:p>
            <a:pPr marL="0" indent="0" algn="just" fontAlgn="base">
              <a:buNone/>
            </a:pPr>
            <a:r>
              <a:rPr lang="en-US" sz="12000" b="1" i="0" dirty="0">
                <a:solidFill>
                  <a:srgbClr val="0070C0"/>
                </a:solidFill>
                <a:effectLst/>
                <a:latin typeface="Arial" panose="020B0604020202020204" pitchFamily="34" charset="0"/>
                <a:cs typeface="Arial" panose="020B0604020202020204" pitchFamily="34" charset="0"/>
              </a:rPr>
              <a:t>Disadvantages:</a:t>
            </a:r>
            <a:endParaRPr lang="en-US" sz="12000" b="1" i="0" dirty="0">
              <a:solidFill>
                <a:schemeClr val="tx1">
                  <a:lumMod val="95000"/>
                  <a:lumOff val="5000"/>
                </a:schemeClr>
              </a:solidFill>
              <a:effectLst/>
              <a:latin typeface="Arial" panose="020B0604020202020204" pitchFamily="34" charset="0"/>
              <a:cs typeface="Arial" panose="020B0604020202020204" pitchFamily="34" charset="0"/>
            </a:endParaRPr>
          </a:p>
          <a:p>
            <a:pPr algn="just" fontAlgn="base">
              <a:buFont typeface="Wingdings" panose="05000000000000000000" pitchFamily="2" charset="2"/>
              <a:buChar char="Ø"/>
            </a:pPr>
            <a:r>
              <a:rPr lang="en-US" sz="12000" b="1" i="0" dirty="0">
                <a:solidFill>
                  <a:schemeClr val="tx1">
                    <a:lumMod val="95000"/>
                    <a:lumOff val="5000"/>
                  </a:schemeClr>
                </a:solidFill>
                <a:effectLst/>
                <a:latin typeface="Arial" panose="020B0604020202020204" pitchFamily="34" charset="0"/>
                <a:cs typeface="Arial" panose="020B0604020202020204" pitchFamily="34" charset="0"/>
              </a:rPr>
              <a:t>The computer operators should be well known with batch systems</a:t>
            </a:r>
          </a:p>
          <a:p>
            <a:pPr algn="just" fontAlgn="base">
              <a:buFont typeface="Wingdings" panose="05000000000000000000" pitchFamily="2" charset="2"/>
              <a:buChar char="Ø"/>
            </a:pPr>
            <a:endParaRPr lang="en-US" sz="12000" b="1" i="0" dirty="0">
              <a:solidFill>
                <a:schemeClr val="tx1">
                  <a:lumMod val="95000"/>
                  <a:lumOff val="5000"/>
                </a:schemeClr>
              </a:solidFill>
              <a:effectLst/>
              <a:latin typeface="Arial" panose="020B0604020202020204" pitchFamily="34" charset="0"/>
              <a:cs typeface="Arial" panose="020B0604020202020204" pitchFamily="34" charset="0"/>
            </a:endParaRPr>
          </a:p>
          <a:p>
            <a:pPr algn="just" fontAlgn="base">
              <a:buFont typeface="Wingdings" panose="05000000000000000000" pitchFamily="2" charset="2"/>
              <a:buChar char="Ø"/>
            </a:pPr>
            <a:r>
              <a:rPr lang="en-US" sz="12000" b="1" i="0" dirty="0">
                <a:solidFill>
                  <a:schemeClr val="tx1">
                    <a:lumMod val="95000"/>
                    <a:lumOff val="5000"/>
                  </a:schemeClr>
                </a:solidFill>
                <a:effectLst/>
                <a:latin typeface="Arial" panose="020B0604020202020204" pitchFamily="34" charset="0"/>
                <a:cs typeface="Arial" panose="020B0604020202020204" pitchFamily="34" charset="0"/>
              </a:rPr>
              <a:t>Batch systems are hard to debug</a:t>
            </a:r>
          </a:p>
          <a:p>
            <a:pPr algn="just" fontAlgn="base">
              <a:buFont typeface="Wingdings" panose="05000000000000000000" pitchFamily="2" charset="2"/>
              <a:buChar char="Ø"/>
            </a:pPr>
            <a:endParaRPr lang="en-US" sz="12000" b="1" i="0" dirty="0">
              <a:solidFill>
                <a:schemeClr val="tx1">
                  <a:lumMod val="95000"/>
                  <a:lumOff val="5000"/>
                </a:schemeClr>
              </a:solidFill>
              <a:effectLst/>
              <a:latin typeface="Arial" panose="020B0604020202020204" pitchFamily="34" charset="0"/>
              <a:cs typeface="Arial" panose="020B0604020202020204" pitchFamily="34" charset="0"/>
            </a:endParaRPr>
          </a:p>
          <a:p>
            <a:pPr algn="just" fontAlgn="base">
              <a:buFont typeface="Wingdings" panose="05000000000000000000" pitchFamily="2" charset="2"/>
              <a:buChar char="Ø"/>
            </a:pPr>
            <a:r>
              <a:rPr lang="en-US" sz="12000" b="1" i="0" dirty="0">
                <a:solidFill>
                  <a:schemeClr val="tx1">
                    <a:lumMod val="95000"/>
                    <a:lumOff val="5000"/>
                  </a:schemeClr>
                </a:solidFill>
                <a:effectLst/>
                <a:latin typeface="Arial" panose="020B0604020202020204" pitchFamily="34" charset="0"/>
                <a:cs typeface="Arial" panose="020B0604020202020204" pitchFamily="34" charset="0"/>
              </a:rPr>
              <a:t>It is sometimes costly</a:t>
            </a:r>
          </a:p>
          <a:p>
            <a:pPr algn="just" fontAlgn="base">
              <a:buFont typeface="Wingdings" panose="05000000000000000000" pitchFamily="2" charset="2"/>
              <a:buChar char="Ø"/>
            </a:pPr>
            <a:endParaRPr lang="en-US" sz="12000" b="1" i="0" dirty="0">
              <a:solidFill>
                <a:schemeClr val="tx1">
                  <a:lumMod val="95000"/>
                  <a:lumOff val="5000"/>
                </a:schemeClr>
              </a:solidFill>
              <a:effectLst/>
              <a:latin typeface="Arial" panose="020B0604020202020204" pitchFamily="34" charset="0"/>
              <a:cs typeface="Arial" panose="020B0604020202020204" pitchFamily="34" charset="0"/>
            </a:endParaRPr>
          </a:p>
          <a:p>
            <a:pPr algn="just" fontAlgn="base">
              <a:buFont typeface="Wingdings" panose="05000000000000000000" pitchFamily="2" charset="2"/>
              <a:buChar char="Ø"/>
            </a:pPr>
            <a:r>
              <a:rPr lang="en-US" sz="12000" b="1" i="0" dirty="0">
                <a:solidFill>
                  <a:schemeClr val="tx1">
                    <a:lumMod val="95000"/>
                    <a:lumOff val="5000"/>
                  </a:schemeClr>
                </a:solidFill>
                <a:effectLst/>
                <a:latin typeface="Arial" panose="020B0604020202020204" pitchFamily="34" charset="0"/>
                <a:cs typeface="Arial" panose="020B0604020202020204" pitchFamily="34" charset="0"/>
              </a:rPr>
              <a:t>The other jobs will have to wait for an unknown time if any job fails</a:t>
            </a:r>
          </a:p>
          <a:p>
            <a:endParaRPr lang="en-US" sz="2800" dirty="0">
              <a:solidFill>
                <a:schemeClr val="tx1">
                  <a:lumMod val="95000"/>
                  <a:lumOff val="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Content Placeholder 2"/>
          <p:cNvSpPr>
            <a:spLocks noGrp="1"/>
          </p:cNvSpPr>
          <p:nvPr>
            <p:ph sz="half" idx="1"/>
          </p:nvPr>
        </p:nvSpPr>
        <p:spPr>
          <a:xfrm>
            <a:off x="677334" y="998806"/>
            <a:ext cx="4184035" cy="5042555"/>
          </a:xfrm>
        </p:spPr>
        <p:txBody>
          <a:bodyPr>
            <a:normAutofit/>
          </a:bodyPr>
          <a:lstStyle/>
          <a:p>
            <a:r>
              <a:rPr lang="en-US" sz="3400" b="0" i="0" dirty="0">
                <a:solidFill>
                  <a:srgbClr val="202124"/>
                </a:solidFill>
                <a:effectLst/>
                <a:latin typeface="Arial" panose="020B0604020202020204" pitchFamily="34" charset="0"/>
              </a:rPr>
              <a:t>Examples of Batch-based Operating Systems: </a:t>
            </a:r>
            <a:r>
              <a:rPr lang="en-US" sz="3400" b="1" i="0" dirty="0">
                <a:solidFill>
                  <a:srgbClr val="202124"/>
                </a:solidFill>
                <a:effectLst/>
                <a:latin typeface="Arial" panose="020B0604020202020204" pitchFamily="34" charset="0"/>
              </a:rPr>
              <a:t>Payroll systems, Bank Statements</a:t>
            </a:r>
            <a:r>
              <a:rPr lang="en-US" sz="3400" b="0" i="0" dirty="0">
                <a:solidFill>
                  <a:srgbClr val="202124"/>
                </a:solidFill>
                <a:effectLst/>
                <a:latin typeface="Arial" panose="020B0604020202020204" pitchFamily="34" charset="0"/>
              </a:rPr>
              <a:t>, etc.</a:t>
            </a:r>
          </a:p>
          <a:p>
            <a:endParaRPr lang="en-US" sz="3400" dirty="0">
              <a:solidFill>
                <a:srgbClr val="202124"/>
              </a:solidFill>
              <a:latin typeface="Arial" panose="020B0604020202020204" pitchFamily="34" charset="0"/>
            </a:endParaRPr>
          </a:p>
          <a:p>
            <a:endParaRPr lang="en-US" sz="3400" dirty="0"/>
          </a:p>
        </p:txBody>
      </p:sp>
      <p:pic>
        <p:nvPicPr>
          <p:cNvPr id="2097164" name="Picture 2" descr="Batch operating system"/>
          <p:cNvPicPr>
            <a:picLocks noGrp="1" noChangeAspect="1" noChangeArrowheads="1"/>
          </p:cNvPicPr>
          <p:nvPr>
            <p:ph sz="half" idx="2"/>
          </p:nvPr>
        </p:nvPicPr>
        <p:blipFill>
          <a:blip r:embed="rId2" cstate="print"/>
          <a:srcRect/>
          <a:stretch>
            <a:fillRect/>
          </a:stretch>
        </p:blipFill>
        <p:spPr bwMode="auto">
          <a:xfrm>
            <a:off x="4656406" y="0"/>
            <a:ext cx="7535594" cy="68580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677334" y="609600"/>
            <a:ext cx="8596668" cy="670560"/>
          </a:xfrm>
        </p:spPr>
        <p:txBody>
          <a:bodyPr/>
          <a:lstStyle/>
          <a:p>
            <a:r>
              <a:rPr lang="en-US" dirty="0"/>
              <a:t>Punch cards</a:t>
            </a:r>
          </a:p>
        </p:txBody>
      </p:sp>
      <p:pic>
        <p:nvPicPr>
          <p:cNvPr id="2097165" name="Picture 2" descr="IBM Punched Cards, Hollerith Cards [Inspection] | Nostalgia Nerd - YouTube"/>
          <p:cNvPicPr>
            <a:picLocks noGrp="1" noChangeAspect="1" noChangeArrowheads="1"/>
          </p:cNvPicPr>
          <p:nvPr>
            <p:ph idx="1"/>
          </p:nvPr>
        </p:nvPicPr>
        <p:blipFill>
          <a:blip r:embed="rId2" cstate="print"/>
          <a:srcRect/>
          <a:stretch>
            <a:fillRect/>
          </a:stretch>
        </p:blipFill>
        <p:spPr bwMode="auto">
          <a:xfrm>
            <a:off x="866543" y="1561514"/>
            <a:ext cx="9772025" cy="481115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351693" y="609600"/>
            <a:ext cx="10818055" cy="670561"/>
          </a:xfrm>
        </p:spPr>
        <p:txBody>
          <a:bodyPr>
            <a:normAutofit fontScale="90000"/>
          </a:bodyPr>
          <a:lstStyle/>
          <a:p>
            <a:r>
              <a:rPr lang="en-IN" sz="3600" b="1" dirty="0">
                <a:solidFill>
                  <a:srgbClr val="0070C0"/>
                </a:solidFill>
                <a:effectLst/>
                <a:latin typeface="Verdana" panose="020B0604030504040204" pitchFamily="34" charset="0"/>
                <a:ea typeface="Times New Roman" panose="02020603050405020304" pitchFamily="18" charset="0"/>
                <a:cs typeface="Varela Round" panose="00000500000000000000"/>
              </a:rPr>
              <a:t>How does Batch Operating System work?</a:t>
            </a:r>
            <a:r>
              <a:rPr lang="en-US" sz="3600" b="1" dirty="0">
                <a:solidFill>
                  <a:srgbClr val="0070C0"/>
                </a:solidFill>
                <a:effectLst/>
                <a:latin typeface="Times New Roman" panose="02020603050405020304" pitchFamily="18" charset="0"/>
                <a:ea typeface="Times New Roman" panose="02020603050405020304" pitchFamily="18" charset="0"/>
              </a:rPr>
              <a:t/>
            </a:r>
            <a:br>
              <a:rPr lang="en-US" sz="3600" b="1" dirty="0">
                <a:solidFill>
                  <a:srgbClr val="0070C0"/>
                </a:solidFill>
                <a:effectLst/>
                <a:latin typeface="Times New Roman" panose="02020603050405020304" pitchFamily="18" charset="0"/>
                <a:ea typeface="Times New Roman" panose="02020603050405020304" pitchFamily="18" charset="0"/>
              </a:rPr>
            </a:br>
            <a:endParaRPr lang="en-US" dirty="0">
              <a:solidFill>
                <a:srgbClr val="0070C0"/>
              </a:solidFill>
            </a:endParaRPr>
          </a:p>
        </p:txBody>
      </p:sp>
      <p:sp>
        <p:nvSpPr>
          <p:cNvPr id="1048653" name="Content Placeholder 2"/>
          <p:cNvSpPr>
            <a:spLocks noGrp="1"/>
          </p:cNvSpPr>
          <p:nvPr>
            <p:ph idx="1"/>
          </p:nvPr>
        </p:nvSpPr>
        <p:spPr>
          <a:xfrm>
            <a:off x="351693" y="1280161"/>
            <a:ext cx="11000936" cy="5472332"/>
          </a:xfrm>
        </p:spPr>
        <p:txBody>
          <a:bodyPr>
            <a:normAutofit/>
          </a:bodyPr>
          <a:lstStyle/>
          <a:p>
            <a:pPr algn="just">
              <a:lnSpc>
                <a:spcPct val="150000"/>
              </a:lnSpc>
              <a:buFont typeface="Wingdings" panose="05000000000000000000" pitchFamily="2" charset="2"/>
              <a:buChar char="v"/>
            </a:pPr>
            <a:r>
              <a:rPr lang="en-IN" sz="3000" b="1"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rPr>
              <a:t>The operating system keeps the number of jobs in memory and performs them one at a time. </a:t>
            </a:r>
          </a:p>
          <a:p>
            <a:pPr algn="just">
              <a:lnSpc>
                <a:spcPct val="150000"/>
              </a:lnSpc>
              <a:buFont typeface="Wingdings" panose="05000000000000000000" pitchFamily="2" charset="2"/>
              <a:buChar char="v"/>
            </a:pPr>
            <a:r>
              <a:rPr lang="en-IN" sz="3000" b="1"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rPr>
              <a:t>Jobs are processed in a </a:t>
            </a:r>
            <a:r>
              <a:rPr lang="en-IN" sz="3000" b="1" dirty="0">
                <a:solidFill>
                  <a:srgbClr val="FF0000"/>
                </a:solidFill>
                <a:effectLst/>
                <a:latin typeface="Arial" panose="020B0604020202020204" pitchFamily="34" charset="0"/>
                <a:ea typeface="Calibri" panose="020F0502020204030204" pitchFamily="34" charset="0"/>
                <a:cs typeface="Arial" panose="020B0604020202020204" pitchFamily="34" charset="0"/>
              </a:rPr>
              <a:t>first-come, first-served</a:t>
            </a:r>
            <a:r>
              <a:rPr lang="en-IN" sz="3000" b="1"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rPr>
              <a:t> manner. </a:t>
            </a:r>
          </a:p>
          <a:p>
            <a:pPr algn="just">
              <a:lnSpc>
                <a:spcPct val="150000"/>
              </a:lnSpc>
              <a:buFont typeface="Wingdings" panose="05000000000000000000" pitchFamily="2" charset="2"/>
              <a:buChar char="v"/>
            </a:pPr>
            <a:r>
              <a:rPr lang="en-IN" sz="3000" b="1"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rPr>
              <a:t>Each job set is defined as a batch. </a:t>
            </a:r>
          </a:p>
          <a:p>
            <a:pPr algn="just">
              <a:lnSpc>
                <a:spcPct val="150000"/>
              </a:lnSpc>
              <a:buFont typeface="Wingdings" panose="05000000000000000000" pitchFamily="2" charset="2"/>
              <a:buChar char="v"/>
            </a:pPr>
            <a:r>
              <a:rPr lang="en-IN" sz="3000" b="1"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rPr>
              <a:t>When a task is finished, its memory is freed, and the work's output is transferred into an output spool for later printing or processing.</a:t>
            </a:r>
            <a:endParaRPr lang="en-US" sz="3000" b="1" dirty="0">
              <a:solidFill>
                <a:schemeClr val="tx1">
                  <a:lumMod val="95000"/>
                  <a:lumOff val="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677334" y="154745"/>
            <a:ext cx="8596668" cy="661181"/>
          </a:xfrm>
        </p:spPr>
        <p:txBody>
          <a:bodyPr/>
          <a:lstStyle/>
          <a:p>
            <a:r>
              <a:rPr lang="en-US" b="1" i="0" dirty="0">
                <a:solidFill>
                  <a:srgbClr val="FF0000"/>
                </a:solidFill>
                <a:effectLst/>
                <a:latin typeface="urw-din"/>
              </a:rPr>
              <a:t>Time-Sharing Operating Systems</a:t>
            </a:r>
            <a:endParaRPr lang="en-US" dirty="0">
              <a:solidFill>
                <a:srgbClr val="FF0000"/>
              </a:solidFill>
            </a:endParaRPr>
          </a:p>
        </p:txBody>
      </p:sp>
      <p:sp>
        <p:nvSpPr>
          <p:cNvPr id="1048655" name="Content Placeholder 2"/>
          <p:cNvSpPr>
            <a:spLocks noGrp="1"/>
          </p:cNvSpPr>
          <p:nvPr>
            <p:ph idx="1"/>
          </p:nvPr>
        </p:nvSpPr>
        <p:spPr>
          <a:xfrm>
            <a:off x="379828" y="717452"/>
            <a:ext cx="11812172" cy="6344529"/>
          </a:xfrm>
        </p:spPr>
        <p:txBody>
          <a:bodyPr>
            <a:noAutofit/>
          </a:bodyPr>
          <a:lstStyle/>
          <a:p>
            <a:pPr algn="just" fontAlgn="base">
              <a:buFont typeface="Wingdings" panose="05000000000000000000" pitchFamily="2" charset="2"/>
              <a:buChar char="ü"/>
            </a:pPr>
            <a:r>
              <a:rPr lang="en-US" sz="3000" b="1" i="0" dirty="0">
                <a:solidFill>
                  <a:srgbClr val="273239"/>
                </a:solidFill>
                <a:effectLst/>
                <a:latin typeface="Arial" panose="020B0604020202020204" pitchFamily="34" charset="0"/>
                <a:cs typeface="Arial" panose="020B0604020202020204" pitchFamily="34" charset="0"/>
              </a:rPr>
              <a:t>Each task is given some time to execute so that all the tasks work smoothly. </a:t>
            </a:r>
          </a:p>
          <a:p>
            <a:pPr algn="just" fontAlgn="base">
              <a:buFont typeface="Wingdings" panose="05000000000000000000" pitchFamily="2" charset="2"/>
              <a:buChar char="ü"/>
            </a:pPr>
            <a:r>
              <a:rPr lang="en-US" sz="3000" b="1" i="0" dirty="0">
                <a:solidFill>
                  <a:srgbClr val="273239"/>
                </a:solidFill>
                <a:effectLst/>
                <a:latin typeface="Arial" panose="020B0604020202020204" pitchFamily="34" charset="0"/>
                <a:cs typeface="Arial" panose="020B0604020202020204" pitchFamily="34" charset="0"/>
              </a:rPr>
              <a:t>  Each user gets the time of CPU as they use a single system. </a:t>
            </a:r>
          </a:p>
          <a:p>
            <a:pPr algn="just" fontAlgn="base">
              <a:buFont typeface="Wingdings" panose="05000000000000000000" pitchFamily="2" charset="2"/>
              <a:buChar char="ü"/>
            </a:pPr>
            <a:r>
              <a:rPr lang="en-US" sz="3000" b="1" i="0" dirty="0">
                <a:solidFill>
                  <a:srgbClr val="273239"/>
                </a:solidFill>
                <a:effectLst/>
                <a:latin typeface="Arial" panose="020B0604020202020204" pitchFamily="34" charset="0"/>
                <a:cs typeface="Arial" panose="020B0604020202020204" pitchFamily="34" charset="0"/>
              </a:rPr>
              <a:t>These systems are also known as </a:t>
            </a:r>
            <a:r>
              <a:rPr lang="en-US" sz="3000" b="1" i="0" dirty="0">
                <a:solidFill>
                  <a:srgbClr val="FF0000"/>
                </a:solidFill>
                <a:effectLst/>
                <a:latin typeface="Arial" panose="020B0604020202020204" pitchFamily="34" charset="0"/>
                <a:cs typeface="Arial" panose="020B0604020202020204" pitchFamily="34" charset="0"/>
              </a:rPr>
              <a:t>Multitasking Systems</a:t>
            </a:r>
            <a:r>
              <a:rPr lang="en-US" sz="3000" b="1" i="0" dirty="0">
                <a:solidFill>
                  <a:srgbClr val="273239"/>
                </a:solidFill>
                <a:effectLst/>
                <a:latin typeface="Arial" panose="020B0604020202020204" pitchFamily="34" charset="0"/>
                <a:cs typeface="Arial" panose="020B0604020202020204" pitchFamily="34" charset="0"/>
              </a:rPr>
              <a:t>. </a:t>
            </a:r>
          </a:p>
          <a:p>
            <a:pPr algn="just" fontAlgn="base">
              <a:buFont typeface="Wingdings" panose="05000000000000000000" pitchFamily="2" charset="2"/>
              <a:buChar char="ü"/>
            </a:pPr>
            <a:r>
              <a:rPr lang="en-US" sz="3000" b="1" i="0" dirty="0">
                <a:solidFill>
                  <a:srgbClr val="273239"/>
                </a:solidFill>
                <a:effectLst/>
                <a:latin typeface="Arial" panose="020B0604020202020204" pitchFamily="34" charset="0"/>
                <a:cs typeface="Arial" panose="020B0604020202020204" pitchFamily="34" charset="0"/>
              </a:rPr>
              <a:t>The task can be from a single user or different users also. </a:t>
            </a:r>
          </a:p>
          <a:p>
            <a:pPr algn="just" fontAlgn="base">
              <a:buFont typeface="Wingdings" panose="05000000000000000000" pitchFamily="2" charset="2"/>
              <a:buChar char="ü"/>
            </a:pPr>
            <a:r>
              <a:rPr lang="en-US" sz="3000" b="1" i="0" dirty="0">
                <a:solidFill>
                  <a:srgbClr val="273239"/>
                </a:solidFill>
                <a:effectLst/>
                <a:latin typeface="Arial" panose="020B0604020202020204" pitchFamily="34" charset="0"/>
                <a:cs typeface="Arial" panose="020B0604020202020204" pitchFamily="34" charset="0"/>
              </a:rPr>
              <a:t>The time that each task gets to execute is called quantum. After this time interval is over OS switches over to the next task. </a:t>
            </a:r>
          </a:p>
          <a:p>
            <a:pPr algn="just" fontAlgn="base">
              <a:buFont typeface="Wingdings" panose="05000000000000000000" pitchFamily="2" charset="2"/>
              <a:buChar char="ü"/>
            </a:pPr>
            <a:r>
              <a:rPr lang="en-IN" sz="3000" b="1" dirty="0">
                <a:solidFill>
                  <a:srgbClr val="333333"/>
                </a:solidFill>
                <a:effectLst/>
                <a:latin typeface="Arial" panose="020B0604020202020204" pitchFamily="34" charset="0"/>
                <a:ea typeface="Calibri" panose="020F0502020204030204" pitchFamily="34" charset="0"/>
                <a:cs typeface="Arial" panose="020B0604020202020204" pitchFamily="34" charset="0"/>
              </a:rPr>
              <a:t>A time-sharing operating system allows several users to use a computer system simultaneously.</a:t>
            </a:r>
            <a:endParaRPr lang="en-US" sz="3000" b="1" i="0" dirty="0">
              <a:solidFill>
                <a:srgbClr val="273239"/>
              </a:solidFill>
              <a:effectLst/>
              <a:latin typeface="Arial" panose="020B0604020202020204" pitchFamily="34" charset="0"/>
              <a:cs typeface="Arial" panose="020B0604020202020204" pitchFamily="34" charset="0"/>
            </a:endParaRPr>
          </a:p>
          <a:p>
            <a:pPr marL="0" indent="0" algn="just">
              <a:buNone/>
            </a:pPr>
            <a:r>
              <a:rPr lang="en-US" sz="3000" b="1" dirty="0">
                <a:latin typeface="Arial" panose="020B0604020202020204" pitchFamily="34" charset="0"/>
                <a:cs typeface="Arial" panose="020B0604020202020204" pitchFamily="34" charset="0"/>
              </a:rPr>
              <a:t/>
            </a:r>
            <a:br>
              <a:rPr lang="en-US" sz="3000" b="1" dirty="0">
                <a:latin typeface="Arial" panose="020B0604020202020204" pitchFamily="34" charset="0"/>
                <a:cs typeface="Arial" panose="020B0604020202020204" pitchFamily="34" charset="0"/>
              </a:rPr>
            </a:br>
            <a:endParaRPr lang="en-US" sz="3000" b="1" dirty="0">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Title 1"/>
          <p:cNvSpPr>
            <a:spLocks noGrp="1"/>
          </p:cNvSpPr>
          <p:nvPr>
            <p:ph type="title"/>
          </p:nvPr>
        </p:nvSpPr>
        <p:spPr>
          <a:xfrm>
            <a:off x="1" y="0"/>
            <a:ext cx="12013808" cy="3108960"/>
          </a:xfrm>
        </p:spPr>
        <p:txBody>
          <a:bodyPr>
            <a:noAutofit/>
          </a:bodyPr>
          <a:lstStyle/>
          <a:p>
            <a:pPr algn="just">
              <a:lnSpc>
                <a:spcPct val="150000"/>
              </a:lnSpc>
            </a:pPr>
            <a:r>
              <a:rPr lang="en-IN" sz="2600" b="1" dirty="0">
                <a:solidFill>
                  <a:srgbClr val="FF0000"/>
                </a:solidFill>
                <a:effectLst/>
                <a:latin typeface="Arial" panose="020B0604020202020204" pitchFamily="34" charset="0"/>
                <a:ea typeface="Calibri" panose="020F0502020204030204" pitchFamily="34" charset="0"/>
                <a:cs typeface="Arial" panose="020B0604020202020204" pitchFamily="34" charset="0"/>
              </a:rPr>
              <a:t>Time-sharing systems</a:t>
            </a:r>
            <a:r>
              <a:rPr lang="en-IN" sz="2600" b="1" dirty="0">
                <a:solidFill>
                  <a:srgbClr val="002060"/>
                </a:solidFill>
                <a:effectLst/>
                <a:latin typeface="Arial" panose="020B0604020202020204" pitchFamily="34" charset="0"/>
                <a:ea typeface="Calibri" panose="020F0502020204030204" pitchFamily="34" charset="0"/>
                <a:cs typeface="Arial" panose="020B0604020202020204" pitchFamily="34" charset="0"/>
              </a:rPr>
              <a:t>, use an interactive computer system to allow direct interaction between the user and the system. The term 'interactive' refers to the user's direct instructions to the system or program via an input device. The results will be shown on the output devices by the system.</a:t>
            </a:r>
            <a:endParaRPr lang="en-US" sz="2600" b="1" dirty="0">
              <a:solidFill>
                <a:srgbClr val="002060"/>
              </a:solidFill>
              <a:latin typeface="Arial" panose="020B0604020202020204" pitchFamily="34" charset="0"/>
              <a:cs typeface="Arial" panose="020B0604020202020204" pitchFamily="34" charset="0"/>
            </a:endParaRPr>
          </a:p>
        </p:txBody>
      </p:sp>
      <p:pic>
        <p:nvPicPr>
          <p:cNvPr id="2097166" name="Picture 2"/>
          <p:cNvPicPr>
            <a:picLocks noGrp="1" noChangeAspect="1" noChangeArrowheads="1"/>
          </p:cNvPicPr>
          <p:nvPr>
            <p:ph idx="1"/>
          </p:nvPr>
        </p:nvPicPr>
        <p:blipFill>
          <a:blip r:embed="rId2" cstate="print"/>
          <a:srcRect/>
          <a:stretch>
            <a:fillRect/>
          </a:stretch>
        </p:blipFill>
        <p:spPr bwMode="auto">
          <a:xfrm>
            <a:off x="1" y="2897945"/>
            <a:ext cx="10916528" cy="369272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Content Placeholder 2"/>
          <p:cNvSpPr>
            <a:spLocks noGrp="1"/>
          </p:cNvSpPr>
          <p:nvPr>
            <p:ph sz="half" idx="1"/>
          </p:nvPr>
        </p:nvSpPr>
        <p:spPr>
          <a:xfrm>
            <a:off x="393700" y="351790"/>
            <a:ext cx="5702300" cy="6226175"/>
          </a:xfrm>
        </p:spPr>
        <p:txBody>
          <a:bodyPr>
            <a:normAutofit lnSpcReduction="20000"/>
          </a:bodyPr>
          <a:lstStyle/>
          <a:p>
            <a:pPr marL="0" marR="0" algn="just">
              <a:lnSpc>
                <a:spcPct val="150000"/>
              </a:lnSpc>
              <a:spcBef>
                <a:spcPts val="0"/>
              </a:spcBef>
              <a:spcAft>
                <a:spcPts val="800"/>
              </a:spcAft>
            </a:pPr>
            <a:r>
              <a:rPr lang="en-IN" sz="3200" b="1" dirty="0">
                <a:solidFill>
                  <a:srgbClr val="333333"/>
                </a:solidFill>
                <a:effectLst/>
                <a:latin typeface="Verdana" panose="020B0604030504040204" pitchFamily="34" charset="0"/>
                <a:ea typeface="Times New Roman" panose="02020603050405020304" pitchFamily="18" charset="0"/>
                <a:cs typeface="Varela Round" panose="00000500000000000000"/>
              </a:rPr>
              <a:t>Advantages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300"/>
              </a:spcBef>
              <a:spcAft>
                <a:spcPts val="800"/>
              </a:spcAft>
              <a:buFont typeface="+mj-lt"/>
              <a:buAutoNum type="arabicPeriod"/>
              <a:tabLst>
                <a:tab pos="457200" algn="l"/>
              </a:tabLst>
            </a:pPr>
            <a:r>
              <a:rPr lang="en-IN" sz="3000"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It helps to reduce the CPU idle time.</a:t>
            </a:r>
            <a:endParaRPr lang="en-US" sz="3000"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300"/>
              </a:spcBef>
              <a:spcAft>
                <a:spcPts val="800"/>
              </a:spcAft>
              <a:buFont typeface="+mj-lt"/>
              <a:buAutoNum type="arabicPeriod"/>
              <a:tabLst>
                <a:tab pos="457200" algn="l"/>
              </a:tabLst>
            </a:pPr>
            <a:r>
              <a:rPr lang="en-IN" sz="3000"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Each job gets an equal opportunity.</a:t>
            </a:r>
          </a:p>
          <a:p>
            <a:pPr marL="342900" marR="0" lvl="0" indent="-342900" algn="just">
              <a:lnSpc>
                <a:spcPct val="150000"/>
              </a:lnSpc>
              <a:spcBef>
                <a:spcPts val="300"/>
              </a:spcBef>
              <a:spcAft>
                <a:spcPts val="800"/>
              </a:spcAft>
              <a:buFont typeface="+mj-lt"/>
              <a:buAutoNum type="arabicPeriod"/>
              <a:tabLst>
                <a:tab pos="457200" algn="l"/>
              </a:tabLst>
            </a:pPr>
            <a:r>
              <a:rPr lang="en-US" sz="3200" b="1" i="0" dirty="0">
                <a:solidFill>
                  <a:srgbClr val="273239"/>
                </a:solidFill>
                <a:effectLst/>
                <a:latin typeface="urw-din"/>
              </a:rPr>
              <a:t>Examples of Time-Sharing OSs are:</a:t>
            </a:r>
            <a:r>
              <a:rPr lang="en-US" sz="3200" b="0" i="0" dirty="0">
                <a:solidFill>
                  <a:srgbClr val="273239"/>
                </a:solidFill>
                <a:effectLst/>
                <a:latin typeface="urw-din"/>
              </a:rPr>
              <a:t> </a:t>
            </a:r>
            <a:r>
              <a:rPr lang="en-US" sz="3200" dirty="0">
                <a:solidFill>
                  <a:srgbClr val="273239"/>
                </a:solidFill>
                <a:latin typeface="urw-din"/>
              </a:rPr>
              <a:t>UNIX, Linux, Windows 2000 server.</a:t>
            </a:r>
            <a:endParaRPr lang="en-US" sz="3000"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1048658" name="Content Placeholder 3"/>
          <p:cNvSpPr>
            <a:spLocks noGrp="1"/>
          </p:cNvSpPr>
          <p:nvPr>
            <p:ph sz="half" idx="2"/>
          </p:nvPr>
        </p:nvSpPr>
        <p:spPr>
          <a:xfrm>
            <a:off x="6808763" y="351693"/>
            <a:ext cx="4375051" cy="5689670"/>
          </a:xfrm>
        </p:spPr>
        <p:txBody>
          <a:bodyPr>
            <a:normAutofit/>
          </a:bodyPr>
          <a:lstStyle/>
          <a:p>
            <a:pPr marL="0" marR="0" algn="just">
              <a:lnSpc>
                <a:spcPct val="150000"/>
              </a:lnSpc>
              <a:spcBef>
                <a:spcPts val="0"/>
              </a:spcBef>
              <a:spcAft>
                <a:spcPts val="800"/>
              </a:spcAft>
            </a:pPr>
            <a:r>
              <a:rPr lang="en-IN" sz="32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Disadvantages</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300"/>
              </a:spcBef>
              <a:spcAft>
                <a:spcPts val="800"/>
              </a:spcAft>
              <a:buFont typeface="+mj-lt"/>
              <a:buAutoNum type="arabicPeriod"/>
              <a:tabLst>
                <a:tab pos="457200" algn="l"/>
              </a:tabLst>
            </a:pPr>
            <a:r>
              <a:rPr lang="en-IN" sz="3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Data communication happens in the time-sharing operating system.</a:t>
            </a:r>
            <a:endParaRPr lang="en-US" sz="32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300"/>
              </a:spcBef>
              <a:spcAft>
                <a:spcPts val="800"/>
              </a:spcAft>
              <a:buFont typeface="+mj-lt"/>
              <a:buAutoNum type="arabicPeriod"/>
              <a:tabLst>
                <a:tab pos="457200" algn="l"/>
              </a:tabLst>
            </a:pPr>
            <a:r>
              <a:rPr lang="en-IN" sz="3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It has the problem of reliability.</a:t>
            </a:r>
            <a:endParaRPr lang="en-US" sz="32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a:xfrm>
            <a:off x="677334" y="609600"/>
            <a:ext cx="8596668" cy="825305"/>
          </a:xfrm>
        </p:spPr>
        <p:txBody>
          <a:bodyPr/>
          <a:lstStyle/>
          <a:p>
            <a:r>
              <a:rPr lang="en-US" b="1" dirty="0">
                <a:solidFill>
                  <a:srgbClr val="92D050"/>
                </a:solidFill>
                <a:latin typeface="Arial" panose="020B0604020202020204" pitchFamily="34" charset="0"/>
                <a:cs typeface="Arial" panose="020B0604020202020204" pitchFamily="34" charset="0"/>
              </a:rPr>
              <a:t>D</a:t>
            </a:r>
            <a:r>
              <a:rPr lang="en-US" b="1" i="0" dirty="0">
                <a:solidFill>
                  <a:srgbClr val="92D050"/>
                </a:solidFill>
                <a:effectLst/>
                <a:latin typeface="Arial" panose="020B0604020202020204" pitchFamily="34" charset="0"/>
                <a:cs typeface="Arial" panose="020B0604020202020204" pitchFamily="34" charset="0"/>
              </a:rPr>
              <a:t>istributed operating systems</a:t>
            </a:r>
            <a:endParaRPr lang="en-US" b="1" dirty="0">
              <a:solidFill>
                <a:srgbClr val="92D050"/>
              </a:solidFill>
              <a:latin typeface="Arial" panose="020B0604020202020204" pitchFamily="34" charset="0"/>
              <a:cs typeface="Arial" panose="020B0604020202020204" pitchFamily="34" charset="0"/>
            </a:endParaRPr>
          </a:p>
        </p:txBody>
      </p:sp>
      <p:sp>
        <p:nvSpPr>
          <p:cNvPr id="1048660" name="Content Placeholder 2"/>
          <p:cNvSpPr>
            <a:spLocks noGrp="1"/>
          </p:cNvSpPr>
          <p:nvPr>
            <p:ph idx="1"/>
          </p:nvPr>
        </p:nvSpPr>
        <p:spPr>
          <a:xfrm>
            <a:off x="281354" y="1434905"/>
            <a:ext cx="11591777" cy="5120640"/>
          </a:xfrm>
        </p:spPr>
        <p:txBody>
          <a:bodyPr>
            <a:noAutofit/>
          </a:bodyPr>
          <a:lstStyle/>
          <a:p>
            <a:r>
              <a:rPr lang="en-US" sz="2600" b="1" i="0" dirty="0">
                <a:solidFill>
                  <a:schemeClr val="tx1">
                    <a:lumMod val="95000"/>
                    <a:lumOff val="5000"/>
                  </a:schemeClr>
                </a:solidFill>
                <a:effectLst/>
                <a:latin typeface="Arial" panose="020B0604020202020204" pitchFamily="34" charset="0"/>
                <a:cs typeface="Arial" panose="020B0604020202020204" pitchFamily="34" charset="0"/>
              </a:rPr>
              <a:t>These types of the operating system is a recent advancement in the world of computer technology and are being widely accepted all over the world. Various computers communicate with each other using a shared communication network. Independent systems possess their own memory unit and CPU. These are referred to as </a:t>
            </a:r>
            <a:r>
              <a:rPr lang="en-US" sz="2600" b="1" i="0" dirty="0">
                <a:solidFill>
                  <a:srgbClr val="FF0000"/>
                </a:solidFill>
                <a:effectLst/>
                <a:latin typeface="Arial" panose="020B0604020202020204" pitchFamily="34" charset="0"/>
                <a:cs typeface="Arial" panose="020B0604020202020204" pitchFamily="34" charset="0"/>
              </a:rPr>
              <a:t>loosely coupled systems or distributed operating systems. </a:t>
            </a:r>
          </a:p>
          <a:p>
            <a:r>
              <a:rPr lang="en-US" sz="2600" b="1" i="0" dirty="0">
                <a:solidFill>
                  <a:schemeClr val="tx1">
                    <a:lumMod val="95000"/>
                    <a:lumOff val="5000"/>
                  </a:schemeClr>
                </a:solidFill>
                <a:effectLst/>
                <a:latin typeface="Arial" panose="020B0604020202020204" pitchFamily="34" charset="0"/>
                <a:cs typeface="Arial" panose="020B0604020202020204" pitchFamily="34" charset="0"/>
              </a:rPr>
              <a:t>The major benefit of working with these types of operating system is that it is always possible that one user can access the files or software which are not actually present on his system but some other system connected within this network</a:t>
            </a:r>
            <a:r>
              <a:rPr lang="en-US" sz="2600" b="1" dirty="0">
                <a:solidFill>
                  <a:schemeClr val="tx1">
                    <a:lumMod val="95000"/>
                    <a:lumOff val="5000"/>
                  </a:schemeClr>
                </a:solidFill>
                <a:latin typeface="Arial" panose="020B0604020202020204" pitchFamily="34" charset="0"/>
                <a:cs typeface="Arial" panose="020B0604020202020204" pitchFamily="34"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Picture 2"/>
          <p:cNvPicPr>
            <a:picLocks noGrp="1" noChangeAspect="1" noChangeArrowheads="1"/>
          </p:cNvPicPr>
          <p:nvPr>
            <p:ph idx="1"/>
          </p:nvPr>
        </p:nvPicPr>
        <p:blipFill>
          <a:blip r:embed="rId2" cstate="print"/>
          <a:srcRect/>
          <a:stretch>
            <a:fillRect/>
          </a:stretch>
        </p:blipFill>
        <p:spPr bwMode="auto">
          <a:xfrm>
            <a:off x="295422" y="717453"/>
            <a:ext cx="9045526" cy="574660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INTRODUCTION</a:t>
            </a:r>
            <a:endParaRPr lang="en-IN" b="1" dirty="0">
              <a:latin typeface="Arial" panose="020B0604020202020204" pitchFamily="34" charset="0"/>
              <a:cs typeface="Arial" panose="020B0604020202020204" pitchFamily="34" charset="0"/>
            </a:endParaRPr>
          </a:p>
        </p:txBody>
      </p:sp>
      <p:sp>
        <p:nvSpPr>
          <p:cNvPr id="1048627" name="Content Placeholder 2"/>
          <p:cNvSpPr>
            <a:spLocks noGrp="1"/>
          </p:cNvSpPr>
          <p:nvPr>
            <p:ph idx="1"/>
          </p:nvPr>
        </p:nvSpPr>
        <p:spPr>
          <a:xfrm>
            <a:off x="-1" y="1223889"/>
            <a:ext cx="11985675" cy="6555545"/>
          </a:xfrm>
        </p:spPr>
        <p:txBody>
          <a:bodyPr>
            <a:normAutofit/>
          </a:bodyPr>
          <a:lstStyle/>
          <a:p>
            <a:pPr algn="just">
              <a:buFont typeface="Wingdings" panose="05000000000000000000" pitchFamily="2" charset="2"/>
              <a:buChar char="v"/>
            </a:pPr>
            <a:r>
              <a:rPr lang="en-IN" sz="2800" b="1"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Operating System can be defined as an interface between user and the hardware. It provides an environment to the user so that, the user can perform its task in </a:t>
            </a:r>
            <a:r>
              <a:rPr lang="en-IN" sz="2800" b="1"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convenient and efficient way</a:t>
            </a:r>
            <a:r>
              <a:rPr lang="en-IN" sz="2800" b="1"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a:t>
            </a:r>
          </a:p>
          <a:p>
            <a:pPr algn="just">
              <a:buFont typeface="Wingdings" panose="05000000000000000000" pitchFamily="2" charset="2"/>
              <a:buChar char="v"/>
            </a:pPr>
            <a:r>
              <a:rPr lang="en-IN" sz="2800" b="1"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An operating system is a type of software without which </a:t>
            </a:r>
            <a:r>
              <a:rPr lang="en-IN" sz="2800" b="1" dirty="0">
                <a:solidFill>
                  <a:schemeClr val="tx1">
                    <a:lumMod val="95000"/>
                    <a:lumOff val="5000"/>
                  </a:schemeClr>
                </a:solidFill>
                <a:latin typeface="Arial" panose="020B0604020202020204" pitchFamily="34" charset="0"/>
                <a:ea typeface="Times New Roman" panose="02020603050405020304" pitchFamily="18" charset="0"/>
                <a:cs typeface="Arial" panose="020B0604020202020204" pitchFamily="34" charset="0"/>
              </a:rPr>
              <a:t>we</a:t>
            </a:r>
            <a:r>
              <a:rPr lang="en-IN" sz="2800" b="1"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cannot operate or run a computer.</a:t>
            </a:r>
          </a:p>
          <a:p>
            <a:pPr algn="just">
              <a:buFont typeface="Wingdings" panose="05000000000000000000" pitchFamily="2" charset="2"/>
              <a:buChar char="v"/>
            </a:pPr>
            <a:r>
              <a:rPr lang="en-IN" sz="2800" b="1"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It acts as an </a:t>
            </a:r>
            <a:r>
              <a:rPr lang="en-IN" sz="2800" b="1"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intermediary between user and computer hardware</a:t>
            </a:r>
            <a:r>
              <a:rPr lang="en-IN" sz="2800" b="1"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a:t>
            </a:r>
          </a:p>
          <a:p>
            <a:pPr algn="just">
              <a:lnSpc>
                <a:spcPct val="107000"/>
              </a:lnSpc>
              <a:spcAft>
                <a:spcPts val="800"/>
              </a:spcAft>
              <a:buFont typeface="Wingdings" panose="05000000000000000000" pitchFamily="2" charset="2"/>
              <a:buChar char="v"/>
            </a:pPr>
            <a:r>
              <a:rPr lang="en-IN" sz="2800" b="1"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An operating system is a well-organized collection of programs that manages the computer hardware. </a:t>
            </a:r>
          </a:p>
          <a:p>
            <a:pPr algn="just">
              <a:lnSpc>
                <a:spcPct val="107000"/>
              </a:lnSpc>
              <a:spcAft>
                <a:spcPts val="800"/>
              </a:spcAft>
              <a:buFont typeface="Wingdings" panose="05000000000000000000" pitchFamily="2" charset="2"/>
              <a:buChar char="v"/>
            </a:pPr>
            <a:r>
              <a:rPr lang="en-IN" sz="2800" b="1"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It is a type of </a:t>
            </a:r>
            <a:r>
              <a:rPr lang="en-IN" sz="2800" b="1"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system software </a:t>
            </a:r>
            <a:r>
              <a:rPr lang="en-IN" sz="2800" b="1"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that is responsible for the smooth functioning of the computer system.</a:t>
            </a:r>
            <a:endParaRPr lang="en-IN" sz="2400" b="1"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itle 1"/>
          <p:cNvSpPr>
            <a:spLocks noGrp="1"/>
          </p:cNvSpPr>
          <p:nvPr>
            <p:ph type="title"/>
          </p:nvPr>
        </p:nvSpPr>
        <p:spPr>
          <a:xfrm>
            <a:off x="677333" y="239151"/>
            <a:ext cx="10450212" cy="577487"/>
          </a:xfrm>
        </p:spPr>
        <p:txBody>
          <a:bodyPr>
            <a:normAutofit fontScale="90000"/>
          </a:bodyPr>
          <a:lstStyle/>
          <a:p>
            <a:r>
              <a:rPr lang="en-US" b="1" i="0" dirty="0">
                <a:solidFill>
                  <a:srgbClr val="273239"/>
                </a:solidFill>
                <a:effectLst/>
                <a:latin typeface="Arial" panose="020B0604020202020204" pitchFamily="34" charset="0"/>
                <a:cs typeface="Arial" panose="020B0604020202020204" pitchFamily="34" charset="0"/>
              </a:rPr>
              <a:t>Advantages of Distributed Operating System</a:t>
            </a:r>
            <a:r>
              <a:rPr lang="en-US" b="0" i="0" dirty="0">
                <a:solidFill>
                  <a:srgbClr val="273239"/>
                </a:solidFill>
                <a:effectLst/>
                <a:latin typeface="urw-din"/>
              </a:rPr>
              <a:t/>
            </a:r>
            <a:br>
              <a:rPr lang="en-US" b="0" i="0" dirty="0">
                <a:solidFill>
                  <a:srgbClr val="273239"/>
                </a:solidFill>
                <a:effectLst/>
                <a:latin typeface="urw-din"/>
              </a:rPr>
            </a:br>
            <a:endParaRPr lang="en-US" dirty="0"/>
          </a:p>
        </p:txBody>
      </p:sp>
      <p:sp>
        <p:nvSpPr>
          <p:cNvPr id="1048662" name="Content Placeholder 2"/>
          <p:cNvSpPr>
            <a:spLocks noGrp="1"/>
          </p:cNvSpPr>
          <p:nvPr>
            <p:ph idx="1"/>
          </p:nvPr>
        </p:nvSpPr>
        <p:spPr>
          <a:xfrm>
            <a:off x="677333" y="1209823"/>
            <a:ext cx="10084451" cy="5409026"/>
          </a:xfrm>
        </p:spPr>
        <p:txBody>
          <a:bodyPr>
            <a:normAutofit/>
          </a:bodyPr>
          <a:lstStyle/>
          <a:p>
            <a:pPr algn="l" fontAlgn="base">
              <a:buFont typeface="Arial" panose="020B0604020202020204" pitchFamily="34" charset="0"/>
              <a:buChar char="•"/>
            </a:pPr>
            <a:r>
              <a:rPr lang="en-US" sz="3000" b="0" i="0" dirty="0">
                <a:solidFill>
                  <a:srgbClr val="273239"/>
                </a:solidFill>
                <a:effectLst/>
                <a:latin typeface="Arial" panose="020B0604020202020204" pitchFamily="34" charset="0"/>
                <a:cs typeface="Arial" panose="020B0604020202020204" pitchFamily="34" charset="0"/>
              </a:rPr>
              <a:t>Failure of one will not affect the other, as all systems are independent of each other.</a:t>
            </a:r>
          </a:p>
          <a:p>
            <a:pPr algn="l" fontAlgn="base">
              <a:buFont typeface="Arial" panose="020B0604020202020204" pitchFamily="34" charset="0"/>
              <a:buChar char="•"/>
            </a:pPr>
            <a:r>
              <a:rPr lang="en-US" sz="3000" b="0" i="0" dirty="0">
                <a:solidFill>
                  <a:srgbClr val="273239"/>
                </a:solidFill>
                <a:effectLst/>
                <a:latin typeface="Arial" panose="020B0604020202020204" pitchFamily="34" charset="0"/>
                <a:cs typeface="Arial" panose="020B0604020202020204" pitchFamily="34" charset="0"/>
              </a:rPr>
              <a:t>Electronic mail increases the data exchange speed.</a:t>
            </a:r>
          </a:p>
          <a:p>
            <a:pPr algn="l" fontAlgn="base">
              <a:buFont typeface="Arial" panose="020B0604020202020204" pitchFamily="34" charset="0"/>
              <a:buChar char="•"/>
            </a:pPr>
            <a:r>
              <a:rPr lang="en-US" sz="3000" b="0" i="0" dirty="0">
                <a:solidFill>
                  <a:srgbClr val="273239"/>
                </a:solidFill>
                <a:effectLst/>
                <a:latin typeface="Arial" panose="020B0604020202020204" pitchFamily="34" charset="0"/>
                <a:cs typeface="Arial" panose="020B0604020202020204" pitchFamily="34" charset="0"/>
              </a:rPr>
              <a:t>Since resources are being shared, computation is highly fast.</a:t>
            </a:r>
          </a:p>
          <a:p>
            <a:pPr algn="l" fontAlgn="base">
              <a:buFont typeface="Arial" panose="020B0604020202020204" pitchFamily="34" charset="0"/>
              <a:buChar char="•"/>
            </a:pPr>
            <a:r>
              <a:rPr lang="en-US" sz="3000" b="0" i="0" dirty="0">
                <a:solidFill>
                  <a:srgbClr val="273239"/>
                </a:solidFill>
                <a:effectLst/>
                <a:latin typeface="Arial" panose="020B0604020202020204" pitchFamily="34" charset="0"/>
                <a:cs typeface="Arial" panose="020B0604020202020204" pitchFamily="34" charset="0"/>
              </a:rPr>
              <a:t>Load on host computer reduces</a:t>
            </a:r>
          </a:p>
          <a:p>
            <a:pPr algn="l" fontAlgn="base">
              <a:buFont typeface="Arial" panose="020B0604020202020204" pitchFamily="34" charset="0"/>
              <a:buChar char="•"/>
            </a:pPr>
            <a:r>
              <a:rPr lang="en-US" sz="3000" b="0" i="0" dirty="0">
                <a:solidFill>
                  <a:srgbClr val="273239"/>
                </a:solidFill>
                <a:effectLst/>
                <a:latin typeface="Arial" panose="020B0604020202020204" pitchFamily="34" charset="0"/>
                <a:cs typeface="Arial" panose="020B0604020202020204" pitchFamily="34" charset="0"/>
              </a:rPr>
              <a:t>Delay in data processing reduces</a:t>
            </a:r>
          </a:p>
          <a:p>
            <a:pPr algn="l">
              <a:buFont typeface="Arial" panose="020B0604020202020204" pitchFamily="34" charset="0"/>
              <a:buChar char="•"/>
            </a:pPr>
            <a:r>
              <a:rPr lang="en-US" sz="3000" b="1" dirty="0">
                <a:solidFill>
                  <a:srgbClr val="273239"/>
                </a:solidFill>
                <a:latin typeface="Arial" panose="020B0604020202020204" pitchFamily="34" charset="0"/>
                <a:cs typeface="Arial" panose="020B0604020202020204" pitchFamily="34" charset="0"/>
              </a:rPr>
              <a:t>Examples: </a:t>
            </a:r>
            <a:r>
              <a:rPr lang="en-US" sz="3200" b="0" i="0" dirty="0">
                <a:solidFill>
                  <a:srgbClr val="202124"/>
                </a:solidFill>
                <a:effectLst/>
                <a:latin typeface="Arial" panose="020B0604020202020204" pitchFamily="34" charset="0"/>
              </a:rPr>
              <a:t>AIX operating system for IBM, Solaris operating system for SUN multiprocessor.</a:t>
            </a:r>
          </a:p>
          <a:p>
            <a:pPr algn="l" fontAlgn="base">
              <a:buFont typeface="Arial" panose="020B0604020202020204" pitchFamily="34" charset="0"/>
              <a:buChar char="•"/>
            </a:pPr>
            <a:endParaRPr lang="en-US" sz="3000" b="0" i="0" dirty="0">
              <a:solidFill>
                <a:srgbClr val="273239"/>
              </a:solidFill>
              <a:effectLst/>
              <a:latin typeface="Arial" panose="020B0604020202020204" pitchFamily="34" charset="0"/>
              <a:cs typeface="Arial" panose="020B0604020202020204" pitchFamily="34" charset="0"/>
            </a:endParaRP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a:xfrm>
            <a:off x="677334" y="609600"/>
            <a:ext cx="9929706" cy="881575"/>
          </a:xfrm>
        </p:spPr>
        <p:txBody>
          <a:bodyPr>
            <a:normAutofit fontScale="90000"/>
          </a:bodyPr>
          <a:lstStyle/>
          <a:p>
            <a:r>
              <a:rPr lang="en-US" b="1" i="0" dirty="0">
                <a:solidFill>
                  <a:srgbClr val="273239"/>
                </a:solidFill>
                <a:effectLst/>
                <a:latin typeface="Arial" panose="020B0604020202020204" pitchFamily="34" charset="0"/>
                <a:cs typeface="Arial" panose="020B0604020202020204" pitchFamily="34" charset="0"/>
              </a:rPr>
              <a:t>Disadvantages of Distributed Operating System</a:t>
            </a:r>
            <a:r>
              <a:rPr lang="en-US" b="0" i="0" dirty="0">
                <a:solidFill>
                  <a:srgbClr val="273239"/>
                </a:solidFill>
                <a:effectLst/>
                <a:latin typeface="Arial" panose="020B0604020202020204" pitchFamily="34" charset="0"/>
                <a:cs typeface="Arial" panose="020B0604020202020204" pitchFamily="34" charset="0"/>
              </a:rPr>
              <a:t>  </a:t>
            </a:r>
            <a:r>
              <a:rPr lang="en-US" b="0" i="0" dirty="0">
                <a:solidFill>
                  <a:srgbClr val="273239"/>
                </a:solidFill>
                <a:effectLst/>
                <a:latin typeface="urw-din"/>
              </a:rPr>
              <a:t/>
            </a:r>
            <a:br>
              <a:rPr lang="en-US" b="0" i="0" dirty="0">
                <a:solidFill>
                  <a:srgbClr val="273239"/>
                </a:solidFill>
                <a:effectLst/>
                <a:latin typeface="urw-din"/>
              </a:rPr>
            </a:br>
            <a:endParaRPr lang="en-US" dirty="0"/>
          </a:p>
        </p:txBody>
      </p:sp>
      <p:sp>
        <p:nvSpPr>
          <p:cNvPr id="1048664" name="Content Placeholder 2"/>
          <p:cNvSpPr>
            <a:spLocks noGrp="1"/>
          </p:cNvSpPr>
          <p:nvPr>
            <p:ph idx="1"/>
          </p:nvPr>
        </p:nvSpPr>
        <p:spPr>
          <a:xfrm>
            <a:off x="677334" y="1983545"/>
            <a:ext cx="10492414" cy="4874455"/>
          </a:xfrm>
        </p:spPr>
        <p:txBody>
          <a:bodyPr/>
          <a:lstStyle/>
          <a:p>
            <a:pPr algn="just" fontAlgn="base">
              <a:buFont typeface="Arial" panose="020B0604020202020204" pitchFamily="34" charset="0"/>
              <a:buChar char="•"/>
            </a:pPr>
            <a:r>
              <a:rPr lang="en-US" sz="3200" b="0" i="0" dirty="0">
                <a:solidFill>
                  <a:srgbClr val="273239"/>
                </a:solidFill>
                <a:effectLst/>
                <a:latin typeface="Arial" panose="020B0604020202020204" pitchFamily="34" charset="0"/>
                <a:cs typeface="Arial" panose="020B0604020202020204" pitchFamily="34" charset="0"/>
              </a:rPr>
              <a:t>Failure of the main network will stop the entire communication.</a:t>
            </a:r>
          </a:p>
          <a:p>
            <a:pPr algn="just" fontAlgn="base">
              <a:buFont typeface="Arial" panose="020B0604020202020204" pitchFamily="34" charset="0"/>
              <a:buChar char="•"/>
            </a:pPr>
            <a:r>
              <a:rPr lang="en-US" sz="3200" b="0" i="0" dirty="0">
                <a:solidFill>
                  <a:srgbClr val="273239"/>
                </a:solidFill>
                <a:effectLst/>
                <a:latin typeface="Arial" panose="020B0604020202020204" pitchFamily="34" charset="0"/>
                <a:cs typeface="Arial" panose="020B0604020202020204" pitchFamily="34" charset="0"/>
              </a:rPr>
              <a:t>These types of systems are not readily available as they are very expensive. Not only that, the underlying software is highly complex and not understood well yet</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677334" y="609600"/>
            <a:ext cx="8596668" cy="670560"/>
          </a:xfrm>
        </p:spPr>
        <p:txBody>
          <a:bodyPr/>
          <a:lstStyle/>
          <a:p>
            <a:r>
              <a:rPr lang="en-US" b="1" i="0" dirty="0">
                <a:solidFill>
                  <a:srgbClr val="0070C0"/>
                </a:solidFill>
                <a:effectLst/>
                <a:latin typeface="Arial" panose="020B0604020202020204" pitchFamily="34" charset="0"/>
                <a:cs typeface="Arial" panose="020B0604020202020204" pitchFamily="34" charset="0"/>
              </a:rPr>
              <a:t>Parallel operating system</a:t>
            </a:r>
            <a:endParaRPr lang="en-US" b="1" dirty="0">
              <a:solidFill>
                <a:srgbClr val="0070C0"/>
              </a:solidFill>
              <a:latin typeface="Arial" panose="020B0604020202020204" pitchFamily="34" charset="0"/>
              <a:cs typeface="Arial" panose="020B0604020202020204" pitchFamily="34" charset="0"/>
            </a:endParaRPr>
          </a:p>
        </p:txBody>
      </p:sp>
      <p:sp>
        <p:nvSpPr>
          <p:cNvPr id="1048666" name="Content Placeholder 2"/>
          <p:cNvSpPr>
            <a:spLocks noGrp="1"/>
          </p:cNvSpPr>
          <p:nvPr>
            <p:ph idx="1"/>
          </p:nvPr>
        </p:nvSpPr>
        <p:spPr>
          <a:xfrm>
            <a:off x="677333" y="1280160"/>
            <a:ext cx="11514667" cy="5577840"/>
          </a:xfrm>
        </p:spPr>
        <p:txBody>
          <a:bodyPr>
            <a:normAutofit/>
          </a:bodyPr>
          <a:lstStyle/>
          <a:p>
            <a:pPr algn="just">
              <a:lnSpc>
                <a:spcPct val="150000"/>
              </a:lnSpc>
            </a:pPr>
            <a:r>
              <a:rPr lang="en-US" sz="2600" b="1" i="0" dirty="0">
                <a:solidFill>
                  <a:srgbClr val="000000"/>
                </a:solidFill>
                <a:effectLst/>
                <a:latin typeface="Arial" panose="020B0604020202020204" pitchFamily="34" charset="0"/>
                <a:cs typeface="Arial" panose="020B0604020202020204" pitchFamily="34" charset="0"/>
              </a:rPr>
              <a:t>Parallel operating systems are a type of </a:t>
            </a:r>
            <a:r>
              <a:rPr lang="en-US" sz="2600" b="1" i="0" u="none" strike="noStrike" dirty="0">
                <a:solidFill>
                  <a:srgbClr val="025F5F"/>
                </a:solidFill>
                <a:effectLst/>
                <a:latin typeface="Arial" panose="020B0604020202020204" pitchFamily="34" charset="0"/>
                <a:cs typeface="Arial" panose="020B0604020202020204" pitchFamily="34" charset="0"/>
                <a:hlinkClick r:id="rId2"/>
              </a:rPr>
              <a:t>computer processing</a:t>
            </a:r>
            <a:r>
              <a:rPr lang="en-US" sz="2600" b="1" i="0" dirty="0">
                <a:solidFill>
                  <a:srgbClr val="000000"/>
                </a:solidFill>
                <a:effectLst/>
                <a:latin typeface="Arial" panose="020B0604020202020204" pitchFamily="34" charset="0"/>
                <a:cs typeface="Arial" panose="020B0604020202020204" pitchFamily="34" charset="0"/>
              </a:rPr>
              <a:t> platform that </a:t>
            </a:r>
            <a:r>
              <a:rPr lang="en-US" sz="2600" b="1" i="0" dirty="0">
                <a:solidFill>
                  <a:srgbClr val="FF0000"/>
                </a:solidFill>
                <a:effectLst/>
                <a:latin typeface="Arial" panose="020B0604020202020204" pitchFamily="34" charset="0"/>
                <a:cs typeface="Arial" panose="020B0604020202020204" pitchFamily="34" charset="0"/>
              </a:rPr>
              <a:t>breaks large tasks into smaller pieces </a:t>
            </a:r>
            <a:r>
              <a:rPr lang="en-US" sz="2600" b="1" i="0" dirty="0">
                <a:solidFill>
                  <a:srgbClr val="000000"/>
                </a:solidFill>
                <a:effectLst/>
                <a:latin typeface="Arial" panose="020B0604020202020204" pitchFamily="34" charset="0"/>
                <a:cs typeface="Arial" panose="020B0604020202020204" pitchFamily="34" charset="0"/>
              </a:rPr>
              <a:t>that are done at the same time in </a:t>
            </a:r>
            <a:r>
              <a:rPr lang="en-US" sz="2600" b="1" i="0" dirty="0">
                <a:solidFill>
                  <a:srgbClr val="FF0000"/>
                </a:solidFill>
                <a:effectLst/>
                <a:latin typeface="Arial" panose="020B0604020202020204" pitchFamily="34" charset="0"/>
                <a:cs typeface="Arial" panose="020B0604020202020204" pitchFamily="34" charset="0"/>
              </a:rPr>
              <a:t>different places and by different mechanisms</a:t>
            </a:r>
            <a:r>
              <a:rPr lang="en-US" sz="2600" b="1" i="0" dirty="0">
                <a:solidFill>
                  <a:srgbClr val="000000"/>
                </a:solidFill>
                <a:effectLst/>
                <a:latin typeface="Arial" panose="020B0604020202020204" pitchFamily="34" charset="0"/>
                <a:cs typeface="Arial" panose="020B0604020202020204" pitchFamily="34" charset="0"/>
              </a:rPr>
              <a:t>. They are sometimes also described as </a:t>
            </a:r>
            <a:r>
              <a:rPr lang="en-US" sz="2600" b="1" i="0" dirty="0">
                <a:solidFill>
                  <a:srgbClr val="FF0000"/>
                </a:solidFill>
                <a:effectLst/>
                <a:latin typeface="Arial" panose="020B0604020202020204" pitchFamily="34" charset="0"/>
                <a:cs typeface="Arial" panose="020B0604020202020204" pitchFamily="34" charset="0"/>
              </a:rPr>
              <a:t>“multi-core” processors</a:t>
            </a:r>
            <a:r>
              <a:rPr lang="en-US" sz="2600" b="1" i="0" dirty="0">
                <a:solidFill>
                  <a:srgbClr val="000000"/>
                </a:solidFill>
                <a:effectLst/>
                <a:latin typeface="Arial" panose="020B0604020202020204" pitchFamily="34" charset="0"/>
                <a:cs typeface="Arial" panose="020B0604020202020204" pitchFamily="34" charset="0"/>
              </a:rPr>
              <a:t>. This type of system is usually very efficient at handling very large files and complex numerical codes. It’s most commonly seen in </a:t>
            </a:r>
            <a:r>
              <a:rPr lang="en-US" sz="2600" b="1" i="0" dirty="0">
                <a:solidFill>
                  <a:srgbClr val="FF0000"/>
                </a:solidFill>
                <a:effectLst/>
                <a:latin typeface="Arial" panose="020B0604020202020204" pitchFamily="34" charset="0"/>
                <a:cs typeface="Arial" panose="020B0604020202020204" pitchFamily="34" charset="0"/>
              </a:rPr>
              <a:t>research locations </a:t>
            </a:r>
            <a:r>
              <a:rPr lang="en-US" sz="2600" b="1" i="0" dirty="0">
                <a:solidFill>
                  <a:srgbClr val="000000"/>
                </a:solidFill>
                <a:effectLst/>
                <a:latin typeface="Arial" panose="020B0604020202020204" pitchFamily="34" charset="0"/>
                <a:cs typeface="Arial" panose="020B0604020202020204" pitchFamily="34" charset="0"/>
              </a:rPr>
              <a:t>where central server systems are handling a lot of different jobs at once but can be useful any time multiple computers are doing similar jobs and connecting to shared infrastructures simultaneously. </a:t>
            </a:r>
          </a:p>
          <a:p>
            <a:pPr algn="just">
              <a:lnSpc>
                <a:spcPct val="150000"/>
              </a:lnSpc>
            </a:pPr>
            <a:r>
              <a:rPr lang="en-US" sz="2600" b="1" i="0" dirty="0">
                <a:solidFill>
                  <a:srgbClr val="000000"/>
                </a:solidFill>
                <a:effectLst/>
                <a:latin typeface="Arial" panose="020B0604020202020204" pitchFamily="34" charset="0"/>
                <a:cs typeface="Arial" panose="020B0604020202020204" pitchFamily="34" charset="0"/>
              </a:rPr>
              <a:t>A parallel </a:t>
            </a:r>
            <a:r>
              <a:rPr lang="en-US" sz="2600" b="1" i="0" u="none" strike="noStrike" dirty="0">
                <a:solidFill>
                  <a:srgbClr val="025F5F"/>
                </a:solidFill>
                <a:effectLst/>
                <a:latin typeface="Arial" panose="020B0604020202020204" pitchFamily="34" charset="0"/>
                <a:cs typeface="Arial" panose="020B0604020202020204" pitchFamily="34" charset="0"/>
                <a:hlinkClick r:id="rId3"/>
              </a:rPr>
              <a:t>operating system</a:t>
            </a:r>
            <a:r>
              <a:rPr lang="en-US" sz="2600" b="1" i="0" dirty="0">
                <a:solidFill>
                  <a:srgbClr val="000000"/>
                </a:solidFill>
                <a:effectLst/>
                <a:latin typeface="Arial" panose="020B0604020202020204" pitchFamily="34" charset="0"/>
                <a:cs typeface="Arial" panose="020B0604020202020204" pitchFamily="34" charset="0"/>
              </a:rPr>
              <a:t> works by dividing sets of calculations into smaller parts and distributing them between the machines on a network.</a:t>
            </a:r>
            <a:endParaRPr lang="en-US" sz="2600" b="1" dirty="0">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a:xfrm>
            <a:off x="677334" y="609600"/>
            <a:ext cx="8596668" cy="811237"/>
          </a:xfrm>
        </p:spPr>
        <p:txBody>
          <a:bodyPr/>
          <a:lstStyle/>
          <a:p>
            <a:r>
              <a:rPr lang="en-US" b="1" dirty="0">
                <a:latin typeface="Arial" panose="020B0604020202020204" pitchFamily="34" charset="0"/>
                <a:cs typeface="Arial" panose="020B0604020202020204" pitchFamily="34" charset="0"/>
              </a:rPr>
              <a:t>Advantages</a:t>
            </a:r>
          </a:p>
        </p:txBody>
      </p:sp>
      <p:sp>
        <p:nvSpPr>
          <p:cNvPr id="1048668" name="Content Placeholder 3"/>
          <p:cNvSpPr>
            <a:spLocks noGrp="1"/>
          </p:cNvSpPr>
          <p:nvPr>
            <p:ph idx="1"/>
          </p:nvPr>
        </p:nvSpPr>
        <p:spPr>
          <a:xfrm>
            <a:off x="677334" y="1322363"/>
            <a:ext cx="11195798" cy="4718999"/>
          </a:xfrm>
        </p:spPr>
        <p:txBody>
          <a:bodyPr>
            <a:normAutofit/>
          </a:bodyPr>
          <a:lstStyle/>
          <a:p>
            <a:pPr algn="l">
              <a:buFont typeface="Arial" panose="020B0604020202020204" pitchFamily="34" charset="0"/>
              <a:buChar char="•"/>
            </a:pPr>
            <a:r>
              <a:rPr lang="en-US" sz="3000" b="1" i="0" dirty="0">
                <a:solidFill>
                  <a:schemeClr val="tx1">
                    <a:lumMod val="95000"/>
                    <a:lumOff val="5000"/>
                  </a:schemeClr>
                </a:solidFill>
                <a:effectLst/>
                <a:latin typeface="Arial" panose="020B0604020202020204" pitchFamily="34" charset="0"/>
                <a:cs typeface="Arial" panose="020B0604020202020204" pitchFamily="34" charset="0"/>
              </a:rPr>
              <a:t>It saves time, allowing the execution of applications in a shorter time.</a:t>
            </a:r>
          </a:p>
          <a:p>
            <a:pPr algn="l">
              <a:buFont typeface="Arial" panose="020B0604020202020204" pitchFamily="34" charset="0"/>
              <a:buChar char="•"/>
            </a:pPr>
            <a:r>
              <a:rPr lang="en-US" sz="3000" b="1" i="0" dirty="0">
                <a:solidFill>
                  <a:schemeClr val="tx1">
                    <a:lumMod val="95000"/>
                    <a:lumOff val="5000"/>
                  </a:schemeClr>
                </a:solidFill>
                <a:effectLst/>
                <a:latin typeface="Arial" panose="020B0604020202020204" pitchFamily="34" charset="0"/>
                <a:cs typeface="Arial" panose="020B0604020202020204" pitchFamily="34" charset="0"/>
              </a:rPr>
              <a:t>Solve Larger Problems in a short point of time.</a:t>
            </a:r>
          </a:p>
          <a:p>
            <a:pPr algn="l">
              <a:buFont typeface="Arial" panose="020B0604020202020204" pitchFamily="34" charset="0"/>
              <a:buChar char="•"/>
            </a:pPr>
            <a:r>
              <a:rPr lang="en-US" sz="3000" b="1" dirty="0">
                <a:solidFill>
                  <a:schemeClr val="tx1">
                    <a:lumMod val="95000"/>
                    <a:lumOff val="5000"/>
                  </a:schemeClr>
                </a:solidFill>
                <a:latin typeface="Arial" panose="020B0604020202020204" pitchFamily="34" charset="0"/>
                <a:cs typeface="Arial" panose="020B0604020202020204" pitchFamily="34" charset="0"/>
              </a:rPr>
              <a:t>It </a:t>
            </a:r>
            <a:r>
              <a:rPr lang="en-US" sz="3000" b="1" i="0" dirty="0">
                <a:solidFill>
                  <a:schemeClr val="tx1">
                    <a:lumMod val="95000"/>
                    <a:lumOff val="5000"/>
                  </a:schemeClr>
                </a:solidFill>
                <a:effectLst/>
                <a:latin typeface="Arial" panose="020B0604020202020204" pitchFamily="34" charset="0"/>
                <a:cs typeface="Arial" panose="020B0604020202020204" pitchFamily="34" charset="0"/>
              </a:rPr>
              <a:t>is much better suited for modeling, simulating, and understanding complex, real-world problems.</a:t>
            </a:r>
          </a:p>
          <a:p>
            <a:pPr algn="l">
              <a:buFont typeface="Arial" panose="020B0604020202020204" pitchFamily="34" charset="0"/>
              <a:buChar char="•"/>
            </a:pPr>
            <a:r>
              <a:rPr lang="en-US" sz="3000" b="1" i="0" dirty="0">
                <a:solidFill>
                  <a:schemeClr val="tx1">
                    <a:lumMod val="95000"/>
                    <a:lumOff val="5000"/>
                  </a:schemeClr>
                </a:solidFill>
                <a:effectLst/>
                <a:latin typeface="Arial" panose="020B0604020202020204" pitchFamily="34" charset="0"/>
                <a:cs typeface="Arial" panose="020B0604020202020204" pitchFamily="34" charset="0"/>
              </a:rPr>
              <a:t>We can do things simultaneously by using multiple resources.</a:t>
            </a:r>
          </a:p>
          <a:p>
            <a:pPr marL="0" indent="0" algn="l">
              <a:buNone/>
            </a:pPr>
            <a:r>
              <a:rPr lang="en-US" sz="3000" b="1" dirty="0">
                <a:solidFill>
                  <a:schemeClr val="accent2"/>
                </a:solidFill>
                <a:latin typeface="Arial" panose="020B0604020202020204" pitchFamily="34" charset="0"/>
                <a:cs typeface="Arial" panose="020B0604020202020204" pitchFamily="34" charset="0"/>
              </a:rPr>
              <a:t>Disadvantages</a:t>
            </a:r>
          </a:p>
          <a:p>
            <a:r>
              <a:rPr lang="en-US" sz="3000" b="1" i="0" dirty="0">
                <a:solidFill>
                  <a:schemeClr val="tx1">
                    <a:lumMod val="95000"/>
                    <a:lumOff val="5000"/>
                  </a:schemeClr>
                </a:solidFill>
                <a:effectLst/>
                <a:latin typeface="Arial" panose="020B0604020202020204" pitchFamily="34" charset="0"/>
                <a:cs typeface="Arial" panose="020B0604020202020204" pitchFamily="34" charset="0"/>
              </a:rPr>
              <a:t>Power consumption is huge.</a:t>
            </a:r>
          </a:p>
          <a:p>
            <a:r>
              <a:rPr lang="en-US" sz="3000" b="1" i="0" dirty="0">
                <a:solidFill>
                  <a:schemeClr val="tx1">
                    <a:lumMod val="95000"/>
                    <a:lumOff val="5000"/>
                  </a:schemeClr>
                </a:solidFill>
                <a:effectLst/>
                <a:latin typeface="Arial" panose="020B0604020202020204" pitchFamily="34" charset="0"/>
                <a:cs typeface="Arial" panose="020B0604020202020204" pitchFamily="34" charset="0"/>
              </a:rPr>
              <a:t> It is a bit difficult but with proper understanding and practice, you are good to go.</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a:xfrm>
            <a:off x="677334" y="407963"/>
            <a:ext cx="8596668" cy="645481"/>
          </a:xfrm>
        </p:spPr>
        <p:txBody>
          <a:bodyPr>
            <a:normAutofit/>
          </a:bodyPr>
          <a:lstStyle/>
          <a:p>
            <a:r>
              <a:rPr lang="en-US" b="1" i="0" dirty="0">
                <a:solidFill>
                  <a:srgbClr val="0070C0"/>
                </a:solidFill>
                <a:effectLst/>
                <a:latin typeface="urw-din"/>
              </a:rPr>
              <a:t>Network Operating System</a:t>
            </a:r>
            <a:endParaRPr lang="en-US" dirty="0">
              <a:solidFill>
                <a:srgbClr val="0070C0"/>
              </a:solidFill>
            </a:endParaRPr>
          </a:p>
        </p:txBody>
      </p:sp>
      <p:sp>
        <p:nvSpPr>
          <p:cNvPr id="1048670" name="Content Placeholder 2"/>
          <p:cNvSpPr>
            <a:spLocks noGrp="1"/>
          </p:cNvSpPr>
          <p:nvPr>
            <p:ph idx="1"/>
          </p:nvPr>
        </p:nvSpPr>
        <p:spPr>
          <a:xfrm>
            <a:off x="677334" y="1181686"/>
            <a:ext cx="11336476" cy="5387925"/>
          </a:xfrm>
        </p:spPr>
        <p:txBody>
          <a:bodyPr>
            <a:noAutofit/>
          </a:bodyPr>
          <a:lstStyle/>
          <a:p>
            <a:pPr marL="0" indent="0">
              <a:buNone/>
            </a:pPr>
            <a:r>
              <a:rPr lang="en-US" sz="2800" dirty="0">
                <a:latin typeface="Arial" panose="020B0604020202020204" pitchFamily="34" charset="0"/>
                <a:cs typeface="Arial" panose="020B0604020202020204" pitchFamily="34" charset="0"/>
              </a:rPr>
              <a:t/>
            </a:r>
            <a:br>
              <a:rPr lang="en-US" sz="2800" dirty="0">
                <a:latin typeface="Arial" panose="020B0604020202020204" pitchFamily="34" charset="0"/>
                <a:cs typeface="Arial" panose="020B0604020202020204" pitchFamily="34" charset="0"/>
              </a:rPr>
            </a:br>
            <a:r>
              <a:rPr lang="en-US" sz="2800" b="1" i="0" dirty="0">
                <a:solidFill>
                  <a:srgbClr val="273239"/>
                </a:solidFill>
                <a:effectLst/>
                <a:latin typeface="Arial" panose="020B0604020202020204" pitchFamily="34" charset="0"/>
                <a:cs typeface="Arial" panose="020B0604020202020204" pitchFamily="34" charset="0"/>
              </a:rPr>
              <a:t>These systems run on a server and provide the capability to manage data, users, security, applications, and other networking functions. </a:t>
            </a:r>
          </a:p>
          <a:p>
            <a:pPr marL="0" indent="0">
              <a:buNone/>
            </a:pPr>
            <a:r>
              <a:rPr lang="en-US" sz="2800" b="1" i="0" dirty="0">
                <a:solidFill>
                  <a:srgbClr val="273239"/>
                </a:solidFill>
                <a:effectLst/>
                <a:latin typeface="Arial" panose="020B0604020202020204" pitchFamily="34" charset="0"/>
                <a:cs typeface="Arial" panose="020B0604020202020204" pitchFamily="34" charset="0"/>
              </a:rPr>
              <a:t>These types of operating systems allow shared access to files, printers, security, applications, and other networking functions over a small private network. </a:t>
            </a:r>
          </a:p>
          <a:p>
            <a:pPr marL="0" indent="0">
              <a:buNone/>
            </a:pPr>
            <a:r>
              <a:rPr lang="en-US" sz="2800" b="1" i="0" dirty="0">
                <a:solidFill>
                  <a:srgbClr val="273239"/>
                </a:solidFill>
                <a:effectLst/>
                <a:latin typeface="Arial" panose="020B0604020202020204" pitchFamily="34" charset="0"/>
                <a:cs typeface="Arial" panose="020B0604020202020204" pitchFamily="34" charset="0"/>
              </a:rPr>
              <a:t>One more important aspect of Network Operating Systems is that all the users are well aware, of all other users within the network, their individual connections, etc. and that’s why these computers are popularly known as </a:t>
            </a:r>
            <a:r>
              <a:rPr lang="en-US" sz="2800" b="1" i="0" dirty="0">
                <a:solidFill>
                  <a:srgbClr val="FF0000"/>
                </a:solidFill>
                <a:effectLst/>
                <a:latin typeface="Arial" panose="020B0604020202020204" pitchFamily="34" charset="0"/>
                <a:cs typeface="Arial" panose="020B0604020202020204" pitchFamily="34" charset="0"/>
              </a:rPr>
              <a:t>tightly coupled systems</a:t>
            </a:r>
            <a:r>
              <a:rPr lang="en-US" sz="2800" b="0" i="0" dirty="0">
                <a:solidFill>
                  <a:srgbClr val="FF0000"/>
                </a:solidFill>
                <a:effectLst/>
                <a:latin typeface="Arial" panose="020B0604020202020204" pitchFamily="34" charset="0"/>
                <a:cs typeface="Arial" panose="020B0604020202020204" pitchFamily="34" charset="0"/>
              </a:rPr>
              <a:t>. </a:t>
            </a:r>
            <a:endParaRPr lang="en-US" sz="2800" dirty="0">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8" name="Picture 2"/>
          <p:cNvPicPr>
            <a:picLocks noGrp="1" noChangeAspect="1" noChangeArrowheads="1"/>
          </p:cNvPicPr>
          <p:nvPr>
            <p:ph idx="1"/>
          </p:nvPr>
        </p:nvPicPr>
        <p:blipFill>
          <a:blip r:embed="rId2" cstate="print"/>
          <a:srcRect/>
          <a:stretch>
            <a:fillRect/>
          </a:stretch>
        </p:blipFill>
        <p:spPr bwMode="auto">
          <a:xfrm>
            <a:off x="970671" y="970672"/>
            <a:ext cx="8215532" cy="5071354"/>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Content Placeholder 2"/>
          <p:cNvSpPr>
            <a:spLocks noGrp="1"/>
          </p:cNvSpPr>
          <p:nvPr>
            <p:ph idx="1"/>
          </p:nvPr>
        </p:nvSpPr>
        <p:spPr>
          <a:xfrm>
            <a:off x="902417" y="801860"/>
            <a:ext cx="10098518" cy="5577128"/>
          </a:xfrm>
        </p:spPr>
        <p:txBody>
          <a:bodyPr>
            <a:normAutofit/>
          </a:bodyPr>
          <a:lstStyle/>
          <a:p>
            <a:pPr algn="l" fontAlgn="base"/>
            <a:r>
              <a:rPr lang="en-US" sz="2400" b="1" i="0" dirty="0">
                <a:solidFill>
                  <a:srgbClr val="273239"/>
                </a:solidFill>
                <a:effectLst/>
                <a:latin typeface="Arial" panose="020B0604020202020204" pitchFamily="34" charset="0"/>
                <a:cs typeface="Arial" panose="020B0604020202020204" pitchFamily="34" charset="0"/>
              </a:rPr>
              <a:t>Advantages of Network Operating System:</a:t>
            </a:r>
            <a:r>
              <a:rPr lang="en-US" sz="2400" b="0" i="0" dirty="0">
                <a:solidFill>
                  <a:srgbClr val="273239"/>
                </a:solidFill>
                <a:effectLst/>
                <a:latin typeface="Arial" panose="020B0604020202020204" pitchFamily="34" charset="0"/>
                <a:cs typeface="Arial" panose="020B0604020202020204" pitchFamily="34" charset="0"/>
              </a:rPr>
              <a:t>  </a:t>
            </a:r>
          </a:p>
          <a:p>
            <a:pPr algn="l" fontAlgn="base">
              <a:buFont typeface="Arial" panose="020B0604020202020204" pitchFamily="34" charset="0"/>
              <a:buChar char="•"/>
            </a:pPr>
            <a:r>
              <a:rPr lang="en-US" sz="2400" b="0" i="0" dirty="0">
                <a:solidFill>
                  <a:srgbClr val="273239"/>
                </a:solidFill>
                <a:effectLst/>
                <a:latin typeface="Arial" panose="020B0604020202020204" pitchFamily="34" charset="0"/>
                <a:cs typeface="Arial" panose="020B0604020202020204" pitchFamily="34" charset="0"/>
              </a:rPr>
              <a:t>Highly stable centralized servers</a:t>
            </a:r>
          </a:p>
          <a:p>
            <a:pPr algn="l" fontAlgn="base">
              <a:buFont typeface="Arial" panose="020B0604020202020204" pitchFamily="34" charset="0"/>
              <a:buChar char="•"/>
            </a:pPr>
            <a:r>
              <a:rPr lang="en-US" sz="2400" b="0" i="0" dirty="0">
                <a:solidFill>
                  <a:srgbClr val="273239"/>
                </a:solidFill>
                <a:effectLst/>
                <a:latin typeface="Arial" panose="020B0604020202020204" pitchFamily="34" charset="0"/>
                <a:cs typeface="Arial" panose="020B0604020202020204" pitchFamily="34" charset="0"/>
              </a:rPr>
              <a:t>Security concerns are handled through servers</a:t>
            </a:r>
          </a:p>
          <a:p>
            <a:pPr algn="l" fontAlgn="base">
              <a:buFont typeface="Arial" panose="020B0604020202020204" pitchFamily="34" charset="0"/>
              <a:buChar char="•"/>
            </a:pPr>
            <a:r>
              <a:rPr lang="en-US" sz="2400" b="0" i="0" dirty="0">
                <a:solidFill>
                  <a:srgbClr val="273239"/>
                </a:solidFill>
                <a:effectLst/>
                <a:latin typeface="Arial" panose="020B0604020202020204" pitchFamily="34" charset="0"/>
                <a:cs typeface="Arial" panose="020B0604020202020204" pitchFamily="34" charset="0"/>
              </a:rPr>
              <a:t>New technologies and hardware up-gradation are easily integrated into the system</a:t>
            </a:r>
          </a:p>
          <a:p>
            <a:pPr algn="l" fontAlgn="base">
              <a:buFont typeface="Arial" panose="020B0604020202020204" pitchFamily="34" charset="0"/>
              <a:buChar char="•"/>
            </a:pPr>
            <a:r>
              <a:rPr lang="en-US" sz="2400" b="0" i="0" dirty="0">
                <a:solidFill>
                  <a:srgbClr val="273239"/>
                </a:solidFill>
                <a:effectLst/>
                <a:latin typeface="Arial" panose="020B0604020202020204" pitchFamily="34" charset="0"/>
                <a:cs typeface="Arial" panose="020B0604020202020204" pitchFamily="34" charset="0"/>
              </a:rPr>
              <a:t>Server access is possible remotely from different locations and types of systems</a:t>
            </a:r>
          </a:p>
          <a:p>
            <a:pPr marL="0" indent="0" algn="l" fontAlgn="base">
              <a:buNone/>
            </a:pPr>
            <a:r>
              <a:rPr lang="en-US" sz="2400" b="1" i="0" dirty="0">
                <a:solidFill>
                  <a:srgbClr val="273239"/>
                </a:solidFill>
                <a:effectLst/>
                <a:latin typeface="urw-din"/>
              </a:rPr>
              <a:t>Examples of Network Operating systems are</a:t>
            </a:r>
            <a:r>
              <a:rPr lang="en-US" sz="2400" b="0" i="0" dirty="0">
                <a:solidFill>
                  <a:srgbClr val="273239"/>
                </a:solidFill>
                <a:effectLst/>
                <a:latin typeface="urw-din"/>
              </a:rPr>
              <a:t> Microsoft Windows Server 2003, Microsoft Windows Server 2008, UNIX, Linux, Mac OS, etc. </a:t>
            </a:r>
            <a:endParaRPr lang="en-US" sz="2400" b="0" i="0" dirty="0">
              <a:solidFill>
                <a:srgbClr val="273239"/>
              </a:solidFill>
              <a:effectLst/>
              <a:latin typeface="Arial" panose="020B0604020202020204" pitchFamily="34" charset="0"/>
              <a:cs typeface="Arial" panose="020B0604020202020204" pitchFamily="34" charset="0"/>
            </a:endParaRPr>
          </a:p>
          <a:p>
            <a:pPr algn="l" fontAlgn="base"/>
            <a:r>
              <a:rPr lang="en-US" sz="2400" b="1" i="0" dirty="0">
                <a:solidFill>
                  <a:srgbClr val="273239"/>
                </a:solidFill>
                <a:effectLst/>
                <a:latin typeface="Arial" panose="020B0604020202020204" pitchFamily="34" charset="0"/>
                <a:cs typeface="Arial" panose="020B0604020202020204" pitchFamily="34" charset="0"/>
              </a:rPr>
              <a:t>Disadvantages of Network Operating System:</a:t>
            </a:r>
            <a:r>
              <a:rPr lang="en-US" sz="2400" b="0" i="0" dirty="0">
                <a:solidFill>
                  <a:srgbClr val="273239"/>
                </a:solidFill>
                <a:effectLst/>
                <a:latin typeface="Arial" panose="020B0604020202020204" pitchFamily="34" charset="0"/>
                <a:cs typeface="Arial" panose="020B0604020202020204" pitchFamily="34" charset="0"/>
              </a:rPr>
              <a:t>  </a:t>
            </a:r>
          </a:p>
          <a:p>
            <a:pPr algn="l" fontAlgn="base">
              <a:buFont typeface="Arial" panose="020B0604020202020204" pitchFamily="34" charset="0"/>
              <a:buChar char="•"/>
            </a:pPr>
            <a:r>
              <a:rPr lang="en-US" sz="2400" b="0" i="0" dirty="0">
                <a:solidFill>
                  <a:srgbClr val="273239"/>
                </a:solidFill>
                <a:effectLst/>
                <a:latin typeface="Arial" panose="020B0604020202020204" pitchFamily="34" charset="0"/>
                <a:cs typeface="Arial" panose="020B0604020202020204" pitchFamily="34" charset="0"/>
              </a:rPr>
              <a:t>Servers are costly</a:t>
            </a:r>
          </a:p>
          <a:p>
            <a:pPr algn="l" fontAlgn="base">
              <a:buFont typeface="Arial" panose="020B0604020202020204" pitchFamily="34" charset="0"/>
              <a:buChar char="•"/>
            </a:pPr>
            <a:r>
              <a:rPr lang="en-US" sz="2400" b="0" i="0" dirty="0">
                <a:solidFill>
                  <a:srgbClr val="273239"/>
                </a:solidFill>
                <a:effectLst/>
                <a:latin typeface="Arial" panose="020B0604020202020204" pitchFamily="34" charset="0"/>
                <a:cs typeface="Arial" panose="020B0604020202020204" pitchFamily="34" charset="0"/>
              </a:rPr>
              <a:t>User has to depend on a central location for most operations</a:t>
            </a:r>
          </a:p>
          <a:p>
            <a:pPr algn="l" fontAlgn="base">
              <a:buFont typeface="Arial" panose="020B0604020202020204" pitchFamily="34" charset="0"/>
              <a:buChar char="•"/>
            </a:pPr>
            <a:r>
              <a:rPr lang="en-US" sz="2400" b="0" i="0" dirty="0">
                <a:solidFill>
                  <a:srgbClr val="273239"/>
                </a:solidFill>
                <a:effectLst/>
                <a:latin typeface="Arial" panose="020B0604020202020204" pitchFamily="34" charset="0"/>
                <a:cs typeface="Arial" panose="020B0604020202020204" pitchFamily="34" charset="0"/>
              </a:rPr>
              <a:t>Maintenance and updates are required regularly</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
          <p:cNvSpPr>
            <a:spLocks noGrp="1"/>
          </p:cNvSpPr>
          <p:nvPr>
            <p:ph type="title"/>
          </p:nvPr>
        </p:nvSpPr>
        <p:spPr>
          <a:xfrm>
            <a:off x="677334" y="196948"/>
            <a:ext cx="8596668" cy="942535"/>
          </a:xfrm>
        </p:spPr>
        <p:txBody>
          <a:bodyPr/>
          <a:lstStyle/>
          <a:p>
            <a:r>
              <a:rPr lang="en-US" b="1" i="0" dirty="0">
                <a:solidFill>
                  <a:srgbClr val="273239"/>
                </a:solidFill>
                <a:effectLst/>
                <a:latin typeface="urw-din"/>
              </a:rPr>
              <a:t>Real-Time Operating System</a:t>
            </a:r>
            <a:endParaRPr lang="en-US" dirty="0"/>
          </a:p>
        </p:txBody>
      </p:sp>
      <p:sp>
        <p:nvSpPr>
          <p:cNvPr id="1048673" name="Content Placeholder 2"/>
          <p:cNvSpPr>
            <a:spLocks noGrp="1"/>
          </p:cNvSpPr>
          <p:nvPr>
            <p:ph idx="1"/>
          </p:nvPr>
        </p:nvSpPr>
        <p:spPr>
          <a:xfrm>
            <a:off x="182880" y="464234"/>
            <a:ext cx="11479237" cy="6696221"/>
          </a:xfrm>
        </p:spPr>
        <p:txBody>
          <a:bodyPr>
            <a:noAutofit/>
          </a:bodyPr>
          <a:lstStyle/>
          <a:p>
            <a:pPr marL="0" indent="0" algn="just" fontAlgn="base">
              <a:buNone/>
            </a:pPr>
            <a:endParaRPr lang="en-US" sz="2800" b="0" i="0" dirty="0">
              <a:solidFill>
                <a:schemeClr val="tx1">
                  <a:lumMod val="95000"/>
                  <a:lumOff val="5000"/>
                </a:schemeClr>
              </a:solidFill>
              <a:effectLst/>
              <a:latin typeface="Arial" panose="020B0604020202020204" pitchFamily="34" charset="0"/>
              <a:cs typeface="Arial" panose="020B0604020202020204" pitchFamily="34" charset="0"/>
            </a:endParaRPr>
          </a:p>
          <a:p>
            <a:pPr algn="just" fontAlgn="base"/>
            <a:r>
              <a:rPr lang="en-US" sz="2800" b="1" i="0" dirty="0">
                <a:solidFill>
                  <a:schemeClr val="tx1">
                    <a:lumMod val="95000"/>
                    <a:lumOff val="5000"/>
                  </a:schemeClr>
                </a:solidFill>
                <a:effectLst/>
                <a:latin typeface="Arial" panose="020B0604020202020204" pitchFamily="34" charset="0"/>
                <a:cs typeface="Arial" panose="020B0604020202020204" pitchFamily="34" charset="0"/>
              </a:rPr>
              <a:t>Real-time systems</a:t>
            </a:r>
            <a:r>
              <a:rPr lang="en-US" sz="2800" b="0" i="0" dirty="0">
                <a:solidFill>
                  <a:schemeClr val="tx1">
                    <a:lumMod val="95000"/>
                    <a:lumOff val="5000"/>
                  </a:schemeClr>
                </a:solidFill>
                <a:effectLst/>
                <a:latin typeface="Arial" panose="020B0604020202020204" pitchFamily="34" charset="0"/>
                <a:cs typeface="Arial" panose="020B0604020202020204" pitchFamily="34" charset="0"/>
              </a:rPr>
              <a:t> are used when there are time requirements that are very strict like missile systems, air traffic control systems, robots, etc. </a:t>
            </a:r>
          </a:p>
          <a:p>
            <a:r>
              <a:rPr lang="en-US" sz="2800" dirty="0">
                <a:latin typeface="Arial" panose="020B0604020202020204" pitchFamily="34" charset="0"/>
                <a:cs typeface="Arial" panose="020B0604020202020204" pitchFamily="34" charset="0"/>
              </a:rPr>
              <a:t>Types:</a:t>
            </a:r>
          </a:p>
          <a:p>
            <a:pPr marL="0" indent="0" algn="l" fontAlgn="base">
              <a:buNone/>
            </a:pPr>
            <a:r>
              <a:rPr lang="en-US" sz="2800" b="1" i="0" dirty="0">
                <a:solidFill>
                  <a:srgbClr val="273239"/>
                </a:solidFill>
                <a:effectLst/>
                <a:latin typeface="Arial" panose="020B0604020202020204" pitchFamily="34" charset="0"/>
                <a:cs typeface="Arial" panose="020B0604020202020204" pitchFamily="34" charset="0"/>
              </a:rPr>
              <a:t>Hard Real-Time Systems:</a:t>
            </a:r>
            <a:r>
              <a:rPr lang="en-US" sz="2800" b="0" i="0" dirty="0">
                <a:solidFill>
                  <a:srgbClr val="273239"/>
                </a:solidFill>
                <a:effectLst/>
                <a:latin typeface="Arial" panose="020B0604020202020204" pitchFamily="34" charset="0"/>
                <a:cs typeface="Arial" panose="020B0604020202020204" pitchFamily="34" charset="0"/>
              </a:rPr>
              <a:t> </a:t>
            </a:r>
            <a:br>
              <a:rPr lang="en-US" sz="2800" b="0" i="0" dirty="0">
                <a:solidFill>
                  <a:srgbClr val="273239"/>
                </a:solidFill>
                <a:effectLst/>
                <a:latin typeface="Arial" panose="020B0604020202020204" pitchFamily="34" charset="0"/>
                <a:cs typeface="Arial" panose="020B0604020202020204" pitchFamily="34" charset="0"/>
              </a:rPr>
            </a:br>
            <a:r>
              <a:rPr lang="en-US" sz="2800" b="0" i="0" dirty="0">
                <a:solidFill>
                  <a:srgbClr val="273239"/>
                </a:solidFill>
                <a:effectLst/>
                <a:latin typeface="Arial" panose="020B0604020202020204" pitchFamily="34" charset="0"/>
                <a:cs typeface="Arial" panose="020B0604020202020204" pitchFamily="34" charset="0"/>
              </a:rPr>
              <a:t>These OSs are meant for applications where time constraints are very strict and even the shortest possible delay is not acceptable. These systems are built for saving life like automatic parachutes or airbags which are required to be readily available in case of an accident. Virtual memory is rarely found in these systems.</a:t>
            </a:r>
          </a:p>
          <a:p>
            <a:pPr marL="0" indent="0" algn="l" fontAlgn="base">
              <a:buNone/>
            </a:pPr>
            <a:r>
              <a:rPr lang="en-US" sz="2800" b="1" i="0" dirty="0">
                <a:solidFill>
                  <a:srgbClr val="273239"/>
                </a:solidFill>
                <a:effectLst/>
                <a:latin typeface="Arial" panose="020B0604020202020204" pitchFamily="34" charset="0"/>
                <a:cs typeface="Arial" panose="020B0604020202020204" pitchFamily="34" charset="0"/>
              </a:rPr>
              <a:t>Soft Real-Time Systems:</a:t>
            </a:r>
            <a:r>
              <a:rPr lang="en-US" sz="2800" b="0" i="0" dirty="0">
                <a:solidFill>
                  <a:srgbClr val="273239"/>
                </a:solidFill>
                <a:effectLst/>
                <a:latin typeface="Arial" panose="020B0604020202020204" pitchFamily="34" charset="0"/>
                <a:cs typeface="Arial" panose="020B0604020202020204" pitchFamily="34" charset="0"/>
              </a:rPr>
              <a:t> </a:t>
            </a:r>
            <a:br>
              <a:rPr lang="en-US" sz="2800" b="0" i="0" dirty="0">
                <a:solidFill>
                  <a:srgbClr val="273239"/>
                </a:solidFill>
                <a:effectLst/>
                <a:latin typeface="Arial" panose="020B0604020202020204" pitchFamily="34" charset="0"/>
                <a:cs typeface="Arial" panose="020B0604020202020204" pitchFamily="34" charset="0"/>
              </a:rPr>
            </a:br>
            <a:r>
              <a:rPr lang="en-US" sz="2800" b="0" i="0" dirty="0">
                <a:solidFill>
                  <a:srgbClr val="273239"/>
                </a:solidFill>
                <a:effectLst/>
                <a:latin typeface="Arial" panose="020B0604020202020204" pitchFamily="34" charset="0"/>
                <a:cs typeface="Arial" panose="020B0604020202020204" pitchFamily="34" charset="0"/>
              </a:rPr>
              <a:t>These OSs are for applications where for time-constraint is less strict.</a:t>
            </a:r>
            <a:br>
              <a:rPr lang="en-US" sz="2800" b="0" i="0" dirty="0">
                <a:solidFill>
                  <a:srgbClr val="273239"/>
                </a:solidFill>
                <a:effectLst/>
                <a:latin typeface="Arial" panose="020B0604020202020204" pitchFamily="34" charset="0"/>
                <a:cs typeface="Arial" panose="020B0604020202020204" pitchFamily="34" charset="0"/>
              </a:rPr>
            </a:br>
            <a:r>
              <a:rPr lang="en-US" sz="2800" b="0" i="0" dirty="0">
                <a:solidFill>
                  <a:srgbClr val="273239"/>
                </a:solidFill>
                <a:effectLst/>
                <a:latin typeface="Arial" panose="020B0604020202020204" pitchFamily="34" charset="0"/>
                <a:cs typeface="Arial" panose="020B0604020202020204" pitchFamily="34" charset="0"/>
              </a:rPr>
              <a:t> </a:t>
            </a:r>
          </a:p>
          <a:p>
            <a:endParaRPr lang="en-US" sz="2800" dirty="0">
              <a:latin typeface="Arial" panose="020B0604020202020204" pitchFamily="34" charset="0"/>
              <a:cs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Content Placeholder 3"/>
          <p:cNvSpPr>
            <a:spLocks noGrp="1"/>
          </p:cNvSpPr>
          <p:nvPr>
            <p:ph sz="half" idx="2"/>
          </p:nvPr>
        </p:nvSpPr>
        <p:spPr>
          <a:xfrm>
            <a:off x="5089970" y="2160589"/>
            <a:ext cx="5503002" cy="3880773"/>
          </a:xfrm>
        </p:spPr>
        <p:txBody>
          <a:bodyPr>
            <a:noAutofit/>
          </a:bodyPr>
          <a:lstStyle/>
          <a:p>
            <a:r>
              <a:rPr lang="en-US" sz="2800" b="1" i="0" dirty="0">
                <a:solidFill>
                  <a:srgbClr val="273239"/>
                </a:solidFill>
                <a:effectLst/>
                <a:latin typeface="Arial" panose="020B0604020202020204" pitchFamily="34" charset="0"/>
                <a:cs typeface="Arial" panose="020B0604020202020204" pitchFamily="34" charset="0"/>
              </a:rPr>
              <a:t>Examples of Real-Time Operating Systems are:</a:t>
            </a:r>
            <a:r>
              <a:rPr lang="en-US" sz="2800" b="0" i="0" dirty="0">
                <a:solidFill>
                  <a:srgbClr val="273239"/>
                </a:solidFill>
                <a:effectLst/>
                <a:latin typeface="Arial" panose="020B0604020202020204" pitchFamily="34" charset="0"/>
                <a:cs typeface="Arial" panose="020B0604020202020204" pitchFamily="34" charset="0"/>
              </a:rPr>
              <a:t> Scientific experiments, medical imaging systems, industrial control systems, weapon systems, robots, air traffic control systems, etc.</a:t>
            </a:r>
            <a:endParaRPr lang="en-US" sz="2800" dirty="0">
              <a:latin typeface="Arial" panose="020B0604020202020204" pitchFamily="34" charset="0"/>
              <a:cs typeface="Arial" panose="020B0604020202020204" pitchFamily="34" charset="0"/>
            </a:endParaRPr>
          </a:p>
        </p:txBody>
      </p:sp>
      <p:pic>
        <p:nvPicPr>
          <p:cNvPr id="2097169" name="Picture 2"/>
          <p:cNvPicPr>
            <a:picLocks noGrp="1" noChangeAspect="1" noChangeArrowheads="1"/>
          </p:cNvPicPr>
          <p:nvPr>
            <p:ph sz="half" idx="1"/>
          </p:nvPr>
        </p:nvPicPr>
        <p:blipFill>
          <a:blip r:embed="rId2" cstate="print"/>
          <a:srcRect/>
          <a:stretch>
            <a:fillRect/>
          </a:stretch>
        </p:blipFill>
        <p:spPr bwMode="auto">
          <a:xfrm>
            <a:off x="1171963" y="464234"/>
            <a:ext cx="3194862" cy="6020972"/>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Title 1"/>
          <p:cNvSpPr>
            <a:spLocks noGrp="1"/>
          </p:cNvSpPr>
          <p:nvPr>
            <p:ph type="title"/>
          </p:nvPr>
        </p:nvSpPr>
        <p:spPr>
          <a:xfrm>
            <a:off x="677334" y="609600"/>
            <a:ext cx="8596668" cy="783102"/>
          </a:xfrm>
        </p:spPr>
        <p:txBody>
          <a:bodyPr>
            <a:normAutofit fontScale="90000"/>
          </a:bodyPr>
          <a:lstStyle/>
          <a:p>
            <a:r>
              <a:rPr lang="en-US" b="1" i="0" dirty="0">
                <a:solidFill>
                  <a:srgbClr val="273239"/>
                </a:solidFill>
                <a:effectLst/>
                <a:latin typeface="urw-din"/>
              </a:rPr>
              <a:t>Advantages of RTOS:</a:t>
            </a:r>
            <a:r>
              <a:rPr lang="en-US" b="0" i="0" dirty="0">
                <a:solidFill>
                  <a:srgbClr val="273239"/>
                </a:solidFill>
                <a:effectLst/>
                <a:latin typeface="urw-din"/>
              </a:rPr>
              <a:t>  </a:t>
            </a:r>
            <a:br>
              <a:rPr lang="en-US" b="0" i="0" dirty="0">
                <a:solidFill>
                  <a:srgbClr val="273239"/>
                </a:solidFill>
                <a:effectLst/>
                <a:latin typeface="urw-din"/>
              </a:rPr>
            </a:br>
            <a:endParaRPr lang="en-US" dirty="0"/>
          </a:p>
        </p:txBody>
      </p:sp>
      <p:sp>
        <p:nvSpPr>
          <p:cNvPr id="1048676" name="Content Placeholder 2"/>
          <p:cNvSpPr>
            <a:spLocks noGrp="1"/>
          </p:cNvSpPr>
          <p:nvPr>
            <p:ph idx="1"/>
          </p:nvPr>
        </p:nvSpPr>
        <p:spPr>
          <a:xfrm>
            <a:off x="0" y="1167619"/>
            <a:ext cx="11127544" cy="5570806"/>
          </a:xfrm>
        </p:spPr>
        <p:txBody>
          <a:bodyPr>
            <a:normAutofit/>
          </a:bodyPr>
          <a:lstStyle/>
          <a:p>
            <a:pPr algn="just" fontAlgn="base">
              <a:buFont typeface="Arial" panose="020B0604020202020204" pitchFamily="34" charset="0"/>
              <a:buChar char="•"/>
            </a:pPr>
            <a:r>
              <a:rPr lang="en-US" sz="2800" b="1" i="0" dirty="0">
                <a:solidFill>
                  <a:srgbClr val="273239"/>
                </a:solidFill>
                <a:effectLst/>
                <a:latin typeface="Arial" panose="020B0604020202020204" pitchFamily="34" charset="0"/>
                <a:cs typeface="Arial" panose="020B0604020202020204" pitchFamily="34" charset="0"/>
              </a:rPr>
              <a:t>Maximum Consumption:</a:t>
            </a:r>
            <a:r>
              <a:rPr lang="en-US" sz="2800" b="0" i="0" dirty="0">
                <a:solidFill>
                  <a:srgbClr val="273239"/>
                </a:solidFill>
                <a:effectLst/>
                <a:latin typeface="Arial" panose="020B0604020202020204" pitchFamily="34" charset="0"/>
                <a:cs typeface="Arial" panose="020B0604020202020204" pitchFamily="34" charset="0"/>
              </a:rPr>
              <a:t> Maximum utilization of devices and system, thus more output from all the resources</a:t>
            </a:r>
          </a:p>
          <a:p>
            <a:pPr algn="just" fontAlgn="base">
              <a:buFont typeface="Arial" panose="020B0604020202020204" pitchFamily="34" charset="0"/>
              <a:buChar char="•"/>
            </a:pPr>
            <a:r>
              <a:rPr lang="en-US" sz="2800" b="1" i="0" dirty="0">
                <a:solidFill>
                  <a:srgbClr val="273239"/>
                </a:solidFill>
                <a:effectLst/>
                <a:latin typeface="Arial" panose="020B0604020202020204" pitchFamily="34" charset="0"/>
                <a:cs typeface="Arial" panose="020B0604020202020204" pitchFamily="34" charset="0"/>
              </a:rPr>
              <a:t>Task Shifting:</a:t>
            </a:r>
            <a:r>
              <a:rPr lang="en-US" sz="2800" b="0" i="0" dirty="0">
                <a:solidFill>
                  <a:srgbClr val="273239"/>
                </a:solidFill>
                <a:effectLst/>
                <a:latin typeface="Arial" panose="020B0604020202020204" pitchFamily="34" charset="0"/>
                <a:cs typeface="Arial" panose="020B0604020202020204" pitchFamily="34" charset="0"/>
              </a:rPr>
              <a:t> The time assigned for shifting tasks in these systems are very less. For example, in older systems, it takes about 10 seconds in shifting one task to another, and in the latest systems, it takes 3 seconds.</a:t>
            </a:r>
          </a:p>
          <a:p>
            <a:pPr algn="just" fontAlgn="base">
              <a:buFont typeface="Arial" panose="020B0604020202020204" pitchFamily="34" charset="0"/>
              <a:buChar char="•"/>
            </a:pPr>
            <a:r>
              <a:rPr lang="en-US" sz="2800" b="1" i="0" dirty="0">
                <a:solidFill>
                  <a:srgbClr val="273239"/>
                </a:solidFill>
                <a:effectLst/>
                <a:latin typeface="Arial" panose="020B0604020202020204" pitchFamily="34" charset="0"/>
                <a:cs typeface="Arial" panose="020B0604020202020204" pitchFamily="34" charset="0"/>
              </a:rPr>
              <a:t>Focus on Application:</a:t>
            </a:r>
            <a:r>
              <a:rPr lang="en-US" sz="2800" b="0" i="0" dirty="0">
                <a:solidFill>
                  <a:srgbClr val="273239"/>
                </a:solidFill>
                <a:effectLst/>
                <a:latin typeface="Arial" panose="020B0604020202020204" pitchFamily="34" charset="0"/>
                <a:cs typeface="Arial" panose="020B0604020202020204" pitchFamily="34" charset="0"/>
              </a:rPr>
              <a:t> Focus on running applications and less importance on applications that are in the queue.</a:t>
            </a:r>
          </a:p>
          <a:p>
            <a:pPr algn="just" fontAlgn="base">
              <a:buFont typeface="Arial" panose="020B0604020202020204" pitchFamily="34" charset="0"/>
              <a:buChar char="•"/>
            </a:pPr>
            <a:r>
              <a:rPr lang="en-US" sz="2800" b="0" i="0" dirty="0">
                <a:solidFill>
                  <a:srgbClr val="273239"/>
                </a:solidFill>
                <a:effectLst/>
                <a:latin typeface="Arial" panose="020B0604020202020204" pitchFamily="34" charset="0"/>
                <a:cs typeface="Arial" panose="020B0604020202020204" pitchFamily="34" charset="0"/>
              </a:rPr>
              <a:t>Real-time</a:t>
            </a:r>
            <a:r>
              <a:rPr lang="en-US" sz="2800" b="1" i="0" dirty="0">
                <a:solidFill>
                  <a:srgbClr val="273239"/>
                </a:solidFill>
                <a:effectLst/>
                <a:latin typeface="Arial" panose="020B0604020202020204" pitchFamily="34" charset="0"/>
                <a:cs typeface="Arial" panose="020B0604020202020204" pitchFamily="34" charset="0"/>
              </a:rPr>
              <a:t> operating system in </a:t>
            </a:r>
            <a:r>
              <a:rPr lang="en-US" sz="2800" b="0" i="0" dirty="0">
                <a:solidFill>
                  <a:srgbClr val="273239"/>
                </a:solidFill>
                <a:effectLst/>
                <a:latin typeface="Arial" panose="020B0604020202020204" pitchFamily="34" charset="0"/>
                <a:cs typeface="Arial" panose="020B0604020202020204" pitchFamily="34" charset="0"/>
              </a:rPr>
              <a:t>the </a:t>
            </a:r>
            <a:r>
              <a:rPr lang="en-US" sz="2800" b="1" i="0" dirty="0">
                <a:solidFill>
                  <a:srgbClr val="273239"/>
                </a:solidFill>
                <a:effectLst/>
                <a:latin typeface="Arial" panose="020B0604020202020204" pitchFamily="34" charset="0"/>
                <a:cs typeface="Arial" panose="020B0604020202020204" pitchFamily="34" charset="0"/>
              </a:rPr>
              <a:t>embedded system:</a:t>
            </a:r>
            <a:r>
              <a:rPr lang="en-US" sz="2800" b="0" i="0" dirty="0">
                <a:solidFill>
                  <a:srgbClr val="273239"/>
                </a:solidFill>
                <a:effectLst/>
                <a:latin typeface="Arial" panose="020B0604020202020204" pitchFamily="34" charset="0"/>
                <a:cs typeface="Arial" panose="020B0604020202020204" pitchFamily="34" charset="0"/>
              </a:rPr>
              <a:t> Since the size of programs is small, RTOS can also be used in embedded systems like in transport and etc.</a:t>
            </a:r>
          </a:p>
          <a:p>
            <a:pPr algn="just" fontAlgn="base">
              <a:buFont typeface="Arial" panose="020B0604020202020204" pitchFamily="34" charset="0"/>
              <a:buChar char="•"/>
            </a:pPr>
            <a:r>
              <a:rPr lang="en-US" sz="2800" b="1" i="0" dirty="0">
                <a:solidFill>
                  <a:srgbClr val="273239"/>
                </a:solidFill>
                <a:effectLst/>
                <a:latin typeface="Arial" panose="020B0604020202020204" pitchFamily="34" charset="0"/>
                <a:cs typeface="Arial" panose="020B0604020202020204" pitchFamily="34" charset="0"/>
              </a:rPr>
              <a:t>Error Free:</a:t>
            </a:r>
            <a:r>
              <a:rPr lang="en-US" sz="2800" b="0" i="0" dirty="0">
                <a:solidFill>
                  <a:srgbClr val="273239"/>
                </a:solidFill>
                <a:effectLst/>
                <a:latin typeface="Arial" panose="020B0604020202020204" pitchFamily="34" charset="0"/>
                <a:cs typeface="Arial" panose="020B0604020202020204" pitchFamily="34" charset="0"/>
              </a:rPr>
              <a:t> These types of systems are error-free.</a:t>
            </a:r>
          </a:p>
          <a:p>
            <a:pPr algn="just" fontAlgn="base">
              <a:buFont typeface="Arial" panose="020B0604020202020204" pitchFamily="34" charset="0"/>
              <a:buChar char="•"/>
            </a:pPr>
            <a:r>
              <a:rPr lang="en-US" sz="2800" b="1" i="0" dirty="0">
                <a:solidFill>
                  <a:srgbClr val="273239"/>
                </a:solidFill>
                <a:effectLst/>
                <a:latin typeface="Arial" panose="020B0604020202020204" pitchFamily="34" charset="0"/>
                <a:cs typeface="Arial" panose="020B0604020202020204" pitchFamily="34" charset="0"/>
              </a:rPr>
              <a:t>Memory Allocation:</a:t>
            </a:r>
            <a:r>
              <a:rPr lang="en-US" sz="2800" b="0" i="0" dirty="0">
                <a:solidFill>
                  <a:srgbClr val="273239"/>
                </a:solidFill>
                <a:effectLst/>
                <a:latin typeface="Arial" panose="020B0604020202020204" pitchFamily="34" charset="0"/>
                <a:cs typeface="Arial" panose="020B0604020202020204" pitchFamily="34" charset="0"/>
              </a:rPr>
              <a:t> Memory allocation is best managed in these types of systems.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Content Placeholder 8" descr="Operating system services"/>
          <p:cNvPicPr>
            <a:picLocks noGrp="1" noChangeAspect="1"/>
          </p:cNvPicPr>
          <p:nvPr>
            <p:ph idx="1"/>
          </p:nvPr>
        </p:nvPicPr>
        <p:blipFill>
          <a:blip r:embed="rId2" cstate="print"/>
          <a:srcRect/>
          <a:stretch>
            <a:fillRect/>
          </a:stretch>
        </p:blipFill>
        <p:spPr bwMode="auto">
          <a:xfrm>
            <a:off x="2117725" y="2508250"/>
            <a:ext cx="7571105" cy="2082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US" b="1" i="0" dirty="0">
                <a:solidFill>
                  <a:srgbClr val="273239"/>
                </a:solidFill>
                <a:effectLst/>
                <a:latin typeface="urw-din"/>
              </a:rPr>
              <a:t>Disadvantages of RTOS:</a:t>
            </a:r>
            <a:r>
              <a:rPr lang="en-US" b="0" i="0" dirty="0">
                <a:solidFill>
                  <a:srgbClr val="273239"/>
                </a:solidFill>
                <a:effectLst/>
                <a:latin typeface="urw-din"/>
              </a:rPr>
              <a:t> </a:t>
            </a:r>
            <a:endParaRPr lang="en-US" dirty="0"/>
          </a:p>
        </p:txBody>
      </p:sp>
      <p:sp>
        <p:nvSpPr>
          <p:cNvPr id="1048678" name="Content Placeholder 2"/>
          <p:cNvSpPr>
            <a:spLocks noGrp="1"/>
          </p:cNvSpPr>
          <p:nvPr>
            <p:ph idx="1"/>
          </p:nvPr>
        </p:nvSpPr>
        <p:spPr>
          <a:xfrm>
            <a:off x="-1" y="1505243"/>
            <a:ext cx="11127545" cy="5190979"/>
          </a:xfrm>
        </p:spPr>
        <p:txBody>
          <a:bodyPr>
            <a:normAutofit/>
          </a:bodyPr>
          <a:lstStyle/>
          <a:p>
            <a:pPr algn="l" fontAlgn="base"/>
            <a:endParaRPr lang="en-US" b="0" i="0" dirty="0">
              <a:solidFill>
                <a:srgbClr val="273239"/>
              </a:solidFill>
              <a:effectLst/>
              <a:latin typeface="urw-din"/>
            </a:endParaRPr>
          </a:p>
          <a:p>
            <a:pPr algn="l" fontAlgn="base">
              <a:buFont typeface="Arial" panose="020B0604020202020204" pitchFamily="34" charset="0"/>
              <a:buChar char="•"/>
            </a:pPr>
            <a:r>
              <a:rPr lang="en-US" sz="2800" b="1" i="0" dirty="0">
                <a:solidFill>
                  <a:srgbClr val="273239"/>
                </a:solidFill>
                <a:effectLst/>
                <a:latin typeface="Arial" panose="020B0604020202020204" pitchFamily="34" charset="0"/>
                <a:cs typeface="Arial" panose="020B0604020202020204" pitchFamily="34" charset="0"/>
              </a:rPr>
              <a:t>Limited Tasks:</a:t>
            </a:r>
            <a:r>
              <a:rPr lang="en-US" sz="2800" b="0" i="0" dirty="0">
                <a:solidFill>
                  <a:srgbClr val="273239"/>
                </a:solidFill>
                <a:effectLst/>
                <a:latin typeface="Arial" panose="020B0604020202020204" pitchFamily="34" charset="0"/>
                <a:cs typeface="Arial" panose="020B0604020202020204" pitchFamily="34" charset="0"/>
              </a:rPr>
              <a:t> Very few tasks run at the same time and their concentration is very less on a few applications to avoid errors.</a:t>
            </a:r>
          </a:p>
          <a:p>
            <a:pPr algn="l" fontAlgn="base">
              <a:buFont typeface="Arial" panose="020B0604020202020204" pitchFamily="34" charset="0"/>
              <a:buChar char="•"/>
            </a:pPr>
            <a:r>
              <a:rPr lang="en-US" sz="2800" b="1" i="0" dirty="0">
                <a:solidFill>
                  <a:srgbClr val="273239"/>
                </a:solidFill>
                <a:effectLst/>
                <a:latin typeface="Arial" panose="020B0604020202020204" pitchFamily="34" charset="0"/>
                <a:cs typeface="Arial" panose="020B0604020202020204" pitchFamily="34" charset="0"/>
              </a:rPr>
              <a:t>Use heavy system resources:</a:t>
            </a:r>
            <a:r>
              <a:rPr lang="en-US" sz="2800" b="0" i="0" dirty="0">
                <a:solidFill>
                  <a:srgbClr val="273239"/>
                </a:solidFill>
                <a:effectLst/>
                <a:latin typeface="Arial" panose="020B0604020202020204" pitchFamily="34" charset="0"/>
                <a:cs typeface="Arial" panose="020B0604020202020204" pitchFamily="34" charset="0"/>
              </a:rPr>
              <a:t> Sometimes the system resources are not so good and they are expensive as well.</a:t>
            </a:r>
          </a:p>
          <a:p>
            <a:pPr algn="l" fontAlgn="base">
              <a:buFont typeface="Arial" panose="020B0604020202020204" pitchFamily="34" charset="0"/>
              <a:buChar char="•"/>
            </a:pPr>
            <a:r>
              <a:rPr lang="en-US" sz="2800" b="1" i="0" dirty="0">
                <a:solidFill>
                  <a:srgbClr val="273239"/>
                </a:solidFill>
                <a:effectLst/>
                <a:latin typeface="Arial" panose="020B0604020202020204" pitchFamily="34" charset="0"/>
                <a:cs typeface="Arial" panose="020B0604020202020204" pitchFamily="34" charset="0"/>
              </a:rPr>
              <a:t>Complex Algorithms:</a:t>
            </a:r>
            <a:r>
              <a:rPr lang="en-US" sz="2800" b="0" i="0" dirty="0">
                <a:solidFill>
                  <a:srgbClr val="273239"/>
                </a:solidFill>
                <a:effectLst/>
                <a:latin typeface="Arial" panose="020B0604020202020204" pitchFamily="34" charset="0"/>
                <a:cs typeface="Arial" panose="020B0604020202020204" pitchFamily="34" charset="0"/>
              </a:rPr>
              <a:t> The algorithms are very complex and difficult for the designer to write on.</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Title 1"/>
          <p:cNvSpPr>
            <a:spLocks noGrp="1"/>
          </p:cNvSpPr>
          <p:nvPr>
            <p:ph type="title"/>
          </p:nvPr>
        </p:nvSpPr>
        <p:spPr>
          <a:xfrm>
            <a:off x="677334" y="609600"/>
            <a:ext cx="8596668" cy="783102"/>
          </a:xfrm>
        </p:spPr>
        <p:txBody>
          <a:bodyPr/>
          <a:lstStyle/>
          <a:p>
            <a:r>
              <a:rPr lang="en-US" b="1" dirty="0"/>
              <a:t>Multi Programming OS</a:t>
            </a:r>
          </a:p>
        </p:txBody>
      </p:sp>
      <p:sp>
        <p:nvSpPr>
          <p:cNvPr id="1048680" name="Content Placeholder 2"/>
          <p:cNvSpPr>
            <a:spLocks noGrp="1"/>
          </p:cNvSpPr>
          <p:nvPr>
            <p:ph idx="1"/>
          </p:nvPr>
        </p:nvSpPr>
        <p:spPr>
          <a:xfrm>
            <a:off x="422031" y="1392703"/>
            <a:ext cx="10621107" cy="4648660"/>
          </a:xfrm>
        </p:spPr>
        <p:txBody>
          <a:bodyPr>
            <a:noAutofit/>
          </a:bodyPr>
          <a:lstStyle/>
          <a:p>
            <a:pPr algn="just">
              <a:buFont typeface="Wingdings" panose="05000000000000000000" pitchFamily="2" charset="2"/>
              <a:buChar char="ü"/>
            </a:pPr>
            <a:r>
              <a:rPr lang="en-US" sz="2600" b="1" i="0" dirty="0">
                <a:solidFill>
                  <a:srgbClr val="333333"/>
                </a:solidFill>
                <a:effectLst/>
                <a:latin typeface="Arial" panose="020B0604020202020204" pitchFamily="34" charset="0"/>
                <a:cs typeface="Arial" panose="020B0604020202020204" pitchFamily="34" charset="0"/>
              </a:rPr>
              <a:t>A multiprogramming OS, in which multiple programs can run simultaneously.</a:t>
            </a:r>
          </a:p>
          <a:p>
            <a:pPr algn="just">
              <a:buFont typeface="Wingdings" panose="05000000000000000000" pitchFamily="2" charset="2"/>
              <a:buChar char="ü"/>
            </a:pPr>
            <a:r>
              <a:rPr lang="en-US" sz="2600" b="1" i="0" dirty="0">
                <a:solidFill>
                  <a:srgbClr val="333333"/>
                </a:solidFill>
                <a:effectLst/>
                <a:latin typeface="Arial" panose="020B0604020202020204" pitchFamily="34" charset="0"/>
                <a:cs typeface="Arial" panose="020B0604020202020204" pitchFamily="34" charset="0"/>
              </a:rPr>
              <a:t>Multiprogramming is the allocation of more than one concurrent program on a computer system and its resources.</a:t>
            </a:r>
          </a:p>
          <a:p>
            <a:pPr algn="just">
              <a:buFont typeface="Wingdings" panose="05000000000000000000" pitchFamily="2" charset="2"/>
              <a:buChar char="ü"/>
            </a:pPr>
            <a:r>
              <a:rPr lang="en-US" sz="2600" b="1" i="0" dirty="0">
                <a:solidFill>
                  <a:srgbClr val="333333"/>
                </a:solidFill>
                <a:effectLst/>
                <a:latin typeface="Arial" panose="020B0604020202020204" pitchFamily="34" charset="0"/>
                <a:cs typeface="Arial" panose="020B0604020202020204" pitchFamily="34" charset="0"/>
              </a:rPr>
              <a:t>Multiprogramming allows using the CPU effectively by allowing various users to use the CPU and I/O devices effectively.</a:t>
            </a:r>
          </a:p>
          <a:p>
            <a:pPr algn="just">
              <a:buFont typeface="Wingdings" panose="05000000000000000000" pitchFamily="2" charset="2"/>
              <a:buChar char="ü"/>
            </a:pPr>
            <a:r>
              <a:rPr lang="en-US" sz="2600" b="1" i="0" dirty="0">
                <a:solidFill>
                  <a:srgbClr val="333333"/>
                </a:solidFill>
                <a:effectLst/>
                <a:latin typeface="Arial" panose="020B0604020202020204" pitchFamily="34" charset="0"/>
                <a:cs typeface="Arial" panose="020B0604020202020204" pitchFamily="34" charset="0"/>
              </a:rPr>
              <a:t>Multiprogramming makes sure that the CPU always has something to execute, thus increasing the CPU utilization.</a:t>
            </a:r>
          </a:p>
          <a:p>
            <a:pPr algn="just">
              <a:buFont typeface="Wingdings" panose="05000000000000000000" pitchFamily="2" charset="2"/>
              <a:buChar char="ü"/>
            </a:pPr>
            <a:r>
              <a:rPr lang="en-US" sz="2600" b="1" i="0" dirty="0">
                <a:solidFill>
                  <a:srgbClr val="333333"/>
                </a:solidFill>
                <a:effectLst/>
                <a:latin typeface="Arial" panose="020B0604020202020204" pitchFamily="34" charset="0"/>
                <a:cs typeface="Arial" panose="020B0604020202020204" pitchFamily="34" charset="0"/>
              </a:rPr>
              <a:t>multi programming is the ability of an </a:t>
            </a:r>
            <a:r>
              <a:rPr lang="en-US" sz="2600" b="1" i="0" dirty="0" err="1">
                <a:solidFill>
                  <a:srgbClr val="333333"/>
                </a:solidFill>
                <a:effectLst/>
                <a:latin typeface="Arial" panose="020B0604020202020204" pitchFamily="34" charset="0"/>
                <a:cs typeface="Arial" panose="020B0604020202020204" pitchFamily="34" charset="0"/>
              </a:rPr>
              <a:t>os</a:t>
            </a:r>
            <a:r>
              <a:rPr lang="en-US" sz="2600" b="1" i="0" dirty="0">
                <a:solidFill>
                  <a:srgbClr val="333333"/>
                </a:solidFill>
                <a:effectLst/>
                <a:latin typeface="Arial" panose="020B0604020202020204" pitchFamily="34" charset="0"/>
                <a:cs typeface="Arial" panose="020B0604020202020204" pitchFamily="34" charset="0"/>
              </a:rPr>
              <a:t> to execute multiple programs at the same time on single processor machine .one or more programs reside in the main memory which are ready to execute</a:t>
            </a:r>
            <a:endParaRPr lang="en-US" sz="2600" b="1" dirty="0">
              <a:latin typeface="Arial" panose="020B0604020202020204" pitchFamily="34" charset="0"/>
              <a:cs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Content Placeholder 2"/>
          <p:cNvSpPr>
            <a:spLocks noGrp="1"/>
          </p:cNvSpPr>
          <p:nvPr>
            <p:ph sz="half" idx="1"/>
          </p:nvPr>
        </p:nvSpPr>
        <p:spPr>
          <a:xfrm>
            <a:off x="677334" y="858129"/>
            <a:ext cx="4184035" cy="5183232"/>
          </a:xfrm>
        </p:spPr>
        <p:txBody>
          <a:bodyPr>
            <a:normAutofit fontScale="88889" lnSpcReduction="20000"/>
          </a:bodyPr>
          <a:lstStyle/>
          <a:p>
            <a:pPr marL="0" indent="0" algn="just">
              <a:buNone/>
            </a:pPr>
            <a:r>
              <a:rPr lang="en-US" sz="2600" b="1" i="0" dirty="0">
                <a:solidFill>
                  <a:srgbClr val="000000"/>
                </a:solidFill>
                <a:effectLst/>
                <a:latin typeface="Arial" panose="020B0604020202020204" pitchFamily="34" charset="0"/>
                <a:cs typeface="Arial" panose="020B0604020202020204" pitchFamily="34" charset="0"/>
              </a:rPr>
              <a:t>Advantages</a:t>
            </a:r>
          </a:p>
          <a:p>
            <a:pPr algn="just">
              <a:buFont typeface="+mj-lt"/>
              <a:buAutoNum type="arabicPeriod"/>
            </a:pPr>
            <a:r>
              <a:rPr lang="en-US" sz="2600" b="0" i="0" dirty="0">
                <a:solidFill>
                  <a:srgbClr val="000000"/>
                </a:solidFill>
                <a:effectLst/>
                <a:latin typeface="Arial" panose="020B0604020202020204" pitchFamily="34" charset="0"/>
                <a:cs typeface="Arial" panose="020B0604020202020204" pitchFamily="34" charset="0"/>
              </a:rPr>
              <a:t>It may help to run various jobs in a single application simultaneously.</a:t>
            </a:r>
          </a:p>
          <a:p>
            <a:pPr algn="just">
              <a:buFont typeface="+mj-lt"/>
              <a:buAutoNum type="arabicPeriod"/>
            </a:pPr>
            <a:r>
              <a:rPr lang="en-US" sz="2600" b="0" i="0" dirty="0">
                <a:solidFill>
                  <a:srgbClr val="000000"/>
                </a:solidFill>
                <a:effectLst/>
                <a:latin typeface="Arial" panose="020B0604020202020204" pitchFamily="34" charset="0"/>
                <a:cs typeface="Arial" panose="020B0604020202020204" pitchFamily="34" charset="0"/>
              </a:rPr>
              <a:t>Various users may use the multiprogramming system at once.</a:t>
            </a:r>
          </a:p>
          <a:p>
            <a:pPr algn="just">
              <a:buFont typeface="+mj-lt"/>
              <a:buAutoNum type="arabicPeriod"/>
            </a:pPr>
            <a:r>
              <a:rPr lang="en-US" sz="2600" b="0" i="0" dirty="0">
                <a:solidFill>
                  <a:srgbClr val="000000"/>
                </a:solidFill>
                <a:effectLst/>
                <a:latin typeface="Arial" panose="020B0604020202020204" pitchFamily="34" charset="0"/>
                <a:cs typeface="Arial" panose="020B0604020202020204" pitchFamily="34" charset="0"/>
              </a:rPr>
              <a:t>Short-time jobs are done quickly in comparison to long-time jobs.</a:t>
            </a:r>
          </a:p>
          <a:p>
            <a:pPr algn="just">
              <a:buFont typeface="+mj-lt"/>
              <a:buAutoNum type="arabicPeriod"/>
            </a:pPr>
            <a:r>
              <a:rPr lang="en-US" sz="2600" b="0" i="0" dirty="0">
                <a:solidFill>
                  <a:srgbClr val="000000"/>
                </a:solidFill>
                <a:effectLst/>
                <a:latin typeface="Arial" panose="020B0604020202020204" pitchFamily="34" charset="0"/>
                <a:cs typeface="Arial" panose="020B0604020202020204" pitchFamily="34" charset="0"/>
              </a:rPr>
              <a:t>It helps in improving CPU utilization and never gets idle.</a:t>
            </a:r>
          </a:p>
          <a:p>
            <a:pPr algn="just">
              <a:buFont typeface="+mj-lt"/>
              <a:buAutoNum type="arabicPeriod"/>
            </a:pPr>
            <a:r>
              <a:rPr lang="en-US" sz="2600" b="0" i="0" dirty="0">
                <a:solidFill>
                  <a:srgbClr val="000000"/>
                </a:solidFill>
                <a:effectLst/>
                <a:latin typeface="Arial" panose="020B0604020202020204" pitchFamily="34" charset="0"/>
                <a:cs typeface="Arial" panose="020B0604020202020204" pitchFamily="34" charset="0"/>
              </a:rPr>
              <a:t>The resources are utilized smartly.</a:t>
            </a:r>
          </a:p>
          <a:p>
            <a:endParaRPr lang="en-US" dirty="0"/>
          </a:p>
        </p:txBody>
      </p:sp>
      <p:sp>
        <p:nvSpPr>
          <p:cNvPr id="1048682" name="Content Placeholder 3"/>
          <p:cNvSpPr>
            <a:spLocks noGrp="1"/>
          </p:cNvSpPr>
          <p:nvPr>
            <p:ph sz="half" idx="2"/>
          </p:nvPr>
        </p:nvSpPr>
        <p:spPr>
          <a:xfrm>
            <a:off x="5089970" y="478303"/>
            <a:ext cx="4184034" cy="5563060"/>
          </a:xfrm>
        </p:spPr>
        <p:txBody>
          <a:bodyPr>
            <a:normAutofit/>
          </a:bodyPr>
          <a:lstStyle/>
          <a:p>
            <a:pPr marL="0" indent="0">
              <a:buNone/>
            </a:pPr>
            <a:r>
              <a:rPr lang="en-US" sz="2600" b="1" dirty="0">
                <a:latin typeface="Arial" panose="020B0604020202020204" pitchFamily="34" charset="0"/>
                <a:cs typeface="Arial" panose="020B0604020202020204" pitchFamily="34" charset="0"/>
              </a:rPr>
              <a:t>Disadvantages</a:t>
            </a:r>
          </a:p>
          <a:p>
            <a:pPr algn="just">
              <a:buFont typeface="+mj-lt"/>
              <a:buAutoNum type="arabicPeriod"/>
            </a:pPr>
            <a:r>
              <a:rPr lang="en-US" sz="2600" b="0" i="0" dirty="0">
                <a:solidFill>
                  <a:srgbClr val="000000"/>
                </a:solidFill>
                <a:effectLst/>
                <a:latin typeface="Arial" panose="020B0604020202020204" pitchFamily="34" charset="0"/>
                <a:cs typeface="Arial" panose="020B0604020202020204" pitchFamily="34" charset="0"/>
              </a:rPr>
              <a:t>It is highly complicated.</a:t>
            </a:r>
          </a:p>
          <a:p>
            <a:pPr algn="just">
              <a:buFont typeface="+mj-lt"/>
              <a:buAutoNum type="arabicPeriod"/>
            </a:pPr>
            <a:r>
              <a:rPr lang="en-US" sz="2600" b="0" i="0" dirty="0">
                <a:solidFill>
                  <a:srgbClr val="000000"/>
                </a:solidFill>
                <a:effectLst/>
                <a:latin typeface="Arial" panose="020B0604020202020204" pitchFamily="34" charset="0"/>
                <a:cs typeface="Arial" panose="020B0604020202020204" pitchFamily="34" charset="0"/>
              </a:rPr>
              <a:t>The CPU scheduling is required.</a:t>
            </a:r>
          </a:p>
          <a:p>
            <a:pPr algn="just">
              <a:buFont typeface="+mj-lt"/>
              <a:buAutoNum type="arabicPeriod"/>
            </a:pPr>
            <a:r>
              <a:rPr lang="en-US" sz="2600" b="0" i="0" dirty="0">
                <a:solidFill>
                  <a:srgbClr val="000000"/>
                </a:solidFill>
                <a:effectLst/>
                <a:latin typeface="Arial" panose="020B0604020202020204" pitchFamily="34" charset="0"/>
                <a:cs typeface="Arial" panose="020B0604020202020204" pitchFamily="34" charset="0"/>
              </a:rPr>
              <a:t>Memory management is needed in the operating system because all types of tasks are stored in the main memory.</a:t>
            </a:r>
          </a:p>
          <a:p>
            <a:pPr algn="just">
              <a:buFont typeface="+mj-lt"/>
              <a:buAutoNum type="arabicPeriod"/>
            </a:pPr>
            <a:r>
              <a:rPr lang="en-US" sz="2600" b="0" i="0" dirty="0">
                <a:solidFill>
                  <a:srgbClr val="000000"/>
                </a:solidFill>
                <a:effectLst/>
                <a:latin typeface="Arial" panose="020B0604020202020204" pitchFamily="34" charset="0"/>
                <a:cs typeface="Arial" panose="020B0604020202020204" pitchFamily="34" charset="0"/>
              </a:rPr>
              <a:t>The harder task is to handle all processes and tasks.</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Content Placeholder 2"/>
          <p:cNvSpPr>
            <a:spLocks noGrp="1"/>
          </p:cNvSpPr>
          <p:nvPr>
            <p:ph sz="half" idx="1"/>
          </p:nvPr>
        </p:nvSpPr>
        <p:spPr>
          <a:xfrm>
            <a:off x="677334" y="1111348"/>
            <a:ext cx="4184035" cy="4930013"/>
          </a:xfrm>
        </p:spPr>
        <p:txBody>
          <a:bodyPr>
            <a:noAutofit/>
          </a:bodyPr>
          <a:lstStyle/>
          <a:p>
            <a:r>
              <a:rPr lang="en-US" sz="2600" b="0" i="0" dirty="0">
                <a:solidFill>
                  <a:srgbClr val="333333"/>
                </a:solidFill>
                <a:effectLst/>
                <a:latin typeface="Arial" panose="020B0604020202020204" pitchFamily="34" charset="0"/>
                <a:cs typeface="Arial" panose="020B0604020202020204" pitchFamily="34" charset="0"/>
              </a:rPr>
              <a:t>There are various examples of multiprogramming operating systems, including download apps, transfer data, </a:t>
            </a:r>
            <a:r>
              <a:rPr lang="en-US" sz="2600" b="0" i="0" u="none" strike="noStrike" dirty="0">
                <a:solidFill>
                  <a:srgbClr val="008000"/>
                </a:solidFill>
                <a:effectLst/>
                <a:latin typeface="Arial" panose="020B0604020202020204" pitchFamily="34" charset="0"/>
                <a:cs typeface="Arial" panose="020B0604020202020204" pitchFamily="34" charset="0"/>
                <a:hlinkClick r:id="rId2"/>
              </a:rPr>
              <a:t>MS-Excel</a:t>
            </a:r>
            <a:r>
              <a:rPr lang="en-US" sz="2600" b="0" i="0" dirty="0">
                <a:solidFill>
                  <a:srgbClr val="333333"/>
                </a:solidFill>
                <a:effectLst/>
                <a:latin typeface="Arial" panose="020B0604020202020204" pitchFamily="34" charset="0"/>
                <a:cs typeface="Arial" panose="020B0604020202020204" pitchFamily="34" charset="0"/>
              </a:rPr>
              <a:t>, </a:t>
            </a:r>
            <a:r>
              <a:rPr lang="en-US" sz="2600" b="0" i="0" u="none" strike="noStrike" dirty="0">
                <a:solidFill>
                  <a:srgbClr val="008000"/>
                </a:solidFill>
                <a:effectLst/>
                <a:latin typeface="Arial" panose="020B0604020202020204" pitchFamily="34" charset="0"/>
                <a:cs typeface="Arial" panose="020B0604020202020204" pitchFamily="34" charset="0"/>
                <a:hlinkClick r:id="rId3"/>
              </a:rPr>
              <a:t>Google Chrome</a:t>
            </a:r>
            <a:r>
              <a:rPr lang="en-US" sz="2600" b="0" i="0" dirty="0">
                <a:solidFill>
                  <a:srgbClr val="333333"/>
                </a:solidFill>
                <a:effectLst/>
                <a:latin typeface="Arial" panose="020B0604020202020204" pitchFamily="34" charset="0"/>
                <a:cs typeface="Arial" panose="020B0604020202020204" pitchFamily="34" charset="0"/>
              </a:rPr>
              <a:t>, </a:t>
            </a:r>
            <a:r>
              <a:rPr lang="en-US" sz="2600" b="0" i="0" u="none" strike="noStrike" dirty="0">
                <a:solidFill>
                  <a:srgbClr val="008000"/>
                </a:solidFill>
                <a:effectLst/>
                <a:latin typeface="Arial" panose="020B0604020202020204" pitchFamily="34" charset="0"/>
                <a:cs typeface="Arial" panose="020B0604020202020204" pitchFamily="34" charset="0"/>
                <a:hlinkClick r:id="rId4"/>
              </a:rPr>
              <a:t>Firefox browser</a:t>
            </a:r>
            <a:r>
              <a:rPr lang="en-US" sz="2600" b="0" i="0" dirty="0">
                <a:solidFill>
                  <a:srgbClr val="333333"/>
                </a:solidFill>
                <a:effectLst/>
                <a:latin typeface="Arial" panose="020B0604020202020204" pitchFamily="34" charset="0"/>
                <a:cs typeface="Arial" panose="020B0604020202020204" pitchFamily="34" charset="0"/>
              </a:rPr>
              <a:t>, and many more apps.</a:t>
            </a:r>
          </a:p>
          <a:p>
            <a:r>
              <a:rPr lang="en-US" sz="2600" b="0" i="0" dirty="0">
                <a:solidFill>
                  <a:srgbClr val="333333"/>
                </a:solidFill>
                <a:effectLst/>
                <a:latin typeface="Arial" panose="020B0604020202020204" pitchFamily="34" charset="0"/>
                <a:cs typeface="Arial" panose="020B0604020202020204" pitchFamily="34" charset="0"/>
              </a:rPr>
              <a:t> Other examples are Windows O/S, UNIX O/S.</a:t>
            </a:r>
            <a:endParaRPr lang="en-US" sz="2600" dirty="0">
              <a:latin typeface="Arial" panose="020B0604020202020204" pitchFamily="34" charset="0"/>
              <a:cs typeface="Arial" panose="020B0604020202020204" pitchFamily="34" charset="0"/>
            </a:endParaRPr>
          </a:p>
        </p:txBody>
      </p:sp>
      <p:pic>
        <p:nvPicPr>
          <p:cNvPr id="2097170" name="Picture 2" descr="Difference between Multiprogramming and Multitasking - GeeksforGeeks"/>
          <p:cNvPicPr>
            <a:picLocks noGrp="1" noChangeAspect="1" noChangeArrowheads="1"/>
          </p:cNvPicPr>
          <p:nvPr>
            <p:ph sz="half" idx="2"/>
          </p:nvPr>
        </p:nvPicPr>
        <p:blipFill>
          <a:blip r:embed="rId5" cstate="print"/>
          <a:srcRect/>
          <a:stretch>
            <a:fillRect/>
          </a:stretch>
        </p:blipFill>
        <p:spPr bwMode="auto">
          <a:xfrm>
            <a:off x="5472332" y="717452"/>
            <a:ext cx="3756074" cy="4930012"/>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itle 1"/>
          <p:cNvSpPr>
            <a:spLocks noGrp="1"/>
          </p:cNvSpPr>
          <p:nvPr>
            <p:ph type="title"/>
          </p:nvPr>
        </p:nvSpPr>
        <p:spPr>
          <a:xfrm>
            <a:off x="677334" y="168812"/>
            <a:ext cx="8596668" cy="704033"/>
          </a:xfrm>
        </p:spPr>
        <p:txBody>
          <a:bodyPr/>
          <a:lstStyle/>
          <a:p>
            <a:r>
              <a:rPr lang="en-US" b="1" dirty="0">
                <a:latin typeface="Arial" panose="020B0604020202020204" pitchFamily="34" charset="0"/>
                <a:cs typeface="Arial" panose="020B0604020202020204" pitchFamily="34" charset="0"/>
              </a:rPr>
              <a:t>Operating system operations (modes):</a:t>
            </a:r>
          </a:p>
        </p:txBody>
      </p:sp>
      <p:sp>
        <p:nvSpPr>
          <p:cNvPr id="1048685" name="Content Placeholder 2"/>
          <p:cNvSpPr>
            <a:spLocks noGrp="1"/>
          </p:cNvSpPr>
          <p:nvPr>
            <p:ph sz="half" idx="1"/>
          </p:nvPr>
        </p:nvSpPr>
        <p:spPr>
          <a:xfrm>
            <a:off x="182879" y="872846"/>
            <a:ext cx="8074855" cy="6006208"/>
          </a:xfrm>
        </p:spPr>
        <p:txBody>
          <a:bodyPr>
            <a:noAutofit/>
          </a:bodyPr>
          <a:lstStyle/>
          <a:p>
            <a:pPr eaLnBrk="1" hangingPunct="1">
              <a:buFontTx/>
              <a:buNone/>
            </a:pPr>
            <a:r>
              <a:rPr lang="en-US" altLang="en-US" sz="2600" dirty="0">
                <a:solidFill>
                  <a:schemeClr val="tx1">
                    <a:lumMod val="95000"/>
                    <a:lumOff val="5000"/>
                  </a:schemeClr>
                </a:solidFill>
                <a:latin typeface="Arial" panose="020B0604020202020204" pitchFamily="34" charset="0"/>
                <a:cs typeface="Arial" panose="020B0604020202020204" pitchFamily="34" charset="0"/>
              </a:rPr>
              <a:t>In order to ensure the proper execution of the OS,</a:t>
            </a:r>
          </a:p>
          <a:p>
            <a:pPr eaLnBrk="1" hangingPunct="1">
              <a:buFontTx/>
              <a:buNone/>
            </a:pPr>
            <a:r>
              <a:rPr lang="en-US" altLang="en-US" sz="2600" dirty="0">
                <a:solidFill>
                  <a:schemeClr val="tx1">
                    <a:lumMod val="95000"/>
                    <a:lumOff val="5000"/>
                  </a:schemeClr>
                </a:solidFill>
                <a:latin typeface="Arial" panose="020B0604020202020204" pitchFamily="34" charset="0"/>
                <a:cs typeface="Arial" panose="020B0604020202020204" pitchFamily="34" charset="0"/>
              </a:rPr>
              <a:t>there must be a differentiate between the execution of </a:t>
            </a:r>
          </a:p>
          <a:p>
            <a:pPr eaLnBrk="1" hangingPunct="1">
              <a:buFontTx/>
              <a:buNone/>
            </a:pPr>
            <a:r>
              <a:rPr lang="en-US" altLang="en-US" sz="2600" dirty="0">
                <a:solidFill>
                  <a:schemeClr val="tx1">
                    <a:lumMod val="95000"/>
                    <a:lumOff val="5000"/>
                  </a:schemeClr>
                </a:solidFill>
                <a:latin typeface="Arial" panose="020B0604020202020204" pitchFamily="34" charset="0"/>
                <a:cs typeface="Arial" panose="020B0604020202020204" pitchFamily="34" charset="0"/>
              </a:rPr>
              <a:t>OS code and user-defined code.</a:t>
            </a:r>
          </a:p>
          <a:p>
            <a:pPr eaLnBrk="1" hangingPunct="1">
              <a:buFontTx/>
              <a:buNone/>
            </a:pPr>
            <a:r>
              <a:rPr lang="en-US" altLang="en-US" sz="2600" dirty="0">
                <a:solidFill>
                  <a:srgbClr val="00B050"/>
                </a:solidFill>
                <a:latin typeface="Arial" panose="020B0604020202020204" pitchFamily="34" charset="0"/>
                <a:cs typeface="Arial" panose="020B0604020202020204" pitchFamily="34" charset="0"/>
              </a:rPr>
              <a:t>There are two modes of execution:</a:t>
            </a:r>
          </a:p>
          <a:p>
            <a:pPr eaLnBrk="1" hangingPunct="1"/>
            <a:r>
              <a:rPr lang="en-US" altLang="en-US" sz="2600" dirty="0">
                <a:solidFill>
                  <a:schemeClr val="tx1">
                    <a:lumMod val="95000"/>
                    <a:lumOff val="5000"/>
                  </a:schemeClr>
                </a:solidFill>
                <a:latin typeface="Arial" panose="020B0604020202020204" pitchFamily="34" charset="0"/>
                <a:cs typeface="Arial" panose="020B0604020202020204" pitchFamily="34" charset="0"/>
              </a:rPr>
              <a:t>	</a:t>
            </a:r>
            <a:r>
              <a:rPr lang="en-US" altLang="en-US" sz="2600" b="1" dirty="0">
                <a:solidFill>
                  <a:srgbClr val="FF0000"/>
                </a:solidFill>
                <a:latin typeface="Arial" panose="020B0604020202020204" pitchFamily="34" charset="0"/>
                <a:cs typeface="Arial" panose="020B0604020202020204" pitchFamily="34" charset="0"/>
              </a:rPr>
              <a:t>User mode</a:t>
            </a:r>
          </a:p>
          <a:p>
            <a:pPr eaLnBrk="1" hangingPunct="1"/>
            <a:r>
              <a:rPr lang="en-US" altLang="en-US" sz="2600" b="1" dirty="0">
                <a:solidFill>
                  <a:srgbClr val="FF0000"/>
                </a:solidFill>
                <a:latin typeface="Arial" panose="020B0604020202020204" pitchFamily="34" charset="0"/>
                <a:cs typeface="Arial" panose="020B0604020202020204" pitchFamily="34" charset="0"/>
              </a:rPr>
              <a:t>	Kernel mode(Supervisor mode, system mode,  	</a:t>
            </a:r>
            <a:r>
              <a:rPr lang="en-US" altLang="en-US" sz="2600" b="1" dirty="0" err="1">
                <a:solidFill>
                  <a:srgbClr val="FF0000"/>
                </a:solidFill>
                <a:latin typeface="Arial" panose="020B0604020202020204" pitchFamily="34" charset="0"/>
                <a:cs typeface="Arial" panose="020B0604020202020204" pitchFamily="34" charset="0"/>
              </a:rPr>
              <a:t>priviliged</a:t>
            </a:r>
            <a:r>
              <a:rPr lang="en-US" altLang="en-US" sz="2600" b="1" dirty="0">
                <a:solidFill>
                  <a:srgbClr val="FF0000"/>
                </a:solidFill>
                <a:latin typeface="Arial" panose="020B0604020202020204" pitchFamily="34" charset="0"/>
                <a:cs typeface="Arial" panose="020B0604020202020204" pitchFamily="34" charset="0"/>
              </a:rPr>
              <a:t> mode)</a:t>
            </a:r>
          </a:p>
          <a:p>
            <a:pPr eaLnBrk="1" hangingPunct="1">
              <a:buFontTx/>
              <a:buNone/>
            </a:pPr>
            <a:r>
              <a:rPr lang="en-US" altLang="en-US" sz="2600" dirty="0">
                <a:solidFill>
                  <a:schemeClr val="tx1">
                    <a:lumMod val="95000"/>
                    <a:lumOff val="5000"/>
                  </a:schemeClr>
                </a:solidFill>
                <a:latin typeface="Arial" panose="020B0604020202020204" pitchFamily="34" charset="0"/>
                <a:cs typeface="Arial" panose="020B0604020202020204" pitchFamily="34" charset="0"/>
              </a:rPr>
              <a:t>A mode bit is added to the computer hardware to</a:t>
            </a:r>
          </a:p>
          <a:p>
            <a:pPr eaLnBrk="1" hangingPunct="1">
              <a:buFontTx/>
              <a:buNone/>
            </a:pPr>
            <a:r>
              <a:rPr lang="en-US" altLang="en-US" sz="2600" dirty="0">
                <a:solidFill>
                  <a:schemeClr val="tx1">
                    <a:lumMod val="95000"/>
                    <a:lumOff val="5000"/>
                  </a:schemeClr>
                </a:solidFill>
                <a:latin typeface="Arial" panose="020B0604020202020204" pitchFamily="34" charset="0"/>
                <a:cs typeface="Arial" panose="020B0604020202020204" pitchFamily="34" charset="0"/>
              </a:rPr>
              <a:t>indicate the current mode: kernel(0), user(1)</a:t>
            </a:r>
          </a:p>
          <a:p>
            <a:pPr eaLnBrk="1" hangingPunct="1">
              <a:buFontTx/>
              <a:buNone/>
            </a:pPr>
            <a:r>
              <a:rPr lang="en-US" sz="2600" i="0" dirty="0">
                <a:solidFill>
                  <a:schemeClr val="tx1">
                    <a:lumMod val="95000"/>
                    <a:lumOff val="5000"/>
                  </a:schemeClr>
                </a:solidFill>
                <a:effectLst/>
                <a:latin typeface="Arial" panose="020B0604020202020204" pitchFamily="34" charset="0"/>
                <a:cs typeface="Arial" panose="020B0604020202020204" pitchFamily="34" charset="0"/>
              </a:rPr>
              <a:t>The hardware allows privileged instructions to be executed only in kernel mode.</a:t>
            </a:r>
            <a:endParaRPr lang="en-US" altLang="en-US" sz="2600" dirty="0">
              <a:solidFill>
                <a:schemeClr val="tx1">
                  <a:lumMod val="95000"/>
                  <a:lumOff val="5000"/>
                </a:schemeClr>
              </a:solidFill>
              <a:latin typeface="Arial" panose="020B0604020202020204" pitchFamily="34" charset="0"/>
              <a:cs typeface="Arial" panose="020B0604020202020204" pitchFamily="34" charset="0"/>
            </a:endParaRPr>
          </a:p>
          <a:p>
            <a:pPr eaLnBrk="1" hangingPunct="1">
              <a:buFontTx/>
              <a:buNone/>
            </a:pPr>
            <a:endParaRPr lang="en-US" altLang="en-US" sz="2400" dirty="0"/>
          </a:p>
        </p:txBody>
      </p:sp>
      <p:pic>
        <p:nvPicPr>
          <p:cNvPr id="2097171" name="Content Placeholder 4"/>
          <p:cNvPicPr>
            <a:picLocks noGrp="1" noChangeAspect="1" noChangeArrowheads="1"/>
          </p:cNvPicPr>
          <p:nvPr>
            <p:ph sz="half" idx="2"/>
          </p:nvPr>
        </p:nvPicPr>
        <p:blipFill>
          <a:blip r:embed="rId2" cstate="print">
            <a:lum bright="-18000" contrast="30000"/>
          </a:blip>
          <a:srcRect/>
          <a:stretch>
            <a:fillRect/>
          </a:stretch>
        </p:blipFill>
        <p:spPr bwMode="auto">
          <a:xfrm>
            <a:off x="8257637" y="2028153"/>
            <a:ext cx="3376246" cy="388143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Content Placeholder 2"/>
          <p:cNvSpPr>
            <a:spLocks noGrp="1"/>
          </p:cNvSpPr>
          <p:nvPr>
            <p:ph idx="1"/>
          </p:nvPr>
        </p:nvSpPr>
        <p:spPr>
          <a:xfrm>
            <a:off x="323557" y="492369"/>
            <a:ext cx="11000935" cy="6020973"/>
          </a:xfrm>
        </p:spPr>
        <p:txBody>
          <a:bodyPr>
            <a:normAutofit fontScale="94444" lnSpcReduction="10000"/>
          </a:bodyPr>
          <a:lstStyle/>
          <a:p>
            <a:pPr algn="l">
              <a:buFont typeface="Arial" panose="020B0604020202020204" pitchFamily="34" charset="0"/>
              <a:buChar char="•"/>
            </a:pPr>
            <a:r>
              <a:rPr lang="en-US" sz="2600" b="0" i="0" dirty="0">
                <a:solidFill>
                  <a:srgbClr val="000000"/>
                </a:solidFill>
                <a:effectLst/>
                <a:latin typeface="Arial" panose="020B0604020202020204" pitchFamily="34" charset="0"/>
                <a:cs typeface="Arial" panose="020B0604020202020204" pitchFamily="34" charset="0"/>
              </a:rPr>
              <a:t>When the computer system is executing on behalf of a user application, </a:t>
            </a:r>
            <a:r>
              <a:rPr lang="en-US" sz="2600" b="1" i="0" dirty="0">
                <a:solidFill>
                  <a:srgbClr val="000000"/>
                </a:solidFill>
                <a:effectLst/>
                <a:latin typeface="Arial" panose="020B0604020202020204" pitchFamily="34" charset="0"/>
                <a:cs typeface="Arial" panose="020B0604020202020204" pitchFamily="34" charset="0"/>
              </a:rPr>
              <a:t>the system is in user mode</a:t>
            </a:r>
            <a:r>
              <a:rPr lang="en-US" sz="2600" b="0" i="0" dirty="0">
                <a:solidFill>
                  <a:srgbClr val="000000"/>
                </a:solidFill>
                <a:effectLst/>
                <a:latin typeface="Arial" panose="020B0604020202020204" pitchFamily="34" charset="0"/>
                <a:cs typeface="Arial" panose="020B0604020202020204" pitchFamily="34" charset="0"/>
              </a:rPr>
              <a:t>.</a:t>
            </a:r>
          </a:p>
          <a:p>
            <a:pPr algn="l">
              <a:buFont typeface="Arial" panose="020B0604020202020204" pitchFamily="34" charset="0"/>
              <a:buChar char="•"/>
            </a:pPr>
            <a:r>
              <a:rPr lang="en-US" sz="2600" b="0" i="0" dirty="0">
                <a:solidFill>
                  <a:srgbClr val="000000"/>
                </a:solidFill>
                <a:effectLst/>
                <a:latin typeface="Arial" panose="020B0604020202020204" pitchFamily="34" charset="0"/>
                <a:cs typeface="Arial" panose="020B0604020202020204" pitchFamily="34" charset="0"/>
              </a:rPr>
              <a:t>However, when a user application requests a service from the operating system (via a system call), it must </a:t>
            </a:r>
            <a:r>
              <a:rPr lang="en-US" sz="2600" b="1" i="0" dirty="0">
                <a:solidFill>
                  <a:srgbClr val="000000"/>
                </a:solidFill>
                <a:effectLst/>
                <a:latin typeface="Arial" panose="020B0604020202020204" pitchFamily="34" charset="0"/>
                <a:cs typeface="Arial" panose="020B0604020202020204" pitchFamily="34" charset="0"/>
              </a:rPr>
              <a:t>transition from user to kernel mode</a:t>
            </a:r>
            <a:r>
              <a:rPr lang="en-US" sz="2600" b="0" i="0" dirty="0">
                <a:solidFill>
                  <a:srgbClr val="000000"/>
                </a:solidFill>
                <a:effectLst/>
                <a:latin typeface="Arial" panose="020B0604020202020204" pitchFamily="34" charset="0"/>
                <a:cs typeface="Arial" panose="020B0604020202020204" pitchFamily="34" charset="0"/>
              </a:rPr>
              <a:t> to fulfill the request. </a:t>
            </a:r>
          </a:p>
          <a:p>
            <a:pPr algn="l">
              <a:buFont typeface="Arial" panose="020B0604020202020204" pitchFamily="34" charset="0"/>
              <a:buChar char="•"/>
            </a:pPr>
            <a:r>
              <a:rPr lang="en-US" sz="2600" b="0" i="0" dirty="0">
                <a:solidFill>
                  <a:srgbClr val="000000"/>
                </a:solidFill>
                <a:effectLst/>
                <a:latin typeface="Arial" panose="020B0604020202020204" pitchFamily="34" charset="0"/>
                <a:cs typeface="Arial" panose="020B0604020202020204" pitchFamily="34" charset="0"/>
              </a:rPr>
              <a:t>At system boot time, the hardware starts in </a:t>
            </a:r>
            <a:r>
              <a:rPr lang="en-US" sz="2600" b="1" i="0" dirty="0">
                <a:solidFill>
                  <a:srgbClr val="000000"/>
                </a:solidFill>
                <a:effectLst/>
                <a:latin typeface="Arial" panose="020B0604020202020204" pitchFamily="34" charset="0"/>
                <a:cs typeface="Arial" panose="020B0604020202020204" pitchFamily="34" charset="0"/>
              </a:rPr>
              <a:t>kernel mode.</a:t>
            </a:r>
            <a:endParaRPr lang="en-US" sz="2600" b="0" i="0" dirty="0">
              <a:solidFill>
                <a:srgbClr val="000000"/>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600" b="0" i="0" dirty="0">
                <a:solidFill>
                  <a:srgbClr val="000000"/>
                </a:solidFill>
                <a:effectLst/>
                <a:latin typeface="Arial" panose="020B0604020202020204" pitchFamily="34" charset="0"/>
                <a:cs typeface="Arial" panose="020B0604020202020204" pitchFamily="34" charset="0"/>
              </a:rPr>
              <a:t>The operating system is then loaded and starts user applications in </a:t>
            </a:r>
            <a:r>
              <a:rPr lang="en-US" sz="2600" b="1" i="0" dirty="0">
                <a:solidFill>
                  <a:srgbClr val="000000"/>
                </a:solidFill>
                <a:effectLst/>
                <a:latin typeface="Arial" panose="020B0604020202020204" pitchFamily="34" charset="0"/>
                <a:cs typeface="Arial" panose="020B0604020202020204" pitchFamily="34" charset="0"/>
              </a:rPr>
              <a:t>user mode</a:t>
            </a:r>
            <a:r>
              <a:rPr lang="en-US" sz="2600" b="0" i="0" dirty="0">
                <a:solidFill>
                  <a:srgbClr val="000000"/>
                </a:solidFill>
                <a:effectLst/>
                <a:latin typeface="Arial" panose="020B0604020202020204" pitchFamily="34" charset="0"/>
                <a:cs typeface="Arial" panose="020B0604020202020204" pitchFamily="34" charset="0"/>
              </a:rPr>
              <a:t>.</a:t>
            </a:r>
          </a:p>
          <a:p>
            <a:pPr algn="l">
              <a:buFont typeface="Arial" panose="020B0604020202020204" pitchFamily="34" charset="0"/>
              <a:buChar char="•"/>
            </a:pPr>
            <a:r>
              <a:rPr lang="en-US" sz="2600" b="0" i="0" dirty="0">
                <a:solidFill>
                  <a:srgbClr val="000000"/>
                </a:solidFill>
                <a:effectLst/>
                <a:latin typeface="Arial" panose="020B0604020202020204" pitchFamily="34" charset="0"/>
                <a:cs typeface="Arial" panose="020B0604020202020204" pitchFamily="34" charset="0"/>
              </a:rPr>
              <a:t>Whenever a trap or interrupt occurs, the hardware switches from </a:t>
            </a:r>
            <a:r>
              <a:rPr lang="en-US" sz="2600" b="1" i="0" dirty="0">
                <a:solidFill>
                  <a:srgbClr val="000000"/>
                </a:solidFill>
                <a:effectLst/>
                <a:latin typeface="Arial" panose="020B0604020202020204" pitchFamily="34" charset="0"/>
                <a:cs typeface="Arial" panose="020B0604020202020204" pitchFamily="34" charset="0"/>
              </a:rPr>
              <a:t>user mode to kernel mode</a:t>
            </a:r>
            <a:r>
              <a:rPr lang="en-US" sz="2600" b="0" i="0" dirty="0">
                <a:solidFill>
                  <a:srgbClr val="000000"/>
                </a:solidFill>
                <a:effectLst/>
                <a:latin typeface="Arial" panose="020B0604020202020204" pitchFamily="34" charset="0"/>
                <a:cs typeface="Arial" panose="020B0604020202020204" pitchFamily="34" charset="0"/>
              </a:rPr>
              <a:t> (that is, changes the state of the mode bit to 0).</a:t>
            </a:r>
          </a:p>
          <a:p>
            <a:pPr algn="l">
              <a:buFont typeface="Arial" panose="020B0604020202020204" pitchFamily="34" charset="0"/>
              <a:buChar char="•"/>
            </a:pPr>
            <a:r>
              <a:rPr lang="en-US" sz="2600" b="0" i="0" dirty="0">
                <a:solidFill>
                  <a:srgbClr val="000000"/>
                </a:solidFill>
                <a:effectLst/>
                <a:latin typeface="Arial" panose="020B0604020202020204" pitchFamily="34" charset="0"/>
                <a:cs typeface="Arial" panose="020B0604020202020204" pitchFamily="34" charset="0"/>
              </a:rPr>
              <a:t>Thus, whenever the operating system gains control of the computer, it is in </a:t>
            </a:r>
            <a:r>
              <a:rPr lang="en-US" sz="2600" b="1" i="0" dirty="0">
                <a:solidFill>
                  <a:srgbClr val="000000"/>
                </a:solidFill>
                <a:effectLst/>
                <a:latin typeface="Arial" panose="020B0604020202020204" pitchFamily="34" charset="0"/>
                <a:cs typeface="Arial" panose="020B0604020202020204" pitchFamily="34" charset="0"/>
              </a:rPr>
              <a:t>kernel mode</a:t>
            </a:r>
            <a:r>
              <a:rPr lang="en-US" sz="2600" b="0" i="0" dirty="0">
                <a:solidFill>
                  <a:srgbClr val="000000"/>
                </a:solidFill>
                <a:effectLst/>
                <a:latin typeface="Arial" panose="020B0604020202020204" pitchFamily="34" charset="0"/>
                <a:cs typeface="Arial" panose="020B0604020202020204" pitchFamily="34" charset="0"/>
              </a:rPr>
              <a:t>.</a:t>
            </a:r>
          </a:p>
          <a:p>
            <a:pPr algn="l">
              <a:buFont typeface="Arial" panose="020B0604020202020204" pitchFamily="34" charset="0"/>
              <a:buChar char="•"/>
            </a:pPr>
            <a:r>
              <a:rPr lang="en-US" sz="2600" b="0" i="0" dirty="0">
                <a:solidFill>
                  <a:srgbClr val="000000"/>
                </a:solidFill>
                <a:effectLst/>
                <a:latin typeface="Arial" panose="020B0604020202020204" pitchFamily="34" charset="0"/>
                <a:cs typeface="Arial" panose="020B0604020202020204" pitchFamily="34" charset="0"/>
              </a:rPr>
              <a:t>The system always </a:t>
            </a:r>
            <a:r>
              <a:rPr lang="en-US" sz="2600" b="1" i="0" dirty="0">
                <a:solidFill>
                  <a:srgbClr val="000000"/>
                </a:solidFill>
                <a:effectLst/>
                <a:latin typeface="Arial" panose="020B0604020202020204" pitchFamily="34" charset="0"/>
                <a:cs typeface="Arial" panose="020B0604020202020204" pitchFamily="34" charset="0"/>
              </a:rPr>
              <a:t>switches to user mode</a:t>
            </a:r>
            <a:r>
              <a:rPr lang="en-US" sz="2600" b="0" i="0" dirty="0">
                <a:solidFill>
                  <a:srgbClr val="000000"/>
                </a:solidFill>
                <a:effectLst/>
                <a:latin typeface="Arial" panose="020B0604020202020204" pitchFamily="34" charset="0"/>
                <a:cs typeface="Arial" panose="020B0604020202020204" pitchFamily="34" charset="0"/>
              </a:rPr>
              <a:t> (by setting the mode bit to 1) before passing control to a user program.</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Content Placeholder 3"/>
          <p:cNvGraphicFramePr>
            <a:graphicFrameLocks noGrp="1"/>
          </p:cNvGraphicFramePr>
          <p:nvPr>
            <p:ph idx="1"/>
          </p:nvPr>
        </p:nvGraphicFramePr>
        <p:xfrm>
          <a:off x="253365" y="-185420"/>
          <a:ext cx="11535410" cy="8700770"/>
        </p:xfrm>
        <a:graphic>
          <a:graphicData uri="http://schemas.openxmlformats.org/drawingml/2006/table">
            <a:tbl>
              <a:tblPr/>
              <a:tblGrid>
                <a:gridCol w="5767705"/>
                <a:gridCol w="5767705"/>
              </a:tblGrid>
              <a:tr h="455930">
                <a:tc gridSpan="2">
                  <a:txBody>
                    <a:bodyPr/>
                    <a:lstStyle/>
                    <a:p>
                      <a:pPr algn="ctr"/>
                      <a:r>
                        <a:rPr lang="fr-FR" sz="2800" b="1" dirty="0">
                          <a:solidFill>
                            <a:srgbClr val="FFFFFF"/>
                          </a:solidFill>
                          <a:effectLst/>
                          <a:latin typeface="Open Sans" panose="020B0606030504020204" pitchFamily="34" charset="0"/>
                        </a:rPr>
                        <a:t>User Mode vs Kernel Mode</a:t>
                      </a:r>
                      <a:endParaRPr lang="fr-FR" sz="2800" b="1" dirty="0">
                        <a:solidFill>
                          <a:srgbClr val="333333"/>
                        </a:solidFill>
                        <a:effectLst/>
                        <a:latin typeface="Open Sans" panose="020B0606030504020204" pitchFamily="34" charset="0"/>
                      </a:endParaRPr>
                    </a:p>
                  </a:txBody>
                  <a:tcPr marL="118553" marR="118553" marT="5928" marB="2371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24B7A"/>
                    </a:solidFill>
                  </a:tcPr>
                </a:tc>
                <a:tc hMerge="1">
                  <a:txBody>
                    <a:bodyPr/>
                    <a:lstStyle/>
                    <a:p>
                      <a:endParaRPr lang="en-US"/>
                    </a:p>
                  </a:txBody>
                  <a:tcPr/>
                </a:tc>
              </a:tr>
              <a:tr h="1736090">
                <a:tc>
                  <a:txBody>
                    <a:bodyPr/>
                    <a:lstStyle/>
                    <a:p>
                      <a:pPr algn="l"/>
                      <a:r>
                        <a:rPr lang="en-US" sz="2800" dirty="0">
                          <a:effectLst/>
                        </a:rPr>
                        <a:t>User Mode is a restricted mode, which the application programs are executing and starts out.</a:t>
                      </a:r>
                    </a:p>
                  </a:txBody>
                  <a:tcPr marL="177830" marR="118553" marT="5928" marB="2371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3EBFA"/>
                    </a:solidFill>
                  </a:tcPr>
                </a:tc>
                <a:tc>
                  <a:txBody>
                    <a:bodyPr/>
                    <a:lstStyle/>
                    <a:p>
                      <a:pPr algn="l"/>
                      <a:r>
                        <a:rPr lang="en-US" sz="2800">
                          <a:effectLst/>
                        </a:rPr>
                        <a:t>Kernel Mode is the privileged mode, which the computer enters when accessing hardware resources.</a:t>
                      </a:r>
                    </a:p>
                  </a:txBody>
                  <a:tcPr marL="177830" marR="118553" marT="5928" marB="2371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9FC"/>
                    </a:solidFill>
                  </a:tcPr>
                </a:tc>
              </a:tr>
              <a:tr h="455930">
                <a:tc gridSpan="2">
                  <a:txBody>
                    <a:bodyPr/>
                    <a:lstStyle/>
                    <a:p>
                      <a:pPr algn="ctr"/>
                      <a:r>
                        <a:rPr lang="en-US" sz="2800" b="1">
                          <a:effectLst/>
                        </a:rPr>
                        <a:t> </a:t>
                      </a:r>
                      <a:r>
                        <a:rPr lang="en-US" sz="2800" b="1">
                          <a:solidFill>
                            <a:srgbClr val="FFFFFF"/>
                          </a:solidFill>
                          <a:effectLst/>
                        </a:rPr>
                        <a:t>Modes</a:t>
                      </a:r>
                      <a:endParaRPr lang="en-US" sz="2800">
                        <a:effectLst/>
                      </a:endParaRPr>
                    </a:p>
                  </a:txBody>
                  <a:tcPr marL="118553" marR="118553" marT="5928" marB="2371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5C739E"/>
                    </a:solidFill>
                  </a:tcPr>
                </a:tc>
                <a:tc hMerge="1">
                  <a:txBody>
                    <a:bodyPr/>
                    <a:lstStyle/>
                    <a:p>
                      <a:endParaRPr lang="en-US"/>
                    </a:p>
                  </a:txBody>
                  <a:tcPr/>
                </a:tc>
              </a:tr>
              <a:tr h="1309370">
                <a:tc>
                  <a:txBody>
                    <a:bodyPr/>
                    <a:lstStyle/>
                    <a:p>
                      <a:pPr algn="l"/>
                      <a:r>
                        <a:rPr lang="en-US" sz="2800">
                          <a:effectLst/>
                        </a:rPr>
                        <a:t>User Mode is considered as the slave mode or the restricted mode.</a:t>
                      </a:r>
                    </a:p>
                  </a:txBody>
                  <a:tcPr marL="177830" marR="118553" marT="5928" marB="2371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3EBFA"/>
                    </a:solidFill>
                  </a:tcPr>
                </a:tc>
                <a:tc>
                  <a:txBody>
                    <a:bodyPr/>
                    <a:lstStyle/>
                    <a:p>
                      <a:pPr algn="l"/>
                      <a:r>
                        <a:rPr lang="en-US" sz="2800" dirty="0">
                          <a:effectLst/>
                        </a:rPr>
                        <a:t>Kernel mode is the system mode, master mode or the privileged mode.</a:t>
                      </a:r>
                    </a:p>
                  </a:txBody>
                  <a:tcPr marL="177830" marR="118553" marT="5928" marB="2371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9FC"/>
                    </a:solidFill>
                  </a:tcPr>
                </a:tc>
              </a:tr>
              <a:tr h="455930">
                <a:tc gridSpan="2">
                  <a:txBody>
                    <a:bodyPr/>
                    <a:lstStyle/>
                    <a:p>
                      <a:pPr algn="ctr"/>
                      <a:r>
                        <a:rPr lang="en-US" sz="2800" b="1">
                          <a:solidFill>
                            <a:srgbClr val="FFFFFF"/>
                          </a:solidFill>
                          <a:effectLst/>
                        </a:rPr>
                        <a:t>Address Space</a:t>
                      </a:r>
                      <a:endParaRPr lang="en-US" sz="2800">
                        <a:effectLst/>
                      </a:endParaRPr>
                    </a:p>
                  </a:txBody>
                  <a:tcPr marL="118553" marR="118553" marT="5928" marB="2371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5C739E"/>
                    </a:solidFill>
                  </a:tcPr>
                </a:tc>
                <a:tc hMerge="1">
                  <a:txBody>
                    <a:bodyPr/>
                    <a:lstStyle/>
                    <a:p>
                      <a:endParaRPr lang="en-US"/>
                    </a:p>
                  </a:txBody>
                  <a:tcPr/>
                </a:tc>
              </a:tr>
              <a:tr h="882650">
                <a:tc>
                  <a:txBody>
                    <a:bodyPr/>
                    <a:lstStyle/>
                    <a:p>
                      <a:pPr algn="l"/>
                      <a:r>
                        <a:rPr lang="en-US" sz="2800" dirty="0">
                          <a:effectLst/>
                        </a:rPr>
                        <a:t>In User mode, a process gets their own address space.</a:t>
                      </a:r>
                    </a:p>
                  </a:txBody>
                  <a:tcPr marL="177830" marR="118553" marT="5928" marB="2371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3EBFA"/>
                    </a:solidFill>
                  </a:tcPr>
                </a:tc>
                <a:tc>
                  <a:txBody>
                    <a:bodyPr/>
                    <a:lstStyle/>
                    <a:p>
                      <a:pPr algn="l"/>
                      <a:r>
                        <a:rPr lang="en-US" sz="2800">
                          <a:effectLst/>
                        </a:rPr>
                        <a:t>In Kernel Mode, processes get single address space.</a:t>
                      </a:r>
                    </a:p>
                  </a:txBody>
                  <a:tcPr marL="177830" marR="118553" marT="5928" marB="2371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9FC"/>
                    </a:solidFill>
                  </a:tcPr>
                </a:tc>
              </a:tr>
              <a:tr h="455930">
                <a:tc gridSpan="2">
                  <a:txBody>
                    <a:bodyPr/>
                    <a:lstStyle/>
                    <a:p>
                      <a:pPr algn="ctr"/>
                      <a:r>
                        <a:rPr lang="en-US" sz="2800" b="1">
                          <a:solidFill>
                            <a:srgbClr val="FFFFFF"/>
                          </a:solidFill>
                          <a:effectLst/>
                        </a:rPr>
                        <a:t> Interruptions</a:t>
                      </a:r>
                      <a:endParaRPr lang="en-US" sz="2800">
                        <a:effectLst/>
                      </a:endParaRPr>
                    </a:p>
                  </a:txBody>
                  <a:tcPr marL="118553" marR="118553" marT="5928" marB="2371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5C739E"/>
                    </a:solidFill>
                  </a:tcPr>
                </a:tc>
                <a:tc hMerge="1">
                  <a:txBody>
                    <a:bodyPr/>
                    <a:lstStyle/>
                    <a:p>
                      <a:endParaRPr lang="en-US"/>
                    </a:p>
                  </a:txBody>
                  <a:tcPr/>
                </a:tc>
              </a:tr>
              <a:tr h="1309370">
                <a:tc>
                  <a:txBody>
                    <a:bodyPr/>
                    <a:lstStyle/>
                    <a:p>
                      <a:pPr algn="l"/>
                      <a:r>
                        <a:rPr lang="en-US" sz="2800">
                          <a:effectLst/>
                        </a:rPr>
                        <a:t>In User Mode, if an interrupt occurs, only one process fails.</a:t>
                      </a:r>
                    </a:p>
                  </a:txBody>
                  <a:tcPr marL="177830" marR="118553" marT="5928" marB="2371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3EBFA"/>
                    </a:solidFill>
                  </a:tcPr>
                </a:tc>
                <a:tc>
                  <a:txBody>
                    <a:bodyPr/>
                    <a:lstStyle/>
                    <a:p>
                      <a:pPr algn="l"/>
                      <a:r>
                        <a:rPr lang="en-US" sz="2800">
                          <a:effectLst/>
                        </a:rPr>
                        <a:t>In Kernel Mode, if an interrupt occurs, the whole operating system might fail.</a:t>
                      </a:r>
                    </a:p>
                  </a:txBody>
                  <a:tcPr marL="177830" marR="118553" marT="5928" marB="2371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9FC"/>
                    </a:solidFill>
                  </a:tcPr>
                </a:tc>
              </a:tr>
              <a:tr h="455930">
                <a:tc gridSpan="2">
                  <a:txBody>
                    <a:bodyPr/>
                    <a:lstStyle/>
                    <a:p>
                      <a:pPr algn="ctr"/>
                      <a:endParaRPr lang="en-US" sz="2800">
                        <a:effectLst/>
                      </a:endParaRPr>
                    </a:p>
                  </a:txBody>
                  <a:tcPr marL="118553" marR="118553" marT="5928" marB="2371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5C739E"/>
                    </a:solidFill>
                  </a:tcPr>
                </a:tc>
                <a:tc hMerge="1">
                  <a:txBody>
                    <a:bodyPr/>
                    <a:lstStyle/>
                    <a:p>
                      <a:endParaRPr lang="en-US"/>
                    </a:p>
                  </a:txBody>
                  <a:tcPr/>
                </a:tc>
              </a:tr>
              <a:tr h="1183640">
                <a:tc>
                  <a:txBody>
                    <a:bodyPr/>
                    <a:lstStyle/>
                    <a:p>
                      <a:pPr algn="l"/>
                      <a:endParaRPr lang="en-US" sz="2800">
                        <a:effectLst/>
                      </a:endParaRPr>
                    </a:p>
                  </a:txBody>
                  <a:tcPr marL="177830" marR="118553" marT="5928" marB="23711" anchor="ctr">
                    <a:lnL>
                      <a:noFill/>
                    </a:lnL>
                    <a:lnR>
                      <a:noFill/>
                    </a:lnR>
                    <a:lnT w="9525" cap="flat" cmpd="sng" algn="ctr">
                      <a:solidFill>
                        <a:srgbClr val="DDDDDD"/>
                      </a:solidFill>
                      <a:prstDash val="solid"/>
                      <a:round/>
                      <a:headEnd type="none" w="med" len="med"/>
                      <a:tailEnd type="none" w="med" len="med"/>
                    </a:lnT>
                    <a:lnB>
                      <a:noFill/>
                      <a:headEnd type="none" w="med" len="med"/>
                      <a:tailEnd type="none" w="med" len="med"/>
                    </a:lnB>
                    <a:solidFill>
                      <a:srgbClr val="E3EBFA"/>
                    </a:solidFill>
                  </a:tcPr>
                </a:tc>
                <a:tc>
                  <a:txBody>
                    <a:bodyPr/>
                    <a:lstStyle/>
                    <a:p>
                      <a:pPr algn="l"/>
                      <a:endParaRPr lang="en-US" sz="2800" dirty="0">
                        <a:effectLst/>
                      </a:endParaRPr>
                    </a:p>
                  </a:txBody>
                  <a:tcPr marL="177830" marR="118553" marT="5928" marB="23711" anchor="ctr">
                    <a:lnL>
                      <a:noFill/>
                    </a:lnL>
                    <a:lnR>
                      <a:noFill/>
                    </a:lnR>
                    <a:lnT w="9525" cap="flat" cmpd="sng" algn="ctr">
                      <a:solidFill>
                        <a:srgbClr val="DDDDDD"/>
                      </a:solidFill>
                      <a:prstDash val="solid"/>
                      <a:round/>
                      <a:headEnd type="none" w="med" len="med"/>
                      <a:tailEnd type="none" w="med" len="med"/>
                    </a:lnT>
                    <a:lnB>
                      <a:noFill/>
                      <a:headEnd type="none" w="med" len="med"/>
                      <a:tailEnd type="none" w="med" len="med"/>
                    </a:lnB>
                    <a:solidFill>
                      <a:srgbClr val="F7F9FC"/>
                    </a:solid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itle 1"/>
          <p:cNvSpPr>
            <a:spLocks noGrp="1"/>
          </p:cNvSpPr>
          <p:nvPr>
            <p:ph type="title"/>
          </p:nvPr>
        </p:nvSpPr>
        <p:spPr>
          <a:xfrm>
            <a:off x="154940" y="141605"/>
            <a:ext cx="10452100" cy="507365"/>
          </a:xfrm>
        </p:spPr>
        <p:txBody>
          <a:bodyPr>
            <a:normAutofit fontScale="90000"/>
          </a:bodyPr>
          <a:lstStyle/>
          <a:p>
            <a:r>
              <a:rPr lang="en-US" b="1" dirty="0">
                <a:solidFill>
                  <a:srgbClr val="00B050"/>
                </a:solidFill>
                <a:latin typeface="Arial" panose="020B0604020202020204" pitchFamily="34" charset="0"/>
                <a:cs typeface="Arial" panose="020B0604020202020204" pitchFamily="34" charset="0"/>
              </a:rPr>
              <a:t>User view, hardware view, system view</a:t>
            </a:r>
            <a:endParaRPr lang="en-IN" b="1" dirty="0">
              <a:solidFill>
                <a:srgbClr val="00B050"/>
              </a:solidFill>
              <a:latin typeface="Arial" panose="020B0604020202020204" pitchFamily="34" charset="0"/>
              <a:cs typeface="Arial" panose="020B0604020202020204" pitchFamily="34" charset="0"/>
            </a:endParaRPr>
          </a:p>
        </p:txBody>
      </p:sp>
      <p:sp>
        <p:nvSpPr>
          <p:cNvPr id="1048688" name="Content Placeholder 2"/>
          <p:cNvSpPr>
            <a:spLocks noGrp="1"/>
          </p:cNvSpPr>
          <p:nvPr>
            <p:ph sz="half" idx="1"/>
          </p:nvPr>
        </p:nvSpPr>
        <p:spPr>
          <a:xfrm>
            <a:off x="154940" y="881380"/>
            <a:ext cx="4935220" cy="5977255"/>
          </a:xfrm>
        </p:spPr>
        <p:txBody>
          <a:bodyPr>
            <a:normAutofit fontScale="80000"/>
          </a:bodyPr>
          <a:lstStyle/>
          <a:p>
            <a:pPr algn="just" fontAlgn="base"/>
            <a:r>
              <a:rPr lang="en-US" sz="3000" b="1" i="0" dirty="0">
                <a:solidFill>
                  <a:srgbClr val="273239"/>
                </a:solidFill>
                <a:effectLst/>
                <a:latin typeface="Arial" panose="020B0604020202020204" pitchFamily="34" charset="0"/>
                <a:cs typeface="Arial" panose="020B0604020202020204" pitchFamily="34" charset="0"/>
              </a:rPr>
              <a:t>User View of Operating System:</a:t>
            </a:r>
            <a:r>
              <a:rPr lang="en-US" sz="3000" b="0" i="0" dirty="0">
                <a:solidFill>
                  <a:srgbClr val="273239"/>
                </a:solidFill>
                <a:effectLst/>
                <a:latin typeface="Arial" panose="020B0604020202020204" pitchFamily="34" charset="0"/>
                <a:cs typeface="Arial" panose="020B0604020202020204" pitchFamily="34" charset="0"/>
              </a:rPr>
              <a:t> </a:t>
            </a:r>
            <a:br>
              <a:rPr lang="en-US" sz="3000" b="0" i="0" dirty="0">
                <a:solidFill>
                  <a:srgbClr val="273239"/>
                </a:solidFill>
                <a:effectLst/>
                <a:latin typeface="Arial" panose="020B0604020202020204" pitchFamily="34" charset="0"/>
                <a:cs typeface="Arial" panose="020B0604020202020204" pitchFamily="34" charset="0"/>
              </a:rPr>
            </a:br>
            <a:r>
              <a:rPr lang="en-US" sz="3000" b="0" i="0" dirty="0">
                <a:solidFill>
                  <a:srgbClr val="273239"/>
                </a:solidFill>
                <a:effectLst/>
                <a:latin typeface="Arial" panose="020B0604020202020204" pitchFamily="34" charset="0"/>
                <a:cs typeface="Arial" panose="020B0604020202020204" pitchFamily="34" charset="0"/>
              </a:rPr>
              <a:t>The Operating System is an interface, hides the details which must be performed and present a virtual machine to the user that makes it easier to use. Operating System provides the following services to the user. </a:t>
            </a:r>
          </a:p>
          <a:p>
            <a:pPr algn="just" fontAlgn="base">
              <a:buFont typeface="Arial" panose="020B0604020202020204" pitchFamily="34" charset="0"/>
              <a:buChar char="•"/>
            </a:pPr>
            <a:r>
              <a:rPr lang="en-US" sz="3000" b="0" i="0" dirty="0">
                <a:solidFill>
                  <a:srgbClr val="273239"/>
                </a:solidFill>
                <a:effectLst/>
                <a:latin typeface="Arial" panose="020B0604020202020204" pitchFamily="34" charset="0"/>
                <a:cs typeface="Arial" panose="020B0604020202020204" pitchFamily="34" charset="0"/>
              </a:rPr>
              <a:t>Execution of a program</a:t>
            </a:r>
          </a:p>
          <a:p>
            <a:pPr algn="just" fontAlgn="base">
              <a:buFont typeface="Arial" panose="020B0604020202020204" pitchFamily="34" charset="0"/>
              <a:buChar char="•"/>
            </a:pPr>
            <a:r>
              <a:rPr lang="en-US" sz="3000" b="0" i="0" dirty="0">
                <a:solidFill>
                  <a:srgbClr val="273239"/>
                </a:solidFill>
                <a:effectLst/>
                <a:latin typeface="Arial" panose="020B0604020202020204" pitchFamily="34" charset="0"/>
                <a:cs typeface="Arial" panose="020B0604020202020204" pitchFamily="34" charset="0"/>
              </a:rPr>
              <a:t>Access to I/O devices</a:t>
            </a:r>
          </a:p>
          <a:p>
            <a:pPr algn="just" fontAlgn="base">
              <a:buFont typeface="Arial" panose="020B0604020202020204" pitchFamily="34" charset="0"/>
              <a:buChar char="•"/>
            </a:pPr>
            <a:r>
              <a:rPr lang="en-US" sz="3000" b="0" i="0" dirty="0">
                <a:solidFill>
                  <a:srgbClr val="273239"/>
                </a:solidFill>
                <a:effectLst/>
                <a:latin typeface="Arial" panose="020B0604020202020204" pitchFamily="34" charset="0"/>
                <a:cs typeface="Arial" panose="020B0604020202020204" pitchFamily="34" charset="0"/>
              </a:rPr>
              <a:t>Controlled access to files</a:t>
            </a:r>
          </a:p>
          <a:p>
            <a:pPr algn="just" fontAlgn="base">
              <a:buFont typeface="Arial" panose="020B0604020202020204" pitchFamily="34" charset="0"/>
              <a:buChar char="•"/>
            </a:pPr>
            <a:r>
              <a:rPr lang="en-US" sz="3000" b="0" i="0" dirty="0">
                <a:solidFill>
                  <a:srgbClr val="273239"/>
                </a:solidFill>
                <a:effectLst/>
                <a:latin typeface="Arial" panose="020B0604020202020204" pitchFamily="34" charset="0"/>
                <a:cs typeface="Arial" panose="020B0604020202020204" pitchFamily="34" charset="0"/>
              </a:rPr>
              <a:t>Error detection (Hardware failures, and software errors)</a:t>
            </a:r>
          </a:p>
          <a:p>
            <a:endParaRPr lang="en-IN" dirty="0"/>
          </a:p>
        </p:txBody>
      </p:sp>
      <p:sp>
        <p:nvSpPr>
          <p:cNvPr id="1048689" name="Content Placeholder 3"/>
          <p:cNvSpPr>
            <a:spLocks noGrp="1"/>
          </p:cNvSpPr>
          <p:nvPr>
            <p:ph sz="half" idx="2"/>
          </p:nvPr>
        </p:nvSpPr>
        <p:spPr>
          <a:xfrm>
            <a:off x="5587365" y="881380"/>
            <a:ext cx="5665470" cy="5800725"/>
          </a:xfrm>
        </p:spPr>
        <p:txBody>
          <a:bodyPr>
            <a:normAutofit fontScale="90000"/>
          </a:bodyPr>
          <a:lstStyle/>
          <a:p>
            <a:pPr algn="just" fontAlgn="base"/>
            <a:r>
              <a:rPr lang="en-US" sz="2800" b="1" i="0" dirty="0">
                <a:solidFill>
                  <a:schemeClr val="tx2"/>
                </a:solidFill>
                <a:effectLst/>
                <a:latin typeface="Arial" panose="020B0604020202020204" pitchFamily="34" charset="0"/>
                <a:cs typeface="Arial" panose="020B0604020202020204" pitchFamily="34" charset="0"/>
              </a:rPr>
              <a:t>System View of Operating System:</a:t>
            </a:r>
            <a:r>
              <a:rPr lang="en-US" sz="2800" b="0" i="0" dirty="0">
                <a:solidFill>
                  <a:schemeClr val="tx2"/>
                </a:solidFill>
                <a:effectLst/>
                <a:latin typeface="Arial" panose="020B0604020202020204" pitchFamily="34" charset="0"/>
                <a:cs typeface="Arial" panose="020B0604020202020204" pitchFamily="34" charset="0"/>
              </a:rPr>
              <a:t> </a:t>
            </a:r>
            <a:br>
              <a:rPr lang="en-US" sz="2800" b="0" i="0" dirty="0">
                <a:solidFill>
                  <a:schemeClr val="tx2"/>
                </a:solidFill>
                <a:effectLst/>
                <a:latin typeface="Arial" panose="020B0604020202020204" pitchFamily="34" charset="0"/>
                <a:cs typeface="Arial" panose="020B0604020202020204" pitchFamily="34" charset="0"/>
              </a:rPr>
            </a:br>
            <a:r>
              <a:rPr lang="en-US" sz="2800" b="0" i="0" dirty="0">
                <a:solidFill>
                  <a:schemeClr val="tx2"/>
                </a:solidFill>
                <a:effectLst/>
                <a:latin typeface="Arial" panose="020B0604020202020204" pitchFamily="34" charset="0"/>
                <a:cs typeface="Arial" panose="020B0604020202020204" pitchFamily="34" charset="0"/>
              </a:rPr>
              <a:t>Operating System is a program that functions in the same way as other programs. It is a set of instructions that are executed by the processor. Operating System acts as a program to perform the following. </a:t>
            </a:r>
          </a:p>
          <a:p>
            <a:pPr algn="just" fontAlgn="base">
              <a:buFont typeface="Arial" panose="020B0604020202020204" pitchFamily="34" charset="0"/>
              <a:buChar char="•"/>
            </a:pPr>
            <a:r>
              <a:rPr lang="en-US" sz="2800" b="0" i="0" dirty="0">
                <a:solidFill>
                  <a:schemeClr val="tx2"/>
                </a:solidFill>
                <a:effectLst/>
                <a:latin typeface="Arial" panose="020B0604020202020204" pitchFamily="34" charset="0"/>
                <a:cs typeface="Arial" panose="020B0604020202020204" pitchFamily="34" charset="0"/>
              </a:rPr>
              <a:t>Hardware upgrades</a:t>
            </a:r>
          </a:p>
          <a:p>
            <a:pPr algn="just" fontAlgn="base">
              <a:buFont typeface="Arial" panose="020B0604020202020204" pitchFamily="34" charset="0"/>
              <a:buChar char="•"/>
            </a:pPr>
            <a:r>
              <a:rPr lang="en-US" sz="2800" b="0" i="0" dirty="0">
                <a:solidFill>
                  <a:schemeClr val="tx2"/>
                </a:solidFill>
                <a:effectLst/>
                <a:latin typeface="Arial" panose="020B0604020202020204" pitchFamily="34" charset="0"/>
                <a:cs typeface="Arial" panose="020B0604020202020204" pitchFamily="34" charset="0"/>
              </a:rPr>
              <a:t>New services</a:t>
            </a:r>
          </a:p>
          <a:p>
            <a:pPr algn="just" fontAlgn="base">
              <a:buFont typeface="Arial" panose="020B0604020202020204" pitchFamily="34" charset="0"/>
              <a:buChar char="•"/>
            </a:pPr>
            <a:r>
              <a:rPr lang="en-US" sz="2800" b="0" i="0" dirty="0">
                <a:solidFill>
                  <a:schemeClr val="tx2"/>
                </a:solidFill>
                <a:effectLst/>
                <a:latin typeface="Arial" panose="020B0604020202020204" pitchFamily="34" charset="0"/>
                <a:cs typeface="Arial" panose="020B0604020202020204" pitchFamily="34" charset="0"/>
              </a:rPr>
              <a:t>Fixes the issues of resources</a:t>
            </a:r>
          </a:p>
          <a:p>
            <a:pPr algn="just" fontAlgn="base">
              <a:buFont typeface="Arial" panose="020B0604020202020204" pitchFamily="34" charset="0"/>
              <a:buChar char="•"/>
            </a:pPr>
            <a:r>
              <a:rPr lang="en-US" sz="2800" b="0" i="0" dirty="0">
                <a:solidFill>
                  <a:schemeClr val="tx2"/>
                </a:solidFill>
                <a:effectLst/>
                <a:latin typeface="Arial" panose="020B0604020202020204" pitchFamily="34" charset="0"/>
                <a:cs typeface="Arial" panose="020B0604020202020204" pitchFamily="34" charset="0"/>
              </a:rPr>
              <a:t>Controls the user and hardware operations</a:t>
            </a:r>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Content Placeholder 2"/>
          <p:cNvSpPr>
            <a:spLocks noGrp="1"/>
          </p:cNvSpPr>
          <p:nvPr>
            <p:ph sz="half" idx="1"/>
          </p:nvPr>
        </p:nvSpPr>
        <p:spPr>
          <a:xfrm>
            <a:off x="224790" y="182880"/>
            <a:ext cx="10313670" cy="6780530"/>
          </a:xfrm>
        </p:spPr>
        <p:txBody>
          <a:bodyPr>
            <a:normAutofit/>
          </a:bodyPr>
          <a:lstStyle/>
          <a:p>
            <a:r>
              <a:rPr lang="en-US" sz="2800" b="1" i="0" dirty="0">
                <a:solidFill>
                  <a:srgbClr val="273239"/>
                </a:solidFill>
                <a:effectLst/>
                <a:latin typeface="Arial" panose="020B0604020202020204" pitchFamily="34" charset="0"/>
                <a:cs typeface="Arial" panose="020B0604020202020204" pitchFamily="34" charset="0"/>
              </a:rPr>
              <a:t>Hardware View of Operating System:</a:t>
            </a:r>
            <a:r>
              <a:rPr lang="en-US" sz="2800" b="0" i="0" dirty="0">
                <a:solidFill>
                  <a:srgbClr val="273239"/>
                </a:solidFill>
                <a:effectLst/>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
            </a:r>
            <a:br>
              <a:rPr lang="en-US" sz="2800" dirty="0">
                <a:latin typeface="Arial" panose="020B0604020202020204" pitchFamily="34" charset="0"/>
                <a:cs typeface="Arial" panose="020B0604020202020204" pitchFamily="34" charset="0"/>
              </a:rPr>
            </a:br>
            <a:r>
              <a:rPr lang="en-US" sz="2800" b="0" i="0" dirty="0">
                <a:solidFill>
                  <a:srgbClr val="273239"/>
                </a:solidFill>
                <a:effectLst/>
                <a:latin typeface="Arial" panose="020B0604020202020204" pitchFamily="34" charset="0"/>
                <a:cs typeface="Arial" panose="020B0604020202020204" pitchFamily="34" charset="0"/>
              </a:rPr>
              <a:t>The Operating System manages the resources efficiently in order to offer the services to the user programs. Operating System acts as a resource manager: </a:t>
            </a:r>
          </a:p>
          <a:p>
            <a:pPr fontAlgn="base">
              <a:buFont typeface="Arial" panose="020B0604020202020204" pitchFamily="34" charset="0"/>
              <a:buChar char="•"/>
            </a:pPr>
            <a:r>
              <a:rPr lang="en-US" sz="2800" b="0" i="0" dirty="0">
                <a:solidFill>
                  <a:srgbClr val="273239"/>
                </a:solidFill>
                <a:effectLst/>
                <a:latin typeface="Arial" panose="020B0604020202020204" pitchFamily="34" charset="0"/>
                <a:cs typeface="Arial" panose="020B0604020202020204" pitchFamily="34" charset="0"/>
              </a:rPr>
              <a:t>Allocation of resources</a:t>
            </a:r>
          </a:p>
          <a:p>
            <a:pPr fontAlgn="base">
              <a:buFont typeface="Arial" panose="020B0604020202020204" pitchFamily="34" charset="0"/>
              <a:buChar char="•"/>
            </a:pPr>
            <a:r>
              <a:rPr lang="en-US" sz="2800" b="0" i="0" dirty="0">
                <a:solidFill>
                  <a:srgbClr val="273239"/>
                </a:solidFill>
                <a:effectLst/>
                <a:latin typeface="Arial" panose="020B0604020202020204" pitchFamily="34" charset="0"/>
                <a:cs typeface="Arial" panose="020B0604020202020204" pitchFamily="34" charset="0"/>
              </a:rPr>
              <a:t>Controlling the execution of a program</a:t>
            </a:r>
          </a:p>
          <a:p>
            <a:pPr fontAlgn="base">
              <a:buFont typeface="Arial" panose="020B0604020202020204" pitchFamily="34" charset="0"/>
              <a:buChar char="•"/>
            </a:pPr>
            <a:r>
              <a:rPr lang="en-US" sz="2800" b="0" i="0" dirty="0">
                <a:solidFill>
                  <a:srgbClr val="273239"/>
                </a:solidFill>
                <a:effectLst/>
                <a:latin typeface="Arial" panose="020B0604020202020204" pitchFamily="34" charset="0"/>
                <a:cs typeface="Arial" panose="020B0604020202020204" pitchFamily="34" charset="0"/>
              </a:rPr>
              <a:t>Control the operations of I/O devices</a:t>
            </a:r>
          </a:p>
          <a:p>
            <a:pPr fontAlgn="base">
              <a:buFont typeface="Arial" panose="020B0604020202020204" pitchFamily="34" charset="0"/>
              <a:buChar char="•"/>
            </a:pPr>
            <a:r>
              <a:rPr lang="en-US" sz="2800" b="0" i="0" dirty="0">
                <a:solidFill>
                  <a:srgbClr val="273239"/>
                </a:solidFill>
                <a:effectLst/>
                <a:latin typeface="Arial" panose="020B0604020202020204" pitchFamily="34" charset="0"/>
                <a:cs typeface="Arial" panose="020B0604020202020204" pitchFamily="34" charset="0"/>
              </a:rPr>
              <a:t>Protection of resources</a:t>
            </a:r>
          </a:p>
          <a:p>
            <a:pPr fontAlgn="base">
              <a:buFont typeface="Arial" panose="020B0604020202020204" pitchFamily="34" charset="0"/>
              <a:buChar char="•"/>
            </a:pPr>
            <a:r>
              <a:rPr lang="en-US" sz="2800" b="0" i="0" dirty="0">
                <a:solidFill>
                  <a:srgbClr val="273239"/>
                </a:solidFill>
                <a:effectLst/>
                <a:latin typeface="Arial" panose="020B0604020202020204" pitchFamily="34" charset="0"/>
                <a:cs typeface="Arial" panose="020B0604020202020204" pitchFamily="34" charset="0"/>
              </a:rPr>
              <a:t>Monitors the data</a:t>
            </a:r>
          </a:p>
          <a:p>
            <a:pPr marL="0" indent="0">
              <a:buNone/>
            </a:pPr>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b="1" i="0" dirty="0">
                <a:solidFill>
                  <a:srgbClr val="273239"/>
                </a:solidFill>
                <a:effectLst/>
                <a:latin typeface="urw-din"/>
              </a:rPr>
              <a:t>Functions of Operating system (user)</a:t>
            </a:r>
            <a:endParaRPr lang="en-IN" dirty="0"/>
          </a:p>
        </p:txBody>
      </p:sp>
      <p:sp>
        <p:nvSpPr>
          <p:cNvPr id="1048631" name="Content Placeholder 2"/>
          <p:cNvSpPr>
            <a:spLocks noGrp="1"/>
          </p:cNvSpPr>
          <p:nvPr>
            <p:ph idx="1"/>
          </p:nvPr>
        </p:nvSpPr>
        <p:spPr>
          <a:xfrm>
            <a:off x="168812" y="1252025"/>
            <a:ext cx="10972800" cy="4789337"/>
          </a:xfrm>
        </p:spPr>
        <p:txBody>
          <a:bodyPr>
            <a:normAutofit/>
          </a:bodyPr>
          <a:lstStyle/>
          <a:p>
            <a:pPr marL="0" indent="0" algn="l" fontAlgn="base">
              <a:buNone/>
            </a:pPr>
            <a:r>
              <a:rPr lang="en-US" sz="2600" b="0" i="0" dirty="0">
                <a:solidFill>
                  <a:srgbClr val="273239"/>
                </a:solidFill>
                <a:effectLst/>
                <a:latin typeface="Arial" panose="020B0604020202020204" pitchFamily="34" charset="0"/>
                <a:cs typeface="Arial" panose="020B0604020202020204" pitchFamily="34" charset="0"/>
              </a:rPr>
              <a:t/>
            </a:r>
            <a:br>
              <a:rPr lang="en-US" sz="2600" b="0" i="0" dirty="0">
                <a:solidFill>
                  <a:srgbClr val="273239"/>
                </a:solidFill>
                <a:effectLst/>
                <a:latin typeface="Arial" panose="020B0604020202020204" pitchFamily="34" charset="0"/>
                <a:cs typeface="Arial" panose="020B0604020202020204" pitchFamily="34" charset="0"/>
              </a:rPr>
            </a:br>
            <a:r>
              <a:rPr lang="en-US" sz="2600" b="0" i="0" dirty="0">
                <a:solidFill>
                  <a:schemeClr val="tx1">
                    <a:lumMod val="95000"/>
                    <a:lumOff val="5000"/>
                  </a:schemeClr>
                </a:solidFill>
                <a:effectLst/>
                <a:latin typeface="Arial" panose="020B0604020202020204" pitchFamily="34" charset="0"/>
                <a:cs typeface="Arial" panose="020B0604020202020204" pitchFamily="34" charset="0"/>
              </a:rPr>
              <a:t> </a:t>
            </a:r>
          </a:p>
          <a:p>
            <a:pPr algn="l" fontAlgn="base">
              <a:buFont typeface="+mj-lt"/>
              <a:buAutoNum type="arabicPeriod"/>
            </a:pPr>
            <a:r>
              <a:rPr lang="en-US" sz="2600" b="1" i="0" dirty="0">
                <a:solidFill>
                  <a:schemeClr val="tx1">
                    <a:lumMod val="95000"/>
                    <a:lumOff val="5000"/>
                  </a:schemeClr>
                </a:solidFill>
                <a:effectLst/>
                <a:latin typeface="Arial" panose="020B0604020202020204" pitchFamily="34" charset="0"/>
                <a:cs typeface="Arial" panose="020B0604020202020204" pitchFamily="34" charset="0"/>
              </a:rPr>
              <a:t>Convenience:</a:t>
            </a:r>
            <a:r>
              <a:rPr lang="en-US" sz="2600" b="0" i="0" dirty="0">
                <a:solidFill>
                  <a:schemeClr val="tx1">
                    <a:lumMod val="95000"/>
                    <a:lumOff val="5000"/>
                  </a:schemeClr>
                </a:solidFill>
                <a:effectLst/>
                <a:latin typeface="Arial" panose="020B0604020202020204" pitchFamily="34" charset="0"/>
                <a:cs typeface="Arial" panose="020B0604020202020204" pitchFamily="34" charset="0"/>
              </a:rPr>
              <a:t> An OS makes a computer more convenient to use.</a:t>
            </a:r>
          </a:p>
          <a:p>
            <a:pPr algn="l" fontAlgn="base">
              <a:buFont typeface="+mj-lt"/>
              <a:buAutoNum type="arabicPeriod"/>
            </a:pPr>
            <a:r>
              <a:rPr lang="en-US" sz="2600" b="1" i="0" dirty="0">
                <a:solidFill>
                  <a:schemeClr val="tx1">
                    <a:lumMod val="95000"/>
                    <a:lumOff val="5000"/>
                  </a:schemeClr>
                </a:solidFill>
                <a:effectLst/>
                <a:latin typeface="Arial" panose="020B0604020202020204" pitchFamily="34" charset="0"/>
                <a:cs typeface="Arial" panose="020B0604020202020204" pitchFamily="34" charset="0"/>
              </a:rPr>
              <a:t>Efficiency:</a:t>
            </a:r>
            <a:r>
              <a:rPr lang="en-US" sz="2600" b="0" i="0" dirty="0">
                <a:solidFill>
                  <a:schemeClr val="tx1">
                    <a:lumMod val="95000"/>
                    <a:lumOff val="5000"/>
                  </a:schemeClr>
                </a:solidFill>
                <a:effectLst/>
                <a:latin typeface="Arial" panose="020B0604020202020204" pitchFamily="34" charset="0"/>
                <a:cs typeface="Arial" panose="020B0604020202020204" pitchFamily="34" charset="0"/>
              </a:rPr>
              <a:t> An OS allows the computer system resources to be used efficiently.</a:t>
            </a:r>
          </a:p>
          <a:p>
            <a:pPr algn="l" fontAlgn="base">
              <a:buFont typeface="+mj-lt"/>
              <a:buAutoNum type="arabicPeriod"/>
            </a:pPr>
            <a:r>
              <a:rPr lang="en-US" sz="2600" b="1" i="0" dirty="0">
                <a:solidFill>
                  <a:schemeClr val="tx1">
                    <a:lumMod val="95000"/>
                    <a:lumOff val="5000"/>
                  </a:schemeClr>
                </a:solidFill>
                <a:effectLst/>
                <a:latin typeface="Arial" panose="020B0604020202020204" pitchFamily="34" charset="0"/>
                <a:cs typeface="Arial" panose="020B0604020202020204" pitchFamily="34" charset="0"/>
              </a:rPr>
              <a:t>Ability to Evolve:</a:t>
            </a:r>
            <a:r>
              <a:rPr lang="en-US" sz="2600" b="0" i="0" dirty="0">
                <a:solidFill>
                  <a:schemeClr val="tx1">
                    <a:lumMod val="95000"/>
                    <a:lumOff val="5000"/>
                  </a:schemeClr>
                </a:solidFill>
                <a:effectLst/>
                <a:latin typeface="Arial" panose="020B0604020202020204" pitchFamily="34" charset="0"/>
                <a:cs typeface="Arial" panose="020B0604020202020204" pitchFamily="34" charset="0"/>
              </a:rPr>
              <a:t> An OS helps to develop, test, etc</a:t>
            </a:r>
            <a:r>
              <a:rPr lang="en-US" sz="2600" dirty="0">
                <a:solidFill>
                  <a:schemeClr val="tx1">
                    <a:lumMod val="95000"/>
                    <a:lumOff val="5000"/>
                  </a:schemeClr>
                </a:solidFill>
                <a:latin typeface="Arial" panose="020B0604020202020204" pitchFamily="34" charset="0"/>
                <a:cs typeface="Arial" panose="020B0604020202020204" pitchFamily="34" charset="0"/>
              </a:rPr>
              <a:t>.</a:t>
            </a:r>
            <a:r>
              <a:rPr lang="en-US" sz="2600" b="0" i="0" dirty="0">
                <a:solidFill>
                  <a:schemeClr val="tx1">
                    <a:lumMod val="95000"/>
                    <a:lumOff val="5000"/>
                  </a:schemeClr>
                </a:solidFill>
                <a:effectLst/>
                <a:latin typeface="Arial" panose="020B0604020202020204" pitchFamily="34" charset="0"/>
                <a:cs typeface="Arial" panose="020B0604020202020204" pitchFamily="34" charset="0"/>
              </a:rPr>
              <a: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sz="half" idx="1"/>
          </p:nvPr>
        </p:nvSpPr>
        <p:spPr>
          <a:xfrm>
            <a:off x="337626" y="984737"/>
            <a:ext cx="4523744" cy="5641145"/>
          </a:xfrm>
        </p:spPr>
        <p:txBody>
          <a:bodyPr/>
          <a:lstStyle/>
          <a:p>
            <a:r>
              <a:rPr lang="en-IN" sz="3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operating system is a </a:t>
            </a:r>
            <a:r>
              <a:rPr lang="en-IN" sz="3000" b="1" dirty="0">
                <a:solidFill>
                  <a:srgbClr val="92D050"/>
                </a:solidFill>
                <a:effectLst/>
                <a:latin typeface="Arial" panose="020B0604020202020204" pitchFamily="34" charset="0"/>
                <a:ea typeface="Times New Roman" panose="02020603050405020304" pitchFamily="18" charset="0"/>
                <a:cs typeface="Arial" panose="020B0604020202020204" pitchFamily="34" charset="0"/>
              </a:rPr>
              <a:t>resource manager</a:t>
            </a:r>
            <a:r>
              <a:rPr lang="en-IN" sz="3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It manages the hardware, including processors, memory, Input-Output devices, and communication devices.</a:t>
            </a:r>
            <a:endParaRPr lang="en-IN" sz="3000" b="1"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2097157" name="Content Placeholder 4" descr="Operating system services"/>
          <p:cNvPicPr>
            <a:picLocks noGrp="1" noChangeAspect="1"/>
          </p:cNvPicPr>
          <p:nvPr>
            <p:ph sz="half" idx="2"/>
          </p:nvPr>
        </p:nvPicPr>
        <p:blipFill>
          <a:blip r:embed="rId2" cstate="print"/>
          <a:srcRect/>
          <a:stretch>
            <a:fillRect/>
          </a:stretch>
        </p:blipFill>
        <p:spPr bwMode="auto">
          <a:xfrm>
            <a:off x="5089524" y="492369"/>
            <a:ext cx="6066156" cy="583809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a:xfrm>
            <a:off x="224790" y="0"/>
            <a:ext cx="11029315" cy="920115"/>
          </a:xfrm>
        </p:spPr>
        <p:txBody>
          <a:bodyPr>
            <a:normAutofit fontScale="90000"/>
          </a:bodyPr>
          <a:lstStyle/>
          <a:p>
            <a:r>
              <a:rPr lang="en-IN" sz="3600" b="1" dirty="0">
                <a:solidFill>
                  <a:srgbClr val="0070C0"/>
                </a:solidFill>
                <a:effectLst/>
                <a:latin typeface="Verdana" panose="020B0604030504040204" pitchFamily="34" charset="0"/>
                <a:ea typeface="Times New Roman" panose="02020603050405020304" pitchFamily="18" charset="0"/>
                <a:cs typeface="Varela Round" panose="00000500000000000000" pitchFamily="2" charset="-79"/>
              </a:rPr>
              <a:t>The Operating System functions :</a:t>
            </a:r>
            <a:r>
              <a:rPr lang="en-IN" sz="3600" dirty="0">
                <a:solidFill>
                  <a:srgbClr val="0070C0"/>
                </a:solidFill>
                <a:effectLst/>
                <a:latin typeface="Times New Roman" panose="02020603050405020304" pitchFamily="18" charset="0"/>
                <a:ea typeface="Times New Roman" panose="02020603050405020304" pitchFamily="18" charset="0"/>
              </a:rPr>
              <a:t/>
            </a:r>
            <a:br>
              <a:rPr lang="en-IN" sz="3600" dirty="0">
                <a:solidFill>
                  <a:srgbClr val="0070C0"/>
                </a:solidFill>
                <a:effectLst/>
                <a:latin typeface="Times New Roman" panose="02020603050405020304" pitchFamily="18" charset="0"/>
                <a:ea typeface="Times New Roman" panose="02020603050405020304" pitchFamily="18" charset="0"/>
              </a:rPr>
            </a:br>
            <a:endParaRPr lang="en-IN" dirty="0">
              <a:solidFill>
                <a:srgbClr val="0070C0"/>
              </a:solidFill>
            </a:endParaRPr>
          </a:p>
        </p:txBody>
      </p:sp>
      <p:sp>
        <p:nvSpPr>
          <p:cNvPr id="1048633" name="Content Placeholder 2"/>
          <p:cNvSpPr>
            <a:spLocks noGrp="1"/>
          </p:cNvSpPr>
          <p:nvPr>
            <p:ph idx="1"/>
          </p:nvPr>
        </p:nvSpPr>
        <p:spPr>
          <a:xfrm>
            <a:off x="677545" y="920115"/>
            <a:ext cx="10239375" cy="5606415"/>
          </a:xfrm>
        </p:spPr>
        <p:txBody>
          <a:bodyPr>
            <a:normAutofit fontScale="84444"/>
          </a:bodyPr>
          <a:lstStyle/>
          <a:p>
            <a:pPr marL="342900" lvl="0" indent="-342900" algn="just">
              <a:lnSpc>
                <a:spcPct val="150000"/>
              </a:lnSpc>
              <a:spcBef>
                <a:spcPts val="300"/>
              </a:spcBef>
              <a:spcAft>
                <a:spcPts val="800"/>
              </a:spcAft>
              <a:buFont typeface="+mj-lt"/>
              <a:buAutoNum type="arabicPeriod"/>
              <a:tabLst>
                <a:tab pos="457200" algn="l"/>
              </a:tabLst>
            </a:pPr>
            <a:r>
              <a:rPr lang="en-IN" sz="2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Process Management</a:t>
            </a:r>
            <a:endParaRPr lang="en-IN" sz="2800" b="1"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spcBef>
                <a:spcPts val="300"/>
              </a:spcBef>
              <a:spcAft>
                <a:spcPts val="800"/>
              </a:spcAft>
              <a:buFont typeface="+mj-lt"/>
              <a:buAutoNum type="arabicPeriod"/>
              <a:tabLst>
                <a:tab pos="457200" algn="l"/>
              </a:tabLst>
            </a:pPr>
            <a:r>
              <a:rPr lang="en-IN" sz="2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Memory Management</a:t>
            </a:r>
            <a:endParaRPr lang="en-IN" sz="2800" b="1"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spcBef>
                <a:spcPts val="300"/>
              </a:spcBef>
              <a:spcAft>
                <a:spcPts val="800"/>
              </a:spcAft>
              <a:buFont typeface="+mj-lt"/>
              <a:buAutoNum type="arabicPeriod"/>
              <a:tabLst>
                <a:tab pos="457200" algn="l"/>
              </a:tabLst>
            </a:pPr>
            <a:r>
              <a:rPr lang="en-IN" sz="2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File Management</a:t>
            </a:r>
            <a:endParaRPr lang="en-IN" sz="2800" b="1"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spcBef>
                <a:spcPts val="300"/>
              </a:spcBef>
              <a:spcAft>
                <a:spcPts val="800"/>
              </a:spcAft>
              <a:buFont typeface="+mj-lt"/>
              <a:buAutoNum type="arabicPeriod"/>
              <a:tabLst>
                <a:tab pos="457200" algn="l"/>
              </a:tabLst>
            </a:pPr>
            <a:r>
              <a:rPr lang="en-IN" sz="2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Input/Output Management</a:t>
            </a:r>
          </a:p>
          <a:p>
            <a:pPr marL="342900" lvl="0" indent="-342900" algn="just">
              <a:lnSpc>
                <a:spcPct val="150000"/>
              </a:lnSpc>
              <a:spcBef>
                <a:spcPts val="300"/>
              </a:spcBef>
              <a:spcAft>
                <a:spcPts val="800"/>
              </a:spcAft>
              <a:buFont typeface="+mj-lt"/>
              <a:buAutoNum type="arabicPeriod"/>
              <a:tabLst>
                <a:tab pos="457200" algn="l"/>
              </a:tabLst>
            </a:pPr>
            <a:r>
              <a:rPr lang="en-IN" sz="2800" b="1" dirty="0">
                <a:solidFill>
                  <a:srgbClr val="000000"/>
                </a:solidFill>
                <a:latin typeface="Arial" panose="020B0604020202020204" pitchFamily="34" charset="0"/>
                <a:ea typeface="Calibri" panose="020F0502020204030204" pitchFamily="34" charset="0"/>
                <a:cs typeface="Arial" panose="020B0604020202020204" pitchFamily="34" charset="0"/>
              </a:rPr>
              <a:t>Device </a:t>
            </a:r>
            <a:r>
              <a:rPr lang="en-IN" sz="2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Management</a:t>
            </a:r>
          </a:p>
          <a:p>
            <a:pPr marL="342900" lvl="0" indent="-342900" algn="just">
              <a:lnSpc>
                <a:spcPct val="150000"/>
              </a:lnSpc>
              <a:spcBef>
                <a:spcPts val="300"/>
              </a:spcBef>
              <a:spcAft>
                <a:spcPts val="800"/>
              </a:spcAft>
              <a:buFont typeface="+mj-lt"/>
              <a:buAutoNum type="arabicPeriod"/>
              <a:tabLst>
                <a:tab pos="457200" algn="l"/>
              </a:tabLst>
            </a:pPr>
            <a:r>
              <a:rPr lang="en-IN" sz="2800" b="1" dirty="0">
                <a:solidFill>
                  <a:srgbClr val="000000"/>
                </a:solidFill>
                <a:latin typeface="Arial" panose="020B0604020202020204" pitchFamily="34" charset="0"/>
                <a:ea typeface="Calibri" panose="020F0502020204030204" pitchFamily="34" charset="0"/>
                <a:cs typeface="Arial" panose="020B0604020202020204" pitchFamily="34" charset="0"/>
              </a:rPr>
              <a:t>Security</a:t>
            </a:r>
          </a:p>
          <a:p>
            <a:pPr marL="342900" lvl="0" indent="-342900" algn="just">
              <a:lnSpc>
                <a:spcPct val="150000"/>
              </a:lnSpc>
              <a:spcBef>
                <a:spcPts val="300"/>
              </a:spcBef>
              <a:spcAft>
                <a:spcPts val="800"/>
              </a:spcAft>
              <a:buFont typeface="+mj-lt"/>
              <a:buAutoNum type="arabicPeriod"/>
              <a:tabLst>
                <a:tab pos="457200" algn="l"/>
              </a:tabLst>
            </a:pPr>
            <a:r>
              <a:rPr lang="en-IN" sz="28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Scheduling</a:t>
            </a:r>
          </a:p>
          <a:p>
            <a:pPr marL="342900" lvl="0" indent="-342900" algn="just">
              <a:lnSpc>
                <a:spcPct val="150000"/>
              </a:lnSpc>
              <a:spcBef>
                <a:spcPts val="300"/>
              </a:spcBef>
              <a:spcAft>
                <a:spcPts val="800"/>
              </a:spcAft>
              <a:buFont typeface="+mj-lt"/>
              <a:buAutoNum type="arabicPeriod"/>
              <a:tabLst>
                <a:tab pos="457200" algn="l"/>
              </a:tabLst>
            </a:pPr>
            <a:r>
              <a:rPr lang="en-IN" sz="2800" b="1" dirty="0">
                <a:solidFill>
                  <a:srgbClr val="000000"/>
                </a:solidFill>
                <a:latin typeface="Arial" panose="020B0604020202020204" pitchFamily="34" charset="0"/>
                <a:ea typeface="Calibri" panose="020F0502020204030204" pitchFamily="34" charset="0"/>
                <a:cs typeface="Arial" panose="020B0604020202020204" pitchFamily="34" charset="0"/>
              </a:rPr>
              <a:t>Interact with different software's</a:t>
            </a:r>
            <a:endParaRPr lang="en-IN" sz="2800" b="1"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3" name="Picture 4" descr="Components of Operating Systems"/>
          <p:cNvPicPr>
            <a:picLocks noGrp="1" noChangeAspect="1" noChangeArrowheads="1"/>
          </p:cNvPicPr>
          <p:nvPr>
            <p:ph idx="1"/>
          </p:nvPr>
        </p:nvPicPr>
        <p:blipFill>
          <a:blip r:embed="rId2" cstate="print"/>
          <a:srcRect/>
          <a:stretch>
            <a:fillRect/>
          </a:stretch>
        </p:blipFill>
        <p:spPr bwMode="auto">
          <a:xfrm>
            <a:off x="1758315" y="916940"/>
            <a:ext cx="8355965" cy="5596255"/>
          </a:xfrm>
          <a:prstGeom prst="rect">
            <a:avLst/>
          </a:prstGeom>
          <a:noFill/>
        </p:spPr>
      </p:pic>
      <p:sp>
        <p:nvSpPr>
          <p:cNvPr id="2" name="Text Box 0"/>
          <p:cNvSpPr txBox="1"/>
          <p:nvPr/>
        </p:nvSpPr>
        <p:spPr>
          <a:xfrm>
            <a:off x="512445" y="189865"/>
            <a:ext cx="3402330" cy="583565"/>
          </a:xfrm>
          <a:prstGeom prst="rect">
            <a:avLst/>
          </a:prstGeom>
          <a:noFill/>
        </p:spPr>
        <p:txBody>
          <a:bodyPr wrap="square" rtlCol="0">
            <a:spAutoFit/>
          </a:bodyPr>
          <a:lstStyle/>
          <a:p>
            <a:r>
              <a:rPr lang="en-US" sz="3200">
                <a:solidFill>
                  <a:srgbClr val="FF0000"/>
                </a:solidFill>
              </a:rPr>
              <a:t>OS Components: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Content Placeholder 2"/>
          <p:cNvSpPr>
            <a:spLocks noGrp="1"/>
          </p:cNvSpPr>
          <p:nvPr>
            <p:ph idx="1"/>
          </p:nvPr>
        </p:nvSpPr>
        <p:spPr>
          <a:xfrm>
            <a:off x="154940" y="485775"/>
            <a:ext cx="11591925" cy="6632575"/>
          </a:xfrm>
        </p:spPr>
        <p:txBody>
          <a:bodyPr>
            <a:normAutofit fontScale="90000"/>
          </a:bodyPr>
          <a:lstStyle/>
          <a:p>
            <a:pPr>
              <a:spcBef>
                <a:spcPct val="50000"/>
              </a:spcBef>
              <a:buFontTx/>
              <a:buNone/>
            </a:pPr>
            <a:r>
              <a:rPr lang="en-US" sz="2800" b="0" i="0" dirty="0">
                <a:solidFill>
                  <a:srgbClr val="FF0000"/>
                </a:solidFill>
                <a:effectLst/>
                <a:latin typeface="Arial" panose="020B0604020202020204" pitchFamily="34" charset="0"/>
                <a:cs typeface="Arial" panose="020B0604020202020204" pitchFamily="34" charset="0"/>
              </a:rPr>
              <a:t>Process management </a:t>
            </a:r>
            <a:r>
              <a:rPr lang="en-US" sz="2800" b="1" i="0" dirty="0">
                <a:solidFill>
                  <a:srgbClr val="202124"/>
                </a:solidFill>
                <a:effectLst/>
                <a:latin typeface="Arial" panose="020B0604020202020204" pitchFamily="34" charset="0"/>
                <a:cs typeface="Arial" panose="020B0604020202020204" pitchFamily="34" charset="0"/>
              </a:rPr>
              <a:t>involves various tasks like creation, scheduling, termination of processes, and a deadlock</a:t>
            </a:r>
            <a:r>
              <a:rPr lang="en-US" sz="2800" b="0" i="0" dirty="0">
                <a:solidFill>
                  <a:srgbClr val="202124"/>
                </a:solidFill>
                <a:effectLst/>
                <a:latin typeface="Arial" panose="020B0604020202020204" pitchFamily="34" charset="0"/>
                <a:cs typeface="Arial" panose="020B0604020202020204" pitchFamily="34" charset="0"/>
              </a:rPr>
              <a:t>. Process is a program that is under execution, which is an important part of modern-day operating systems.</a:t>
            </a:r>
          </a:p>
          <a:p>
            <a:pPr algn="just">
              <a:spcBef>
                <a:spcPct val="50000"/>
              </a:spcBef>
              <a:buFontTx/>
              <a:buNone/>
            </a:pPr>
            <a:r>
              <a:rPr lang="en-US" altLang="en-US" sz="2800" b="1" dirty="0">
                <a:solidFill>
                  <a:schemeClr val="accent2"/>
                </a:solidFill>
                <a:latin typeface="Arial" panose="020B0604020202020204" pitchFamily="34" charset="0"/>
                <a:ea typeface="MS PGothic" panose="020B0600070205080204" pitchFamily="34" charset="-128"/>
                <a:cs typeface="Arial" panose="020B0604020202020204" pitchFamily="34" charset="0"/>
              </a:rPr>
              <a:t>The operating system is responsible for the following activities in connection with process management:</a:t>
            </a:r>
          </a:p>
          <a:p>
            <a:pPr algn="just">
              <a:spcBef>
                <a:spcPct val="50000"/>
              </a:spcBef>
              <a:buFontTx/>
              <a:buNone/>
            </a:pPr>
            <a:endParaRPr lang="en-US" altLang="en-US" sz="2800" dirty="0">
              <a:solidFill>
                <a:schemeClr val="tx1">
                  <a:lumMod val="95000"/>
                  <a:lumOff val="5000"/>
                </a:schemeClr>
              </a:solidFill>
              <a:latin typeface="Arial" panose="020B0604020202020204" pitchFamily="34" charset="0"/>
              <a:ea typeface="MS PGothic" panose="020B0600070205080204" pitchFamily="34" charset="-128"/>
              <a:cs typeface="Arial" panose="020B0604020202020204" pitchFamily="34" charset="0"/>
            </a:endParaRPr>
          </a:p>
          <a:p>
            <a:pPr algn="just" eaLnBrk="1" hangingPunct="1">
              <a:spcBef>
                <a:spcPct val="0"/>
              </a:spcBef>
              <a:buFontTx/>
              <a:buNone/>
            </a:pPr>
            <a:r>
              <a:rPr lang="en-US" altLang="en-US" sz="2800" dirty="0">
                <a:solidFill>
                  <a:schemeClr val="tx1">
                    <a:lumMod val="95000"/>
                    <a:lumOff val="5000"/>
                  </a:schemeClr>
                </a:solidFill>
                <a:latin typeface="Arial" panose="020B0604020202020204" pitchFamily="34" charset="0"/>
                <a:cs typeface="Arial" panose="020B0604020202020204" pitchFamily="34" charset="0"/>
                <a:sym typeface="Wingdings" panose="05000000000000000000" pitchFamily="2" charset="2"/>
              </a:rPr>
              <a:t> </a:t>
            </a:r>
            <a:r>
              <a:rPr lang="en-US" altLang="en-US" sz="2800" dirty="0">
                <a:solidFill>
                  <a:schemeClr val="tx1">
                    <a:lumMod val="95000"/>
                    <a:lumOff val="5000"/>
                  </a:schemeClr>
                </a:solidFill>
                <a:latin typeface="Arial" panose="020B0604020202020204" pitchFamily="34" charset="0"/>
                <a:cs typeface="Arial" panose="020B0604020202020204" pitchFamily="34" charset="0"/>
              </a:rPr>
              <a:t>Creating and deleting both user and system processes</a:t>
            </a:r>
          </a:p>
          <a:p>
            <a:pPr algn="just" eaLnBrk="1" hangingPunct="1">
              <a:spcBef>
                <a:spcPct val="0"/>
              </a:spcBef>
              <a:buFontTx/>
              <a:buNone/>
            </a:pPr>
            <a:endParaRPr lang="en-US" altLang="en-US" sz="2800" dirty="0">
              <a:solidFill>
                <a:schemeClr val="tx1">
                  <a:lumMod val="95000"/>
                  <a:lumOff val="5000"/>
                </a:schemeClr>
              </a:solidFill>
              <a:latin typeface="Arial" panose="020B0604020202020204" pitchFamily="34" charset="0"/>
              <a:cs typeface="Arial" panose="020B0604020202020204" pitchFamily="34" charset="0"/>
            </a:endParaRPr>
          </a:p>
          <a:p>
            <a:pPr algn="just" eaLnBrk="1" hangingPunct="1">
              <a:spcBef>
                <a:spcPct val="0"/>
              </a:spcBef>
              <a:buFontTx/>
              <a:buNone/>
            </a:pPr>
            <a:r>
              <a:rPr lang="en-US" altLang="en-US" sz="2800" dirty="0">
                <a:solidFill>
                  <a:schemeClr val="tx1">
                    <a:lumMod val="95000"/>
                    <a:lumOff val="5000"/>
                  </a:schemeClr>
                </a:solidFill>
                <a:latin typeface="Arial" panose="020B0604020202020204" pitchFamily="34" charset="0"/>
                <a:cs typeface="Arial" panose="020B0604020202020204" pitchFamily="34" charset="0"/>
                <a:sym typeface="Wingdings" panose="05000000000000000000" pitchFamily="2" charset="2"/>
              </a:rPr>
              <a:t> </a:t>
            </a:r>
            <a:r>
              <a:rPr lang="en-US" altLang="en-US" sz="2800" dirty="0">
                <a:solidFill>
                  <a:schemeClr val="tx1">
                    <a:lumMod val="95000"/>
                    <a:lumOff val="5000"/>
                  </a:schemeClr>
                </a:solidFill>
                <a:latin typeface="Arial" panose="020B0604020202020204" pitchFamily="34" charset="0"/>
                <a:cs typeface="Arial" panose="020B0604020202020204" pitchFamily="34" charset="0"/>
              </a:rPr>
              <a:t>Suspending and resuming processes</a:t>
            </a:r>
          </a:p>
          <a:p>
            <a:pPr algn="just" eaLnBrk="1" hangingPunct="1">
              <a:spcBef>
                <a:spcPct val="0"/>
              </a:spcBef>
              <a:buFontTx/>
              <a:buNone/>
            </a:pPr>
            <a:endParaRPr lang="en-US" altLang="en-US" sz="2800" dirty="0">
              <a:solidFill>
                <a:schemeClr val="tx1">
                  <a:lumMod val="95000"/>
                  <a:lumOff val="5000"/>
                </a:schemeClr>
              </a:solidFill>
              <a:latin typeface="Arial" panose="020B0604020202020204" pitchFamily="34" charset="0"/>
              <a:cs typeface="Arial" panose="020B0604020202020204" pitchFamily="34" charset="0"/>
            </a:endParaRPr>
          </a:p>
          <a:p>
            <a:pPr algn="just" eaLnBrk="1" hangingPunct="1">
              <a:spcBef>
                <a:spcPct val="0"/>
              </a:spcBef>
              <a:buFontTx/>
              <a:buNone/>
            </a:pPr>
            <a:r>
              <a:rPr lang="en-US" altLang="en-US" sz="2800" dirty="0">
                <a:solidFill>
                  <a:schemeClr val="tx1">
                    <a:lumMod val="95000"/>
                    <a:lumOff val="5000"/>
                  </a:schemeClr>
                </a:solidFill>
                <a:latin typeface="Arial" panose="020B0604020202020204" pitchFamily="34" charset="0"/>
                <a:cs typeface="Arial" panose="020B0604020202020204" pitchFamily="34" charset="0"/>
                <a:sym typeface="Wingdings" panose="05000000000000000000" pitchFamily="2" charset="2"/>
              </a:rPr>
              <a:t> </a:t>
            </a:r>
            <a:r>
              <a:rPr lang="en-US" altLang="en-US" sz="2800" dirty="0">
                <a:solidFill>
                  <a:schemeClr val="tx1">
                    <a:lumMod val="95000"/>
                    <a:lumOff val="5000"/>
                  </a:schemeClr>
                </a:solidFill>
                <a:latin typeface="Arial" panose="020B0604020202020204" pitchFamily="34" charset="0"/>
                <a:cs typeface="Arial" panose="020B0604020202020204" pitchFamily="34" charset="0"/>
              </a:rPr>
              <a:t>Providing mechanisms for process synchronization</a:t>
            </a:r>
          </a:p>
          <a:p>
            <a:pPr algn="just" eaLnBrk="1" hangingPunct="1">
              <a:spcBef>
                <a:spcPct val="0"/>
              </a:spcBef>
              <a:buFontTx/>
              <a:buNone/>
            </a:pPr>
            <a:endParaRPr lang="en-US" altLang="en-US" sz="2800" dirty="0">
              <a:solidFill>
                <a:schemeClr val="tx1">
                  <a:lumMod val="95000"/>
                  <a:lumOff val="5000"/>
                </a:schemeClr>
              </a:solidFill>
              <a:latin typeface="Arial" panose="020B0604020202020204" pitchFamily="34" charset="0"/>
              <a:cs typeface="Arial" panose="020B0604020202020204" pitchFamily="34" charset="0"/>
            </a:endParaRPr>
          </a:p>
          <a:p>
            <a:pPr algn="just" eaLnBrk="1" hangingPunct="1">
              <a:spcBef>
                <a:spcPct val="0"/>
              </a:spcBef>
              <a:buFontTx/>
              <a:buNone/>
            </a:pPr>
            <a:r>
              <a:rPr lang="en-US" altLang="en-US" sz="2800" dirty="0">
                <a:solidFill>
                  <a:schemeClr val="tx1">
                    <a:lumMod val="95000"/>
                    <a:lumOff val="5000"/>
                  </a:schemeClr>
                </a:solidFill>
                <a:latin typeface="Arial" panose="020B0604020202020204" pitchFamily="34" charset="0"/>
                <a:cs typeface="Arial" panose="020B0604020202020204" pitchFamily="34" charset="0"/>
                <a:sym typeface="Wingdings" panose="05000000000000000000" pitchFamily="2" charset="2"/>
              </a:rPr>
              <a:t> </a:t>
            </a:r>
            <a:r>
              <a:rPr lang="en-US" altLang="en-US" sz="2800" dirty="0">
                <a:solidFill>
                  <a:schemeClr val="tx1">
                    <a:lumMod val="95000"/>
                    <a:lumOff val="5000"/>
                  </a:schemeClr>
                </a:solidFill>
                <a:latin typeface="Arial" panose="020B0604020202020204" pitchFamily="34" charset="0"/>
                <a:cs typeface="Arial" panose="020B0604020202020204" pitchFamily="34" charset="0"/>
              </a:rPr>
              <a:t>Providing mechanisms for process communication</a:t>
            </a:r>
          </a:p>
          <a:p>
            <a:pPr algn="just" eaLnBrk="1" hangingPunct="1">
              <a:spcBef>
                <a:spcPct val="0"/>
              </a:spcBef>
              <a:buFontTx/>
              <a:buNone/>
            </a:pPr>
            <a:endParaRPr lang="en-US" altLang="en-US" sz="2800" dirty="0">
              <a:solidFill>
                <a:schemeClr val="tx1">
                  <a:lumMod val="95000"/>
                  <a:lumOff val="5000"/>
                </a:schemeClr>
              </a:solidFill>
              <a:latin typeface="Arial" panose="020B0604020202020204" pitchFamily="34" charset="0"/>
              <a:cs typeface="Arial" panose="020B0604020202020204" pitchFamily="34" charset="0"/>
            </a:endParaRPr>
          </a:p>
          <a:p>
            <a:pPr algn="just" eaLnBrk="1" hangingPunct="1">
              <a:spcBef>
                <a:spcPct val="0"/>
              </a:spcBef>
              <a:buFontTx/>
              <a:buNone/>
            </a:pPr>
            <a:r>
              <a:rPr lang="en-US" altLang="en-US" sz="2800" dirty="0">
                <a:solidFill>
                  <a:schemeClr val="tx1">
                    <a:lumMod val="95000"/>
                    <a:lumOff val="5000"/>
                  </a:schemeClr>
                </a:solidFill>
                <a:latin typeface="Arial" panose="020B0604020202020204" pitchFamily="34" charset="0"/>
                <a:cs typeface="Arial" panose="020B0604020202020204" pitchFamily="34" charset="0"/>
                <a:sym typeface="Wingdings" panose="05000000000000000000" pitchFamily="2" charset="2"/>
              </a:rPr>
              <a:t> </a:t>
            </a:r>
            <a:r>
              <a:rPr lang="en-US" altLang="en-US" sz="2800" dirty="0">
                <a:solidFill>
                  <a:schemeClr val="tx1">
                    <a:lumMod val="95000"/>
                    <a:lumOff val="5000"/>
                  </a:schemeClr>
                </a:solidFill>
                <a:latin typeface="Arial" panose="020B0604020202020204" pitchFamily="34" charset="0"/>
                <a:cs typeface="Arial" panose="020B0604020202020204" pitchFamily="34" charset="0"/>
              </a:rPr>
              <a:t>Providing mechanisms for deadlock handling</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Content Placeholder 2"/>
          <p:cNvSpPr>
            <a:spLocks noGrp="1"/>
          </p:cNvSpPr>
          <p:nvPr>
            <p:ph idx="1"/>
          </p:nvPr>
        </p:nvSpPr>
        <p:spPr>
          <a:xfrm>
            <a:off x="267286" y="422030"/>
            <a:ext cx="10353822" cy="5992837"/>
          </a:xfrm>
        </p:spPr>
        <p:txBody>
          <a:bodyPr>
            <a:normAutofit/>
          </a:bodyPr>
          <a:lstStyle/>
          <a:p>
            <a:pPr eaLnBrk="1" hangingPunct="1">
              <a:spcBef>
                <a:spcPct val="0"/>
              </a:spcBef>
              <a:buFontTx/>
              <a:buNone/>
            </a:pPr>
            <a:r>
              <a:rPr kumimoji="1" lang="en-US" altLang="en-US" sz="2800" dirty="0">
                <a:solidFill>
                  <a:srgbClr val="FF0000"/>
                </a:solidFill>
                <a:latin typeface="Arial" panose="020B0604020202020204" pitchFamily="34" charset="0"/>
                <a:cs typeface="Arial" panose="020B0604020202020204" pitchFamily="34" charset="0"/>
              </a:rPr>
              <a:t>Memory management </a:t>
            </a:r>
            <a:r>
              <a:rPr kumimoji="1" lang="en-US" altLang="en-US" sz="2800" dirty="0">
                <a:solidFill>
                  <a:schemeClr val="tx1">
                    <a:lumMod val="95000"/>
                    <a:lumOff val="5000"/>
                  </a:schemeClr>
                </a:solidFill>
                <a:latin typeface="Arial" panose="020B0604020202020204" pitchFamily="34" charset="0"/>
                <a:cs typeface="Arial" panose="020B0604020202020204" pitchFamily="34" charset="0"/>
              </a:rPr>
              <a:t>: </a:t>
            </a:r>
            <a:r>
              <a:rPr lang="en-US" sz="2800" b="0" i="0" dirty="0">
                <a:solidFill>
                  <a:schemeClr val="tx1">
                    <a:lumMod val="95000"/>
                    <a:lumOff val="5000"/>
                  </a:schemeClr>
                </a:solidFill>
                <a:effectLst/>
                <a:latin typeface="Arial" panose="020B0604020202020204" pitchFamily="34" charset="0"/>
                <a:cs typeface="Arial" panose="020B0604020202020204" pitchFamily="34" charset="0"/>
              </a:rPr>
              <a:t>The task of subdividing the memory among different processes is called </a:t>
            </a:r>
            <a:r>
              <a:rPr lang="en-US" sz="2800" b="1" i="0" dirty="0">
                <a:solidFill>
                  <a:schemeClr val="tx1">
                    <a:lumMod val="95000"/>
                    <a:lumOff val="5000"/>
                  </a:schemeClr>
                </a:solidFill>
                <a:effectLst/>
                <a:latin typeface="Arial" panose="020B0604020202020204" pitchFamily="34" charset="0"/>
                <a:cs typeface="Arial" panose="020B0604020202020204" pitchFamily="34" charset="0"/>
              </a:rPr>
              <a:t>memory management</a:t>
            </a:r>
            <a:r>
              <a:rPr lang="en-US" sz="2800" b="0" i="0" dirty="0">
                <a:solidFill>
                  <a:schemeClr val="tx1">
                    <a:lumMod val="95000"/>
                    <a:lumOff val="5000"/>
                  </a:schemeClr>
                </a:solidFill>
                <a:effectLst/>
                <a:latin typeface="Arial" panose="020B0604020202020204" pitchFamily="34" charset="0"/>
                <a:cs typeface="Arial" panose="020B0604020202020204" pitchFamily="34" charset="0"/>
              </a:rPr>
              <a:t>.</a:t>
            </a:r>
          </a:p>
          <a:p>
            <a:pPr eaLnBrk="1" hangingPunct="1">
              <a:spcBef>
                <a:spcPct val="0"/>
              </a:spcBef>
              <a:buFontTx/>
              <a:buNone/>
            </a:pPr>
            <a:endParaRPr lang="en-US" sz="2800" b="0" i="0" dirty="0">
              <a:solidFill>
                <a:schemeClr val="tx1">
                  <a:lumMod val="95000"/>
                  <a:lumOff val="5000"/>
                </a:schemeClr>
              </a:solidFill>
              <a:effectLst/>
              <a:latin typeface="Arial" panose="020B0604020202020204" pitchFamily="34" charset="0"/>
              <a:cs typeface="Arial" panose="020B0604020202020204" pitchFamily="34" charset="0"/>
            </a:endParaRPr>
          </a:p>
          <a:p>
            <a:pPr eaLnBrk="1" hangingPunct="1">
              <a:spcBef>
                <a:spcPct val="0"/>
              </a:spcBef>
              <a:buFontTx/>
              <a:buNone/>
            </a:pPr>
            <a:r>
              <a:rPr lang="en-US" sz="2800" b="0" i="0" dirty="0">
                <a:solidFill>
                  <a:schemeClr val="tx1">
                    <a:lumMod val="95000"/>
                    <a:lumOff val="5000"/>
                  </a:schemeClr>
                </a:solidFill>
                <a:effectLst/>
                <a:latin typeface="Arial" panose="020B0604020202020204" pitchFamily="34" charset="0"/>
                <a:cs typeface="Arial" panose="020B0604020202020204" pitchFamily="34" charset="0"/>
              </a:rPr>
              <a:t> </a:t>
            </a:r>
            <a:r>
              <a:rPr lang="en-US" sz="2800" b="1" i="0" dirty="0">
                <a:solidFill>
                  <a:schemeClr val="tx1">
                    <a:lumMod val="95000"/>
                    <a:lumOff val="5000"/>
                  </a:schemeClr>
                </a:solidFill>
                <a:effectLst/>
                <a:latin typeface="Arial" panose="020B0604020202020204" pitchFamily="34" charset="0"/>
                <a:cs typeface="Arial" panose="020B0604020202020204" pitchFamily="34" charset="0"/>
              </a:rPr>
              <a:t>Memory management</a:t>
            </a:r>
            <a:r>
              <a:rPr lang="en-US" sz="2800" b="0" i="0" dirty="0">
                <a:solidFill>
                  <a:schemeClr val="tx1">
                    <a:lumMod val="95000"/>
                    <a:lumOff val="5000"/>
                  </a:schemeClr>
                </a:solidFill>
                <a:effectLst/>
                <a:latin typeface="Arial" panose="020B0604020202020204" pitchFamily="34" charset="0"/>
                <a:cs typeface="Arial" panose="020B0604020202020204" pitchFamily="34" charset="0"/>
              </a:rPr>
              <a:t> is a method in the </a:t>
            </a:r>
            <a:r>
              <a:rPr lang="en-US" sz="2800" b="1" i="0" dirty="0">
                <a:solidFill>
                  <a:schemeClr val="tx1">
                    <a:lumMod val="95000"/>
                    <a:lumOff val="5000"/>
                  </a:schemeClr>
                </a:solidFill>
                <a:effectLst/>
                <a:latin typeface="Arial" panose="020B0604020202020204" pitchFamily="34" charset="0"/>
                <a:cs typeface="Arial" panose="020B0604020202020204" pitchFamily="34" charset="0"/>
              </a:rPr>
              <a:t>operating system</a:t>
            </a:r>
            <a:r>
              <a:rPr lang="en-US" sz="2800" b="0" i="0" dirty="0">
                <a:solidFill>
                  <a:schemeClr val="tx1">
                    <a:lumMod val="95000"/>
                    <a:lumOff val="5000"/>
                  </a:schemeClr>
                </a:solidFill>
                <a:effectLst/>
                <a:latin typeface="Arial" panose="020B0604020202020204" pitchFamily="34" charset="0"/>
                <a:cs typeface="Arial" panose="020B0604020202020204" pitchFamily="34" charset="0"/>
              </a:rPr>
              <a:t>.</a:t>
            </a:r>
          </a:p>
          <a:p>
            <a:pPr eaLnBrk="1" hangingPunct="1">
              <a:spcBef>
                <a:spcPct val="0"/>
              </a:spcBef>
              <a:buFontTx/>
              <a:buNone/>
            </a:pPr>
            <a:endParaRPr kumimoji="1" lang="en-US" altLang="en-US" sz="2800" dirty="0">
              <a:solidFill>
                <a:schemeClr val="tx1">
                  <a:lumMod val="95000"/>
                  <a:lumOff val="5000"/>
                </a:schemeClr>
              </a:solidFill>
              <a:latin typeface="Arial" panose="020B0604020202020204" pitchFamily="34" charset="0"/>
              <a:cs typeface="Arial" panose="020B0604020202020204" pitchFamily="34" charset="0"/>
            </a:endParaRPr>
          </a:p>
          <a:p>
            <a:pPr lvl="1" eaLnBrk="1" hangingPunct="1">
              <a:spcBef>
                <a:spcPct val="0"/>
              </a:spcBef>
              <a:buFont typeface="Wingdings" panose="05000000000000000000" pitchFamily="2" charset="2"/>
              <a:buChar char="à"/>
            </a:pPr>
            <a:r>
              <a:rPr kumimoji="1" lang="en-US" altLang="en-US" sz="2800" dirty="0">
                <a:solidFill>
                  <a:schemeClr val="tx1">
                    <a:lumMod val="95000"/>
                    <a:lumOff val="5000"/>
                  </a:schemeClr>
                </a:solidFill>
                <a:latin typeface="Arial" panose="020B0604020202020204" pitchFamily="34" charset="0"/>
                <a:cs typeface="Arial" panose="020B0604020202020204" pitchFamily="34" charset="0"/>
              </a:rPr>
              <a:t>Keeping track of which parts of memory are currently being used and by whom</a:t>
            </a:r>
          </a:p>
          <a:p>
            <a:pPr lvl="1" eaLnBrk="1" hangingPunct="1">
              <a:spcBef>
                <a:spcPct val="0"/>
              </a:spcBef>
              <a:buFont typeface="Wingdings" panose="05000000000000000000" pitchFamily="2" charset="2"/>
              <a:buNone/>
            </a:pPr>
            <a:endParaRPr kumimoji="1" lang="en-US" altLang="en-US" sz="2800" dirty="0">
              <a:solidFill>
                <a:schemeClr val="tx1">
                  <a:lumMod val="95000"/>
                  <a:lumOff val="5000"/>
                </a:schemeClr>
              </a:solidFill>
              <a:latin typeface="Arial" panose="020B0604020202020204" pitchFamily="34" charset="0"/>
              <a:cs typeface="Arial" panose="020B0604020202020204" pitchFamily="34" charset="0"/>
            </a:endParaRPr>
          </a:p>
          <a:p>
            <a:pPr lvl="1" eaLnBrk="1" hangingPunct="1">
              <a:spcBef>
                <a:spcPct val="0"/>
              </a:spcBef>
              <a:buFont typeface="Wingdings" panose="05000000000000000000" pitchFamily="2" charset="2"/>
              <a:buChar char="à"/>
            </a:pPr>
            <a:r>
              <a:rPr kumimoji="1" lang="en-US" altLang="en-US" sz="2800" dirty="0">
                <a:solidFill>
                  <a:schemeClr val="tx1">
                    <a:lumMod val="95000"/>
                    <a:lumOff val="5000"/>
                  </a:schemeClr>
                </a:solidFill>
                <a:latin typeface="Arial" panose="020B0604020202020204" pitchFamily="34" charset="0"/>
                <a:cs typeface="Arial" panose="020B0604020202020204" pitchFamily="34" charset="0"/>
              </a:rPr>
              <a:t>Deciding which processes (or parts thereof) and data to move into and out of memory</a:t>
            </a:r>
          </a:p>
          <a:p>
            <a:pPr lvl="1" eaLnBrk="1" hangingPunct="1">
              <a:spcBef>
                <a:spcPct val="0"/>
              </a:spcBef>
              <a:buFont typeface="Wingdings" panose="05000000000000000000" pitchFamily="2" charset="2"/>
              <a:buNone/>
            </a:pPr>
            <a:endParaRPr kumimoji="1" lang="en-US" altLang="en-US" sz="2800" dirty="0">
              <a:solidFill>
                <a:schemeClr val="tx1">
                  <a:lumMod val="95000"/>
                  <a:lumOff val="5000"/>
                </a:schemeClr>
              </a:solidFill>
              <a:latin typeface="Arial" panose="020B0604020202020204" pitchFamily="34" charset="0"/>
              <a:cs typeface="Arial" panose="020B0604020202020204" pitchFamily="34" charset="0"/>
            </a:endParaRPr>
          </a:p>
          <a:p>
            <a:pPr lvl="1" eaLnBrk="1" hangingPunct="1">
              <a:spcBef>
                <a:spcPct val="0"/>
              </a:spcBef>
              <a:buFontTx/>
              <a:buNone/>
            </a:pPr>
            <a:r>
              <a:rPr kumimoji="1" lang="en-US" altLang="en-US" sz="2800" dirty="0">
                <a:solidFill>
                  <a:schemeClr val="tx1">
                    <a:lumMod val="95000"/>
                    <a:lumOff val="5000"/>
                  </a:schemeClr>
                </a:solidFill>
                <a:latin typeface="Arial" panose="020B0604020202020204" pitchFamily="34" charset="0"/>
                <a:cs typeface="Arial" panose="020B0604020202020204" pitchFamily="34" charset="0"/>
                <a:sym typeface="Wingdings" panose="05000000000000000000" pitchFamily="2" charset="2"/>
              </a:rPr>
              <a:t></a:t>
            </a:r>
            <a:r>
              <a:rPr kumimoji="1" lang="en-US" altLang="en-US" sz="2800" dirty="0">
                <a:solidFill>
                  <a:schemeClr val="tx1">
                    <a:lumMod val="95000"/>
                    <a:lumOff val="5000"/>
                  </a:schemeClr>
                </a:solidFill>
                <a:latin typeface="Arial" panose="020B0604020202020204" pitchFamily="34" charset="0"/>
                <a:cs typeface="Arial" panose="020B0604020202020204" pitchFamily="34" charset="0"/>
              </a:rPr>
              <a:t>Allocating and deallocating memory space as needed</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Content Placeholder 2"/>
          <p:cNvSpPr>
            <a:spLocks noGrp="1"/>
          </p:cNvSpPr>
          <p:nvPr>
            <p:ph idx="1"/>
          </p:nvPr>
        </p:nvSpPr>
        <p:spPr>
          <a:xfrm>
            <a:off x="112542" y="450167"/>
            <a:ext cx="11296356" cy="5591196"/>
          </a:xfrm>
        </p:spPr>
        <p:txBody>
          <a:bodyPr/>
          <a:lstStyle/>
          <a:p>
            <a:pPr lvl="1" algn="just" eaLnBrk="1" hangingPunct="1">
              <a:spcBef>
                <a:spcPct val="0"/>
              </a:spcBef>
              <a:buFontTx/>
              <a:buNone/>
            </a:pPr>
            <a:r>
              <a:rPr lang="en-US" sz="2800" b="0" i="0" dirty="0">
                <a:solidFill>
                  <a:srgbClr val="FF0000"/>
                </a:solidFill>
                <a:effectLst/>
                <a:latin typeface="Arial" panose="020B0604020202020204" pitchFamily="34" charset="0"/>
                <a:cs typeface="Arial" panose="020B0604020202020204" pitchFamily="34" charset="0"/>
              </a:rPr>
              <a:t>A file management </a:t>
            </a:r>
            <a:r>
              <a:rPr lang="en-US" sz="2800" b="0" i="0" dirty="0">
                <a:solidFill>
                  <a:schemeClr val="tx1">
                    <a:lumMod val="95000"/>
                    <a:lumOff val="5000"/>
                  </a:schemeClr>
                </a:solidFill>
                <a:effectLst/>
                <a:latin typeface="Arial" panose="020B0604020202020204" pitchFamily="34" charset="0"/>
                <a:cs typeface="Arial" panose="020B0604020202020204" pitchFamily="34" charset="0"/>
              </a:rPr>
              <a:t>system is </a:t>
            </a:r>
            <a:r>
              <a:rPr lang="en-US" sz="2800" b="1" i="0" dirty="0">
                <a:solidFill>
                  <a:schemeClr val="tx1">
                    <a:lumMod val="95000"/>
                    <a:lumOff val="5000"/>
                  </a:schemeClr>
                </a:solidFill>
                <a:effectLst/>
                <a:latin typeface="Arial" panose="020B0604020202020204" pitchFamily="34" charset="0"/>
                <a:cs typeface="Arial" panose="020B0604020202020204" pitchFamily="34" charset="0"/>
              </a:rPr>
              <a:t>used for file maintenance (or management) operations</a:t>
            </a:r>
            <a:r>
              <a:rPr lang="en-US" sz="2800" b="0" i="0" dirty="0">
                <a:solidFill>
                  <a:schemeClr val="tx1">
                    <a:lumMod val="95000"/>
                    <a:lumOff val="5000"/>
                  </a:schemeClr>
                </a:solidFill>
                <a:effectLst/>
                <a:latin typeface="Arial" panose="020B0604020202020204" pitchFamily="34" charset="0"/>
                <a:cs typeface="Arial" panose="020B0604020202020204" pitchFamily="34" charset="0"/>
              </a:rPr>
              <a:t>. It is a type of software that manages data files in a computer system</a:t>
            </a:r>
            <a:endParaRPr kumimoji="1" lang="en-US" altLang="en-US" sz="2800" dirty="0">
              <a:solidFill>
                <a:schemeClr val="tx1">
                  <a:lumMod val="95000"/>
                  <a:lumOff val="5000"/>
                </a:schemeClr>
              </a:solidFill>
              <a:latin typeface="Arial" panose="020B0604020202020204" pitchFamily="34" charset="0"/>
              <a:cs typeface="Arial" panose="020B0604020202020204" pitchFamily="34" charset="0"/>
            </a:endParaRPr>
          </a:p>
          <a:p>
            <a:pPr lvl="1" algn="just" eaLnBrk="1" hangingPunct="1">
              <a:spcBef>
                <a:spcPct val="0"/>
              </a:spcBef>
              <a:buFontTx/>
              <a:buNone/>
            </a:pPr>
            <a:endParaRPr kumimoji="1" lang="en-US" altLang="en-US" sz="2800" dirty="0">
              <a:solidFill>
                <a:schemeClr val="tx1">
                  <a:lumMod val="95000"/>
                  <a:lumOff val="5000"/>
                </a:schemeClr>
              </a:solidFill>
              <a:latin typeface="Arial" panose="020B0604020202020204" pitchFamily="34" charset="0"/>
              <a:cs typeface="Arial" panose="020B0604020202020204" pitchFamily="34" charset="0"/>
            </a:endParaRPr>
          </a:p>
          <a:p>
            <a:pPr lvl="2" algn="just" eaLnBrk="1" hangingPunct="1">
              <a:spcBef>
                <a:spcPct val="0"/>
              </a:spcBef>
              <a:buFontTx/>
              <a:buNone/>
            </a:pPr>
            <a:r>
              <a:rPr kumimoji="1" lang="en-US" altLang="en-US" sz="2800" dirty="0">
                <a:solidFill>
                  <a:schemeClr val="tx1">
                    <a:lumMod val="95000"/>
                    <a:lumOff val="5000"/>
                  </a:schemeClr>
                </a:solidFill>
                <a:latin typeface="Arial" panose="020B0604020202020204" pitchFamily="34" charset="0"/>
                <a:cs typeface="Arial" panose="020B0604020202020204" pitchFamily="34" charset="0"/>
                <a:sym typeface="Wingdings" panose="05000000000000000000" pitchFamily="2" charset="2"/>
              </a:rPr>
              <a:t> </a:t>
            </a:r>
            <a:r>
              <a:rPr kumimoji="1" lang="en-US" altLang="en-US" sz="2800" dirty="0">
                <a:solidFill>
                  <a:schemeClr val="tx1">
                    <a:lumMod val="95000"/>
                    <a:lumOff val="5000"/>
                  </a:schemeClr>
                </a:solidFill>
                <a:latin typeface="Arial" panose="020B0604020202020204" pitchFamily="34" charset="0"/>
                <a:cs typeface="Arial" panose="020B0604020202020204" pitchFamily="34" charset="0"/>
              </a:rPr>
              <a:t>Creating and deleting files and directories</a:t>
            </a:r>
          </a:p>
          <a:p>
            <a:pPr lvl="2" algn="just" eaLnBrk="1" hangingPunct="1">
              <a:spcBef>
                <a:spcPct val="0"/>
              </a:spcBef>
              <a:buFontTx/>
              <a:buNone/>
            </a:pPr>
            <a:endParaRPr kumimoji="1" lang="en-US" altLang="en-US" sz="2800" dirty="0">
              <a:solidFill>
                <a:schemeClr val="tx1">
                  <a:lumMod val="95000"/>
                  <a:lumOff val="5000"/>
                </a:schemeClr>
              </a:solidFill>
              <a:latin typeface="Arial" panose="020B0604020202020204" pitchFamily="34" charset="0"/>
              <a:cs typeface="Arial" panose="020B0604020202020204" pitchFamily="34" charset="0"/>
            </a:endParaRPr>
          </a:p>
          <a:p>
            <a:pPr lvl="2" algn="just" eaLnBrk="1" hangingPunct="1">
              <a:spcBef>
                <a:spcPct val="0"/>
              </a:spcBef>
              <a:buFontTx/>
              <a:buNone/>
            </a:pPr>
            <a:r>
              <a:rPr kumimoji="1" lang="en-US" altLang="en-US" sz="2800" dirty="0">
                <a:solidFill>
                  <a:schemeClr val="tx1">
                    <a:lumMod val="95000"/>
                    <a:lumOff val="5000"/>
                  </a:schemeClr>
                </a:solidFill>
                <a:latin typeface="Arial" panose="020B0604020202020204" pitchFamily="34" charset="0"/>
                <a:cs typeface="Arial" panose="020B0604020202020204" pitchFamily="34" charset="0"/>
                <a:sym typeface="Wingdings" panose="05000000000000000000" pitchFamily="2" charset="2"/>
              </a:rPr>
              <a:t> </a:t>
            </a:r>
            <a:r>
              <a:rPr kumimoji="1" lang="en-US" altLang="en-US" sz="2800" dirty="0">
                <a:solidFill>
                  <a:schemeClr val="tx1">
                    <a:lumMod val="95000"/>
                    <a:lumOff val="5000"/>
                  </a:schemeClr>
                </a:solidFill>
                <a:latin typeface="Arial" panose="020B0604020202020204" pitchFamily="34" charset="0"/>
                <a:cs typeface="Arial" panose="020B0604020202020204" pitchFamily="34" charset="0"/>
              </a:rPr>
              <a:t>Primitives to manipulate files and </a:t>
            </a:r>
            <a:r>
              <a:rPr kumimoji="1" lang="en-US" altLang="en-US" sz="2800" dirty="0" err="1">
                <a:solidFill>
                  <a:schemeClr val="tx1">
                    <a:lumMod val="95000"/>
                    <a:lumOff val="5000"/>
                  </a:schemeClr>
                </a:solidFill>
                <a:latin typeface="Arial" panose="020B0604020202020204" pitchFamily="34" charset="0"/>
                <a:cs typeface="Arial" panose="020B0604020202020204" pitchFamily="34" charset="0"/>
              </a:rPr>
              <a:t>dirs</a:t>
            </a:r>
            <a:endParaRPr kumimoji="1" lang="en-US" altLang="en-US" sz="2800" dirty="0">
              <a:solidFill>
                <a:schemeClr val="tx1">
                  <a:lumMod val="95000"/>
                  <a:lumOff val="5000"/>
                </a:schemeClr>
              </a:solidFill>
              <a:latin typeface="Arial" panose="020B0604020202020204" pitchFamily="34" charset="0"/>
              <a:cs typeface="Arial" panose="020B0604020202020204" pitchFamily="34" charset="0"/>
            </a:endParaRPr>
          </a:p>
          <a:p>
            <a:pPr lvl="2" algn="just" eaLnBrk="1" hangingPunct="1">
              <a:spcBef>
                <a:spcPct val="0"/>
              </a:spcBef>
              <a:buFontTx/>
              <a:buNone/>
            </a:pPr>
            <a:endParaRPr kumimoji="1" lang="en-US" altLang="en-US" sz="2800" dirty="0">
              <a:solidFill>
                <a:schemeClr val="tx1">
                  <a:lumMod val="95000"/>
                  <a:lumOff val="5000"/>
                </a:schemeClr>
              </a:solidFill>
              <a:latin typeface="Arial" panose="020B0604020202020204" pitchFamily="34" charset="0"/>
              <a:cs typeface="Arial" panose="020B0604020202020204" pitchFamily="34" charset="0"/>
            </a:endParaRPr>
          </a:p>
          <a:p>
            <a:pPr lvl="2" algn="just" eaLnBrk="1" hangingPunct="1">
              <a:spcBef>
                <a:spcPct val="0"/>
              </a:spcBef>
              <a:buFontTx/>
              <a:buNone/>
            </a:pPr>
            <a:r>
              <a:rPr kumimoji="1" lang="en-US" altLang="en-US" sz="2800" dirty="0">
                <a:solidFill>
                  <a:schemeClr val="tx1">
                    <a:lumMod val="95000"/>
                    <a:lumOff val="5000"/>
                  </a:schemeClr>
                </a:solidFill>
                <a:latin typeface="Arial" panose="020B0604020202020204" pitchFamily="34" charset="0"/>
                <a:cs typeface="Arial" panose="020B0604020202020204" pitchFamily="34" charset="0"/>
                <a:sym typeface="Wingdings" panose="05000000000000000000" pitchFamily="2" charset="2"/>
              </a:rPr>
              <a:t> </a:t>
            </a:r>
            <a:r>
              <a:rPr kumimoji="1" lang="en-US" altLang="en-US" sz="2800" dirty="0">
                <a:solidFill>
                  <a:schemeClr val="tx1">
                    <a:lumMod val="95000"/>
                    <a:lumOff val="5000"/>
                  </a:schemeClr>
                </a:solidFill>
                <a:latin typeface="Arial" panose="020B0604020202020204" pitchFamily="34" charset="0"/>
                <a:cs typeface="Arial" panose="020B0604020202020204" pitchFamily="34" charset="0"/>
              </a:rPr>
              <a:t>Mapping files onto secondary storage</a:t>
            </a:r>
          </a:p>
          <a:p>
            <a:pPr lvl="2" algn="just" eaLnBrk="1" hangingPunct="1">
              <a:spcBef>
                <a:spcPct val="0"/>
              </a:spcBef>
              <a:buFontTx/>
              <a:buNone/>
            </a:pPr>
            <a:endParaRPr kumimoji="1" lang="en-US" altLang="en-US" sz="2800" dirty="0">
              <a:solidFill>
                <a:schemeClr val="tx1">
                  <a:lumMod val="95000"/>
                  <a:lumOff val="5000"/>
                </a:schemeClr>
              </a:solidFill>
              <a:latin typeface="Arial" panose="020B0604020202020204" pitchFamily="34" charset="0"/>
              <a:cs typeface="Arial" panose="020B0604020202020204" pitchFamily="34" charset="0"/>
            </a:endParaRPr>
          </a:p>
          <a:p>
            <a:pPr lvl="2" algn="just" eaLnBrk="1" hangingPunct="1">
              <a:spcBef>
                <a:spcPct val="0"/>
              </a:spcBef>
              <a:buFontTx/>
              <a:buNone/>
            </a:pPr>
            <a:r>
              <a:rPr kumimoji="1" lang="en-US" altLang="en-US" sz="2800" dirty="0">
                <a:solidFill>
                  <a:schemeClr val="tx1">
                    <a:lumMod val="95000"/>
                    <a:lumOff val="5000"/>
                  </a:schemeClr>
                </a:solidFill>
                <a:latin typeface="Arial" panose="020B0604020202020204" pitchFamily="34" charset="0"/>
                <a:cs typeface="Arial" panose="020B0604020202020204" pitchFamily="34" charset="0"/>
                <a:sym typeface="Wingdings" panose="05000000000000000000" pitchFamily="2" charset="2"/>
              </a:rPr>
              <a:t> </a:t>
            </a:r>
            <a:r>
              <a:rPr kumimoji="1" lang="en-US" altLang="en-US" sz="2800" dirty="0">
                <a:solidFill>
                  <a:schemeClr val="tx1">
                    <a:lumMod val="95000"/>
                    <a:lumOff val="5000"/>
                  </a:schemeClr>
                </a:solidFill>
                <a:latin typeface="Arial" panose="020B0604020202020204" pitchFamily="34" charset="0"/>
                <a:cs typeface="Arial" panose="020B0604020202020204" pitchFamily="34" charset="0"/>
              </a:rPr>
              <a:t>Backup files onto stable (non-volatile) storage media</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596900"/>
          </a:xfrm>
        </p:spPr>
        <p:txBody>
          <a:bodyPr>
            <a:normAutofit fontScale="90000"/>
          </a:bodyPr>
          <a:lstStyle/>
          <a:p>
            <a:r>
              <a:rPr lang="en-US">
                <a:solidFill>
                  <a:srgbClr val="FF0000"/>
                </a:solidFill>
              </a:rPr>
              <a:t>Security Management:</a:t>
            </a:r>
          </a:p>
        </p:txBody>
      </p:sp>
      <p:sp>
        <p:nvSpPr>
          <p:cNvPr id="3" name="Content Placeholder 2"/>
          <p:cNvSpPr>
            <a:spLocks noGrp="1"/>
          </p:cNvSpPr>
          <p:nvPr>
            <p:ph idx="1"/>
          </p:nvPr>
        </p:nvSpPr>
        <p:spPr>
          <a:xfrm>
            <a:off x="677545" y="1421765"/>
            <a:ext cx="8596630" cy="4619625"/>
          </a:xfrm>
        </p:spPr>
        <p:txBody>
          <a:bodyPr/>
          <a:lstStyle/>
          <a:p>
            <a:r>
              <a:rPr lang="en-US" sz="2800">
                <a:latin typeface="Arial" panose="020B0604020202020204" pitchFamily="34" charset="0"/>
                <a:cs typeface="Arial" panose="020B0604020202020204" pitchFamily="34" charset="0"/>
              </a:rPr>
              <a:t>The security mechanisms in an operating system ensure that authorized programs have access to resources, and unauthorized programs have no access to restricted resources. </a:t>
            </a:r>
          </a:p>
          <a:p>
            <a:r>
              <a:rPr lang="en-US" sz="2800">
                <a:latin typeface="Arial" panose="020B0604020202020204" pitchFamily="34" charset="0"/>
                <a:cs typeface="Arial" panose="020B0604020202020204" pitchFamily="34" charset="0"/>
              </a:rPr>
              <a:t>Security management refers to the various processes where the user changes the file, memory, CPU, and other hardware resources that should have authorization from the operating system.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277495"/>
            <a:ext cx="8596630" cy="763905"/>
          </a:xfrm>
        </p:spPr>
        <p:txBody>
          <a:bodyPr/>
          <a:lstStyle/>
          <a:p>
            <a:r>
              <a:rPr lang="en-US">
                <a:solidFill>
                  <a:srgbClr val="FF0000"/>
                </a:solidFill>
              </a:rPr>
              <a:t>Network Management :</a:t>
            </a:r>
          </a:p>
        </p:txBody>
      </p:sp>
      <p:sp>
        <p:nvSpPr>
          <p:cNvPr id="3" name="Content Placeholder 2"/>
          <p:cNvSpPr>
            <a:spLocks noGrp="1"/>
          </p:cNvSpPr>
          <p:nvPr>
            <p:ph idx="1"/>
          </p:nvPr>
        </p:nvSpPr>
        <p:spPr>
          <a:xfrm>
            <a:off x="677545" y="1376045"/>
            <a:ext cx="8596630" cy="4665345"/>
          </a:xfrm>
        </p:spPr>
        <p:txBody>
          <a:bodyPr>
            <a:normAutofit lnSpcReduction="10000"/>
          </a:bodyPr>
          <a:lstStyle/>
          <a:p>
            <a:r>
              <a:rPr lang="en-US" sz="2400">
                <a:latin typeface="Arial" panose="020B0604020202020204" pitchFamily="34" charset="0"/>
                <a:cs typeface="Arial" panose="020B0604020202020204" pitchFamily="34" charset="0"/>
              </a:rPr>
              <a:t>Network management is a set of processes and procedures that help organizations to optimize their computer networks. Mainly, it ensures that users have the best possible experience while using network applications and services.</a:t>
            </a:r>
          </a:p>
          <a:p>
            <a:pPr marL="0" indent="0">
              <a:buNone/>
            </a:pP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Network management is a fundamental concept of computer networks. Network Management Systems is a software application that provides network administrators with information on components in their networks. It ensures the quality of service and availability of network resources. It also examines the operations of a network, reconstructs its network configuration, modifies it for improving performance of tasks.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263525"/>
            <a:ext cx="8596630" cy="747395"/>
          </a:xfrm>
        </p:spPr>
        <p:txBody>
          <a:bodyPr/>
          <a:lstStyle/>
          <a:p>
            <a:r>
              <a:rPr lang="en-US">
                <a:solidFill>
                  <a:srgbClr val="FF0000"/>
                </a:solidFill>
              </a:rPr>
              <a:t>I/O Device Management</a:t>
            </a:r>
          </a:p>
        </p:txBody>
      </p:sp>
      <p:sp>
        <p:nvSpPr>
          <p:cNvPr id="3" name="Content Placeholder 2"/>
          <p:cNvSpPr>
            <a:spLocks noGrp="1"/>
          </p:cNvSpPr>
          <p:nvPr>
            <p:ph idx="1"/>
          </p:nvPr>
        </p:nvSpPr>
        <p:spPr>
          <a:xfrm>
            <a:off x="677545" y="1105535"/>
            <a:ext cx="8596630" cy="4935855"/>
          </a:xfrm>
        </p:spPr>
        <p:txBody>
          <a:bodyPr>
            <a:noAutofit/>
          </a:bodyPr>
          <a:lstStyle/>
          <a:p>
            <a:r>
              <a:rPr lang="en-US" sz="2400">
                <a:latin typeface="Arial" panose="020B0604020202020204" pitchFamily="34" charset="0"/>
                <a:cs typeface="Arial" panose="020B0604020202020204" pitchFamily="34" charset="0"/>
              </a:rPr>
              <a:t>The I/O device management component is an I/O manager manages the main memory for devices using cache and spooling. This component provides a buffer cache and general device driver code that allows the system to manage the main memory and the hardware devices connected to it. </a:t>
            </a:r>
          </a:p>
          <a:p>
            <a:r>
              <a:rPr lang="en-US" sz="2400">
                <a:latin typeface="Arial" panose="020B0604020202020204" pitchFamily="34" charset="0"/>
                <a:cs typeface="Arial" panose="020B0604020202020204" pitchFamily="34" charset="0"/>
              </a:rPr>
              <a:t>The purpose of the I/O system is to hide the details of hardware devices from the application programmer. </a:t>
            </a:r>
          </a:p>
          <a:p>
            <a:r>
              <a:rPr lang="en-US" sz="2400">
                <a:latin typeface="Arial" panose="020B0604020202020204" pitchFamily="34" charset="0"/>
                <a:cs typeface="Arial" panose="020B0604020202020204" pitchFamily="34" charset="0"/>
              </a:rPr>
              <a:t>An I/O device management component allows highly efficient resource utilization while minimizing errors and making programming easy on the entire range of devices available in their systems.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itle 1"/>
          <p:cNvSpPr>
            <a:spLocks noGrp="1"/>
          </p:cNvSpPr>
          <p:nvPr>
            <p:ph type="title"/>
          </p:nvPr>
        </p:nvSpPr>
        <p:spPr>
          <a:xfrm>
            <a:off x="677545" y="0"/>
            <a:ext cx="8596630" cy="626110"/>
          </a:xfrm>
        </p:spPr>
        <p:txBody>
          <a:bodyPr>
            <a:normAutofit fontScale="90000"/>
          </a:bodyPr>
          <a:lstStyle/>
          <a:p>
            <a:r>
              <a:rPr lang="en-US" dirty="0"/>
              <a:t>Operating System Services:</a:t>
            </a:r>
          </a:p>
        </p:txBody>
      </p:sp>
      <p:sp>
        <p:nvSpPr>
          <p:cNvPr id="1048696" name="Content Placeholder 2"/>
          <p:cNvSpPr>
            <a:spLocks noGrp="1"/>
          </p:cNvSpPr>
          <p:nvPr>
            <p:ph sz="half" idx="1"/>
          </p:nvPr>
        </p:nvSpPr>
        <p:spPr>
          <a:xfrm>
            <a:off x="98425" y="626745"/>
            <a:ext cx="5134610" cy="6230620"/>
          </a:xfrm>
        </p:spPr>
        <p:txBody>
          <a:bodyPr>
            <a:noAutofit/>
          </a:bodyPr>
          <a:lstStyle/>
          <a:p>
            <a:pPr eaLnBrk="1" hangingPunct="1">
              <a:spcBef>
                <a:spcPct val="0"/>
              </a:spcBef>
              <a:buFontTx/>
              <a:buNone/>
            </a:pPr>
            <a:r>
              <a:rPr kumimoji="1" lang="en-US" altLang="en-US" sz="2400" dirty="0">
                <a:solidFill>
                  <a:srgbClr val="FF0000"/>
                </a:solidFill>
                <a:latin typeface="Arial" panose="020B0604020202020204" pitchFamily="34" charset="0"/>
                <a:cs typeface="Arial" panose="020B0604020202020204" pitchFamily="34" charset="0"/>
              </a:rPr>
              <a:t>Operating-system services that provides functions helpful to the user:</a:t>
            </a:r>
          </a:p>
          <a:p>
            <a:pPr lvl="1" eaLnBrk="1" hangingPunct="1">
              <a:spcBef>
                <a:spcPct val="0"/>
              </a:spcBef>
              <a:buFont typeface="Wingdings" panose="05000000000000000000" pitchFamily="2" charset="2"/>
              <a:buChar char="à"/>
            </a:pPr>
            <a:r>
              <a:rPr kumimoji="1" lang="en-US" altLang="en-US" sz="2400" dirty="0">
                <a:solidFill>
                  <a:schemeClr val="tx1">
                    <a:lumMod val="95000"/>
                    <a:lumOff val="5000"/>
                  </a:schemeClr>
                </a:solidFill>
                <a:latin typeface="Arial" panose="020B0604020202020204" pitchFamily="34" charset="0"/>
                <a:cs typeface="Arial" panose="020B0604020202020204" pitchFamily="34" charset="0"/>
              </a:rPr>
              <a:t>User interface </a:t>
            </a:r>
          </a:p>
          <a:p>
            <a:pPr marL="457200" lvl="1" indent="0" eaLnBrk="1" hangingPunct="1">
              <a:spcBef>
                <a:spcPct val="0"/>
              </a:spcBef>
              <a:buFont typeface="Wingdings" panose="05000000000000000000" pitchFamily="2" charset="2"/>
              <a:buNone/>
            </a:pPr>
            <a:endParaRPr kumimoji="1" lang="en-US" altLang="en-US" sz="2400" dirty="0">
              <a:solidFill>
                <a:schemeClr val="tx1">
                  <a:lumMod val="95000"/>
                  <a:lumOff val="5000"/>
                </a:schemeClr>
              </a:solidFill>
              <a:latin typeface="Arial" panose="020B0604020202020204" pitchFamily="34" charset="0"/>
              <a:cs typeface="Arial" panose="020B0604020202020204" pitchFamily="34" charset="0"/>
            </a:endParaRPr>
          </a:p>
          <a:p>
            <a:pPr lvl="1" eaLnBrk="1" hangingPunct="1">
              <a:spcBef>
                <a:spcPct val="0"/>
              </a:spcBef>
              <a:buFont typeface="Wingdings" panose="05000000000000000000" pitchFamily="2" charset="2"/>
              <a:buChar char="à"/>
            </a:pPr>
            <a:r>
              <a:rPr kumimoji="1" lang="en-US" altLang="en-US" sz="2400" dirty="0">
                <a:solidFill>
                  <a:schemeClr val="tx1">
                    <a:lumMod val="95000"/>
                    <a:lumOff val="5000"/>
                  </a:schemeClr>
                </a:solidFill>
                <a:latin typeface="Arial" panose="020B0604020202020204" pitchFamily="34" charset="0"/>
                <a:cs typeface="Arial" panose="020B0604020202020204" pitchFamily="34" charset="0"/>
              </a:rPr>
              <a:t>Program execution </a:t>
            </a:r>
          </a:p>
          <a:p>
            <a:pPr lvl="1" eaLnBrk="1" hangingPunct="1">
              <a:spcBef>
                <a:spcPct val="0"/>
              </a:spcBef>
              <a:buFont typeface="Wingdings" panose="05000000000000000000" pitchFamily="2" charset="2"/>
              <a:buChar char="à"/>
            </a:pPr>
            <a:endParaRPr kumimoji="1" lang="en-US" altLang="en-US" sz="2400" dirty="0">
              <a:solidFill>
                <a:schemeClr val="tx1">
                  <a:lumMod val="95000"/>
                  <a:lumOff val="5000"/>
                </a:schemeClr>
              </a:solidFill>
              <a:latin typeface="Arial" panose="020B0604020202020204" pitchFamily="34" charset="0"/>
              <a:cs typeface="Arial" panose="020B0604020202020204" pitchFamily="34" charset="0"/>
            </a:endParaRPr>
          </a:p>
          <a:p>
            <a:pPr lvl="1" eaLnBrk="1" hangingPunct="1">
              <a:spcBef>
                <a:spcPct val="0"/>
              </a:spcBef>
              <a:buFont typeface="Wingdings" panose="05000000000000000000" pitchFamily="2" charset="2"/>
              <a:buChar char="à"/>
            </a:pPr>
            <a:r>
              <a:rPr kumimoji="1" lang="en-US" altLang="en-US" sz="2400" dirty="0">
                <a:solidFill>
                  <a:schemeClr val="tx1">
                    <a:lumMod val="95000"/>
                    <a:lumOff val="5000"/>
                  </a:schemeClr>
                </a:solidFill>
                <a:latin typeface="Arial" panose="020B0604020202020204" pitchFamily="34" charset="0"/>
                <a:cs typeface="Arial" panose="020B0604020202020204" pitchFamily="34" charset="0"/>
              </a:rPr>
              <a:t>I/O operations </a:t>
            </a:r>
          </a:p>
          <a:p>
            <a:pPr lvl="1" eaLnBrk="1" hangingPunct="1">
              <a:spcBef>
                <a:spcPct val="0"/>
              </a:spcBef>
              <a:buFont typeface="Wingdings" panose="05000000000000000000" pitchFamily="2" charset="2"/>
              <a:buChar char="à"/>
            </a:pPr>
            <a:endParaRPr kumimoji="1" lang="en-US" altLang="en-US" sz="2400" dirty="0">
              <a:solidFill>
                <a:schemeClr val="tx1">
                  <a:lumMod val="95000"/>
                  <a:lumOff val="5000"/>
                </a:schemeClr>
              </a:solidFill>
              <a:latin typeface="Arial" panose="020B0604020202020204" pitchFamily="34" charset="0"/>
              <a:cs typeface="Arial" panose="020B0604020202020204" pitchFamily="34" charset="0"/>
            </a:endParaRPr>
          </a:p>
          <a:p>
            <a:pPr lvl="1" eaLnBrk="1" hangingPunct="1">
              <a:spcBef>
                <a:spcPct val="0"/>
              </a:spcBef>
              <a:buFont typeface="Wingdings" panose="05000000000000000000" pitchFamily="2" charset="2"/>
              <a:buChar char="à"/>
            </a:pPr>
            <a:r>
              <a:rPr kumimoji="1" lang="en-US" altLang="en-US" sz="2400" dirty="0">
                <a:solidFill>
                  <a:schemeClr val="tx1">
                    <a:lumMod val="95000"/>
                    <a:lumOff val="5000"/>
                  </a:schemeClr>
                </a:solidFill>
                <a:latin typeface="Arial" panose="020B0604020202020204" pitchFamily="34" charset="0"/>
                <a:cs typeface="Arial" panose="020B0604020202020204" pitchFamily="34" charset="0"/>
              </a:rPr>
              <a:t>File-system manipulation</a:t>
            </a:r>
          </a:p>
          <a:p>
            <a:pPr lvl="1" eaLnBrk="1" hangingPunct="1">
              <a:spcBef>
                <a:spcPct val="0"/>
              </a:spcBef>
              <a:buFont typeface="Wingdings" panose="05000000000000000000" pitchFamily="2" charset="2"/>
              <a:buChar char="à"/>
            </a:pPr>
            <a:endParaRPr kumimoji="1" lang="en-US" altLang="en-US" sz="2400" dirty="0">
              <a:solidFill>
                <a:schemeClr val="tx1">
                  <a:lumMod val="95000"/>
                  <a:lumOff val="5000"/>
                </a:schemeClr>
              </a:solidFill>
              <a:latin typeface="Arial" panose="020B0604020202020204" pitchFamily="34" charset="0"/>
              <a:cs typeface="Arial" panose="020B0604020202020204" pitchFamily="34" charset="0"/>
            </a:endParaRPr>
          </a:p>
          <a:p>
            <a:pPr lvl="1" eaLnBrk="1" hangingPunct="1">
              <a:spcBef>
                <a:spcPct val="0"/>
              </a:spcBef>
              <a:buFont typeface="Wingdings" panose="05000000000000000000" pitchFamily="2" charset="2"/>
              <a:buChar char="à"/>
            </a:pPr>
            <a:r>
              <a:rPr kumimoji="1" lang="en-US" altLang="en-US" sz="2400" dirty="0">
                <a:solidFill>
                  <a:schemeClr val="tx1">
                    <a:lumMod val="95000"/>
                    <a:lumOff val="5000"/>
                  </a:schemeClr>
                </a:solidFill>
                <a:latin typeface="Arial" panose="020B0604020202020204" pitchFamily="34" charset="0"/>
                <a:cs typeface="Arial" panose="020B0604020202020204" pitchFamily="34" charset="0"/>
              </a:rPr>
              <a:t>Communications </a:t>
            </a:r>
          </a:p>
          <a:p>
            <a:pPr lvl="1" eaLnBrk="1" hangingPunct="1">
              <a:spcBef>
                <a:spcPct val="0"/>
              </a:spcBef>
              <a:buFont typeface="Wingdings" panose="05000000000000000000" pitchFamily="2" charset="2"/>
              <a:buChar char="à"/>
            </a:pPr>
            <a:endParaRPr kumimoji="1" lang="en-US" altLang="en-US" sz="2400" dirty="0">
              <a:solidFill>
                <a:schemeClr val="tx1">
                  <a:lumMod val="95000"/>
                  <a:lumOff val="5000"/>
                </a:schemeClr>
              </a:solidFill>
              <a:latin typeface="Arial" panose="020B0604020202020204" pitchFamily="34" charset="0"/>
              <a:cs typeface="Arial" panose="020B0604020202020204" pitchFamily="34" charset="0"/>
            </a:endParaRPr>
          </a:p>
          <a:p>
            <a:pPr lvl="1" eaLnBrk="1" hangingPunct="1">
              <a:spcBef>
                <a:spcPct val="0"/>
              </a:spcBef>
              <a:buFont typeface="Wingdings" panose="05000000000000000000" pitchFamily="2" charset="2"/>
              <a:buChar char="à"/>
            </a:pPr>
            <a:r>
              <a:rPr kumimoji="1" lang="en-US" altLang="en-US" sz="2400" dirty="0">
                <a:solidFill>
                  <a:schemeClr val="tx1">
                    <a:lumMod val="95000"/>
                    <a:lumOff val="5000"/>
                  </a:schemeClr>
                </a:solidFill>
                <a:latin typeface="Arial" panose="020B0604020202020204" pitchFamily="34" charset="0"/>
                <a:cs typeface="Arial" panose="020B0604020202020204" pitchFamily="34" charset="0"/>
              </a:rPr>
              <a:t>Error detection</a:t>
            </a:r>
          </a:p>
          <a:p>
            <a:pPr marL="457200" lvl="1" indent="0" eaLnBrk="1" hangingPunct="1">
              <a:spcBef>
                <a:spcPct val="0"/>
              </a:spcBef>
              <a:buFont typeface="Wingdings" panose="05000000000000000000" pitchFamily="2" charset="2"/>
              <a:buNone/>
            </a:pPr>
            <a:endParaRPr kumimoji="1" lang="en-US" altLang="en-US" sz="2400" dirty="0">
              <a:solidFill>
                <a:schemeClr val="tx1">
                  <a:lumMod val="95000"/>
                  <a:lumOff val="5000"/>
                </a:schemeClr>
              </a:solidFill>
              <a:latin typeface="Arial" panose="020B0604020202020204" pitchFamily="34" charset="0"/>
              <a:cs typeface="Arial" panose="020B0604020202020204" pitchFamily="34" charset="0"/>
            </a:endParaRPr>
          </a:p>
          <a:p>
            <a:pPr lvl="1" eaLnBrk="1" hangingPunct="1">
              <a:spcBef>
                <a:spcPct val="0"/>
              </a:spcBef>
              <a:buFont typeface="Wingdings" panose="05000000000000000000" pitchFamily="2" charset="2"/>
              <a:buChar char="à"/>
            </a:pPr>
            <a:r>
              <a:rPr kumimoji="1" lang="en-US" altLang="en-US" sz="2400" dirty="0">
                <a:solidFill>
                  <a:schemeClr val="tx1">
                    <a:lumMod val="95000"/>
                    <a:lumOff val="5000"/>
                  </a:schemeClr>
                </a:solidFill>
                <a:latin typeface="Arial" panose="020B0604020202020204" pitchFamily="34" charset="0"/>
                <a:cs typeface="Arial" panose="020B0604020202020204" pitchFamily="34" charset="0"/>
              </a:rPr>
              <a:t>Time Sharing</a:t>
            </a:r>
          </a:p>
          <a:p>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048697" name="Content Placeholder 3"/>
          <p:cNvSpPr>
            <a:spLocks noGrp="1"/>
          </p:cNvSpPr>
          <p:nvPr>
            <p:ph sz="half" idx="2"/>
          </p:nvPr>
        </p:nvSpPr>
        <p:spPr>
          <a:xfrm>
            <a:off x="6096000" y="852170"/>
            <a:ext cx="4229735" cy="5872480"/>
          </a:xfrm>
        </p:spPr>
        <p:txBody>
          <a:bodyPr>
            <a:normAutofit/>
          </a:bodyPr>
          <a:lstStyle/>
          <a:p>
            <a:pPr eaLnBrk="1" hangingPunct="1">
              <a:spcBef>
                <a:spcPct val="0"/>
              </a:spcBef>
              <a:buFontTx/>
              <a:buNone/>
            </a:pPr>
            <a:r>
              <a:rPr kumimoji="1" lang="en-US" altLang="en-US" sz="2800" dirty="0">
                <a:solidFill>
                  <a:srgbClr val="FF0000"/>
                </a:solidFill>
                <a:latin typeface="Arial" panose="020B0604020202020204" pitchFamily="34" charset="0"/>
                <a:cs typeface="Arial" panose="020B0604020202020204" pitchFamily="34" charset="0"/>
              </a:rPr>
              <a:t>OS functions for ensuring the efficient operation of the system</a:t>
            </a:r>
            <a:r>
              <a:rPr kumimoji="1" lang="en-US" altLang="en-US" sz="2800" dirty="0">
                <a:solidFill>
                  <a:schemeClr val="tx1">
                    <a:lumMod val="95000"/>
                    <a:lumOff val="5000"/>
                  </a:schemeClr>
                </a:solidFill>
                <a:latin typeface="Arial" panose="020B0604020202020204" pitchFamily="34" charset="0"/>
                <a:cs typeface="Arial" panose="020B0604020202020204" pitchFamily="34" charset="0"/>
              </a:rPr>
              <a:t>:</a:t>
            </a:r>
          </a:p>
          <a:p>
            <a:pPr eaLnBrk="1" hangingPunct="1">
              <a:spcBef>
                <a:spcPct val="0"/>
              </a:spcBef>
              <a:buFontTx/>
              <a:buNone/>
            </a:pPr>
            <a:endParaRPr kumimoji="1" lang="en-US" altLang="en-US" sz="2800" dirty="0">
              <a:solidFill>
                <a:schemeClr val="tx1">
                  <a:lumMod val="95000"/>
                  <a:lumOff val="5000"/>
                </a:schemeClr>
              </a:solidFill>
              <a:latin typeface="Arial" panose="020B0604020202020204" pitchFamily="34" charset="0"/>
              <a:cs typeface="Arial" panose="020B0604020202020204" pitchFamily="34" charset="0"/>
            </a:endParaRPr>
          </a:p>
          <a:p>
            <a:pPr eaLnBrk="1" hangingPunct="1">
              <a:spcBef>
                <a:spcPct val="0"/>
              </a:spcBef>
              <a:buFont typeface="Wingdings" panose="05000000000000000000" pitchFamily="2" charset="2"/>
              <a:buChar char="à"/>
            </a:pPr>
            <a:r>
              <a:rPr kumimoji="1" lang="en-US" altLang="en-US" sz="2800" dirty="0">
                <a:solidFill>
                  <a:schemeClr val="tx1">
                    <a:lumMod val="95000"/>
                    <a:lumOff val="5000"/>
                  </a:schemeClr>
                </a:solidFill>
                <a:latin typeface="Arial" panose="020B0604020202020204" pitchFamily="34" charset="0"/>
                <a:cs typeface="Arial" panose="020B0604020202020204" pitchFamily="34" charset="0"/>
              </a:rPr>
              <a:t>Resource allocation</a:t>
            </a:r>
          </a:p>
          <a:p>
            <a:pPr eaLnBrk="1" hangingPunct="1">
              <a:spcBef>
                <a:spcPct val="0"/>
              </a:spcBef>
              <a:buFont typeface="Wingdings" panose="05000000000000000000" pitchFamily="2" charset="2"/>
              <a:buChar char="à"/>
            </a:pPr>
            <a:endParaRPr kumimoji="1" lang="en-US" altLang="en-US" sz="2800" dirty="0">
              <a:solidFill>
                <a:schemeClr val="tx1">
                  <a:lumMod val="95000"/>
                  <a:lumOff val="5000"/>
                </a:schemeClr>
              </a:solidFill>
              <a:latin typeface="Arial" panose="020B0604020202020204" pitchFamily="34" charset="0"/>
              <a:cs typeface="Arial" panose="020B0604020202020204" pitchFamily="34" charset="0"/>
            </a:endParaRPr>
          </a:p>
          <a:p>
            <a:pPr eaLnBrk="1" hangingPunct="1">
              <a:spcBef>
                <a:spcPct val="0"/>
              </a:spcBef>
              <a:buFontTx/>
              <a:buNone/>
            </a:pPr>
            <a:r>
              <a:rPr kumimoji="1" lang="en-US" altLang="en-US" sz="2800" dirty="0">
                <a:solidFill>
                  <a:schemeClr val="tx1">
                    <a:lumMod val="95000"/>
                    <a:lumOff val="5000"/>
                  </a:schemeClr>
                </a:solidFill>
                <a:latin typeface="Arial" panose="020B0604020202020204" pitchFamily="34" charset="0"/>
                <a:cs typeface="Arial" panose="020B0604020202020204" pitchFamily="34" charset="0"/>
                <a:sym typeface="Wingdings" panose="05000000000000000000" pitchFamily="2" charset="2"/>
              </a:rPr>
              <a:t> </a:t>
            </a:r>
            <a:r>
              <a:rPr kumimoji="1" lang="en-US" altLang="en-US" sz="2800" dirty="0">
                <a:solidFill>
                  <a:schemeClr val="tx1">
                    <a:lumMod val="95000"/>
                    <a:lumOff val="5000"/>
                  </a:schemeClr>
                </a:solidFill>
                <a:latin typeface="Arial" panose="020B0604020202020204" pitchFamily="34" charset="0"/>
                <a:cs typeface="Arial" panose="020B0604020202020204" pitchFamily="34" charset="0"/>
              </a:rPr>
              <a:t>Protection and security</a:t>
            </a:r>
          </a:p>
          <a:p>
            <a:endParaRPr lang="en-US" sz="2800" dirty="0">
              <a:solidFill>
                <a:schemeClr val="tx1">
                  <a:lumMod val="95000"/>
                  <a:lumOff val="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4" name="Picture 2" descr="Operating System Services"/>
          <p:cNvPicPr>
            <a:picLocks noGrp="1" noChangeAspect="1" noChangeArrowheads="1"/>
          </p:cNvPicPr>
          <p:nvPr>
            <p:ph idx="1"/>
          </p:nvPr>
        </p:nvPicPr>
        <p:blipFill>
          <a:blip r:embed="rId2" cstate="print"/>
          <a:srcRect/>
          <a:stretch>
            <a:fillRect/>
          </a:stretch>
        </p:blipFill>
        <p:spPr bwMode="auto">
          <a:xfrm>
            <a:off x="2236763" y="562708"/>
            <a:ext cx="7962314" cy="593656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309489" y="323558"/>
            <a:ext cx="10297551" cy="872196"/>
          </a:xfrm>
        </p:spPr>
        <p:txBody>
          <a:bodyPr>
            <a:normAutofit fontScale="90000"/>
          </a:bodyPr>
          <a:lstStyle/>
          <a:p>
            <a:pPr algn="ctr"/>
            <a:r>
              <a:rPr lang="en-IN" sz="3600" b="1" dirty="0">
                <a:solidFill>
                  <a:srgbClr val="92D050"/>
                </a:solidFill>
                <a:effectLst/>
                <a:latin typeface="Verdana" panose="020B0604030504040204" pitchFamily="34" charset="0"/>
                <a:ea typeface="Times New Roman" panose="02020603050405020304" pitchFamily="18" charset="0"/>
                <a:cs typeface="Helvetica" panose="020B0604020202020204" pitchFamily="34" charset="0"/>
              </a:rPr>
              <a:t>Advantages of Operating System</a:t>
            </a:r>
            <a:r>
              <a:rPr lang="en-IN" sz="3200" dirty="0">
                <a:effectLst/>
                <a:latin typeface="Calibri" panose="020F0502020204030204" pitchFamily="34" charset="0"/>
                <a:ea typeface="Calibri" panose="020F0502020204030204" pitchFamily="34" charset="0"/>
                <a:cs typeface="Times New Roman" panose="02020603050405020304" pitchFamily="18" charset="0"/>
              </a:rPr>
              <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1048605" name="Content Placeholder 2"/>
          <p:cNvSpPr>
            <a:spLocks noGrp="1"/>
          </p:cNvSpPr>
          <p:nvPr>
            <p:ph idx="1"/>
          </p:nvPr>
        </p:nvSpPr>
        <p:spPr>
          <a:xfrm>
            <a:off x="154745" y="633046"/>
            <a:ext cx="11732455" cy="7385539"/>
          </a:xfrm>
        </p:spPr>
        <p:txBody>
          <a:bodyPr>
            <a:normAutofit/>
          </a:bodyPr>
          <a:lstStyle/>
          <a:p>
            <a:pPr lvl="0" algn="just">
              <a:lnSpc>
                <a:spcPct val="150000"/>
              </a:lnSpc>
              <a:spcBef>
                <a:spcPts val="300"/>
              </a:spcBef>
              <a:spcAft>
                <a:spcPts val="800"/>
              </a:spcAft>
              <a:buSzPts val="1000"/>
              <a:buFont typeface="Wingdings" panose="05000000000000000000" pitchFamily="2" charset="2"/>
              <a:buChar char="Ø"/>
              <a:tabLst>
                <a:tab pos="457200" algn="l"/>
              </a:tabLst>
            </a:pPr>
            <a:endParaRPr lang="en-IN" sz="2400" b="1" dirty="0">
              <a:solidFill>
                <a:srgbClr val="000000"/>
              </a:solidFill>
              <a:effectLst/>
              <a:latin typeface="Arial" panose="020B0604020202020204" pitchFamily="34" charset="0"/>
              <a:ea typeface="Verdana" panose="020B0604030504040204" pitchFamily="34" charset="0"/>
              <a:cs typeface="Arial" panose="020B0604020202020204" pitchFamily="34" charset="0"/>
            </a:endParaRPr>
          </a:p>
          <a:p>
            <a:pPr lvl="0" algn="just">
              <a:lnSpc>
                <a:spcPct val="150000"/>
              </a:lnSpc>
              <a:spcBef>
                <a:spcPts val="300"/>
              </a:spcBef>
              <a:spcAft>
                <a:spcPts val="800"/>
              </a:spcAft>
              <a:buSzPts val="1000"/>
              <a:buFont typeface="Wingdings" panose="05000000000000000000" pitchFamily="2" charset="2"/>
              <a:buChar char="Ø"/>
              <a:tabLst>
                <a:tab pos="457200" algn="l"/>
              </a:tabLst>
            </a:pPr>
            <a:r>
              <a:rPr lang="en-IN" sz="2400" b="1" dirty="0">
                <a:solidFill>
                  <a:srgbClr val="000000"/>
                </a:solidFill>
                <a:effectLst/>
                <a:latin typeface="Arial" panose="020B0604020202020204" pitchFamily="34" charset="0"/>
                <a:ea typeface="Verdana" panose="020B0604030504040204" pitchFamily="34" charset="0"/>
                <a:cs typeface="Arial" panose="020B0604020202020204" pitchFamily="34" charset="0"/>
              </a:rPr>
              <a:t>It is helpful to monitor and regulate resources.</a:t>
            </a:r>
          </a:p>
          <a:p>
            <a:pPr lvl="0" algn="just">
              <a:lnSpc>
                <a:spcPct val="150000"/>
              </a:lnSpc>
              <a:spcBef>
                <a:spcPts val="300"/>
              </a:spcBef>
              <a:spcAft>
                <a:spcPts val="800"/>
              </a:spcAft>
              <a:buSzPts val="1000"/>
              <a:buFont typeface="Wingdings" panose="05000000000000000000" pitchFamily="2" charset="2"/>
              <a:buChar char="Ø"/>
              <a:tabLst>
                <a:tab pos="457200" algn="l"/>
              </a:tabLst>
            </a:pPr>
            <a:r>
              <a:rPr lang="en-IN" sz="2400" b="1" dirty="0">
                <a:solidFill>
                  <a:srgbClr val="000000"/>
                </a:solidFill>
                <a:effectLst/>
                <a:latin typeface="Arial" panose="020B0604020202020204" pitchFamily="34" charset="0"/>
                <a:ea typeface="Verdana" panose="020B0604030504040204" pitchFamily="34" charset="0"/>
                <a:cs typeface="Arial" panose="020B0604020202020204" pitchFamily="34" charset="0"/>
              </a:rPr>
              <a:t>It can easily operate since it has a basic graphical user interface to communicate with your device.</a:t>
            </a:r>
          </a:p>
          <a:p>
            <a:pPr lvl="0" algn="just">
              <a:lnSpc>
                <a:spcPct val="150000"/>
              </a:lnSpc>
              <a:spcBef>
                <a:spcPts val="300"/>
              </a:spcBef>
              <a:spcAft>
                <a:spcPts val="800"/>
              </a:spcAft>
              <a:buSzPts val="1000"/>
              <a:buFont typeface="Wingdings" panose="05000000000000000000" pitchFamily="2" charset="2"/>
              <a:buChar char="Ø"/>
              <a:tabLst>
                <a:tab pos="457200" algn="l"/>
              </a:tabLst>
            </a:pPr>
            <a:r>
              <a:rPr lang="en-IN" sz="2400" b="1" dirty="0">
                <a:solidFill>
                  <a:srgbClr val="000000"/>
                </a:solidFill>
                <a:effectLst/>
                <a:latin typeface="Arial" panose="020B0604020202020204" pitchFamily="34" charset="0"/>
                <a:ea typeface="Verdana" panose="020B0604030504040204" pitchFamily="34" charset="0"/>
                <a:cs typeface="Arial" panose="020B0604020202020204" pitchFamily="34" charset="0"/>
              </a:rPr>
              <a:t>It is used to create interaction between the users and the computer application or hardware.</a:t>
            </a:r>
          </a:p>
          <a:p>
            <a:pPr lvl="0" algn="just">
              <a:lnSpc>
                <a:spcPct val="150000"/>
              </a:lnSpc>
              <a:spcBef>
                <a:spcPts val="300"/>
              </a:spcBef>
              <a:spcAft>
                <a:spcPts val="800"/>
              </a:spcAft>
              <a:buSzPts val="1000"/>
              <a:buFont typeface="Wingdings" panose="05000000000000000000" pitchFamily="2" charset="2"/>
              <a:buChar char="Ø"/>
              <a:tabLst>
                <a:tab pos="457200" algn="l"/>
              </a:tabLst>
            </a:pPr>
            <a:r>
              <a:rPr lang="en-IN" sz="2400" b="1" dirty="0">
                <a:solidFill>
                  <a:srgbClr val="000000"/>
                </a:solidFill>
                <a:effectLst/>
                <a:latin typeface="Arial" panose="020B0604020202020204" pitchFamily="34" charset="0"/>
                <a:ea typeface="Verdana" panose="020B0604030504040204" pitchFamily="34" charset="0"/>
                <a:cs typeface="Arial" panose="020B0604020202020204" pitchFamily="34" charset="0"/>
              </a:rPr>
              <a:t>The response time and throughput time of any process or program are fast.</a:t>
            </a:r>
          </a:p>
          <a:p>
            <a:pPr lvl="0" algn="just">
              <a:lnSpc>
                <a:spcPct val="150000"/>
              </a:lnSpc>
              <a:spcBef>
                <a:spcPts val="300"/>
              </a:spcBef>
              <a:spcAft>
                <a:spcPts val="800"/>
              </a:spcAft>
              <a:buSzPts val="1000"/>
              <a:buFont typeface="Wingdings" panose="05000000000000000000" pitchFamily="2" charset="2"/>
              <a:buChar char="Ø"/>
              <a:tabLst>
                <a:tab pos="457200" algn="l"/>
              </a:tabLst>
            </a:pPr>
            <a:r>
              <a:rPr lang="en-IN" sz="2400" b="1" dirty="0">
                <a:solidFill>
                  <a:srgbClr val="000000"/>
                </a:solidFill>
                <a:effectLst/>
                <a:latin typeface="Arial" panose="020B0604020202020204" pitchFamily="34" charset="0"/>
                <a:ea typeface="Verdana" panose="020B0604030504040204" pitchFamily="34" charset="0"/>
                <a:cs typeface="Arial" panose="020B0604020202020204" pitchFamily="34" charset="0"/>
              </a:rPr>
              <a:t>It can share different resources like fax, printer, etc.</a:t>
            </a:r>
          </a:p>
          <a:p>
            <a:pPr marL="0" indent="0">
              <a:buNone/>
            </a:pPr>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Title 1"/>
          <p:cNvSpPr>
            <a:spLocks noGrp="1"/>
          </p:cNvSpPr>
          <p:nvPr>
            <p:ph type="title"/>
          </p:nvPr>
        </p:nvSpPr>
        <p:spPr>
          <a:xfrm>
            <a:off x="677334" y="609600"/>
            <a:ext cx="8596668" cy="600222"/>
          </a:xfrm>
        </p:spPr>
        <p:txBody>
          <a:bodyPr>
            <a:normAutofit/>
          </a:bodyPr>
          <a:lstStyle/>
          <a:p>
            <a:r>
              <a:rPr lang="en-US" b="1" dirty="0"/>
              <a:t>System Calls</a:t>
            </a:r>
          </a:p>
        </p:txBody>
      </p:sp>
      <p:sp>
        <p:nvSpPr>
          <p:cNvPr id="1048702" name="Content Placeholder 2"/>
          <p:cNvSpPr>
            <a:spLocks noGrp="1"/>
          </p:cNvSpPr>
          <p:nvPr>
            <p:ph idx="1"/>
          </p:nvPr>
        </p:nvSpPr>
        <p:spPr>
          <a:xfrm>
            <a:off x="677334" y="1322363"/>
            <a:ext cx="8596668" cy="4718999"/>
          </a:xfrm>
        </p:spPr>
        <p:txBody>
          <a:bodyPr>
            <a:normAutofit/>
          </a:bodyPr>
          <a:lstStyle/>
          <a:p>
            <a:pPr>
              <a:lnSpc>
                <a:spcPct val="90000"/>
              </a:lnSpc>
              <a:buClr>
                <a:schemeClr val="folHlink"/>
              </a:buClr>
              <a:buSzPct val="90000"/>
              <a:buFont typeface="Monotype Sorts" charset="2"/>
              <a:buNone/>
            </a:pPr>
            <a:r>
              <a:rPr kumimoji="1" lang="en-US" altLang="en-US" sz="2800" dirty="0">
                <a:solidFill>
                  <a:schemeClr val="tx1">
                    <a:lumMod val="95000"/>
                    <a:lumOff val="5000"/>
                  </a:schemeClr>
                </a:solidFill>
                <a:latin typeface="Arial" panose="020B0604020202020204" pitchFamily="34" charset="0"/>
                <a:cs typeface="Arial" panose="020B0604020202020204" pitchFamily="34" charset="0"/>
              </a:rPr>
              <a:t>System calls provide the interface between a running program and the operating system.</a:t>
            </a:r>
          </a:p>
          <a:p>
            <a:pPr>
              <a:lnSpc>
                <a:spcPct val="90000"/>
              </a:lnSpc>
              <a:buClr>
                <a:schemeClr val="folHlink"/>
              </a:buClr>
              <a:buSzPct val="90000"/>
              <a:buFont typeface="Monotype Sorts" charset="2"/>
              <a:buNone/>
            </a:pPr>
            <a:endParaRPr lang="en-US" altLang="en-US" sz="2800" dirty="0">
              <a:solidFill>
                <a:schemeClr val="tx1">
                  <a:lumMod val="95000"/>
                  <a:lumOff val="5000"/>
                </a:schemeClr>
              </a:solidFill>
              <a:latin typeface="Arial" panose="020B0604020202020204" pitchFamily="34" charset="0"/>
              <a:cs typeface="Arial" panose="020B0604020202020204" pitchFamily="34" charset="0"/>
            </a:endParaRPr>
          </a:p>
          <a:p>
            <a:pPr>
              <a:lnSpc>
                <a:spcPct val="90000"/>
              </a:lnSpc>
              <a:buClr>
                <a:schemeClr val="folHlink"/>
              </a:buClr>
              <a:buSzPct val="90000"/>
              <a:buFont typeface="Monotype Sorts" charset="2"/>
              <a:buNone/>
            </a:pPr>
            <a:r>
              <a:rPr lang="en-US" altLang="en-US" sz="2800" dirty="0">
                <a:solidFill>
                  <a:schemeClr val="tx1">
                    <a:lumMod val="95000"/>
                    <a:lumOff val="5000"/>
                  </a:schemeClr>
                </a:solidFill>
                <a:latin typeface="Arial" panose="020B0604020202020204" pitchFamily="34" charset="0"/>
                <a:cs typeface="Arial" panose="020B0604020202020204" pitchFamily="34" charset="0"/>
              </a:rPr>
              <a:t>Types of System Calls:</a:t>
            </a:r>
          </a:p>
          <a:p>
            <a:pPr>
              <a:lnSpc>
                <a:spcPct val="90000"/>
              </a:lnSpc>
              <a:buClr>
                <a:schemeClr val="folHlink"/>
              </a:buClr>
              <a:buSzPct val="90000"/>
              <a:buFont typeface="Monotype Sorts" charset="2"/>
              <a:buNone/>
            </a:pPr>
            <a:endParaRPr lang="en-US" altLang="en-US" sz="2800" dirty="0">
              <a:solidFill>
                <a:schemeClr val="tx1">
                  <a:lumMod val="95000"/>
                  <a:lumOff val="5000"/>
                </a:schemeClr>
              </a:solidFill>
              <a:latin typeface="Arial" panose="020B0604020202020204" pitchFamily="34" charset="0"/>
              <a:cs typeface="Arial" panose="020B0604020202020204" pitchFamily="34" charset="0"/>
            </a:endParaRPr>
          </a:p>
          <a:p>
            <a:pPr eaLnBrk="1" hangingPunct="1">
              <a:spcBef>
                <a:spcPct val="0"/>
              </a:spcBef>
              <a:buFontTx/>
              <a:buNone/>
            </a:pPr>
            <a:r>
              <a:rPr kumimoji="1" lang="en-US" altLang="en-US" sz="2800" dirty="0">
                <a:solidFill>
                  <a:schemeClr val="tx1">
                    <a:lumMod val="95000"/>
                    <a:lumOff val="5000"/>
                  </a:schemeClr>
                </a:solidFill>
                <a:latin typeface="Arial" panose="020B0604020202020204" pitchFamily="34" charset="0"/>
                <a:cs typeface="Arial" panose="020B0604020202020204" pitchFamily="34" charset="0"/>
                <a:sym typeface="Wingdings" panose="05000000000000000000" pitchFamily="2" charset="2"/>
              </a:rPr>
              <a:t> </a:t>
            </a:r>
            <a:r>
              <a:rPr kumimoji="1" lang="en-US" altLang="en-US" sz="2800" dirty="0">
                <a:solidFill>
                  <a:schemeClr val="tx1">
                    <a:lumMod val="95000"/>
                    <a:lumOff val="5000"/>
                  </a:schemeClr>
                </a:solidFill>
                <a:latin typeface="Arial" panose="020B0604020202020204" pitchFamily="34" charset="0"/>
                <a:cs typeface="Arial" panose="020B0604020202020204" pitchFamily="34" charset="0"/>
              </a:rPr>
              <a:t>Process control</a:t>
            </a:r>
          </a:p>
          <a:p>
            <a:pPr eaLnBrk="1" hangingPunct="1">
              <a:spcBef>
                <a:spcPct val="0"/>
              </a:spcBef>
              <a:buFontTx/>
              <a:buNone/>
            </a:pPr>
            <a:r>
              <a:rPr kumimoji="1" lang="en-US" altLang="en-US" sz="2800" dirty="0">
                <a:solidFill>
                  <a:schemeClr val="tx1">
                    <a:lumMod val="95000"/>
                    <a:lumOff val="5000"/>
                  </a:schemeClr>
                </a:solidFill>
                <a:latin typeface="Arial" panose="020B0604020202020204" pitchFamily="34" charset="0"/>
                <a:cs typeface="Arial" panose="020B0604020202020204" pitchFamily="34" charset="0"/>
                <a:sym typeface="Wingdings" panose="05000000000000000000" pitchFamily="2" charset="2"/>
              </a:rPr>
              <a:t> </a:t>
            </a:r>
            <a:r>
              <a:rPr kumimoji="1" lang="en-US" altLang="en-US" sz="2800" dirty="0">
                <a:solidFill>
                  <a:schemeClr val="tx1">
                    <a:lumMod val="95000"/>
                    <a:lumOff val="5000"/>
                  </a:schemeClr>
                </a:solidFill>
                <a:latin typeface="Arial" panose="020B0604020202020204" pitchFamily="34" charset="0"/>
                <a:cs typeface="Arial" panose="020B0604020202020204" pitchFamily="34" charset="0"/>
              </a:rPr>
              <a:t>File management</a:t>
            </a:r>
          </a:p>
          <a:p>
            <a:pPr eaLnBrk="1" hangingPunct="1">
              <a:spcBef>
                <a:spcPct val="0"/>
              </a:spcBef>
              <a:buFontTx/>
              <a:buNone/>
            </a:pPr>
            <a:r>
              <a:rPr kumimoji="1" lang="en-US" altLang="en-US" sz="2800" dirty="0">
                <a:solidFill>
                  <a:schemeClr val="tx1">
                    <a:lumMod val="95000"/>
                    <a:lumOff val="5000"/>
                  </a:schemeClr>
                </a:solidFill>
                <a:latin typeface="Arial" panose="020B0604020202020204" pitchFamily="34" charset="0"/>
                <a:cs typeface="Arial" panose="020B0604020202020204" pitchFamily="34" charset="0"/>
                <a:sym typeface="Wingdings" panose="05000000000000000000" pitchFamily="2" charset="2"/>
              </a:rPr>
              <a:t> </a:t>
            </a:r>
            <a:r>
              <a:rPr kumimoji="1" lang="en-US" altLang="en-US" sz="2800" dirty="0">
                <a:solidFill>
                  <a:schemeClr val="tx1">
                    <a:lumMod val="95000"/>
                    <a:lumOff val="5000"/>
                  </a:schemeClr>
                </a:solidFill>
                <a:latin typeface="Arial" panose="020B0604020202020204" pitchFamily="34" charset="0"/>
                <a:cs typeface="Arial" panose="020B0604020202020204" pitchFamily="34" charset="0"/>
              </a:rPr>
              <a:t>Device management</a:t>
            </a:r>
          </a:p>
          <a:p>
            <a:pPr eaLnBrk="1" hangingPunct="1">
              <a:spcBef>
                <a:spcPct val="0"/>
              </a:spcBef>
              <a:buFontTx/>
              <a:buNone/>
            </a:pPr>
            <a:r>
              <a:rPr kumimoji="1" lang="en-US" altLang="en-US" sz="2800" dirty="0">
                <a:solidFill>
                  <a:schemeClr val="tx1">
                    <a:lumMod val="95000"/>
                    <a:lumOff val="5000"/>
                  </a:schemeClr>
                </a:solidFill>
                <a:latin typeface="Arial" panose="020B0604020202020204" pitchFamily="34" charset="0"/>
                <a:cs typeface="Arial" panose="020B0604020202020204" pitchFamily="34" charset="0"/>
                <a:sym typeface="Wingdings" panose="05000000000000000000" pitchFamily="2" charset="2"/>
              </a:rPr>
              <a:t> </a:t>
            </a:r>
            <a:r>
              <a:rPr kumimoji="1" lang="en-US" altLang="en-US" sz="2800" dirty="0">
                <a:solidFill>
                  <a:schemeClr val="tx1">
                    <a:lumMod val="95000"/>
                    <a:lumOff val="5000"/>
                  </a:schemeClr>
                </a:solidFill>
                <a:latin typeface="Arial" panose="020B0604020202020204" pitchFamily="34" charset="0"/>
                <a:cs typeface="Arial" panose="020B0604020202020204" pitchFamily="34" charset="0"/>
              </a:rPr>
              <a:t>Information maintenance</a:t>
            </a:r>
          </a:p>
          <a:p>
            <a:pPr eaLnBrk="1" hangingPunct="1">
              <a:spcBef>
                <a:spcPct val="0"/>
              </a:spcBef>
              <a:buFontTx/>
              <a:buNone/>
            </a:pPr>
            <a:r>
              <a:rPr kumimoji="1" lang="en-US" altLang="en-US" sz="2800" dirty="0">
                <a:solidFill>
                  <a:schemeClr val="tx1">
                    <a:lumMod val="95000"/>
                    <a:lumOff val="5000"/>
                  </a:schemeClr>
                </a:solidFill>
                <a:latin typeface="Arial" panose="020B0604020202020204" pitchFamily="34" charset="0"/>
                <a:cs typeface="Arial" panose="020B0604020202020204" pitchFamily="34" charset="0"/>
                <a:sym typeface="Wingdings" panose="05000000000000000000" pitchFamily="2" charset="2"/>
              </a:rPr>
              <a:t> </a:t>
            </a:r>
            <a:r>
              <a:rPr kumimoji="1" lang="en-US" altLang="en-US" sz="2800" dirty="0">
                <a:solidFill>
                  <a:schemeClr val="tx1">
                    <a:lumMod val="95000"/>
                    <a:lumOff val="5000"/>
                  </a:schemeClr>
                </a:solidFill>
                <a:latin typeface="Arial" panose="020B0604020202020204" pitchFamily="34" charset="0"/>
                <a:cs typeface="Arial" panose="020B0604020202020204" pitchFamily="34" charset="0"/>
              </a:rPr>
              <a:t>Communications</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Content Placeholder 2"/>
          <p:cNvSpPr>
            <a:spLocks noGrp="1"/>
          </p:cNvSpPr>
          <p:nvPr>
            <p:ph sz="half" idx="1"/>
          </p:nvPr>
        </p:nvSpPr>
        <p:spPr>
          <a:xfrm>
            <a:off x="677334" y="886265"/>
            <a:ext cx="4415171" cy="5155096"/>
          </a:xfrm>
        </p:spPr>
        <p:txBody>
          <a:bodyPr>
            <a:noAutofit/>
          </a:bodyPr>
          <a:lstStyle/>
          <a:p>
            <a:r>
              <a:rPr lang="en-US" sz="2800" b="0" i="0" dirty="0">
                <a:solidFill>
                  <a:srgbClr val="202124"/>
                </a:solidFill>
                <a:effectLst/>
                <a:latin typeface="Arial" panose="020B0604020202020204" pitchFamily="34" charset="0"/>
              </a:rPr>
              <a:t>Process control is </a:t>
            </a:r>
            <a:r>
              <a:rPr lang="en-US" sz="2800" b="1" i="0" dirty="0">
                <a:solidFill>
                  <a:srgbClr val="202124"/>
                </a:solidFill>
                <a:effectLst/>
                <a:latin typeface="Arial" panose="020B0604020202020204" pitchFamily="34" charset="0"/>
              </a:rPr>
              <a:t>the system call that is used to direct the processes</a:t>
            </a:r>
            <a:r>
              <a:rPr lang="en-US" sz="2800" b="0" i="0" dirty="0">
                <a:solidFill>
                  <a:srgbClr val="202124"/>
                </a:solidFill>
                <a:effectLst/>
                <a:latin typeface="Arial" panose="020B0604020202020204" pitchFamily="34" charset="0"/>
              </a:rPr>
              <a:t>. Some process control examples include creating, load, abort, end, execute, process, terminate the process, etc.</a:t>
            </a:r>
            <a:endParaRPr lang="en-IN" sz="2800" dirty="0"/>
          </a:p>
        </p:txBody>
      </p:sp>
      <p:pic>
        <p:nvPicPr>
          <p:cNvPr id="2097175" name="Content Placeholder 4"/>
          <p:cNvPicPr>
            <a:picLocks noGrp="1" noChangeAspect="1"/>
          </p:cNvPicPr>
          <p:nvPr>
            <p:ph sz="half" idx="2"/>
          </p:nvPr>
        </p:nvPicPr>
        <p:blipFill>
          <a:blip r:embed="rId2" cstate="print"/>
          <a:stretch>
            <a:fillRect/>
          </a:stretch>
        </p:blipFill>
        <p:spPr>
          <a:xfrm>
            <a:off x="5387926" y="2264898"/>
            <a:ext cx="6386732" cy="4417256"/>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Content Placeholder 2"/>
          <p:cNvSpPr>
            <a:spLocks noGrp="1"/>
          </p:cNvSpPr>
          <p:nvPr>
            <p:ph sz="half" idx="1"/>
          </p:nvPr>
        </p:nvSpPr>
        <p:spPr>
          <a:xfrm>
            <a:off x="309245" y="239395"/>
            <a:ext cx="4881245" cy="6105525"/>
          </a:xfrm>
        </p:spPr>
        <p:txBody>
          <a:bodyPr>
            <a:noAutofit/>
          </a:bodyPr>
          <a:lstStyle/>
          <a:p>
            <a:r>
              <a:rPr lang="en-US" sz="2600" b="1" i="0" dirty="0">
                <a:solidFill>
                  <a:srgbClr val="FF0000"/>
                </a:solidFill>
                <a:effectLst/>
                <a:latin typeface="Arial" panose="020B0604020202020204" pitchFamily="34" charset="0"/>
                <a:cs typeface="Arial" panose="020B0604020202020204" pitchFamily="34" charset="0"/>
              </a:rPr>
              <a:t>File management </a:t>
            </a:r>
            <a:r>
              <a:rPr lang="en-US" sz="2600" b="0" i="0" dirty="0">
                <a:solidFill>
                  <a:schemeClr val="tx1"/>
                </a:solidFill>
                <a:effectLst/>
                <a:latin typeface="Arial" panose="020B0604020202020204" pitchFamily="34" charset="0"/>
                <a:cs typeface="Arial" panose="020B0604020202020204" pitchFamily="34" charset="0"/>
              </a:rPr>
              <a:t>is a system call that is used to handle the files. Some file management examples include creating files, delete files, open, close, read, write, etc.</a:t>
            </a:r>
            <a:endParaRPr lang="en-US" sz="2600" dirty="0">
              <a:solidFill>
                <a:schemeClr val="tx1"/>
              </a:solidFill>
              <a:latin typeface="Arial" panose="020B0604020202020204" pitchFamily="34" charset="0"/>
              <a:cs typeface="Arial" panose="020B0604020202020204" pitchFamily="34" charset="0"/>
            </a:endParaRPr>
          </a:p>
          <a:p>
            <a:r>
              <a:rPr lang="en-US" sz="2600" b="1" i="0" dirty="0">
                <a:solidFill>
                  <a:srgbClr val="FF0000"/>
                </a:solidFill>
                <a:effectLst/>
                <a:latin typeface="Arial" panose="020B0604020202020204" pitchFamily="34" charset="0"/>
                <a:cs typeface="Arial" panose="020B0604020202020204" pitchFamily="34" charset="0"/>
              </a:rPr>
              <a:t>Device management </a:t>
            </a:r>
            <a:r>
              <a:rPr lang="en-US" sz="2600" b="0" i="0" dirty="0">
                <a:solidFill>
                  <a:schemeClr val="tx1"/>
                </a:solidFill>
                <a:effectLst/>
                <a:latin typeface="Arial" panose="020B0604020202020204" pitchFamily="34" charset="0"/>
                <a:cs typeface="Arial" panose="020B0604020202020204" pitchFamily="34" charset="0"/>
              </a:rPr>
              <a:t>is a system call that is used to deal with devices. Some examples of device management include read, device, write, get device attributes, release device, etc.</a:t>
            </a:r>
            <a:endParaRPr lang="en-IN" sz="2600" dirty="0">
              <a:solidFill>
                <a:schemeClr val="tx1"/>
              </a:solidFill>
              <a:latin typeface="Arial" panose="020B0604020202020204" pitchFamily="34" charset="0"/>
              <a:cs typeface="Arial" panose="020B0604020202020204" pitchFamily="34" charset="0"/>
            </a:endParaRPr>
          </a:p>
        </p:txBody>
      </p:sp>
      <p:sp>
        <p:nvSpPr>
          <p:cNvPr id="1048705" name="Content Placeholder 3"/>
          <p:cNvSpPr>
            <a:spLocks noGrp="1"/>
          </p:cNvSpPr>
          <p:nvPr>
            <p:ph sz="half" idx="2"/>
          </p:nvPr>
        </p:nvSpPr>
        <p:spPr>
          <a:xfrm>
            <a:off x="5089969" y="379829"/>
            <a:ext cx="4461993" cy="5964700"/>
          </a:xfrm>
        </p:spPr>
        <p:txBody>
          <a:bodyPr>
            <a:normAutofit fontScale="50000"/>
          </a:bodyPr>
          <a:lstStyle/>
          <a:p>
            <a:r>
              <a:rPr lang="en-US" sz="4800" b="1" i="0" dirty="0">
                <a:solidFill>
                  <a:srgbClr val="FF0000"/>
                </a:solidFill>
                <a:effectLst/>
                <a:latin typeface="Arial" panose="020B0604020202020204" pitchFamily="34" charset="0"/>
                <a:cs typeface="Arial" panose="020B0604020202020204" pitchFamily="34" charset="0"/>
              </a:rPr>
              <a:t>Information maintenance</a:t>
            </a:r>
            <a:r>
              <a:rPr lang="en-US" sz="3300" b="1" i="0" dirty="0">
                <a:solidFill>
                  <a:srgbClr val="FF0000"/>
                </a:solidFill>
                <a:effectLst/>
                <a:latin typeface="Arial" panose="020B0604020202020204" pitchFamily="34" charset="0"/>
                <a:cs typeface="Arial" panose="020B0604020202020204" pitchFamily="34" charset="0"/>
              </a:rPr>
              <a:t> </a:t>
            </a:r>
            <a:r>
              <a:rPr lang="en-US" sz="4665" b="0" i="0" dirty="0">
                <a:solidFill>
                  <a:schemeClr val="tx1"/>
                </a:solidFill>
                <a:effectLst/>
                <a:latin typeface="Arial" panose="020B0604020202020204" pitchFamily="34" charset="0"/>
                <a:cs typeface="Arial" panose="020B0604020202020204" pitchFamily="34" charset="0"/>
              </a:rPr>
              <a:t>is a system call that is used to maintain information. There are some examples of information maintenance, including getting system data, set time or date, get time or date, set system data, etc.</a:t>
            </a:r>
            <a:endParaRPr lang="en-US" sz="3300" dirty="0">
              <a:solidFill>
                <a:schemeClr val="tx1"/>
              </a:solidFill>
              <a:latin typeface="Arial" panose="020B0604020202020204" pitchFamily="34" charset="0"/>
              <a:cs typeface="Arial" panose="020B0604020202020204" pitchFamily="34" charset="0"/>
            </a:endParaRPr>
          </a:p>
          <a:p>
            <a:r>
              <a:rPr lang="en-US" sz="4800" b="1" i="0" dirty="0">
                <a:solidFill>
                  <a:srgbClr val="FF0000"/>
                </a:solidFill>
                <a:effectLst/>
                <a:latin typeface="Arial" panose="020B0604020202020204" pitchFamily="34" charset="0"/>
                <a:cs typeface="Arial" panose="020B0604020202020204" pitchFamily="34" charset="0"/>
              </a:rPr>
              <a:t>Communication</a:t>
            </a:r>
            <a:r>
              <a:rPr lang="en-US" sz="4800" b="0" i="0" dirty="0">
                <a:solidFill>
                  <a:schemeClr val="tx1"/>
                </a:solidFill>
                <a:effectLst/>
                <a:latin typeface="Arial" panose="020B0604020202020204" pitchFamily="34" charset="0"/>
                <a:cs typeface="Arial" panose="020B0604020202020204" pitchFamily="34" charset="0"/>
              </a:rPr>
              <a:t> is a system call that is used for communication. There are some examples of communication, including create, delete communication connections, send, receive messages, etc.</a:t>
            </a:r>
            <a:endParaRPr lang="en-US" sz="4800" dirty="0">
              <a:solidFill>
                <a:schemeClr val="tx1"/>
              </a:solidFill>
              <a:latin typeface="Arial" panose="020B0604020202020204" pitchFamily="34" charset="0"/>
              <a:cs typeface="Arial" panose="020B0604020202020204" pitchFamily="34" charset="0"/>
            </a:endParaRPr>
          </a:p>
          <a:p>
            <a:endParaRPr lang="en-IN" sz="48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Title 1"/>
          <p:cNvSpPr>
            <a:spLocks noGrp="1"/>
          </p:cNvSpPr>
          <p:nvPr>
            <p:ph type="title"/>
          </p:nvPr>
        </p:nvSpPr>
        <p:spPr>
          <a:xfrm>
            <a:off x="649198" y="0"/>
            <a:ext cx="8596668" cy="829994"/>
          </a:xfrm>
        </p:spPr>
        <p:txBody>
          <a:bodyPr>
            <a:normAutofit/>
          </a:bodyPr>
          <a:lstStyle/>
          <a:p>
            <a:r>
              <a:rPr lang="en-US" altLang="en-US" sz="3600" b="1" dirty="0"/>
              <a:t>Examples of Windows and Unix System Calls</a:t>
            </a:r>
            <a:r>
              <a:rPr lang="en-US" altLang="en-US" sz="3600" dirty="0"/>
              <a:t/>
            </a:r>
            <a:br>
              <a:rPr lang="en-US" altLang="en-US" sz="3600" dirty="0"/>
            </a:br>
            <a:endParaRPr lang="en-US" dirty="0"/>
          </a:p>
        </p:txBody>
      </p:sp>
      <p:pic>
        <p:nvPicPr>
          <p:cNvPr id="2097176" name="Picture 6" descr="OS8-p61"/>
          <p:cNvPicPr>
            <a:picLocks noGrp="1" noChangeAspect="1" noChangeArrowheads="1"/>
          </p:cNvPicPr>
          <p:nvPr>
            <p:ph idx="1"/>
          </p:nvPr>
        </p:nvPicPr>
        <p:blipFill>
          <a:blip r:embed="rId2" cstate="print">
            <a:lum bright="-18000" contrast="24000"/>
          </a:blip>
          <a:srcRect/>
          <a:stretch>
            <a:fillRect/>
          </a:stretch>
        </p:blipFill>
        <p:spPr bwMode="auto">
          <a:xfrm>
            <a:off x="1" y="566224"/>
            <a:ext cx="10578904" cy="645355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Title 1"/>
          <p:cNvSpPr>
            <a:spLocks noGrp="1"/>
          </p:cNvSpPr>
          <p:nvPr>
            <p:ph type="title"/>
          </p:nvPr>
        </p:nvSpPr>
        <p:spPr>
          <a:xfrm>
            <a:off x="445478" y="274320"/>
            <a:ext cx="8596668" cy="558018"/>
          </a:xfrm>
        </p:spPr>
        <p:txBody>
          <a:bodyPr>
            <a:normAutofit/>
          </a:bodyPr>
          <a:lstStyle/>
          <a:p>
            <a:r>
              <a:rPr lang="en-US" b="1" dirty="0"/>
              <a:t>OS Structures:</a:t>
            </a:r>
          </a:p>
        </p:txBody>
      </p:sp>
      <p:sp>
        <p:nvSpPr>
          <p:cNvPr id="1048709" name="Content Placeholder 2"/>
          <p:cNvSpPr>
            <a:spLocks noGrp="1"/>
          </p:cNvSpPr>
          <p:nvPr>
            <p:ph idx="1"/>
          </p:nvPr>
        </p:nvSpPr>
        <p:spPr>
          <a:xfrm>
            <a:off x="436099" y="1026943"/>
            <a:ext cx="11310424" cy="5556738"/>
          </a:xfrm>
        </p:spPr>
        <p:txBody>
          <a:bodyPr/>
          <a:lstStyle/>
          <a:p>
            <a:r>
              <a:rPr lang="en-US" sz="2400" b="0" i="0" dirty="0">
                <a:solidFill>
                  <a:srgbClr val="202124"/>
                </a:solidFill>
                <a:effectLst/>
                <a:latin typeface="Arial" panose="020B0604020202020204" pitchFamily="34" charset="0"/>
                <a:cs typeface="Arial" panose="020B0604020202020204" pitchFamily="34" charset="0"/>
              </a:rPr>
              <a:t>A </a:t>
            </a:r>
            <a:r>
              <a:rPr lang="en-US" sz="2400" b="1" i="0" dirty="0">
                <a:solidFill>
                  <a:srgbClr val="202124"/>
                </a:solidFill>
                <a:effectLst/>
                <a:latin typeface="Arial" panose="020B0604020202020204" pitchFamily="34" charset="0"/>
                <a:cs typeface="Arial" panose="020B0604020202020204" pitchFamily="34" charset="0"/>
              </a:rPr>
              <a:t>monolithic operating system </a:t>
            </a:r>
            <a:r>
              <a:rPr lang="en-US" sz="2400" b="0" i="0" dirty="0">
                <a:solidFill>
                  <a:srgbClr val="202124"/>
                </a:solidFill>
                <a:effectLst/>
                <a:latin typeface="Arial" panose="020B0604020202020204" pitchFamily="34" charset="0"/>
                <a:cs typeface="Arial" panose="020B0604020202020204" pitchFamily="34" charset="0"/>
              </a:rPr>
              <a:t>is an OS architecture in which the entire operating system works in the kernel space. In contrast, </a:t>
            </a:r>
            <a:r>
              <a:rPr lang="en-US" sz="2400" b="1" i="0" dirty="0">
                <a:solidFill>
                  <a:srgbClr val="202124"/>
                </a:solidFill>
                <a:effectLst/>
                <a:latin typeface="Arial" panose="020B0604020202020204" pitchFamily="34" charset="0"/>
                <a:cs typeface="Arial" panose="020B0604020202020204" pitchFamily="34" charset="0"/>
              </a:rPr>
              <a:t>a layered operating system </a:t>
            </a:r>
            <a:r>
              <a:rPr lang="en-US" sz="2400" b="0" i="0" dirty="0">
                <a:solidFill>
                  <a:srgbClr val="202124"/>
                </a:solidFill>
                <a:effectLst/>
                <a:latin typeface="Arial" panose="020B0604020202020204" pitchFamily="34" charset="0"/>
                <a:cs typeface="Arial" panose="020B0604020202020204" pitchFamily="34" charset="0"/>
              </a:rPr>
              <a:t>is an OS architecture that is divided into a number of layers, each layer performing a specific functionality.</a:t>
            </a:r>
          </a:p>
          <a:p>
            <a:r>
              <a:rPr lang="en-US" sz="2400" b="0" i="0" dirty="0">
                <a:solidFill>
                  <a:srgbClr val="333333"/>
                </a:solidFill>
                <a:effectLst/>
                <a:latin typeface="Arial" panose="020B0604020202020204" pitchFamily="34" charset="0"/>
                <a:cs typeface="Arial" panose="020B0604020202020204" pitchFamily="34" charset="0"/>
              </a:rPr>
              <a:t>An operating system with different layers for handling system software and user software is known as a layered operating system</a:t>
            </a:r>
            <a:r>
              <a:rPr lang="en-US" sz="2400" dirty="0">
                <a:solidFill>
                  <a:srgbClr val="202124"/>
                </a:solidFill>
                <a:latin typeface="Arial" panose="020B0604020202020204" pitchFamily="34" charset="0"/>
                <a:cs typeface="Arial" panose="020B0604020202020204" pitchFamily="34" charset="0"/>
              </a:rPr>
              <a:t>.</a:t>
            </a:r>
          </a:p>
          <a:p>
            <a:endParaRPr lang="en-US" dirty="0">
              <a:solidFill>
                <a:srgbClr val="202124"/>
              </a:solidFill>
              <a:latin typeface="Arial" panose="020B0604020202020204" pitchFamily="34" charset="0"/>
            </a:endParaRPr>
          </a:p>
          <a:p>
            <a:endParaRPr lang="en-US" dirty="0">
              <a:solidFill>
                <a:srgbClr val="202124"/>
              </a:solidFill>
              <a:latin typeface="Arial" panose="020B0604020202020204" pitchFamily="34" charset="0"/>
            </a:endParaRPr>
          </a:p>
          <a:p>
            <a:endParaRPr lang="en-US" dirty="0">
              <a:solidFill>
                <a:srgbClr val="202124"/>
              </a:solidFill>
              <a:latin typeface="Arial" panose="020B0604020202020204" pitchFamily="34" charset="0"/>
            </a:endParaRPr>
          </a:p>
          <a:p>
            <a:endParaRPr lang="en-US" dirty="0"/>
          </a:p>
        </p:txBody>
      </p:sp>
      <p:graphicFrame>
        <p:nvGraphicFramePr>
          <p:cNvPr id="4194305" name="Table 5"/>
          <p:cNvGraphicFramePr>
            <a:graphicFrameLocks noGrp="1"/>
          </p:cNvGraphicFramePr>
          <p:nvPr/>
        </p:nvGraphicFramePr>
        <p:xfrm>
          <a:off x="445478" y="3629465"/>
          <a:ext cx="11680873" cy="3148821"/>
        </p:xfrm>
        <a:graphic>
          <a:graphicData uri="http://schemas.openxmlformats.org/drawingml/2006/table">
            <a:tbl>
              <a:tblPr/>
              <a:tblGrid>
                <a:gridCol w="2058571"/>
                <a:gridCol w="4909625"/>
                <a:gridCol w="4712677"/>
              </a:tblGrid>
              <a:tr h="686056">
                <a:tc>
                  <a:txBody>
                    <a:bodyPr/>
                    <a:lstStyle/>
                    <a:p>
                      <a:pPr algn="l" fontAlgn="t"/>
                      <a:r>
                        <a:rPr lang="en-US" sz="2400" dirty="0">
                          <a:solidFill>
                            <a:srgbClr val="000000"/>
                          </a:solidFill>
                          <a:effectLst/>
                          <a:latin typeface="Times New Roman" panose="02020603050405020304" pitchFamily="18" charset="0"/>
                          <a:cs typeface="Times New Roman" panose="02020603050405020304" pitchFamily="18" charset="0"/>
                        </a:rPr>
                        <a:t>Features</a:t>
                      </a:r>
                    </a:p>
                  </a:txBody>
                  <a:tcPr marL="114300" marR="114300" marT="114300" marB="114300">
                    <a:lnL w="9525" cap="flat" cmpd="sng" algn="ctr">
                      <a:solidFill>
                        <a:srgbClr val="D048E8"/>
                      </a:solidFill>
                      <a:prstDash val="solid"/>
                      <a:round/>
                      <a:headEnd type="none" w="med" len="med"/>
                      <a:tailEnd type="none" w="med" len="med"/>
                    </a:lnL>
                    <a:lnR w="9525" cap="flat" cmpd="sng" algn="ctr">
                      <a:solidFill>
                        <a:srgbClr val="D048E8"/>
                      </a:solidFill>
                      <a:prstDash val="solid"/>
                      <a:round/>
                      <a:headEnd type="none" w="med" len="med"/>
                      <a:tailEnd type="none" w="med" len="med"/>
                    </a:lnR>
                    <a:lnT w="9525" cap="flat" cmpd="sng" algn="ctr">
                      <a:solidFill>
                        <a:srgbClr val="D048E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a:solidFill>
                            <a:srgbClr val="000000"/>
                          </a:solidFill>
                          <a:effectLst/>
                          <a:latin typeface="Times New Roman" panose="02020603050405020304" pitchFamily="18" charset="0"/>
                          <a:cs typeface="Times New Roman" panose="02020603050405020304" pitchFamily="18" charset="0"/>
                        </a:rPr>
                        <a:t>Monolithic</a:t>
                      </a:r>
                    </a:p>
                  </a:txBody>
                  <a:tcPr marL="114300" marR="114300" marT="114300" marB="114300">
                    <a:lnL w="9525" cap="flat" cmpd="sng" algn="ctr">
                      <a:solidFill>
                        <a:srgbClr val="D048E8"/>
                      </a:solidFill>
                      <a:prstDash val="solid"/>
                      <a:round/>
                      <a:headEnd type="none" w="med" len="med"/>
                      <a:tailEnd type="none" w="med" len="med"/>
                    </a:lnL>
                    <a:lnR w="9525" cap="flat" cmpd="sng" algn="ctr">
                      <a:solidFill>
                        <a:srgbClr val="D048E8"/>
                      </a:solidFill>
                      <a:prstDash val="solid"/>
                      <a:round/>
                      <a:headEnd type="none" w="med" len="med"/>
                      <a:tailEnd type="none" w="med" len="med"/>
                    </a:lnR>
                    <a:lnT w="9525" cap="flat" cmpd="sng" algn="ctr">
                      <a:solidFill>
                        <a:srgbClr val="D048E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a:solidFill>
                            <a:srgbClr val="000000"/>
                          </a:solidFill>
                          <a:effectLst/>
                          <a:latin typeface="Times New Roman" panose="02020603050405020304" pitchFamily="18" charset="0"/>
                          <a:cs typeface="Times New Roman" panose="02020603050405020304" pitchFamily="18" charset="0"/>
                        </a:rPr>
                        <a:t>Layered Operating System</a:t>
                      </a:r>
                    </a:p>
                  </a:txBody>
                  <a:tcPr marL="114300" marR="114300" marT="114300" marB="114300">
                    <a:lnL w="9525" cap="flat" cmpd="sng" algn="ctr">
                      <a:solidFill>
                        <a:srgbClr val="D048E8"/>
                      </a:solidFill>
                      <a:prstDash val="solid"/>
                      <a:round/>
                      <a:headEnd type="none" w="med" len="med"/>
                      <a:tailEnd type="none" w="med" len="med"/>
                    </a:lnL>
                    <a:lnR w="9525" cap="flat" cmpd="sng" algn="ctr">
                      <a:solidFill>
                        <a:srgbClr val="D048E8"/>
                      </a:solidFill>
                      <a:prstDash val="solid"/>
                      <a:round/>
                      <a:headEnd type="none" w="med" len="med"/>
                      <a:tailEnd type="none" w="med" len="med"/>
                    </a:lnR>
                    <a:lnT w="9525" cap="flat" cmpd="sng" algn="ctr">
                      <a:solidFill>
                        <a:srgbClr val="D048E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442476">
                <a:tc>
                  <a:txBody>
                    <a:bodyPr/>
                    <a:lstStyle/>
                    <a:p>
                      <a:pPr algn="just" fontAlgn="t"/>
                      <a:r>
                        <a:rPr lang="en-US" sz="2400" b="1" dirty="0">
                          <a:solidFill>
                            <a:srgbClr val="333333"/>
                          </a:solidFill>
                          <a:effectLst/>
                          <a:latin typeface="Times New Roman" panose="02020603050405020304" pitchFamily="18" charset="0"/>
                          <a:cs typeface="Times New Roman" panose="02020603050405020304" pitchFamily="18" charset="0"/>
                        </a:rPr>
                        <a:t>Definition</a:t>
                      </a:r>
                      <a:endParaRPr lang="en-US" sz="2400" dirty="0">
                        <a:solidFill>
                          <a:srgbClr val="333333"/>
                        </a:solidFill>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Times New Roman" panose="02020603050405020304" pitchFamily="18" charset="0"/>
                          <a:cs typeface="Times New Roman" panose="02020603050405020304" pitchFamily="18" charset="0"/>
                        </a:rPr>
                        <a:t>It is one in which the complete operating system operates in the kernel space.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Times New Roman" panose="02020603050405020304" pitchFamily="18" charset="0"/>
                          <a:cs typeface="Times New Roman" panose="02020603050405020304" pitchFamily="18" charset="0"/>
                        </a:rPr>
                        <a:t>A layered operating system that has divided into multiple layers, and each layer serves as a specific task.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020289">
                <a:tc>
                  <a:txBody>
                    <a:bodyPr/>
                    <a:lstStyle/>
                    <a:p>
                      <a:pPr algn="just" fontAlgn="t"/>
                      <a:r>
                        <a:rPr lang="en-US" sz="2400" b="1" dirty="0">
                          <a:solidFill>
                            <a:srgbClr val="333333"/>
                          </a:solidFill>
                          <a:effectLst/>
                          <a:latin typeface="Times New Roman" panose="02020603050405020304" pitchFamily="18" charset="0"/>
                          <a:cs typeface="Times New Roman" panose="02020603050405020304" pitchFamily="18" charset="0"/>
                        </a:rPr>
                        <a:t>Number of levels</a:t>
                      </a:r>
                      <a:endParaRPr lang="en-US" sz="2400" dirty="0">
                        <a:solidFill>
                          <a:srgbClr val="333333"/>
                        </a:solidFill>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Times New Roman" panose="02020603050405020304" pitchFamily="18" charset="0"/>
                          <a:cs typeface="Times New Roman" panose="02020603050405020304" pitchFamily="18" charset="0"/>
                        </a:rPr>
                        <a:t>There are mainly three layers in the monolithic operating system.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Times New Roman" panose="02020603050405020304" pitchFamily="18" charset="0"/>
                          <a:cs typeface="Times New Roman" panose="02020603050405020304" pitchFamily="18" charset="0"/>
                        </a:rPr>
                        <a:t>There are multiple layers in layered operating systems.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7" name="Picture 2" descr="Monolithic vs layered Operating System"/>
          <p:cNvPicPr>
            <a:picLocks noGrp="1" noChangeAspect="1" noChangeArrowheads="1"/>
          </p:cNvPicPr>
          <p:nvPr>
            <p:ph sz="half" idx="2"/>
          </p:nvPr>
        </p:nvPicPr>
        <p:blipFill>
          <a:blip r:embed="rId2" cstate="print"/>
          <a:srcRect/>
          <a:stretch>
            <a:fillRect/>
          </a:stretch>
        </p:blipFill>
        <p:spPr bwMode="auto">
          <a:xfrm>
            <a:off x="6263640" y="998855"/>
            <a:ext cx="5928360" cy="5007610"/>
          </a:xfrm>
          <a:prstGeom prst="rect">
            <a:avLst/>
          </a:prstGeom>
          <a:noFill/>
        </p:spPr>
      </p:pic>
      <p:pic>
        <p:nvPicPr>
          <p:cNvPr id="100" name="Picture 99"/>
          <p:cNvPicPr/>
          <p:nvPr/>
        </p:nvPicPr>
        <p:blipFill>
          <a:blip r:embed="rId3" cstate="print"/>
          <a:stretch>
            <a:fillRect/>
          </a:stretch>
        </p:blipFill>
        <p:spPr>
          <a:xfrm>
            <a:off x="0" y="998220"/>
            <a:ext cx="5998845" cy="5008880"/>
          </a:xfrm>
          <a:prstGeom prst="rect">
            <a:avLst/>
          </a:prstGeom>
          <a:noFill/>
          <a:ln w="9525">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9"/>
          <p:cNvSpPr txBox="1"/>
          <p:nvPr/>
        </p:nvSpPr>
        <p:spPr>
          <a:xfrm>
            <a:off x="360680" y="456565"/>
            <a:ext cx="10354945" cy="5262245"/>
          </a:xfrm>
          <a:prstGeom prst="rect">
            <a:avLst/>
          </a:prstGeom>
          <a:noFill/>
        </p:spPr>
        <p:txBody>
          <a:bodyPr wrap="square" rtlCol="0" anchor="t">
            <a:spAutoFit/>
          </a:bodyPr>
          <a:lstStyle/>
          <a:p>
            <a:r>
              <a:rPr lang="en-US" sz="2400">
                <a:solidFill>
                  <a:srgbClr val="FF0000"/>
                </a:solidFill>
              </a:rPr>
              <a:t>Monolithic Structure of Operating System:</a:t>
            </a:r>
          </a:p>
          <a:p>
            <a:endParaRPr lang="en-US" sz="240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The monolithic operating system is a very basic operating system in which file management, memory management, device management, and process management are directly controlled within the kernel. </a:t>
            </a:r>
          </a:p>
          <a:p>
            <a:pPr indent="0">
              <a:buFont typeface="Arial" panose="020B0604020202020204" pitchFamily="34" charset="0"/>
              <a:buNone/>
            </a:pPr>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The kernel can access all the resources present in the system. In monolithic systems, each component of the operating system is contained within the kernel.</a:t>
            </a:r>
          </a:p>
          <a:p>
            <a:pPr indent="0">
              <a:buFont typeface="Arial" panose="020B0604020202020204" pitchFamily="34" charset="0"/>
              <a:buNone/>
            </a:pPr>
            <a:r>
              <a:rPr lang="en-US" sz="240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The monolithic operating system is also known as the monolithic kernel. This is an old operating system used to perform small tasks like batch processing and time-sharing tasks in banks. The monolithic kernel acts as a virtual machine that controls all hardware parts.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effectLst/>
                <a:latin typeface="Times New Roman" panose="02020603050405020304" pitchFamily="18" charset="0"/>
                <a:cs typeface="Times New Roman" panose="02020603050405020304" pitchFamily="18" charset="0"/>
                <a:sym typeface="+mn-ea"/>
              </a:rPr>
              <a:t>Layered Operating System</a:t>
            </a:r>
            <a:r>
              <a:rPr lang="en-US">
                <a:solidFill>
                  <a:srgbClr val="000000"/>
                </a:solidFill>
                <a:effectLst/>
                <a:latin typeface="Times New Roman" panose="02020603050405020304" pitchFamily="18" charset="0"/>
                <a:cs typeface="Times New Roman" panose="02020603050405020304" pitchFamily="18" charset="0"/>
              </a:rPr>
              <a:t/>
            </a:r>
            <a:br>
              <a:rPr lang="en-US">
                <a:solidFill>
                  <a:srgbClr val="000000"/>
                </a:solidFill>
                <a:effectLst/>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sz="half" idx="1"/>
          </p:nvPr>
        </p:nvSpPr>
        <p:spPr/>
        <p:txBody>
          <a:bodyPr/>
          <a:lstStyle/>
          <a:p>
            <a:r>
              <a:rPr lang="en-US" sz="2400"/>
              <a:t>The layered structure approach breaks up the operating system into different layers and retains much more control on the system. The bottom layer (layer 0) is the hardware, and the topmost layer (layer N) is the user interface.</a:t>
            </a:r>
          </a:p>
        </p:txBody>
      </p:sp>
      <p:pic>
        <p:nvPicPr>
          <p:cNvPr id="5" name="Content Placeholder 4"/>
          <p:cNvPicPr>
            <a:picLocks noGrp="1" noChangeAspect="1"/>
          </p:cNvPicPr>
          <p:nvPr>
            <p:ph sz="half" idx="2"/>
          </p:nvPr>
        </p:nvPicPr>
        <p:blipFill>
          <a:blip r:embed="rId2" cstate="print"/>
          <a:stretch>
            <a:fillRect/>
          </a:stretch>
        </p:blipFill>
        <p:spPr>
          <a:xfrm>
            <a:off x="5829300" y="1130935"/>
            <a:ext cx="6099810" cy="54260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a:xfrm>
            <a:off x="225083" y="609600"/>
            <a:ext cx="11366695" cy="1320800"/>
          </a:xfrm>
        </p:spPr>
        <p:txBody>
          <a:bodyPr>
            <a:normAutofit fontScale="90000"/>
          </a:bodyPr>
          <a:lstStyle/>
          <a:p>
            <a:r>
              <a:rPr lang="en-IN" sz="3600" b="1" dirty="0">
                <a:solidFill>
                  <a:srgbClr val="0070C0"/>
                </a:solidFill>
                <a:effectLst/>
                <a:latin typeface="Verdana" panose="020B0604030504040204" pitchFamily="34" charset="0"/>
                <a:ea typeface="Times New Roman" panose="02020603050405020304" pitchFamily="18" charset="0"/>
                <a:cs typeface="Segoe UI" panose="020B0502040204020203" pitchFamily="34" charset="0"/>
              </a:rPr>
              <a:t>The following points indicate the need for the operating system:</a:t>
            </a:r>
            <a:r>
              <a:rPr lang="en-IN" sz="3600" dirty="0">
                <a:effectLst/>
                <a:latin typeface="Calibri" panose="020F0502020204030204" pitchFamily="34" charset="0"/>
                <a:ea typeface="Calibri" panose="020F0502020204030204" pitchFamily="34" charset="0"/>
                <a:cs typeface="Times New Roman" panose="02020603050405020304" pitchFamily="18" charset="0"/>
              </a:rPr>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1048597" name="Content Placeholder 2"/>
          <p:cNvSpPr>
            <a:spLocks noGrp="1"/>
          </p:cNvSpPr>
          <p:nvPr>
            <p:ph idx="1"/>
          </p:nvPr>
        </p:nvSpPr>
        <p:spPr>
          <a:xfrm>
            <a:off x="0" y="1772529"/>
            <a:ext cx="11141611" cy="4268833"/>
          </a:xfrm>
        </p:spPr>
        <p:txBody>
          <a:bodyPr>
            <a:noAutofit/>
          </a:bodyPr>
          <a:lstStyle/>
          <a:p>
            <a:pPr lvl="0" algn="just">
              <a:lnSpc>
                <a:spcPct val="150000"/>
              </a:lnSpc>
              <a:spcBef>
                <a:spcPts val="300"/>
              </a:spcBef>
              <a:buFont typeface="Wingdings" panose="05000000000000000000" pitchFamily="2" charset="2"/>
              <a:buChar char="Ø"/>
            </a:pPr>
            <a:r>
              <a:rPr lang="en-IN"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More than one program runs at a time in a computer, and all of them require your computer's CPU and memory. The operating system manages resources for all those programs. That is </a:t>
            </a:r>
            <a:r>
              <a:rPr lang="en-IN" sz="2400" b="1"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why the operating system is required</a:t>
            </a:r>
            <a:r>
              <a:rPr lang="en-IN"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IN" sz="2400" b="1"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150000"/>
              </a:lnSpc>
              <a:spcBef>
                <a:spcPts val="300"/>
              </a:spcBef>
              <a:buFont typeface="Wingdings" panose="05000000000000000000" pitchFamily="2" charset="2"/>
              <a:buChar char="Ø"/>
            </a:pPr>
            <a:r>
              <a:rPr lang="en-IN"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Multitasking is a very critical feature of the OS. With its help, we can run many programs simultaneously.</a:t>
            </a:r>
            <a:endParaRPr lang="en-IN" sz="2400" b="1"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150000"/>
              </a:lnSpc>
              <a:spcBef>
                <a:spcPts val="300"/>
              </a:spcBef>
              <a:buFont typeface="Wingdings" panose="05000000000000000000" pitchFamily="2" charset="2"/>
              <a:buChar char="Ø"/>
            </a:pPr>
            <a:r>
              <a:rPr lang="en-IN"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operating system provides a platform to run any application program in the computer. </a:t>
            </a:r>
            <a:endParaRPr lang="en-IN" sz="2400" b="1" dirty="0">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Content Placeholder 2"/>
          <p:cNvSpPr>
            <a:spLocks noGrp="1"/>
          </p:cNvSpPr>
          <p:nvPr>
            <p:ph idx="1"/>
          </p:nvPr>
        </p:nvSpPr>
        <p:spPr>
          <a:xfrm>
            <a:off x="168812" y="379828"/>
            <a:ext cx="11451102" cy="6344529"/>
          </a:xfrm>
        </p:spPr>
        <p:txBody>
          <a:bodyPr>
            <a:normAutofit lnSpcReduction="10000"/>
          </a:bodyPr>
          <a:lstStyle/>
          <a:p>
            <a:pPr algn="just">
              <a:lnSpc>
                <a:spcPct val="150000"/>
              </a:lnSpc>
              <a:spcBef>
                <a:spcPts val="300"/>
              </a:spcBef>
              <a:buFont typeface="Wingdings" panose="05000000000000000000" pitchFamily="2" charset="2"/>
              <a:buChar char="Ø"/>
            </a:pPr>
            <a:r>
              <a:rPr lang="en-IN" sz="2600" b="1"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It helps the user in </a:t>
            </a:r>
            <a:r>
              <a:rPr lang="en-IN" sz="2600" b="1"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file management</a:t>
            </a:r>
            <a:r>
              <a:rPr lang="en-IN" sz="2600" b="1"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Through this, the user can save the data according to his needs.</a:t>
            </a:r>
          </a:p>
          <a:p>
            <a:pPr lvl="0" algn="just">
              <a:lnSpc>
                <a:spcPct val="150000"/>
              </a:lnSpc>
              <a:spcBef>
                <a:spcPts val="300"/>
              </a:spcBef>
              <a:buFont typeface="Wingdings" panose="05000000000000000000" pitchFamily="2" charset="2"/>
              <a:buChar char="Ø"/>
            </a:pPr>
            <a:r>
              <a:rPr lang="en-IN" sz="2600" b="1"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You use your mouse to open the application and click on the menu. All this is possible due to the modern operating system. This operating system allows you to do this with the help of </a:t>
            </a:r>
            <a:r>
              <a:rPr lang="en-IN" sz="2600" b="1"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GUI (Graphical user interface)</a:t>
            </a:r>
            <a:r>
              <a:rPr lang="en-IN" sz="2600" b="1"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a:t>
            </a:r>
            <a:endParaRPr lang="en-IN" sz="2600" b="1"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endParaRPr>
          </a:p>
          <a:p>
            <a:pPr lvl="0" algn="just">
              <a:lnSpc>
                <a:spcPct val="150000"/>
              </a:lnSpc>
              <a:spcBef>
                <a:spcPts val="300"/>
              </a:spcBef>
              <a:spcAft>
                <a:spcPts val="800"/>
              </a:spcAft>
              <a:buFont typeface="Wingdings" panose="05000000000000000000" pitchFamily="2" charset="2"/>
              <a:buChar char="Ø"/>
            </a:pPr>
            <a:r>
              <a:rPr lang="en-IN" sz="2600" b="1"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The operating system creates a </a:t>
            </a:r>
            <a:r>
              <a:rPr lang="en-IN" sz="2600" b="1"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communication link between the user and the computer hardware,</a:t>
            </a:r>
            <a:r>
              <a:rPr lang="en-IN" sz="2600" b="1"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 allowing the user to run any application program and obtain the required output properly.</a:t>
            </a:r>
            <a:endParaRPr lang="en-IN" sz="2600" b="1"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endParaRPr>
          </a:p>
          <a:p>
            <a:pPr>
              <a:buFont typeface="Wingdings" panose="05000000000000000000" pitchFamily="2" charset="2"/>
              <a:buChar char="Ø"/>
            </a:pPr>
            <a:r>
              <a:rPr lang="en-IN" sz="2600" b="1"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It is impossible for a user to use a computer system without an operating system. </a:t>
            </a:r>
            <a:endParaRPr lang="en-IN" sz="2600" b="1" dirty="0">
              <a:solidFill>
                <a:srgbClr val="FF0000"/>
              </a:solidFill>
              <a:latin typeface="Arial" panose="020B0604020202020204" pitchFamily="34" charset="0"/>
              <a:cs typeface="Arial" panose="020B0604020202020204" pitchFamily="34"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140677" y="609600"/>
            <a:ext cx="10396025" cy="1320800"/>
          </a:xfrm>
        </p:spPr>
        <p:txBody>
          <a:bodyPr>
            <a:normAutofit fontScale="90000"/>
          </a:bodyPr>
          <a:lstStyle/>
          <a:p>
            <a:pPr algn="ctr" fontAlgn="base"/>
            <a:r>
              <a:rPr lang="en-US" sz="3600" b="1" dirty="0">
                <a:solidFill>
                  <a:srgbClr val="FF0000"/>
                </a:solidFill>
              </a:rPr>
              <a:t>History of Operating system </a:t>
            </a:r>
            <a:br>
              <a:rPr lang="en-US" sz="3600" b="1" dirty="0">
                <a:solidFill>
                  <a:srgbClr val="FF0000"/>
                </a:solidFill>
              </a:rPr>
            </a:br>
            <a:r>
              <a:rPr lang="en-US" sz="3600" dirty="0">
                <a:solidFill>
                  <a:srgbClr val="00B050"/>
                </a:solidFill>
              </a:rPr>
              <a:t/>
            </a:r>
            <a:br>
              <a:rPr lang="en-US" sz="3600" dirty="0">
                <a:solidFill>
                  <a:srgbClr val="00B050"/>
                </a:solidFill>
              </a:rPr>
            </a:br>
            <a:endParaRPr lang="en-IN" dirty="0"/>
          </a:p>
        </p:txBody>
      </p:sp>
      <p:pic>
        <p:nvPicPr>
          <p:cNvPr id="2097152" name="Content Placeholder 3"/>
          <p:cNvPicPr>
            <a:picLocks noGrp="1" noChangeAspect="1" noChangeArrowheads="1"/>
          </p:cNvPicPr>
          <p:nvPr>
            <p:ph idx="1"/>
          </p:nvPr>
        </p:nvPicPr>
        <p:blipFill>
          <a:blip r:embed="rId2" cstate="print"/>
          <a:srcRect/>
          <a:stretch>
            <a:fillRect/>
          </a:stretch>
        </p:blipFill>
        <p:spPr bwMode="auto">
          <a:xfrm>
            <a:off x="351692" y="1609188"/>
            <a:ext cx="11619913" cy="5129237"/>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2614</Words>
  <Application>Microsoft Office PowerPoint</Application>
  <PresentationFormat>Custom</PresentationFormat>
  <Paragraphs>333</Paragraphs>
  <Slides>67</Slides>
  <Notes>2</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Facet</vt:lpstr>
      <vt:lpstr>Operating Systems</vt:lpstr>
      <vt:lpstr>Unit I : Operating System - Introduction</vt:lpstr>
      <vt:lpstr>INTRODUCTION</vt:lpstr>
      <vt:lpstr>Slide 4</vt:lpstr>
      <vt:lpstr>Slide 5</vt:lpstr>
      <vt:lpstr>Advantages of Operating System </vt:lpstr>
      <vt:lpstr>The following points indicate the need for the operating system: </vt:lpstr>
      <vt:lpstr>Slide 8</vt:lpstr>
      <vt:lpstr>History of Operating system   </vt:lpstr>
      <vt:lpstr>Slide 10</vt:lpstr>
      <vt:lpstr>Generations of Operating System</vt:lpstr>
      <vt:lpstr>Slide 12</vt:lpstr>
      <vt:lpstr>view of a operating system</vt:lpstr>
      <vt:lpstr>What is Computer? </vt:lpstr>
      <vt:lpstr>What is a PC? </vt:lpstr>
      <vt:lpstr>Slide 16</vt:lpstr>
      <vt:lpstr>Personal computer operating system is made only for personal </vt:lpstr>
      <vt:lpstr>Slide 18</vt:lpstr>
      <vt:lpstr>What is Batch Operating System? </vt:lpstr>
      <vt:lpstr>Slide 20</vt:lpstr>
      <vt:lpstr>Slide 21</vt:lpstr>
      <vt:lpstr>Slide 22</vt:lpstr>
      <vt:lpstr>Punch cards</vt:lpstr>
      <vt:lpstr>How does Batch Operating System work? </vt:lpstr>
      <vt:lpstr>Time-Sharing Operating Systems</vt:lpstr>
      <vt:lpstr>Time-sharing systems, use an interactive computer system to allow direct interaction between the user and the system. The term 'interactive' refers to the user's direct instructions to the system or program via an input device. The results will be shown on the output devices by the system.</vt:lpstr>
      <vt:lpstr>Slide 27</vt:lpstr>
      <vt:lpstr>Distributed operating systems</vt:lpstr>
      <vt:lpstr>Slide 29</vt:lpstr>
      <vt:lpstr>Advantages of Distributed Operating System </vt:lpstr>
      <vt:lpstr>Disadvantages of Distributed Operating System   </vt:lpstr>
      <vt:lpstr>Parallel operating system</vt:lpstr>
      <vt:lpstr>Advantages</vt:lpstr>
      <vt:lpstr>Network Operating System</vt:lpstr>
      <vt:lpstr>Slide 35</vt:lpstr>
      <vt:lpstr>Slide 36</vt:lpstr>
      <vt:lpstr>Real-Time Operating System</vt:lpstr>
      <vt:lpstr>Slide 38</vt:lpstr>
      <vt:lpstr>Advantages of RTOS:   </vt:lpstr>
      <vt:lpstr>Disadvantages of RTOS: </vt:lpstr>
      <vt:lpstr>Multi Programming OS</vt:lpstr>
      <vt:lpstr>Slide 42</vt:lpstr>
      <vt:lpstr>Slide 43</vt:lpstr>
      <vt:lpstr>Operating system operations (modes):</vt:lpstr>
      <vt:lpstr>Slide 45</vt:lpstr>
      <vt:lpstr>Slide 46</vt:lpstr>
      <vt:lpstr>User view, hardware view, system view</vt:lpstr>
      <vt:lpstr>Slide 48</vt:lpstr>
      <vt:lpstr>Functions of Operating system (user)</vt:lpstr>
      <vt:lpstr>The Operating System functions : </vt:lpstr>
      <vt:lpstr>Slide 51</vt:lpstr>
      <vt:lpstr>Slide 52</vt:lpstr>
      <vt:lpstr>Slide 53</vt:lpstr>
      <vt:lpstr>Slide 54</vt:lpstr>
      <vt:lpstr>Security Management:</vt:lpstr>
      <vt:lpstr>Network Management :</vt:lpstr>
      <vt:lpstr>I/O Device Management</vt:lpstr>
      <vt:lpstr>Operating System Services:</vt:lpstr>
      <vt:lpstr>Slide 59</vt:lpstr>
      <vt:lpstr>System Calls</vt:lpstr>
      <vt:lpstr>Slide 61</vt:lpstr>
      <vt:lpstr>Slide 62</vt:lpstr>
      <vt:lpstr>Examples of Windows and Unix System Calls </vt:lpstr>
      <vt:lpstr>OS Structures:</vt:lpstr>
      <vt:lpstr>Slide 65</vt:lpstr>
      <vt:lpstr>Slide 66</vt:lpstr>
      <vt:lpstr>Layered Operating System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ANJALI THUVVA</dc:creator>
  <cp:lastModifiedBy>rakesh</cp:lastModifiedBy>
  <cp:revision>13</cp:revision>
  <dcterms:created xsi:type="dcterms:W3CDTF">2023-06-12T08:18:00Z</dcterms:created>
  <dcterms:modified xsi:type="dcterms:W3CDTF">2024-02-25T16:09:58Z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B60B995A2AE045F788D9EB470C530DC7</vt:lpwstr>
  </property>
  <property fmtid="{D5CDD505-2E9C-101B-9397-08002B2CF9AE}" pid="3" name="KSOProductBuildVer">
    <vt:lpwstr>1033-11.2.0.11537</vt:lpwstr>
  </property>
</Properties>
</file>