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954838" cy="9309100"/>
  <p:embeddedFontLst>
    <p:embeddedFont>
      <p:font typeface="Nunito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  <p:embeddedFont>
      <p:font typeface="Times" panose="02020603050405020304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3">
          <p15:clr>
            <a:srgbClr val="000000"/>
          </p15:clr>
        </p15:guide>
        <p15:guide id="2" pos="219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E77639-EF31-41A6-A6EA-B62DC1B4AF2F}">
  <a:tblStyle styleId="{C6E77639-EF31-41A6-A6EA-B62DC1B4AF2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33"/>
        <p:guide pos="2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ya Danda" userId="43fcc9d4c46c9193" providerId="LiveId" clId="{6D4F3D9E-1005-42C0-B448-D6F4881FD2BB}"/>
    <pc:docChg chg="undo custSel modSld">
      <pc:chgData name="Abhinaya Danda" userId="43fcc9d4c46c9193" providerId="LiveId" clId="{6D4F3D9E-1005-42C0-B448-D6F4881FD2BB}" dt="2024-04-22T10:08:18.757" v="15" actId="1076"/>
      <pc:docMkLst>
        <pc:docMk/>
      </pc:docMkLst>
      <pc:sldChg chg="modSp mod">
        <pc:chgData name="Abhinaya Danda" userId="43fcc9d4c46c9193" providerId="LiveId" clId="{6D4F3D9E-1005-42C0-B448-D6F4881FD2BB}" dt="2024-04-20T17:21:57.716" v="1" actId="13926"/>
        <pc:sldMkLst>
          <pc:docMk/>
          <pc:sldMk cId="0" sldId="257"/>
        </pc:sldMkLst>
        <pc:spChg chg="mod">
          <ac:chgData name="Abhinaya Danda" userId="43fcc9d4c46c9193" providerId="LiveId" clId="{6D4F3D9E-1005-42C0-B448-D6F4881FD2BB}" dt="2024-04-20T17:21:57.716" v="1" actId="13926"/>
          <ac:spMkLst>
            <pc:docMk/>
            <pc:sldMk cId="0" sldId="257"/>
            <ac:spMk id="128" creationId="{00000000-0000-0000-0000-000000000000}"/>
          </ac:spMkLst>
        </pc:spChg>
        <pc:spChg chg="mod">
          <ac:chgData name="Abhinaya Danda" userId="43fcc9d4c46c9193" providerId="LiveId" clId="{6D4F3D9E-1005-42C0-B448-D6F4881FD2BB}" dt="2024-04-20T17:21:52.726" v="0" actId="13926"/>
          <ac:spMkLst>
            <pc:docMk/>
            <pc:sldMk cId="0" sldId="257"/>
            <ac:spMk id="129" creationId="{00000000-0000-0000-0000-000000000000}"/>
          </ac:spMkLst>
        </pc:spChg>
      </pc:sldChg>
      <pc:sldChg chg="modSp mod">
        <pc:chgData name="Abhinaya Danda" userId="43fcc9d4c46c9193" providerId="LiveId" clId="{6D4F3D9E-1005-42C0-B448-D6F4881FD2BB}" dt="2024-04-20T17:22:29.917" v="3" actId="13926"/>
        <pc:sldMkLst>
          <pc:docMk/>
          <pc:sldMk cId="0" sldId="259"/>
        </pc:sldMkLst>
        <pc:spChg chg="mod">
          <ac:chgData name="Abhinaya Danda" userId="43fcc9d4c46c9193" providerId="LiveId" clId="{6D4F3D9E-1005-42C0-B448-D6F4881FD2BB}" dt="2024-04-20T17:22:29.917" v="3" actId="13926"/>
          <ac:spMkLst>
            <pc:docMk/>
            <pc:sldMk cId="0" sldId="259"/>
            <ac:spMk id="145" creationId="{00000000-0000-0000-0000-000000000000}"/>
          </ac:spMkLst>
        </pc:spChg>
      </pc:sldChg>
      <pc:sldChg chg="modSp mod">
        <pc:chgData name="Abhinaya Danda" userId="43fcc9d4c46c9193" providerId="LiveId" clId="{6D4F3D9E-1005-42C0-B448-D6F4881FD2BB}" dt="2024-04-20T17:22:56.640" v="7" actId="13926"/>
        <pc:sldMkLst>
          <pc:docMk/>
          <pc:sldMk cId="0" sldId="260"/>
        </pc:sldMkLst>
        <pc:spChg chg="mod">
          <ac:chgData name="Abhinaya Danda" userId="43fcc9d4c46c9193" providerId="LiveId" clId="{6D4F3D9E-1005-42C0-B448-D6F4881FD2BB}" dt="2024-04-20T17:22:56.640" v="7" actId="13926"/>
          <ac:spMkLst>
            <pc:docMk/>
            <pc:sldMk cId="0" sldId="260"/>
            <ac:spMk id="152" creationId="{00000000-0000-0000-0000-000000000000}"/>
          </ac:spMkLst>
        </pc:spChg>
      </pc:sldChg>
      <pc:sldChg chg="modSp mod">
        <pc:chgData name="Abhinaya Danda" userId="43fcc9d4c46c9193" providerId="LiveId" clId="{6D4F3D9E-1005-42C0-B448-D6F4881FD2BB}" dt="2024-04-22T10:08:18.757" v="15" actId="1076"/>
        <pc:sldMkLst>
          <pc:docMk/>
          <pc:sldMk cId="0" sldId="265"/>
        </pc:sldMkLst>
        <pc:picChg chg="mod">
          <ac:chgData name="Abhinaya Danda" userId="43fcc9d4c46c9193" providerId="LiveId" clId="{6D4F3D9E-1005-42C0-B448-D6F4881FD2BB}" dt="2024-04-22T10:08:18.757" v="15" actId="1076"/>
          <ac:picMkLst>
            <pc:docMk/>
            <pc:sldMk cId="0" sldId="265"/>
            <ac:picMk id="196" creationId="{00000000-0000-0000-0000-000000000000}"/>
          </ac:picMkLst>
        </pc:picChg>
      </pc:sldChg>
      <pc:sldChg chg="modSp mod">
        <pc:chgData name="Abhinaya Danda" userId="43fcc9d4c46c9193" providerId="LiveId" clId="{6D4F3D9E-1005-42C0-B448-D6F4881FD2BB}" dt="2024-04-20T17:36:12.701" v="11" actId="13926"/>
        <pc:sldMkLst>
          <pc:docMk/>
          <pc:sldMk cId="0" sldId="274"/>
        </pc:sldMkLst>
        <pc:spChg chg="mod">
          <ac:chgData name="Abhinaya Danda" userId="43fcc9d4c46c9193" providerId="LiveId" clId="{6D4F3D9E-1005-42C0-B448-D6F4881FD2BB}" dt="2024-04-20T17:36:01.217" v="8" actId="13926"/>
          <ac:spMkLst>
            <pc:docMk/>
            <pc:sldMk cId="0" sldId="274"/>
            <ac:spMk id="276" creationId="{00000000-0000-0000-0000-000000000000}"/>
          </ac:spMkLst>
        </pc:spChg>
        <pc:spChg chg="mod">
          <ac:chgData name="Abhinaya Danda" userId="43fcc9d4c46c9193" providerId="LiveId" clId="{6D4F3D9E-1005-42C0-B448-D6F4881FD2BB}" dt="2024-04-20T17:36:12.701" v="11" actId="13926"/>
          <ac:spMkLst>
            <pc:docMk/>
            <pc:sldMk cId="0" sldId="274"/>
            <ac:spMk id="277" creationId="{00000000-0000-0000-0000-000000000000}"/>
          </ac:spMkLst>
        </pc:spChg>
      </pc:sldChg>
      <pc:sldChg chg="modSp mod">
        <pc:chgData name="Abhinaya Danda" userId="43fcc9d4c46c9193" providerId="LiveId" clId="{6D4F3D9E-1005-42C0-B448-D6F4881FD2BB}" dt="2024-04-20T17:37:07.128" v="12" actId="13926"/>
        <pc:sldMkLst>
          <pc:docMk/>
          <pc:sldMk cId="0" sldId="275"/>
        </pc:sldMkLst>
        <pc:spChg chg="mod">
          <ac:chgData name="Abhinaya Danda" userId="43fcc9d4c46c9193" providerId="LiveId" clId="{6D4F3D9E-1005-42C0-B448-D6F4881FD2BB}" dt="2024-04-20T17:37:07.128" v="12" actId="13926"/>
          <ac:spMkLst>
            <pc:docMk/>
            <pc:sldMk cId="0" sldId="275"/>
            <ac:spMk id="285" creationId="{00000000-0000-0000-0000-000000000000}"/>
          </ac:spMkLst>
        </pc:spChg>
      </pc:sldChg>
      <pc:sldChg chg="modSp mod">
        <pc:chgData name="Abhinaya Danda" userId="43fcc9d4c46c9193" providerId="LiveId" clId="{6D4F3D9E-1005-42C0-B448-D6F4881FD2BB}" dt="2024-04-20T17:40:39.504" v="13" actId="13926"/>
        <pc:sldMkLst>
          <pc:docMk/>
          <pc:sldMk cId="0" sldId="278"/>
        </pc:sldMkLst>
        <pc:spChg chg="mod">
          <ac:chgData name="Abhinaya Danda" userId="43fcc9d4c46c9193" providerId="LiveId" clId="{6D4F3D9E-1005-42C0-B448-D6F4881FD2BB}" dt="2024-04-20T17:40:39.504" v="13" actId="13926"/>
          <ac:spMkLst>
            <pc:docMk/>
            <pc:sldMk cId="0" sldId="278"/>
            <ac:spMk id="30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41762" y="0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9350" y="696912"/>
            <a:ext cx="4656137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3962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41762" y="8843962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2"/>
            <a:ext cx="4656137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3"/>
            <a:ext cx="4656138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3"/>
            <a:ext cx="4656138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:notes"/>
          <p:cNvSpPr txBox="1">
            <a:spLocks noGrp="1"/>
          </p:cNvSpPr>
          <p:nvPr>
            <p:ph type="sldNum" idx="12"/>
          </p:nvPr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2"/>
            <a:ext cx="4656137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2"/>
            <a:ext cx="4656000" cy="349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2"/>
            <a:ext cx="4656000" cy="349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2"/>
            <a:ext cx="4656137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2"/>
            <a:ext cx="4656137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2"/>
            <a:ext cx="4656137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2"/>
            <a:ext cx="4656000" cy="349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3"/>
            <a:ext cx="4656138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:notes"/>
          <p:cNvSpPr txBox="1">
            <a:spLocks noGrp="1"/>
          </p:cNvSpPr>
          <p:nvPr>
            <p:ph type="sldNum" idx="12"/>
          </p:nvPr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/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3"/>
            <a:ext cx="4656138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3"/>
            <a:ext cx="4656138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1" name="Google Shape;281;p20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:notes"/>
          <p:cNvSpPr txBox="1">
            <a:spLocks noGrp="1"/>
          </p:cNvSpPr>
          <p:nvPr>
            <p:ph type="sldNum" idx="12"/>
          </p:nvPr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2"/>
            <a:ext cx="4656137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2"/>
            <a:ext cx="4656000" cy="349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3"/>
            <a:ext cx="4656138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2"/>
            <a:ext cx="4656000" cy="349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:notes"/>
          <p:cNvSpPr txBox="1">
            <a:spLocks noGrp="1"/>
          </p:cNvSpPr>
          <p:nvPr>
            <p:ph type="sldNum" idx="12"/>
          </p:nvPr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3"/>
            <a:ext cx="4656138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3"/>
            <a:ext cx="4656138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2"/>
            <a:ext cx="4656000" cy="349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:notes"/>
          <p:cNvSpPr txBox="1">
            <a:spLocks noGrp="1"/>
          </p:cNvSpPr>
          <p:nvPr>
            <p:ph type="sldNum" idx="12"/>
          </p:nvPr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2"/>
            <a:ext cx="4656000" cy="349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2"/>
            <a:ext cx="4656000" cy="349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2"/>
            <a:ext cx="4656000" cy="349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1981200" y="-304800"/>
            <a:ext cx="5105400" cy="84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3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4582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lip Art and Text" type="clipArtAndTx">
  <p:cSld name="CLIPART_AND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>
            <a:spLocks noGrp="1"/>
          </p:cNvSpPr>
          <p:nvPr>
            <p:ph type="clipArt" idx="2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3"/>
          </p:nvPr>
        </p:nvSpPr>
        <p:spPr>
          <a:xfrm>
            <a:off x="3048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4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 rot="5400000">
            <a:off x="4657725" y="2371725"/>
            <a:ext cx="609600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 rot="5400000">
            <a:off x="352425" y="333375"/>
            <a:ext cx="6096000" cy="619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04800" y="1219200"/>
            <a:ext cx="8410575" cy="46037"/>
          </a:xfrm>
          <a:prstGeom prst="rect">
            <a:avLst/>
          </a:prstGeom>
          <a:gradFill>
            <a:gsLst>
              <a:gs pos="0">
                <a:srgbClr val="00CE98">
                  <a:alpha val="49019"/>
                </a:srgbClr>
              </a:gs>
              <a:gs pos="100000">
                <a:srgbClr val="8FF9EF">
                  <a:alpha val="5098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bayes-theorem-in-artifical-intellige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0" y="-1524000"/>
            <a:ext cx="9144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ahoma"/>
              <a:buNone/>
            </a:pPr>
            <a:r>
              <a:rPr lang="en-US" sz="5400"/>
              <a:t>Module 3</a:t>
            </a:r>
            <a:r>
              <a:rPr lang="en-US" sz="54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lang="en-US" sz="54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5400" b="1" i="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0" y="2661920"/>
            <a:ext cx="8375015" cy="17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ahoma"/>
              <a:buNone/>
            </a:pPr>
            <a:r>
              <a:rPr lang="en-US" sz="5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Classification</a:t>
            </a:r>
            <a:endParaRPr sz="5400" b="1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ahoma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Naive Bayes Classifier</a:t>
            </a:r>
            <a:endParaRPr sz="5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2169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29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 Example</a:t>
            </a:r>
            <a:endParaRPr sz="2900" b="1" i="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2000" b="0"/>
              <a:t>Problem: If whether is sunny,then player should play or not?</a:t>
            </a:r>
            <a:endParaRPr sz="2000" b="0"/>
          </a:p>
        </p:txBody>
      </p:sp>
      <p:sp>
        <p:nvSpPr>
          <p:cNvPr id="195" name="Google Shape;195;p26"/>
          <p:cNvSpPr txBox="1"/>
          <p:nvPr/>
        </p:nvSpPr>
        <p:spPr>
          <a:xfrm>
            <a:off x="134800" y="1398550"/>
            <a:ext cx="87285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000" y="976550"/>
            <a:ext cx="8728500" cy="58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260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00" b="0"/>
              <a:t>Create Frequency table for weather conditions</a:t>
            </a:r>
            <a:endParaRPr sz="2100" b="0"/>
          </a:p>
        </p:txBody>
      </p:sp>
      <p:sp>
        <p:nvSpPr>
          <p:cNvPr id="203" name="Google Shape;203;p27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204" name="Google Shape;204;p27"/>
          <p:cNvGraphicFramePr/>
          <p:nvPr/>
        </p:nvGraphicFramePr>
        <p:xfrm>
          <a:off x="152400" y="609600"/>
          <a:ext cx="2352675" cy="257048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{C6E77639-EF31-41A6-A6EA-B62DC1B4AF2F}</a:tableStyleId>
              </a:tblPr>
              <a:tblGrid>
                <a:gridCol w="102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Weather</a:t>
                      </a:r>
                      <a:endParaRPr sz="12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6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6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Overcast</a:t>
                      </a:r>
                      <a:endParaRPr sz="16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6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Rainy</a:t>
                      </a:r>
                      <a:endParaRPr sz="16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Sunny</a:t>
                      </a:r>
                      <a:endParaRPr sz="16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sz="16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" name="Google Shape;205;p27"/>
          <p:cNvSpPr txBox="1"/>
          <p:nvPr/>
        </p:nvSpPr>
        <p:spPr>
          <a:xfrm>
            <a:off x="2743200" y="457200"/>
            <a:ext cx="6400800" cy="30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Applying Bayes'theorem:</a:t>
            </a:r>
            <a:endParaRPr sz="1600" b="1" i="0" u="none" strike="noStrike" cap="non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P(Yes|Sunny)= P(Sunny|Yes)*P(Yes)/P(Sunny)</a:t>
            </a:r>
            <a:endParaRPr sz="1600" b="1" i="0" u="none" strike="noStrike" cap="non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P(Sunny|Yes)= 3/10= 0.3</a:t>
            </a:r>
            <a:endParaRPr sz="16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P(Sunny)= 0.35</a:t>
            </a:r>
            <a:endParaRPr sz="16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P(Yes)=0.71</a:t>
            </a:r>
            <a:endParaRPr sz="16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 P(Yes|Sunny) = 0.3*0.71/0.35= </a:t>
            </a:r>
            <a:r>
              <a:rPr lang="en-US" sz="1600" b="1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0.60</a:t>
            </a:r>
            <a:endParaRPr sz="1600" b="1" i="0" u="none" strike="noStrike" cap="non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152400" y="3581400"/>
            <a:ext cx="6400800" cy="3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P(No|Sunny)= P(Sunny|No)*P(No)/P(Sunny)</a:t>
            </a:r>
            <a:endParaRPr sz="1600" b="1" i="0" u="none" strike="noStrike" cap="non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P(Sunny|NO)= 2/4=0.5</a:t>
            </a:r>
            <a:endParaRPr sz="16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P(No)= 0.29</a:t>
            </a:r>
            <a:endParaRPr sz="16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P(Sunny)= 0.35</a:t>
            </a:r>
            <a:endParaRPr sz="16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 P(No|Sunny)= 0.5*0.29/0.35 = </a:t>
            </a:r>
            <a:r>
              <a:rPr lang="en-US" sz="1600" b="1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0.41</a:t>
            </a:r>
            <a:endParaRPr sz="1600" b="1" i="0" u="none" strike="noStrike" cap="non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 as we can see from the above calculation that </a:t>
            </a:r>
            <a:r>
              <a:rPr lang="en-US" sz="1600" b="1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P(Yes|Sunny)&gt;P(No|Sunny)</a:t>
            </a:r>
            <a:endParaRPr sz="1600" b="1" i="0" u="none" strike="noStrike" cap="non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Hence on a Sunny day, Player can play the game.</a:t>
            </a:r>
            <a:endParaRPr sz="1600" b="1" i="0" u="none" strike="noStrike" cap="non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437" y="1276350"/>
            <a:ext cx="8107362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25400" y="457200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3975" y="5791200"/>
            <a:ext cx="43275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19050" y="4665662"/>
            <a:ext cx="9444037" cy="147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tuples are described by the attributes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rating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label attribute,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 computer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has two distinct values (namely, {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no}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correspond to the class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 computer =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correspond to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 computer =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tuple we wish to classify is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437" y="1276350"/>
            <a:ext cx="8107364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25400" y="457200"/>
            <a:ext cx="91440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7575" y="5410200"/>
            <a:ext cx="58297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/>
        </p:nvSpPr>
        <p:spPr>
          <a:xfrm>
            <a:off x="19050" y="4970441"/>
            <a:ext cx="94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tuple we wish to classify is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25400" y="457200"/>
            <a:ext cx="91440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25400" y="1295400"/>
            <a:ext cx="94440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maximize P(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X|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Ci) x P(Ci), for i = 1, 2.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Lets compute P(Ci), the prior probability of each class based on the training tuples as: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P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 computer =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9/14 = 0.643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P(C2) =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 computer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5/14 = 0.357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438400"/>
            <a:ext cx="8153401" cy="18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337" y="4273550"/>
            <a:ext cx="6443662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7825" y="5246687"/>
            <a:ext cx="6861177" cy="153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08412" y="769937"/>
            <a:ext cx="4327525" cy="42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25400" y="457200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5400" y="1295400"/>
            <a:ext cx="9444037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1371600"/>
            <a:ext cx="64198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2362200"/>
            <a:ext cx="6705600" cy="125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000" y="3819525"/>
            <a:ext cx="6705600" cy="57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 sz="3600" b="1" i="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" name="Google Shape;252;p32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362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0"/>
            <a:ext cx="8686800" cy="62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0800" y="6413500"/>
            <a:ext cx="3962400" cy="47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25400" y="457200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25400" y="1295400"/>
            <a:ext cx="9444000" cy="10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maximize P(</a:t>
            </a:r>
            <a:r>
              <a:rPr lang="en-US" sz="19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X|</a:t>
            </a: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Ci) P(Ci), for i = 1, 2.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P(Ci), the prior probability of each class based on the training tuples as: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P</a:t>
            </a: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=9/14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P(C2) = </a:t>
            </a: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Class=N</a:t>
            </a: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=5/15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 P(X | Ci) , for i=1,2,…., compute conditional probabilities: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P(Outlook=rain | calss=P) =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P(Outlook=rain | calss=N) =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P(Temp=Hot | calss=P) =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P(Temp=Hot | calss=N) =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P(Humidity=high| calss=P) =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P(Humidity=high| calss=N) =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P(Windy=false| calss=P) =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P(Windy=false| calss=P) =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these probabilities and find P(X|Class=P) and P(X|Class= N)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class Ci that maximizes P(X|Ci)P(Ci) ,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Compute P(X|Class=P).P(Class=P) and P(X|Class=N).P(Class=N)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9100" y="736600"/>
            <a:ext cx="3962400" cy="47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25400" y="457200"/>
            <a:ext cx="91440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25400" y="1295400"/>
            <a:ext cx="9444000" cy="10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maximize P(</a:t>
            </a:r>
            <a:r>
              <a:rPr lang="en-US"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X|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Ci) P(Ci), for i = 1, 2.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P(Ci), the prior probability of each class based on the training tuples as: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P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=9/14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P(C2) =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=5/15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 P(X | Ci) , for i=1,2,…., compute conditional probabilities: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P(Outlook=rain | calss=P) =3/9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P(Outlook=rain | calss=N) =2/5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P(Temp=Hot | calss=P) =2/9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P(Temp=Hot | calss=N) =2/5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P(Humidity=high| calss=P) =3/9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P(Humidity=high| calss=N) =4/5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P(Windy=false| calss=P) =6/9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P(Windy=false| calss=P) = 2/5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class Ci that maximizes P(X|Ci)P(Ci) ,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Compute P(X|Class=P).P(Class=P) and P(X|Class=N).P(Class=N)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P(X|Class=P).P(Class=P) = 0.010582  and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P(X|Class=N).P(Class=N) = 0.018286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X is classified with Class= 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9100" y="736600"/>
            <a:ext cx="3962400" cy="47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 dirty="0">
                <a:highlight>
                  <a:srgbClr val="FFFF00"/>
                </a:highlight>
              </a:rPr>
              <a:t>Applications of Naive Bayes Algorithm</a:t>
            </a:r>
            <a:endParaRPr sz="2700" dirty="0">
              <a:highlight>
                <a:srgbClr val="FFFF00"/>
              </a:highlight>
            </a:endParaRPr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1"/>
          </p:nvPr>
        </p:nvSpPr>
        <p:spPr>
          <a:xfrm>
            <a:off x="70750" y="1371600"/>
            <a:ext cx="9073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25400" lvl="0" indent="-355600" algn="l" rtl="0">
              <a:lnSpc>
                <a:spcPct val="156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used for </a:t>
            </a:r>
            <a:r>
              <a:rPr lang="en-US" sz="2000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Credit Scoring</a:t>
            </a:r>
            <a:r>
              <a:rPr lang="en-US" sz="20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55600" algn="l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used </a:t>
            </a:r>
            <a:r>
              <a:rPr lang="en-US" sz="2000" dirty="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-US" sz="2000" b="1" dirty="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medical data classification</a:t>
            </a:r>
            <a:r>
              <a:rPr lang="en-US" sz="2000" dirty="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 dirty="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55600" algn="l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can be used in </a:t>
            </a:r>
            <a:r>
              <a:rPr lang="en-US" sz="2000" b="1" dirty="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real-time predictions</a:t>
            </a:r>
            <a:r>
              <a:rPr lang="en-US" sz="2000" dirty="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because Naïve Bayes Classifier is an eager learner.</a:t>
            </a:r>
            <a:endParaRPr sz="20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55600" algn="l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used in Text classification such as </a:t>
            </a:r>
            <a:r>
              <a:rPr lang="en-US" sz="2000" b="1" dirty="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Spam filtering</a:t>
            </a:r>
            <a:r>
              <a:rPr lang="en-US" sz="20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2000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Sentiment analysis</a:t>
            </a:r>
            <a:r>
              <a:rPr lang="en-US" sz="20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0" algn="l" rtl="0">
              <a:lnSpc>
                <a:spcPct val="156000"/>
              </a:lnSpc>
              <a:spcBef>
                <a:spcPts val="1500"/>
              </a:spcBef>
              <a:spcAft>
                <a:spcPts val="0"/>
              </a:spcAft>
              <a:buSzPts val="1080"/>
              <a:buNone/>
            </a:pPr>
            <a:endParaRPr sz="2000" dirty="0">
              <a:solidFill>
                <a:srgbClr val="610B4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None/>
            </a:pPr>
            <a:endParaRPr sz="2000" dirty="0"/>
          </a:p>
        </p:txBody>
      </p:sp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1" i="0" u="none" dirty="0">
                <a:solidFill>
                  <a:schemeClr val="dk2"/>
                </a:solidFill>
                <a:highlight>
                  <a:srgbClr val="FFFF00"/>
                </a:highlight>
                <a:latin typeface="Tahoma"/>
                <a:ea typeface="Tahoma"/>
                <a:cs typeface="Tahoma"/>
                <a:sym typeface="Tahoma"/>
              </a:rPr>
              <a:t>Bayesian Classification</a:t>
            </a:r>
            <a:r>
              <a:rPr lang="en-US" sz="3600" b="1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Why?</a:t>
            </a:r>
            <a:endParaRPr sz="3600" b="1" i="0" u="none" dirty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8425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Bayesian classifiers are </a:t>
            </a:r>
            <a:r>
              <a:rPr lang="en-US" sz="2000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</a:t>
            </a:r>
            <a:r>
              <a:rPr lang="en-US" sz="20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classifiers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predict 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membership probabilities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as the probability that a given tuple belongs to a particular class.</a:t>
            </a: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Bayesian Classification  is based on Bayes’ Theorem. </a:t>
            </a: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Performance: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38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omparable performance with decision tree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81000" lvl="0" indent="-38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Exhibited </a:t>
            </a:r>
            <a:r>
              <a:rPr lang="en-US" sz="2000" b="1" i="0" u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high accuracy</a:t>
            </a:r>
            <a:r>
              <a:rPr lang="en-US" sz="20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and speed when applied to </a:t>
            </a:r>
            <a:r>
              <a:rPr lang="en-US" sz="2000" b="1" i="0" u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large databases</a:t>
            </a:r>
            <a:r>
              <a:rPr lang="en-US" sz="1800" b="1" i="0" u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Assumptions: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Na¨ıve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Bayesian classifiers assume that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the effect of an attribute value on a given class is independent of the values of the other attributes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assumption is called </a:t>
            </a:r>
            <a:r>
              <a:rPr lang="en-US" sz="2000" b="1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conditional independence</a:t>
            </a:r>
            <a:r>
              <a:rPr lang="en-US" sz="2000" b="1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 b="1" i="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endParaRPr sz="2000" b="1" u="sng" dirty="0">
              <a:latin typeface="Arial"/>
              <a:ea typeface="Arial"/>
              <a:cs typeface="Arial"/>
              <a:sym typeface="Arial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 b="1" dirty="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Features are equally important:</a:t>
            </a:r>
            <a:r>
              <a:rPr lang="en-US" sz="2000" dirty="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All features are assumed to contribute equally to the prediction of the class label.</a:t>
            </a:r>
            <a:endParaRPr sz="2000" dirty="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endParaRPr sz="2000" b="1" u="sng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endParaRPr sz="2000" b="1" u="sng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Advantages of Naive Bayes Algorithm</a:t>
            </a:r>
            <a:endParaRPr sz="2700"/>
          </a:p>
        </p:txBody>
      </p:sp>
      <p:sp>
        <p:nvSpPr>
          <p:cNvPr id="285" name="Google Shape;285;p36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488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610B4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Advantages of Naïve Bayes Classifier:</a:t>
            </a:r>
            <a:endParaRPr sz="2000" dirty="0">
              <a:solidFill>
                <a:srgbClr val="610B4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-3556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Naïve Bayes is one of the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fast and easy</a:t>
            </a:r>
            <a:r>
              <a:rPr lang="en-US" sz="20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ML algorithms to predict a class of datasets.</a:t>
            </a:r>
            <a:endParaRPr sz="20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can be used for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Binary as well as Multi-class Classifications</a:t>
            </a:r>
            <a:r>
              <a:rPr lang="en-US" sz="20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performs well in Multi-class predictions</a:t>
            </a:r>
            <a:r>
              <a:rPr lang="en-US" sz="20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as compared to the other Algorithms.</a:t>
            </a:r>
            <a:endParaRPr sz="20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the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popular choice for 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text classification problems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 where the dataset is multidimensional.</a:t>
            </a:r>
            <a:endParaRPr sz="2000" dirty="0">
              <a:solidFill>
                <a:srgbClr val="FF000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080"/>
              <a:buNone/>
            </a:pPr>
            <a:endParaRPr sz="20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080"/>
              <a:buNone/>
            </a:pPr>
            <a:endParaRPr sz="20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None/>
            </a:pPr>
            <a:endParaRPr sz="2000" dirty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Avoiding the 0-Probability Problem</a:t>
            </a:r>
            <a:endParaRPr sz="3600" b="1" i="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37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Naïve Bayesian prediction requires each conditional prob.to be non-zero.  Otherwise, the predicted prob. will be zero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7432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assume that our training data</a:t>
            </a:r>
            <a:r>
              <a:rPr lang="en-US" sz="1800"/>
              <a:t>set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18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is so large that adding one to each count that we need would only make a negligible difference in the estimated probability value, yet would conveniently avoid the case of probability values of zero. This technique for probability estimation is known as the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Laplacian correction 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Laplace estimator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7432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x. Suppose a dataset with 1000 tuples, income=low (0), income= medium (990), and income = high (10), 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Laplacian correction (or Laplacian estimator)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Adding 1 to each case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Prob(income = low) = 1/1003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Prob(income = medium) = 991/1003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Prob(income = high) = 11/1003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“corrected” prob. estimates are close to their “uncorrected” counterparts,yet zero probability value is avoided.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4" name="Google Shape;294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56200" y="1701850"/>
            <a:ext cx="3303600" cy="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Classifier: Comments</a:t>
            </a:r>
            <a:endParaRPr sz="3600" b="1" i="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38"/>
          <p:cNvSpPr txBox="1">
            <a:spLocks noGrp="1"/>
          </p:cNvSpPr>
          <p:nvPr>
            <p:ph type="body" idx="1"/>
          </p:nvPr>
        </p:nvSpPr>
        <p:spPr>
          <a:xfrm>
            <a:off x="304800" y="1295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Disadvantages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Assumption: class conditional independence, therefore loss of accuracy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Practically, dependencies exist among variables 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 hospitals: patients: Profile: age, family history, etc. 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Symptoms: fever, cough etc., Disease: lung cancer, diabetes, etc. 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Dependencies among these cannot be modeled by Naïve Bayesian Classifier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deal with these dependencies?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Bayesian Belief Networks - </a:t>
            </a:r>
            <a:r>
              <a:rPr lang="en-US" sz="2400"/>
              <a:t>allows a </a:t>
            </a:r>
            <a:r>
              <a:rPr lang="en-US" sz="2400" i="1"/>
              <a:t>subset</a:t>
            </a:r>
            <a:r>
              <a:rPr lang="en-US" sz="2400"/>
              <a:t> of the variables to be conditionally independent</a:t>
            </a:r>
            <a:endParaRPr sz="2400"/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9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3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Classifier: </a:t>
            </a:r>
            <a:r>
              <a:rPr lang="en-US" sz="3300"/>
              <a:t>Disadvantages</a:t>
            </a:r>
            <a:endParaRPr sz="3300"/>
          </a:p>
        </p:txBody>
      </p:sp>
      <p:sp>
        <p:nvSpPr>
          <p:cNvPr id="308" name="Google Shape;308;p39"/>
          <p:cNvSpPr txBox="1">
            <a:spLocks noGrp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Disadvantages</a:t>
            </a:r>
            <a:endParaRPr sz="2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Assumption: </a:t>
            </a:r>
            <a:r>
              <a:rPr lang="en-US" sz="24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ahoma"/>
                <a:ea typeface="Tahoma"/>
                <a:cs typeface="Tahoma"/>
                <a:sym typeface="Tahoma"/>
              </a:rPr>
              <a:t>class conditional independence, therefore loss of accuracy</a:t>
            </a:r>
            <a:endParaRPr sz="2400" b="0" i="0" u="none" dirty="0">
              <a:solidFill>
                <a:schemeClr val="dk1"/>
              </a:solidFill>
              <a:highlight>
                <a:srgbClr val="FFFF00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endParaRPr sz="2400"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Practically, dependencies exist among variables or attrib</a:t>
            </a:r>
            <a:r>
              <a:rPr lang="en-US" sz="2400" dirty="0"/>
              <a:t>utes.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endParaRPr sz="20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deal with these dependencies?</a:t>
            </a:r>
            <a:endParaRPr sz="2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Bayesian Belief Networks </a:t>
            </a:r>
            <a:r>
              <a:rPr lang="en-US" sz="2400" dirty="0"/>
              <a:t>–allows a </a:t>
            </a:r>
            <a:r>
              <a:rPr lang="en-US" sz="2400" i="1" dirty="0"/>
              <a:t>subset</a:t>
            </a:r>
            <a:r>
              <a:rPr lang="en-US" sz="2400" dirty="0"/>
              <a:t> of the variables to be conditionally independent</a:t>
            </a:r>
            <a:endParaRPr sz="2400" dirty="0"/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Bayes’ Theorem</a:t>
            </a:r>
            <a:endParaRPr sz="30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51975" y="13716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■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Bayes’ Theorem finds the probability of an event occurring given the probability of another event that has already occurred. Bayes’ theorem is stated mathematically as the following equation: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where A and B are events and P(B) ≠ 0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85800" lvl="0" indent="-3429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Basically, we are trying to find probability of event A, given the event B is true. Event B is also termed as </a:t>
            </a:r>
            <a:r>
              <a:rPr lang="en-US" sz="1800" b="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evidence</a:t>
            </a: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858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P(A) is the </a:t>
            </a:r>
            <a:r>
              <a:rPr lang="en-US" sz="1800" b="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priori</a:t>
            </a: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of A (the prior probability, i.e. Probability of event before evidence is seen). The evidence is an attribute value of an unknown instance (here, it is event B).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858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P(B) is Marginal Probability: Probability of Evidence.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858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P(A|B) is a posteriori probability of B, i.e. probability of event after evidence is seen.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858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P(B|A) is Likelihood probability i.e the likelihood that a hypothesis will come true based on the evidence.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80"/>
              <a:buNone/>
            </a:pPr>
            <a:endParaRPr sz="1800"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8600" y="2337250"/>
            <a:ext cx="4843875" cy="9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242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5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 Algo</a:t>
            </a:r>
            <a:r>
              <a:rPr lang="en-US" sz="3500"/>
              <a:t>rithm</a:t>
            </a:r>
            <a:endParaRPr sz="3500"/>
          </a:p>
        </p:txBody>
      </p:sp>
      <p:sp>
        <p:nvSpPr>
          <p:cNvPr id="145" name="Google Shape;145;p20"/>
          <p:cNvSpPr txBox="1"/>
          <p:nvPr/>
        </p:nvSpPr>
        <p:spPr>
          <a:xfrm>
            <a:off x="134800" y="1322350"/>
            <a:ext cx="8728500" cy="598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25400" lvl="0" indent="-3556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Naïve Bayes algorithm is a supervised learning algorithm, which is based on </a:t>
            </a:r>
            <a:r>
              <a:rPr lang="en-US" sz="20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Bayes theorem</a:t>
            </a: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used for solving classification problems.</a:t>
            </a: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Naïve Bayes Classifier is one of the simple and most effective Classification algorithms which helps in building the fast machine learning models that can make quick predictions.</a:t>
            </a: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It is a probabilistic classifier, which means it predicts on the basis of the probability of an object</a:t>
            </a: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popular examples of Naïve Bayes Algorithm are </a:t>
            </a:r>
            <a:r>
              <a:rPr lang="en-US" sz="20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spam filtration, Sentimental analysis, and classifying articles</a:t>
            </a: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</a:t>
            </a:r>
            <a:endParaRPr sz="3600" b="1" i="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34800" y="1398550"/>
            <a:ext cx="8728500" cy="495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0" i="0" u="none" strike="noStrike" cap="none" dirty="0">
                <a:solidFill>
                  <a:srgbClr val="610B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is it called Naïve Bayes?</a:t>
            </a:r>
            <a:endParaRPr sz="2700" b="0" i="0" u="none" strike="noStrike" cap="none" dirty="0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Naïve Bayes algorithm is comprised of two words Naïve and Bayes, Which can be described as:</a:t>
            </a:r>
            <a:endParaRPr sz="20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556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Naïve</a:t>
            </a: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It is called Naïve because it assumes that </a:t>
            </a: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the occurrence of a certain feature is independent of the occurrence of other features. </a:t>
            </a:r>
            <a:endParaRPr sz="20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556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Bayes</a:t>
            </a: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It is called Bayes because it depends on the </a:t>
            </a: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principle of </a:t>
            </a:r>
            <a:r>
              <a:rPr lang="en-US" sz="2000" b="0" i="0" u="none" strike="noStrike" cap="none" dirty="0">
                <a:solidFill>
                  <a:schemeClr val="hlink"/>
                </a:solidFill>
                <a:highlight>
                  <a:srgbClr val="FFFF00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Bayes' Theorem</a:t>
            </a: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304800" y="9144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/>
              <a:t>Naïve Bayesian Classification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6725" y="1371600"/>
            <a:ext cx="8857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■"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the given dataset, we can apply Bayes’ theorem as: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where, y is class variable and X is a dependent feature vector (of size </a:t>
            </a:r>
            <a:r>
              <a:rPr lang="en-US" sz="2000" i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 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where:x=(x1,x2,....xn)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Nunito"/>
              <a:buChar char="■"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Now, as the denominator remains constant for a given input, we can remove that term: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■"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 create a Naive Baayes classifier model. we find the probability of given set of inputs for all possible values of the class variable </a:t>
            </a:r>
            <a:r>
              <a:rPr lang="en-US" sz="2000" i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pick up the output with maximum probability.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i.e  We need to maximize P(</a:t>
            </a:r>
            <a:r>
              <a:rPr lang="en-US" sz="1800" b="1">
                <a:latin typeface="Times"/>
                <a:ea typeface="Times"/>
                <a:cs typeface="Times"/>
                <a:sym typeface="Times"/>
              </a:rPr>
              <a:t>X|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800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 x P(y</a:t>
            </a:r>
            <a:r>
              <a:rPr lang="en-US" sz="1800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), for i = 1, 2,  …. 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sz="2000"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075" y="1768250"/>
            <a:ext cx="2816125" cy="5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2725" y="3276600"/>
            <a:ext cx="5675970" cy="5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6400" y="4892475"/>
            <a:ext cx="42827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</a:t>
            </a:r>
            <a:endParaRPr sz="3600" b="1" i="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409700"/>
            <a:ext cx="82296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2338387"/>
            <a:ext cx="8229602" cy="136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687" y="3732212"/>
            <a:ext cx="7732713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0375" y="5064125"/>
            <a:ext cx="78962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Classification(Cntd..</a:t>
            </a:r>
            <a:endParaRPr sz="3600" b="1" i="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219200"/>
            <a:ext cx="8229601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4114800"/>
            <a:ext cx="7924799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Classification(Cntd..</a:t>
            </a:r>
            <a:endParaRPr sz="3600" b="1" i="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371600"/>
            <a:ext cx="8402626" cy="30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1981</Words>
  <Application>Microsoft Office PowerPoint</Application>
  <PresentationFormat>On-screen Show (4:3)</PresentationFormat>
  <Paragraphs>261</Paragraphs>
  <Slides>23</Slides>
  <Notes>23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Times</vt:lpstr>
      <vt:lpstr>Nunito</vt:lpstr>
      <vt:lpstr>Noto Sans Symbols</vt:lpstr>
      <vt:lpstr>Times New Roman</vt:lpstr>
      <vt:lpstr>Tahoma</vt:lpstr>
      <vt:lpstr>Roboto</vt:lpstr>
      <vt:lpstr>Arial</vt:lpstr>
      <vt:lpstr>Blends</vt:lpstr>
      <vt:lpstr>Module 3  </vt:lpstr>
      <vt:lpstr>Bayesian Classification: Why?</vt:lpstr>
      <vt:lpstr>Bayes’ Theorem</vt:lpstr>
      <vt:lpstr>Naïve Bayesian Classification Algorithm</vt:lpstr>
      <vt:lpstr>Naïve Bayesian Classification</vt:lpstr>
      <vt:lpstr>Naïve Bayesian Classification </vt:lpstr>
      <vt:lpstr>Naïve Bayesian Classification</vt:lpstr>
      <vt:lpstr>Naïve Bayesian Classification(Cntd..</vt:lpstr>
      <vt:lpstr>Naïve Bayesian Classification(Cntd..</vt:lpstr>
      <vt:lpstr>Naïve Bayesian Classification Example Problem: If whether is sunny,then player should play or not?</vt:lpstr>
      <vt:lpstr>Create Frequency table for weather conditions</vt:lpstr>
      <vt:lpstr>PowerPoint Presentation</vt:lpstr>
      <vt:lpstr>PowerPoint Presentation</vt:lpstr>
      <vt:lpstr>PowerPoint Presentation</vt:lpstr>
      <vt:lpstr>PowerPoint Presentation</vt:lpstr>
      <vt:lpstr>Example:</vt:lpstr>
      <vt:lpstr>PowerPoint Presentation</vt:lpstr>
      <vt:lpstr>PowerPoint Presentation</vt:lpstr>
      <vt:lpstr>Applications of Naive Bayes Algorithm</vt:lpstr>
      <vt:lpstr>Advantages of Naive Bayes Algorithm</vt:lpstr>
      <vt:lpstr>Avoiding the 0-Probability Problem</vt:lpstr>
      <vt:lpstr>Naïve Bayesian Classifier: Comments</vt:lpstr>
      <vt:lpstr>Naïve Bayesian Classifier: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</dc:title>
  <cp:lastModifiedBy>Abhinaya Danda</cp:lastModifiedBy>
  <cp:revision>1</cp:revision>
  <dcterms:modified xsi:type="dcterms:W3CDTF">2024-04-22T10:08:29Z</dcterms:modified>
</cp:coreProperties>
</file>