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ink/ink1.xml" ContentType="application/inkml+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67.xml" ContentType="application/vnd.openxmlformats-officedocument.presentationml.notesSlide+xml"/>
  <Override PartName="/ppt/ink/ink12.xml" ContentType="application/inkml+xml"/>
  <Override PartName="/ppt/notesSlides/notesSlide68.xml" ContentType="application/vnd.openxmlformats-officedocument.presentationml.notesSlide+xml"/>
  <Override PartName="/ppt/ink/ink13.xml" ContentType="application/inkml+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Lst>
  <p:sldSz cx="12192000" cy="6858000"/>
  <p:notesSz cx="6858000" cy="9144000"/>
  <p:embeddedFontLst>
    <p:embeddedFont>
      <p:font typeface="Consolas" panose="020B0609020204030204" pitchFamily="49" charset="0"/>
      <p:regular r:id="rId80"/>
      <p:bold r:id="rId81"/>
      <p:italic r:id="rId82"/>
      <p:boldItalic r:id="rId83"/>
    </p:embeddedFont>
    <p:embeddedFont>
      <p:font typeface="Roboto" panose="02000000000000000000" pitchFamily="2" charset="0"/>
      <p:regular r:id="rId84"/>
      <p:bold r:id="rId85"/>
      <p:italic r:id="rId86"/>
      <p:boldItalic r:id="rId87"/>
    </p:embeddedFont>
    <p:embeddedFont>
      <p:font typeface="Verdana" panose="020B0604030504040204" pitchFamily="34" charset="0"/>
      <p:regular r:id="rId88"/>
      <p:bold r:id="rId89"/>
      <p:italic r:id="rId90"/>
      <p:boldItalic r:id="rId9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B7CE76-E7F3-4FF6-8DEE-58ECF5C0F9CB}" v="8" dt="2024-04-11T12:41:02.016"/>
  </p1510:revLst>
</p1510:revInfo>
</file>

<file path=ppt/tableStyles.xml><?xml version="1.0" encoding="utf-8"?>
<a:tblStyleLst xmlns:a="http://schemas.openxmlformats.org/drawingml/2006/main" def="{C5BB9EF2-A459-4C93-8728-E63718815B4B}">
  <a:tblStyle styleId="{C5BB9EF2-A459-4C93-8728-E63718815B4B}"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25A4272-4A47-493A-889E-FB9E7FB4CCAB}"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5.fntdata"/><Relationship Id="rId89" Type="http://schemas.openxmlformats.org/officeDocument/2006/relationships/font" Target="fonts/font10.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font" Target="fonts/font11.fntdata"/><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font" Target="fonts/font1.fntdata"/><Relationship Id="rId85"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4.fntdata"/><Relationship Id="rId88" Type="http://schemas.openxmlformats.org/officeDocument/2006/relationships/font" Target="fonts/font9.fntdata"/><Relationship Id="rId91" Type="http://schemas.openxmlformats.org/officeDocument/2006/relationships/font" Target="fonts/font12.fntdata"/><Relationship Id="rId9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2.fntdata"/><Relationship Id="rId86" Type="http://schemas.openxmlformats.org/officeDocument/2006/relationships/font" Target="fonts/font7.fntdata"/><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8.fntdata"/><Relationship Id="rId61" Type="http://schemas.openxmlformats.org/officeDocument/2006/relationships/slide" Target="slides/slide60.xml"/><Relationship Id="rId82"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naya Danda" userId="43fcc9d4c46c9193" providerId="LiveId" clId="{63B7CE76-E7F3-4FF6-8DEE-58ECF5C0F9CB}"/>
    <pc:docChg chg="undo custSel modSld">
      <pc:chgData name="Abhinaya Danda" userId="43fcc9d4c46c9193" providerId="LiveId" clId="{63B7CE76-E7F3-4FF6-8DEE-58ECF5C0F9CB}" dt="2024-04-11T12:41:02.016" v="25" actId="14100"/>
      <pc:docMkLst>
        <pc:docMk/>
      </pc:docMkLst>
      <pc:sldChg chg="modSp mod">
        <pc:chgData name="Abhinaya Danda" userId="43fcc9d4c46c9193" providerId="LiveId" clId="{63B7CE76-E7F3-4FF6-8DEE-58ECF5C0F9CB}" dt="2024-02-26T18:08:52.233" v="1" actId="1036"/>
        <pc:sldMkLst>
          <pc:docMk/>
          <pc:sldMk cId="0" sldId="264"/>
        </pc:sldMkLst>
        <pc:picChg chg="mod">
          <ac:chgData name="Abhinaya Danda" userId="43fcc9d4c46c9193" providerId="LiveId" clId="{63B7CE76-E7F3-4FF6-8DEE-58ECF5C0F9CB}" dt="2024-02-26T18:08:52.233" v="1" actId="1036"/>
          <ac:picMkLst>
            <pc:docMk/>
            <pc:sldMk cId="0" sldId="264"/>
            <ac:picMk id="144" creationId="{00000000-0000-0000-0000-000000000000}"/>
          </ac:picMkLst>
        </pc:picChg>
      </pc:sldChg>
      <pc:sldChg chg="modSp mod">
        <pc:chgData name="Abhinaya Danda" userId="43fcc9d4c46c9193" providerId="LiveId" clId="{63B7CE76-E7F3-4FF6-8DEE-58ECF5C0F9CB}" dt="2024-02-26T18:09:41.569" v="3" actId="13926"/>
        <pc:sldMkLst>
          <pc:docMk/>
          <pc:sldMk cId="0" sldId="278"/>
        </pc:sldMkLst>
        <pc:graphicFrameChg chg="modGraphic">
          <ac:chgData name="Abhinaya Danda" userId="43fcc9d4c46c9193" providerId="LiveId" clId="{63B7CE76-E7F3-4FF6-8DEE-58ECF5C0F9CB}" dt="2024-02-26T18:09:41.569" v="3" actId="13926"/>
          <ac:graphicFrameMkLst>
            <pc:docMk/>
            <pc:sldMk cId="0" sldId="278"/>
            <ac:graphicFrameMk id="243" creationId="{00000000-0000-0000-0000-000000000000}"/>
          </ac:graphicFrameMkLst>
        </pc:graphicFrameChg>
      </pc:sldChg>
      <pc:sldChg chg="addSp delSp modSp mod">
        <pc:chgData name="Abhinaya Danda" userId="43fcc9d4c46c9193" providerId="LiveId" clId="{63B7CE76-E7F3-4FF6-8DEE-58ECF5C0F9CB}" dt="2024-04-11T12:41:02.016" v="25" actId="14100"/>
        <pc:sldMkLst>
          <pc:docMk/>
          <pc:sldMk cId="0" sldId="327"/>
        </pc:sldMkLst>
        <pc:spChg chg="add mod">
          <ac:chgData name="Abhinaya Danda" userId="43fcc9d4c46c9193" providerId="LiveId" clId="{63B7CE76-E7F3-4FF6-8DEE-58ECF5C0F9CB}" dt="2024-04-11T12:39:28.808" v="6"/>
          <ac:spMkLst>
            <pc:docMk/>
            <pc:sldMk cId="0" sldId="327"/>
            <ac:spMk id="2" creationId="{B60DBBA5-7A32-B2E6-7D3D-B3D34381E572}"/>
          </ac:spMkLst>
        </pc:spChg>
        <pc:spChg chg="add mod">
          <ac:chgData name="Abhinaya Danda" userId="43fcc9d4c46c9193" providerId="LiveId" clId="{63B7CE76-E7F3-4FF6-8DEE-58ECF5C0F9CB}" dt="2024-04-11T12:41:02.016" v="25" actId="14100"/>
          <ac:spMkLst>
            <pc:docMk/>
            <pc:sldMk cId="0" sldId="327"/>
            <ac:spMk id="3" creationId="{6B06B150-84FF-85D2-023F-37F6ED8FFC9B}"/>
          </ac:spMkLst>
        </pc:spChg>
        <pc:spChg chg="add del">
          <ac:chgData name="Abhinaya Danda" userId="43fcc9d4c46c9193" providerId="LiveId" clId="{63B7CE76-E7F3-4FF6-8DEE-58ECF5C0F9CB}" dt="2024-04-11T12:39:51.673" v="7"/>
          <ac:spMkLst>
            <pc:docMk/>
            <pc:sldMk cId="0" sldId="327"/>
            <ac:spMk id="586"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18:28.74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2170 11854 0,'17'0'218,"54"0"-202,-36 0-16,18 0 16,35 0-1,-70 0-15,17 0 16,36 0-1,-54 0-15,19 0 32,-19 0-17,1 0-15,-1 0 16,-17 17 46,0 1-46,-35 52 0,18-34-1,-19 17-15,19-18 16,-36 18-16,0 70 16,18-34-1,-18-1-15,35-18 0,-17 18 16,-18-17-16,0 88 15,35-71 1,-70 141 0,70-176-1,18 0-15,-17-18 0,17 1 16,0-1-16,0 0 0,0-17 16,0 17-1,0 0 1,17-17-1,1-18-15,0 18 16,-1-18-16,36 17 16,-35 1-1,35-18-15,-18 0 16,0 18 0,1-18-16,-19 0 15,1 0-15,17 17 0,-35 1 16,18 0-16,-1 17 15,1-18-15,-18 1 16,0 35-16,0 88 31,0-70-31,-53 52 32,18-88-32,17 1 15,18-1-15,0-17 16,-17 52-1,-19-52 17,54-1024-17,0 1977 1,-1-989 0,19-17-16,-19-1 15,18 19-15,1-19 16,-19 1-16,72 0 15,-89 17-15,17-17 16,18 17-16,-35 1 16,18 17-16,0-18 15,-1 18-15,-17-18 16,18 18-16,0-17 16,-36 17 30,-70 106-14,35-53-17,18-18 1,17 0-16,-17 18 16,17 0-1,0-18 1,18 0-1,0-17 1,0 0-16,0-1 16,18 1-16,0-18 15,17 18 1,-17-1-16,-1-17 16,1 18-16,0-18 15,-1 18-15,1-18 16,-18 17-1,35 1 17,-17 17-1,-18 18-15,0-35-1,0 35 1,0-36-16,-18 36 0,18-35 15,-18 17-15,18 0 0,-17 1 16,-1-1 0,1 18-16,17-36 0,0 54 15,-18-53-15,18-1 0,-18 1 16,18 0 0,0 17-1,18-35 16,35-35-15,-18 17-16,18-35 16,0 35-1,0 1 1,-18-1 0,-17 0-1,-1 18 1,1-17-16,0 17 31,-36 0 32,0 35-48,-17-17-15,18 17 16,-1-17-16,0-1 0,1-1022 15,17 2046 17,-18-1041-32,18 17 0,-18 1 15,18-1 17,0 1-1,0 0-31,0-1 15,18 72 1,0-89 0,-18 17-1,17 1-15,1 0 16,0 17 0,-1-35-16,36-935 46,-18 1958-30,-17-1005-16,0-1 0,-1 1 16,-17 0-1,0-1-15,0 1 0,0-1 16,0 1 0,0 17-1,0-17-15,-17 35 16,-36-18-1,35-17-15,0-1006 16,-87 2082 0,52-1041-1,-18 17 1,36-35 0,17 1-1,1-19 1,-1-17-1,36 18 17,34 0-17,19-1 1,53 1 15,-36 0-31,35-18 31,-88 0-31,18 0 0,-17 0 16,34 0 0,-52 0-16,-1 0 15,19 0 1,-19 0 0,1 0-1,0 0 1,-54 0-1,-34 0 1,35 0 0,-18-18-16,-141-17 15,105 17 1,37 0-16,-37 18 16,36 0-16,0-17 0,-88-19 15,88 36 1,18 0-16,0-17 0,-18 17 15,35 0 1,-17 0-16,-18 0 16,0 0 15,36 0-15,34 0 62,1 0-63,17 0-15,71 17 16,-71 1 0</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22:21.14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20302 8749 0,'406'18'203,"-71"17"-187,177 36 15,-107-18-15,-140-36-1,141 54 1,-300-71-16,52 35 16,36-17-1,36-1 1,-89 1-1,70 0 1,-87-1 0,17 1-1,-88 17-15,17-35 16,19 0 0,-72 0-16,19 0 15,-1 0 1,-18 0-16,1 0 15,35 0 1,-18 0 0,54 0-1,-37 0 1,54-35 15,-35 35-15,35-18-1,17 1 1,-35 17 0,-52 0-16,52 0 15,-18-36 1,-17 19-16,-17 17 16,69-18-1,-69 18-15,-1-18 16,0 18-16,18-17 15,-18 17-15,1-18 0,-1 18 16,0 0-16,1-17 16,-1 17-16,0-18 15,18 18-15,35-18 16,-53 18 0,1-17-1,-1 17-15,0-18 0,1 18 16,-1-18-16,0 18 0,18 0 15,18-17 1,70-1 15,-124 0-15,36 1-16,-17 17 0,-19 0 16,18-18-16,-17 18 15,0 0-15,-1 0 31,1 0-15,-36 0 125,-87 0-110,34 0-15,-53 35 15,54-35-31,35 0 0,-18 0 15,17 18-15,-16-18 16,16 0-16,-17 0 0,18 0 16,-18 0-16,-17 0 15,17 0-15,0 0 0,0 0 16,-35 0 0,52-18-16,1 18 15,0 0 1,0 0-16,-18 0 0,17 0 15,19 0-15,-19-17 0,1 17 16,18 0-16,-19 0 16,1 0-16,0 0 15,17-18 1,-17 18-16,-1 0 0,19 0 16,-1 0-16,-70 0 15,53 0 1,17 0-16,0 0 15,1 0-15,-1 0 16,1 0-16,-72 0 16,54 0-1,0-18 1,-36 18-16,54 0 16,-19 0-1,19 0-15,-1 0 0,0 0 16,1 0-1,-1 0-15,-17-17 0,0 17 16,17 0-16,-17-18 16,-18 18-16,17-17 0,1 17 15,0 0-15,0 0 16,17 0-16,-88 0 31,0-18-31,89 18 16,-19 0-16,1 0 15,0 0 1,0 0-16,17 0 0,-17 0 16,-1 0-16,-122 0 15,122 0 1,19 0 0,-19 0-16,-34 0 15,-89 0 16,0 0-15,142 0 0,-19 0-16,-69 0 15,52 0 1,0 0 15,35 0-31,1 0 16,-1 0-1,-35 0 17,0-18-32,0 18 0,-17-17 15,17 17-15,17 0 16,-34-18 15,52 18-31,1 0 16,-1 0-1,0 0 1,-52 0 0,17 0-1,-18 0-15,36 0 16,-18 0-16,35 0 16,-52 0 15,35 0-16,17 0 17,0 0-17,-52 0 63,-195 35-62,212-35-16,0 18 16,18-18-16,0 0 15,17 0-15,0 0 16,-17 0-16,18 0 16,-1 0-16,0 0 15,-193 53 1,122-53-1,37 17-15,16-17 16,19 0-16,-19 0 16,19 0-1,-36 0 1,35 0 0,1 0-1,-19 18 16,-87 0-15,87-1 0,1-17-16,0 0 0,17 0 15,-35 18 1,36-18 0,-1 0-1,0 0 16,36 0 251,-18 18-189,18-18-61,-1 17 30,-17 1-46,0 17-1,0 18 32,0 18-31,0-36 15,0 18-15,0-35 15,18-1 32,0-17-48,-1 0-15,1 18 16,0-1-1,34-17 1,-34 18-16,53-18 16,-36 0-1,0 0 1,1 0 0,-19 0-1,1 0 1,17 0-1,36 0 1,-18 0 0,17 0-1,-35-18-15,54 1 16,-37 17 0,-16-18-1,34 1-15,18 17 16,1 0-1,52-36 1,-18 19 0,18-1 15,-70 18-31,-18-18 16,0 18-16,0-35 15,-18 35-15,53-18 0,-35 1 16,35 17-16,-35-18 15,35 18 1,1 0-16,69-17 0,19 17 16,-1 0-16,1 0 15,-1 0-15,18-36 0,-53 36 0,-35 0 16,0 0-16,-18 0 16,-18 0-16,54 18 15</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22:41.94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1905 14164 0,'88'-17'203,"247"-54"-187,-141 54 0,-53 17-1,-70 35 1,-18-18-16,70 54 16,-70 17-1,0 89 1,-53-36-1,-17 0 1,17-106-16,-18 36 16,0-36 15,18-17-31,-70 34 16,-36 1-1,53-17-15,-88-1 16,0 0-1,88-35-15,0 18 16,-35-18-16,-18 0 16,-18 0-1,89-18-15,-53-17 16,35 17 0,18 1-1,0-1-15,17 0 31,18 1 1,53 17-1,17 0-15,-34 0-16,-1 17 15,0-17-15,0 18 0,18 17 16,-17-17-16,-1 17 15,35-17-15,-34 17 16,-1 18-16,36 0 16,-54 0-1,19-18-15,-1 0 16,-18 1-16,-17-19 0,0 19 16,0-19-16,18 1 15,-36 35 16,1-36-31,-18 1 0,-18 0 16,-18-1 0,18-17-16,0 18 15,18-18-15,-18 0 0,-18 0 16,36 0-16,-18-35 16,0 17-16,-52-88 15,34-88 1,53-141-1,18 265 1,0-19-16,53 1 16,-35 35-16,17 0 0,0-17 15,1 34-15,70-52 16,52 0 0,-105 88-1,18 0-15,-1 0 16,1 0-16,-36 0 15,212 159 1,-212-124 0,1 36-16,-1 17 15,18 53-15,-35-35 16,-1-18 0,-17 53-16,0-35 0,-17-18 15,-54 141 1,18-140-1,18-36-15,-1-18 16,19-18-16,-18 1 16,-1 0-16,1-18 0,-18 17 15,18-17-15,0 0 16,-1 0-16,1-17 0,0 17 16,-1-53-1,1 35-15,-18-35 16,-17-176-1,70 123 1,0-17 0,17 17-16,71-141 15,-52 159-15,34 0 16,1-1-16,52-69 16,-34 122-16,-37 1 15,37 0-15,-36 17 16,17 0-16,-17 18 15,0 0-15,35 18 16,-35 35-16,35 18 16,-35 17-1,0 0-15,-35 141 16,-18 18 0,0-88-1,-36-53-15,-34 123 16,-1-123-1,36-53 1,17-53-16,1 35 16,-36-17-16,18-1 0,-18-17 15,-35 18 1,-36-36 0,36-35-1,35 18-15,-18-18 0,36 0 16,-35-35-16,34-35 15,1 52-15,0-52 16,-1-142 0,36 124-1,0 18-15,53 87 16,-35-17 0,17 18-16,-17 17 0,70-35 15,-17 36 1,-36 17-1,0 0 1,18 0-16,-18 0 0,1 17 16,-1 19-16,124 158 15,-89 35 17,-52-88-17,-18 18 1,0-106-16,0 0 15,0-18-15,0 36 32,-35-54-17,-1 1 1,19-18-16,-1 0 0,-88 0 16,71-18-1,0 1-15,-18-19 16,17 1-16,1-18 15,-141-264 1,158 264 0,1-18-16,-1 1 15,18 34-15,0 1 16,0-53 0,0 70-16,0 1 15,18-19-15,-1 19 16,1-1-16,-1 0 0,19 18 15,17-17-15,123 34 16,-52 54 15,-89-36-15,0 36-16,18-1 16,-35 1-16,-1-1 15,1 19-15,0-1 0,-18-18 16,0 1-16,0 17 15,0 53 1,0-88-16,-36 35 16,19-52-16,17-19 15,-18 1-15,0 17 16,-52-17 0,-1-18-1,1-35 1,52-1-16,-17 1 15,17-53-15,-35 0 0,53-89 16,0 1 0,0 35-16,18-53 0,-1 53 15,36 17-15,-17 36 0,17 0 16,-18 0-16,35-1 16,-17 54-16,0-35 15,229-36 16,-52 106-15,-124 0-16,-36 35 16,1 0-16,35 36 0,-18-18 15,-53 0-15,36 35 16,-36-18-16,0 36 16,-17-35-16,17 17 15,-35 0-15,0 18 16,0 53-1,0-124-15,0 0 16,-18-17 0,18 17-16,-17-17 0,-1-18 15,-70 35 1,35-17-16,0-18 16,0 0-1,-70 0-15,70 0 16,0-18-16,-18 0 15,-140-158 17,105-247-17,106 317 1,0 18-16,0 0 0,17 17 16,1 18-1,0 0-15,-1 18 16,19-18-16,-1 35 0,-17-17 15,17 17-15,88 1 16,-17 17 0,-35 0-16,-18 0 0,17 17 15,1 19 1,140 140 0,-105-52 15,0 264-16,-88-300 1,-18-35 0,0-18-16,0 18 0,0-18 15,0-17-15,0 17 32,-124 18-1,71-35-31,18-18 15,-18 0-15,0 0 16,18-18-16,-36 0 16,-34-176-1,87 106 1,-17-18 0,35-17-16,35-106 0,53 35 15,53-18 16,-70 177-31,-18-1 16,70-34 0,71 70-1,-123 35-15,-1-17 16,18 35-16,-35-1 16,36 37-16,-19-1 0,1 35 15,-1 1-15,-17 52 16,0-17-16,-53-18 0,35 53 15,-52 88 1,17-141 0,-18-17-16,0-54 0,1 1 0,17-36 15,-35 36 1,35-54 0,-18 1-1,18 0 1,-18-18-16,-17-53 15,35-124 1,0 36 0,88-53-16,-17 18 15,52-89-15,-17 71 16,0 36-16,0 34 0,-18 1 16,18-18-16,17 70 15,1-35-15,-18 53 16,-1 0-16,142-17 15,-70 52 1,-89 18 0,0 18-16,0 35 0,0 0 15,1 52-15,175 336 16,-158 0 0,-71-264-1,-35-1-15,0 142 16,-17-195-16,-1 71 15,0-88 17,18-71-17,0-17 1,0-36 0,0-17-16,0 0 15,53-36-15,0-35 0,35-35 16,18-18-1,0 18-15,88-141 16,335-229 15,-440 458-31,-1 17 16,18 19 0,-18 17-16,18 0 15,-36 0-15,18 35 16,-17 0-16,-1 36 0,1 17 15,0-17-15,140 228 16,-87-87 0,-18-35-1,-89-107 17,18-35-32,18 1 0,-17-19 15,-1 19-15,0-19 16,18-17-16,71 0 15,-71-35-15,35 17 16,-35-35-16,35 0 16,0-17-16,35-36 15,-17-17-15,53-19 0,-18 19 16,18-18-16,0-18 16,-1 18-16,-34 70 15,-1-34-15,-17 34 0,-18 36 16,1-18-16,-37 35 15,107 1 1,-106 17-16,35 0 0,-35 17 16,88 54-1,-17 17 1,-71-17 0,17-36-16,-17 35 0,35 19 15,1-1 1,-54-53-16,35 0 15,1 1-15,17 17 16,0-36-16,18 1 0,88-18 16,-53 0-16,71-35 15,17-18-15,18-36 0,-17 1 16,17-18 0,-18 1-16,-35-19 0,159-35 31,-212 89-31,212-71 0,-89 70 15,-140 36 1,17 0-16,264 17 31,-263 18-31,-37 0 16,1 0-16,194 0 0,-71 35 31,-123-35-31,0 18 16,0-18-16,229 0 15,-194 0-15,36-18 16,-36 18-16,194-17 16,53-19-1,-177 19 1,195-36-16,-53 17 16,-53 19-1,0 17 1,-124 0-1,230 17 17,-248 36-32,-16-53 0,157 89 15,-157-72 1,16 36-16,-17-35 16,71 52-1,-141-52-15,70 52 16,-18-52-1,-70 0-15,141 52 16,-106-52 15,-35-18-15,-17 18-16,34-18 0,-52 0 0,-1 0 16,19 0-1,-19 0-15,1 0 16,17 0 15,-17 0-31,-18 17 31,0 1-31,0 0 32,-35-1-32,-18 18 0,0 1 15,-35-1-15,-54 71 16,90-53-1,-37-18-15,19 0 0,-71 53 16,0-35 0,52 0-1,-105-17-15,-141 52 16,159-71 0,-36 19-16,-546 17 31,581-36-31,1-17 15,52 36-15,19-19 0,16-17 16,-16 0-16,52 18 0,-53-1 16,18 1-1,17-18-15,-17 18 0,-18 17 16,0-35-16,18 18 16,0-18-16,-89 17 15,1 19 1,-89-1-1,160-35 1,16 17-16,-16 1 0,-1-18 16,18 18-16,-54 17 15,37-35-15,-195 18 16,0-1 0,159 19-1,35-36-15,-35 0 0,-18 17 16,18-17-16,0 36 15,-512-19 1,195-17 0,193 0-1,-52 0 17,211 0-17,-18 0-15,-17 0 0,-71-17 16,36 17-16,-353 0 15,282 0 1,35 0-16,-193 0 16,281 0-1,-17 0 1,35 0-16,-35 0 16,0 0-16,-53 17 15,-18-17-15,1 18 0,-213 17 16,230-17-1,53-18-15,71 0 16,-19 35-16,36-35 16,1 0-16,-1 0 15,-459 35 1,124 18 0,176-53-1,-123 18 1,159 17-1,105-35-15,18 0 16,-529-18 15,424 18-15,52-17-16,-318 17 16,266-18-1,17 18-15,35-35 16,-124 35-1,-299-71 17,423 71-32,-35 0 15,-35 0-15,35 0 16,0 0-16,-53-17 16,17-19-1,142 36 1,0 0-16,-18-17 0,-53 17 15,-582 70 1,18 19 0,282-72-1,317-17 1,18 0-16,18 0 0,0 0 16,17 0-1,-17 0 16,17 0-31,0 0 32,1 0-17,-18 0 17,-54 0-17,54-17-15,17 17 16,-17 0-1,0 0 1,17-18 0,1 18-16,-1 0 31,18-18 0,53 1 125,35-19-140,0 19-16,142-54 16,105-17-1,70 17 1,-158 36 0,-35 17-16,-36-17 0,54 35 0,-54-17 15,-35 17 1,0 0-16,0 0 15,53-36-15,-52 36 16,-1 0-16,264-17 16,-211-1-1,-123 18 1,17-35 0,18 35-16,-35 0 0,-1 0 15,-17 0-15,0 0 0,0 0 16,88-36 15,35 19-15,-17-18-1,176-36 1,-158 36 0,123-18-16,-54 0 0,-34 18 15,17-18-15,-87 53 16,34-18-16,0-17 15,1 35-15,-19-18 16,-16 18-16,157-35 16,19 17-1,-212 1-15,53 17 16,-18-1006-16,53 1976 16,-89-987-16,1 17 15,-18-18-15,18 18 16,-35 0-16,17-18 15,18 18-15,17-35 0,-52 35 16,158-18 0,-211 18-1,17 0-15,-17 0 0,35 0 16,-36 0 0,1 0-1,-18-17 1,0-1 31,0 1-32,-53-1-15,-35 0 0,-124 18 16,-176-70 0,-353 34-16,124-34 0,194-36 15,-124-17 1,423 87-16,36 1 15,18 17 1,-19-35-16,1 36 0,0-18 16,-18-1-16,-176-34 15,141 52-15,-36-17 16,-52 17-16,-229-17 16,246 17-1,0-17-15,36 35 16,17-18-16,18 18 0,-88-35 15,123 35 1,-141-18-16,-88 18 31,158 0-31,36 18 0,0-18 16,53 0-16,35 0 0,18 0 16,-1 0-16,19 0 15,-18 0 16,17 0-31,-17 0 0,-18 18 16,-124 17 0,-193 124-16,-247 123 15,334-123-15,125-106 0,34-18 16,106-17 0,1-1-16,-1-17 0,18 18 15,-17-18 1,-1 17 15,0-17 0,-52 53 47,-195 124-62,89-71-16,88-36 16,35-35-16,17 1 0,1-19 15,0 19 1,0-19 15,35 19-15,17-36 46,1 0-46,35 0 0,-18 0-1,88-36 1,1 1-1,123-36 1,-18 18 0,36 36-1,-142-1-15,107-35 16,-1 18 15,-88 35-31,-35-35 16,564-1 15,-441 1-15,18 18-1,-88-1-15,-18 18 16,265-53 0,-300 53-16,52-35 15,231 17 1,-54 18-1,53 0 1,-71 0 0,195 35-1,-371-35 1,0 0-16,18 18 16,458 70-1,-441-70 1,19-18-16,-19 35 15,-35-35-15,371 53 16,-371-53 0,35 18-16,18-1 15,124 19 1,352-36 15,-88 0-15,-370 0-16,211 0 15,36 0 1,-71-18 0,-177 0-1,-70 18-15,159-35 16,-159 35-16,0 0 16,-35 0-16,53-18 15,423 1 1,-317-19 15,123-16-15,-282 52-1,-1 0-15,37-36 0,69 36 16,54 18 0,17-18-16,0 0 15,0 18-15,-70-18 0,0 35 16,-36-35-16,89 17 15,-142-17 1,-35 0 0,159 0-1,53 36 1,212 34 0,-406-70-1,88 18 1,-141-18-16,-18 0 15,18 0-15,-18 0 16,0 0-16,1 0 16,16 0-16,-16 0 0,17 0 15,-18-18-15,36 1 16,-36-1-16,53 0 16,-53 1-16,-17-1 15,17 18-15,-17-18 16,17 18-1,-17-17 1,-1 17 0,-70 0 46,-211 106-31,176-71-31,-530 194 32,407-158-32,-54-18 15,53 35-15,-52 0 0,17-35 16,-194 53 0,265-53-16,17 0 15,-35 0-15,53 0 16,-18 35-16,-176 18 15,17-18 1,212-53-16,-17 0 16,52 1-16,-17-1 15,18-18-15,17 1 0,0 0 16,17-1-16,-16 1 31,16-18-31,19 18 0,-1-18 16,0 0 15,212 0 16,124 0-31,-106-71-16,87 18 15,54-35-15,-35 0 0,52-36 16,-35-17-16,-17 18 15,-18-1-15,141-70 16,-36 71 0,-246 35-16,17 35 15,160-18-15,-107 18 16,-17 18 0,105-18-16,-35 18 0,441-71 15,-282 35 1,-17-34-16,-71 52 15,-1-36-15,742-175 16,-812 176 0,0-1-16,794-158 15,-688 195 1,-17-1 0,811-194 15,-1024 211-31,-17-16 15,177-1 1,-71-18 15,-212 53-15,-17 18 0,0 0 15,-89 0 0,18 0-15,-35 53-16,-53-35 15,-53 35-15,-18 0 16,-70 17-16,-53 19 16,17-1-16,-52 35 15,88-52-15,-301 140 16,284-87-16,52-54 15,-53 54-15,-212 105 16,230-141-16,-335 142 16,-1-19-1,336-122 1,18-1-16,-1 18 16,89-18-16,17-35 15,-194 123 16,300-158-31,18-1 0,17 1 0,1-18 16,-1 0 0,0 18-1,1-18 1,34 0-16,36 0 16,194 0-1,512-106 1,-142-53-1,406-70 1,-670 176 0,-53-18-16,17 18 15,-35 0-15,406-88 16,-476 106 0,17-18-16,18 36 15,-35-19-15,546-17 16,-511 18-1,-35 17-15,494-34 16,-477 16 0,-53 19-1,1-19-15,-72 36 0,160-17 32,-230-1-32,1 18 15,-36-18-15,35 18 16,-18 0-16,1 0 15,0 0 1,-1 0 0,36 18-1,-17-18-15,69 35 16,-69-17 0,-36 0-16,35-1 15,-35 1-15,-18-18 16,-17 18-16,-35-1 0,-1 18 15,-88 1-15,-723 70 16,494-71 0,0-18-1,35 19-15,-1022 105 32,1128-106-32,17 0 15,19-17-15,-1 35 0,36-53 0,-18 35 16,88-17-1,18 0-15,-54-1 16,54-17 0,71 0-1,-1 0-15,0 0 0,-17 0 16,17 0 0,1 0-1,34 0 48,124 18-48,-35 17-15,35-35 16,36 0-16,17-18 16,-18 18-16,283-52 15,-212 16-15,405-70 16,-422 53-1,-19 36 1,-34-18-16,52-18 16,18 17-16,512-69 31,-583 87-31,0-17 16,142-1-1,-265 36-15,-18-17 16,0 17-16,-17-18 15,0 18-15,-1 0 16,-17-18 0</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23:36.42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19385 8485 0,'88'0'188,"71"17"-173,-35 1 1,34 0 0,-34 34-1,-36-52 1,-17 18-16,-54-18 15,89 18 1,-71-1 0,1 1-16,16-18 15,-34 0 1,0 0-16,-1 0 0,19 0 31,70 0-15,-71-1005 15,18 2010-15,0-1005-1,0 0 1,-36 0 0,18 0-16,18 0 15,-35 0 1,17 0-1,18 0 1,-18 0-16,18 0 16,-35 0-1,35 0 1,-35 0-16,34 0 16,1 0-1,-35 0-15,17 0 16,1 0-16,17 0 15,-1 0 1,19 0-16,0 0 16,-19 0-1,-16 0-15,34 0 16,1 0 0,-18 0 15,0 0-31,-18 0 31,-17 0-31,17 0 16,18 0-1,-18 0-15,0 0 16,-17 0-16,0 0 16,17 0-16,0 0 0,0 0 15,89 18 1,-54-18-1,-34 0-15,-1 17 16,71-17 0,-18 0-1,-35 0 1,-35 0 0,52 0-1,-35 18 1,36-18-1,-36 0 1,-17 0 0,17 0-1,-17 0 1,0 0-16,-1 0 0,18 0 0,-35 18 16,53-18-1,18 17 1,-1 1-1,-17-18 1,-17 0-16,17 0 0,52 0 16,-52 0-1,-17 0-15,16 17 16,-16-17-16,17 0 0,-18 0 16,0 18-16,1-18 15,-1 0-15,0 0 16,-17 0-16,35 0 15,-36 0 17,1 0-17,-18-18 110,0 1-109,-18 17-16,18-18 16,0 1 15,0-1-16,-17 18 32,-19-71-31,1-17 0,17-18 15,-17 71-31,-18-177 15,18 159 17,35 36-32,-18-18 15,1 35 1,17-18 0,0 0-1,-18 18 126,-17 0-126,-53 36 17,17-1-1,53-18-15,-17 1-1,17-18 16,1 0-15,-1 0-16,1 0 31,-1 0-15,0 0 31,1 0-32,-1 0 1,0 0 0,-87 0-1,-707 265 1,671-212 0,53-36-1,53 1-15,-36 0 0,36-18 31,17 0-31,0 0 16,1 0 0,-1 0-1,-123 52 1,-35-16 0,-18-1-1,123-17 1,-35-18-1,53 17 1,-35 1 0,53-18-16,0 0 15,-18 0 1,35 0 0,-17 0-16,17 0 15,0 0 1,-17 18 15,-71 34-15,-105 37-1,123-54 1,-1-17 0,54-18-16,-18 17 15,-17-17 1,17 18-1,0-18 1,17 0 0,-16 18-16,-1-18 15,35 0 1,-17 0-16,17 0 0,-35 0 16,35 0 15,-17 0-31,-35 0 15,52 0 17,0 0-32,-52-18 31,35 0 0,17 18-31,-17 0 31,35-17 63,-36 17-78,1-18-1,0-17 1,35 17-16,-35 0 16,-1 1-1,19 17-15,-1-18 16,18 0 15,-18 1-15,18-1 78,0-17-63,0 17-16,36-70 1,-19 35 15,1 18-15,0 17 0,-18 1-16,17 17 140,1 0-93,-1 0 0,19 0-31,-19 0-16,19 0 15,17 0 1,-18 17-16,0-17 15,71 18 1,-71-18-16,36 0 16,17 0-1,-53 0 1,53 0-16,1 0 16,34 0-1,-70 0 1,0 0-16,123 0 15,-123 0 1,0 0-16,0 0 16,35 0-16,36 0 31,-71 0-31,35 0 16,0 0-1,36 0 1,-1 0-1,-70 0-15,-18 0 0,18 0 16,35 0 0,1 0-1,-37 0-15,-16 0 16,34 0-16,-52 0 16,52 0-16,-34 0 0,17 0 15,88-35 1,-106 35-1,36-18 1,-19 18-16,-16 0 0,17-18 0,-18 18 16,0-17-1,1 17-15,-1 0 16,0 0-16,0 0 16,36 0-1,-1-18-15,-34 18 0,-19 0 16,19-18-1,-1 18-15,36-17 0,17 17 16,-53 0 0,0 0-16,1 0 15,16 0-15,-16 0 16,-1 0-16,18 0 16,0 0 15,-36 0-31,1 0 47,35 0-32,-18-18 1,-17 1-16,17 17 0,0 0 16,54 0-1,-54 0 1,36-18-16,-36 18 15,-18 0-15,19 0 0,-19 0 16,1 0-16,35 0 47,-35 0-31,-18-18 93,0 1-47,211-19 298,89 19-345,-229 17 1,317-36 15,-265 36-15,106 0 0,107 18 15,-125 17-16,-123-35-15,1 18 16,122-18 0,-87 0-1,70 0 1,-53 0 15,124 0-15,-230 0-1,35 0-15,-17 0 16,53-18 0,-71 18-1,36-17 1,-18 17 0,0 0-1,35 0 1,-70 0-1,-1 0-15,1 0 32,0 0-17,-18-18 32,-18 18 31,-70 0-62,17 0-16,53 0 16,-52 0-16,17 0 15,0 0-15,-53 0 16,36 0-16,-124 0 15,0 18 1,35-1 0,-88 19-1,159-19 1,-53-17-16,-142 36 31,160-36-15,0 17-1,52-17-15,-88 18 16,-17 17 0,35-35-16,-124 35 15,106-35 1,106 18-16,1-18 16,-125 53-1,71-53 1,-88 35-1,71-17 1,-18-1 0,105-17-1,-17 0 1,36 0 0,-1 0-1,1 0 1,17 18 46,105 0-46,178-18 15,140 0-15,-247 0-1,-35 0-15,159 0 16,124 0 0,-283 0-1,18-18-15,-18 18 16,264-53 15,-281 53-31,-54-35 0,54 17 16,-18 1-16,-18-1 0,18 18 15,176-53 1,-194 35 0,36 1 15,-89 17-31,0 0 0,0 0 16,1 0-1,105 0 1,-53 0 15,-70 0-15,-1 0-1,1 0 1,-36 0 125,-158 0-126,-142 53 1,-17 17-1,88 1 1,0-18 0,89-36-1,-107 36-15,0 0 16,160-53 0,-89 18-1,52-1 1,37-17-1,52 0-15,0 0 0,-18 0 16,-35 0 0,-70 0-1,123 0-15,0 0 16,18 0-16,0 0 16,-18 0-16,0 0 15,35 0-15,1 0 16,-1 0-1,0 0 1,1 0 0,-1 0-1,71 0 142,70 0-142,-70 0-15,0 0 16,194 0-1,-194-17-15,18 17 16,34 0-16,54-18 16,0 1-1,-71 17-15,-17 0 16,176-53 0,-159 53-1,-18 0-15,19-18 0,69 0 16,160 1-1,-212 17 1,211-36 15,-246 19-31,52-1 16,1 18 0,-36-17-16,-35-1 15,-18 0-15,71 1 16,-36-1-1,-34 0 1,-1 18 0,-17 0-1,-1 0-15,1 0 16,0 0 109,-54 0 125,-17 0-234,18 0-16,-71 0 15,53 36 16,0-36-15,-17 17 0,52-17-16,-70 18 15,-18 0 1,18-18 0,-71 17-16,18 1 15,88-18 1,0 17-16,0-17 0,18 0 15,0 0 1,0 0-16,-177 18 16,177-18-1,-36 35 1,-17-35-16,-18 18 16,-35-18-16,-159 18 0,230-18 15,-19 17 1,36-17-16,18 0 15,17 0-15,-17 0 16,-53 0 0,53 0-1,-1 0 1,-16 0-16,16 0 0,-17 0 16,18 0-16,-18 0 0,18 0 15,0 0-15,-1 0 16,1 0-16,-18 0 15,0 0 1,18 0-16,0 0 16,-1 0-16,1 0 0,-18 0 15,-17 0 1,52 0-16,0 0 16,-35 18-16,36-18 15,-18 0-15,17 0 16,0 0-1,1 0-15,-1 0 47,18 18 47,0-1-31,18 1-48,17-18-15,18 17 16,35 1-1,-35-18-15,88 18 16,0-18 0,-88 0-16,0 0 15,123 0 1,-123 0-16,35 0 16,18 0-1,18 0 1,-89 0-1,18 0-15,123 0 16,-123 0 0,18 0-1,123 0 1,-71 0 0,36 0-1,-35 0 1,-1-36-1,-52 36 1,-1-17 0,-35-1-16,36 1 15,-18-1 1,-35 18 0,52-18-16,-35 18 15,-17-17-15,0 17 16,-1 0-16,1 0 15,52-18 1,-34 18 0,17 0-16,-36 0 15,1 0 1,17 0-16,-17-18 0,52 18 31,1 0-15,-18 0-1,0 0 1,35 0 0,-53 0-1,1 0 17,16 0-17,-34 0 16,-18-17 48,0-1-48,-53 0 31,18 18-46,-18-17-16,0 17 16,-18-18-16,19 18 0,16 0 15,-193 0 1,176 0-1,0 0-15,-35 0 16,17 0-16,-17 0 16,-317 0 15,334 0-15,18 0-16,0 0 0,18 0 15,-18 0-15,18 0 16,-18 0-16,-35 0 15,52 0-15,-70 0 16,18 0 0,35 0-1,0 0-15,18 0 16,18 0-16,-54 0 31,36 0-31,-18 0 16,35 0-16,-70 0 31,70 0-31,-17 0 0,0 0 16,17 0-16,-17-17 15,0 17-15,-36 0 16,53 0 0,-17 0-16,0 0 0,-1 0 0,1 0 15,-35 0 1,34 0-16,-17 0 15,18 0-15,18 0 0,-19 0 16,1 0 0,0 0-16,-1 17 0,-16-17 15,16 0-15,-34 0 16,52 0 0,-35 18-16,0-18 0,-35 17 15,0-17 1,35 0-1,-18 18-15,18-18 16,1 0-16,-1 0 16,0 18-16,17-18 0,-34 0 15,35 17-15,-18-17 16,17 0-16,-17 18 16,1-18-16,-54 18 15,-18-18 1,107 0-1,-89 0 1,71 0-16,-18 0 16,-36 0-1,36 0 1,-17 0 0,-1 0-1,1 0 1,17 0-1,0 0 1,18 0-16,-1 0 16,-52 0-1,71 0 17,-107 0-17,71 0 16,-17 0-15,17-18 0,-18 18-1,54-18-15,-1 18 0,0 0 16,1 0 0,-19 0-1,19 0 1,-1 0-16,0 0 15,-17 0-15,18 0 16,-19 0-16,1 0 0,17 0 16,-17 0-1,17 0-15,1 0 16,-19 0-16,19 0 16,-1 0-16,1 0 0,-1 0 15,0-17-15,-35 17 16,18-18-1,-18 18 1,36 0 0,-1 0-16,-17-18 15,17 18-15,-53 0 32,-52-17-17,88 17 16,-36 0-15,36 0 0,0 0-1,17 0-15,-17 0 16,-1 0-16,19 0 0,-1 0 16,-17-18-16,17 18 15,-17 0-15,0 0 16,-1 0-1,-52 0 1,53 0 0,-53 0-1,35 0 1,0 0 0,0 0-1,18 0 16,-1 0-31,-87 0 32,35 0-17,70 0 1,0 0-16,1 0 16,-1 0-1,-617 212 16,494-177-15,70-17 0,36-1-1,18-17-15,-1 0 0,0 0 16,1 0-16,-1 0 31,-17 0-15,17 0 15,0-17-15,18-1-1,-35 18 17,35-35 77,0-36-78,0 36 0,18 35-15,-18-18-16,17 18 31,36-70-15,-35 70-16,0-18 16,-1 1-16,1-1 15,17-17-15,0 17 16,-17-17-16,17 17 15,1-17-15,-19 17 0,1 1 16,0-1 0,35 0-1,-53 1 1,17 17 0,1 0 46,17-18 16,36-17-62,-54 17-1,54 0 1,-18 1 0,-18-1-1,0 18 1,1 0 0,-19 0-1,18 0 1,1 0-1,-19 0-15,1 0 0,17 0 32,106 0-1,-105 0-15,52 0-1,-53 0-15,0 0 16,1 0-16,-1 0 15,-17 0-15,-1 0 16,36 0 0,-35 0-1,17 0-15,0 0 16,-17 0 0,17 0-16,-17 0 15,17 0 1,1 35-16,-19-35 0,18 0 15,1 0-15,-19 0 16,142 18 0,-124 0-1,1-18 1,-1 17-16,0-17 16,0 0-16,1 0 15,-1 0-15,18 18 0,-18-18 0,0 0 16,1 0-1,-1 18-15,0-18 16,1 0-16,17 17 0,17-17 16,-35 18-1,1-18-15,-1 18 16,0-18-16,18 17 16,-18-17-16,18 0 0,-17 0 15,175 35 1,-175-35-1,-1 0 1,0 18-16,0-18 16,1 18-16,-1-18 15,0 0-15,18 0 0,-18 0 16,1 0-16,34 17 16,-52-17-16,17 0 15,71 18 1,-71-18-1,1 18-15,-1-18 0,0 17 16,89-17 0,-107 0-1,18 0-15,1 18 16,-19-18-16,19 0 16,-19 0-16,1 0 0,0 0 15,-1 0-15,1 0 16,17 18-16,-17-18 15,105 17 17,-70-17-17,-18 0-15,1 0 16,-1 0-16,-17 0 16,17 0-16,0 0 15,-17 0-15,17 0 16,-17 0-1,-1 0-15,1 0 16,0 0 0,-1 0 171,36 0-124,-18 0-48,-17 0-15,0 0 16,-1 0 0,1 0 15,0 18 94,-18-1 94,17 19-173,1-1-14,-18-17-32,18 17 0,-1-35 15,1 18-15,-18-1 16,18 1-16,-1-18 16,1 35-1,-1-17 1,1-18-16,-18 17 15,18-17 1,-18 18-16,-53-18 344,0 35-329,18-35-15,-1 0 16,19 18 0,-1-18-16,0 0 15,1 0 1,-19 0 0,-34 35-1,-1-35 1,18 0-1,18 0 1,18 0 15,-19 0-15,-52 18 0,53-18-1,0 0 1,17 0-16,-17 0 15,17 0 1,-17 18 15,-71-18-15,53 0 0,18 0-1,17 0 1,0 0-16,-17 0 15,35 17 1,-70 1-16,-54-1 16,54-17-1,34 18 1,-17-18-16,-70 18 16,70-18-1,18 0-15,-54 0 31,19 0-15,17 17 0,18-17-1,-1 0 1,19 0 0,-1 0-1,-17 18 16,-18-18-15,35 0-16,1 0 16,-36 0-1,35 0-15,1 18 16,-19-18 0,-17 0-1,18 0 1,0 0-1,17 0-15,-17 0 16,-18 0 0,35 0-1,-35 0 1,18 0 0,-18 0-1,36 0 1,-19 0-1,19 0 1,-1 0-16,0 0 16,1 0-1,-1 0 1,0 0 0,1 0-16,-1 0 15,0 0 32,-52 0-31,35 17-1,-1-17-15,1 0 0,0 0 16,17 18 0,1-18-16,-19 0 15,19 0-15,-19 0 16,-17 0-1,18 0 1,0 18 0,17-18-16,1 0 0,-19 0 0,19 0 15,-19 0-15,1 0 16,18 0-16,-19 0 16,-87 0-1,87 17-15,1-17 16,0 0-16,-18 0 15,18 35 1,-18-35-16,18 0 0,-1 0 0,1 0 16,0 0-16,-54 0 31,37 0-15,34 0-1,-17 0-15,17 0 16,0 0-16,1 0 15,-36 0 1,18 0 0,17 0-1,0 0 1,1 0 109,52 0 62,141-88-155,-123 53-32,18 17 15,211-87 1,-159 52 0,-17 35 15,-35 0-31,-18 1 0,0-1 15,0 18-15,17-18 16,-17 18-16,0-17 0,0 17 16,17-18-16,36 18 15,0 0 1,18 0 0,-19 0-1,-69 0-15,-1 0 16,0 0-16,18 0 0,-18 0 15,36 0 1,-36 0 0,1 0-1,-19 0-15,19 0 0,-19 0 16,1 0-16,17 0 16,71 18-1,-36-1 1,-34 1-1,-19-18-15,1 0 0,17 18 16,18-18 15,-35 0-31,-1 0 0,1 0 16,0 0 15,-1 17-15,1-17 31,53 0-32,-36 0 1,35 18 0,-34 17-1,-1-35-15,-17 0 16,17 0-16,-17 0 0,17 0 15,-18 0 1,54 0 15,-53 0-15,17 0-16,53 0 16,-70 0-1,35 0 1,-18 0 15,-17 0 0</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25:30.77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27852 2382 0,'17'0'266,"54"-18"-251,-71 0 1,18 1 0,-18-1-16,35 18 15,-17 0-15,17-18 16,0 18-16,0-17 0,18 17 16,-17 0-16,69-18 15,-34 18 1,-18 0-16,0 0 0,0 0 15,0 0-15,17 0 16,-17 0-16,88 18 31,-106-1-31,1-17 16,34 0-16,-70 18 0,18-18 16,17 18-16,-17-18 0,0 0 15,-1 0 1,1 0-1,-89 0 48,18 0-47,18 0-16,17 0 15,-17 0-15,0 17 16,17-17-16,-35 0 0,18 0 15,0 0-15,-1 18 16,1-18-16,-18 18 16,18-18-16,-18 17 15,0-17-15,-35 0 16,53 0 0,17 0-1,0 0 1,1 0-1,17 18 17,53-1-1,-36-17-15,19 0-16,17 0 0,-1 0 15,107 0 1,-106-17-1,35 17-15,-35 0 16,18 0-16,-1 0 0,-17-18 16,-17 18-16,16-17 15,1-1 1,-17 18-16,-1 0 16,-17 0-1,-1 0 1,-34 0-1,-19 0 1,1 0-16,-18 35 16,-17-35-1,-1 0-15,-105 35 16,158-35 0,-17 0-1,-1 0-15,19 0 16,-36 0-1,35 18 17,53 0 15,54-1-32,-54 1-15,35-18 16,-34 18-16,70-1 15,-71-17-15,0 0 16,0 18-16,1 0 16,-1-18-1,-17 0 1,17 0 0,-35 17 15,-88 19-16,52-19 1,-52 1-16,35-1 16,0 19-16,-35-19 0,-53-969 15,35 1975 1,71-1023 0,0 18-16,17-18 0,-17 0 15,17 0 1,1 0-16,-1 0 15,53 0 48,36 17-47,-54-17-16,19 0 15,34 18-15,-35-18 16,36 17-1,-18-17-15,-18 18 16,0-18-16,1 18 0,-1-18 16,-17 0-1,17 0-15,0 0 32,-17 0-32,0 0 15,-71 17 16,-177 54 1,107 17-32,17-70 15,18-1-15,35 19 16,0-19-16,-18 1 0,36-18 16,0 0-16,35 18 15,-18-18-15,1 0 0,-1 0 16,0 0-1,-17 0 1,53-18 93,-1-17-93,36-1 0,-17 1-1,-36 17 1,17 1 0,-17-1-16,0 1 15,0-1 1,0-70-1,0 52 1,-17 1-16,17-18 16,-18-35-16,0-71 15,18 124 1,-17 0-16,17-1 16,0 1-16,-18 0 15,18 0 1,0-1-16,0 19 15,0-1 1,0 53 47,18 142-48,-1-142 16,-17 36-31,36-18 16,-19 35-16,1-18 0,35 18 16,0 71-16,-36-53 15,36 53-15,18 35 16,-18-35 0,17-71-1,-52-53-15,17 36 16,18-36-1,-53-17-15,18-1 16,-1 1-16,1-18 16,0 17-16,-1-17 31,1 18-15,-18 0 46,-18-18 63,-88-18-109,-35-35-1,-247-70 1,159 17 0,-71-71-1,88 54 1,89 17-1,35 71 1,35-18-16,-18 0 0,-17-18 16,53 54-1,-18-18-15,35-1 16,-17 19-16,0-1024 16,-1 2011-1,36-988 1,18 18 15,17 0 0,-17 0-31,53 0 16,-1 0 0,-17 0-16,35 0 15,-35 0-15,18 0 0,17 0 16,18-17-16,158-1 15,-52 1 1,35-19 0,-159 19-1,0-1-15,-35 18 16,18 0 0,-18-18-16,0 18 15,-1-17-15,19 17 0,-18 0 16,123-36-1,-140 36 1,17 0-16,-36 0 16,18 0-1,-17 0-15,17 0 0,-17 0 16,0 0 15,-1 0-31,-34 0 94,-1 0-78,-53 0-16,1 0 15,-18 0-15,17 0 16,-335 71-1,248-36-15,52-17 16,0-18-16,-17 18 16,70-18-16,-53 17 15,0-17 1,71 18-16,-1-18 16,19 0-1,-1 0-15,-35 0 16,53 17 15,-35 1-15,35 0-1,0 17 17,18-35-17,17 18 1,18-18-1,88 35 1,-18 18 0,54 106-1,-107-106-15,1 70 16,52 89 0,-52-89-1,-36-52-15,18-1 0,-35 18 16,17-35-16,-17 18 15,-1-18-15,19 53 16,-36-89 0,17 1-16,-17 0 15,0-1-15,18 1 32,-18-1-1,-18-17 94</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20:38.13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15152 10619 0,'264'0'250,"160"0"-234,-283 0-16,0 18 16,176 52-1,-193-17 1,-71-53-16,0 18 15,17-1-15,-17 1 0,0 0 16,-18-1 0,36-17-16,-18 18 0,0 0 0,0 17 15,35-18-15,0-17 16,-35 18 0,159 0-1,-159-18-15,35 0 16,-35 0-16,17 0 0,1 0 15,-18 0-15,17 0 16,1-18-16,-18 18 0,35-18 16,-35 18-1,17 0-15,54-35 16,-71 18 0,0 17-16,-18 0 0,0 0 0,1-18 15,-1 18 1,0 0-16,0 0 0,-17 0 15,17 0-15,1 0 16,-19 0-16,1 0 16,105 0 15,-87 0-31,-1 0 16,-17 0-16,17 0 0,0 0 15,0 0-15,-17 0 16,17 0-16,1 0 0,-19 0 15,71 0 1,-52 0 0,-19 0-1,1 0 1,0 0-16,17 0 0,-17 0 16,17 0-16,-18 0 15,54 0 16,-18 0-15,-35 0-16,17 0 0,-18 0 16,19 0-16,-1 0 15,71 0 1,-36 0 0,1 0-1,-53 0-15,52 0 16,-35 0-16,18 0 0,-17 0 15,17 0-15,35 0 16,-35 0 0,-18 0-16,0 0 15,89 0 1,-107 0 0,1 0-16,17 0 15,-17 0 1,0 0-1,-1 0 1,1 0 15,-1 0 110,177 0-125,-105-18-1,-1-17 1,-71 35-1,1-18-15,17 18 0,-17-17 16,0 17 15,-1 0 1,-17-18-17,-53 0 1,36 1-16,-1 17 15,0 0-15,1 0 16,-1 0-16,1 0 31,-1 0-15,0-18 0,-35 0-1,18 18 1,17 0-1,1-17-15,-18 17 16,17 0 0,0 0-1,1-18-15,-72-17 16,1 0 0,18 17-1,52 18 1,-17 0-16,17 0 15,1 0 1,-1 0-16,-17 0 16,-54 0-1,36 0 1,-35 0-16,18 0 16,52 0-16,-17 0 15,0 0-15,17 0 0,-17 0 16,-1 0-16,-34 0 15,-18 0 1,17 0-16,36 0 16,-1 0-1,19 0 1,-18 0-16,-1 0 0,19 0 16,-72 0-1,54 0 1,18 0-1,-54 0 17,53 0-32,-52 0 15,17 0-15,0 0 16,-35 0 0,70 0-1,0 0-15,1 0 0,-1 0 31,-17 0-15,0 0-16,-18 0 16,0 0-16,0 0 0,0 0 15,-71 0 1,107 0-16,-1 0 16,-17 0-16,0 0 15,17 0-15,-35 0 16,0 18-16,-17-18 15,-1 17-15,36-17 16,0 0-16,-1 0 0,19 0 16,-19 0-16,-34 0 15,17 0 1,18 0 0,17 0-16,0 0 15,-17 0-15,-88 0 31,70 0-15,35 0-16,0 0 0,-17 0 16,17 0-16,-17 0 15,18 0-15,-1 0 16,-17 0 0,-1 0-16,-17 0 15,18 0-15,0 0 16,35 18-16,-71-18 15,36 18 1,-53-18 0,53 0-1,-1 17-15,1-17 0,17 0 16,-17 0 0,-18 0-16,-17 18 0,52-18 15,-53 17-15,36-17 16,0 0-16,0 0 15,17 0-15,0 0 0,-17 0 16,17 0 0,1 0-16,-19 0 15,-16 0 1,16 0 0,-17 0-16,0 0 15,1 18-15,16-18 16,1 0-16,17 0 15,1 0-15,-1 0 16,-17 0 0,17 0-1,0 0 1,1 0 0,-54 0-1,-52 18 1,88-18-1,17 0-15,0 0 16,-35 0 0,18 0-1,17 0 17,1 0 14,-1 0-30,-17 0-16,17 0 16,1 0-16,-19 0 15,19 0 1,-19-18 15,19 18-15,-18 0 15,-1 0-15,1-18 15,35 1 16,0-89-32,0 53 1,18 0 0,-1 18-1,1 17-15,17 1 0,-17-19 16,35 19-16,-18-1 16,36 0-16,-19 18 0,1 0 15,0 0-15,18 0 16,193 0-1,-140 18 17,-54-18-32,-17 18 0,18-18 15,35 17 1,-36 1 0,-34-18-16,-1 0 15,0 0-15,0 0 0,1 0 16,-36 18-16,17-18 15,19 0-15,-1 0 0,-17 0 16,17 0-16,0 0 16,-17 0-16,-1 0 0,19 0 15,52 0 1,-71 0 0,19 0-16,-19 0 15,1 0-15,0 0 0,17 0 16,-17 0-16,17 0 15,-18 0 1,1 0-16,17 0 16,-17-18-16,17 18 15,71-35 17,-71 17-32,1 18 15,-19 0-15,1 0 16,17 0-16,-17 0 0,17-18 15,0 18-15,1 0 16,70-17 0,-71 17-16,18 0 15,53 0 1,-53 0-16,-18 0 16,18 0-1,-18 0-15,18 0 16,-18 0-16,18 0 15,-18 0-15,18 0 0,106 0 16,-71 0 0,-35 0-1,-18 0-15,18 0 16,-17 0 0,17 0-16,52 0 15,-16 0 1,-19 0-1,89 0 17,-141 0-32,17-18 0,-18 18 15,19 0 1,52 0 0,-70 0-1,-1 0-15,1 0 0,88 0 31,-89 0-15,1 0-16,52 0 31,-52 0-31,0 0 0,-1 0 16,1 0-16,70 0 16,-70 0-1,123 0 48,-88 0-48,-18 0 1,0 0 0,54 0-1,-36 0 16,35 0-15,-71-17-16,19 17 16,-1 0-16,18 0 15,-18 0 1,0-18-16,1 18 16,-19 0-16,19 0 0,-1 0 15,-17 0-15,-1 0 16,54 0-1,-54 0 1,19 0-16,-19 0 0,19 0 31,16 0-15,-34 0 0,-18 18-1,35-18 1,-17 0-16,0 0 0,-1 0 15,89 35 17,-88-35-32,17 0 0,-17 0 15,-1 0 1,19 0 0,-36 17 46,0 1 16,0 0-62,-53 17 15,0 0 0,53-17-31,-35 17 0,17-35 16,18 18 0,-18-1-16,1-17 15,-1 18-15,-17 17 16,17-35-1,0 18 1,1-18-16,-1 18 16,-123-1 15,106-17-15,-1 0-16,1 0 0,-18 0 31,18 0-31,17 0 0,1 0 15,-19 0-15,19 0 0,-1 0 16,1 0-16,-72 0 31,72 0-15,-71 18 0,52-18-1,19 0 1,-1 18-1,0-18-15,1 0 16,-1 0-16,0 0 31,18 17-15,-17-17 0,-1 0-16,0 0 15,-17 0-15</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20:51.6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21272 10901 0,'106'0'250,"194"-17"-219,-123-1-16,-89 18 17,18 0-17,-36 0 1,1 0 0,-1 0-1,-17 0 1,-18 0-16,1-18 15,87 1 1,-88-1-16,1 18 16,70-18-1,-71 18 1,53-17 0,-35-1-1,0 0 1,-18 18-1,0 0-15,-17 0 16,17 0-16,18-17 16,-35 17-1,0 0-15,-1 0 16,36 0 0,-18-18-1,-17 18-15,0 0 16,17 0-16,18 0 15,-35 0 1,-1 0 0,1 0-16,-1 0 15,19-18 1,-36-1005 93,-18 2029-77,0-1006-17,18-18 1,-88 18 15,-300 0 0,247 0-15,123 0 0,1 0-16,-36 0 15,18 0 1,-54 0-1,1 0 1,18 0-16,-1 0 16,-70-17-1,123 17 1,1 0-16,-1 0 31,-17 0-15,17 0-1,1 0 1,-36 0 0,-230 0 15,230 0-15,18 0-1,18 0 1,-19 0 15,19 0-15,-19 0-1,-105 0 1,88 0-16,18 0 16,0 0-16,17 0 15,0 0-15,-17 0 0,18 0 16,-1 0 15,141 0 78,-17-53-93,124 0 0,-125 17 15,-34 19-31,141 17 31,-36 0-15,-53 35-1,19-17 1,-72-1 0,1-17-1,-36 0-15,53 0 16,-53 0 0,1 0-16,-1 0 15,0 0-15,1 0 16,-19 0-16,18 0 0,36 0 15,-53 0 1,52 0-16,-17-17 16,-18 17-1,1 0 1,-19 0 0,1 0 15,17 0 0,-17 0 16,-18-18-31,53 18-16,0-18 15,0 18-15,17-17 0,-35 17 16,18-18-16,-35 18 15,17-17 1,-17 17-16,0 0 0,70-36 0,88 19 16,-123-1-1,-35 18 1,17 0 0,0 0-16,53-18 15,54 18 1,-54 0-1,-53 0-15,0 0 16,1 0 0,-19 0-16,107-17 15,-54-1 1,-34 18 0,-1 0-16,-18 0 0,1 0 15,17 0 1,1 0 15,-19 0-31,19 0 47,140 0-31,-105-18-16,-36 18 15,0 0 1,0 0-16,1 0 0,52 0 15,-18 0 1,1-17-16,-18 17 16,-18 0-16,0 0 0,18 0 15,36 0 1,122 0 0,-158 0-1,-18 0-15,36 0 16,-53 0-1,-1 0 1,1 0-16,-1 0 16,19 0-1,105 0 1,-71 0 15,-34 0-15,-19 0-16,36 0 15,-17 0 1,16 0-16,37 0 0,-54 0 16,0 0-1,1 0-15,-1 0 0,18 0 16,0 0 0,88 0-16,-88 0 15,-18 0-15,0 0 16,-17 0-16,35 0 15,-36 0 1,1 0 0,0 0-16,17 0 0,18 0 15,-18 0-15,0 0 16,1 0-16,-19 0 16,1 0-16,53 0 0,123 17 31,-159-17-31,0 0 15,-17 0 1,17 0-16,-17 0 0,-1 0 0,1 0 0,0 0 16,-1 0-1,1 0 17,-36 0 30,-17 0-46,-177 0 15,-123 0-15,229 0 15,-17 0-16,70 0-15,-88 18 16,17-18 0,54 18-16,-177-1 15,194-17 17,0 18-32,-18-18 15,19 0-15,-19 0 0,0 0 16,18 0-16,-17 0 15,-18 0-15,17 0 16,-123 0 0,0 35-1,124-35-15,-19 0 0,19 0 16,-36 18-16,53-18 16,-35 0-16,35 0 0,-35 0 15,0 0 1,52 0-16,-17 0 15,18 0-15,-53 0 16,35 18 0,0-18-16,-17 17 0,-1-17 15,18 18-15,-70-18 16,52 17 0,36-17-16,-36 18 0,18-18 15,18 18-15,0-18 16,-1 0-16,1 17 15,-18-17-15,-88 36 32,106-36-32,0 35 15,-36-17 1,18-18 0,18 0-1,17 0 1,1 0-1,-1 0-15,53 17 79,124 1-64,-71-18 1,-17 17-16,17-17 0,-18 0 15,72 36-15,228-36 16,-299 0 0,123 0-16,0-36 31,-89 36-31,-34 0 16,35 0-16,-18 0 15,18 0-15,53 0 16,123-17 15,-194 17-31,0-18 16,-35 18-16,18-17 15,-1 17-15,1-18 0,17 0 16,-17-17-16,70 0 16,-53 17-1,0 0-15,-17 1 0,17-36 16,0 35-16,0 1 15,-17-36-15,17 35 0,-35-17 16,35 17 0,0 1-16,159-89 31,-18 35-15,-176 53-1,-17 1 1,228-36-1,-211 53 17,18 0-32,-18 0 0,-18 0 15,124 0 1,-36 0 15,71 35-31,-141-35 16,35 0-16,-17 0 15,35 0-15,141 0 16,-124 0 0,18 0-16,-35 0 15,0-17-15,-18 17 0,-17 0 16,-1-18-16,-17 18 16,-18-18-16,1 18 15,-19 0-15,1-17 16,0 17-16,17 0 15,-18 0 1,1 0 0,-71 0 62,-17 0-63,17 0-15,0 0 0,-35 0 16,35 0 0,-159 0-1,106 0-15,0 0 16,18 0-16,-71 0 16,54 35-16,34-35 15,-105 18 1,70-1-16,-159 36 15,-17 0 1,159-35-16,-142 52 16,36-17-1,105-18-15,36-17 16,0 35-16,-18-35 16,18 35-16,0-36 15,-1 18-15,-16 1 0,16-19 16,1 19-1,-71 17 1,54-36-16,-178 89 16,142-53 15,106-35-31,-36-1 0,36 1 16,0-18-16,0 18 0,-1-1 15,19-17-15,-54 35 47,53-35-31,1 0-1,52 18 32,0-18-31,18 18-16,18-1 0,-18-17 15,0 18-15,194-18 16,-142 0 0,1 0-16,-35 0 15,17 0-15,18 0 16,282-53 0,-176 0-1,-160 53 1,-16-17-1,34-1-15,-17 0 16,0 1-16,18-1 16,-18 18-16,0-35 0,176-1 31,-176 19-15,17 17-16,-17-18 15,0 18-15,0-18 0,18 18 16,-18 0-1,-1-17-15,1 17 0,18-18 16,-18 18-16,0-17 16,0 17-16,70 0 15,-70 0-15,0 0 16,-18 0-16,18 0 16,18 0-16,-54 0 15,142 0 1,-124 0-16,1-18 15,-1 18-15,18 0 32,0 0-17,-36 0 1,-17-18 62,-88 1-62,-53-1-1,-35 0 1,52-17-16,18 35 16,-299-18-1,158 18 1,-124 18-1,142-18 1,-71 71 0,159-54-1,-88 54 17,158-54-32,-52 1 15,52 0-15,1-1 16,-1 1-16,-52 0 31,52-1-31,18-17 0,0 36 0,18-36 16,17 0-16,-17 0 15,17 0-15,-17 0 16,17 17 0,1-17 15,34 0-16,89 0 1,-53 18-16,159-18 16,-106 0-1,17 0-15,-17 0 0,53-18 16,211-52 0,106-36-1,-317 53 1,0 0-16,-53 35 15,17-17-15,-35 0 16,-17 17-16,17 1 0,-35-1 16,-18 0-16,36-17 15,-18 17 1,0 1-16,0 17 0,17-18 16,1 0-16,17 1 15,-35-1-15,106 1 0,-1-36 16,19 35-1,-124 0 17,17 18-32,-17-17 15,-18 17-15,18-18 16,-35 0 0,0 18-16,-1 0 15,1 0 16,0 0-15,-18-17 78,-53 17-79,17-18-15,-69 0 16,-54-17 0,71 35-16,-159 0 15,35 0 1,106 0 0,18 0-16,-106 35 15,141-35 1,-18 18-1,54-18-15,-54 0 0,36 18 16,-18-18-16,18 17 16,-18 1-16,-18 0 15,36-1-15,0 1 16,0-18-16,17 0 0,-17 18 16,17-18-16,0 17 15,1-17-15,17 18 16,-18-18-16,0 0 15,1 0 1,-18 0 0,17 0-16,-53 0 15,18 0-15,-52 0 0,34 0 16,-70-18-16,-53-35 16</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21:01.08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3087 11148 0,'53'0'266,"70"0"-251,-70 0-15,88 0 16,-70 0 15,158 0-31,-70 0 31,-53 0-31,52 0 0,160 0 16,-230-18-16,18 18 16,88-35-1,-159 35-15,18 0 32,106-35-17,-106 35-15,-18 0 16,18 0-16,-18 0 15,18 0-15,-17 0 16,16-18-16,54 18 16,-88 0-1,52 0-15,-34 0 0,-1-35 16,0 35-16,-17 0 16,52-18-16,-17 18 0,36 0 15,105-17 16,-106 17-31,-35 0 16,105 0 0,37-18-1,-125 18-15,-17 0 16,18 0-16,-1 0 0,-17-18 16,35 18-16,-35 0 15,0 0-15,35 0 16,-35 0-16,0 0 15,0 0-15,18 0 0,-19 0 16,54 0 0,-53 0-16,-18 0 15,36 0-15,-53 0 16,17 0-16,0 0 0,36 0 16,-54 0-16,54 0 15,70 0 1,-88 0-1,0 0-15,17 0 0,-17 0 16,0 0 0,-17 0-16,-1 0 0,0 0 15,-17 0-15,35 0 32,-18 0-17,0 0 32,-52 18 62,-72 17-77,1 36-17,-18-36 1,89-17-16,-19-1 16,-52 36-1,0-35 16,-247 123 1,211-123-32,-105 35 15,53 17 1,123-52-16,0-18 16,-18 35-1,54-35 1,-1 0-16,0 0 15,1 0-15,-1 0 16,1 0 0,-19 0-16,-52 18 15,-53-1 1,-71 36-16,18-17 16,88-19-16,18 1 0,35-18 15,18 18-15,17-18 16,1 0-16,-1 0 0,0 0 31,1 0-15,-1 0-16,1 0 15,-72 0 1,19 0 0,-18 17-16,-36-17 15,89 0 1,17 0-1,1 0-15,-1 0 16,-17 0 0,17 0-1,0 0 1,1 0-16,-36 0 16,0 0-16,-35 0 15,35-17-15,0 17 0,-18-18 16,-34 0-1,69 18 1,-34 0 0,34 0-1,-34 0 1,-89 0 0,141 0-1,-52 0-15,17 0 16,-35 0-1,-106 0 17,141 0-32,18 0 15,-1 0-15,1 0 0,0 0 16,-36 18 0,-70-18 15,106 0-16,17 0-15,1 0 16,-1 0-16,0 0 16,1 0 15,-1 0-15,0 0 93,-17 0-93,-18 18-16,0-1 15,-17 18-15,17-17 0,0 0 16,-18-18-16,36 17 15,-36-17 1,-17 0 15,53 0-31,17 0 16,1 0 0,-19 0 15,19 0-31,-1 0 31,36 0 110,35 0-126,-36-17-15,19-1 0,-1 0 16,141-34 15,-52-1-31,70 0 31,-141 53-31,35-18 16,-35 18-16,17-18 16,1 18-16,17-17 0,-17 17 15,87 0 1,-105 0-16,36 0 16,-37 0-16,19 0 0,0 0 15,87 0 1,-52 0-1,-18 0-15,-35 0 16,18 0-16,-18 0 0,35 0 16,-35 0-16,35 0 15,-35 17-15,0-17 16,35 18-16,-35-18 16,0 0-16,0 0 0,17 18 15,160-1 1,-125-17-1,72 18 17,-71-18-32,17 0 31,-70 0-31,-18 0 0,1 0 16,-19 0-16,1 0 15,0 0-15,17 0 0,-17 0 16,-1 0-16,1 0 15,-1 0 17,1 0-17,70 0 48,-35 0-32,-35 0-31,70 0 16,-17-18-1,-36 18 1,-18 0 0,1 0-16,53 0 31,-36 0-31,0 0 15,53 0 17,-70 0-17,0 0 1,-1 0 0,54 0-1,-18 0 1,0 0-1,17-17 17,18-1-17,-35 0 1,-35 18 0,0 0 15,-1 0-16,1 0 1,-36 0 281,-282 0-266,-17 0-15,193 0-1,36 0 1,18 0-16,-18 0 0,-1-17 31,-34-1-15,70 18-16,0 0 0,0 0 16,-264 0 15,193 0-16,-70 0 1,106 18-16,-71-1 16,71 19-1,0-1 1,-18 0 0,71-17-1,-18 0 1,53-1-1,-18 1 1,0-18 15,1 0 16,-1 0-31,-17 17-16,-53 19 0,-18 17 15,-53 17 1,0-17-16,-70 53 16,-35-53 15,211-35-15,0-18-16,17 17 0,1-17 15,0 0-15,-18 0 31,-194 0-15,176 0 0,36 0-1,17 0-15,1 0 16,-54-17-16,36 17 0,0-18 31,-142-17-15,160 17 15,-1 0-15,-35 18-1,36 0 1,-1 0 0,18-17 46,0-1-15,-18 0-31,1 18-16,-19-35 15,19 17 1,-1 18-16,18-17 15,-18-1 17,18 1 30,0-1 32,18-35-78,17-35 15,-17 53-16,0 17 1,17-53 0,-35 18-1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21:41.77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9525 2805 0,'441'-88'203,"-141"17"-187,-194 54-16,52-19 15,178-52 1,-213 35-16,106 18 15,-35-18 1,0 35 0,-88 1-16,124 17 15,-125 0 1,1 0-16,0 0 16,-18 0-16,18 0 0,18 17 15,140 1 1,-211-18-1,35 0-15,-70 0 0,88 0 32,-53 0-17,0 0 1,88 0 0,-36 0 15,19 0-16,-1 0 1,19 0 0,-19 0-1,0 0 1,-52 0 0,-18 0-16,0 0 0,0 18 15,88 34 1,-106-52-1,0 0 1,-17 18-16,88 17 16,-18 1-1,53-36 1,-88 17 0,-18-17-1,54 0-15,-72 0 16,19 0-16,-19 0 15,18 0 1,-17 18 15,-18 0-15,0 17 0,-35-17-1,-18 17 16,35-18-31,-52 54 16,52-53 0,0-1-1,-17 19-15,0-19 0,17 1 16,1 17-16,-54-17 16,18 17-16,0 0 0,-17-17 15,-1 0-15,-17 17 16,-36 0-16,19 0 15,-19-17-15,-70 0 16,124-1 0,-54-17-16,71 18 15,-35-18-15,35 0 16,-18 0-16,-193 35 16,158-35-1,18 18-15,-194 17 31,123 18-15,-18-35 0,89-1-1,-35 1 1,52 0 0,36-1-1,0-17 1,17 0-1,0 0 1,-52 0 0,-1 18-16,-87 0 15,-283 34 1,335-34 0,18-18-16,-177 0 15,142 0 1,-1 0-1,54 0 1,-89-18 0,71 1-1,17-1 17,36 18-32,17-17 15,-17-1 1,17 18-16,1 0 15,-1 0 1,0 0 0,1 0 15,-1-35-15,0 17-16,1 0 15,17 1-15,-18 17 16,18-18-16,0 0 15,-18-17 1,1 18 15,-19-1-15,-16-53 0,52 54-1,-53-36 1,-71-71 15,-52-17-15,105 53-1,-52-35 17,70 17-17,0 17 16,18 72-15,17-18 0,0 17-1,54 0 79,105-17-78,-53 17-1,124-35 1,17-17 0,88-1-1,-87 18 1,-36 36 15,-106 17-31,124-18 16,17 1-1,-123 17-15,0 0 16,229-36 0,-212 19-16,18 17 15,247 0 1,0 0-1,89 35 1,-177-17 0,-36 17-1,-158-18-15,123 19 16,-35-1 0,-105-17-16,16-1 15,36-17 1,-70 18-1,158 35-15,1-36 16,-107 1 0,71 17-1,-17 1 1,-1-19 0,-106 1-16,72 0 15,-19 17 1,-105-35-16,52 17 15,71 1 1,-105-18-16,17 18 16,-18-1-16,71 19 15,-18 17 1,18 17 0,-89-52-1,1-18-15,0 17 16,-1 1-16,19 17 31,-36-17-31,-36 17 47,-123 36-31,89-54-1,17 1-15,-123 70 31,70-35-15,-71 35 0,89-52-1,0-19-15,-141 89 16,-265 35 0,335-53-1,-17-70-15,17 35 16,0 0-16,53-35 15,-317 52 1,352-70 0,19 0-1,-54 0-15,-35 0 0,-18 0 16,-300 0 0,318 0-1,18 0-15,17-35 16,0 35-16,18-18 0,-142 1 15,54-19 1,106 36 15,-36 0-31,-35 0 0,-283 0 16,-70 0 0,283 0-1,17 36-15,53-36 16,-18 0-1,71 0 1,52 0-16,19 0 0,-19 0 16,1 0 15,-18-18-15,36 18-16,-1 0 15,-53 0-15,36 0 16,-18 0-1,0 0 1,36 0 0,-1 0-16,0 0 31,1 0-15,-1 0-1,0 0 32,-17-18-31,35 1-16,-70-19 31,52 19-31,0 17 16,18-18-16,0 0 15,-17-17 1,17 18-1,0-19 1,17-17 0,72 0-1,-72 1-15,18 34 16,36-35 0,70-18-1,-88 54 1,-18-1-16,36 0 0,-18 1 15,0-1 1,35 18-16,-35 0 0,17 0 16,54-35-1,211 35 1,-70 0 15,-160 0-31,1 0 16,529-35 15,-494 35-31,-35 0 16,370-89-1,-282 72 1,-17-1-16,-36 18 0,194-35 16,-53 17-1,-123-17 1,-18 35-16,0 0 15,371 35 1,-371-17 0,18-18-1,-18 53-15,18-18 0,-18-17 16,-18-1-16,-17 19 0,123-1 47,-141-35-32,-52-1005 17,-54 2010 30,-176-1005-31,159 0-31,0 0 0,-1 0 16,1 0 0,-18 0-16,-88 18 15,53-1-15,-53-17 0,-1 0 16,-69 35-16,-1-35 16,-246 18-1,299-18-15,53 0 16,35 0-16,18 0 15,-17 0-15,17 0 0,0 0 16,-35-18-16,17 18 16,-87 0-16,-89 0 15,-71 0-15,-70 0 0,35 0 16,1 18-16,-248 35 16,388-53-1,71 18-15,-18-18 31,142 0-31,-1 0 0,0 0 16,1 0 0,-1 0-1,71 0 157,212-18-156,140 0-1,124 18 1,-282 0 0,-35 0-1,300 0-15,-265 0 16,17-17 0,-70-1-1,88-17 1,-158 17-1,52 1 17,-70-1-32,265-35 31,-72 18-15,-69 17-1,17-17 16,-142 17-31,-16 1 16,-54 17 0,18 0-1,-36 0-15,19 0 0,-19 0 16,1 0-16,0 0 16,-1 0-1,1 0 16,-36-18 94,-70 0-109,18 18-16,-72-17 16,-16 17-1,-1 0 1,-53 0 0,106 0-16,-88 0 15,18 0 1,-671 17-1,530-17-15,35 18 16,-142-18 0,354 0-1,-18 0-15,-1 0 16,-52-18 0,71 18-1,-195-17-15,-17-19 16,141 36-1,-53-17-15,123-1 16,18 0 0,36 18-1,-1 0-15,0 0 32,1 0-1,-1 0 156,18-17-171,-18 17 15,-34 0-15</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21:53.79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4710 5468 0,'0'18'219,"0"123"-204,17-53 1,1 18 0,-18-88-1,0 52-15,0 19 16,0-1 0,0-35-1,0-36 1,0 1-1,0 17 1,0 18 0,0-18-1,0 1 1,0-19 0,-18-17 77,18-35-61,0 0-17,0-1-15,0-105 16,0 88-16,0-52 15,0 16 1,18 54-16,-18 18 16,0-19-1,0 19 1,0-1-16,0 0 16,17-17-1,1 35-15,0 0 16,-1 0-1,36 0 17,36 0-1,-54 0-31,-18 0 16,1 0-16,17 0 0,-17 0 15,35 0 1,-18 0-16,0 0 0,1 0 15,-1 0-15,0 0 16,1 0-16,-1 0 16,18 0-16,-18 0 0,0 0 15,1 18-15,-1-18 16,35 17 0,54-17-1,-89 0-15,-17 0 16,17 0-16,36 0 15,-18 0 1,52 0 0,-69 0-1,52 0 1,-18-17 0,-17-1-1,-17 18-15,-1-18 16,18 1-1,0-1-15,17 0 16,1 1 15,-36-1-31,0 1 16,89-1 0,-89 18-16,0-18 15,1 1-15,-1 17 16,0 0-16,1-18 0,16 0 15,-16 1-15,17 17 16,-18 0 0,-17 0-16,17-18 15,0 18-15,0-18 0,-17 18 16,0 0-16,35-17 16,-18 17-16,0 0 15,0 0-15,1 0 16,-19 0-16,19 0 15,-1 0 1,35 0-16,-52 0 16,35 0-16,-35 0 15,17 0-15,-17 0 16,52 0-16,107 0 47,-107 0-32,-52-18-15,-1 18 16,19 0-16,-1 0 0,-17-17 16,52 17-16,-52 0 15,35 0 1,-18 0 0,0 0-16,0-18 0,1 18 15,-1 0-15,0 0 0,18 0 16,53 0-1,-35 0 1,-36 0 0,0 0-16,18 0 0,-18 0 15,1 0-15,87 0 16,-88-18 0,18 18-16,-17 0 15,140-17 16,-123 17-31,0 0 16,0 0-16,17 0 0,1 0 16,123-18-1,-53 0 1,-88 18-16,88-35 31,-88 35-31,35 0 0,89 0 16,-107 0-1,1 0-15,-18 0 16,17 0-16,1 0 16,-18 0-16,35 0 15,212 0 1,-247 0 0,35 0-16,-35 0 0,0 0 31,0 0-31,88 0 15,-36 0 1,-69 0 0,52 0-16,-53 0 0,18 0 15,141 0 1,0 0 15,-123 0-31,-1 0 0,1 0 16,-18 0-16,194 0 31,-177 0-31,36 35 0,-18-35 16,-17 0-16,17 18 15,106-18-15,71 18 32,-107-1-17,-69 1-15,-19-18 16,89 18-16,-71-18 15,-17 0-15,17 35 16,-18-35 0,19 0-16,-37 0 0,1 17 15,0-17-15,18 0 16,-36 0-16,18 0 0,35 0 31,71 0-15,-124 0-1,1 0-15,17 0 16,123 18 0,-158-18-1,17 0-15,-18 0 16,1 0-16,17 0 16,-17 0-1,0 0 1,-1 0-1,-17 18 32,-35-18-31,17 0 0,1 0-16,-1 0 15,-17 17-15,-36-17 16,-87 71 15,-89-1-15,70-34 15,124-19-31,-17 19 0,-124-1 16,141-35-1,0 18-15,-71-1 31,54-17-31,-1 0 16,18 0-16,-17 0 0,17 0 16,-18 0-16,1 0 15,-318 0 17,335 0-17,-159 0 1,53 0-1,1 0 17,105 0-32,-88 0 15,-1 0 1,72 0-16,-36 0 16,18 0-1,53 0-15,-36 0 16,0 0-1,-17 0 1,53 0-16,-53 0 16,0 0-1,52 0-15,-17 0 16,-52 0 0,16 0-1,-52 0 16,35 0-31,-17 0 32,17 0-17,18 0 1,53 0-16,-71 0 16,-18 0-1,89 0-15,-71 0 16,-17 0-1,35-17 1,-36-1 0,36 18-1,-71-35 1,71-1 0,-53 36-1,70 0-15,-52-17 16,-71 17-1,88-18 17,-123 18-17,105-18 1,18 18 15,36 0-31,17 0 0,0 0 16,0-17-16,18 17 15,-18 0-15,-53-18 16,18 1 0,0-1-1,35 18-15,-53-18 16,18 18 0,35 0-16,-35-17 15,-36-1 1,-17 18-1,53 0 1,53 0-16,-18 0 16,17 0-16,-52 0 15,-35 0 1,87 0 0,19 0-16,-54 0 15,36 0-15,-89 0 16,89 0-1,0 0 1,17 0-16,-88 0 16,89 0-1,-18 0-15,-1 0 0,1 0 16,0 0-16,-1 0 16,-105 0 15,106 0-31,0 0 15,-1 0-15,1 0 16,-18 0 0,-35 0-1,0 0 1,53 0 0,-1 0-16,1 0 15,0 0-15,17 0 16,-17 0-16,0 0 0,-36 0 15,53 0 1,-52 0-16,17 0 16,35 0-16,-17 0 15,17 18-15,-17-18 16,-18 0 0,36 0-1,-1 0 1,-17 0-1,-54 105 17,1-34-32,-18 17 0,18-17 15,53-18-15,0-36 0,-1 36 16,1-53 0,0 36-1,17-36 1,1 17-16,17 1 15,35-18 282,53-35-281,0-1 0,36-17-1,-71 18 1,105 0-16,-17 0 15,-52 35-15,105-36 16,0-17 0,-124 53-16,124-17 15,0-1 1,-88 18-16,-18-18 16,283-35-1,-265 53 1,88-17-1,0-1 1,88 18 0,-88 0-1,0-35 1,-88 35 0,0 0-16,-36 0 15,89-18-15,88 1 16,-88 17-1,-18 0 1,-88 0 0,0 0-1,123-18 1,-88 18 0,18 0-1,-71 0 1,18 0-1,-18 0 1,-17 0 0,0 0 15,-54 0 141,-175 53-157,70-18-15,-53 53 16,35-35-16,53 0 16,-123 53-1,158-88 1,-17-1-16,0 1 16,-89 17-1,72-17 1,-37-18-1,90 18 1,-90-1 0,37-17-1,69 0-15,-34 0 0,17 0 16,-53 0 0,18 0-1,53 0-15,-36 0 16,36-17-16,-54 17 15,37 0-15,16 0 0,1-18 16,-53 18 0,70 0-16,-17 0 15,17 0-15,1 0 16,-1 0-16,-17 0 16,17 0-1,0 0-15,-70 0 31,-35 0-15,88 0 0,17-1006-1,-53 2012 1,36-1006 15,17 0 0,36 0 110,17 0-125,1 0-16,17 0 15,52-18 1,-34 1-16,70 17 16,124-53-1,-177 35 1,18 0-1,370-52 17,-406 52-32,72 18 15,16-17 1,-105-1-16,18 18 16,123-18-1,-88 1 1,88 17-1,-53 0 17,159 0-1,-265 0-31,0 0 16,89 0-1,-89 0-15,0 17 16,71-17-1,-71 0 1,89 0 0,-54 0-1,36 0 1,-35 0 0,52 0 15,-52 0-16,-18-17 1,-36 17-16,1 0 16,53 0-1,-54 0-15,1 0 16,-1 0 0,1 0-1,0 0 1,-1 0-1,1 0 17,17 0-17,-17 0-15,0 0 16,-1 0 0,1 0 15,-53 17 78,-71 19-93,53-19-1,-53 19 1,18-19 0,-89 36-1,54-35 1,-18-18 0,53 17-16,-89 1 31,-352 0-16,388-18 1,-18 0 0,71 0-1,17 0 1,36 0-16,0 0 16,-36 0-1,54 0 1,-1 0 15,0 0-15,1 0-1,52 0 79,-17 0-78,-1 0-16,54 0 15,-1 0 1,-34 0-16,-1 0 16,0 0-16,53 0 15,1 0 1,-36 0-16,-1 0 15,107 0 1,-123-18-16,69 0 16,-16 18-1,16-35 1,19 17 0,-36 1-1,71-18 1,-36 17 15,212-35 0,-282 35-31,36 18 16,-37-17-16,1 17 0,36 0 16,52-18-1,-36 0 1,-69 18-16,17 0 15,17 0-15,-35-17 0,18 17 16,0 0-16,-17 0 16,17 0-16,-18 0 0,0 0 15,18-1006-15,18 2012 16,-1-1006 0,18 0-1,-52 0-15,-1 0 16,0 0-1,53 0-15,-52 0 16,17 0-16,-18 0 16,18 0-16,0 0 0,70 0 15,-70 0 1,-18 0 0,18 0-16,0 0 0,-18 0 0,18 0 15,141 0 1,-141 0-1,-17 0 1,-1 0-16,18 0 0,-18 0 16,0 0-16,1 0 15,34 0 1,-52 0 0,-1 0-16,1 0 15,0 0-15,-1 0 0,1 0 31,17 0 1,1 35-1,-19-35-31,1 0 16,-1 0-16,142 53 15,-124-53 16,1 0-31,17 18 0,17-1 16,-17-17-16,0 18 16,0-18-16,-18 0 15,1 0-15,-19 0 0,18 0 16,1 0-16,-19 0 16,1 0-16,0 0 15,-1 0 16,1 0-15,-18 18 78,0-1-79</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22:08.04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3228 8767 0,'18'0'218,"52"0"-202,-35 0-16,71-18 16,-18 1-1,18-1 1,-53 18 15,18 0-15,-54 0-1,19 0 1,-19 0 15,-70 18 63,-317 211-78,246-159-1,72-17-15,-90 36 31,90-72-15,34 1 0,0-1-1,1-17 32,34 0 0,1 0-31,0 0-16,-18 18 15,35 0 1,0-1 0,-17-17-1,17 0 1,0 0 15,1 0-15,-1 0-1,-18 0 17,1 0 14,0 0-14,105-17-1,-88 17-15,1-18-16,-1 18 15,18 0-15,-18-18 0,1 18 16,-1-17-16,0 17 15,0 0-15,1-18 16,-1 18-16,-17-17 16,-1 17-16,18-18 15,-17 18 1,17 0 0,-17 0-1,0 0 1,-18-18-16,0 1 15</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22:11.17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4886 8696 0,'141'-53'219,"0"18"-204,-88 17-15,0 18 16,71-35-1,-89 18 1,18-1 0,-36 18-1,1 0 17,-36 0 108,-52 70-124,35-34-1,-1-1-15,-17 0 16,-17 36 15,52-71-15,0 35 0,18-17 30,0 17-30,0-17 0,0-1-16,0 1 15,18 0 1,-18-1-16,0 1 16,18 0-16,-1-1 15,36-17 1,-35 0-1,0 0-15,17 0 16,106 0 15,-88 0-31,-35 0 0,17 0 0,0 0 16,18 0 0,0 0-1,-18 18 16,-17-18-31,-1 0 16,1 0-16,-18 17 16,0 1-1,0 0 17,0 17-17,-35-17-15,-18 35 16,-71 52-16,19-16 15,-19 16-15,71-52 0,-53 36 16,53-54 0,36-18-1,-1-17 1,18 18-16,-17-18 0,34 0 125,36 0-94,-35 0-15,17 0-1,-17 0 1,-1 0 0,1 0-1,0 0 1,-36 0 46</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22:15.64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7602 8979 0,'124'0'219,"246"-71"-203,-176 53-1,71 1 1,-71 17 0,35 0-1,-88 0 1,0 0 0,-88 0-16,53 0 15,71 0 1,-72 0-1,19 0 1,-89 0 0,18 0-1,159 0 17,-159 0-32,141 0 15,-71 0 1,-70 0-1,53 0 17,-18 0-17,-17 0 1,-36 0 0,0 0-16,89 0 15,-89 0 1,0 0-16,89 0 15,-36 0 17,35 0-17,36 0 17,-35 0-17,-54 17-15,-52-17 16,17 0-16,71 18 15,-18-18 1,-53 0-16,71 0 16,-18 18-1,-52-18 1,17 0-16,-18 17 0,71-17 16,-18 0-1,-35 0 1,35 18-16,-17-18 31,-36 0-31,18 0 16,53 0-1,-71 0-15,-17 0 16,52 0 0,-17 0-1,0 0 1,0 0-1,17 0 1,-34 0 0,-1 0-1,0 0-15,-17 0 16,-1 0-16,19 0 16,52 0-1,0-18 1,-70 18-1,17-17-15,36 17 32,34-18-17,-87 18 1,17 0 0,-17 0-16,17 0 0,1 0 15,-1 0-15,-18-18 16,1 18-16,17 0 0,-17 0 0,17 0 15,18-17 1,18 17 0,-36 0-1,0 0-15,1 0 16,-19 0-16,19 0 16,69 0 15,-69 0-31,-19 0 0,19 0 15,87 0 1,-123 17-16,35-17 31,-17 0-31,17 0 0,-17 0 16,-1 0-16,1 0 0,0 0 16,-1 0-1,19 0-15,-19 0 16,1 0-16,0 0 0,-1 0 15,1 0-15,0 0 16,-1 0-16,18 0 16,18 0 15,-35 0-15,0 0-16,-1 0 15,19 0 16,-19 0-31,1 0 0,-1 0 16,1 0 15,0 0-15,-1 0-16,1 0 16,17 0 15,1 0-16,-19 0-15,36 0 16,-18 0-16,1 0 0,-1 0 16,0 0-16,18 0 15,88 0 1,-17 0 0,-36 0-1,71-17 1,-71 17-1,-18-18 17,-34 18-32,-1 0 0,0 0 15,-17 0-15,0-18 16,-1 18-16,1 0 0,17 0 16,0 0-1,-17 0-15,0 0 16,-1 0-16,19 0 0,-1 0 15,53 0 1,-70 0 0,52 0-1,-52 0 1,17 0-16,-17 0 16,35 0-1,-36 0 1,1 0-1,0 0 1,-1 0-16,1 18 16,0-18-16,17 0 15,-18 0-15,19 0 0,-19 0 16,19 0 0,-19 0-16,19 0 0,-19 0 0,1 0 15,35 0 1,-18 0-1,-17 0-15,17 0 0,18 0 16,53 0 0,-71-18-16,0 18 15,1 0-15,-1-17 16,0 17-16,-17-18 16,17 18-16,-17-18 15,-1 18 1,1 0-16,0 0 15,35 0 1,-18 0 0,0 0-1,-17 0-15,-1 0 16,1 0-16,0 0 31,-1 0-15,1 0 15,-71 0 63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fcdd7b5a77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fcdd7b5a77_0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1fcdd7b5a77_0_5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fcdd7b5a77_0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fcdd7b5a77_0_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g1fcdd7b5a77_0_7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a:t>https://www.typescripttutorial.net/typescript-tutorial/setup-typescript/</a:t>
            </a:r>
            <a:endParaRPr/>
          </a:p>
        </p:txBody>
      </p:sp>
      <p:sp>
        <p:nvSpPr>
          <p:cNvPr id="176" name="Google Shape;1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d599ec1cde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a:t>https://www.typescripttutorial.net/typescript-tutorial/setup-typescript/</a:t>
            </a:r>
            <a:endParaRPr/>
          </a:p>
        </p:txBody>
      </p:sp>
      <p:sp>
        <p:nvSpPr>
          <p:cNvPr id="185" name="Google Shape;185;g1d599ec1cde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a:t>https://thenewstack.io/typescript-and-the-power-of-a-statically-typed-language/#:~:text=And%20TypeScript%20itself%2C%20a%20statically,with%20a%20minimal%20learning%20curve.</a:t>
            </a:r>
            <a:endParaRPr/>
          </a:p>
        </p:txBody>
      </p:sp>
      <p:sp>
        <p:nvSpPr>
          <p:cNvPr id="205" name="Google Shape;20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d599ec1cde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d599ec1cde_0_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a:t>Example : </a:t>
            </a:r>
            <a:r>
              <a:rPr lang="en-IN">
                <a:solidFill>
                  <a:srgbClr val="212529"/>
                </a:solidFill>
                <a:highlight>
                  <a:srgbClr val="FFFFFF"/>
                </a:highlight>
                <a:latin typeface="Roboto"/>
                <a:ea typeface="Roboto"/>
                <a:cs typeface="Roboto"/>
                <a:sym typeface="Roboto"/>
              </a:rPr>
              <a:t>JavaScript is dynamically typed. It offers flexibility but also creates many problems.</a:t>
            </a:r>
            <a:endParaRPr>
              <a:solidFill>
                <a:srgbClr val="212529"/>
              </a:solidFill>
              <a:highlight>
                <a:srgbClr val="FFFFFF"/>
              </a:highlight>
              <a:latin typeface="Roboto"/>
              <a:ea typeface="Roboto"/>
              <a:cs typeface="Roboto"/>
              <a:sym typeface="Roboto"/>
            </a:endParaRPr>
          </a:p>
          <a:p>
            <a:pPr marL="457200" lvl="0" indent="-304800" algn="l" rtl="0">
              <a:lnSpc>
                <a:spcPct val="115000"/>
              </a:lnSpc>
              <a:spcBef>
                <a:spcPts val="1200"/>
              </a:spcBef>
              <a:spcAft>
                <a:spcPts val="0"/>
              </a:spcAft>
              <a:buClr>
                <a:srgbClr val="212529"/>
              </a:buClr>
              <a:buSzPts val="1200"/>
              <a:buFont typeface="Roboto"/>
              <a:buChar char="●"/>
            </a:pPr>
            <a:r>
              <a:rPr lang="en-IN">
                <a:solidFill>
                  <a:srgbClr val="212529"/>
                </a:solidFill>
                <a:highlight>
                  <a:srgbClr val="FFFFFF"/>
                </a:highlight>
                <a:latin typeface="Roboto"/>
                <a:ea typeface="Roboto"/>
                <a:cs typeface="Roboto"/>
                <a:sym typeface="Roboto"/>
              </a:rPr>
              <a:t>TypeScript adds an optional type system to JavaScript to solve these problems.</a:t>
            </a:r>
            <a:endParaRPr>
              <a:solidFill>
                <a:srgbClr val="212529"/>
              </a:solidFill>
              <a:highlight>
                <a:srgbClr val="FFFFFF"/>
              </a:highlight>
              <a:latin typeface="Roboto"/>
              <a:ea typeface="Roboto"/>
              <a:cs typeface="Roboto"/>
              <a:sym typeface="Roboto"/>
            </a:endParaRPr>
          </a:p>
          <a:p>
            <a:pPr marL="0" lvl="0" indent="0" algn="l" rtl="0">
              <a:spcBef>
                <a:spcPts val="1200"/>
              </a:spcBef>
              <a:spcAft>
                <a:spcPts val="0"/>
              </a:spcAft>
              <a:buNone/>
            </a:pPr>
            <a:endParaRPr/>
          </a:p>
        </p:txBody>
      </p:sp>
      <p:sp>
        <p:nvSpPr>
          <p:cNvPr id="212" name="Google Shape;212;g1d599ec1cde_0_3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cf164efb29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cf164efb29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1cf164efb29_0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d599ec1cde_0_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d599ec1cde_0_7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g1d599ec1cde_0_7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cf164efb29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cf164efb29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g1cf164efb29_0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fcdd7b5a77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fcdd7b5a77_0_7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1fcdd7b5a77_0_7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d599ec1cde_0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d599ec1cde_0_8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g1d599ec1cde_0_8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d599ec1cde_0_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d599ec1cde_0_9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g1d599ec1cde_0_9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d599ec1cde_0_5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1d599ec1cde_0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fcdd7b5a77_0_8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g1fcdd7b5a77_0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7" name="Google Shape;367;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a:t>https://learning.oreilly.com/library/view/programming-typescript/9781492037644/ch04.html</a:t>
            </a:r>
            <a:endParaRPr/>
          </a:p>
        </p:txBody>
      </p:sp>
      <p:sp>
        <p:nvSpPr>
          <p:cNvPr id="395" name="Google Shape;395;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7" name="Google Shape;407;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ff0ee5046a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ff0ee5046a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g1ff0ee5046a_0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48</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1ff0ee5046a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1ff0ee5046a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1" name="Google Shape;421;g1ff0ee5046a_0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d599ec1cde_0_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d599ec1cde_0_10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1d599ec1cde_0_10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ff0ee5046a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ff0ee5046a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g1ff0ee5046a_0_2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ff0ee5046a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ff0ee5046a_0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g1ff0ee5046a_0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51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1ff0ee5046a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1ff0ee5046a_0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2" name="Google Shape;442;g1ff0ee5046a_0_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ff0ee5046a_0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1ff0ee5046a_0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g1ff0ee5046a_0_4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1ff0ee5046a_0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1ff0ee5046a_0_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g1ff0ee5046a_0_5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54</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ff0ee5046a_0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1ff0ee5046a_0_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g1ff0ee5046a_0_6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1ff0ee5046a_0_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1ff0ee5046a_0_6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9" name="Google Shape;469;g1ff0ee5046a_0_6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56</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1ff0ee5046a_0_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1ff0ee5046a_0_7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6" name="Google Shape;476;g1ff0ee5046a_0_7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57</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2" name="Google Shape;482;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1ff0ee5046a_0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1ff0ee5046a_0_8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9" name="Google Shape;489;g1ff0ee5046a_0_8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59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fcdd7b5a77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fcdd7b5a77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1fcdd7b5a77_0_3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6</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5" name="Google Shape;495;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2666c5d7e4c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2666c5d7e4c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2" name="Google Shape;502;g2666c5d7e4c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61</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8" name="Google Shape;508;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4" name="Google Shape;514;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2666c5d7e4c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2666c5d7e4c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1" name="Google Shape;521;g2666c5d7e4c_0_2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64</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2b12a79faa9_1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2b12a79faa9_1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8" name="Google Shape;528;g2b12a79faa9_13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65</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6" name="Google Shape;536;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1ff0ee5046a_0_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1ff0ee5046a_0_9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3" name="Google Shape;543;g1ff0ee5046a_0_9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67</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1ff0ee5046a_0_1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1ff0ee5046a_0_10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0" name="Google Shape;550;g1ff0ee5046a_0_10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68</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1ff0ee5046a_0_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1ff0ee5046a_0_9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9" name="Google Shape;559;g1ff0ee5046a_0_9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69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fcdd7b5a77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fcdd7b5a77_0_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1fcdd7b5a77_0_4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7</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1ff0ee5046a_0_1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1ff0ee5046a_0_1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7" name="Google Shape;567;g1ff0ee5046a_0_1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70</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1ff0ee5046a_0_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1ff0ee5046a_0_1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6" name="Google Shape;576;g1ff0ee5046a_0_1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71</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b2dff96676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b2dff96676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3" name="Google Shape;583;g2b2dff96676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72</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9" name="Google Shape;589;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1fcdd7b5a77_0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1fcdd7b5a77_0_8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6" name="Google Shape;596;g1fcdd7b5a77_0_8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74</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2" name="Google Shape;602;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1fcdd7b5a77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1fcdd7b5a77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8" name="Google Shape;608;g1fcdd7b5a77_0_9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76</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1fcdd7b5a7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1fcdd7b5a7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5" name="Google Shape;615;g1fcdd7b5a77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77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fcdd7b5a77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fcdd7b5a77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1fcdd7b5a77_0_2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fcdd7b5a77_0_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fcdd7b5a77_0_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1fcdd7b5a77_0_6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typescriptlang.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javascripttutorial.net/es-nex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customXml" Target="../ink/ink2.xml"/><Relationship Id="rId7" Type="http://schemas.openxmlformats.org/officeDocument/2006/relationships/customXml" Target="../ink/ink4.xml"/><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customXml" Target="../ink/ink3.xml"/><Relationship Id="rId4" Type="http://schemas.openxmlformats.org/officeDocument/2006/relationships/image" Target="../media/image18.png"/></Relationships>
</file>

<file path=ppt/slides/_rels/slide6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66.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10.xml"/><Relationship Id="rId3" Type="http://schemas.openxmlformats.org/officeDocument/2006/relationships/customXml" Target="../ink/ink5.xml"/><Relationship Id="rId7" Type="http://schemas.openxmlformats.org/officeDocument/2006/relationships/customXml" Target="../ink/ink7.xml"/><Relationship Id="rId12" Type="http://schemas.openxmlformats.org/officeDocument/2006/relationships/image" Target="../media/image27.png"/><Relationship Id="rId2" Type="http://schemas.openxmlformats.org/officeDocument/2006/relationships/notesSlide" Target="../notesSlides/notesSlide66.xml"/><Relationship Id="rId16"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customXml" Target="../ink/ink9.xml"/><Relationship Id="rId5" Type="http://schemas.openxmlformats.org/officeDocument/2006/relationships/customXml" Target="../ink/ink6.xml"/><Relationship Id="rId15" Type="http://schemas.openxmlformats.org/officeDocument/2006/relationships/customXml" Target="../ink/ink11.xml"/><Relationship Id="rId10"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customXml" Target="../ink/ink8.xml"/><Relationship Id="rId14" Type="http://schemas.openxmlformats.org/officeDocument/2006/relationships/image" Target="../media/image28.png"/></Relationships>
</file>

<file path=ppt/slides/_rels/slide67.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customXml" Target="../ink/ink13.xml"/><Relationship Id="rId4" Type="http://schemas.openxmlformats.org/officeDocument/2006/relationships/image" Target="../media/image32.png"/></Relationships>
</file>

<file path=ppt/slides/_rels/slide6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7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hyperlink" Target="https://drive.google.com/file/d/1mhUttBaMxiP7XUArNV3QUxLSFtM0CaWu/view?usp=share_link" TargetMode="External"/><Relationship Id="rId3" Type="http://schemas.openxmlformats.org/officeDocument/2006/relationships/hyperlink" Target="https://drive.google.com/file/d/164stbHHyQIWB_y8s90oTnS-SoFrxc6S_/view?usp=share_link" TargetMode="External"/><Relationship Id="rId7" Type="http://schemas.openxmlformats.org/officeDocument/2006/relationships/hyperlink" Target="https://www.tutorialsteacher.com/typescript" TargetMode="External"/><Relationship Id="rId2" Type="http://schemas.openxmlformats.org/officeDocument/2006/relationships/notesSlide" Target="../notesSlides/notesSlide77.xml"/><Relationship Id="rId1" Type="http://schemas.openxmlformats.org/officeDocument/2006/relationships/slideLayout" Target="../slideLayouts/slideLayout2.xml"/><Relationship Id="rId6" Type="http://schemas.openxmlformats.org/officeDocument/2006/relationships/hyperlink" Target="https://www.javatpoint.com/typescript-tutorial" TargetMode="External"/><Relationship Id="rId5" Type="http://schemas.openxmlformats.org/officeDocument/2006/relationships/hyperlink" Target="https://drive.google.com/file/d/1mf49NTqLRjhHZDET_bT1WYgk1B5VaEBa/view?usp=sharing" TargetMode="External"/><Relationship Id="rId4" Type="http://schemas.openxmlformats.org/officeDocument/2006/relationships/hyperlink" Target="https://drive.google.com/file/d/1ma-ju9yrbBD_DrqSdJCtDkQZHB2czk85/view?usp=share_link"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3600"/>
              <a:buFont typeface="Arial"/>
              <a:buNone/>
            </a:pPr>
            <a:endParaRPr sz="3600" b="1"/>
          </a:p>
          <a:p>
            <a:pPr marL="0" lvl="0" indent="0" algn="ctr" rtl="0">
              <a:lnSpc>
                <a:spcPct val="100000"/>
              </a:lnSpc>
              <a:spcBef>
                <a:spcPts val="0"/>
              </a:spcBef>
              <a:spcAft>
                <a:spcPts val="0"/>
              </a:spcAft>
              <a:buClr>
                <a:schemeClr val="dk1"/>
              </a:buClr>
              <a:buSzPts val="3600"/>
              <a:buFont typeface="Arial"/>
              <a:buNone/>
            </a:pPr>
            <a:r>
              <a:rPr lang="en-IN" sz="3600" b="1"/>
              <a:t>Module 2</a:t>
            </a:r>
            <a:endParaRPr sz="3600" b="1"/>
          </a:p>
          <a:p>
            <a:pPr marL="0" lvl="0" indent="0" algn="ctr" rtl="0">
              <a:lnSpc>
                <a:spcPct val="90000"/>
              </a:lnSpc>
              <a:spcBef>
                <a:spcPts val="1000"/>
              </a:spcBef>
              <a:spcAft>
                <a:spcPts val="0"/>
              </a:spcAft>
              <a:buClr>
                <a:schemeClr val="dk1"/>
              </a:buClr>
              <a:buSzPts val="2400"/>
              <a:buNone/>
            </a:pPr>
            <a:endParaRPr/>
          </a:p>
        </p:txBody>
      </p:sp>
      <p:pic>
        <p:nvPicPr>
          <p:cNvPr id="89" name="Google Shape;89;p13"/>
          <p:cNvPicPr preferRelativeResize="0"/>
          <p:nvPr/>
        </p:nvPicPr>
        <p:blipFill>
          <a:blip r:embed="rId3">
            <a:alphaModFix/>
          </a:blip>
          <a:stretch>
            <a:fillRect/>
          </a:stretch>
        </p:blipFill>
        <p:spPr>
          <a:xfrm>
            <a:off x="3353175" y="1325875"/>
            <a:ext cx="5337625" cy="2914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51" name="Google Shape;151;p2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IN"/>
              <a:t>3 major layers</a:t>
            </a:r>
            <a:endParaRPr/>
          </a:p>
        </p:txBody>
      </p:sp>
      <p:pic>
        <p:nvPicPr>
          <p:cNvPr id="152" name="Google Shape;152;p22"/>
          <p:cNvPicPr preferRelativeResize="0"/>
          <p:nvPr/>
        </p:nvPicPr>
        <p:blipFill>
          <a:blip r:embed="rId3">
            <a:alphaModFix/>
          </a:blip>
          <a:stretch>
            <a:fillRect/>
          </a:stretch>
        </p:blipFill>
        <p:spPr>
          <a:xfrm>
            <a:off x="1927613" y="2749938"/>
            <a:ext cx="8336775" cy="3721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58" name="Google Shape;158;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90000"/>
              </a:lnSpc>
              <a:spcBef>
                <a:spcPts val="1000"/>
              </a:spcBef>
              <a:spcAft>
                <a:spcPts val="0"/>
              </a:spcAft>
              <a:buSzPts val="1800"/>
              <a:buChar char="•"/>
            </a:pPr>
            <a:r>
              <a:rPr lang="en-IN" b="1"/>
              <a:t>Language: </a:t>
            </a:r>
            <a:endParaRPr b="1"/>
          </a:p>
          <a:p>
            <a:pPr marL="685800" marR="0" lvl="1" indent="-228600" algn="just" rtl="0">
              <a:lnSpc>
                <a:spcPct val="90000"/>
              </a:lnSpc>
              <a:spcBef>
                <a:spcPts val="0"/>
              </a:spcBef>
              <a:spcAft>
                <a:spcPts val="0"/>
              </a:spcAft>
              <a:buSzPts val="1800"/>
              <a:buChar char="•"/>
            </a:pPr>
            <a:r>
              <a:rPr lang="en-IN"/>
              <a:t>Features the TypeScript language elements.</a:t>
            </a:r>
            <a:endParaRPr/>
          </a:p>
          <a:p>
            <a:pPr marL="685800" marR="0" lvl="1" indent="-228600" algn="just" rtl="0">
              <a:lnSpc>
                <a:spcPct val="90000"/>
              </a:lnSpc>
              <a:spcBef>
                <a:spcPts val="0"/>
              </a:spcBef>
              <a:spcAft>
                <a:spcPts val="0"/>
              </a:spcAft>
              <a:buSzPts val="1800"/>
              <a:buChar char="•"/>
            </a:pPr>
            <a:r>
              <a:rPr lang="en-IN"/>
              <a:t>It consists of syntax, keywords, and type annotations.</a:t>
            </a:r>
            <a:endParaRPr/>
          </a:p>
          <a:p>
            <a:pPr marL="228600" marR="0" lvl="0" indent="-228600" algn="just" rtl="0">
              <a:lnSpc>
                <a:spcPct val="90000"/>
              </a:lnSpc>
              <a:spcBef>
                <a:spcPts val="0"/>
              </a:spcBef>
              <a:spcAft>
                <a:spcPts val="0"/>
              </a:spcAft>
              <a:buSzPts val="1800"/>
              <a:buChar char="•"/>
            </a:pPr>
            <a:r>
              <a:rPr lang="en-IN" b="1"/>
              <a:t>Compiler: </a:t>
            </a:r>
            <a:endParaRPr/>
          </a:p>
          <a:p>
            <a:pPr marL="685800" marR="0" lvl="1" indent="-228600" algn="just" rtl="0">
              <a:lnSpc>
                <a:spcPct val="90000"/>
              </a:lnSpc>
              <a:spcBef>
                <a:spcPts val="0"/>
              </a:spcBef>
              <a:spcAft>
                <a:spcPts val="0"/>
              </a:spcAft>
              <a:buSzPts val="1800"/>
              <a:buChar char="•"/>
            </a:pPr>
            <a:r>
              <a:rPr lang="en-IN"/>
              <a:t>Changes the instructions written in TypeScript to its JavaScript equivalent.</a:t>
            </a:r>
            <a:endParaRPr/>
          </a:p>
          <a:p>
            <a:pPr marL="685800" marR="0" lvl="1" indent="-228600" algn="just" rtl="0">
              <a:lnSpc>
                <a:spcPct val="90000"/>
              </a:lnSpc>
              <a:spcBef>
                <a:spcPts val="0"/>
              </a:spcBef>
              <a:spcAft>
                <a:spcPts val="0"/>
              </a:spcAft>
              <a:buSzPts val="1800"/>
              <a:buChar char="•"/>
            </a:pPr>
            <a:r>
              <a:rPr lang="en-IN"/>
              <a:t>Performs the parsing, type checking, and transformation of your TypeScript code to JavaScript code.</a:t>
            </a:r>
            <a:endParaRPr/>
          </a:p>
          <a:p>
            <a:pPr marL="685800" marR="0" lvl="1" indent="-228600" algn="just" rtl="0">
              <a:lnSpc>
                <a:spcPct val="90000"/>
              </a:lnSpc>
              <a:spcBef>
                <a:spcPts val="0"/>
              </a:spcBef>
              <a:spcAft>
                <a:spcPts val="0"/>
              </a:spcAft>
              <a:buSzPts val="1800"/>
              <a:buChar char="•"/>
            </a:pPr>
            <a:r>
              <a:rPr lang="en-IN"/>
              <a:t>The TypeScript compiler configuration is given in tsconfig.json file. </a:t>
            </a:r>
            <a:endParaRPr/>
          </a:p>
          <a:p>
            <a:pPr marL="228600" marR="0" lvl="0" indent="-228600" algn="just" rtl="0">
              <a:lnSpc>
                <a:spcPct val="90000"/>
              </a:lnSpc>
              <a:spcBef>
                <a:spcPts val="0"/>
              </a:spcBef>
              <a:spcAft>
                <a:spcPts val="0"/>
              </a:spcAft>
              <a:buSzPts val="1800"/>
              <a:buChar char="•"/>
            </a:pPr>
            <a:r>
              <a:rPr lang="en-IN" b="1"/>
              <a:t>Language Service</a:t>
            </a:r>
            <a:r>
              <a:rPr lang="en-IN"/>
              <a:t>: </a:t>
            </a:r>
            <a:endParaRPr/>
          </a:p>
          <a:p>
            <a:pPr marL="685800" marR="0" lvl="1" indent="-228600" algn="just" rtl="0">
              <a:lnSpc>
                <a:spcPct val="90000"/>
              </a:lnSpc>
              <a:spcBef>
                <a:spcPts val="0"/>
              </a:spcBef>
              <a:spcAft>
                <a:spcPts val="0"/>
              </a:spcAft>
              <a:buSzPts val="1800"/>
              <a:buChar char="•"/>
            </a:pPr>
            <a:r>
              <a:rPr lang="en-IN"/>
              <a:t>Generates information that helps editors and other tools provide better assistance features, such as IntelliSense or automated refactoring.</a:t>
            </a:r>
            <a:endParaRPr/>
          </a:p>
          <a:p>
            <a:pPr marL="685800" marR="0" lvl="1" indent="-228600" algn="just" rtl="0">
              <a:lnSpc>
                <a:spcPct val="90000"/>
              </a:lnSpc>
              <a:spcBef>
                <a:spcPts val="0"/>
              </a:spcBef>
              <a:spcAft>
                <a:spcPts val="0"/>
              </a:spcAft>
              <a:buSzPts val="1800"/>
              <a:buChar char="•"/>
            </a:pPr>
            <a:r>
              <a:rPr lang="en-IN" sz="2400"/>
              <a:t>Assists the common set of typical editor operations like statement completion, signature help, code formatting and outlining, colorization, etc.</a:t>
            </a:r>
            <a:endParaRPr sz="2400"/>
          </a:p>
          <a:p>
            <a:pPr marL="0" marR="0" lvl="0" indent="0" algn="just" rtl="0">
              <a:lnSpc>
                <a:spcPct val="90000"/>
              </a:lnSpc>
              <a:spcBef>
                <a:spcPts val="1000"/>
              </a:spcBef>
              <a:spcAft>
                <a:spcPts val="0"/>
              </a:spcAft>
              <a:buNone/>
            </a:pP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65" name="Google Shape;165;p2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228600" marR="0" lvl="0" indent="-228600" algn="just" rtl="0">
              <a:lnSpc>
                <a:spcPct val="90000"/>
              </a:lnSpc>
              <a:spcBef>
                <a:spcPts val="1000"/>
              </a:spcBef>
              <a:spcAft>
                <a:spcPts val="0"/>
              </a:spcAft>
              <a:buSzPts val="1800"/>
              <a:buChar char="•"/>
            </a:pPr>
            <a:r>
              <a:rPr lang="en-IN" b="1"/>
              <a:t>IDE integration (VS Shim)</a:t>
            </a:r>
            <a:r>
              <a:rPr lang="en-IN" sz="1200">
                <a:solidFill>
                  <a:srgbClr val="6D737D"/>
                </a:solidFill>
                <a:highlight>
                  <a:srgbClr val="F5F6FA"/>
                </a:highlight>
                <a:latin typeface="Arial"/>
                <a:ea typeface="Arial"/>
                <a:cs typeface="Arial"/>
                <a:sym typeface="Arial"/>
              </a:rPr>
              <a:t>: </a:t>
            </a:r>
            <a:endParaRPr sz="1200">
              <a:solidFill>
                <a:srgbClr val="6D737D"/>
              </a:solidFill>
              <a:highlight>
                <a:srgbClr val="F5F6FA"/>
              </a:highlight>
              <a:latin typeface="Arial"/>
              <a:ea typeface="Arial"/>
              <a:cs typeface="Arial"/>
              <a:sym typeface="Arial"/>
            </a:endParaRPr>
          </a:p>
          <a:p>
            <a:pPr marL="685800" marR="0" lvl="1" indent="-228600" algn="just" rtl="0">
              <a:lnSpc>
                <a:spcPct val="90000"/>
              </a:lnSpc>
              <a:spcBef>
                <a:spcPts val="0"/>
              </a:spcBef>
              <a:spcAft>
                <a:spcPts val="0"/>
              </a:spcAft>
              <a:buSzPts val="1800"/>
              <a:buChar char="•"/>
            </a:pPr>
            <a:r>
              <a:rPr lang="en-IN" sz="2400"/>
              <a:t>The developers of the IDEs and text editors must perform some integration work to take advantage of the TypeScript features. TypeScript was</a:t>
            </a:r>
            <a:r>
              <a:rPr lang="en-IN" sz="1200">
                <a:solidFill>
                  <a:srgbClr val="6D737D"/>
                </a:solidFill>
                <a:highlight>
                  <a:srgbClr val="F5F6FA"/>
                </a:highlight>
                <a:latin typeface="Arial"/>
                <a:ea typeface="Arial"/>
                <a:cs typeface="Arial"/>
                <a:sym typeface="Arial"/>
              </a:rPr>
              <a:t> </a:t>
            </a:r>
            <a:r>
              <a:rPr lang="en-IN" sz="2400"/>
              <a:t>designed to facilitate the development of tools that help to increase the productivity of JavaScript developers.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b="1"/>
              <a:t>Install TypeScript using Node.js Package Manager (npm) on Windows</a:t>
            </a:r>
            <a:endParaRPr/>
          </a:p>
        </p:txBody>
      </p:sp>
      <p:sp>
        <p:nvSpPr>
          <p:cNvPr id="171" name="Google Shape;171;p25"/>
          <p:cNvSpPr txBox="1">
            <a:spLocks noGrp="1"/>
          </p:cNvSpPr>
          <p:nvPr>
            <p:ph type="body" idx="1"/>
          </p:nvPr>
        </p:nvSpPr>
        <p:spPr>
          <a:xfrm>
            <a:off x="838200" y="1825625"/>
            <a:ext cx="5365955"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ct val="100000"/>
              <a:buChar char="•"/>
            </a:pPr>
            <a:r>
              <a:rPr lang="en-IN"/>
              <a:t>Node is available here − </a:t>
            </a:r>
            <a:r>
              <a:rPr lang="en-IN" b="1" u="sng">
                <a:solidFill>
                  <a:schemeClr val="hlink"/>
                </a:solidFill>
                <a:hlinkClick r:id="rId3"/>
              </a:rPr>
              <a:t>https://nodejs.org/en/download</a:t>
            </a:r>
            <a:endParaRPr b="1"/>
          </a:p>
          <a:p>
            <a:pPr marL="228600" lvl="0" indent="-228600" algn="l" rtl="0">
              <a:lnSpc>
                <a:spcPct val="90000"/>
              </a:lnSpc>
              <a:spcBef>
                <a:spcPts val="1000"/>
              </a:spcBef>
              <a:spcAft>
                <a:spcPts val="0"/>
              </a:spcAft>
              <a:buClr>
                <a:schemeClr val="dk1"/>
              </a:buClr>
              <a:buSzPct val="100000"/>
              <a:buChar char="•"/>
            </a:pPr>
            <a:r>
              <a:rPr lang="en-IN" b="1"/>
              <a:t>Download and run the .msi installer for Node</a:t>
            </a:r>
            <a:r>
              <a:rPr lang="en-IN"/>
              <a:t>.</a:t>
            </a:r>
            <a:endParaRPr/>
          </a:p>
          <a:p>
            <a:pPr marL="228600" lvl="0" indent="-228600" algn="l" rtl="0">
              <a:lnSpc>
                <a:spcPct val="90000"/>
              </a:lnSpc>
              <a:spcBef>
                <a:spcPts val="1000"/>
              </a:spcBef>
              <a:spcAft>
                <a:spcPts val="0"/>
              </a:spcAft>
              <a:buClr>
                <a:schemeClr val="dk1"/>
              </a:buClr>
              <a:buSzPct val="100000"/>
              <a:buChar char="•"/>
            </a:pPr>
            <a:r>
              <a:rPr lang="en-IN" b="1"/>
              <a:t>Install Node.js and NPM from Browser</a:t>
            </a:r>
            <a:endParaRPr/>
          </a:p>
          <a:p>
            <a:pPr marL="228600" lvl="0" indent="-228600" algn="l" rtl="0">
              <a:lnSpc>
                <a:spcPct val="90000"/>
              </a:lnSpc>
              <a:spcBef>
                <a:spcPts val="1000"/>
              </a:spcBef>
              <a:spcAft>
                <a:spcPts val="0"/>
              </a:spcAft>
              <a:buClr>
                <a:schemeClr val="dk1"/>
              </a:buClr>
              <a:buSzPct val="100000"/>
              <a:buChar char="•"/>
            </a:pPr>
            <a:r>
              <a:rPr lang="en-IN" b="1"/>
              <a:t>Verify Installation</a:t>
            </a:r>
            <a:endParaRPr/>
          </a:p>
          <a:p>
            <a:pPr marL="228600" lvl="0" indent="-228600" algn="l" rtl="0">
              <a:lnSpc>
                <a:spcPct val="90000"/>
              </a:lnSpc>
              <a:spcBef>
                <a:spcPts val="1000"/>
              </a:spcBef>
              <a:spcAft>
                <a:spcPts val="0"/>
              </a:spcAft>
              <a:buClr>
                <a:schemeClr val="dk1"/>
              </a:buClr>
              <a:buSzPct val="100000"/>
              <a:buChar char="•"/>
            </a:pPr>
            <a:r>
              <a:rPr lang="en-IN"/>
              <a:t>Also to check the npm version, enter the command </a:t>
            </a:r>
            <a:r>
              <a:rPr lang="en-IN" b="1" i="1"/>
              <a:t>npm –v</a:t>
            </a:r>
            <a:r>
              <a:rPr lang="en-IN"/>
              <a:t> in the terminal window.</a:t>
            </a:r>
            <a:endParaRPr/>
          </a:p>
          <a:p>
            <a:pPr marL="228600" lvl="0" indent="0" algn="l" rtl="0">
              <a:lnSpc>
                <a:spcPct val="90000"/>
              </a:lnSpc>
              <a:spcBef>
                <a:spcPts val="1000"/>
              </a:spcBef>
              <a:spcAft>
                <a:spcPts val="0"/>
              </a:spcAft>
              <a:buNone/>
            </a:pPr>
            <a:endParaRPr/>
          </a:p>
          <a:p>
            <a:pPr marL="0" lvl="0" indent="0" algn="l" rtl="0">
              <a:lnSpc>
                <a:spcPct val="90000"/>
              </a:lnSpc>
              <a:spcBef>
                <a:spcPts val="1000"/>
              </a:spcBef>
              <a:spcAft>
                <a:spcPts val="0"/>
              </a:spcAft>
              <a:buClr>
                <a:schemeClr val="dk1"/>
              </a:buClr>
              <a:buSzPct val="100000"/>
              <a:buNone/>
            </a:pPr>
            <a:endParaRPr/>
          </a:p>
        </p:txBody>
      </p:sp>
      <p:pic>
        <p:nvPicPr>
          <p:cNvPr id="172" name="Google Shape;172;p25" descr="Verify Installation"/>
          <p:cNvPicPr preferRelativeResize="0"/>
          <p:nvPr/>
        </p:nvPicPr>
        <p:blipFill rotWithShape="1">
          <a:blip r:embed="rId4">
            <a:alphaModFix/>
          </a:blip>
          <a:srcRect/>
          <a:stretch/>
        </p:blipFill>
        <p:spPr>
          <a:xfrm>
            <a:off x="4195020" y="3611793"/>
            <a:ext cx="1600200" cy="641350"/>
          </a:xfrm>
          <a:prstGeom prst="rect">
            <a:avLst/>
          </a:prstGeom>
          <a:noFill/>
          <a:ln>
            <a:noFill/>
          </a:ln>
        </p:spPr>
      </p:pic>
      <p:pic>
        <p:nvPicPr>
          <p:cNvPr id="173" name="Google Shape;173;p25"/>
          <p:cNvPicPr preferRelativeResize="0"/>
          <p:nvPr/>
        </p:nvPicPr>
        <p:blipFill rotWithShape="1">
          <a:blip r:embed="rId5">
            <a:alphaModFix/>
          </a:blip>
          <a:srcRect/>
          <a:stretch/>
        </p:blipFill>
        <p:spPr>
          <a:xfrm>
            <a:off x="6503091" y="1713244"/>
            <a:ext cx="5297897" cy="25398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b="1"/>
              <a:t>How to use TypeScript? ( in production)</a:t>
            </a:r>
            <a:endParaRPr/>
          </a:p>
        </p:txBody>
      </p:sp>
      <p:sp>
        <p:nvSpPr>
          <p:cNvPr id="179" name="Google Shape;179;p26"/>
          <p:cNvSpPr txBox="1"/>
          <p:nvPr/>
        </p:nvSpPr>
        <p:spPr>
          <a:xfrm>
            <a:off x="318850" y="1484100"/>
            <a:ext cx="11118000" cy="4699800"/>
          </a:xfrm>
          <a:prstGeom prst="rect">
            <a:avLst/>
          </a:prstGeom>
          <a:noFill/>
          <a:ln>
            <a:noFill/>
          </a:ln>
        </p:spPr>
        <p:txBody>
          <a:bodyPr spcFirstLastPara="1" wrap="square" lIns="91425" tIns="45700" rIns="91425" bIns="45700" anchor="t" anchorCtr="0">
            <a:spAutoFit/>
          </a:bodyPr>
          <a:lstStyle/>
          <a:p>
            <a:pPr marL="228600" marR="0" lvl="0" indent="-228600" algn="just" rtl="0">
              <a:lnSpc>
                <a:spcPct val="90000"/>
              </a:lnSpc>
              <a:spcBef>
                <a:spcPts val="1000"/>
              </a:spcBef>
              <a:spcAft>
                <a:spcPts val="0"/>
              </a:spcAft>
              <a:buClr>
                <a:schemeClr val="dk1"/>
              </a:buClr>
              <a:buSzPts val="2800"/>
              <a:buChar char="•"/>
            </a:pPr>
            <a:r>
              <a:rPr lang="en-IN" sz="2800">
                <a:solidFill>
                  <a:schemeClr val="dk1"/>
                </a:solidFill>
                <a:latin typeface="Calibri"/>
                <a:ea typeface="Calibri"/>
                <a:cs typeface="Calibri"/>
                <a:sym typeface="Calibri"/>
              </a:rPr>
              <a:t>Install Node.js</a:t>
            </a:r>
            <a:endParaRPr sz="2800">
              <a:solidFill>
                <a:schemeClr val="dk1"/>
              </a:solidFill>
              <a:latin typeface="Calibri"/>
              <a:ea typeface="Calibri"/>
              <a:cs typeface="Calibri"/>
              <a:sym typeface="Calibri"/>
            </a:endParaRPr>
          </a:p>
          <a:p>
            <a:pPr marL="228600" marR="0" lvl="0" indent="-228600" algn="just" rtl="0">
              <a:lnSpc>
                <a:spcPct val="90000"/>
              </a:lnSpc>
              <a:spcBef>
                <a:spcPts val="1000"/>
              </a:spcBef>
              <a:spcAft>
                <a:spcPts val="0"/>
              </a:spcAft>
              <a:buClr>
                <a:schemeClr val="dk1"/>
              </a:buClr>
              <a:buSzPts val="2800"/>
              <a:buChar char="•"/>
            </a:pPr>
            <a:r>
              <a:rPr lang="en-IN" sz="2800">
                <a:solidFill>
                  <a:schemeClr val="dk1"/>
                </a:solidFill>
                <a:latin typeface="Calibri"/>
                <a:ea typeface="Calibri"/>
                <a:cs typeface="Calibri"/>
                <a:sym typeface="Calibri"/>
              </a:rPr>
              <a:t>Install TypeScript compiler</a:t>
            </a:r>
            <a:endParaRPr sz="2800">
              <a:solidFill>
                <a:schemeClr val="dk1"/>
              </a:solidFill>
              <a:latin typeface="Calibri"/>
              <a:ea typeface="Calibri"/>
              <a:cs typeface="Calibri"/>
              <a:sym typeface="Calibri"/>
            </a:endParaRPr>
          </a:p>
          <a:p>
            <a:pPr marL="0" marR="0" lvl="0" indent="0" algn="just" rtl="0">
              <a:lnSpc>
                <a:spcPct val="90000"/>
              </a:lnSpc>
              <a:spcBef>
                <a:spcPts val="1000"/>
              </a:spcBef>
              <a:spcAft>
                <a:spcPts val="0"/>
              </a:spcAft>
              <a:buNone/>
            </a:pPr>
            <a:endParaRPr sz="2800">
              <a:solidFill>
                <a:schemeClr val="dk1"/>
              </a:solidFill>
              <a:latin typeface="Calibri"/>
              <a:ea typeface="Calibri"/>
              <a:cs typeface="Calibri"/>
              <a:sym typeface="Calibri"/>
            </a:endParaRPr>
          </a:p>
          <a:p>
            <a:pPr marL="228600" marR="0" lvl="0" indent="-228600" algn="just" rtl="0">
              <a:lnSpc>
                <a:spcPct val="90000"/>
              </a:lnSpc>
              <a:spcBef>
                <a:spcPts val="1000"/>
              </a:spcBef>
              <a:spcAft>
                <a:spcPts val="0"/>
              </a:spcAft>
              <a:buClr>
                <a:schemeClr val="dk1"/>
              </a:buClr>
              <a:buSzPts val="2800"/>
              <a:buChar char="•"/>
            </a:pPr>
            <a:r>
              <a:rPr lang="en-IN" sz="2800">
                <a:solidFill>
                  <a:schemeClr val="dk1"/>
                </a:solidFill>
                <a:latin typeface="Calibri"/>
                <a:ea typeface="Calibri"/>
                <a:cs typeface="Calibri"/>
                <a:sym typeface="Calibri"/>
              </a:rPr>
              <a:t>Check the current version of the TypeScript compiler:</a:t>
            </a:r>
            <a:endParaRPr sz="2800">
              <a:solidFill>
                <a:schemeClr val="dk1"/>
              </a:solidFill>
              <a:latin typeface="Calibri"/>
              <a:ea typeface="Calibri"/>
              <a:cs typeface="Calibri"/>
              <a:sym typeface="Calibri"/>
            </a:endParaRPr>
          </a:p>
          <a:p>
            <a:pPr marL="914400" marR="0" lvl="0" indent="0" algn="just" rtl="0">
              <a:lnSpc>
                <a:spcPct val="90000"/>
              </a:lnSpc>
              <a:spcBef>
                <a:spcPts val="1000"/>
              </a:spcBef>
              <a:spcAft>
                <a:spcPts val="0"/>
              </a:spcAft>
              <a:buNone/>
            </a:pPr>
            <a:endParaRPr sz="2800">
              <a:solidFill>
                <a:schemeClr val="dk1"/>
              </a:solidFill>
              <a:latin typeface="Calibri"/>
              <a:ea typeface="Calibri"/>
              <a:cs typeface="Calibri"/>
              <a:sym typeface="Calibri"/>
            </a:endParaRPr>
          </a:p>
          <a:p>
            <a:pPr marL="0" marR="0" lvl="0" indent="0" algn="l" rtl="0">
              <a:spcBef>
                <a:spcPts val="0"/>
              </a:spcBef>
              <a:spcAft>
                <a:spcPts val="0"/>
              </a:spcAft>
              <a:buNone/>
            </a:pPr>
            <a:endParaRPr sz="2800">
              <a:solidFill>
                <a:schemeClr val="dk1"/>
              </a:solidFill>
              <a:latin typeface="Calibri"/>
              <a:ea typeface="Calibri"/>
              <a:cs typeface="Calibri"/>
              <a:sym typeface="Calibri"/>
            </a:endParaRPr>
          </a:p>
          <a:p>
            <a:pPr marL="0" marR="0" lvl="0" indent="0" algn="l" rtl="0">
              <a:spcBef>
                <a:spcPts val="0"/>
              </a:spcBef>
              <a:spcAft>
                <a:spcPts val="0"/>
              </a:spcAft>
              <a:buNone/>
            </a:pP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To Use</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endParaRPr sz="2800">
              <a:solidFill>
                <a:schemeClr val="dk1"/>
              </a:solidFill>
              <a:latin typeface="Calibri"/>
              <a:ea typeface="Calibri"/>
              <a:cs typeface="Calibri"/>
              <a:sym typeface="Calibri"/>
            </a:endParaRPr>
          </a:p>
          <a:p>
            <a:pPr marL="0" marR="0" lvl="0" indent="0" algn="l" rtl="0">
              <a:spcBef>
                <a:spcPts val="0"/>
              </a:spcBef>
              <a:spcAft>
                <a:spcPts val="0"/>
              </a:spcAft>
              <a:buNone/>
            </a:pPr>
            <a:endParaRPr sz="2800">
              <a:solidFill>
                <a:schemeClr val="dk1"/>
              </a:solidFill>
              <a:latin typeface="Calibri"/>
              <a:ea typeface="Calibri"/>
              <a:cs typeface="Calibri"/>
              <a:sym typeface="Calibri"/>
            </a:endParaRPr>
          </a:p>
        </p:txBody>
      </p:sp>
      <p:sp>
        <p:nvSpPr>
          <p:cNvPr id="180" name="Google Shape;180;p26"/>
          <p:cNvSpPr txBox="1"/>
          <p:nvPr/>
        </p:nvSpPr>
        <p:spPr>
          <a:xfrm>
            <a:off x="1828325" y="2466225"/>
            <a:ext cx="52167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700">
                <a:solidFill>
                  <a:srgbClr val="EBDBB2"/>
                </a:solidFill>
                <a:highlight>
                  <a:srgbClr val="282828"/>
                </a:highlight>
                <a:latin typeface="Consolas"/>
                <a:ea typeface="Consolas"/>
                <a:cs typeface="Consolas"/>
                <a:sym typeface="Consolas"/>
              </a:rPr>
              <a:t>npm install -g typescript</a:t>
            </a:r>
            <a:endParaRPr sz="2700"/>
          </a:p>
        </p:txBody>
      </p:sp>
      <p:sp>
        <p:nvSpPr>
          <p:cNvPr id="181" name="Google Shape;181;p26"/>
          <p:cNvSpPr txBox="1"/>
          <p:nvPr/>
        </p:nvSpPr>
        <p:spPr>
          <a:xfrm>
            <a:off x="1828325" y="3911100"/>
            <a:ext cx="49002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700">
                <a:solidFill>
                  <a:srgbClr val="EBDBB2"/>
                </a:solidFill>
                <a:highlight>
                  <a:srgbClr val="282828"/>
                </a:highlight>
                <a:latin typeface="Consolas"/>
                <a:ea typeface="Consolas"/>
                <a:cs typeface="Consolas"/>
                <a:sym typeface="Consolas"/>
              </a:rPr>
              <a:t>tsc --v</a:t>
            </a:r>
            <a:endParaRPr sz="2900"/>
          </a:p>
        </p:txBody>
      </p:sp>
      <p:sp>
        <p:nvSpPr>
          <p:cNvPr id="182" name="Google Shape;182;p26"/>
          <p:cNvSpPr txBox="1"/>
          <p:nvPr/>
        </p:nvSpPr>
        <p:spPr>
          <a:xfrm>
            <a:off x="1828325" y="4811575"/>
            <a:ext cx="4900200" cy="1246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500">
                <a:solidFill>
                  <a:srgbClr val="EBDBB2"/>
                </a:solidFill>
                <a:highlight>
                  <a:srgbClr val="282828"/>
                </a:highlight>
                <a:latin typeface="Consolas"/>
                <a:ea typeface="Consolas"/>
                <a:cs typeface="Consolas"/>
                <a:sym typeface="Consolas"/>
              </a:rPr>
              <a:t>tsc  &lt;filename.ts&gt;</a:t>
            </a:r>
            <a:endParaRPr sz="2500">
              <a:solidFill>
                <a:srgbClr val="EBDBB2"/>
              </a:solidFill>
              <a:highlight>
                <a:srgbClr val="282828"/>
              </a:highlight>
              <a:latin typeface="Consolas"/>
              <a:ea typeface="Consolas"/>
              <a:cs typeface="Consolas"/>
              <a:sym typeface="Consolas"/>
            </a:endParaRPr>
          </a:p>
          <a:p>
            <a:pPr marL="0" lvl="0" indent="0" algn="l" rtl="0">
              <a:spcBef>
                <a:spcPts val="0"/>
              </a:spcBef>
              <a:spcAft>
                <a:spcPts val="0"/>
              </a:spcAft>
              <a:buNone/>
            </a:pPr>
            <a:endParaRPr sz="1900">
              <a:solidFill>
                <a:srgbClr val="EBDBB2"/>
              </a:solidFill>
              <a:highlight>
                <a:srgbClr val="282828"/>
              </a:highlight>
              <a:latin typeface="Consolas"/>
              <a:ea typeface="Consolas"/>
              <a:cs typeface="Consolas"/>
              <a:sym typeface="Consolas"/>
            </a:endParaRPr>
          </a:p>
          <a:p>
            <a:pPr marL="0" lvl="0" indent="0" algn="l" rtl="0">
              <a:spcBef>
                <a:spcPts val="0"/>
              </a:spcBef>
              <a:spcAft>
                <a:spcPts val="0"/>
              </a:spcAft>
              <a:buNone/>
            </a:pPr>
            <a:r>
              <a:rPr lang="en-IN" sz="2500">
                <a:solidFill>
                  <a:srgbClr val="EBDBB2"/>
                </a:solidFill>
                <a:highlight>
                  <a:srgbClr val="282828"/>
                </a:highlight>
                <a:latin typeface="Consolas"/>
                <a:ea typeface="Consolas"/>
                <a:cs typeface="Consolas"/>
                <a:sym typeface="Consolas"/>
              </a:rPr>
              <a:t>node &lt;filename.js&gt;</a:t>
            </a:r>
            <a:endParaRPr sz="2500">
              <a:solidFill>
                <a:srgbClr val="EBDBB2"/>
              </a:solidFill>
              <a:highlight>
                <a:srgbClr val="282828"/>
              </a:highlight>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b="1"/>
              <a:t>OR  in development</a:t>
            </a:r>
            <a:endParaRPr/>
          </a:p>
        </p:txBody>
      </p:sp>
      <p:sp>
        <p:nvSpPr>
          <p:cNvPr id="188" name="Google Shape;188;p27"/>
          <p:cNvSpPr txBox="1"/>
          <p:nvPr/>
        </p:nvSpPr>
        <p:spPr>
          <a:xfrm>
            <a:off x="318850" y="1484100"/>
            <a:ext cx="10854000" cy="6295500"/>
          </a:xfrm>
          <a:prstGeom prst="rect">
            <a:avLst/>
          </a:prstGeom>
          <a:noFill/>
          <a:ln>
            <a:noFill/>
          </a:ln>
        </p:spPr>
        <p:txBody>
          <a:bodyPr spcFirstLastPara="1" wrap="square" lIns="91425" tIns="45700" rIns="91425" bIns="45700" anchor="t" anchorCtr="0">
            <a:spAutoFit/>
          </a:bodyPr>
          <a:lstStyle/>
          <a:p>
            <a:pPr marL="228600" marR="0" lvl="0" indent="-228600" algn="just" rtl="0">
              <a:lnSpc>
                <a:spcPct val="90000"/>
              </a:lnSpc>
              <a:spcBef>
                <a:spcPts val="1000"/>
              </a:spcBef>
              <a:spcAft>
                <a:spcPts val="0"/>
              </a:spcAft>
              <a:buClr>
                <a:schemeClr val="dk1"/>
              </a:buClr>
              <a:buSzPts val="2800"/>
              <a:buChar char="•"/>
            </a:pPr>
            <a:r>
              <a:rPr lang="en-IN" sz="2800">
                <a:solidFill>
                  <a:schemeClr val="dk1"/>
                </a:solidFill>
                <a:latin typeface="Calibri"/>
                <a:ea typeface="Calibri"/>
                <a:cs typeface="Calibri"/>
                <a:sym typeface="Calibri"/>
              </a:rPr>
              <a:t>Install Node.js and  TypeScript compiler</a:t>
            </a:r>
            <a:endParaRPr sz="2800">
              <a:solidFill>
                <a:schemeClr val="dk1"/>
              </a:solidFill>
              <a:latin typeface="Calibri"/>
              <a:ea typeface="Calibri"/>
              <a:cs typeface="Calibri"/>
              <a:sym typeface="Calibri"/>
            </a:endParaRPr>
          </a:p>
          <a:p>
            <a:pPr marL="0" marR="0" lvl="0" indent="0" algn="just" rtl="0">
              <a:lnSpc>
                <a:spcPct val="90000"/>
              </a:lnSpc>
              <a:spcBef>
                <a:spcPts val="1000"/>
              </a:spcBef>
              <a:spcAft>
                <a:spcPts val="0"/>
              </a:spcAft>
              <a:buNone/>
            </a:pPr>
            <a:endParaRPr sz="2800">
              <a:solidFill>
                <a:schemeClr val="dk1"/>
              </a:solidFill>
              <a:latin typeface="Calibri"/>
              <a:ea typeface="Calibri"/>
              <a:cs typeface="Calibri"/>
              <a:sym typeface="Calibri"/>
            </a:endParaRPr>
          </a:p>
          <a:p>
            <a:pPr marL="0" marR="0" lvl="0" indent="0" algn="l" rtl="0">
              <a:spcBef>
                <a:spcPts val="0"/>
              </a:spcBef>
              <a:spcAft>
                <a:spcPts val="0"/>
              </a:spcAft>
              <a:buNone/>
            </a:pPr>
            <a:endParaRPr sz="2800">
              <a:solidFill>
                <a:schemeClr val="dk1"/>
              </a:solidFill>
              <a:latin typeface="Calibri"/>
              <a:ea typeface="Calibri"/>
              <a:cs typeface="Calibri"/>
              <a:sym typeface="Calibri"/>
            </a:endParaRPr>
          </a:p>
          <a:p>
            <a:pPr marL="0" marR="0" lvl="0" indent="0" algn="l" rtl="0">
              <a:spcBef>
                <a:spcPts val="0"/>
              </a:spcBef>
              <a:spcAft>
                <a:spcPts val="0"/>
              </a:spcAft>
              <a:buNone/>
            </a:pP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To Use</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endParaRPr sz="2800">
              <a:solidFill>
                <a:schemeClr val="dk1"/>
              </a:solidFill>
              <a:latin typeface="Calibri"/>
              <a:ea typeface="Calibri"/>
              <a:cs typeface="Calibri"/>
              <a:sym typeface="Calibri"/>
            </a:endParaRPr>
          </a:p>
          <a:p>
            <a:pPr marL="0" marR="0" lvl="0" indent="0" algn="l" rtl="0">
              <a:spcBef>
                <a:spcPts val="0"/>
              </a:spcBef>
              <a:spcAft>
                <a:spcPts val="0"/>
              </a:spcAft>
              <a:buNone/>
            </a:pPr>
            <a:endParaRPr sz="2800">
              <a:solidFill>
                <a:schemeClr val="dk1"/>
              </a:solidFill>
              <a:latin typeface="Calibri"/>
              <a:ea typeface="Calibri"/>
              <a:cs typeface="Calibri"/>
              <a:sym typeface="Calibri"/>
            </a:endParaRPr>
          </a:p>
          <a:p>
            <a:pPr marL="0" marR="0" lvl="0" indent="0" algn="l" rtl="0">
              <a:spcBef>
                <a:spcPts val="0"/>
              </a:spcBef>
              <a:spcAft>
                <a:spcPts val="0"/>
              </a:spcAft>
              <a:buNone/>
            </a:pPr>
            <a:endParaRPr sz="2800">
              <a:solidFill>
                <a:schemeClr val="dk1"/>
              </a:solidFill>
              <a:latin typeface="Calibri"/>
              <a:ea typeface="Calibri"/>
              <a:cs typeface="Calibri"/>
              <a:sym typeface="Calibri"/>
            </a:endParaRPr>
          </a:p>
          <a:p>
            <a:pPr marL="0" marR="0" lvl="0" indent="0" algn="l" rtl="0">
              <a:spcBef>
                <a:spcPts val="0"/>
              </a:spcBef>
              <a:spcAft>
                <a:spcPts val="0"/>
              </a:spcAft>
              <a:buNone/>
            </a:pPr>
            <a:endParaRPr sz="2800">
              <a:solidFill>
                <a:schemeClr val="dk1"/>
              </a:solidFill>
              <a:latin typeface="Calibri"/>
              <a:ea typeface="Calibri"/>
              <a:cs typeface="Calibri"/>
              <a:sym typeface="Calibri"/>
            </a:endParaRPr>
          </a:p>
          <a:p>
            <a:pPr marL="228600" marR="0" lvl="0" indent="-228600" algn="just" rtl="0">
              <a:lnSpc>
                <a:spcPct val="90000"/>
              </a:lnSpc>
              <a:spcBef>
                <a:spcPts val="1000"/>
              </a:spcBef>
              <a:spcAft>
                <a:spcPts val="0"/>
              </a:spcAft>
              <a:buClr>
                <a:schemeClr val="dk1"/>
              </a:buClr>
              <a:buSzPts val="2800"/>
              <a:buChar char="•"/>
            </a:pPr>
            <a:r>
              <a:rPr lang="en-IN" sz="2800">
                <a:solidFill>
                  <a:schemeClr val="dk1"/>
                </a:solidFill>
                <a:latin typeface="Calibri"/>
                <a:ea typeface="Calibri"/>
                <a:cs typeface="Calibri"/>
                <a:sym typeface="Calibri"/>
              </a:rPr>
              <a:t>ts-node is a TypeScript execution engine and REPL for Node.js.</a:t>
            </a:r>
            <a:endParaRPr sz="2800">
              <a:solidFill>
                <a:schemeClr val="dk1"/>
              </a:solidFill>
              <a:latin typeface="Calibri"/>
              <a:ea typeface="Calibri"/>
              <a:cs typeface="Calibri"/>
              <a:sym typeface="Calibri"/>
            </a:endParaRPr>
          </a:p>
          <a:p>
            <a:pPr marL="228600" marR="0" lvl="0" indent="-228600" algn="just" rtl="0">
              <a:lnSpc>
                <a:spcPct val="90000"/>
              </a:lnSpc>
              <a:spcBef>
                <a:spcPts val="1000"/>
              </a:spcBef>
              <a:spcAft>
                <a:spcPts val="0"/>
              </a:spcAft>
              <a:buClr>
                <a:schemeClr val="dk1"/>
              </a:buClr>
              <a:buSzPts val="2800"/>
              <a:buChar char="•"/>
            </a:pPr>
            <a:r>
              <a:rPr lang="en-IN" sz="2800">
                <a:solidFill>
                  <a:schemeClr val="dk1"/>
                </a:solidFill>
                <a:latin typeface="Calibri"/>
                <a:ea typeface="Calibri"/>
                <a:cs typeface="Calibri"/>
                <a:sym typeface="Calibri"/>
              </a:rPr>
              <a:t>It JIT transforms TypeScript into JavaScript, enabling you to directly execute TypeScript on Node.js without precompiling.</a:t>
            </a:r>
            <a:endParaRPr sz="1350">
              <a:solidFill>
                <a:srgbClr val="333333"/>
              </a:solidFill>
              <a:highlight>
                <a:srgbClr val="FFFFFF"/>
              </a:highlight>
            </a:endParaRPr>
          </a:p>
          <a:p>
            <a:pPr marL="0" marR="0" lvl="0" indent="0" algn="l" rtl="0">
              <a:spcBef>
                <a:spcPts val="0"/>
              </a:spcBef>
              <a:spcAft>
                <a:spcPts val="0"/>
              </a:spcAft>
              <a:buNone/>
            </a:pPr>
            <a:endParaRPr sz="2800">
              <a:solidFill>
                <a:schemeClr val="dk1"/>
              </a:solidFill>
              <a:latin typeface="Calibri"/>
              <a:ea typeface="Calibri"/>
              <a:cs typeface="Calibri"/>
              <a:sym typeface="Calibri"/>
            </a:endParaRPr>
          </a:p>
          <a:p>
            <a:pPr marL="0" marR="0" lvl="0" indent="0" algn="l" rtl="0">
              <a:spcBef>
                <a:spcPts val="0"/>
              </a:spcBef>
              <a:spcAft>
                <a:spcPts val="0"/>
              </a:spcAft>
              <a:buNone/>
            </a:pPr>
            <a:endParaRPr sz="2800">
              <a:solidFill>
                <a:schemeClr val="dk1"/>
              </a:solidFill>
              <a:latin typeface="Calibri"/>
              <a:ea typeface="Calibri"/>
              <a:cs typeface="Calibri"/>
              <a:sym typeface="Calibri"/>
            </a:endParaRPr>
          </a:p>
        </p:txBody>
      </p:sp>
      <p:sp>
        <p:nvSpPr>
          <p:cNvPr id="189" name="Google Shape;189;p27"/>
          <p:cNvSpPr txBox="1"/>
          <p:nvPr/>
        </p:nvSpPr>
        <p:spPr>
          <a:xfrm>
            <a:off x="1828325" y="2466225"/>
            <a:ext cx="7142100" cy="95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IN" sz="2700">
                <a:solidFill>
                  <a:srgbClr val="EBDBB2"/>
                </a:solidFill>
                <a:highlight>
                  <a:srgbClr val="282828"/>
                </a:highlight>
                <a:latin typeface="Consolas"/>
                <a:ea typeface="Consolas"/>
                <a:cs typeface="Consolas"/>
                <a:sym typeface="Consolas"/>
              </a:rPr>
              <a:t>npm install -g ts-node typescript</a:t>
            </a:r>
            <a:endParaRPr sz="1900">
              <a:solidFill>
                <a:srgbClr val="EBDBB2"/>
              </a:solidFill>
              <a:highlight>
                <a:srgbClr val="282828"/>
              </a:highlight>
              <a:latin typeface="Consolas"/>
              <a:ea typeface="Consolas"/>
              <a:cs typeface="Consolas"/>
              <a:sym typeface="Consolas"/>
            </a:endParaRPr>
          </a:p>
          <a:p>
            <a:pPr marL="0" lvl="0" indent="0" algn="l" rtl="0">
              <a:spcBef>
                <a:spcPts val="0"/>
              </a:spcBef>
              <a:spcAft>
                <a:spcPts val="0"/>
              </a:spcAft>
              <a:buNone/>
            </a:pPr>
            <a:endParaRPr sz="1900">
              <a:solidFill>
                <a:srgbClr val="EBDBB2"/>
              </a:solidFill>
              <a:highlight>
                <a:srgbClr val="282828"/>
              </a:highlight>
              <a:latin typeface="Consolas"/>
              <a:ea typeface="Consolas"/>
              <a:cs typeface="Consolas"/>
              <a:sym typeface="Consolas"/>
            </a:endParaRPr>
          </a:p>
        </p:txBody>
      </p:sp>
      <p:sp>
        <p:nvSpPr>
          <p:cNvPr id="190" name="Google Shape;190;p27"/>
          <p:cNvSpPr txBox="1"/>
          <p:nvPr/>
        </p:nvSpPr>
        <p:spPr>
          <a:xfrm>
            <a:off x="1828325" y="4157050"/>
            <a:ext cx="5477100" cy="1872000"/>
          </a:xfrm>
          <a:prstGeom prst="rect">
            <a:avLst/>
          </a:prstGeom>
          <a:noFill/>
          <a:ln>
            <a:noFill/>
          </a:ln>
        </p:spPr>
        <p:txBody>
          <a:bodyPr spcFirstLastPara="1" wrap="square" lIns="91425" tIns="45700" rIns="91425" bIns="45700" anchor="t" anchorCtr="0">
            <a:spAutoFit/>
          </a:bodyPr>
          <a:lstStyle/>
          <a:p>
            <a:pPr marL="0" marR="0" lvl="0" indent="0" algn="just" rtl="0">
              <a:lnSpc>
                <a:spcPct val="90000"/>
              </a:lnSpc>
              <a:spcBef>
                <a:spcPts val="1000"/>
              </a:spcBef>
              <a:spcAft>
                <a:spcPts val="0"/>
              </a:spcAft>
              <a:buNone/>
            </a:pPr>
            <a:endParaRPr sz="1900">
              <a:solidFill>
                <a:srgbClr val="EBDBB2"/>
              </a:solidFill>
              <a:highlight>
                <a:srgbClr val="282828"/>
              </a:highlight>
              <a:latin typeface="Consolas"/>
              <a:ea typeface="Consolas"/>
              <a:cs typeface="Consolas"/>
              <a:sym typeface="Consolas"/>
            </a:endParaRPr>
          </a:p>
          <a:p>
            <a:pPr marL="457200" marR="0" lvl="0" indent="0" algn="just" rtl="0">
              <a:lnSpc>
                <a:spcPct val="90000"/>
              </a:lnSpc>
              <a:spcBef>
                <a:spcPts val="1000"/>
              </a:spcBef>
              <a:spcAft>
                <a:spcPts val="0"/>
              </a:spcAft>
              <a:buNone/>
            </a:pPr>
            <a:r>
              <a:rPr lang="en-IN" sz="2700">
                <a:solidFill>
                  <a:srgbClr val="EBDBB2"/>
                </a:solidFill>
                <a:highlight>
                  <a:srgbClr val="282828"/>
                </a:highlight>
                <a:latin typeface="Consolas"/>
                <a:ea typeface="Consolas"/>
                <a:cs typeface="Consolas"/>
                <a:sym typeface="Consolas"/>
              </a:rPr>
              <a:t>npx ts-node &lt;filename.ts&gt;</a:t>
            </a:r>
            <a:endParaRPr sz="2800">
              <a:solidFill>
                <a:schemeClr val="dk1"/>
              </a:solidFill>
              <a:latin typeface="Calibri"/>
              <a:ea typeface="Calibri"/>
              <a:cs typeface="Calibri"/>
              <a:sym typeface="Calibri"/>
            </a:endParaRPr>
          </a:p>
          <a:p>
            <a:pPr marL="0" lvl="0" indent="0" algn="l" rtl="0">
              <a:lnSpc>
                <a:spcPct val="115000"/>
              </a:lnSpc>
              <a:spcBef>
                <a:spcPts val="1800"/>
              </a:spcBef>
              <a:spcAft>
                <a:spcPts val="0"/>
              </a:spcAft>
              <a:buSzPts val="1100"/>
              <a:buNone/>
            </a:pPr>
            <a:endParaRPr sz="1700">
              <a:solidFill>
                <a:schemeClr val="dk1"/>
              </a:solidFill>
              <a:highlight>
                <a:srgbClr val="FFFFFF"/>
              </a:highlight>
              <a:latin typeface="Roboto"/>
              <a:ea typeface="Roboto"/>
              <a:cs typeface="Roboto"/>
              <a:sym typeface="Roboto"/>
            </a:endParaRPr>
          </a:p>
          <a:p>
            <a:pPr marL="0" marR="0" lvl="0" indent="0" algn="l" rtl="0">
              <a:spcBef>
                <a:spcPts val="400"/>
              </a:spcBef>
              <a:spcAft>
                <a:spcPts val="0"/>
              </a:spcAft>
              <a:buNone/>
            </a:pPr>
            <a:endParaRPr sz="2800" b="1">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28"/>
          <p:cNvPicPr preferRelativeResize="0"/>
          <p:nvPr/>
        </p:nvPicPr>
        <p:blipFill rotWithShape="1">
          <a:blip r:embed="rId3">
            <a:alphaModFix/>
          </a:blip>
          <a:srcRect/>
          <a:stretch/>
        </p:blipFill>
        <p:spPr>
          <a:xfrm>
            <a:off x="2551778" y="0"/>
            <a:ext cx="7029450" cy="685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First Program</a:t>
            </a:r>
            <a:endParaRPr/>
          </a:p>
        </p:txBody>
      </p:sp>
      <p:sp>
        <p:nvSpPr>
          <p:cNvPr id="201" name="Google Shape;201;p29"/>
          <p:cNvSpPr txBox="1">
            <a:spLocks noGrp="1"/>
          </p:cNvSpPr>
          <p:nvPr>
            <p:ph type="body" idx="1"/>
          </p:nvPr>
        </p:nvSpPr>
        <p:spPr>
          <a:xfrm>
            <a:off x="838200" y="1825625"/>
            <a:ext cx="5582265"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IN" b="1"/>
              <a:t>//FileName: Program1.ts</a:t>
            </a:r>
            <a:endParaRPr/>
          </a:p>
          <a:p>
            <a:pPr marL="0" lvl="0" indent="0" algn="l" rtl="0">
              <a:lnSpc>
                <a:spcPct val="90000"/>
              </a:lnSpc>
              <a:spcBef>
                <a:spcPts val="1000"/>
              </a:spcBef>
              <a:spcAft>
                <a:spcPts val="0"/>
              </a:spcAft>
              <a:buClr>
                <a:schemeClr val="dk1"/>
              </a:buClr>
              <a:buSzPts val="2800"/>
              <a:buNone/>
            </a:pPr>
            <a:r>
              <a:rPr lang="en-IN" b="1"/>
              <a:t>var message:string="HelloWorld";</a:t>
            </a:r>
            <a:endParaRPr/>
          </a:p>
          <a:p>
            <a:pPr marL="0" lvl="0" indent="0" algn="l" rtl="0">
              <a:lnSpc>
                <a:spcPct val="90000"/>
              </a:lnSpc>
              <a:spcBef>
                <a:spcPts val="1000"/>
              </a:spcBef>
              <a:spcAft>
                <a:spcPts val="0"/>
              </a:spcAft>
              <a:buClr>
                <a:schemeClr val="dk1"/>
              </a:buClr>
              <a:buSzPts val="2800"/>
              <a:buNone/>
            </a:pPr>
            <a:r>
              <a:rPr lang="en-IN"/>
              <a:t>console.log(message);</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IN" b="1"/>
              <a:t>Output</a:t>
            </a:r>
            <a:r>
              <a:rPr lang="en-IN"/>
              <a:t>: HelloWorld</a:t>
            </a:r>
            <a:endParaRPr/>
          </a:p>
        </p:txBody>
      </p:sp>
      <p:sp>
        <p:nvSpPr>
          <p:cNvPr id="202" name="Google Shape;202;p29"/>
          <p:cNvSpPr/>
          <p:nvPr/>
        </p:nvSpPr>
        <p:spPr>
          <a:xfrm>
            <a:off x="6961239" y="1825625"/>
            <a:ext cx="4719484"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b="1">
                <a:solidFill>
                  <a:srgbClr val="073642"/>
                </a:solidFill>
                <a:latin typeface="Consolas"/>
                <a:ea typeface="Consolas"/>
                <a:cs typeface="Consolas"/>
                <a:sym typeface="Consolas"/>
              </a:rPr>
              <a:t>var</a:t>
            </a:r>
            <a:r>
              <a:rPr lang="en-IN" sz="1800" b="1">
                <a:solidFill>
                  <a:srgbClr val="000000"/>
                </a:solidFill>
                <a:latin typeface="Consolas"/>
                <a:ea typeface="Consolas"/>
                <a:cs typeface="Consolas"/>
                <a:sym typeface="Consolas"/>
              </a:rPr>
              <a:t> </a:t>
            </a:r>
            <a:r>
              <a:rPr lang="en-IN" sz="1800" b="1">
                <a:solidFill>
                  <a:srgbClr val="268BD2"/>
                </a:solidFill>
                <a:latin typeface="Consolas"/>
                <a:ea typeface="Consolas"/>
                <a:cs typeface="Consolas"/>
                <a:sym typeface="Consolas"/>
              </a:rPr>
              <a:t>message</a:t>
            </a:r>
            <a:r>
              <a:rPr lang="en-IN" sz="1800" b="1">
                <a:solidFill>
                  <a:srgbClr val="000000"/>
                </a:solidFill>
                <a:latin typeface="Consolas"/>
                <a:ea typeface="Consolas"/>
                <a:cs typeface="Consolas"/>
                <a:sym typeface="Consolas"/>
              </a:rPr>
              <a:t> </a:t>
            </a:r>
            <a:r>
              <a:rPr lang="en-IN" sz="1800" b="1">
                <a:solidFill>
                  <a:srgbClr val="859900"/>
                </a:solidFill>
                <a:latin typeface="Consolas"/>
                <a:ea typeface="Consolas"/>
                <a:cs typeface="Consolas"/>
                <a:sym typeface="Consolas"/>
              </a:rPr>
              <a:t>=</a:t>
            </a:r>
            <a:r>
              <a:rPr lang="en-IN" sz="1800" b="1">
                <a:solidFill>
                  <a:srgbClr val="000000"/>
                </a:solidFill>
                <a:latin typeface="Consolas"/>
                <a:ea typeface="Consolas"/>
                <a:cs typeface="Consolas"/>
                <a:sym typeface="Consolas"/>
              </a:rPr>
              <a:t> </a:t>
            </a:r>
            <a:r>
              <a:rPr lang="en-IN" sz="1800" b="1">
                <a:solidFill>
                  <a:srgbClr val="2AA198"/>
                </a:solidFill>
                <a:latin typeface="Consolas"/>
                <a:ea typeface="Consolas"/>
                <a:cs typeface="Consolas"/>
                <a:sym typeface="Consolas"/>
              </a:rPr>
              <a:t>"HelloWorld"</a:t>
            </a:r>
            <a:r>
              <a:rPr lang="en-IN" sz="1800" b="1">
                <a:solidFill>
                  <a:srgbClr val="000000"/>
                </a:solidFill>
                <a:latin typeface="Consolas"/>
                <a:ea typeface="Consolas"/>
                <a:cs typeface="Consolas"/>
                <a:sym typeface="Consolas"/>
              </a:rPr>
              <a:t>;</a:t>
            </a:r>
            <a:endParaRPr/>
          </a:p>
          <a:p>
            <a:pPr marL="0" marR="0" lvl="0" indent="0" algn="l" rtl="0">
              <a:spcBef>
                <a:spcPts val="0"/>
              </a:spcBef>
              <a:spcAft>
                <a:spcPts val="0"/>
              </a:spcAft>
              <a:buNone/>
            </a:pPr>
            <a:r>
              <a:rPr lang="en-IN" sz="1800">
                <a:solidFill>
                  <a:srgbClr val="859900"/>
                </a:solidFill>
                <a:latin typeface="Consolas"/>
                <a:ea typeface="Consolas"/>
                <a:cs typeface="Consolas"/>
                <a:sym typeface="Consolas"/>
              </a:rPr>
              <a:t>console</a:t>
            </a:r>
            <a:r>
              <a:rPr lang="en-IN" sz="1800">
                <a:solidFill>
                  <a:srgbClr val="000000"/>
                </a:solidFill>
                <a:latin typeface="Consolas"/>
                <a:ea typeface="Consolas"/>
                <a:cs typeface="Consolas"/>
                <a:sym typeface="Consolas"/>
              </a:rPr>
              <a:t>.</a:t>
            </a:r>
            <a:r>
              <a:rPr lang="en-IN" sz="1800">
                <a:solidFill>
                  <a:srgbClr val="268BD2"/>
                </a:solidFill>
                <a:latin typeface="Consolas"/>
                <a:ea typeface="Consolas"/>
                <a:cs typeface="Consolas"/>
                <a:sym typeface="Consolas"/>
              </a:rPr>
              <a:t>log</a:t>
            </a:r>
            <a:r>
              <a:rPr lang="en-IN" sz="1800">
                <a:solidFill>
                  <a:srgbClr val="000000"/>
                </a:solidFill>
                <a:latin typeface="Consolas"/>
                <a:ea typeface="Consolas"/>
                <a:cs typeface="Consolas"/>
                <a:sym typeface="Consolas"/>
              </a:rPr>
              <a:t>(</a:t>
            </a:r>
            <a:r>
              <a:rPr lang="en-IN" sz="1800">
                <a:solidFill>
                  <a:srgbClr val="268BD2"/>
                </a:solidFill>
                <a:latin typeface="Consolas"/>
                <a:ea typeface="Consolas"/>
                <a:cs typeface="Consolas"/>
                <a:sym typeface="Consolas"/>
              </a:rPr>
              <a:t>message</a:t>
            </a:r>
            <a:r>
              <a:rPr lang="en-IN"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b="1"/>
              <a:t>TypeScript Features</a:t>
            </a:r>
            <a:endParaRPr/>
          </a:p>
        </p:txBody>
      </p:sp>
      <p:sp>
        <p:nvSpPr>
          <p:cNvPr id="208" name="Google Shape;208;p30"/>
          <p:cNvSpPr txBox="1">
            <a:spLocks noGrp="1"/>
          </p:cNvSpPr>
          <p:nvPr>
            <p:ph type="body" idx="1"/>
          </p:nvPr>
        </p:nvSpPr>
        <p:spPr>
          <a:xfrm>
            <a:off x="838200" y="1825625"/>
            <a:ext cx="11574600" cy="4954200"/>
          </a:xfrm>
          <a:prstGeom prst="rect">
            <a:avLst/>
          </a:prstGeom>
          <a:solidFill>
            <a:schemeClr val="lt1"/>
          </a:solidFill>
          <a:ln>
            <a:noFill/>
          </a:ln>
        </p:spPr>
        <p:txBody>
          <a:bodyPr spcFirstLastPara="1" wrap="square" lIns="91425" tIns="45700" rIns="91425" bIns="45700" anchor="ctr" anchorCtr="0">
            <a:normAutofit/>
          </a:bodyPr>
          <a:lstStyle/>
          <a:p>
            <a:pPr marL="228600" marR="0" lvl="0" indent="-228600" algn="l" rtl="0">
              <a:lnSpc>
                <a:spcPct val="90000"/>
              </a:lnSpc>
              <a:spcBef>
                <a:spcPts val="1000"/>
              </a:spcBef>
              <a:spcAft>
                <a:spcPts val="0"/>
              </a:spcAft>
              <a:buSzPts val="2800"/>
              <a:buAutoNum type="arabicPeriod"/>
            </a:pPr>
            <a:r>
              <a:rPr lang="en-IN" b="1"/>
              <a:t>Cross-Platform/ Portable</a:t>
            </a:r>
            <a:endParaRPr b="1"/>
          </a:p>
          <a:p>
            <a:pPr marL="228600" marR="0" lvl="0" indent="-228600" algn="l" rtl="0">
              <a:lnSpc>
                <a:spcPct val="90000"/>
              </a:lnSpc>
              <a:spcBef>
                <a:spcPts val="1000"/>
              </a:spcBef>
              <a:spcAft>
                <a:spcPts val="0"/>
              </a:spcAft>
              <a:buSzPts val="2800"/>
              <a:buAutoNum type="arabicPeriod"/>
            </a:pPr>
            <a:r>
              <a:rPr lang="en-IN" b="1"/>
              <a:t>Object-Oriented Language</a:t>
            </a:r>
            <a:endParaRPr b="1"/>
          </a:p>
          <a:p>
            <a:pPr marL="228600" marR="0" lvl="0" indent="-228600" algn="l" rtl="0">
              <a:lnSpc>
                <a:spcPct val="90000"/>
              </a:lnSpc>
              <a:spcBef>
                <a:spcPts val="1000"/>
              </a:spcBef>
              <a:spcAft>
                <a:spcPts val="0"/>
              </a:spcAft>
              <a:buSzPts val="2800"/>
              <a:buAutoNum type="arabicPeriod"/>
            </a:pPr>
            <a:r>
              <a:rPr lang="en-IN" b="1"/>
              <a:t>Static type-checking</a:t>
            </a:r>
            <a:endParaRPr/>
          </a:p>
          <a:p>
            <a:pPr marL="685800" marR="0" lvl="1" indent="-292100" algn="l" rtl="0">
              <a:lnSpc>
                <a:spcPct val="90000"/>
              </a:lnSpc>
              <a:spcBef>
                <a:spcPts val="1000"/>
              </a:spcBef>
              <a:spcAft>
                <a:spcPts val="0"/>
              </a:spcAft>
              <a:buSzPts val="2800"/>
              <a:buChar char="•"/>
            </a:pPr>
            <a:r>
              <a:rPr lang="en-IN" b="1"/>
              <a:t>checking, ensuring that the data flowing through the program is of the correct kind of data. </a:t>
            </a:r>
            <a:endParaRPr b="1"/>
          </a:p>
          <a:p>
            <a:pPr marL="685800" marR="0" lvl="1" indent="-292100" algn="l" rtl="0">
              <a:lnSpc>
                <a:spcPct val="90000"/>
              </a:lnSpc>
              <a:spcBef>
                <a:spcPts val="1000"/>
              </a:spcBef>
              <a:spcAft>
                <a:spcPts val="0"/>
              </a:spcAft>
              <a:buSzPts val="2800"/>
              <a:buChar char="•"/>
            </a:pPr>
            <a:r>
              <a:rPr lang="en-IN" b="1"/>
              <a:t>Type checking cuts down on errors, sets the stage for better tooling, and allows developers to map their programs at a higher level.</a:t>
            </a:r>
            <a:endParaRPr b="1"/>
          </a:p>
          <a:p>
            <a:pPr marL="685800" marR="0" lvl="1" indent="-228600" algn="l" rtl="0">
              <a:lnSpc>
                <a:spcPct val="90000"/>
              </a:lnSpc>
              <a:spcBef>
                <a:spcPts val="1000"/>
              </a:spcBef>
              <a:spcAft>
                <a:spcPts val="0"/>
              </a:spcAft>
              <a:buSzPts val="1800"/>
              <a:buChar char="•"/>
            </a:pPr>
            <a:r>
              <a:rPr lang="en-IN" b="1"/>
              <a:t>In static typing, compiler enforces that values use the same type</a:t>
            </a:r>
            <a:endParaRPr b="1"/>
          </a:p>
          <a:p>
            <a:pPr marL="1600200" marR="0" lvl="0" indent="0" algn="l" rtl="0">
              <a:lnSpc>
                <a:spcPct val="90000"/>
              </a:lnSpc>
              <a:spcBef>
                <a:spcPts val="1000"/>
              </a:spcBef>
              <a:spcAft>
                <a:spcPts val="0"/>
              </a:spcAft>
              <a:buNone/>
            </a:pPr>
            <a:r>
              <a:rPr lang="en-IN" sz="1700">
                <a:latin typeface="Consolas"/>
                <a:ea typeface="Consolas"/>
                <a:cs typeface="Consolas"/>
                <a:sym typeface="Consolas"/>
              </a:rPr>
              <a:t>let value = 5;</a:t>
            </a:r>
            <a:endParaRPr sz="1700">
              <a:highlight>
                <a:srgbClr val="FFFFFF"/>
              </a:highlight>
              <a:latin typeface="Consolas"/>
              <a:ea typeface="Consolas"/>
              <a:cs typeface="Consolas"/>
              <a:sym typeface="Consolas"/>
            </a:endParaRPr>
          </a:p>
          <a:p>
            <a:pPr marL="1371600" marR="0" lvl="0" indent="0" algn="l" rtl="0">
              <a:lnSpc>
                <a:spcPct val="90000"/>
              </a:lnSpc>
              <a:spcBef>
                <a:spcPts val="1000"/>
              </a:spcBef>
              <a:spcAft>
                <a:spcPts val="0"/>
              </a:spcAft>
              <a:buNone/>
            </a:pPr>
            <a:r>
              <a:rPr lang="en-IN" sz="1700">
                <a:highlight>
                  <a:srgbClr val="FFFFFF"/>
                </a:highlight>
                <a:latin typeface="Consolas"/>
                <a:ea typeface="Consolas"/>
                <a:cs typeface="Consolas"/>
                <a:sym typeface="Consolas"/>
              </a:rPr>
              <a:t>  </a:t>
            </a:r>
            <a:r>
              <a:rPr lang="en-IN" sz="1700">
                <a:solidFill>
                  <a:schemeClr val="lt1"/>
                </a:solidFill>
                <a:highlight>
                  <a:srgbClr val="FFFFFF"/>
                </a:highlight>
                <a:latin typeface="Consolas"/>
                <a:ea typeface="Consolas"/>
                <a:cs typeface="Consolas"/>
                <a:sym typeface="Consolas"/>
              </a:rPr>
              <a:t>  </a:t>
            </a:r>
            <a:r>
              <a:rPr lang="en-IN" sz="1700">
                <a:solidFill>
                  <a:schemeClr val="lt1"/>
                </a:solidFill>
                <a:highlight>
                  <a:srgbClr val="282828"/>
                </a:highlight>
                <a:latin typeface="Consolas"/>
                <a:ea typeface="Consolas"/>
                <a:cs typeface="Consolas"/>
                <a:sym typeface="Consolas"/>
              </a:rPr>
              <a:t>value = "hello"; </a:t>
            </a:r>
            <a:r>
              <a:rPr lang="en-IN" sz="1700">
                <a:highlight>
                  <a:srgbClr val="FFFFFF"/>
                </a:highlight>
                <a:latin typeface="Consolas"/>
                <a:ea typeface="Consolas"/>
                <a:cs typeface="Consolas"/>
                <a:sym typeface="Consolas"/>
              </a:rPr>
              <a:t>// error: Type '"hello"' is not assignable to type 'number'.</a:t>
            </a:r>
            <a:endParaRPr sz="17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1"/>
          <p:cNvSpPr txBox="1">
            <a:spLocks noGrp="1"/>
          </p:cNvSpPr>
          <p:nvPr>
            <p:ph type="title"/>
          </p:nvPr>
        </p:nvSpPr>
        <p:spPr>
          <a:xfrm>
            <a:off x="6298250" y="3122000"/>
            <a:ext cx="10515600" cy="13257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Clr>
                <a:schemeClr val="dk1"/>
              </a:buClr>
              <a:buSzPts val="1100"/>
              <a:buFont typeface="Arial"/>
              <a:buNone/>
            </a:pPr>
            <a:r>
              <a:rPr lang="en-IN" sz="1200" i="1">
                <a:solidFill>
                  <a:srgbClr val="928374"/>
                </a:solidFill>
                <a:latin typeface="Consolas"/>
                <a:ea typeface="Consolas"/>
                <a:cs typeface="Consolas"/>
                <a:sym typeface="Consolas"/>
              </a:rPr>
              <a:t>// result of concatenating strings</a:t>
            </a:r>
            <a:endParaRPr/>
          </a:p>
        </p:txBody>
      </p:sp>
      <p:sp>
        <p:nvSpPr>
          <p:cNvPr id="215" name="Google Shape;215;p31"/>
          <p:cNvSpPr txBox="1">
            <a:spLocks noGrp="1"/>
          </p:cNvSpPr>
          <p:nvPr>
            <p:ph type="body" idx="1"/>
          </p:nvPr>
        </p:nvSpPr>
        <p:spPr>
          <a:xfrm>
            <a:off x="838200" y="1825625"/>
            <a:ext cx="10515600" cy="4351200"/>
          </a:xfrm>
          <a:prstGeom prst="rect">
            <a:avLst/>
          </a:prstGeom>
          <a:solidFill>
            <a:srgbClr val="FFFFFF">
              <a:alpha val="0"/>
            </a:srgbClr>
          </a:solidFill>
        </p:spPr>
        <p:txBody>
          <a:bodyPr spcFirstLastPara="1" wrap="square" lIns="91425" tIns="45700" rIns="91425" bIns="45700" anchor="t" anchorCtr="0">
            <a:noAutofit/>
          </a:bodyPr>
          <a:lstStyle/>
          <a:p>
            <a:pPr marL="0" lvl="0" indent="0" algn="l" rtl="0">
              <a:spcBef>
                <a:spcPts val="1000"/>
              </a:spcBef>
              <a:spcAft>
                <a:spcPts val="0"/>
              </a:spcAft>
              <a:buNone/>
            </a:pPr>
            <a:r>
              <a:rPr lang="en-IN" sz="1700" b="1">
                <a:solidFill>
                  <a:srgbClr val="8EC07C"/>
                </a:solidFill>
                <a:latin typeface="Consolas"/>
                <a:ea typeface="Consolas"/>
                <a:cs typeface="Consolas"/>
                <a:sym typeface="Consolas"/>
              </a:rPr>
              <a:t>Javascript Code</a:t>
            </a:r>
            <a:endParaRPr sz="1700" b="1">
              <a:solidFill>
                <a:srgbClr val="8EC07C"/>
              </a:solidFill>
              <a:latin typeface="Consolas"/>
              <a:ea typeface="Consolas"/>
              <a:cs typeface="Consolas"/>
              <a:sym typeface="Consolas"/>
            </a:endParaRPr>
          </a:p>
          <a:p>
            <a:pPr marL="0" lvl="0" indent="0" algn="l" rtl="0">
              <a:spcBef>
                <a:spcPts val="1000"/>
              </a:spcBef>
              <a:spcAft>
                <a:spcPts val="0"/>
              </a:spcAft>
              <a:buNone/>
            </a:pPr>
            <a:r>
              <a:rPr lang="en-IN" sz="1700">
                <a:solidFill>
                  <a:srgbClr val="8EC07C"/>
                </a:solidFill>
                <a:latin typeface="Consolas"/>
                <a:ea typeface="Consolas"/>
                <a:cs typeface="Consolas"/>
                <a:sym typeface="Consolas"/>
              </a:rPr>
              <a:t>function </a:t>
            </a:r>
            <a:r>
              <a:rPr lang="en-IN" sz="1700">
                <a:solidFill>
                  <a:srgbClr val="83A598"/>
                </a:solidFill>
                <a:latin typeface="Consolas"/>
                <a:ea typeface="Consolas"/>
                <a:cs typeface="Consolas"/>
                <a:sym typeface="Consolas"/>
              </a:rPr>
              <a:t>add</a:t>
            </a:r>
            <a:r>
              <a:rPr lang="en-IN" sz="1700">
                <a:solidFill>
                  <a:srgbClr val="8EC07C"/>
                </a:solidFill>
                <a:latin typeface="Consolas"/>
                <a:ea typeface="Consolas"/>
                <a:cs typeface="Consolas"/>
                <a:sym typeface="Consolas"/>
              </a:rPr>
              <a:t>(</a:t>
            </a:r>
            <a:r>
              <a:rPr lang="en-IN" sz="1700">
                <a:solidFill>
                  <a:srgbClr val="FABD2F"/>
                </a:solidFill>
                <a:latin typeface="Consolas"/>
                <a:ea typeface="Consolas"/>
                <a:cs typeface="Consolas"/>
                <a:sym typeface="Consolas"/>
              </a:rPr>
              <a:t>x, y</a:t>
            </a:r>
            <a:r>
              <a:rPr lang="en-IN" sz="1700">
                <a:solidFill>
                  <a:srgbClr val="8EC07C"/>
                </a:solidFill>
                <a:latin typeface="Consolas"/>
                <a:ea typeface="Consolas"/>
                <a:cs typeface="Consolas"/>
                <a:sym typeface="Consolas"/>
              </a:rPr>
              <a:t>){</a:t>
            </a:r>
            <a:endParaRPr sz="1700">
              <a:solidFill>
                <a:srgbClr val="EBDBB2"/>
              </a:solidFill>
              <a:highlight>
                <a:srgbClr val="282828"/>
              </a:highlight>
              <a:latin typeface="Consolas"/>
              <a:ea typeface="Consolas"/>
              <a:cs typeface="Consolas"/>
              <a:sym typeface="Consolas"/>
            </a:endParaRPr>
          </a:p>
          <a:p>
            <a:pPr marL="0" lvl="0" indent="0" algn="l" rtl="0">
              <a:spcBef>
                <a:spcPts val="1000"/>
              </a:spcBef>
              <a:spcAft>
                <a:spcPts val="0"/>
              </a:spcAft>
              <a:buNone/>
            </a:pPr>
            <a:r>
              <a:rPr lang="en-IN" sz="1700">
                <a:solidFill>
                  <a:srgbClr val="FB4934"/>
                </a:solidFill>
                <a:latin typeface="Consolas"/>
                <a:ea typeface="Consolas"/>
                <a:cs typeface="Consolas"/>
                <a:sym typeface="Consolas"/>
              </a:rPr>
              <a:t>return</a:t>
            </a:r>
            <a:r>
              <a:rPr lang="en-IN" sz="1700">
                <a:solidFill>
                  <a:srgbClr val="EBDBB2"/>
                </a:solidFill>
                <a:highlight>
                  <a:srgbClr val="282828"/>
                </a:highlight>
                <a:latin typeface="Consolas"/>
                <a:ea typeface="Consolas"/>
                <a:cs typeface="Consolas"/>
                <a:sym typeface="Consolas"/>
              </a:rPr>
              <a:t> x + y;</a:t>
            </a:r>
            <a:endParaRPr sz="1700">
              <a:solidFill>
                <a:srgbClr val="EBDBB2"/>
              </a:solidFill>
              <a:highlight>
                <a:srgbClr val="282828"/>
              </a:highlight>
              <a:latin typeface="Consolas"/>
              <a:ea typeface="Consolas"/>
              <a:cs typeface="Consolas"/>
              <a:sym typeface="Consolas"/>
            </a:endParaRPr>
          </a:p>
          <a:p>
            <a:pPr marL="0" lvl="0" indent="0" algn="l" rtl="0">
              <a:spcBef>
                <a:spcPts val="1000"/>
              </a:spcBef>
              <a:spcAft>
                <a:spcPts val="0"/>
              </a:spcAft>
              <a:buNone/>
            </a:pPr>
            <a:r>
              <a:rPr lang="en-IN" sz="1700">
                <a:solidFill>
                  <a:srgbClr val="8EC07C"/>
                </a:solidFill>
                <a:latin typeface="Consolas"/>
                <a:ea typeface="Consolas"/>
                <a:cs typeface="Consolas"/>
                <a:sym typeface="Consolas"/>
              </a:rPr>
              <a:t>}</a:t>
            </a:r>
            <a:endParaRPr sz="1700">
              <a:solidFill>
                <a:srgbClr val="EBDBB2"/>
              </a:solidFill>
              <a:highlight>
                <a:srgbClr val="282828"/>
              </a:highlight>
              <a:latin typeface="Consolas"/>
              <a:ea typeface="Consolas"/>
              <a:cs typeface="Consolas"/>
              <a:sym typeface="Consolas"/>
            </a:endParaRPr>
          </a:p>
          <a:p>
            <a:pPr marL="0" lvl="0" indent="0" algn="l" rtl="0">
              <a:spcBef>
                <a:spcPts val="1000"/>
              </a:spcBef>
              <a:spcAft>
                <a:spcPts val="0"/>
              </a:spcAft>
              <a:buNone/>
            </a:pPr>
            <a:r>
              <a:rPr lang="en-IN" sz="1700">
                <a:solidFill>
                  <a:srgbClr val="FB4934"/>
                </a:solidFill>
                <a:latin typeface="Consolas"/>
                <a:ea typeface="Consolas"/>
                <a:cs typeface="Consolas"/>
                <a:sym typeface="Consolas"/>
              </a:rPr>
              <a:t>let</a:t>
            </a:r>
            <a:r>
              <a:rPr lang="en-IN" sz="1700">
                <a:solidFill>
                  <a:srgbClr val="EBDBB2"/>
                </a:solidFill>
                <a:highlight>
                  <a:srgbClr val="282828"/>
                </a:highlight>
                <a:latin typeface="Consolas"/>
                <a:ea typeface="Consolas"/>
                <a:cs typeface="Consolas"/>
                <a:sym typeface="Consolas"/>
              </a:rPr>
              <a:t> result = add(input1.value, input2.value);</a:t>
            </a:r>
            <a:endParaRPr sz="1700">
              <a:solidFill>
                <a:srgbClr val="EBDBB2"/>
              </a:solidFill>
              <a:highlight>
                <a:srgbClr val="282828"/>
              </a:highlight>
              <a:latin typeface="Consolas"/>
              <a:ea typeface="Consolas"/>
              <a:cs typeface="Consolas"/>
              <a:sym typeface="Consolas"/>
            </a:endParaRPr>
          </a:p>
          <a:p>
            <a:pPr marL="0" lvl="0" indent="0" algn="l" rtl="0">
              <a:spcBef>
                <a:spcPts val="1000"/>
              </a:spcBef>
              <a:spcAft>
                <a:spcPts val="0"/>
              </a:spcAft>
              <a:buNone/>
            </a:pPr>
            <a:r>
              <a:rPr lang="en-IN" sz="1700">
                <a:solidFill>
                  <a:srgbClr val="83A598"/>
                </a:solidFill>
                <a:latin typeface="Consolas"/>
                <a:ea typeface="Consolas"/>
                <a:cs typeface="Consolas"/>
                <a:sym typeface="Consolas"/>
              </a:rPr>
              <a:t>console</a:t>
            </a:r>
            <a:r>
              <a:rPr lang="en-IN" sz="1700">
                <a:solidFill>
                  <a:srgbClr val="EBDBB2"/>
                </a:solidFill>
                <a:highlight>
                  <a:srgbClr val="282828"/>
                </a:highlight>
                <a:latin typeface="Consolas"/>
                <a:ea typeface="Consolas"/>
                <a:cs typeface="Consolas"/>
                <a:sym typeface="Consolas"/>
              </a:rPr>
              <a:t>.log(result); </a:t>
            </a:r>
            <a:endParaRPr sz="1700">
              <a:solidFill>
                <a:srgbClr val="EBDBB2"/>
              </a:solidFill>
              <a:highlight>
                <a:srgbClr val="282828"/>
              </a:highlight>
              <a:latin typeface="Consolas"/>
              <a:ea typeface="Consolas"/>
              <a:cs typeface="Consolas"/>
              <a:sym typeface="Consolas"/>
            </a:endParaRPr>
          </a:p>
          <a:p>
            <a:pPr marL="0" lvl="0" indent="0" algn="l" rtl="0">
              <a:spcBef>
                <a:spcPts val="1000"/>
              </a:spcBef>
              <a:spcAft>
                <a:spcPts val="0"/>
              </a:spcAft>
              <a:buNone/>
            </a:pPr>
            <a:endParaRPr sz="1700">
              <a:solidFill>
                <a:srgbClr val="EBDBB2"/>
              </a:solidFill>
              <a:highlight>
                <a:srgbClr val="282828"/>
              </a:highlight>
              <a:latin typeface="Consolas"/>
              <a:ea typeface="Consolas"/>
              <a:cs typeface="Consolas"/>
              <a:sym typeface="Consolas"/>
            </a:endParaRPr>
          </a:p>
          <a:p>
            <a:pPr marL="0" lvl="0" indent="0" algn="l" rtl="0">
              <a:spcBef>
                <a:spcPts val="1000"/>
              </a:spcBef>
              <a:spcAft>
                <a:spcPts val="0"/>
              </a:spcAft>
              <a:buNone/>
            </a:pPr>
            <a:r>
              <a:rPr lang="en-IN" sz="1700" b="1">
                <a:solidFill>
                  <a:srgbClr val="8EC07C"/>
                </a:solidFill>
                <a:latin typeface="Consolas"/>
                <a:ea typeface="Consolas"/>
                <a:cs typeface="Consolas"/>
                <a:sym typeface="Consolas"/>
              </a:rPr>
              <a:t>Typescript Code</a:t>
            </a:r>
            <a:endParaRPr sz="1700">
              <a:solidFill>
                <a:srgbClr val="EBDBB2"/>
              </a:solidFill>
              <a:highlight>
                <a:srgbClr val="282828"/>
              </a:highlight>
              <a:latin typeface="Consolas"/>
              <a:ea typeface="Consolas"/>
              <a:cs typeface="Consolas"/>
              <a:sym typeface="Consolas"/>
            </a:endParaRPr>
          </a:p>
          <a:p>
            <a:pPr marL="0" lvl="0" indent="0" algn="l" rtl="0">
              <a:spcBef>
                <a:spcPts val="1000"/>
              </a:spcBef>
              <a:spcAft>
                <a:spcPts val="0"/>
              </a:spcAft>
              <a:buNone/>
            </a:pPr>
            <a:r>
              <a:rPr lang="en-IN" sz="1700">
                <a:solidFill>
                  <a:srgbClr val="8EC07C"/>
                </a:solidFill>
                <a:latin typeface="Consolas"/>
                <a:ea typeface="Consolas"/>
                <a:cs typeface="Consolas"/>
                <a:sym typeface="Consolas"/>
              </a:rPr>
              <a:t>function </a:t>
            </a:r>
            <a:r>
              <a:rPr lang="en-IN" sz="1700">
                <a:solidFill>
                  <a:srgbClr val="83A598"/>
                </a:solidFill>
                <a:latin typeface="Consolas"/>
                <a:ea typeface="Consolas"/>
                <a:cs typeface="Consolas"/>
                <a:sym typeface="Consolas"/>
              </a:rPr>
              <a:t>add</a:t>
            </a:r>
            <a:r>
              <a:rPr lang="en-IN" sz="1700">
                <a:solidFill>
                  <a:srgbClr val="8EC07C"/>
                </a:solidFill>
                <a:latin typeface="Consolas"/>
                <a:ea typeface="Consolas"/>
                <a:cs typeface="Consolas"/>
                <a:sym typeface="Consolas"/>
              </a:rPr>
              <a:t>(</a:t>
            </a:r>
            <a:r>
              <a:rPr lang="en-IN" sz="1700">
                <a:solidFill>
                  <a:srgbClr val="FABD2F"/>
                </a:solidFill>
                <a:latin typeface="Consolas"/>
                <a:ea typeface="Consolas"/>
                <a:cs typeface="Consolas"/>
                <a:sym typeface="Consolas"/>
              </a:rPr>
              <a:t>x: number, y: number</a:t>
            </a:r>
            <a:r>
              <a:rPr lang="en-IN" sz="1700">
                <a:solidFill>
                  <a:srgbClr val="8EC07C"/>
                </a:solidFill>
                <a:latin typeface="Consolas"/>
                <a:ea typeface="Consolas"/>
                <a:cs typeface="Consolas"/>
                <a:sym typeface="Consolas"/>
              </a:rPr>
              <a:t>):number {</a:t>
            </a:r>
            <a:endParaRPr sz="1700">
              <a:solidFill>
                <a:srgbClr val="EBDBB2"/>
              </a:solidFill>
              <a:highlight>
                <a:srgbClr val="282828"/>
              </a:highlight>
              <a:latin typeface="Consolas"/>
              <a:ea typeface="Consolas"/>
              <a:cs typeface="Consolas"/>
              <a:sym typeface="Consolas"/>
            </a:endParaRPr>
          </a:p>
          <a:p>
            <a:pPr marL="0" lvl="0" indent="0" algn="l" rtl="0">
              <a:spcBef>
                <a:spcPts val="1000"/>
              </a:spcBef>
              <a:spcAft>
                <a:spcPts val="0"/>
              </a:spcAft>
              <a:buNone/>
            </a:pPr>
            <a:r>
              <a:rPr lang="en-IN" sz="1700">
                <a:solidFill>
                  <a:srgbClr val="FB4934"/>
                </a:solidFill>
                <a:latin typeface="Consolas"/>
                <a:ea typeface="Consolas"/>
                <a:cs typeface="Consolas"/>
                <a:sym typeface="Consolas"/>
              </a:rPr>
              <a:t>return</a:t>
            </a:r>
            <a:r>
              <a:rPr lang="en-IN" sz="1700">
                <a:solidFill>
                  <a:srgbClr val="EBDBB2"/>
                </a:solidFill>
                <a:highlight>
                  <a:srgbClr val="282828"/>
                </a:highlight>
                <a:latin typeface="Consolas"/>
                <a:ea typeface="Consolas"/>
                <a:cs typeface="Consolas"/>
                <a:sym typeface="Consolas"/>
              </a:rPr>
              <a:t> x + y;</a:t>
            </a:r>
            <a:endParaRPr sz="1700">
              <a:solidFill>
                <a:srgbClr val="EBDBB2"/>
              </a:solidFill>
              <a:highlight>
                <a:srgbClr val="282828"/>
              </a:highlight>
              <a:latin typeface="Consolas"/>
              <a:ea typeface="Consolas"/>
              <a:cs typeface="Consolas"/>
              <a:sym typeface="Consolas"/>
            </a:endParaRPr>
          </a:p>
          <a:p>
            <a:pPr marL="0" lvl="0" indent="0" algn="l" rtl="0">
              <a:spcBef>
                <a:spcPts val="1000"/>
              </a:spcBef>
              <a:spcAft>
                <a:spcPts val="0"/>
              </a:spcAft>
              <a:buNone/>
            </a:pPr>
            <a:r>
              <a:rPr lang="en-IN" sz="1700">
                <a:solidFill>
                  <a:srgbClr val="8EC07C"/>
                </a:solidFill>
                <a:latin typeface="Consolas"/>
                <a:ea typeface="Consolas"/>
                <a:cs typeface="Consolas"/>
                <a:sym typeface="Consolas"/>
              </a:rPr>
              <a:t>}</a:t>
            </a:r>
            <a:endParaRPr sz="1700">
              <a:solidFill>
                <a:srgbClr val="EBDBB2"/>
              </a:solidFill>
              <a:highlight>
                <a:srgbClr val="282828"/>
              </a:highlight>
              <a:latin typeface="Consolas"/>
              <a:ea typeface="Consolas"/>
              <a:cs typeface="Consolas"/>
              <a:sym typeface="Consolas"/>
            </a:endParaRPr>
          </a:p>
          <a:p>
            <a:pPr marL="0" lvl="0" indent="0" algn="l" rtl="0">
              <a:spcBef>
                <a:spcPts val="1000"/>
              </a:spcBef>
              <a:spcAft>
                <a:spcPts val="0"/>
              </a:spcAft>
              <a:buNone/>
            </a:pPr>
            <a:r>
              <a:rPr lang="en-IN" sz="1700">
                <a:solidFill>
                  <a:srgbClr val="FB4934"/>
                </a:solidFill>
                <a:latin typeface="Consolas"/>
                <a:ea typeface="Consolas"/>
                <a:cs typeface="Consolas"/>
                <a:sym typeface="Consolas"/>
              </a:rPr>
              <a:t>let</a:t>
            </a:r>
            <a:r>
              <a:rPr lang="en-IN" sz="1700">
                <a:solidFill>
                  <a:srgbClr val="EBDBB2"/>
                </a:solidFill>
                <a:highlight>
                  <a:srgbClr val="282828"/>
                </a:highlight>
                <a:latin typeface="Consolas"/>
                <a:ea typeface="Consolas"/>
                <a:cs typeface="Consolas"/>
                <a:sym typeface="Consolas"/>
              </a:rPr>
              <a:t> result = add(input1.value, input2.value);</a:t>
            </a:r>
            <a:endParaRPr sz="1700">
              <a:solidFill>
                <a:srgbClr val="EBDBB2"/>
              </a:solidFill>
              <a:highlight>
                <a:srgbClr val="282828"/>
              </a:highlight>
              <a:latin typeface="Consolas"/>
              <a:ea typeface="Consolas"/>
              <a:cs typeface="Consolas"/>
              <a:sym typeface="Consolas"/>
            </a:endParaRPr>
          </a:p>
        </p:txBody>
      </p:sp>
      <p:sp>
        <p:nvSpPr>
          <p:cNvPr id="216" name="Google Shape;216;p31"/>
          <p:cNvSpPr txBox="1">
            <a:spLocks noGrp="1"/>
          </p:cNvSpPr>
          <p:nvPr>
            <p:ph type="title"/>
          </p:nvPr>
        </p:nvSpPr>
        <p:spPr>
          <a:xfrm>
            <a:off x="6535650" y="5410450"/>
            <a:ext cx="10515600" cy="13257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None/>
            </a:pPr>
            <a:r>
              <a:rPr lang="en-IN" sz="1200" i="1">
                <a:solidFill>
                  <a:srgbClr val="928374"/>
                </a:solidFill>
                <a:latin typeface="Consolas"/>
                <a:ea typeface="Consolas"/>
                <a:cs typeface="Consolas"/>
                <a:sym typeface="Consolas"/>
              </a:rPr>
              <a:t>// throws error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Overview of TypeScript</a:t>
            </a:r>
            <a:endParaRPr/>
          </a:p>
        </p:txBody>
      </p:sp>
      <p:sp>
        <p:nvSpPr>
          <p:cNvPr id="95" name="Google Shape;95;p14"/>
          <p:cNvSpPr txBox="1">
            <a:spLocks noGrp="1"/>
          </p:cNvSpPr>
          <p:nvPr>
            <p:ph type="body" idx="1"/>
          </p:nvPr>
        </p:nvSpPr>
        <p:spPr>
          <a:xfrm>
            <a:off x="838200" y="1825625"/>
            <a:ext cx="10515600" cy="4933800"/>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00000"/>
              </a:lnSpc>
              <a:spcBef>
                <a:spcPts val="0"/>
              </a:spcBef>
              <a:spcAft>
                <a:spcPts val="0"/>
              </a:spcAft>
              <a:buClr>
                <a:schemeClr val="dk1"/>
              </a:buClr>
              <a:buSzPts val="2800"/>
              <a:buChar char="•"/>
            </a:pPr>
            <a:r>
              <a:rPr lang="en-IN" dirty="0">
                <a:highlight>
                  <a:srgbClr val="FFFF00"/>
                </a:highlight>
              </a:rPr>
              <a:t>Open-source </a:t>
            </a:r>
            <a:endParaRPr dirty="0">
              <a:highlight>
                <a:srgbClr val="FFFF00"/>
              </a:highlight>
            </a:endParaRPr>
          </a:p>
          <a:p>
            <a:pPr marL="228600" lvl="0" indent="-228600" algn="l" rtl="0">
              <a:lnSpc>
                <a:spcPct val="100000"/>
              </a:lnSpc>
              <a:spcBef>
                <a:spcPts val="1000"/>
              </a:spcBef>
              <a:spcAft>
                <a:spcPts val="0"/>
              </a:spcAft>
              <a:buClr>
                <a:schemeClr val="dk1"/>
              </a:buClr>
              <a:buSzPts val="2800"/>
              <a:buChar char="•"/>
            </a:pPr>
            <a:r>
              <a:rPr lang="en-IN" dirty="0">
                <a:highlight>
                  <a:srgbClr val="FFFF00"/>
                </a:highlight>
              </a:rPr>
              <a:t>Object-oriented language </a:t>
            </a:r>
            <a:endParaRPr dirty="0">
              <a:highlight>
                <a:srgbClr val="FFFF00"/>
              </a:highlight>
            </a:endParaRPr>
          </a:p>
          <a:p>
            <a:pPr marL="228600" lvl="0" indent="-228600" algn="l" rtl="0">
              <a:lnSpc>
                <a:spcPct val="100000"/>
              </a:lnSpc>
              <a:spcBef>
                <a:spcPts val="1000"/>
              </a:spcBef>
              <a:spcAft>
                <a:spcPts val="0"/>
              </a:spcAft>
              <a:buClr>
                <a:schemeClr val="dk1"/>
              </a:buClr>
              <a:buSzPts val="2800"/>
              <a:buChar char="•"/>
            </a:pPr>
            <a:r>
              <a:rPr lang="en-IN" dirty="0"/>
              <a:t>Developed and maintained by </a:t>
            </a:r>
            <a:r>
              <a:rPr lang="en-IN" dirty="0">
                <a:highlight>
                  <a:srgbClr val="FFFF00"/>
                </a:highlight>
              </a:rPr>
              <a:t>Microsoft</a:t>
            </a:r>
            <a:endParaRPr dirty="0">
              <a:highlight>
                <a:srgbClr val="FFFF00"/>
              </a:highlight>
            </a:endParaRPr>
          </a:p>
          <a:p>
            <a:pPr marL="228600" lvl="0" indent="-228600" algn="l" rtl="0">
              <a:lnSpc>
                <a:spcPct val="100000"/>
              </a:lnSpc>
              <a:spcBef>
                <a:spcPts val="1000"/>
              </a:spcBef>
              <a:spcAft>
                <a:spcPts val="0"/>
              </a:spcAft>
              <a:buClr>
                <a:schemeClr val="dk1"/>
              </a:buClr>
              <a:buSzPts val="2800"/>
              <a:buChar char="•"/>
            </a:pPr>
            <a:r>
              <a:rPr lang="en-IN" dirty="0"/>
              <a:t>Licensed under Apache 2 license</a:t>
            </a:r>
            <a:endParaRPr dirty="0"/>
          </a:p>
          <a:p>
            <a:pPr marL="228600" marR="0" lvl="0" indent="-228600" algn="l" rtl="0">
              <a:lnSpc>
                <a:spcPct val="100000"/>
              </a:lnSpc>
              <a:spcBef>
                <a:spcPts val="1000"/>
              </a:spcBef>
              <a:spcAft>
                <a:spcPts val="0"/>
              </a:spcAft>
              <a:buSzPts val="2800"/>
              <a:buChar char="•"/>
            </a:pPr>
            <a:r>
              <a:rPr lang="en-IN" dirty="0"/>
              <a:t>it’s just JavaScript, with static typing </a:t>
            </a:r>
            <a:r>
              <a:rPr lang="en-IN" dirty="0" err="1"/>
              <a:t>ie</a:t>
            </a:r>
            <a:r>
              <a:rPr lang="en-IN" dirty="0"/>
              <a:t>. Typed </a:t>
            </a:r>
            <a:r>
              <a:rPr lang="en-IN" dirty="0" err="1"/>
              <a:t>Javascript</a:t>
            </a:r>
            <a:endParaRPr dirty="0"/>
          </a:p>
          <a:p>
            <a:pPr marL="228600" marR="0" lvl="0" indent="-228600" algn="l" rtl="0">
              <a:lnSpc>
                <a:spcPct val="100000"/>
              </a:lnSpc>
              <a:spcBef>
                <a:spcPts val="0"/>
              </a:spcBef>
              <a:spcAft>
                <a:spcPts val="0"/>
              </a:spcAft>
              <a:buSzPts val="1800"/>
              <a:buChar char="•"/>
            </a:pPr>
            <a:r>
              <a:rPr lang="en-IN" dirty="0"/>
              <a:t>Typed superset of JavaScript that compiles to plain JavaScript using Typescript Compiler which can run on any browser</a:t>
            </a:r>
            <a:endParaRPr dirty="0"/>
          </a:p>
          <a:p>
            <a:pPr marL="685800" marR="0" lvl="1" indent="-292100" algn="l" rtl="0">
              <a:lnSpc>
                <a:spcPct val="100000"/>
              </a:lnSpc>
              <a:spcBef>
                <a:spcPts val="0"/>
              </a:spcBef>
              <a:spcAft>
                <a:spcPts val="0"/>
              </a:spcAft>
              <a:buSzPts val="2800"/>
              <a:buChar char="•"/>
            </a:pPr>
            <a:r>
              <a:rPr lang="en-IN" sz="2800" dirty="0"/>
              <a:t>TypeScript uses the JavaScript </a:t>
            </a:r>
            <a:r>
              <a:rPr lang="en-IN" sz="2800" dirty="0" err="1"/>
              <a:t>syntaxs</a:t>
            </a:r>
            <a:r>
              <a:rPr lang="en-IN" sz="2800" dirty="0"/>
              <a:t> and adds additional syntaxes for supporting Types</a:t>
            </a:r>
            <a:endParaRPr dirty="0"/>
          </a:p>
          <a:p>
            <a:pPr marL="228600" marR="0" lvl="0" indent="-228600" algn="l" rtl="0">
              <a:lnSpc>
                <a:spcPct val="100000"/>
              </a:lnSpc>
              <a:spcBef>
                <a:spcPts val="1000"/>
              </a:spcBef>
              <a:spcAft>
                <a:spcPts val="0"/>
              </a:spcAft>
              <a:buSzPts val="2800"/>
              <a:buChar char="•"/>
            </a:pPr>
            <a:r>
              <a:rPr lang="en-IN" dirty="0"/>
              <a:t>TypeScript files use the .</a:t>
            </a:r>
            <a:r>
              <a:rPr lang="en-IN" dirty="0" err="1"/>
              <a:t>ts</a:t>
            </a:r>
            <a:endParaRPr dirty="0"/>
          </a:p>
          <a:p>
            <a:pPr marL="228600" lvl="0" indent="-228600" algn="l" rtl="0">
              <a:lnSpc>
                <a:spcPct val="100000"/>
              </a:lnSpc>
              <a:spcBef>
                <a:spcPts val="1000"/>
              </a:spcBef>
              <a:spcAft>
                <a:spcPts val="0"/>
              </a:spcAft>
              <a:buClr>
                <a:schemeClr val="dk1"/>
              </a:buClr>
              <a:buSzPts val="2800"/>
              <a:buChar char="•"/>
            </a:pPr>
            <a:r>
              <a:rPr lang="en-IN" dirty="0"/>
              <a:t>Official website: </a:t>
            </a:r>
            <a:r>
              <a:rPr lang="en-IN" u="sng" dirty="0">
                <a:solidFill>
                  <a:schemeClr val="hlink"/>
                </a:solidFill>
                <a:hlinkClick r:id="rId3"/>
              </a:rPr>
              <a:t>https://www.typescriptlang.org</a:t>
            </a:r>
            <a:endParaRPr dirty="0"/>
          </a:p>
        </p:txBody>
      </p:sp>
      <p:pic>
        <p:nvPicPr>
          <p:cNvPr id="96" name="Google Shape;96;p14"/>
          <p:cNvPicPr preferRelativeResize="0"/>
          <p:nvPr/>
        </p:nvPicPr>
        <p:blipFill>
          <a:blip r:embed="rId4">
            <a:alphaModFix/>
          </a:blip>
          <a:stretch>
            <a:fillRect/>
          </a:stretch>
        </p:blipFill>
        <p:spPr>
          <a:xfrm>
            <a:off x="9087938" y="1092813"/>
            <a:ext cx="2143125" cy="2143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223" name="Google Shape;223;p32"/>
          <p:cNvSpPr txBox="1">
            <a:spLocks noGrp="1"/>
          </p:cNvSpPr>
          <p:nvPr>
            <p:ph type="body" idx="1"/>
          </p:nvPr>
        </p:nvSpPr>
        <p:spPr>
          <a:xfrm>
            <a:off x="838200" y="1825625"/>
            <a:ext cx="10515600" cy="4351200"/>
          </a:xfrm>
          <a:prstGeom prst="rect">
            <a:avLst/>
          </a:prstGeom>
          <a:solidFill>
            <a:srgbClr val="FFFFFF">
              <a:alpha val="0"/>
            </a:srgbClr>
          </a:solidFill>
        </p:spPr>
        <p:txBody>
          <a:bodyPr spcFirstLastPara="1" wrap="square" lIns="91425" tIns="45700" rIns="91425" bIns="45700" anchor="ctr" anchorCtr="0">
            <a:noAutofit/>
          </a:bodyPr>
          <a:lstStyle/>
          <a:p>
            <a:pPr marL="685800" marR="0" lvl="1" indent="-292100" algn="l" rtl="0">
              <a:lnSpc>
                <a:spcPct val="90000"/>
              </a:lnSpc>
              <a:spcBef>
                <a:spcPts val="1000"/>
              </a:spcBef>
              <a:spcAft>
                <a:spcPts val="0"/>
              </a:spcAft>
              <a:buSzPts val="2800"/>
              <a:buChar char="•"/>
            </a:pPr>
            <a:r>
              <a:rPr lang="en-IN" sz="2400"/>
              <a:t>JavaScript is dynamically typed. It offers flexibility but also creates many problems.</a:t>
            </a:r>
            <a:endParaRPr sz="2400"/>
          </a:p>
          <a:p>
            <a:pPr marL="685800" marR="0" lvl="1" indent="-292100" algn="l" rtl="0">
              <a:lnSpc>
                <a:spcPct val="90000"/>
              </a:lnSpc>
              <a:spcBef>
                <a:spcPts val="1000"/>
              </a:spcBef>
              <a:spcAft>
                <a:spcPts val="0"/>
              </a:spcAft>
              <a:buSzPts val="2800"/>
              <a:buChar char="•"/>
            </a:pPr>
            <a:r>
              <a:rPr lang="en-IN" sz="2400"/>
              <a:t>TypeScript adds an optional type system to JavaScript to solve these problems.</a:t>
            </a:r>
            <a:endParaRPr sz="2400"/>
          </a:p>
          <a:p>
            <a:pPr marL="0" lvl="0" indent="0" algn="l" rtl="0">
              <a:lnSpc>
                <a:spcPct val="100000"/>
              </a:lnSpc>
              <a:spcBef>
                <a:spcPts val="0"/>
              </a:spcBef>
              <a:spcAft>
                <a:spcPts val="0"/>
              </a:spcAft>
              <a:buNone/>
            </a:pPr>
            <a:endParaRPr sz="1400">
              <a:solidFill>
                <a:srgbClr val="000000"/>
              </a:solidFill>
              <a:latin typeface="Arial"/>
              <a:ea typeface="Arial"/>
              <a:cs typeface="Arial"/>
              <a:sym typeface="Arial"/>
            </a:endParaRPr>
          </a:p>
          <a:p>
            <a:pPr marL="228600" lvl="0" indent="-228600" algn="l" rtl="0">
              <a:spcBef>
                <a:spcPts val="1000"/>
              </a:spcBef>
              <a:spcAft>
                <a:spcPts val="0"/>
              </a:spcAft>
              <a:buSzPts val="2800"/>
              <a:buChar char="•"/>
            </a:pPr>
            <a:r>
              <a:rPr lang="en-IN" b="1"/>
              <a:t>Optional Static Typing</a:t>
            </a:r>
            <a:endParaRPr b="1"/>
          </a:p>
          <a:p>
            <a:pPr marL="457200" marR="0" lvl="0" indent="0" algn="l" rtl="0">
              <a:lnSpc>
                <a:spcPct val="90000"/>
              </a:lnSpc>
              <a:spcBef>
                <a:spcPts val="1000"/>
              </a:spcBef>
              <a:spcAft>
                <a:spcPts val="0"/>
              </a:spcAft>
              <a:buNone/>
            </a:pPr>
            <a:r>
              <a:rPr lang="en-IN" sz="1700">
                <a:solidFill>
                  <a:srgbClr val="8EC07C"/>
                </a:solidFill>
                <a:latin typeface="Consolas"/>
                <a:ea typeface="Consolas"/>
                <a:cs typeface="Consolas"/>
                <a:sym typeface="Consolas"/>
              </a:rPr>
              <a:t>let value: any = 5;</a:t>
            </a:r>
            <a:endParaRPr sz="1700">
              <a:solidFill>
                <a:srgbClr val="8EC07C"/>
              </a:solidFill>
              <a:latin typeface="Consolas"/>
              <a:ea typeface="Consolas"/>
              <a:cs typeface="Consolas"/>
              <a:sym typeface="Consolas"/>
            </a:endParaRPr>
          </a:p>
          <a:p>
            <a:pPr marL="457200" marR="0" lvl="0" indent="0" algn="l" rtl="0">
              <a:lnSpc>
                <a:spcPct val="90000"/>
              </a:lnSpc>
              <a:spcBef>
                <a:spcPts val="1000"/>
              </a:spcBef>
              <a:spcAft>
                <a:spcPts val="0"/>
              </a:spcAft>
              <a:buNone/>
            </a:pPr>
            <a:r>
              <a:rPr lang="en-IN" sz="1700">
                <a:solidFill>
                  <a:srgbClr val="8EC07C"/>
                </a:solidFill>
                <a:latin typeface="Consolas"/>
                <a:ea typeface="Consolas"/>
                <a:cs typeface="Consolas"/>
                <a:sym typeface="Consolas"/>
              </a:rPr>
              <a:t>console.log(value);</a:t>
            </a:r>
            <a:endParaRPr sz="1700">
              <a:solidFill>
                <a:srgbClr val="8EC07C"/>
              </a:solidFill>
              <a:latin typeface="Consolas"/>
              <a:ea typeface="Consolas"/>
              <a:cs typeface="Consolas"/>
              <a:sym typeface="Consolas"/>
            </a:endParaRPr>
          </a:p>
          <a:p>
            <a:pPr marL="457200" marR="0" lvl="0" indent="0" algn="l" rtl="0">
              <a:lnSpc>
                <a:spcPct val="90000"/>
              </a:lnSpc>
              <a:spcBef>
                <a:spcPts val="1000"/>
              </a:spcBef>
              <a:spcAft>
                <a:spcPts val="0"/>
              </a:spcAft>
              <a:buNone/>
            </a:pPr>
            <a:r>
              <a:rPr lang="en-IN" sz="1700">
                <a:solidFill>
                  <a:srgbClr val="8EC07C"/>
                </a:solidFill>
                <a:latin typeface="Consolas"/>
                <a:ea typeface="Consolas"/>
                <a:cs typeface="Consolas"/>
                <a:sym typeface="Consolas"/>
              </a:rPr>
              <a:t>value = "hello";</a:t>
            </a:r>
            <a:endParaRPr sz="1700">
              <a:solidFill>
                <a:srgbClr val="8EC07C"/>
              </a:solidFill>
              <a:latin typeface="Consolas"/>
              <a:ea typeface="Consolas"/>
              <a:cs typeface="Consolas"/>
              <a:sym typeface="Consolas"/>
            </a:endParaRPr>
          </a:p>
          <a:p>
            <a:pPr marL="457200" marR="0" lvl="0" indent="0" algn="l" rtl="0">
              <a:lnSpc>
                <a:spcPct val="90000"/>
              </a:lnSpc>
              <a:spcBef>
                <a:spcPts val="1000"/>
              </a:spcBef>
              <a:spcAft>
                <a:spcPts val="0"/>
              </a:spcAft>
              <a:buNone/>
            </a:pPr>
            <a:r>
              <a:rPr lang="en-IN" sz="1700">
                <a:solidFill>
                  <a:srgbClr val="8EC07C"/>
                </a:solidFill>
                <a:latin typeface="Consolas"/>
                <a:ea typeface="Consolas"/>
                <a:cs typeface="Consolas"/>
                <a:sym typeface="Consolas"/>
              </a:rPr>
              <a:t>console.log(value);</a:t>
            </a:r>
            <a:endParaRPr sz="1700">
              <a:solidFill>
                <a:srgbClr val="8EC07C"/>
              </a:solidFill>
              <a:latin typeface="Consolas"/>
              <a:ea typeface="Consolas"/>
              <a:cs typeface="Consolas"/>
              <a:sym typeface="Consolas"/>
            </a:endParaRPr>
          </a:p>
          <a:p>
            <a:pPr marL="685800" lvl="0" indent="0" algn="l" rtl="0">
              <a:spcBef>
                <a:spcPts val="1000"/>
              </a:spcBef>
              <a:spcAft>
                <a:spcPts val="0"/>
              </a:spcAft>
              <a:buClr>
                <a:schemeClr val="dk1"/>
              </a:buClr>
              <a:buSzPts val="1100"/>
              <a:buFont typeface="Arial"/>
              <a:buNone/>
            </a:pPr>
            <a:endParaRPr sz="1100">
              <a:solidFill>
                <a:srgbClr val="273239"/>
              </a:solidFill>
              <a:highlight>
                <a:srgbClr val="FFFFFF"/>
              </a:highlight>
              <a:latin typeface="Consolas"/>
              <a:ea typeface="Consolas"/>
              <a:cs typeface="Consolas"/>
              <a:sym typeface="Consolas"/>
            </a:endParaRPr>
          </a:p>
          <a:p>
            <a:pPr marL="685800" lvl="0" indent="0" algn="l" rtl="0">
              <a:spcBef>
                <a:spcPts val="1000"/>
              </a:spcBef>
              <a:spcAft>
                <a:spcPts val="0"/>
              </a:spcAft>
              <a:buClr>
                <a:schemeClr val="dk1"/>
              </a:buClr>
              <a:buSzPts val="1100"/>
              <a:buFont typeface="Arial"/>
              <a:buNone/>
            </a:pPr>
            <a:endParaRPr>
              <a:solidFill>
                <a:srgbClr val="273239"/>
              </a:solidFill>
              <a:highlight>
                <a:srgbClr val="FFFFFF"/>
              </a:highlight>
              <a:latin typeface="Consolas"/>
              <a:ea typeface="Consolas"/>
              <a:cs typeface="Consolas"/>
              <a:sym typeface="Consolas"/>
            </a:endParaRPr>
          </a:p>
          <a:p>
            <a:pPr marL="228600" lvl="0" indent="-228600" algn="l" rtl="0">
              <a:spcBef>
                <a:spcPts val="1000"/>
              </a:spcBef>
              <a:spcAft>
                <a:spcPts val="0"/>
              </a:spcAft>
              <a:buSzPts val="2800"/>
              <a:buChar char="•"/>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230" name="Google Shape;230;p3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IN" sz="1700">
                <a:latin typeface="Consolas"/>
                <a:ea typeface="Consolas"/>
                <a:cs typeface="Consolas"/>
                <a:sym typeface="Consolas"/>
              </a:rPr>
              <a:t>function add(a: any, b: any): any {</a:t>
            </a:r>
            <a:endParaRPr sz="1700">
              <a:latin typeface="Consolas"/>
              <a:ea typeface="Consolas"/>
              <a:cs typeface="Consolas"/>
              <a:sym typeface="Consolas"/>
            </a:endParaRPr>
          </a:p>
          <a:p>
            <a:pPr marL="0" lvl="0" indent="0" algn="l" rtl="0">
              <a:spcBef>
                <a:spcPts val="1000"/>
              </a:spcBef>
              <a:spcAft>
                <a:spcPts val="0"/>
              </a:spcAft>
              <a:buNone/>
            </a:pPr>
            <a:r>
              <a:rPr lang="en-IN" sz="1700">
                <a:latin typeface="Consolas"/>
                <a:ea typeface="Consolas"/>
                <a:cs typeface="Consolas"/>
                <a:sym typeface="Consolas"/>
              </a:rPr>
              <a:t>    if (typeof a === 'number' &amp;&amp; typeof b === 'number') {</a:t>
            </a:r>
            <a:endParaRPr sz="1700">
              <a:latin typeface="Consolas"/>
              <a:ea typeface="Consolas"/>
              <a:cs typeface="Consolas"/>
              <a:sym typeface="Consolas"/>
            </a:endParaRPr>
          </a:p>
          <a:p>
            <a:pPr marL="0" lvl="0" indent="0" algn="l" rtl="0">
              <a:spcBef>
                <a:spcPts val="1000"/>
              </a:spcBef>
              <a:spcAft>
                <a:spcPts val="0"/>
              </a:spcAft>
              <a:buNone/>
            </a:pPr>
            <a:r>
              <a:rPr lang="en-IN" sz="1700">
                <a:latin typeface="Consolas"/>
                <a:ea typeface="Consolas"/>
                <a:cs typeface="Consolas"/>
                <a:sym typeface="Consolas"/>
              </a:rPr>
              <a:t>        return a + b;</a:t>
            </a:r>
            <a:endParaRPr sz="1700">
              <a:latin typeface="Consolas"/>
              <a:ea typeface="Consolas"/>
              <a:cs typeface="Consolas"/>
              <a:sym typeface="Consolas"/>
            </a:endParaRPr>
          </a:p>
          <a:p>
            <a:pPr marL="0" lvl="0" indent="0" algn="l" rtl="0">
              <a:spcBef>
                <a:spcPts val="1000"/>
              </a:spcBef>
              <a:spcAft>
                <a:spcPts val="0"/>
              </a:spcAft>
              <a:buNone/>
            </a:pPr>
            <a:r>
              <a:rPr lang="en-IN" sz="1700">
                <a:latin typeface="Consolas"/>
                <a:ea typeface="Consolas"/>
                <a:cs typeface="Consolas"/>
                <a:sym typeface="Consolas"/>
              </a:rPr>
              <a:t>    }</a:t>
            </a:r>
            <a:endParaRPr sz="1700">
              <a:latin typeface="Consolas"/>
              <a:ea typeface="Consolas"/>
              <a:cs typeface="Consolas"/>
              <a:sym typeface="Consolas"/>
            </a:endParaRPr>
          </a:p>
          <a:p>
            <a:pPr marL="0" lvl="0" indent="0" algn="l" rtl="0">
              <a:spcBef>
                <a:spcPts val="1000"/>
              </a:spcBef>
              <a:spcAft>
                <a:spcPts val="0"/>
              </a:spcAft>
              <a:buNone/>
            </a:pPr>
            <a:r>
              <a:rPr lang="en-IN" sz="1700">
                <a:latin typeface="Consolas"/>
                <a:ea typeface="Consolas"/>
                <a:cs typeface="Consolas"/>
                <a:sym typeface="Consolas"/>
              </a:rPr>
              <a:t>    if (typeof a === 'string' &amp;&amp; typeof b === 'string') {</a:t>
            </a:r>
            <a:endParaRPr sz="1700">
              <a:latin typeface="Consolas"/>
              <a:ea typeface="Consolas"/>
              <a:cs typeface="Consolas"/>
              <a:sym typeface="Consolas"/>
            </a:endParaRPr>
          </a:p>
          <a:p>
            <a:pPr marL="0" lvl="0" indent="0" algn="l" rtl="0">
              <a:spcBef>
                <a:spcPts val="1000"/>
              </a:spcBef>
              <a:spcAft>
                <a:spcPts val="0"/>
              </a:spcAft>
              <a:buNone/>
            </a:pPr>
            <a:r>
              <a:rPr lang="en-IN" sz="1700">
                <a:latin typeface="Consolas"/>
                <a:ea typeface="Consolas"/>
                <a:cs typeface="Consolas"/>
                <a:sym typeface="Consolas"/>
              </a:rPr>
              <a:t>        return a.concat(b);</a:t>
            </a:r>
            <a:endParaRPr sz="1700">
              <a:latin typeface="Consolas"/>
              <a:ea typeface="Consolas"/>
              <a:cs typeface="Consolas"/>
              <a:sym typeface="Consolas"/>
            </a:endParaRPr>
          </a:p>
          <a:p>
            <a:pPr marL="0" lvl="0" indent="0" algn="l" rtl="0">
              <a:spcBef>
                <a:spcPts val="1000"/>
              </a:spcBef>
              <a:spcAft>
                <a:spcPts val="0"/>
              </a:spcAft>
              <a:buNone/>
            </a:pPr>
            <a:r>
              <a:rPr lang="en-IN" sz="1700">
                <a:latin typeface="Consolas"/>
                <a:ea typeface="Consolas"/>
                <a:cs typeface="Consolas"/>
                <a:sym typeface="Consolas"/>
              </a:rPr>
              <a:t>    }</a:t>
            </a:r>
            <a:endParaRPr sz="1700">
              <a:latin typeface="Consolas"/>
              <a:ea typeface="Consolas"/>
              <a:cs typeface="Consolas"/>
              <a:sym typeface="Consolas"/>
            </a:endParaRPr>
          </a:p>
          <a:p>
            <a:pPr marL="0" lvl="0" indent="0" algn="l" rtl="0">
              <a:spcBef>
                <a:spcPts val="1000"/>
              </a:spcBef>
              <a:spcAft>
                <a:spcPts val="0"/>
              </a:spcAft>
              <a:buNone/>
            </a:pPr>
            <a:r>
              <a:rPr lang="en-IN" sz="1700">
                <a:latin typeface="Consolas"/>
                <a:ea typeface="Consolas"/>
                <a:cs typeface="Consolas"/>
                <a:sym typeface="Consolas"/>
              </a:rPr>
              <a:t>}</a:t>
            </a:r>
            <a:endParaRPr sz="1700">
              <a:latin typeface="Consolas"/>
              <a:ea typeface="Consolas"/>
              <a:cs typeface="Consolas"/>
              <a:sym typeface="Consolas"/>
            </a:endParaRPr>
          </a:p>
          <a:p>
            <a:pPr marL="0" lvl="0" indent="0" algn="l" rtl="0">
              <a:spcBef>
                <a:spcPts val="1000"/>
              </a:spcBef>
              <a:spcAft>
                <a:spcPts val="0"/>
              </a:spcAft>
              <a:buNone/>
            </a:pPr>
            <a:r>
              <a:rPr lang="en-IN" sz="1700">
                <a:latin typeface="Consolas"/>
                <a:ea typeface="Consolas"/>
                <a:cs typeface="Consolas"/>
                <a:sym typeface="Consolas"/>
              </a:rPr>
              <a:t>console.log(add(3,6));</a:t>
            </a:r>
            <a:endParaRPr sz="1700">
              <a:latin typeface="Consolas"/>
              <a:ea typeface="Consolas"/>
              <a:cs typeface="Consolas"/>
              <a:sym typeface="Consolas"/>
            </a:endParaRPr>
          </a:p>
          <a:p>
            <a:pPr marL="0" lvl="0" indent="0" algn="l" rtl="0">
              <a:spcBef>
                <a:spcPts val="1000"/>
              </a:spcBef>
              <a:spcAft>
                <a:spcPts val="0"/>
              </a:spcAft>
              <a:buNone/>
            </a:pPr>
            <a:r>
              <a:rPr lang="en-IN" sz="1700">
                <a:latin typeface="Consolas"/>
                <a:ea typeface="Consolas"/>
                <a:cs typeface="Consolas"/>
                <a:sym typeface="Consolas"/>
              </a:rPr>
              <a:t>console.log(add("Hello","TypeScript"));</a:t>
            </a:r>
            <a:endParaRPr sz="1700">
              <a:latin typeface="Consolas"/>
              <a:ea typeface="Consolas"/>
              <a:cs typeface="Consolas"/>
              <a:sym typeface="Consolas"/>
            </a:endParaRPr>
          </a:p>
          <a:p>
            <a:pPr marL="0" lvl="0" indent="0" algn="l" rtl="0">
              <a:lnSpc>
                <a:spcPct val="100000"/>
              </a:lnSpc>
              <a:spcBef>
                <a:spcPts val="0"/>
              </a:spcBef>
              <a:spcAft>
                <a:spcPts val="0"/>
              </a:spcAft>
              <a:buNone/>
            </a:pPr>
            <a:endParaRPr sz="1400"/>
          </a:p>
          <a:p>
            <a:pPr marL="0" lvl="0" indent="0" algn="l" rtl="0">
              <a:spcBef>
                <a:spcPts val="100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237" name="Google Shape;237;p3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228600" lvl="0" indent="-228600" algn="l" rtl="0">
              <a:spcBef>
                <a:spcPts val="1000"/>
              </a:spcBef>
              <a:spcAft>
                <a:spcPts val="0"/>
              </a:spcAft>
              <a:buSzPts val="2800"/>
              <a:buChar char="•"/>
            </a:pPr>
            <a:r>
              <a:rPr lang="en-IN" b="1"/>
              <a:t>DOM Manipulation</a:t>
            </a:r>
            <a:endParaRPr b="1"/>
          </a:p>
          <a:p>
            <a:pPr marL="685800" lvl="1" indent="-228600" algn="l" rtl="0">
              <a:spcBef>
                <a:spcPts val="500"/>
              </a:spcBef>
              <a:spcAft>
                <a:spcPts val="0"/>
              </a:spcAft>
              <a:buSzPts val="1800"/>
              <a:buChar char="•"/>
            </a:pPr>
            <a:r>
              <a:rPr lang="en-IN" sz="2800"/>
              <a:t>TypeScript can be used to manipulate the DOM for adding or removing elements similar to JavaScript.</a:t>
            </a:r>
            <a:endParaRPr/>
          </a:p>
          <a:p>
            <a:pPr marL="228600" lvl="0" indent="-228600" algn="l" rtl="0">
              <a:spcBef>
                <a:spcPts val="1000"/>
              </a:spcBef>
              <a:spcAft>
                <a:spcPts val="0"/>
              </a:spcAft>
              <a:buSzPts val="2800"/>
              <a:buChar char="•"/>
            </a:pPr>
            <a:r>
              <a:rPr lang="en-IN" b="1"/>
              <a:t>ES 6 Features</a:t>
            </a:r>
            <a:endParaRPr b="1"/>
          </a:p>
          <a:p>
            <a:pPr marL="228600" lvl="0" indent="0" algn="l" rtl="0">
              <a:spcBef>
                <a:spcPts val="1000"/>
              </a:spcBef>
              <a:spcAft>
                <a:spcPts val="0"/>
              </a:spcAft>
              <a:buNone/>
            </a:pPr>
            <a:endParaRPr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JavaScript Vs TypeScript</a:t>
            </a:r>
            <a:endParaRPr/>
          </a:p>
        </p:txBody>
      </p:sp>
      <p:graphicFrame>
        <p:nvGraphicFramePr>
          <p:cNvPr id="243" name="Google Shape;243;p35"/>
          <p:cNvGraphicFramePr/>
          <p:nvPr>
            <p:extLst>
              <p:ext uri="{D42A27DB-BD31-4B8C-83A1-F6EECF244321}">
                <p14:modId xmlns:p14="http://schemas.microsoft.com/office/powerpoint/2010/main" val="1966552765"/>
              </p:ext>
            </p:extLst>
          </p:nvPr>
        </p:nvGraphicFramePr>
        <p:xfrm>
          <a:off x="838200" y="1435048"/>
          <a:ext cx="10515600" cy="5222925"/>
        </p:xfrm>
        <a:graphic>
          <a:graphicData uri="http://schemas.openxmlformats.org/drawingml/2006/table">
            <a:tbl>
              <a:tblPr firstRow="1" firstCol="1" bandRow="1">
                <a:noFill/>
                <a:tableStyleId>{C5BB9EF2-A459-4C93-8728-E63718815B4B}</a:tableStyleId>
              </a:tblPr>
              <a:tblGrid>
                <a:gridCol w="666125">
                  <a:extLst>
                    <a:ext uri="{9D8B030D-6E8A-4147-A177-3AD203B41FA5}">
                      <a16:colId xmlns:a16="http://schemas.microsoft.com/office/drawing/2014/main" val="20000"/>
                    </a:ext>
                  </a:extLst>
                </a:gridCol>
                <a:gridCol w="4365525">
                  <a:extLst>
                    <a:ext uri="{9D8B030D-6E8A-4147-A177-3AD203B41FA5}">
                      <a16:colId xmlns:a16="http://schemas.microsoft.com/office/drawing/2014/main" val="20001"/>
                    </a:ext>
                  </a:extLst>
                </a:gridCol>
                <a:gridCol w="5483950">
                  <a:extLst>
                    <a:ext uri="{9D8B030D-6E8A-4147-A177-3AD203B41FA5}">
                      <a16:colId xmlns:a16="http://schemas.microsoft.com/office/drawing/2014/main" val="20002"/>
                    </a:ext>
                  </a:extLst>
                </a:gridCol>
              </a:tblGrid>
              <a:tr h="421300">
                <a:tc>
                  <a:txBody>
                    <a:bodyPr/>
                    <a:lstStyle/>
                    <a:p>
                      <a:pPr marL="0" marR="0" lvl="0" indent="0" algn="just" rtl="0">
                        <a:lnSpc>
                          <a:spcPct val="107000"/>
                        </a:lnSpc>
                        <a:spcBef>
                          <a:spcPts val="0"/>
                        </a:spcBef>
                        <a:spcAft>
                          <a:spcPts val="0"/>
                        </a:spcAft>
                        <a:buNone/>
                      </a:pPr>
                      <a:r>
                        <a:rPr lang="en-IN" sz="1600" u="none" strike="noStrike" cap="none"/>
                        <a:t>Sr. No.</a:t>
                      </a:r>
                      <a:endParaRPr sz="1600" u="none" strike="noStrike" cap="none">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IN" sz="1600" u="none" strike="noStrike" cap="none"/>
                        <a:t>JavaScript</a:t>
                      </a:r>
                      <a:endParaRPr sz="1600" u="none" strike="noStrike" cap="none">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IN" sz="1600" u="none" strike="noStrike" cap="none"/>
                        <a:t>TypeScript</a:t>
                      </a:r>
                      <a:endParaRPr sz="16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0"/>
                  </a:ext>
                </a:extLst>
              </a:tr>
              <a:tr h="421300">
                <a:tc>
                  <a:txBody>
                    <a:bodyPr/>
                    <a:lstStyle/>
                    <a:p>
                      <a:pPr marL="0" marR="0" lvl="0" indent="0" algn="just" rtl="0">
                        <a:lnSpc>
                          <a:spcPct val="107000"/>
                        </a:lnSpc>
                        <a:spcBef>
                          <a:spcPts val="0"/>
                        </a:spcBef>
                        <a:spcAft>
                          <a:spcPts val="0"/>
                        </a:spcAft>
                        <a:buNone/>
                      </a:pPr>
                      <a:r>
                        <a:rPr lang="en-IN" sz="1600" u="none" strike="noStrike" cap="none"/>
                        <a:t>1.</a:t>
                      </a:r>
                      <a:endParaRPr sz="1600" u="none" strike="noStrike" cap="none">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IN" sz="1600" u="none" strike="noStrike" cap="none" dirty="0">
                          <a:highlight>
                            <a:srgbClr val="FFFF00"/>
                          </a:highlight>
                        </a:rPr>
                        <a:t>It doesn't support strongly typed or static typing</a:t>
                      </a:r>
                      <a:r>
                        <a:rPr lang="en-IN" sz="1600" u="none" strike="noStrike" cap="none" dirty="0"/>
                        <a:t>.</a:t>
                      </a:r>
                      <a:endParaRPr sz="1600" u="none" strike="noStrike" cap="none" dirty="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IN" sz="1600" u="none" strike="noStrike" cap="none"/>
                        <a:t>It supports strongly typed or static typing feature.</a:t>
                      </a:r>
                      <a:endParaRPr sz="16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421300">
                <a:tc>
                  <a:txBody>
                    <a:bodyPr/>
                    <a:lstStyle/>
                    <a:p>
                      <a:pPr marL="0" marR="0" lvl="0" indent="0" algn="just" rtl="0">
                        <a:lnSpc>
                          <a:spcPct val="107000"/>
                        </a:lnSpc>
                        <a:spcBef>
                          <a:spcPts val="0"/>
                        </a:spcBef>
                        <a:spcAft>
                          <a:spcPts val="0"/>
                        </a:spcAft>
                        <a:buNone/>
                      </a:pPr>
                      <a:r>
                        <a:rPr lang="en-IN" sz="1600" u="none" strike="noStrike" cap="none"/>
                        <a:t>2.</a:t>
                      </a:r>
                      <a:endParaRPr sz="1600" u="none" strike="noStrike" cap="none">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IN" sz="1600" u="none" strike="noStrike" cap="none"/>
                        <a:t>Netscape developed it in 1995.</a:t>
                      </a:r>
                      <a:endParaRPr sz="1600" u="none" strike="noStrike" cap="none">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IN" sz="1600" u="none" strike="noStrike" cap="none"/>
                        <a:t>Anders Hejlsberg developed it in 2012.</a:t>
                      </a:r>
                      <a:endParaRPr sz="16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421300">
                <a:tc>
                  <a:txBody>
                    <a:bodyPr/>
                    <a:lstStyle/>
                    <a:p>
                      <a:pPr marL="0" marR="0" lvl="0" indent="0" algn="just" rtl="0">
                        <a:lnSpc>
                          <a:spcPct val="107000"/>
                        </a:lnSpc>
                        <a:spcBef>
                          <a:spcPts val="0"/>
                        </a:spcBef>
                        <a:spcAft>
                          <a:spcPts val="0"/>
                        </a:spcAft>
                        <a:buNone/>
                      </a:pPr>
                      <a:r>
                        <a:rPr lang="en-IN" sz="1600" u="none" strike="noStrike" cap="none"/>
                        <a:t>3.</a:t>
                      </a:r>
                      <a:endParaRPr sz="1600" u="none" strike="noStrike" cap="none">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IN" sz="1600" u="none" strike="noStrike" cap="none" dirty="0"/>
                        <a:t>JavaScript source file is </a:t>
                      </a:r>
                      <a:r>
                        <a:rPr lang="en-IN" sz="1600" u="none" strike="noStrike" cap="none" dirty="0">
                          <a:highlight>
                            <a:srgbClr val="FFFF00"/>
                          </a:highlight>
                        </a:rPr>
                        <a:t>in ".</a:t>
                      </a:r>
                      <a:r>
                        <a:rPr lang="en-IN" sz="1600" u="none" strike="noStrike" cap="none" dirty="0" err="1">
                          <a:highlight>
                            <a:srgbClr val="FFFF00"/>
                          </a:highlight>
                        </a:rPr>
                        <a:t>js</a:t>
                      </a:r>
                      <a:r>
                        <a:rPr lang="en-IN" sz="1600" u="none" strike="noStrike" cap="none" dirty="0">
                          <a:highlight>
                            <a:srgbClr val="FFFF00"/>
                          </a:highlight>
                        </a:rPr>
                        <a:t>" extension.</a:t>
                      </a:r>
                      <a:endParaRPr sz="1600" u="none" strike="noStrike" cap="none" dirty="0">
                        <a:highlight>
                          <a:srgbClr val="FFFF00"/>
                        </a:highlight>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IN" sz="1600" u="none" strike="noStrike" cap="none"/>
                        <a:t>TypeScript source file is in ".ts" extension.</a:t>
                      </a:r>
                      <a:endParaRPr sz="16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r h="421300">
                <a:tc>
                  <a:txBody>
                    <a:bodyPr/>
                    <a:lstStyle/>
                    <a:p>
                      <a:pPr marL="0" marR="0" lvl="0" indent="0" algn="just" rtl="0">
                        <a:lnSpc>
                          <a:spcPct val="107000"/>
                        </a:lnSpc>
                        <a:spcBef>
                          <a:spcPts val="0"/>
                        </a:spcBef>
                        <a:spcAft>
                          <a:spcPts val="0"/>
                        </a:spcAft>
                        <a:buNone/>
                      </a:pPr>
                      <a:r>
                        <a:rPr lang="en-IN" sz="1600" u="none" strike="noStrike" cap="none"/>
                        <a:t>4.</a:t>
                      </a:r>
                      <a:endParaRPr sz="1600" u="none" strike="noStrike" cap="none">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IN" sz="1600" u="none" strike="noStrike" cap="none" dirty="0"/>
                        <a:t>It is </a:t>
                      </a:r>
                      <a:r>
                        <a:rPr lang="en-IN" sz="1600" u="none" strike="noStrike" cap="none" dirty="0">
                          <a:highlight>
                            <a:srgbClr val="FFFF00"/>
                          </a:highlight>
                        </a:rPr>
                        <a:t>directly run on the browser</a:t>
                      </a:r>
                      <a:r>
                        <a:rPr lang="en-IN" sz="1600" u="none" strike="noStrike" cap="none" dirty="0"/>
                        <a:t>.</a:t>
                      </a:r>
                      <a:endParaRPr sz="1600" u="none" strike="noStrike" cap="none" dirty="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IN" sz="1600" u="none" strike="noStrike" cap="none"/>
                        <a:t>It is not directly run on the browser.</a:t>
                      </a:r>
                      <a:endParaRPr sz="16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4"/>
                  </a:ext>
                </a:extLst>
              </a:tr>
              <a:tr h="519125">
                <a:tc>
                  <a:txBody>
                    <a:bodyPr/>
                    <a:lstStyle/>
                    <a:p>
                      <a:pPr marL="0" marR="0" lvl="0" indent="0" algn="just" rtl="0">
                        <a:lnSpc>
                          <a:spcPct val="107000"/>
                        </a:lnSpc>
                        <a:spcBef>
                          <a:spcPts val="0"/>
                        </a:spcBef>
                        <a:spcAft>
                          <a:spcPts val="0"/>
                        </a:spcAft>
                        <a:buNone/>
                      </a:pPr>
                      <a:r>
                        <a:rPr lang="en-IN" sz="1600" u="none" strike="noStrike" cap="none"/>
                        <a:t>5.</a:t>
                      </a:r>
                      <a:endParaRPr sz="1600" u="none" strike="noStrike" cap="none">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IN" sz="1600" u="none" strike="noStrike" cap="none" dirty="0"/>
                        <a:t>It is just a </a:t>
                      </a:r>
                      <a:r>
                        <a:rPr lang="en-IN" sz="1600" u="none" strike="noStrike" cap="none" dirty="0">
                          <a:highlight>
                            <a:srgbClr val="FFFF00"/>
                          </a:highlight>
                        </a:rPr>
                        <a:t>scripting language.</a:t>
                      </a:r>
                      <a:endParaRPr sz="1600" u="none" strike="noStrike" cap="none" dirty="0">
                        <a:highlight>
                          <a:srgbClr val="FFFF00"/>
                        </a:highlight>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IN" sz="1600" u="none" strike="noStrike" cap="none" dirty="0"/>
                        <a:t>It supports </a:t>
                      </a:r>
                      <a:r>
                        <a:rPr lang="en-IN" sz="1600" u="none" strike="noStrike" cap="none" dirty="0">
                          <a:highlight>
                            <a:srgbClr val="FFFF00"/>
                          </a:highlight>
                        </a:rPr>
                        <a:t>object-oriented programming concept like classes, interfaces, inheritance, generics, etc.</a:t>
                      </a:r>
                      <a:endParaRPr sz="1600" u="none" strike="noStrike" cap="none" dirty="0">
                        <a:highlight>
                          <a:srgbClr val="FFFF00"/>
                        </a:highlight>
                        <a:latin typeface="Calibri"/>
                        <a:ea typeface="Calibri"/>
                        <a:cs typeface="Calibri"/>
                        <a:sym typeface="Calibri"/>
                      </a:endParaRPr>
                    </a:p>
                  </a:txBody>
                  <a:tcPr marL="68575" marR="68575" marT="0" marB="0"/>
                </a:tc>
                <a:extLst>
                  <a:ext uri="{0D108BD9-81ED-4DB2-BD59-A6C34878D82A}">
                    <a16:rowId xmlns:a16="http://schemas.microsoft.com/office/drawing/2014/main" val="10005"/>
                  </a:ext>
                </a:extLst>
              </a:tr>
              <a:tr h="432625">
                <a:tc>
                  <a:txBody>
                    <a:bodyPr/>
                    <a:lstStyle/>
                    <a:p>
                      <a:pPr marL="0" marR="0" lvl="0" indent="0" algn="just" rtl="0">
                        <a:lnSpc>
                          <a:spcPct val="107000"/>
                        </a:lnSpc>
                        <a:spcBef>
                          <a:spcPts val="0"/>
                        </a:spcBef>
                        <a:spcAft>
                          <a:spcPts val="0"/>
                        </a:spcAft>
                        <a:buNone/>
                      </a:pPr>
                      <a:r>
                        <a:rPr lang="en-IN" sz="1600" u="none" strike="noStrike" cap="none"/>
                        <a:t>6.</a:t>
                      </a:r>
                      <a:endParaRPr sz="1600" u="none" strike="noStrike" cap="none">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IN" sz="1600" u="none" strike="noStrike" cap="none" dirty="0"/>
                        <a:t>In this, </a:t>
                      </a:r>
                      <a:r>
                        <a:rPr lang="en-IN" sz="1600" u="none" strike="noStrike" cap="none" dirty="0">
                          <a:highlight>
                            <a:srgbClr val="FFFF00"/>
                          </a:highlight>
                        </a:rPr>
                        <a:t>number, string are the objects.</a:t>
                      </a:r>
                      <a:endParaRPr sz="1600" u="none" strike="noStrike" cap="none" dirty="0">
                        <a:highlight>
                          <a:srgbClr val="FFFF00"/>
                        </a:highlight>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IN" sz="1600" u="none" strike="noStrike" cap="none" dirty="0"/>
                        <a:t>In this, number, string are </a:t>
                      </a:r>
                      <a:r>
                        <a:rPr lang="en-IN" sz="1600" u="none" strike="noStrike" cap="none" dirty="0">
                          <a:highlight>
                            <a:srgbClr val="FFFF00"/>
                          </a:highlight>
                        </a:rPr>
                        <a:t>the interface.</a:t>
                      </a:r>
                      <a:endParaRPr sz="1600" u="none" strike="noStrike" cap="none" dirty="0">
                        <a:highlight>
                          <a:srgbClr val="FFFF00"/>
                        </a:highlight>
                        <a:latin typeface="Calibri"/>
                        <a:ea typeface="Calibri"/>
                        <a:cs typeface="Calibri"/>
                        <a:sym typeface="Calibri"/>
                      </a:endParaRPr>
                    </a:p>
                  </a:txBody>
                  <a:tcPr marL="68575" marR="68575" marT="0" marB="0"/>
                </a:tc>
                <a:extLst>
                  <a:ext uri="{0D108BD9-81ED-4DB2-BD59-A6C34878D82A}">
                    <a16:rowId xmlns:a16="http://schemas.microsoft.com/office/drawing/2014/main" val="10006"/>
                  </a:ext>
                </a:extLst>
              </a:tr>
              <a:tr h="823975">
                <a:tc>
                  <a:txBody>
                    <a:bodyPr/>
                    <a:lstStyle/>
                    <a:p>
                      <a:pPr marL="0" marR="0" lvl="0" indent="0" algn="just" rtl="0">
                        <a:lnSpc>
                          <a:spcPct val="107000"/>
                        </a:lnSpc>
                        <a:spcBef>
                          <a:spcPts val="0"/>
                        </a:spcBef>
                        <a:spcAft>
                          <a:spcPts val="0"/>
                        </a:spcAft>
                        <a:buNone/>
                      </a:pPr>
                      <a:r>
                        <a:rPr lang="en-IN" sz="1600" u="none" strike="noStrike" cap="none"/>
                        <a:t>7.</a:t>
                      </a:r>
                      <a:endParaRPr sz="1600" u="none" strike="noStrike" cap="none">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IN" sz="1600" u="none" strike="noStrike" cap="none" dirty="0">
                          <a:highlight>
                            <a:srgbClr val="FFFF00"/>
                          </a:highlight>
                        </a:rPr>
                        <a:t>Example:</a:t>
                      </a:r>
                      <a:endParaRPr dirty="0">
                        <a:highlight>
                          <a:srgbClr val="FFFF00"/>
                        </a:highlight>
                      </a:endParaRPr>
                    </a:p>
                    <a:p>
                      <a:pPr marL="0" marR="0" lvl="0" indent="0" algn="just" rtl="0">
                        <a:lnSpc>
                          <a:spcPct val="107000"/>
                        </a:lnSpc>
                        <a:spcBef>
                          <a:spcPts val="0"/>
                        </a:spcBef>
                        <a:spcAft>
                          <a:spcPts val="0"/>
                        </a:spcAft>
                        <a:buNone/>
                      </a:pPr>
                      <a:r>
                        <a:rPr lang="en-IN" sz="1600" u="none" strike="noStrike" cap="none" dirty="0">
                          <a:highlight>
                            <a:srgbClr val="FFFF00"/>
                          </a:highlight>
                        </a:rPr>
                        <a:t>&lt;script&gt;</a:t>
                      </a:r>
                      <a:endParaRPr dirty="0">
                        <a:highlight>
                          <a:srgbClr val="FFFF00"/>
                        </a:highlight>
                      </a:endParaRPr>
                    </a:p>
                    <a:p>
                      <a:pPr marL="0" marR="0" lvl="0" indent="0" algn="just" rtl="0">
                        <a:lnSpc>
                          <a:spcPct val="107000"/>
                        </a:lnSpc>
                        <a:spcBef>
                          <a:spcPts val="0"/>
                        </a:spcBef>
                        <a:spcAft>
                          <a:spcPts val="0"/>
                        </a:spcAft>
                        <a:buNone/>
                      </a:pPr>
                      <a:r>
                        <a:rPr lang="en-IN" sz="1600" u="none" strike="noStrike" cap="none" dirty="0">
                          <a:highlight>
                            <a:srgbClr val="FFFF00"/>
                          </a:highlight>
                        </a:rPr>
                        <a:t>function </a:t>
                      </a:r>
                      <a:r>
                        <a:rPr lang="en-IN" sz="1600" u="none" strike="noStrike" cap="none" dirty="0" err="1">
                          <a:highlight>
                            <a:srgbClr val="FFFF00"/>
                          </a:highlight>
                        </a:rPr>
                        <a:t>addNumbers</a:t>
                      </a:r>
                      <a:r>
                        <a:rPr lang="en-IN" sz="1600" u="none" strike="noStrike" cap="none" dirty="0">
                          <a:highlight>
                            <a:srgbClr val="FFFF00"/>
                          </a:highlight>
                        </a:rPr>
                        <a:t>(a, b) {  </a:t>
                      </a:r>
                      <a:endParaRPr dirty="0">
                        <a:highlight>
                          <a:srgbClr val="FFFF00"/>
                        </a:highlight>
                      </a:endParaRPr>
                    </a:p>
                    <a:p>
                      <a:pPr marL="0" marR="0" lvl="0" indent="0" algn="just" rtl="0">
                        <a:lnSpc>
                          <a:spcPct val="107000"/>
                        </a:lnSpc>
                        <a:spcBef>
                          <a:spcPts val="0"/>
                        </a:spcBef>
                        <a:spcAft>
                          <a:spcPts val="0"/>
                        </a:spcAft>
                        <a:buNone/>
                      </a:pPr>
                      <a:r>
                        <a:rPr lang="en-IN" sz="1600" u="none" strike="noStrike" cap="none" dirty="0">
                          <a:highlight>
                            <a:srgbClr val="FFFF00"/>
                          </a:highlight>
                        </a:rPr>
                        <a:t>    return a + b;  </a:t>
                      </a:r>
                      <a:endParaRPr dirty="0">
                        <a:highlight>
                          <a:srgbClr val="FFFF00"/>
                        </a:highlight>
                      </a:endParaRPr>
                    </a:p>
                    <a:p>
                      <a:pPr marL="0" marR="0" lvl="0" indent="0" algn="just" rtl="0">
                        <a:lnSpc>
                          <a:spcPct val="107000"/>
                        </a:lnSpc>
                        <a:spcBef>
                          <a:spcPts val="0"/>
                        </a:spcBef>
                        <a:spcAft>
                          <a:spcPts val="0"/>
                        </a:spcAft>
                        <a:buNone/>
                      </a:pPr>
                      <a:r>
                        <a:rPr lang="en-IN" sz="1600" u="none" strike="noStrike" cap="none" dirty="0">
                          <a:highlight>
                            <a:srgbClr val="FFFF00"/>
                          </a:highlight>
                        </a:rPr>
                        <a:t>}  </a:t>
                      </a:r>
                      <a:endParaRPr dirty="0">
                        <a:highlight>
                          <a:srgbClr val="FFFF00"/>
                        </a:highlight>
                      </a:endParaRPr>
                    </a:p>
                    <a:p>
                      <a:pPr marL="0" marR="0" lvl="0" indent="0" algn="just" rtl="0">
                        <a:lnSpc>
                          <a:spcPct val="107000"/>
                        </a:lnSpc>
                        <a:spcBef>
                          <a:spcPts val="0"/>
                        </a:spcBef>
                        <a:spcAft>
                          <a:spcPts val="0"/>
                        </a:spcAft>
                        <a:buNone/>
                      </a:pPr>
                      <a:r>
                        <a:rPr lang="en-IN" sz="1600" u="none" strike="noStrike" cap="none" dirty="0">
                          <a:highlight>
                            <a:srgbClr val="FFFF00"/>
                          </a:highlight>
                        </a:rPr>
                        <a:t>var sum = </a:t>
                      </a:r>
                      <a:r>
                        <a:rPr lang="en-IN" sz="1600" u="none" strike="noStrike" cap="none" dirty="0" err="1">
                          <a:highlight>
                            <a:srgbClr val="FFFF00"/>
                          </a:highlight>
                        </a:rPr>
                        <a:t>addNumbers</a:t>
                      </a:r>
                      <a:r>
                        <a:rPr lang="en-IN" sz="1600" u="none" strike="noStrike" cap="none" dirty="0">
                          <a:highlight>
                            <a:srgbClr val="FFFF00"/>
                          </a:highlight>
                        </a:rPr>
                        <a:t>(15, 25);  </a:t>
                      </a:r>
                      <a:endParaRPr dirty="0">
                        <a:highlight>
                          <a:srgbClr val="FFFF00"/>
                        </a:highlight>
                      </a:endParaRPr>
                    </a:p>
                    <a:p>
                      <a:pPr marL="0" marR="0" lvl="0" indent="0" algn="just" rtl="0">
                        <a:lnSpc>
                          <a:spcPct val="107000"/>
                        </a:lnSpc>
                        <a:spcBef>
                          <a:spcPts val="0"/>
                        </a:spcBef>
                        <a:spcAft>
                          <a:spcPts val="0"/>
                        </a:spcAft>
                        <a:buNone/>
                      </a:pPr>
                      <a:r>
                        <a:rPr lang="en-IN" sz="1600" u="none" strike="noStrike" cap="none" dirty="0" err="1">
                          <a:highlight>
                            <a:srgbClr val="FFFF00"/>
                          </a:highlight>
                        </a:rPr>
                        <a:t>document.write</a:t>
                      </a:r>
                      <a:r>
                        <a:rPr lang="en-IN" sz="1600" u="none" strike="noStrike" cap="none" dirty="0">
                          <a:highlight>
                            <a:srgbClr val="FFFF00"/>
                          </a:highlight>
                        </a:rPr>
                        <a:t>('Sum of the numbers is: ' + sum); </a:t>
                      </a:r>
                      <a:endParaRPr dirty="0">
                        <a:highlight>
                          <a:srgbClr val="FFFF00"/>
                        </a:highlight>
                      </a:endParaRPr>
                    </a:p>
                    <a:p>
                      <a:pPr marL="0" marR="0" lvl="0" indent="0" algn="just" rtl="0">
                        <a:lnSpc>
                          <a:spcPct val="107000"/>
                        </a:lnSpc>
                        <a:spcBef>
                          <a:spcPts val="0"/>
                        </a:spcBef>
                        <a:spcAft>
                          <a:spcPts val="0"/>
                        </a:spcAft>
                        <a:buNone/>
                      </a:pPr>
                      <a:r>
                        <a:rPr lang="en-IN" sz="1600" u="none" strike="noStrike" cap="none" dirty="0">
                          <a:highlight>
                            <a:srgbClr val="FFFF00"/>
                          </a:highlight>
                        </a:rPr>
                        <a:t>&lt;/script&gt;</a:t>
                      </a:r>
                      <a:endParaRPr sz="1600" u="none" strike="noStrike" cap="none" dirty="0">
                        <a:highlight>
                          <a:srgbClr val="FFFF00"/>
                        </a:highlight>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IN" sz="1600" u="none" strike="noStrike" cap="none" dirty="0"/>
                        <a:t>Example:</a:t>
                      </a:r>
                      <a:endParaRPr dirty="0"/>
                    </a:p>
                    <a:p>
                      <a:pPr marL="0" marR="0" lvl="0" indent="0" algn="just" rtl="0">
                        <a:lnSpc>
                          <a:spcPct val="107000"/>
                        </a:lnSpc>
                        <a:spcBef>
                          <a:spcPts val="0"/>
                        </a:spcBef>
                        <a:spcAft>
                          <a:spcPts val="0"/>
                        </a:spcAft>
                        <a:buNone/>
                      </a:pPr>
                      <a:r>
                        <a:rPr lang="en-IN" sz="1600" u="none" strike="noStrike" cap="none" dirty="0"/>
                        <a:t>function </a:t>
                      </a:r>
                      <a:r>
                        <a:rPr lang="en-IN" sz="1600" u="none" strike="noStrike" cap="none" dirty="0" err="1"/>
                        <a:t>addNumbers</a:t>
                      </a:r>
                      <a:r>
                        <a:rPr lang="en-IN" sz="1600" u="none" strike="noStrike" cap="none" dirty="0"/>
                        <a:t>(</a:t>
                      </a:r>
                      <a:r>
                        <a:rPr lang="en-IN" sz="1600" u="none" strike="noStrike" cap="none" dirty="0" err="1"/>
                        <a:t>a:number</a:t>
                      </a:r>
                      <a:r>
                        <a:rPr lang="en-IN" sz="1600" u="none" strike="noStrike" cap="none" dirty="0"/>
                        <a:t>, b:number) {  </a:t>
                      </a:r>
                      <a:endParaRPr dirty="0"/>
                    </a:p>
                    <a:p>
                      <a:pPr marL="0" marR="0" lvl="0" indent="0" algn="just" rtl="0">
                        <a:lnSpc>
                          <a:spcPct val="107000"/>
                        </a:lnSpc>
                        <a:spcBef>
                          <a:spcPts val="0"/>
                        </a:spcBef>
                        <a:spcAft>
                          <a:spcPts val="0"/>
                        </a:spcAft>
                        <a:buNone/>
                      </a:pPr>
                      <a:r>
                        <a:rPr lang="en-IN" sz="1600" u="none" strike="noStrike" cap="none" dirty="0"/>
                        <a:t>    return a + b;  </a:t>
                      </a:r>
                      <a:endParaRPr dirty="0"/>
                    </a:p>
                    <a:p>
                      <a:pPr marL="0" marR="0" lvl="0" indent="0" algn="just" rtl="0">
                        <a:lnSpc>
                          <a:spcPct val="107000"/>
                        </a:lnSpc>
                        <a:spcBef>
                          <a:spcPts val="0"/>
                        </a:spcBef>
                        <a:spcAft>
                          <a:spcPts val="0"/>
                        </a:spcAft>
                        <a:buNone/>
                      </a:pPr>
                      <a:r>
                        <a:rPr lang="en-IN" sz="1600" u="none" strike="noStrike" cap="none" dirty="0"/>
                        <a:t>}  </a:t>
                      </a:r>
                      <a:endParaRPr dirty="0"/>
                    </a:p>
                    <a:p>
                      <a:pPr marL="0" marR="0" lvl="0" indent="0" algn="just" rtl="0">
                        <a:lnSpc>
                          <a:spcPct val="107000"/>
                        </a:lnSpc>
                        <a:spcBef>
                          <a:spcPts val="0"/>
                        </a:spcBef>
                        <a:spcAft>
                          <a:spcPts val="0"/>
                        </a:spcAft>
                        <a:buNone/>
                      </a:pPr>
                      <a:r>
                        <a:rPr lang="en-IN" sz="1600" u="none" strike="noStrike" cap="none" dirty="0"/>
                        <a:t>var sum = </a:t>
                      </a:r>
                      <a:r>
                        <a:rPr lang="en-IN" sz="1600" u="none" strike="noStrike" cap="none" dirty="0" err="1"/>
                        <a:t>addNumbers</a:t>
                      </a:r>
                      <a:r>
                        <a:rPr lang="en-IN" sz="1600" u="none" strike="noStrike" cap="none" dirty="0"/>
                        <a:t>(15, 25);  </a:t>
                      </a:r>
                      <a:endParaRPr dirty="0"/>
                    </a:p>
                    <a:p>
                      <a:pPr marL="0" marR="0" lvl="0" indent="0" algn="just" rtl="0">
                        <a:lnSpc>
                          <a:spcPct val="107000"/>
                        </a:lnSpc>
                        <a:spcBef>
                          <a:spcPts val="0"/>
                        </a:spcBef>
                        <a:spcAft>
                          <a:spcPts val="0"/>
                        </a:spcAft>
                        <a:buNone/>
                      </a:pPr>
                      <a:r>
                        <a:rPr lang="en-IN" sz="1600" u="none" strike="noStrike" cap="none" dirty="0"/>
                        <a:t>console.log('Sum of the numbers is: ' + sum);</a:t>
                      </a:r>
                      <a:endParaRPr sz="16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07"/>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TypeScript Variables</a:t>
            </a:r>
            <a:endParaRPr/>
          </a:p>
        </p:txBody>
      </p:sp>
      <p:sp>
        <p:nvSpPr>
          <p:cNvPr id="249" name="Google Shape;249;p36"/>
          <p:cNvSpPr txBox="1">
            <a:spLocks noGrp="1"/>
          </p:cNvSpPr>
          <p:nvPr>
            <p:ph type="body" idx="1"/>
          </p:nvPr>
        </p:nvSpPr>
        <p:spPr>
          <a:xfrm>
            <a:off x="838200" y="1825625"/>
            <a:ext cx="10515600" cy="5032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IN"/>
              <a:t>We can declare a variable in one of the four ways:</a:t>
            </a:r>
            <a:endParaRPr/>
          </a:p>
          <a:p>
            <a:pPr marL="228600" lvl="0" indent="-268605" algn="l" rtl="0">
              <a:lnSpc>
                <a:spcPct val="90000"/>
              </a:lnSpc>
              <a:spcBef>
                <a:spcPts val="1000"/>
              </a:spcBef>
              <a:spcAft>
                <a:spcPts val="0"/>
              </a:spcAft>
              <a:buClr>
                <a:schemeClr val="dk1"/>
              </a:buClr>
              <a:buSzPts val="2800"/>
              <a:buChar char="•"/>
            </a:pPr>
            <a:r>
              <a:rPr lang="en-IN" b="1"/>
              <a:t>Declare type and value in a single statement</a:t>
            </a:r>
            <a:endParaRPr/>
          </a:p>
          <a:p>
            <a:pPr marL="0" lvl="0" indent="0" algn="l" rtl="0">
              <a:lnSpc>
                <a:spcPct val="90000"/>
              </a:lnSpc>
              <a:spcBef>
                <a:spcPts val="1000"/>
              </a:spcBef>
              <a:spcAft>
                <a:spcPts val="0"/>
              </a:spcAft>
              <a:buClr>
                <a:schemeClr val="dk1"/>
              </a:buClr>
              <a:buSzPts val="2800"/>
              <a:buNone/>
            </a:pPr>
            <a:r>
              <a:rPr lang="en-IN"/>
              <a:t>	[keyword] [identifier] : [type-annotation] = value;  </a:t>
            </a:r>
            <a:endParaRPr/>
          </a:p>
          <a:p>
            <a:pPr marL="228600" lvl="0" indent="-268605" algn="l" rtl="0">
              <a:lnSpc>
                <a:spcPct val="90000"/>
              </a:lnSpc>
              <a:spcBef>
                <a:spcPts val="1000"/>
              </a:spcBef>
              <a:spcAft>
                <a:spcPts val="0"/>
              </a:spcAft>
              <a:buClr>
                <a:schemeClr val="dk1"/>
              </a:buClr>
              <a:buSzPts val="2800"/>
              <a:buChar char="•"/>
            </a:pPr>
            <a:r>
              <a:rPr lang="en-IN" b="1"/>
              <a:t>Declare type without value. Then the variable will be set to undefined.</a:t>
            </a:r>
            <a:endParaRPr/>
          </a:p>
          <a:p>
            <a:pPr marL="0" lvl="0" indent="0" algn="l" rtl="0">
              <a:lnSpc>
                <a:spcPct val="90000"/>
              </a:lnSpc>
              <a:spcBef>
                <a:spcPts val="1000"/>
              </a:spcBef>
              <a:spcAft>
                <a:spcPts val="0"/>
              </a:spcAft>
              <a:buClr>
                <a:schemeClr val="dk1"/>
              </a:buClr>
              <a:buSzPts val="2800"/>
              <a:buNone/>
            </a:pPr>
            <a:r>
              <a:rPr lang="en-IN"/>
              <a:t>	[keyword] [identifier] : [type-annotation];  </a:t>
            </a:r>
            <a:endParaRPr/>
          </a:p>
          <a:p>
            <a:pPr marL="228600" lvl="0" indent="-268605" algn="l" rtl="0">
              <a:lnSpc>
                <a:spcPct val="90000"/>
              </a:lnSpc>
              <a:spcBef>
                <a:spcPts val="1000"/>
              </a:spcBef>
              <a:spcAft>
                <a:spcPts val="0"/>
              </a:spcAft>
              <a:buClr>
                <a:schemeClr val="dk1"/>
              </a:buClr>
              <a:buSzPts val="2800"/>
              <a:buChar char="•"/>
            </a:pPr>
            <a:r>
              <a:rPr lang="en-IN" b="1"/>
              <a:t>Declare its value without type. Then the variable will be set to any.</a:t>
            </a:r>
            <a:endParaRPr/>
          </a:p>
          <a:p>
            <a:pPr marL="0" lvl="0" indent="0" algn="l" rtl="0">
              <a:lnSpc>
                <a:spcPct val="90000"/>
              </a:lnSpc>
              <a:spcBef>
                <a:spcPts val="1000"/>
              </a:spcBef>
              <a:spcAft>
                <a:spcPts val="0"/>
              </a:spcAft>
              <a:buClr>
                <a:schemeClr val="dk1"/>
              </a:buClr>
              <a:buSzPts val="2800"/>
              <a:buNone/>
            </a:pPr>
            <a:r>
              <a:rPr lang="en-IN"/>
              <a:t>	[keyword] [identifier] = value; </a:t>
            </a:r>
            <a:endParaRPr/>
          </a:p>
          <a:p>
            <a:pPr marL="228600" lvl="0" indent="0" algn="just" rtl="0">
              <a:spcBef>
                <a:spcPts val="100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256" name="Google Shape;256;p3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fontScale="85000" lnSpcReduction="10000"/>
          </a:bodyPr>
          <a:lstStyle/>
          <a:p>
            <a:pPr marL="228600" lvl="0" indent="-241934" algn="l" rtl="0">
              <a:spcBef>
                <a:spcPts val="1000"/>
              </a:spcBef>
              <a:spcAft>
                <a:spcPts val="0"/>
              </a:spcAft>
              <a:buSzPct val="100000"/>
              <a:buChar char="•"/>
            </a:pPr>
            <a:r>
              <a:rPr lang="en-IN" b="1"/>
              <a:t>Declare without value and type. Then the variable will be set to any and initialized with undefined.</a:t>
            </a:r>
            <a:endParaRPr/>
          </a:p>
          <a:p>
            <a:pPr marL="0" lvl="0" indent="0" algn="l" rtl="0">
              <a:spcBef>
                <a:spcPts val="1000"/>
              </a:spcBef>
              <a:spcAft>
                <a:spcPts val="0"/>
              </a:spcAft>
              <a:buClr>
                <a:schemeClr val="dk1"/>
              </a:buClr>
              <a:buSzPct val="100000"/>
              <a:buFont typeface="Arial"/>
              <a:buNone/>
            </a:pPr>
            <a:r>
              <a:rPr lang="en-IN"/>
              <a:t>	[keyword] [identifier];  </a:t>
            </a:r>
            <a:endParaRPr/>
          </a:p>
          <a:p>
            <a:pPr marL="0" lvl="0" indent="0" algn="l" rtl="0">
              <a:spcBef>
                <a:spcPts val="1000"/>
              </a:spcBef>
              <a:spcAft>
                <a:spcPts val="0"/>
              </a:spcAft>
              <a:buClr>
                <a:schemeClr val="dk1"/>
              </a:buClr>
              <a:buSzPct val="100000"/>
              <a:buFont typeface="Arial"/>
              <a:buNone/>
            </a:pPr>
            <a:endParaRPr/>
          </a:p>
          <a:p>
            <a:pPr marL="228600" lvl="0" indent="-241934" algn="l" rtl="0">
              <a:spcBef>
                <a:spcPts val="1000"/>
              </a:spcBef>
              <a:spcAft>
                <a:spcPts val="0"/>
              </a:spcAft>
              <a:buClr>
                <a:srgbClr val="FF0000"/>
              </a:buClr>
              <a:buSzPct val="100000"/>
              <a:buChar char="•"/>
            </a:pPr>
            <a:r>
              <a:rPr lang="en-IN">
                <a:solidFill>
                  <a:srgbClr val="FF0000"/>
                </a:solidFill>
              </a:rPr>
              <a:t>Note</a:t>
            </a:r>
            <a:r>
              <a:rPr lang="en-IN"/>
              <a:t>:</a:t>
            </a:r>
            <a:endParaRPr/>
          </a:p>
          <a:p>
            <a:pPr marL="228600" lvl="0" indent="-265430" algn="just" rtl="0">
              <a:spcBef>
                <a:spcPts val="1000"/>
              </a:spcBef>
              <a:spcAft>
                <a:spcPts val="0"/>
              </a:spcAft>
              <a:buSzPct val="100000"/>
              <a:buChar char="•"/>
            </a:pPr>
            <a:r>
              <a:rPr lang="en-IN" b="1"/>
              <a:t>Keyword]</a:t>
            </a:r>
            <a:r>
              <a:rPr lang="en-IN"/>
              <a:t>: It’s a keyword of the variable either </a:t>
            </a:r>
            <a:r>
              <a:rPr lang="en-IN">
                <a:solidFill>
                  <a:srgbClr val="FF0000"/>
                </a:solidFill>
              </a:rPr>
              <a:t>var, let or const </a:t>
            </a:r>
            <a:r>
              <a:rPr lang="en-IN"/>
              <a:t>to define the scope and usage of variable.</a:t>
            </a:r>
            <a:endParaRPr/>
          </a:p>
          <a:p>
            <a:pPr marL="228600" lvl="0" indent="-265430" algn="just" rtl="0">
              <a:spcBef>
                <a:spcPts val="1000"/>
              </a:spcBef>
              <a:spcAft>
                <a:spcPts val="0"/>
              </a:spcAft>
              <a:buSzPct val="100000"/>
              <a:buChar char="•"/>
            </a:pPr>
            <a:r>
              <a:rPr lang="en-IN" b="1"/>
              <a:t>[Variable Name]</a:t>
            </a:r>
            <a:r>
              <a:rPr lang="en-IN"/>
              <a:t>: It’s a name of the variable to hold the values in our application.</a:t>
            </a:r>
            <a:endParaRPr/>
          </a:p>
          <a:p>
            <a:pPr marL="228600" lvl="0" indent="-265430" algn="just" rtl="0">
              <a:spcBef>
                <a:spcPts val="1000"/>
              </a:spcBef>
              <a:spcAft>
                <a:spcPts val="0"/>
              </a:spcAft>
              <a:buSzPct val="100000"/>
              <a:buChar char="•"/>
            </a:pPr>
            <a:r>
              <a:rPr lang="en-IN" b="1"/>
              <a:t>[Data Type]</a:t>
            </a:r>
            <a:r>
              <a:rPr lang="en-IN"/>
              <a:t>: It’s a type of data the variable can hold such as number, string, boolean, etc.</a:t>
            </a:r>
            <a:endParaRPr/>
          </a:p>
          <a:p>
            <a:pPr marL="228600" lvl="0" indent="-265430" algn="just" rtl="0">
              <a:spcBef>
                <a:spcPts val="1000"/>
              </a:spcBef>
              <a:spcAft>
                <a:spcPts val="0"/>
              </a:spcAft>
              <a:buSzPct val="100000"/>
              <a:buChar char="•"/>
            </a:pPr>
            <a:r>
              <a:rPr lang="en-IN" b="1"/>
              <a:t>[Value]:</a:t>
            </a:r>
            <a:r>
              <a:rPr lang="en-IN"/>
              <a:t> Assigning a required value to the variable.</a:t>
            </a:r>
            <a:endParaRPr/>
          </a:p>
          <a:p>
            <a:pPr marL="0" lvl="0" indent="0" algn="l" rtl="0">
              <a:spcBef>
                <a:spcPts val="100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TypeScript Data Types</a:t>
            </a:r>
            <a:endParaRPr/>
          </a:p>
        </p:txBody>
      </p:sp>
      <p:pic>
        <p:nvPicPr>
          <p:cNvPr id="262" name="Google Shape;262;p38"/>
          <p:cNvPicPr preferRelativeResize="0">
            <a:picLocks noGrp="1"/>
          </p:cNvPicPr>
          <p:nvPr>
            <p:ph type="body" idx="1"/>
          </p:nvPr>
        </p:nvPicPr>
        <p:blipFill rotWithShape="1">
          <a:blip r:embed="rId3">
            <a:alphaModFix/>
          </a:blip>
          <a:srcRect/>
          <a:stretch/>
        </p:blipFill>
        <p:spPr>
          <a:xfrm>
            <a:off x="2691581" y="1455174"/>
            <a:ext cx="8662219" cy="4385187"/>
          </a:xfrm>
          <a:prstGeom prst="rect">
            <a:avLst/>
          </a:prstGeom>
          <a:noFill/>
          <a:ln>
            <a:noFill/>
          </a:ln>
        </p:spPr>
      </p:pic>
      <p:sp>
        <p:nvSpPr>
          <p:cNvPr id="263" name="Google Shape;263;p38"/>
          <p:cNvSpPr/>
          <p:nvPr/>
        </p:nvSpPr>
        <p:spPr>
          <a:xfrm>
            <a:off x="-758638" y="4217878"/>
            <a:ext cx="3995004" cy="388696"/>
          </a:xfrm>
          <a:prstGeom prst="rect">
            <a:avLst/>
          </a:prstGeom>
          <a:noFill/>
          <a:ln>
            <a:noFill/>
          </a:ln>
        </p:spPr>
        <p:txBody>
          <a:bodyPr spcFirstLastPara="1" wrap="square" lIns="91425" tIns="45700" rIns="91425" bIns="45700" anchor="t" anchorCtr="0">
            <a:noAutofit/>
          </a:bodyPr>
          <a:lstStyle/>
          <a:p>
            <a:pPr marL="914400" marR="0" lvl="0" indent="0" algn="just" rtl="0">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let identifier: number = value;  </a:t>
            </a:r>
            <a:endParaRPr sz="1800">
              <a:solidFill>
                <a:schemeClr val="dk1"/>
              </a:solidFill>
              <a:latin typeface="Calibri"/>
              <a:ea typeface="Calibri"/>
              <a:cs typeface="Calibri"/>
              <a:sym typeface="Calibri"/>
            </a:endParaRPr>
          </a:p>
        </p:txBody>
      </p:sp>
      <p:sp>
        <p:nvSpPr>
          <p:cNvPr id="264" name="Google Shape;264;p38"/>
          <p:cNvSpPr/>
          <p:nvPr/>
        </p:nvSpPr>
        <p:spPr>
          <a:xfrm>
            <a:off x="-311401" y="4483348"/>
            <a:ext cx="3100529" cy="388696"/>
          </a:xfrm>
          <a:prstGeom prst="rect">
            <a:avLst/>
          </a:prstGeom>
          <a:noFill/>
          <a:ln>
            <a:noFill/>
          </a:ln>
        </p:spPr>
        <p:txBody>
          <a:bodyPr spcFirstLastPara="1" wrap="square" lIns="91425" tIns="45700" rIns="91425" bIns="45700" anchor="t" anchorCtr="0">
            <a:noAutofit/>
          </a:bodyPr>
          <a:lstStyle/>
          <a:p>
            <a:pPr marL="457200" marR="0" lvl="0" indent="0" algn="just" rtl="0">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let identifier: string = " ";  </a:t>
            </a:r>
            <a:endParaRPr sz="1800">
              <a:solidFill>
                <a:schemeClr val="dk1"/>
              </a:solidFill>
              <a:latin typeface="Calibri"/>
              <a:ea typeface="Calibri"/>
              <a:cs typeface="Calibri"/>
              <a:sym typeface="Calibri"/>
            </a:endParaRPr>
          </a:p>
        </p:txBody>
      </p:sp>
      <p:sp>
        <p:nvSpPr>
          <p:cNvPr id="265" name="Google Shape;265;p38"/>
          <p:cNvSpPr/>
          <p:nvPr/>
        </p:nvSpPr>
        <p:spPr>
          <a:xfrm>
            <a:off x="-311401" y="4773158"/>
            <a:ext cx="4347665" cy="388696"/>
          </a:xfrm>
          <a:prstGeom prst="rect">
            <a:avLst/>
          </a:prstGeom>
          <a:noFill/>
          <a:ln>
            <a:noFill/>
          </a:ln>
        </p:spPr>
        <p:txBody>
          <a:bodyPr spcFirstLastPara="1" wrap="square" lIns="91425" tIns="45700" rIns="91425" bIns="45700" anchor="t" anchorCtr="0">
            <a:noAutofit/>
          </a:bodyPr>
          <a:lstStyle/>
          <a:p>
            <a:pPr marL="457200" marR="0" lvl="0" indent="0" algn="l" rtl="0">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let identifier: boolean = boolean value;  </a:t>
            </a:r>
            <a:endParaRPr sz="1800">
              <a:solidFill>
                <a:schemeClr val="dk1"/>
              </a:solidFill>
              <a:latin typeface="Calibri"/>
              <a:ea typeface="Calibri"/>
              <a:cs typeface="Calibri"/>
              <a:sym typeface="Calibri"/>
            </a:endParaRPr>
          </a:p>
        </p:txBody>
      </p:sp>
      <p:sp>
        <p:nvSpPr>
          <p:cNvPr id="266" name="Google Shape;266;p38"/>
          <p:cNvSpPr/>
          <p:nvPr/>
        </p:nvSpPr>
        <p:spPr>
          <a:xfrm>
            <a:off x="4795724" y="5161854"/>
            <a:ext cx="3623108" cy="388696"/>
          </a:xfrm>
          <a:prstGeom prst="rect">
            <a:avLst/>
          </a:prstGeom>
          <a:noFill/>
          <a:ln>
            <a:noFill/>
          </a:ln>
        </p:spPr>
        <p:txBody>
          <a:bodyPr spcFirstLastPara="1" wrap="square" lIns="91425" tIns="45700" rIns="91425" bIns="45700" anchor="t" anchorCtr="0">
            <a:noAutofit/>
          </a:bodyPr>
          <a:lstStyle/>
          <a:p>
            <a:pPr marL="914400" marR="0" lvl="0" indent="0" algn="just" rtl="0">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let identifier: any = value;  </a:t>
            </a: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273" name="Google Shape;273;p3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lnSpc>
                <a:spcPct val="115000"/>
              </a:lnSpc>
              <a:spcBef>
                <a:spcPts val="1400"/>
              </a:spcBef>
              <a:spcAft>
                <a:spcPts val="0"/>
              </a:spcAft>
              <a:buClr>
                <a:schemeClr val="dk1"/>
              </a:buClr>
              <a:buSzPts val="1100"/>
              <a:buFont typeface="Arial"/>
              <a:buNone/>
            </a:pPr>
            <a:r>
              <a:rPr lang="en-IN" b="1"/>
              <a:t>Primitive types</a:t>
            </a:r>
            <a:endParaRPr b="1"/>
          </a:p>
          <a:p>
            <a:pPr marL="0" lvl="0" indent="0" algn="l" rtl="0">
              <a:spcBef>
                <a:spcPts val="1000"/>
              </a:spcBef>
              <a:spcAft>
                <a:spcPts val="0"/>
              </a:spcAft>
              <a:buNone/>
            </a:pPr>
            <a:endParaRPr b="1"/>
          </a:p>
        </p:txBody>
      </p:sp>
      <p:pic>
        <p:nvPicPr>
          <p:cNvPr id="274" name="Google Shape;274;p39"/>
          <p:cNvPicPr preferRelativeResize="0"/>
          <p:nvPr/>
        </p:nvPicPr>
        <p:blipFill>
          <a:blip r:embed="rId3">
            <a:alphaModFix/>
          </a:blip>
          <a:stretch>
            <a:fillRect/>
          </a:stretch>
        </p:blipFill>
        <p:spPr>
          <a:xfrm>
            <a:off x="1602049" y="2247900"/>
            <a:ext cx="8320626" cy="41819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281" name="Google Shape;281;p40"/>
          <p:cNvSpPr txBox="1">
            <a:spLocks noGrp="1"/>
          </p:cNvSpPr>
          <p:nvPr>
            <p:ph type="body" idx="1"/>
          </p:nvPr>
        </p:nvSpPr>
        <p:spPr>
          <a:xfrm>
            <a:off x="838200" y="1825625"/>
            <a:ext cx="10515600" cy="4577700"/>
          </a:xfrm>
          <a:prstGeom prst="rect">
            <a:avLst/>
          </a:prstGeom>
        </p:spPr>
        <p:txBody>
          <a:bodyPr spcFirstLastPara="1" wrap="square" lIns="91425" tIns="45700" rIns="91425" bIns="45700" anchor="t" anchorCtr="0">
            <a:normAutofit lnSpcReduction="10000"/>
          </a:bodyPr>
          <a:lstStyle/>
          <a:p>
            <a:pPr marL="0" marR="0" lvl="0" indent="0" algn="just" rtl="0">
              <a:lnSpc>
                <a:spcPct val="90000"/>
              </a:lnSpc>
              <a:spcBef>
                <a:spcPts val="1000"/>
              </a:spcBef>
              <a:spcAft>
                <a:spcPts val="0"/>
              </a:spcAft>
              <a:buNone/>
            </a:pPr>
            <a:r>
              <a:rPr lang="en-IN" b="1"/>
              <a:t>Object types</a:t>
            </a:r>
            <a:endParaRPr b="1"/>
          </a:p>
          <a:p>
            <a:pPr marL="228600" marR="0" lvl="0" indent="-241934" algn="just" rtl="0">
              <a:lnSpc>
                <a:spcPct val="90000"/>
              </a:lnSpc>
              <a:spcBef>
                <a:spcPts val="1000"/>
              </a:spcBef>
              <a:spcAft>
                <a:spcPts val="0"/>
              </a:spcAft>
              <a:buSzPts val="2800"/>
              <a:buChar char="•"/>
            </a:pPr>
            <a:r>
              <a:rPr lang="en-IN" b="1"/>
              <a:t>Object types are functions, arrays, classes, etc. </a:t>
            </a:r>
            <a:endParaRPr b="1"/>
          </a:p>
          <a:p>
            <a:pPr marL="0" marR="0" lvl="0" indent="0" algn="just" rtl="0">
              <a:lnSpc>
                <a:spcPct val="90000"/>
              </a:lnSpc>
              <a:spcBef>
                <a:spcPts val="1000"/>
              </a:spcBef>
              <a:spcAft>
                <a:spcPts val="0"/>
              </a:spcAft>
              <a:buNone/>
            </a:pPr>
            <a:endParaRPr b="1"/>
          </a:p>
          <a:p>
            <a:pPr marL="228600" marR="0" lvl="0" indent="-241934" algn="just" rtl="0">
              <a:lnSpc>
                <a:spcPct val="90000"/>
              </a:lnSpc>
              <a:spcBef>
                <a:spcPts val="1000"/>
              </a:spcBef>
              <a:spcAft>
                <a:spcPts val="0"/>
              </a:spcAft>
              <a:buSzPts val="2800"/>
              <a:buChar char="•"/>
            </a:pPr>
            <a:r>
              <a:rPr lang="en-IN" b="1"/>
              <a:t>There are two main purposes of types in TypeScript:</a:t>
            </a:r>
            <a:endParaRPr b="1"/>
          </a:p>
          <a:p>
            <a:pPr marL="685800" marR="0" lvl="1" indent="-292100" algn="just" rtl="0">
              <a:lnSpc>
                <a:spcPct val="90000"/>
              </a:lnSpc>
              <a:spcBef>
                <a:spcPts val="1000"/>
              </a:spcBef>
              <a:spcAft>
                <a:spcPts val="0"/>
              </a:spcAft>
              <a:buSzPts val="2800"/>
              <a:buChar char="•"/>
            </a:pPr>
            <a:r>
              <a:rPr lang="en-IN"/>
              <a:t>First, types are used by the TypeScript compiler to analyze your code for errors</a:t>
            </a:r>
            <a:endParaRPr/>
          </a:p>
          <a:p>
            <a:pPr marL="685800" marR="0" lvl="1" indent="-292100" algn="just" rtl="0">
              <a:lnSpc>
                <a:spcPct val="90000"/>
              </a:lnSpc>
              <a:spcBef>
                <a:spcPts val="1000"/>
              </a:spcBef>
              <a:spcAft>
                <a:spcPts val="0"/>
              </a:spcAft>
              <a:buSzPts val="2800"/>
              <a:buChar char="•"/>
            </a:pPr>
            <a:r>
              <a:rPr lang="en-IN"/>
              <a:t>Second, types allow you to understand what values are associated with variables.</a:t>
            </a:r>
            <a:endParaRPr/>
          </a:p>
          <a:p>
            <a:pPr marL="1143000" marR="0" lvl="2" indent="-292100" algn="just" rtl="0">
              <a:lnSpc>
                <a:spcPct val="90000"/>
              </a:lnSpc>
              <a:spcBef>
                <a:spcPts val="1000"/>
              </a:spcBef>
              <a:spcAft>
                <a:spcPts val="0"/>
              </a:spcAft>
              <a:buSzPts val="2800"/>
              <a:buChar char="•"/>
            </a:pPr>
            <a:r>
              <a:rPr lang="en-IN" sz="2400"/>
              <a:t>Every value in TypeScript has a type.</a:t>
            </a:r>
            <a:endParaRPr sz="2400"/>
          </a:p>
          <a:p>
            <a:pPr marL="1143000" marR="0" lvl="2" indent="-292100" algn="just" rtl="0">
              <a:lnSpc>
                <a:spcPct val="90000"/>
              </a:lnSpc>
              <a:spcBef>
                <a:spcPts val="1000"/>
              </a:spcBef>
              <a:spcAft>
                <a:spcPts val="0"/>
              </a:spcAft>
              <a:buSzPts val="2800"/>
              <a:buChar char="•"/>
            </a:pPr>
            <a:r>
              <a:rPr lang="en-IN" sz="2400"/>
              <a:t>A type is a label that describes the properties and methods that a value has.</a:t>
            </a:r>
            <a:endParaRPr/>
          </a:p>
          <a:p>
            <a:pPr marL="228600" marR="0" lvl="0" indent="0" algn="just" rtl="0">
              <a:lnSpc>
                <a:spcPct val="90000"/>
              </a:lnSpc>
              <a:spcBef>
                <a:spcPts val="1000"/>
              </a:spcBef>
              <a:spcAft>
                <a:spcPts val="0"/>
              </a:spcAft>
              <a:buNone/>
            </a:pPr>
            <a:endParaRPr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TypeScript Types with Annotations</a:t>
            </a:r>
            <a:endParaRPr/>
          </a:p>
        </p:txBody>
      </p:sp>
      <p:sp>
        <p:nvSpPr>
          <p:cNvPr id="287" name="Google Shape;287;p41"/>
          <p:cNvSpPr txBox="1">
            <a:spLocks noGrp="1"/>
          </p:cNvSpPr>
          <p:nvPr>
            <p:ph type="body" idx="1"/>
          </p:nvPr>
        </p:nvSpPr>
        <p:spPr>
          <a:xfrm>
            <a:off x="149942" y="1690688"/>
            <a:ext cx="6516329" cy="4351338"/>
          </a:xfrm>
          <a:prstGeom prst="rect">
            <a:avLst/>
          </a:prstGeom>
          <a:noFill/>
          <a:ln>
            <a:noFill/>
          </a:ln>
        </p:spPr>
        <p:txBody>
          <a:bodyPr spcFirstLastPara="1" wrap="square" lIns="91425" tIns="45700" rIns="91425" bIns="45700" anchor="t" anchorCtr="0">
            <a:normAutofit fontScale="92500"/>
          </a:bodyPr>
          <a:lstStyle/>
          <a:p>
            <a:pPr marL="0" lvl="0" indent="0" algn="l" rtl="0">
              <a:lnSpc>
                <a:spcPct val="90000"/>
              </a:lnSpc>
              <a:spcBef>
                <a:spcPts val="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IN" b="1"/>
              <a:t>let uname: string = "Albert Einstein"; // string</a:t>
            </a:r>
            <a:endParaRPr/>
          </a:p>
          <a:p>
            <a:pPr marL="0" lvl="0" indent="0" algn="l" rtl="0">
              <a:lnSpc>
                <a:spcPct val="90000"/>
              </a:lnSpc>
              <a:spcBef>
                <a:spcPts val="1000"/>
              </a:spcBef>
              <a:spcAft>
                <a:spcPts val="0"/>
              </a:spcAft>
              <a:buClr>
                <a:schemeClr val="dk1"/>
              </a:buClr>
              <a:buSzPct val="100000"/>
              <a:buNone/>
            </a:pPr>
            <a:r>
              <a:rPr lang="en-IN" b="1"/>
              <a:t>let ulocation: string = "Germany"; // string</a:t>
            </a:r>
            <a:endParaRPr/>
          </a:p>
          <a:p>
            <a:pPr marL="0" lvl="0" indent="0" algn="l" rtl="0">
              <a:lnSpc>
                <a:spcPct val="90000"/>
              </a:lnSpc>
              <a:spcBef>
                <a:spcPts val="1000"/>
              </a:spcBef>
              <a:spcAft>
                <a:spcPts val="0"/>
              </a:spcAft>
              <a:buClr>
                <a:schemeClr val="dk1"/>
              </a:buClr>
              <a:buSzPct val="100000"/>
              <a:buNone/>
            </a:pPr>
            <a:r>
              <a:rPr lang="en-IN" b="1"/>
              <a:t>let age: number = 38; // number</a:t>
            </a:r>
            <a:endParaRPr/>
          </a:p>
          <a:p>
            <a:pPr marL="0" lvl="0" indent="0" algn="l" rtl="0">
              <a:lnSpc>
                <a:spcPct val="90000"/>
              </a:lnSpc>
              <a:spcBef>
                <a:spcPts val="1000"/>
              </a:spcBef>
              <a:spcAft>
                <a:spcPts val="0"/>
              </a:spcAft>
              <a:buClr>
                <a:schemeClr val="dk1"/>
              </a:buClr>
              <a:buSzPct val="100000"/>
              <a:buNone/>
            </a:pPr>
            <a:r>
              <a:rPr lang="en-IN" b="1"/>
              <a:t>let isSciencetist: boolean = true; // boolean</a:t>
            </a:r>
            <a:endParaRPr b="1"/>
          </a:p>
          <a:p>
            <a:pPr marL="0" lvl="0" indent="0" algn="l" rtl="0">
              <a:lnSpc>
                <a:spcPct val="90000"/>
              </a:lnSpc>
              <a:spcBef>
                <a:spcPts val="1000"/>
              </a:spcBef>
              <a:spcAft>
                <a:spcPts val="0"/>
              </a:spcAft>
              <a:buClr>
                <a:schemeClr val="dk1"/>
              </a:buClr>
              <a:buSzPct val="100000"/>
              <a:buNone/>
            </a:pPr>
            <a:r>
              <a:rPr lang="en-IN"/>
              <a:t>console.log("Name:" + uname); </a:t>
            </a:r>
            <a:endParaRPr/>
          </a:p>
          <a:p>
            <a:pPr marL="0" lvl="0" indent="0" algn="l" rtl="0">
              <a:lnSpc>
                <a:spcPct val="90000"/>
              </a:lnSpc>
              <a:spcBef>
                <a:spcPts val="1000"/>
              </a:spcBef>
              <a:spcAft>
                <a:spcPts val="0"/>
              </a:spcAft>
              <a:buClr>
                <a:schemeClr val="dk1"/>
              </a:buClr>
              <a:buSzPct val="100000"/>
              <a:buNone/>
            </a:pPr>
            <a:r>
              <a:rPr lang="en-IN"/>
              <a:t>console.log("Location:" + ulocation); </a:t>
            </a:r>
            <a:endParaRPr/>
          </a:p>
          <a:p>
            <a:pPr marL="0" lvl="0" indent="0" algn="l" rtl="0">
              <a:lnSpc>
                <a:spcPct val="90000"/>
              </a:lnSpc>
              <a:spcBef>
                <a:spcPts val="1000"/>
              </a:spcBef>
              <a:spcAft>
                <a:spcPts val="0"/>
              </a:spcAft>
              <a:buClr>
                <a:schemeClr val="dk1"/>
              </a:buClr>
              <a:buSzPct val="100000"/>
              <a:buNone/>
            </a:pPr>
            <a:r>
              <a:rPr lang="en-IN"/>
              <a:t>console.log("Age:" + age); </a:t>
            </a:r>
            <a:endParaRPr/>
          </a:p>
          <a:p>
            <a:pPr marL="0" lvl="0" indent="0" algn="l" rtl="0">
              <a:lnSpc>
                <a:spcPct val="90000"/>
              </a:lnSpc>
              <a:spcBef>
                <a:spcPts val="1000"/>
              </a:spcBef>
              <a:spcAft>
                <a:spcPts val="0"/>
              </a:spcAft>
              <a:buClr>
                <a:schemeClr val="dk1"/>
              </a:buClr>
              <a:buSzPct val="100000"/>
              <a:buNone/>
            </a:pPr>
            <a:r>
              <a:rPr lang="en-IN"/>
              <a:t>console.log("Is Doctorate:" + isSciencetist);</a:t>
            </a:r>
            <a:endParaRPr/>
          </a:p>
        </p:txBody>
      </p:sp>
      <p:sp>
        <p:nvSpPr>
          <p:cNvPr id="288" name="Google Shape;288;p41"/>
          <p:cNvSpPr/>
          <p:nvPr/>
        </p:nvSpPr>
        <p:spPr>
          <a:xfrm>
            <a:off x="6666271" y="2166683"/>
            <a:ext cx="5542935" cy="258532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b="1">
                <a:solidFill>
                  <a:srgbClr val="073642"/>
                </a:solidFill>
                <a:latin typeface="Consolas"/>
                <a:ea typeface="Consolas"/>
                <a:cs typeface="Consolas"/>
                <a:sym typeface="Consolas"/>
              </a:rPr>
              <a:t>var</a:t>
            </a:r>
            <a:r>
              <a:rPr lang="en-IN" sz="1800" b="1">
                <a:solidFill>
                  <a:srgbClr val="000000"/>
                </a:solidFill>
                <a:latin typeface="Consolas"/>
                <a:ea typeface="Consolas"/>
                <a:cs typeface="Consolas"/>
                <a:sym typeface="Consolas"/>
              </a:rPr>
              <a:t> </a:t>
            </a:r>
            <a:r>
              <a:rPr lang="en-IN" sz="1800" b="1">
                <a:solidFill>
                  <a:srgbClr val="268BD2"/>
                </a:solidFill>
                <a:latin typeface="Consolas"/>
                <a:ea typeface="Consolas"/>
                <a:cs typeface="Consolas"/>
                <a:sym typeface="Consolas"/>
              </a:rPr>
              <a:t>uname</a:t>
            </a:r>
            <a:r>
              <a:rPr lang="en-IN" sz="1800" b="1">
                <a:solidFill>
                  <a:srgbClr val="000000"/>
                </a:solidFill>
                <a:latin typeface="Consolas"/>
                <a:ea typeface="Consolas"/>
                <a:cs typeface="Consolas"/>
                <a:sym typeface="Consolas"/>
              </a:rPr>
              <a:t> </a:t>
            </a:r>
            <a:r>
              <a:rPr lang="en-IN" sz="1800" b="1">
                <a:solidFill>
                  <a:srgbClr val="859900"/>
                </a:solidFill>
                <a:latin typeface="Consolas"/>
                <a:ea typeface="Consolas"/>
                <a:cs typeface="Consolas"/>
                <a:sym typeface="Consolas"/>
              </a:rPr>
              <a:t>=</a:t>
            </a:r>
            <a:r>
              <a:rPr lang="en-IN" sz="1800" b="1">
                <a:solidFill>
                  <a:srgbClr val="000000"/>
                </a:solidFill>
                <a:latin typeface="Consolas"/>
                <a:ea typeface="Consolas"/>
                <a:cs typeface="Consolas"/>
                <a:sym typeface="Consolas"/>
              </a:rPr>
              <a:t> </a:t>
            </a:r>
            <a:r>
              <a:rPr lang="en-IN" sz="1800" b="1">
                <a:solidFill>
                  <a:srgbClr val="2AA198"/>
                </a:solidFill>
                <a:latin typeface="Consolas"/>
                <a:ea typeface="Consolas"/>
                <a:cs typeface="Consolas"/>
                <a:sym typeface="Consolas"/>
              </a:rPr>
              <a:t>"Albert Einstein"</a:t>
            </a:r>
            <a:r>
              <a:rPr lang="en-IN" sz="1800" b="1">
                <a:solidFill>
                  <a:srgbClr val="000000"/>
                </a:solidFill>
                <a:latin typeface="Consolas"/>
                <a:ea typeface="Consolas"/>
                <a:cs typeface="Consolas"/>
                <a:sym typeface="Consolas"/>
              </a:rPr>
              <a:t>; </a:t>
            </a:r>
            <a:r>
              <a:rPr lang="en-IN" sz="1800" b="1">
                <a:solidFill>
                  <a:srgbClr val="93A1A1"/>
                </a:solidFill>
                <a:latin typeface="Consolas"/>
                <a:ea typeface="Consolas"/>
                <a:cs typeface="Consolas"/>
                <a:sym typeface="Consolas"/>
              </a:rPr>
              <a:t>// string</a:t>
            </a:r>
            <a:endParaRPr/>
          </a:p>
          <a:p>
            <a:pPr marL="0" marR="0" lvl="0" indent="0" algn="l" rtl="0">
              <a:spcBef>
                <a:spcPts val="0"/>
              </a:spcBef>
              <a:spcAft>
                <a:spcPts val="0"/>
              </a:spcAft>
              <a:buNone/>
            </a:pPr>
            <a:r>
              <a:rPr lang="en-IN" sz="1800" b="1">
                <a:solidFill>
                  <a:srgbClr val="073642"/>
                </a:solidFill>
                <a:latin typeface="Consolas"/>
                <a:ea typeface="Consolas"/>
                <a:cs typeface="Consolas"/>
                <a:sym typeface="Consolas"/>
              </a:rPr>
              <a:t>var</a:t>
            </a:r>
            <a:r>
              <a:rPr lang="en-IN" sz="1800" b="1">
                <a:solidFill>
                  <a:srgbClr val="000000"/>
                </a:solidFill>
                <a:latin typeface="Consolas"/>
                <a:ea typeface="Consolas"/>
                <a:cs typeface="Consolas"/>
                <a:sym typeface="Consolas"/>
              </a:rPr>
              <a:t> </a:t>
            </a:r>
            <a:r>
              <a:rPr lang="en-IN" sz="1800" b="1">
                <a:solidFill>
                  <a:srgbClr val="268BD2"/>
                </a:solidFill>
                <a:latin typeface="Consolas"/>
                <a:ea typeface="Consolas"/>
                <a:cs typeface="Consolas"/>
                <a:sym typeface="Consolas"/>
              </a:rPr>
              <a:t>ulocation</a:t>
            </a:r>
            <a:r>
              <a:rPr lang="en-IN" sz="1800" b="1">
                <a:solidFill>
                  <a:srgbClr val="000000"/>
                </a:solidFill>
                <a:latin typeface="Consolas"/>
                <a:ea typeface="Consolas"/>
                <a:cs typeface="Consolas"/>
                <a:sym typeface="Consolas"/>
              </a:rPr>
              <a:t> </a:t>
            </a:r>
            <a:r>
              <a:rPr lang="en-IN" sz="1800" b="1">
                <a:solidFill>
                  <a:srgbClr val="859900"/>
                </a:solidFill>
                <a:latin typeface="Consolas"/>
                <a:ea typeface="Consolas"/>
                <a:cs typeface="Consolas"/>
                <a:sym typeface="Consolas"/>
              </a:rPr>
              <a:t>=</a:t>
            </a:r>
            <a:r>
              <a:rPr lang="en-IN" sz="1800" b="1">
                <a:solidFill>
                  <a:srgbClr val="000000"/>
                </a:solidFill>
                <a:latin typeface="Consolas"/>
                <a:ea typeface="Consolas"/>
                <a:cs typeface="Consolas"/>
                <a:sym typeface="Consolas"/>
              </a:rPr>
              <a:t> </a:t>
            </a:r>
            <a:r>
              <a:rPr lang="en-IN" sz="1800" b="1">
                <a:solidFill>
                  <a:srgbClr val="2AA198"/>
                </a:solidFill>
                <a:latin typeface="Consolas"/>
                <a:ea typeface="Consolas"/>
                <a:cs typeface="Consolas"/>
                <a:sym typeface="Consolas"/>
              </a:rPr>
              <a:t>"Germany"</a:t>
            </a:r>
            <a:r>
              <a:rPr lang="en-IN" sz="1800" b="1">
                <a:solidFill>
                  <a:srgbClr val="000000"/>
                </a:solidFill>
                <a:latin typeface="Consolas"/>
                <a:ea typeface="Consolas"/>
                <a:cs typeface="Consolas"/>
                <a:sym typeface="Consolas"/>
              </a:rPr>
              <a:t>; </a:t>
            </a:r>
            <a:r>
              <a:rPr lang="en-IN" sz="1800" b="1">
                <a:solidFill>
                  <a:srgbClr val="93A1A1"/>
                </a:solidFill>
                <a:latin typeface="Consolas"/>
                <a:ea typeface="Consolas"/>
                <a:cs typeface="Consolas"/>
                <a:sym typeface="Consolas"/>
              </a:rPr>
              <a:t>// string</a:t>
            </a:r>
            <a:endParaRPr/>
          </a:p>
          <a:p>
            <a:pPr marL="0" marR="0" lvl="0" indent="0" algn="l" rtl="0">
              <a:spcBef>
                <a:spcPts val="0"/>
              </a:spcBef>
              <a:spcAft>
                <a:spcPts val="0"/>
              </a:spcAft>
              <a:buNone/>
            </a:pPr>
            <a:r>
              <a:rPr lang="en-IN" sz="1800" b="1">
                <a:solidFill>
                  <a:srgbClr val="073642"/>
                </a:solidFill>
                <a:latin typeface="Consolas"/>
                <a:ea typeface="Consolas"/>
                <a:cs typeface="Consolas"/>
                <a:sym typeface="Consolas"/>
              </a:rPr>
              <a:t>var</a:t>
            </a:r>
            <a:r>
              <a:rPr lang="en-IN" sz="1800" b="1">
                <a:solidFill>
                  <a:srgbClr val="000000"/>
                </a:solidFill>
                <a:latin typeface="Consolas"/>
                <a:ea typeface="Consolas"/>
                <a:cs typeface="Consolas"/>
                <a:sym typeface="Consolas"/>
              </a:rPr>
              <a:t> </a:t>
            </a:r>
            <a:r>
              <a:rPr lang="en-IN" sz="1800" b="1">
                <a:solidFill>
                  <a:srgbClr val="268BD2"/>
                </a:solidFill>
                <a:latin typeface="Consolas"/>
                <a:ea typeface="Consolas"/>
                <a:cs typeface="Consolas"/>
                <a:sym typeface="Consolas"/>
              </a:rPr>
              <a:t>age</a:t>
            </a:r>
            <a:r>
              <a:rPr lang="en-IN" sz="1800" b="1">
                <a:solidFill>
                  <a:srgbClr val="000000"/>
                </a:solidFill>
                <a:latin typeface="Consolas"/>
                <a:ea typeface="Consolas"/>
                <a:cs typeface="Consolas"/>
                <a:sym typeface="Consolas"/>
              </a:rPr>
              <a:t> </a:t>
            </a:r>
            <a:r>
              <a:rPr lang="en-IN" sz="1800" b="1">
                <a:solidFill>
                  <a:srgbClr val="859900"/>
                </a:solidFill>
                <a:latin typeface="Consolas"/>
                <a:ea typeface="Consolas"/>
                <a:cs typeface="Consolas"/>
                <a:sym typeface="Consolas"/>
              </a:rPr>
              <a:t>=</a:t>
            </a:r>
            <a:r>
              <a:rPr lang="en-IN" sz="1800" b="1">
                <a:solidFill>
                  <a:srgbClr val="000000"/>
                </a:solidFill>
                <a:latin typeface="Consolas"/>
                <a:ea typeface="Consolas"/>
                <a:cs typeface="Consolas"/>
                <a:sym typeface="Consolas"/>
              </a:rPr>
              <a:t> </a:t>
            </a:r>
            <a:r>
              <a:rPr lang="en-IN" sz="1800" b="1">
                <a:solidFill>
                  <a:srgbClr val="D33682"/>
                </a:solidFill>
                <a:latin typeface="Consolas"/>
                <a:ea typeface="Consolas"/>
                <a:cs typeface="Consolas"/>
                <a:sym typeface="Consolas"/>
              </a:rPr>
              <a:t>38</a:t>
            </a:r>
            <a:r>
              <a:rPr lang="en-IN" sz="1800" b="1">
                <a:solidFill>
                  <a:srgbClr val="000000"/>
                </a:solidFill>
                <a:latin typeface="Consolas"/>
                <a:ea typeface="Consolas"/>
                <a:cs typeface="Consolas"/>
                <a:sym typeface="Consolas"/>
              </a:rPr>
              <a:t>; </a:t>
            </a:r>
            <a:r>
              <a:rPr lang="en-IN" sz="1800" b="1">
                <a:solidFill>
                  <a:srgbClr val="93A1A1"/>
                </a:solidFill>
                <a:latin typeface="Consolas"/>
                <a:ea typeface="Consolas"/>
                <a:cs typeface="Consolas"/>
                <a:sym typeface="Consolas"/>
              </a:rPr>
              <a:t>// number</a:t>
            </a:r>
            <a:endParaRPr/>
          </a:p>
          <a:p>
            <a:pPr marL="0" marR="0" lvl="0" indent="0" algn="l" rtl="0">
              <a:spcBef>
                <a:spcPts val="0"/>
              </a:spcBef>
              <a:spcAft>
                <a:spcPts val="0"/>
              </a:spcAft>
              <a:buNone/>
            </a:pPr>
            <a:r>
              <a:rPr lang="en-IN" sz="1800" b="1">
                <a:solidFill>
                  <a:srgbClr val="073642"/>
                </a:solidFill>
                <a:latin typeface="Consolas"/>
                <a:ea typeface="Consolas"/>
                <a:cs typeface="Consolas"/>
                <a:sym typeface="Consolas"/>
              </a:rPr>
              <a:t>var</a:t>
            </a:r>
            <a:r>
              <a:rPr lang="en-IN" sz="1800" b="1">
                <a:solidFill>
                  <a:srgbClr val="000000"/>
                </a:solidFill>
                <a:latin typeface="Consolas"/>
                <a:ea typeface="Consolas"/>
                <a:cs typeface="Consolas"/>
                <a:sym typeface="Consolas"/>
              </a:rPr>
              <a:t> </a:t>
            </a:r>
            <a:r>
              <a:rPr lang="en-IN" sz="1800" b="1">
                <a:solidFill>
                  <a:srgbClr val="268BD2"/>
                </a:solidFill>
                <a:latin typeface="Consolas"/>
                <a:ea typeface="Consolas"/>
                <a:cs typeface="Consolas"/>
                <a:sym typeface="Consolas"/>
              </a:rPr>
              <a:t>isSciencetist </a:t>
            </a:r>
            <a:r>
              <a:rPr lang="en-IN" sz="1800" b="1">
                <a:solidFill>
                  <a:srgbClr val="000000"/>
                </a:solidFill>
                <a:latin typeface="Consolas"/>
                <a:ea typeface="Consolas"/>
                <a:cs typeface="Consolas"/>
                <a:sym typeface="Consolas"/>
              </a:rPr>
              <a:t> </a:t>
            </a:r>
            <a:r>
              <a:rPr lang="en-IN" sz="1800" b="1">
                <a:solidFill>
                  <a:srgbClr val="859900"/>
                </a:solidFill>
                <a:latin typeface="Consolas"/>
                <a:ea typeface="Consolas"/>
                <a:cs typeface="Consolas"/>
                <a:sym typeface="Consolas"/>
              </a:rPr>
              <a:t>=</a:t>
            </a:r>
            <a:r>
              <a:rPr lang="en-IN" sz="1800" b="1">
                <a:solidFill>
                  <a:srgbClr val="000000"/>
                </a:solidFill>
                <a:latin typeface="Consolas"/>
                <a:ea typeface="Consolas"/>
                <a:cs typeface="Consolas"/>
                <a:sym typeface="Consolas"/>
              </a:rPr>
              <a:t> </a:t>
            </a:r>
            <a:r>
              <a:rPr lang="en-IN" sz="1800" b="1">
                <a:solidFill>
                  <a:srgbClr val="B58900"/>
                </a:solidFill>
                <a:latin typeface="Consolas"/>
                <a:ea typeface="Consolas"/>
                <a:cs typeface="Consolas"/>
                <a:sym typeface="Consolas"/>
              </a:rPr>
              <a:t>true</a:t>
            </a:r>
            <a:r>
              <a:rPr lang="en-IN" sz="1800" b="1">
                <a:solidFill>
                  <a:srgbClr val="000000"/>
                </a:solidFill>
                <a:latin typeface="Consolas"/>
                <a:ea typeface="Consolas"/>
                <a:cs typeface="Consolas"/>
                <a:sym typeface="Consolas"/>
              </a:rPr>
              <a:t>; </a:t>
            </a:r>
            <a:r>
              <a:rPr lang="en-IN" sz="1800" b="1">
                <a:solidFill>
                  <a:srgbClr val="93A1A1"/>
                </a:solidFill>
                <a:latin typeface="Consolas"/>
                <a:ea typeface="Consolas"/>
                <a:cs typeface="Consolas"/>
                <a:sym typeface="Consolas"/>
              </a:rPr>
              <a:t>// boolean</a:t>
            </a:r>
            <a:endParaRPr sz="1800" b="1">
              <a:solidFill>
                <a:srgbClr val="93A1A1"/>
              </a:solidFill>
              <a:latin typeface="Consolas"/>
              <a:ea typeface="Consolas"/>
              <a:cs typeface="Consolas"/>
              <a:sym typeface="Consolas"/>
            </a:endParaRPr>
          </a:p>
          <a:p>
            <a:pPr marL="0" marR="0" lvl="0" indent="0" algn="l" rtl="0">
              <a:spcBef>
                <a:spcPts val="0"/>
              </a:spcBef>
              <a:spcAft>
                <a:spcPts val="0"/>
              </a:spcAft>
              <a:buNone/>
            </a:pPr>
            <a:r>
              <a:rPr lang="en-IN" sz="1800">
                <a:solidFill>
                  <a:srgbClr val="859900"/>
                </a:solidFill>
                <a:latin typeface="Consolas"/>
                <a:ea typeface="Consolas"/>
                <a:cs typeface="Consolas"/>
                <a:sym typeface="Consolas"/>
              </a:rPr>
              <a:t>console</a:t>
            </a:r>
            <a:r>
              <a:rPr lang="en-IN" sz="1800">
                <a:solidFill>
                  <a:srgbClr val="000000"/>
                </a:solidFill>
                <a:latin typeface="Consolas"/>
                <a:ea typeface="Consolas"/>
                <a:cs typeface="Consolas"/>
                <a:sym typeface="Consolas"/>
              </a:rPr>
              <a:t>.</a:t>
            </a:r>
            <a:r>
              <a:rPr lang="en-IN" sz="1800">
                <a:solidFill>
                  <a:srgbClr val="268BD2"/>
                </a:solidFill>
                <a:latin typeface="Consolas"/>
                <a:ea typeface="Consolas"/>
                <a:cs typeface="Consolas"/>
                <a:sym typeface="Consolas"/>
              </a:rPr>
              <a:t>log</a:t>
            </a:r>
            <a:r>
              <a:rPr lang="en-IN" sz="1800">
                <a:solidFill>
                  <a:srgbClr val="000000"/>
                </a:solidFill>
                <a:latin typeface="Consolas"/>
                <a:ea typeface="Consolas"/>
                <a:cs typeface="Consolas"/>
                <a:sym typeface="Consolas"/>
              </a:rPr>
              <a:t>(</a:t>
            </a:r>
            <a:r>
              <a:rPr lang="en-IN" sz="1800">
                <a:solidFill>
                  <a:srgbClr val="2AA198"/>
                </a:solidFill>
                <a:latin typeface="Consolas"/>
                <a:ea typeface="Consolas"/>
                <a:cs typeface="Consolas"/>
                <a:sym typeface="Consolas"/>
              </a:rPr>
              <a:t>"Name:"</a:t>
            </a:r>
            <a:r>
              <a:rPr lang="en-IN" sz="1800">
                <a:solidFill>
                  <a:srgbClr val="000000"/>
                </a:solidFill>
                <a:latin typeface="Consolas"/>
                <a:ea typeface="Consolas"/>
                <a:cs typeface="Consolas"/>
                <a:sym typeface="Consolas"/>
              </a:rPr>
              <a:t> </a:t>
            </a:r>
            <a:r>
              <a:rPr lang="en-IN" sz="1800">
                <a:solidFill>
                  <a:srgbClr val="859900"/>
                </a:solidFill>
                <a:latin typeface="Consolas"/>
                <a:ea typeface="Consolas"/>
                <a:cs typeface="Consolas"/>
                <a:sym typeface="Consolas"/>
              </a:rPr>
              <a:t>+</a:t>
            </a:r>
            <a:r>
              <a:rPr lang="en-IN" sz="1800">
                <a:solidFill>
                  <a:srgbClr val="000000"/>
                </a:solidFill>
                <a:latin typeface="Consolas"/>
                <a:ea typeface="Consolas"/>
                <a:cs typeface="Consolas"/>
                <a:sym typeface="Consolas"/>
              </a:rPr>
              <a:t> </a:t>
            </a:r>
            <a:r>
              <a:rPr lang="en-IN" sz="1800">
                <a:solidFill>
                  <a:srgbClr val="268BD2"/>
                </a:solidFill>
                <a:latin typeface="Consolas"/>
                <a:ea typeface="Consolas"/>
                <a:cs typeface="Consolas"/>
                <a:sym typeface="Consolas"/>
              </a:rPr>
              <a:t>uname</a:t>
            </a:r>
            <a:r>
              <a:rPr lang="en-IN" sz="1800">
                <a:solidFill>
                  <a:srgbClr val="000000"/>
                </a:solidFill>
                <a:latin typeface="Consolas"/>
                <a:ea typeface="Consolas"/>
                <a:cs typeface="Consolas"/>
                <a:sym typeface="Consolas"/>
              </a:rPr>
              <a:t>);</a:t>
            </a:r>
            <a:endParaRPr/>
          </a:p>
          <a:p>
            <a:pPr marL="0" marR="0" lvl="0" indent="0" algn="l" rtl="0">
              <a:spcBef>
                <a:spcPts val="0"/>
              </a:spcBef>
              <a:spcAft>
                <a:spcPts val="0"/>
              </a:spcAft>
              <a:buNone/>
            </a:pPr>
            <a:r>
              <a:rPr lang="en-IN" sz="1800">
                <a:solidFill>
                  <a:srgbClr val="859900"/>
                </a:solidFill>
                <a:latin typeface="Consolas"/>
                <a:ea typeface="Consolas"/>
                <a:cs typeface="Consolas"/>
                <a:sym typeface="Consolas"/>
              </a:rPr>
              <a:t>console</a:t>
            </a:r>
            <a:r>
              <a:rPr lang="en-IN" sz="1800">
                <a:solidFill>
                  <a:srgbClr val="000000"/>
                </a:solidFill>
                <a:latin typeface="Consolas"/>
                <a:ea typeface="Consolas"/>
                <a:cs typeface="Consolas"/>
                <a:sym typeface="Consolas"/>
              </a:rPr>
              <a:t>.</a:t>
            </a:r>
            <a:r>
              <a:rPr lang="en-IN" sz="1800">
                <a:solidFill>
                  <a:srgbClr val="268BD2"/>
                </a:solidFill>
                <a:latin typeface="Consolas"/>
                <a:ea typeface="Consolas"/>
                <a:cs typeface="Consolas"/>
                <a:sym typeface="Consolas"/>
              </a:rPr>
              <a:t>log</a:t>
            </a:r>
            <a:r>
              <a:rPr lang="en-IN" sz="1800">
                <a:solidFill>
                  <a:srgbClr val="000000"/>
                </a:solidFill>
                <a:latin typeface="Consolas"/>
                <a:ea typeface="Consolas"/>
                <a:cs typeface="Consolas"/>
                <a:sym typeface="Consolas"/>
              </a:rPr>
              <a:t>(</a:t>
            </a:r>
            <a:r>
              <a:rPr lang="en-IN" sz="1800">
                <a:solidFill>
                  <a:srgbClr val="2AA198"/>
                </a:solidFill>
                <a:latin typeface="Consolas"/>
                <a:ea typeface="Consolas"/>
                <a:cs typeface="Consolas"/>
                <a:sym typeface="Consolas"/>
              </a:rPr>
              <a:t>"Location:"</a:t>
            </a:r>
            <a:r>
              <a:rPr lang="en-IN" sz="1800">
                <a:solidFill>
                  <a:srgbClr val="000000"/>
                </a:solidFill>
                <a:latin typeface="Consolas"/>
                <a:ea typeface="Consolas"/>
                <a:cs typeface="Consolas"/>
                <a:sym typeface="Consolas"/>
              </a:rPr>
              <a:t> </a:t>
            </a:r>
            <a:r>
              <a:rPr lang="en-IN" sz="1800">
                <a:solidFill>
                  <a:srgbClr val="859900"/>
                </a:solidFill>
                <a:latin typeface="Consolas"/>
                <a:ea typeface="Consolas"/>
                <a:cs typeface="Consolas"/>
                <a:sym typeface="Consolas"/>
              </a:rPr>
              <a:t>+</a:t>
            </a:r>
            <a:r>
              <a:rPr lang="en-IN" sz="1800">
                <a:solidFill>
                  <a:srgbClr val="000000"/>
                </a:solidFill>
                <a:latin typeface="Consolas"/>
                <a:ea typeface="Consolas"/>
                <a:cs typeface="Consolas"/>
                <a:sym typeface="Consolas"/>
              </a:rPr>
              <a:t> </a:t>
            </a:r>
            <a:r>
              <a:rPr lang="en-IN" sz="1800">
                <a:solidFill>
                  <a:srgbClr val="268BD2"/>
                </a:solidFill>
                <a:latin typeface="Consolas"/>
                <a:ea typeface="Consolas"/>
                <a:cs typeface="Consolas"/>
                <a:sym typeface="Consolas"/>
              </a:rPr>
              <a:t>ulocation</a:t>
            </a:r>
            <a:r>
              <a:rPr lang="en-IN" sz="1800">
                <a:solidFill>
                  <a:srgbClr val="000000"/>
                </a:solidFill>
                <a:latin typeface="Consolas"/>
                <a:ea typeface="Consolas"/>
                <a:cs typeface="Consolas"/>
                <a:sym typeface="Consolas"/>
              </a:rPr>
              <a:t>);</a:t>
            </a:r>
            <a:endParaRPr/>
          </a:p>
          <a:p>
            <a:pPr marL="0" marR="0" lvl="0" indent="0" algn="l" rtl="0">
              <a:spcBef>
                <a:spcPts val="0"/>
              </a:spcBef>
              <a:spcAft>
                <a:spcPts val="0"/>
              </a:spcAft>
              <a:buNone/>
            </a:pPr>
            <a:r>
              <a:rPr lang="en-IN" sz="1800">
                <a:solidFill>
                  <a:srgbClr val="859900"/>
                </a:solidFill>
                <a:latin typeface="Consolas"/>
                <a:ea typeface="Consolas"/>
                <a:cs typeface="Consolas"/>
                <a:sym typeface="Consolas"/>
              </a:rPr>
              <a:t>console</a:t>
            </a:r>
            <a:r>
              <a:rPr lang="en-IN" sz="1800">
                <a:solidFill>
                  <a:srgbClr val="000000"/>
                </a:solidFill>
                <a:latin typeface="Consolas"/>
                <a:ea typeface="Consolas"/>
                <a:cs typeface="Consolas"/>
                <a:sym typeface="Consolas"/>
              </a:rPr>
              <a:t>.</a:t>
            </a:r>
            <a:r>
              <a:rPr lang="en-IN" sz="1800">
                <a:solidFill>
                  <a:srgbClr val="268BD2"/>
                </a:solidFill>
                <a:latin typeface="Consolas"/>
                <a:ea typeface="Consolas"/>
                <a:cs typeface="Consolas"/>
                <a:sym typeface="Consolas"/>
              </a:rPr>
              <a:t>log</a:t>
            </a:r>
            <a:r>
              <a:rPr lang="en-IN" sz="1800">
                <a:solidFill>
                  <a:srgbClr val="000000"/>
                </a:solidFill>
                <a:latin typeface="Consolas"/>
                <a:ea typeface="Consolas"/>
                <a:cs typeface="Consolas"/>
                <a:sym typeface="Consolas"/>
              </a:rPr>
              <a:t>(</a:t>
            </a:r>
            <a:r>
              <a:rPr lang="en-IN" sz="1800">
                <a:solidFill>
                  <a:srgbClr val="2AA198"/>
                </a:solidFill>
                <a:latin typeface="Consolas"/>
                <a:ea typeface="Consolas"/>
                <a:cs typeface="Consolas"/>
                <a:sym typeface="Consolas"/>
              </a:rPr>
              <a:t>"Age:"</a:t>
            </a:r>
            <a:r>
              <a:rPr lang="en-IN" sz="1800">
                <a:solidFill>
                  <a:srgbClr val="000000"/>
                </a:solidFill>
                <a:latin typeface="Consolas"/>
                <a:ea typeface="Consolas"/>
                <a:cs typeface="Consolas"/>
                <a:sym typeface="Consolas"/>
              </a:rPr>
              <a:t> </a:t>
            </a:r>
            <a:r>
              <a:rPr lang="en-IN" sz="1800">
                <a:solidFill>
                  <a:srgbClr val="859900"/>
                </a:solidFill>
                <a:latin typeface="Consolas"/>
                <a:ea typeface="Consolas"/>
                <a:cs typeface="Consolas"/>
                <a:sym typeface="Consolas"/>
              </a:rPr>
              <a:t>+</a:t>
            </a:r>
            <a:r>
              <a:rPr lang="en-IN" sz="1800">
                <a:solidFill>
                  <a:srgbClr val="000000"/>
                </a:solidFill>
                <a:latin typeface="Consolas"/>
                <a:ea typeface="Consolas"/>
                <a:cs typeface="Consolas"/>
                <a:sym typeface="Consolas"/>
              </a:rPr>
              <a:t> </a:t>
            </a:r>
            <a:r>
              <a:rPr lang="en-IN" sz="1800">
                <a:solidFill>
                  <a:srgbClr val="268BD2"/>
                </a:solidFill>
                <a:latin typeface="Consolas"/>
                <a:ea typeface="Consolas"/>
                <a:cs typeface="Consolas"/>
                <a:sym typeface="Consolas"/>
              </a:rPr>
              <a:t>age</a:t>
            </a:r>
            <a:r>
              <a:rPr lang="en-IN" sz="1800">
                <a:solidFill>
                  <a:srgbClr val="000000"/>
                </a:solidFill>
                <a:latin typeface="Consolas"/>
                <a:ea typeface="Consolas"/>
                <a:cs typeface="Consolas"/>
                <a:sym typeface="Consolas"/>
              </a:rPr>
              <a:t>);</a:t>
            </a:r>
            <a:endParaRPr/>
          </a:p>
          <a:p>
            <a:pPr marL="0" marR="0" lvl="0" indent="0" algn="l" rtl="0">
              <a:spcBef>
                <a:spcPts val="0"/>
              </a:spcBef>
              <a:spcAft>
                <a:spcPts val="0"/>
              </a:spcAft>
              <a:buNone/>
            </a:pPr>
            <a:r>
              <a:rPr lang="en-IN" sz="1800">
                <a:solidFill>
                  <a:srgbClr val="859900"/>
                </a:solidFill>
                <a:latin typeface="Consolas"/>
                <a:ea typeface="Consolas"/>
                <a:cs typeface="Consolas"/>
                <a:sym typeface="Consolas"/>
              </a:rPr>
              <a:t>console</a:t>
            </a:r>
            <a:r>
              <a:rPr lang="en-IN" sz="1800">
                <a:solidFill>
                  <a:srgbClr val="000000"/>
                </a:solidFill>
                <a:latin typeface="Consolas"/>
                <a:ea typeface="Consolas"/>
                <a:cs typeface="Consolas"/>
                <a:sym typeface="Consolas"/>
              </a:rPr>
              <a:t>.</a:t>
            </a:r>
            <a:r>
              <a:rPr lang="en-IN" sz="1800">
                <a:solidFill>
                  <a:srgbClr val="268BD2"/>
                </a:solidFill>
                <a:latin typeface="Consolas"/>
                <a:ea typeface="Consolas"/>
                <a:cs typeface="Consolas"/>
                <a:sym typeface="Consolas"/>
              </a:rPr>
              <a:t>log</a:t>
            </a:r>
            <a:r>
              <a:rPr lang="en-IN" sz="1800">
                <a:solidFill>
                  <a:srgbClr val="000000"/>
                </a:solidFill>
                <a:latin typeface="Consolas"/>
                <a:ea typeface="Consolas"/>
                <a:cs typeface="Consolas"/>
                <a:sym typeface="Consolas"/>
              </a:rPr>
              <a:t>(</a:t>
            </a:r>
            <a:r>
              <a:rPr lang="en-IN" sz="1800">
                <a:solidFill>
                  <a:srgbClr val="2AA198"/>
                </a:solidFill>
                <a:latin typeface="Consolas"/>
                <a:ea typeface="Consolas"/>
                <a:cs typeface="Consolas"/>
                <a:sym typeface="Consolas"/>
              </a:rPr>
              <a:t>"Is a Sciencetist:"</a:t>
            </a:r>
            <a:r>
              <a:rPr lang="en-IN" sz="1800">
                <a:solidFill>
                  <a:srgbClr val="000000"/>
                </a:solidFill>
                <a:latin typeface="Consolas"/>
                <a:ea typeface="Consolas"/>
                <a:cs typeface="Consolas"/>
                <a:sym typeface="Consolas"/>
              </a:rPr>
              <a:t> </a:t>
            </a:r>
            <a:r>
              <a:rPr lang="en-IN" sz="1800">
                <a:solidFill>
                  <a:srgbClr val="859900"/>
                </a:solidFill>
                <a:latin typeface="Consolas"/>
                <a:ea typeface="Consolas"/>
                <a:cs typeface="Consolas"/>
                <a:sym typeface="Consolas"/>
              </a:rPr>
              <a:t>+</a:t>
            </a:r>
            <a:r>
              <a:rPr lang="en-IN" sz="1800">
                <a:solidFill>
                  <a:srgbClr val="000000"/>
                </a:solidFill>
                <a:latin typeface="Consolas"/>
                <a:ea typeface="Consolas"/>
                <a:cs typeface="Consolas"/>
                <a:sym typeface="Consolas"/>
              </a:rPr>
              <a:t> </a:t>
            </a:r>
            <a:r>
              <a:rPr lang="en-IN" sz="1800" b="1">
                <a:solidFill>
                  <a:srgbClr val="268BD2"/>
                </a:solidFill>
                <a:latin typeface="Consolas"/>
                <a:ea typeface="Consolas"/>
                <a:cs typeface="Consolas"/>
                <a:sym typeface="Consolas"/>
              </a:rPr>
              <a:t>isSciencetist</a:t>
            </a:r>
            <a:r>
              <a:rPr lang="en-IN" sz="1800">
                <a:solidFill>
                  <a:srgbClr val="000000"/>
                </a:solidFill>
                <a:latin typeface="Consolas"/>
                <a:ea typeface="Consolas"/>
                <a:cs typeface="Consolas"/>
                <a:sym typeface="Consolas"/>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1000"/>
              </a:spcBef>
              <a:spcAft>
                <a:spcPts val="0"/>
              </a:spcAft>
              <a:buClr>
                <a:schemeClr val="dk1"/>
              </a:buClr>
              <a:buSzPts val="2800"/>
              <a:buChar char="•"/>
            </a:pPr>
            <a:r>
              <a:rPr lang="en-IN"/>
              <a:t>The TypeScript compiler is also implemented in TypeScript and can be used with any browser or JavaScript engines like Node.js. </a:t>
            </a:r>
            <a:endParaRPr/>
          </a:p>
          <a:p>
            <a:pPr marL="0" lvl="0" indent="0" algn="l" rtl="0">
              <a:lnSpc>
                <a:spcPct val="115000"/>
              </a:lnSpc>
              <a:spcBef>
                <a:spcPts val="1200"/>
              </a:spcBef>
              <a:spcAft>
                <a:spcPts val="0"/>
              </a:spcAft>
              <a:buNone/>
            </a:pPr>
            <a:endParaRPr sz="1200">
              <a:solidFill>
                <a:srgbClr val="212529"/>
              </a:solidFill>
              <a:highlight>
                <a:srgbClr val="FFFFFF"/>
              </a:highlight>
              <a:latin typeface="Roboto"/>
              <a:ea typeface="Roboto"/>
              <a:cs typeface="Roboto"/>
              <a:sym typeface="Roboto"/>
            </a:endParaRPr>
          </a:p>
          <a:p>
            <a:pPr marL="228600" lvl="0" indent="0" algn="just" rtl="0">
              <a:lnSpc>
                <a:spcPct val="90000"/>
              </a:lnSpc>
              <a:spcBef>
                <a:spcPts val="1200"/>
              </a:spcBef>
              <a:spcAft>
                <a:spcPts val="0"/>
              </a:spcAft>
              <a:buNone/>
            </a:pPr>
            <a:endParaRPr/>
          </a:p>
          <a:p>
            <a:pPr marL="685800" lvl="0" indent="0" algn="just" rtl="0">
              <a:lnSpc>
                <a:spcPct val="90000"/>
              </a:lnSpc>
              <a:spcBef>
                <a:spcPts val="1000"/>
              </a:spcBef>
              <a:spcAft>
                <a:spcPts val="0"/>
              </a:spcAft>
              <a:buNone/>
            </a:pPr>
            <a:endParaRPr/>
          </a:p>
        </p:txBody>
      </p:sp>
      <p:pic>
        <p:nvPicPr>
          <p:cNvPr id="102" name="Google Shape;102;p15"/>
          <p:cNvPicPr preferRelativeResize="0"/>
          <p:nvPr/>
        </p:nvPicPr>
        <p:blipFill>
          <a:blip r:embed="rId3">
            <a:alphaModFix/>
          </a:blip>
          <a:stretch>
            <a:fillRect/>
          </a:stretch>
        </p:blipFill>
        <p:spPr>
          <a:xfrm>
            <a:off x="2875975" y="3245275"/>
            <a:ext cx="5789725" cy="31064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2"/>
          <p:cNvSpPr txBox="1">
            <a:spLocks noGrp="1"/>
          </p:cNvSpPr>
          <p:nvPr>
            <p:ph type="title"/>
          </p:nvPr>
        </p:nvSpPr>
        <p:spPr>
          <a:xfrm>
            <a:off x="838200" y="365125"/>
            <a:ext cx="10515600" cy="549275"/>
          </a:xfrm>
          <a:prstGeom prst="rect">
            <a:avLst/>
          </a:prstGeom>
          <a:noFill/>
          <a:ln>
            <a:noFill/>
          </a:ln>
        </p:spPr>
        <p:txBody>
          <a:bodyPr spcFirstLastPara="1" wrap="square" lIns="91425" tIns="45700" rIns="91425" bIns="45700" anchor="ctr" anchorCtr="0">
            <a:normAutofit/>
          </a:bodyPr>
          <a:lstStyle/>
          <a:p>
            <a:pPr marL="0" lvl="2" indent="0" algn="l" rtl="0">
              <a:spcBef>
                <a:spcPts val="0"/>
              </a:spcBef>
              <a:spcAft>
                <a:spcPts val="0"/>
              </a:spcAft>
              <a:buNone/>
            </a:pPr>
            <a:r>
              <a:rPr lang="en-IN" sz="1800" b="1"/>
              <a:t>var Vs let keyword</a:t>
            </a:r>
            <a:endParaRPr sz="1800"/>
          </a:p>
        </p:txBody>
      </p:sp>
      <p:graphicFrame>
        <p:nvGraphicFramePr>
          <p:cNvPr id="294" name="Google Shape;294;p42"/>
          <p:cNvGraphicFramePr/>
          <p:nvPr>
            <p:extLst>
              <p:ext uri="{D42A27DB-BD31-4B8C-83A1-F6EECF244321}">
                <p14:modId xmlns:p14="http://schemas.microsoft.com/office/powerpoint/2010/main" val="2710418096"/>
              </p:ext>
            </p:extLst>
          </p:nvPr>
        </p:nvGraphicFramePr>
        <p:xfrm>
          <a:off x="1563328" y="914400"/>
          <a:ext cx="9065350" cy="5639627"/>
        </p:xfrm>
        <a:graphic>
          <a:graphicData uri="http://schemas.openxmlformats.org/drawingml/2006/table">
            <a:tbl>
              <a:tblPr>
                <a:noFill/>
                <a:tableStyleId>{E25A4272-4A47-493A-889E-FB9E7FB4CCAB}</a:tableStyleId>
              </a:tblPr>
              <a:tblGrid>
                <a:gridCol w="508075">
                  <a:extLst>
                    <a:ext uri="{9D8B030D-6E8A-4147-A177-3AD203B41FA5}">
                      <a16:colId xmlns:a16="http://schemas.microsoft.com/office/drawing/2014/main" val="20000"/>
                    </a:ext>
                  </a:extLst>
                </a:gridCol>
                <a:gridCol w="4238025">
                  <a:extLst>
                    <a:ext uri="{9D8B030D-6E8A-4147-A177-3AD203B41FA5}">
                      <a16:colId xmlns:a16="http://schemas.microsoft.com/office/drawing/2014/main" val="20001"/>
                    </a:ext>
                  </a:extLst>
                </a:gridCol>
                <a:gridCol w="4319250">
                  <a:extLst>
                    <a:ext uri="{9D8B030D-6E8A-4147-A177-3AD203B41FA5}">
                      <a16:colId xmlns:a16="http://schemas.microsoft.com/office/drawing/2014/main" val="20002"/>
                    </a:ext>
                  </a:extLst>
                </a:gridCol>
              </a:tblGrid>
              <a:tr h="363697">
                <a:tc>
                  <a:txBody>
                    <a:bodyPr/>
                    <a:lstStyle/>
                    <a:p>
                      <a:pPr marL="0" marR="0" lvl="0" indent="0" algn="just" rtl="0">
                        <a:lnSpc>
                          <a:spcPct val="107000"/>
                        </a:lnSpc>
                        <a:spcBef>
                          <a:spcPts val="0"/>
                        </a:spcBef>
                        <a:spcAft>
                          <a:spcPts val="0"/>
                        </a:spcAft>
                        <a:buNone/>
                      </a:pPr>
                      <a:r>
                        <a:rPr lang="en-IN" sz="1400" b="1" u="none" strike="noStrike" cap="none">
                          <a:latin typeface="Times New Roman"/>
                          <a:ea typeface="Times New Roman"/>
                          <a:cs typeface="Times New Roman"/>
                          <a:sym typeface="Times New Roman"/>
                        </a:rPr>
                        <a:t>Sr. No.</a:t>
                      </a:r>
                      <a:endParaRPr sz="14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b="1" u="none" strike="noStrike" cap="none">
                          <a:latin typeface="Times New Roman"/>
                          <a:ea typeface="Times New Roman"/>
                          <a:cs typeface="Times New Roman"/>
                          <a:sym typeface="Times New Roman"/>
                        </a:rPr>
                        <a:t>Var</a:t>
                      </a:r>
                      <a:endParaRPr sz="14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b="1" u="none" strike="noStrike" cap="none">
                          <a:latin typeface="Times New Roman"/>
                          <a:ea typeface="Times New Roman"/>
                          <a:cs typeface="Times New Roman"/>
                          <a:sym typeface="Times New Roman"/>
                        </a:rPr>
                        <a:t>let</a:t>
                      </a:r>
                      <a:endParaRPr sz="14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12475">
                <a:tc>
                  <a:txBody>
                    <a:bodyPr/>
                    <a:lstStyle/>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1.</a:t>
                      </a:r>
                      <a:endParaRPr sz="14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u="none" strike="noStrike" cap="none" dirty="0">
                          <a:latin typeface="Times New Roman"/>
                          <a:ea typeface="Times New Roman"/>
                          <a:cs typeface="Times New Roman"/>
                          <a:sym typeface="Times New Roman"/>
                        </a:rPr>
                        <a:t>The var keyword was </a:t>
                      </a:r>
                      <a:r>
                        <a:rPr lang="en-IN" sz="1400" u="none" strike="noStrike" cap="none" dirty="0">
                          <a:highlight>
                            <a:srgbClr val="FFFF00"/>
                          </a:highlight>
                          <a:latin typeface="Times New Roman"/>
                          <a:ea typeface="Times New Roman"/>
                          <a:cs typeface="Times New Roman"/>
                          <a:sym typeface="Times New Roman"/>
                        </a:rPr>
                        <a:t>introduced with JavaScript.</a:t>
                      </a:r>
                      <a:endParaRPr sz="1400" u="none" strike="noStrike" cap="none" dirty="0">
                        <a:highlight>
                          <a:srgbClr val="FFFF00"/>
                        </a:highlight>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u="none" strike="noStrike" cap="none" dirty="0">
                          <a:latin typeface="Times New Roman"/>
                          <a:ea typeface="Times New Roman"/>
                          <a:cs typeface="Times New Roman"/>
                          <a:sym typeface="Times New Roman"/>
                        </a:rPr>
                        <a:t>The let keyword </a:t>
                      </a:r>
                      <a:r>
                        <a:rPr lang="en-IN" sz="1400" u="none" strike="noStrike" cap="none" dirty="0">
                          <a:highlight>
                            <a:srgbClr val="FFFF00"/>
                          </a:highlight>
                          <a:latin typeface="Times New Roman"/>
                          <a:ea typeface="Times New Roman"/>
                          <a:cs typeface="Times New Roman"/>
                          <a:sym typeface="Times New Roman"/>
                        </a:rPr>
                        <a:t>was added in ES6 (ES 2015) </a:t>
                      </a:r>
                      <a:r>
                        <a:rPr lang="en-IN" sz="1400" u="none" strike="noStrike" cap="none" dirty="0">
                          <a:latin typeface="Times New Roman"/>
                          <a:ea typeface="Times New Roman"/>
                          <a:cs typeface="Times New Roman"/>
                          <a:sym typeface="Times New Roman"/>
                        </a:rPr>
                        <a:t>version of JavaScript.</a:t>
                      </a:r>
                      <a:endParaRPr sz="1400" u="none" strike="noStrike" cap="none" dirty="0">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12475">
                <a:tc>
                  <a:txBody>
                    <a:bodyPr/>
                    <a:lstStyle/>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2.</a:t>
                      </a:r>
                      <a:endParaRPr sz="14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u="none" strike="noStrike" cap="none" dirty="0">
                          <a:latin typeface="Times New Roman"/>
                          <a:ea typeface="Times New Roman"/>
                          <a:cs typeface="Times New Roman"/>
                          <a:sym typeface="Times New Roman"/>
                        </a:rPr>
                        <a:t>It has </a:t>
                      </a:r>
                      <a:r>
                        <a:rPr lang="en-IN" sz="1400" u="none" strike="noStrike" cap="none" dirty="0">
                          <a:highlight>
                            <a:srgbClr val="FFFF00"/>
                          </a:highlight>
                          <a:latin typeface="Times New Roman"/>
                          <a:ea typeface="Times New Roman"/>
                          <a:cs typeface="Times New Roman"/>
                          <a:sym typeface="Times New Roman"/>
                        </a:rPr>
                        <a:t>global scope.</a:t>
                      </a:r>
                      <a:endParaRPr sz="1400" u="none" strike="noStrike" cap="none" dirty="0">
                        <a:highlight>
                          <a:srgbClr val="FFFF00"/>
                        </a:highlight>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u="none" strike="noStrike" cap="none" dirty="0">
                          <a:latin typeface="Times New Roman"/>
                          <a:ea typeface="Times New Roman"/>
                          <a:cs typeface="Times New Roman"/>
                          <a:sym typeface="Times New Roman"/>
                        </a:rPr>
                        <a:t>It is limited to</a:t>
                      </a:r>
                      <a:r>
                        <a:rPr lang="en-IN" sz="1400" u="none" strike="noStrike" cap="none" dirty="0">
                          <a:highlight>
                            <a:srgbClr val="FFFF00"/>
                          </a:highlight>
                          <a:latin typeface="Times New Roman"/>
                          <a:ea typeface="Times New Roman"/>
                          <a:cs typeface="Times New Roman"/>
                          <a:sym typeface="Times New Roman"/>
                        </a:rPr>
                        <a:t> block scope.</a:t>
                      </a:r>
                      <a:endParaRPr sz="1400" u="none" strike="noStrike" cap="none" dirty="0">
                        <a:highlight>
                          <a:srgbClr val="FFFF00"/>
                        </a:highlight>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12475">
                <a:tc>
                  <a:txBody>
                    <a:bodyPr/>
                    <a:lstStyle/>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3.</a:t>
                      </a:r>
                      <a:endParaRPr sz="14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u="none" strike="noStrike" cap="none" dirty="0">
                          <a:latin typeface="Times New Roman"/>
                          <a:ea typeface="Times New Roman"/>
                          <a:cs typeface="Times New Roman"/>
                          <a:sym typeface="Times New Roman"/>
                        </a:rPr>
                        <a:t>It can </a:t>
                      </a:r>
                      <a:r>
                        <a:rPr lang="en-IN" sz="1400" u="none" strike="noStrike" cap="none" dirty="0">
                          <a:highlight>
                            <a:srgbClr val="FFFF00"/>
                          </a:highlight>
                          <a:latin typeface="Times New Roman"/>
                          <a:ea typeface="Times New Roman"/>
                          <a:cs typeface="Times New Roman"/>
                          <a:sym typeface="Times New Roman"/>
                        </a:rPr>
                        <a:t>be declared globally </a:t>
                      </a:r>
                      <a:r>
                        <a:rPr lang="en-IN" sz="1400" u="none" strike="noStrike" cap="none" dirty="0">
                          <a:latin typeface="Times New Roman"/>
                          <a:ea typeface="Times New Roman"/>
                          <a:cs typeface="Times New Roman"/>
                          <a:sym typeface="Times New Roman"/>
                        </a:rPr>
                        <a:t>and can </a:t>
                      </a:r>
                      <a:r>
                        <a:rPr lang="en-IN" sz="1400" u="none" strike="noStrike" cap="none" dirty="0">
                          <a:highlight>
                            <a:srgbClr val="FFFF00"/>
                          </a:highlight>
                          <a:latin typeface="Times New Roman"/>
                          <a:ea typeface="Times New Roman"/>
                          <a:cs typeface="Times New Roman"/>
                          <a:sym typeface="Times New Roman"/>
                        </a:rPr>
                        <a:t>be accessed globally</a:t>
                      </a:r>
                      <a:r>
                        <a:rPr lang="en-IN" sz="1400" u="none" strike="noStrike" cap="none" dirty="0">
                          <a:latin typeface="Times New Roman"/>
                          <a:ea typeface="Times New Roman"/>
                          <a:cs typeface="Times New Roman"/>
                          <a:sym typeface="Times New Roman"/>
                        </a:rPr>
                        <a:t>.</a:t>
                      </a:r>
                      <a:endParaRPr sz="1400" u="none" strike="noStrike" cap="none" dirty="0">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u="none" strike="noStrike" cap="none" dirty="0">
                          <a:latin typeface="Times New Roman"/>
                          <a:ea typeface="Times New Roman"/>
                          <a:cs typeface="Times New Roman"/>
                          <a:sym typeface="Times New Roman"/>
                        </a:rPr>
                        <a:t>It can be </a:t>
                      </a:r>
                      <a:r>
                        <a:rPr lang="en-IN" sz="1400" u="none" strike="noStrike" cap="none" dirty="0">
                          <a:highlight>
                            <a:srgbClr val="FFFF00"/>
                          </a:highlight>
                          <a:latin typeface="Times New Roman"/>
                          <a:ea typeface="Times New Roman"/>
                          <a:cs typeface="Times New Roman"/>
                          <a:sym typeface="Times New Roman"/>
                        </a:rPr>
                        <a:t>declared globally </a:t>
                      </a:r>
                      <a:r>
                        <a:rPr lang="en-IN" sz="1400" u="none" strike="noStrike" cap="none" dirty="0">
                          <a:latin typeface="Times New Roman"/>
                          <a:ea typeface="Times New Roman"/>
                          <a:cs typeface="Times New Roman"/>
                          <a:sym typeface="Times New Roman"/>
                        </a:rPr>
                        <a:t>but </a:t>
                      </a:r>
                      <a:r>
                        <a:rPr lang="en-IN" sz="1400" u="none" strike="noStrike" cap="none" dirty="0">
                          <a:highlight>
                            <a:srgbClr val="FFFF00"/>
                          </a:highlight>
                          <a:latin typeface="Times New Roman"/>
                          <a:ea typeface="Times New Roman"/>
                          <a:cs typeface="Times New Roman"/>
                          <a:sym typeface="Times New Roman"/>
                        </a:rPr>
                        <a:t>cannot be accessed globally.</a:t>
                      </a:r>
                      <a:endParaRPr sz="1400" u="none" strike="noStrike" cap="none" dirty="0">
                        <a:highlight>
                          <a:srgbClr val="FFFF00"/>
                        </a:highlight>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124850">
                <a:tc>
                  <a:txBody>
                    <a:bodyPr/>
                    <a:lstStyle/>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4.</a:t>
                      </a:r>
                      <a:endParaRPr sz="14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u="none" strike="noStrike" cap="none" dirty="0">
                          <a:latin typeface="Times New Roman"/>
                          <a:ea typeface="Times New Roman"/>
                          <a:cs typeface="Times New Roman"/>
                          <a:sym typeface="Times New Roman"/>
                        </a:rPr>
                        <a:t>Variable declared with var keyword </a:t>
                      </a:r>
                      <a:r>
                        <a:rPr lang="en-IN" sz="1400" u="none" strike="noStrike" cap="none" dirty="0">
                          <a:highlight>
                            <a:srgbClr val="FFFF00"/>
                          </a:highlight>
                          <a:latin typeface="Times New Roman"/>
                          <a:ea typeface="Times New Roman"/>
                          <a:cs typeface="Times New Roman"/>
                          <a:sym typeface="Times New Roman"/>
                        </a:rPr>
                        <a:t>can be re-declared and updated in the same scope.</a:t>
                      </a:r>
                      <a:endParaRPr dirty="0">
                        <a:highlight>
                          <a:srgbClr val="FFFF00"/>
                        </a:highlight>
                      </a:endParaRPr>
                    </a:p>
                    <a:p>
                      <a:pPr marL="0" marR="0" lvl="0" indent="0" algn="just" rtl="0">
                        <a:lnSpc>
                          <a:spcPct val="107000"/>
                        </a:lnSpc>
                        <a:spcBef>
                          <a:spcPts val="0"/>
                        </a:spcBef>
                        <a:spcAft>
                          <a:spcPts val="0"/>
                        </a:spcAft>
                        <a:buNone/>
                      </a:pPr>
                      <a:r>
                        <a:rPr lang="en-IN" sz="1400" b="1" u="none" strike="noStrike" cap="none" dirty="0">
                          <a:highlight>
                            <a:srgbClr val="FFFF00"/>
                          </a:highlight>
                          <a:latin typeface="Times New Roman"/>
                          <a:ea typeface="Times New Roman"/>
                          <a:cs typeface="Times New Roman"/>
                          <a:sym typeface="Times New Roman"/>
                        </a:rPr>
                        <a:t>Example:</a:t>
                      </a:r>
                      <a:endParaRPr sz="1400" u="none" strike="noStrike" cap="none" dirty="0">
                        <a:highlight>
                          <a:srgbClr val="FFFF00"/>
                        </a:highlight>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dirty="0">
                          <a:highlight>
                            <a:srgbClr val="FFFF00"/>
                          </a:highlight>
                          <a:latin typeface="Times New Roman"/>
                          <a:ea typeface="Times New Roman"/>
                          <a:cs typeface="Times New Roman"/>
                          <a:sym typeface="Times New Roman"/>
                        </a:rPr>
                        <a:t>function </a:t>
                      </a:r>
                      <a:r>
                        <a:rPr lang="en-IN" sz="1400" u="none" strike="noStrike" cap="none" dirty="0" err="1">
                          <a:highlight>
                            <a:srgbClr val="FFFF00"/>
                          </a:highlight>
                          <a:latin typeface="Times New Roman"/>
                          <a:ea typeface="Times New Roman"/>
                          <a:cs typeface="Times New Roman"/>
                          <a:sym typeface="Times New Roman"/>
                        </a:rPr>
                        <a:t>varGreeter</a:t>
                      </a:r>
                      <a:r>
                        <a:rPr lang="en-IN" sz="1400" u="none" strike="noStrike" cap="none" dirty="0">
                          <a:highlight>
                            <a:srgbClr val="FFFF00"/>
                          </a:highlight>
                          <a:latin typeface="Times New Roman"/>
                          <a:ea typeface="Times New Roman"/>
                          <a:cs typeface="Times New Roman"/>
                          <a:sym typeface="Times New Roman"/>
                        </a:rPr>
                        <a:t>(){</a:t>
                      </a:r>
                      <a:endParaRPr sz="1400" u="none" strike="noStrike" cap="none" dirty="0">
                        <a:highlight>
                          <a:srgbClr val="FFFF00"/>
                        </a:highlight>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dirty="0">
                          <a:highlight>
                            <a:srgbClr val="FFFF00"/>
                          </a:highlight>
                          <a:latin typeface="Times New Roman"/>
                          <a:ea typeface="Times New Roman"/>
                          <a:cs typeface="Times New Roman"/>
                          <a:sym typeface="Times New Roman"/>
                        </a:rPr>
                        <a:t>  var a = 10;        </a:t>
                      </a:r>
                      <a:endParaRPr sz="1400" u="none" strike="noStrike" cap="none" dirty="0">
                        <a:highlight>
                          <a:srgbClr val="FFFF00"/>
                        </a:highlight>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dirty="0">
                          <a:highlight>
                            <a:srgbClr val="FFFF00"/>
                          </a:highlight>
                          <a:latin typeface="Times New Roman"/>
                          <a:ea typeface="Times New Roman"/>
                          <a:cs typeface="Times New Roman"/>
                          <a:sym typeface="Times New Roman"/>
                        </a:rPr>
                        <a:t>  var a = 20; //a is replaced</a:t>
                      </a:r>
                      <a:endParaRPr sz="1400" u="none" strike="noStrike" cap="none" dirty="0">
                        <a:highlight>
                          <a:srgbClr val="FFFF00"/>
                        </a:highlight>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dirty="0">
                          <a:highlight>
                            <a:srgbClr val="FFFF00"/>
                          </a:highlight>
                          <a:latin typeface="Times New Roman"/>
                          <a:ea typeface="Times New Roman"/>
                          <a:cs typeface="Times New Roman"/>
                          <a:sym typeface="Times New Roman"/>
                        </a:rPr>
                        <a:t>  console.log(a);</a:t>
                      </a:r>
                      <a:endParaRPr sz="1400" u="none" strike="noStrike" cap="none" dirty="0">
                        <a:highlight>
                          <a:srgbClr val="FFFF00"/>
                        </a:highlight>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dirty="0">
                          <a:highlight>
                            <a:srgbClr val="FFFF00"/>
                          </a:highlight>
                          <a:latin typeface="Times New Roman"/>
                          <a:ea typeface="Times New Roman"/>
                          <a:cs typeface="Times New Roman"/>
                          <a:sym typeface="Times New Roman"/>
                        </a:rPr>
                        <a:t>}</a:t>
                      </a:r>
                      <a:endParaRPr sz="1400" u="none" strike="noStrike" cap="none" dirty="0">
                        <a:highlight>
                          <a:srgbClr val="FFFF00"/>
                        </a:highlight>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dirty="0" err="1">
                          <a:highlight>
                            <a:srgbClr val="FFFF00"/>
                          </a:highlight>
                          <a:latin typeface="Times New Roman"/>
                          <a:ea typeface="Times New Roman"/>
                          <a:cs typeface="Times New Roman"/>
                          <a:sym typeface="Times New Roman"/>
                        </a:rPr>
                        <a:t>varGreeter</a:t>
                      </a:r>
                      <a:r>
                        <a:rPr lang="en-IN" sz="1400" u="none" strike="noStrike" cap="none" dirty="0">
                          <a:highlight>
                            <a:srgbClr val="FFFF00"/>
                          </a:highlight>
                          <a:latin typeface="Times New Roman"/>
                          <a:ea typeface="Times New Roman"/>
                          <a:cs typeface="Times New Roman"/>
                          <a:sym typeface="Times New Roman"/>
                        </a:rPr>
                        <a:t>();</a:t>
                      </a:r>
                      <a:endParaRPr sz="1400" u="none" strike="noStrike" cap="none" dirty="0">
                        <a:highlight>
                          <a:srgbClr val="FFFF00"/>
                        </a:highlight>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u="none" strike="noStrike" cap="none" dirty="0">
                          <a:latin typeface="Times New Roman"/>
                          <a:ea typeface="Times New Roman"/>
                          <a:cs typeface="Times New Roman"/>
                          <a:sym typeface="Times New Roman"/>
                        </a:rPr>
                        <a:t>Variable declared with let keyword </a:t>
                      </a:r>
                      <a:r>
                        <a:rPr lang="en-IN" sz="1400" u="none" strike="noStrike" cap="none" dirty="0">
                          <a:highlight>
                            <a:srgbClr val="FFFF00"/>
                          </a:highlight>
                          <a:latin typeface="Times New Roman"/>
                          <a:ea typeface="Times New Roman"/>
                          <a:cs typeface="Times New Roman"/>
                          <a:sym typeface="Times New Roman"/>
                        </a:rPr>
                        <a:t>can be updated but not re-declared.</a:t>
                      </a:r>
                      <a:br>
                        <a:rPr lang="en-IN" sz="1400" u="none" strike="noStrike" cap="none" dirty="0">
                          <a:highlight>
                            <a:srgbClr val="FFFF00"/>
                          </a:highlight>
                          <a:latin typeface="Times New Roman"/>
                          <a:ea typeface="Times New Roman"/>
                          <a:cs typeface="Times New Roman"/>
                          <a:sym typeface="Times New Roman"/>
                        </a:rPr>
                      </a:br>
                      <a:endParaRPr sz="1400" u="none" strike="noStrike" cap="none" dirty="0">
                        <a:highlight>
                          <a:srgbClr val="FFFF00"/>
                        </a:highlight>
                        <a:latin typeface="Times New Roman"/>
                        <a:ea typeface="Times New Roman"/>
                        <a:cs typeface="Times New Roman"/>
                        <a:sym typeface="Times New Roman"/>
                      </a:endParaRPr>
                    </a:p>
                    <a:p>
                      <a:pPr marL="0" marR="0" lvl="0" indent="0" algn="just" rtl="0">
                        <a:lnSpc>
                          <a:spcPct val="107000"/>
                        </a:lnSpc>
                        <a:spcBef>
                          <a:spcPts val="0"/>
                        </a:spcBef>
                        <a:spcAft>
                          <a:spcPts val="0"/>
                        </a:spcAft>
                        <a:buNone/>
                      </a:pPr>
                      <a:r>
                        <a:rPr lang="en-IN" sz="1400" b="1" u="none" strike="noStrike" cap="none" dirty="0">
                          <a:latin typeface="Times New Roman"/>
                          <a:ea typeface="Times New Roman"/>
                          <a:cs typeface="Times New Roman"/>
                          <a:sym typeface="Times New Roman"/>
                        </a:rPr>
                        <a:t>Example:</a:t>
                      </a:r>
                      <a:endParaRPr sz="1400" u="none" strike="noStrike" cap="none" dirty="0">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dirty="0">
                          <a:latin typeface="Times New Roman"/>
                          <a:ea typeface="Times New Roman"/>
                          <a:cs typeface="Times New Roman"/>
                          <a:sym typeface="Times New Roman"/>
                        </a:rPr>
                        <a:t>function </a:t>
                      </a:r>
                      <a:r>
                        <a:rPr lang="en-IN" sz="1400" u="none" strike="noStrike" cap="none" dirty="0" err="1">
                          <a:latin typeface="Times New Roman"/>
                          <a:ea typeface="Times New Roman"/>
                          <a:cs typeface="Times New Roman"/>
                          <a:sym typeface="Times New Roman"/>
                        </a:rPr>
                        <a:t>varGreeter</a:t>
                      </a:r>
                      <a:r>
                        <a:rPr lang="en-IN" sz="1400" u="none" strike="noStrike" cap="none" dirty="0">
                          <a:latin typeface="Times New Roman"/>
                          <a:ea typeface="Times New Roman"/>
                          <a:cs typeface="Times New Roman"/>
                          <a:sym typeface="Times New Roman"/>
                        </a:rPr>
                        <a:t>(){</a:t>
                      </a:r>
                      <a:endParaRPr sz="1400" u="none" strike="noStrike" cap="none" dirty="0">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dirty="0">
                          <a:latin typeface="Times New Roman"/>
                          <a:ea typeface="Times New Roman"/>
                          <a:cs typeface="Times New Roman"/>
                          <a:sym typeface="Times New Roman"/>
                        </a:rPr>
                        <a:t>  let a = 10;        </a:t>
                      </a:r>
                      <a:endParaRPr sz="1400" u="none" strike="noStrike" cap="none" dirty="0">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dirty="0">
                          <a:latin typeface="Times New Roman"/>
                          <a:ea typeface="Times New Roman"/>
                          <a:cs typeface="Times New Roman"/>
                          <a:sym typeface="Times New Roman"/>
                        </a:rPr>
                        <a:t> let a = 20; //</a:t>
                      </a:r>
                      <a:r>
                        <a:rPr lang="en-IN" sz="1400" u="none" strike="noStrike" cap="none" dirty="0" err="1">
                          <a:latin typeface="Times New Roman"/>
                          <a:ea typeface="Times New Roman"/>
                          <a:cs typeface="Times New Roman"/>
                          <a:sym typeface="Times New Roman"/>
                        </a:rPr>
                        <a:t>SyntaxError</a:t>
                      </a:r>
                      <a:r>
                        <a:rPr lang="en-IN" sz="1400" u="none" strike="noStrike" cap="none" dirty="0">
                          <a:latin typeface="Times New Roman"/>
                          <a:ea typeface="Times New Roman"/>
                          <a:cs typeface="Times New Roman"/>
                          <a:sym typeface="Times New Roman"/>
                        </a:rPr>
                        <a:t>: </a:t>
                      </a:r>
                      <a:endParaRPr sz="1400" u="none" strike="noStrike" cap="none" dirty="0">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dirty="0">
                          <a:latin typeface="Times New Roman"/>
                          <a:ea typeface="Times New Roman"/>
                          <a:cs typeface="Times New Roman"/>
                          <a:sym typeface="Times New Roman"/>
                        </a:rPr>
                        <a:t> </a:t>
                      </a:r>
                      <a:r>
                        <a:rPr lang="en-IN" sz="1400" u="none" strike="noStrike" cap="none" dirty="0">
                          <a:highlight>
                            <a:srgbClr val="FFFF00"/>
                          </a:highlight>
                          <a:latin typeface="Times New Roman"/>
                          <a:ea typeface="Times New Roman"/>
                          <a:cs typeface="Times New Roman"/>
                          <a:sym typeface="Times New Roman"/>
                        </a:rPr>
                        <a:t>//Identifier 'a' has already been declared</a:t>
                      </a:r>
                      <a:endParaRPr sz="1400" u="none" strike="noStrike" cap="none" dirty="0">
                        <a:highlight>
                          <a:srgbClr val="FFFF00"/>
                        </a:highlight>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dirty="0">
                          <a:latin typeface="Times New Roman"/>
                          <a:ea typeface="Times New Roman"/>
                          <a:cs typeface="Times New Roman"/>
                          <a:sym typeface="Times New Roman"/>
                        </a:rPr>
                        <a:t>  console.log(a);</a:t>
                      </a:r>
                      <a:endParaRPr sz="1400" u="none" strike="noStrike" cap="none" dirty="0">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dirty="0">
                          <a:latin typeface="Times New Roman"/>
                          <a:ea typeface="Times New Roman"/>
                          <a:cs typeface="Times New Roman"/>
                          <a:sym typeface="Times New Roman"/>
                        </a:rPr>
                        <a:t>}</a:t>
                      </a:r>
                      <a:endParaRPr sz="1400" u="none" strike="noStrike" cap="none" dirty="0">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dirty="0" err="1">
                          <a:latin typeface="Times New Roman"/>
                          <a:ea typeface="Times New Roman"/>
                          <a:cs typeface="Times New Roman"/>
                          <a:sym typeface="Times New Roman"/>
                        </a:rPr>
                        <a:t>varGreeter</a:t>
                      </a:r>
                      <a:r>
                        <a:rPr lang="en-IN" sz="1400" u="none" strike="noStrike" cap="none" dirty="0">
                          <a:latin typeface="Times New Roman"/>
                          <a:ea typeface="Times New Roman"/>
                          <a:cs typeface="Times New Roman"/>
                          <a:sym typeface="Times New Roman"/>
                        </a:rPr>
                        <a:t>();</a:t>
                      </a:r>
                      <a:endParaRPr sz="1400" u="none" strike="noStrike" cap="none" dirty="0">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487400">
                <a:tc>
                  <a:txBody>
                    <a:bodyPr/>
                    <a:lstStyle/>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5.</a:t>
                      </a:r>
                      <a:endParaRPr sz="14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u="none" strike="noStrike" cap="none" dirty="0">
                          <a:highlight>
                            <a:srgbClr val="FFFF00"/>
                          </a:highlight>
                          <a:latin typeface="Times New Roman"/>
                          <a:ea typeface="Times New Roman"/>
                          <a:cs typeface="Times New Roman"/>
                          <a:sym typeface="Times New Roman"/>
                        </a:rPr>
                        <a:t>It is hoisted.</a:t>
                      </a:r>
                      <a:endParaRPr sz="1400" u="none" strike="noStrike" cap="none" dirty="0">
                        <a:highlight>
                          <a:srgbClr val="FFFF00"/>
                        </a:highlight>
                        <a:latin typeface="Calibri"/>
                        <a:ea typeface="Calibri"/>
                        <a:cs typeface="Calibri"/>
                        <a:sym typeface="Calibri"/>
                      </a:endParaRPr>
                    </a:p>
                    <a:p>
                      <a:pPr marL="0" marR="0" lvl="0" indent="0" algn="just" rtl="0">
                        <a:lnSpc>
                          <a:spcPct val="107000"/>
                        </a:lnSpc>
                        <a:spcBef>
                          <a:spcPts val="0"/>
                        </a:spcBef>
                        <a:spcAft>
                          <a:spcPts val="0"/>
                        </a:spcAft>
                        <a:buNone/>
                      </a:pPr>
                      <a:r>
                        <a:rPr lang="en-IN" sz="1400" b="1" u="none" strike="noStrike" cap="none" dirty="0">
                          <a:latin typeface="Times New Roman"/>
                          <a:ea typeface="Times New Roman"/>
                          <a:cs typeface="Times New Roman"/>
                          <a:sym typeface="Times New Roman"/>
                        </a:rPr>
                        <a:t>Example:</a:t>
                      </a:r>
                      <a:endParaRPr sz="1400" u="none" strike="noStrike" cap="none" dirty="0">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dirty="0">
                          <a:latin typeface="Times New Roman"/>
                          <a:ea typeface="Times New Roman"/>
                          <a:cs typeface="Times New Roman"/>
                          <a:sym typeface="Times New Roman"/>
                        </a:rPr>
                        <a:t>{</a:t>
                      </a:r>
                      <a:endParaRPr sz="1400" u="none" strike="noStrike" cap="none" dirty="0">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dirty="0">
                          <a:latin typeface="Times New Roman"/>
                          <a:ea typeface="Times New Roman"/>
                          <a:cs typeface="Times New Roman"/>
                          <a:sym typeface="Times New Roman"/>
                        </a:rPr>
                        <a:t>  console.log(c); // undefined. </a:t>
                      </a:r>
                      <a:endParaRPr sz="1400" u="none" strike="noStrike" cap="none" dirty="0">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dirty="0">
                          <a:latin typeface="Times New Roman"/>
                          <a:ea typeface="Times New Roman"/>
                          <a:cs typeface="Times New Roman"/>
                          <a:sym typeface="Times New Roman"/>
                        </a:rPr>
                        <a:t>  //Due to hoisting</a:t>
                      </a:r>
                      <a:endParaRPr sz="1400" u="none" strike="noStrike" cap="none" dirty="0">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dirty="0">
                          <a:latin typeface="Times New Roman"/>
                          <a:ea typeface="Times New Roman"/>
                          <a:cs typeface="Times New Roman"/>
                          <a:sym typeface="Times New Roman"/>
                        </a:rPr>
                        <a:t>  var c = 2;</a:t>
                      </a:r>
                      <a:endParaRPr sz="1400" u="none" strike="noStrike" cap="none" dirty="0">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dirty="0">
                          <a:latin typeface="Times New Roman"/>
                          <a:ea typeface="Times New Roman"/>
                          <a:cs typeface="Times New Roman"/>
                          <a:sym typeface="Times New Roman"/>
                        </a:rPr>
                        <a:t>}</a:t>
                      </a:r>
                      <a:endParaRPr sz="1400" u="none" strike="noStrike" cap="none" dirty="0">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u="none" strike="noStrike" cap="none" dirty="0">
                          <a:highlight>
                            <a:srgbClr val="FFFF00"/>
                          </a:highlight>
                          <a:latin typeface="Times New Roman"/>
                          <a:ea typeface="Times New Roman"/>
                          <a:cs typeface="Times New Roman"/>
                          <a:sym typeface="Times New Roman"/>
                        </a:rPr>
                        <a:t>It is not hoisted.</a:t>
                      </a:r>
                      <a:endParaRPr sz="1400" u="none" strike="noStrike" cap="none" dirty="0">
                        <a:highlight>
                          <a:srgbClr val="FFFF00"/>
                        </a:highlight>
                        <a:latin typeface="Calibri"/>
                        <a:ea typeface="Calibri"/>
                        <a:cs typeface="Calibri"/>
                        <a:sym typeface="Calibri"/>
                      </a:endParaRPr>
                    </a:p>
                    <a:p>
                      <a:pPr marL="0" marR="0" lvl="0" indent="0" algn="just" rtl="0">
                        <a:lnSpc>
                          <a:spcPct val="107000"/>
                        </a:lnSpc>
                        <a:spcBef>
                          <a:spcPts val="0"/>
                        </a:spcBef>
                        <a:spcAft>
                          <a:spcPts val="0"/>
                        </a:spcAft>
                        <a:buNone/>
                      </a:pPr>
                      <a:r>
                        <a:rPr lang="en-IN" sz="1400" b="1" u="none" strike="noStrike" cap="none" dirty="0">
                          <a:latin typeface="Times New Roman"/>
                          <a:ea typeface="Times New Roman"/>
                          <a:cs typeface="Times New Roman"/>
                          <a:sym typeface="Times New Roman"/>
                        </a:rPr>
                        <a:t>Example:</a:t>
                      </a:r>
                      <a:endParaRPr sz="1400" u="none" strike="noStrike" cap="none" dirty="0">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dirty="0">
                          <a:latin typeface="Times New Roman"/>
                          <a:ea typeface="Times New Roman"/>
                          <a:cs typeface="Times New Roman"/>
                          <a:sym typeface="Times New Roman"/>
                        </a:rPr>
                        <a:t>{</a:t>
                      </a:r>
                      <a:endParaRPr sz="1400" u="none" strike="noStrike" cap="none" dirty="0">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dirty="0">
                          <a:latin typeface="Times New Roman"/>
                          <a:ea typeface="Times New Roman"/>
                          <a:cs typeface="Times New Roman"/>
                          <a:sym typeface="Times New Roman"/>
                        </a:rPr>
                        <a:t>  console.log(b); // </a:t>
                      </a:r>
                      <a:r>
                        <a:rPr lang="en-IN" sz="1400" u="none" strike="noStrike" cap="none" dirty="0" err="1">
                          <a:latin typeface="Times New Roman"/>
                          <a:ea typeface="Times New Roman"/>
                          <a:cs typeface="Times New Roman"/>
                          <a:sym typeface="Times New Roman"/>
                        </a:rPr>
                        <a:t>ReferenceError</a:t>
                      </a:r>
                      <a:r>
                        <a:rPr lang="en-IN" sz="1400" u="none" strike="noStrike" cap="none" dirty="0">
                          <a:latin typeface="Times New Roman"/>
                          <a:ea typeface="Times New Roman"/>
                          <a:cs typeface="Times New Roman"/>
                          <a:sym typeface="Times New Roman"/>
                        </a:rPr>
                        <a:t>: </a:t>
                      </a:r>
                      <a:endParaRPr sz="1400" u="none" strike="noStrike" cap="none" dirty="0">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dirty="0">
                          <a:latin typeface="Times New Roman"/>
                          <a:ea typeface="Times New Roman"/>
                          <a:cs typeface="Times New Roman"/>
                          <a:sym typeface="Times New Roman"/>
                        </a:rPr>
                        <a:t>  //b is not defined</a:t>
                      </a:r>
                      <a:endParaRPr sz="1400" u="none" strike="noStrike" cap="none" dirty="0">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dirty="0">
                          <a:latin typeface="Times New Roman"/>
                          <a:ea typeface="Times New Roman"/>
                          <a:cs typeface="Times New Roman"/>
                          <a:sym typeface="Times New Roman"/>
                        </a:rPr>
                        <a:t>  let b = 3;</a:t>
                      </a:r>
                      <a:endParaRPr sz="1400" u="none" strike="noStrike" cap="none" dirty="0">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dirty="0">
                          <a:latin typeface="Times New Roman"/>
                          <a:ea typeface="Times New Roman"/>
                          <a:cs typeface="Times New Roman"/>
                          <a:sym typeface="Times New Roman"/>
                        </a:rPr>
                        <a:t>}</a:t>
                      </a:r>
                      <a:endParaRPr sz="1400" u="none" strike="noStrike" cap="none" dirty="0">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3"/>
          <p:cNvSpPr txBox="1">
            <a:spLocks noGrp="1"/>
          </p:cNvSpPr>
          <p:nvPr>
            <p:ph type="title"/>
          </p:nvPr>
        </p:nvSpPr>
        <p:spPr>
          <a:xfrm>
            <a:off x="838200" y="365126"/>
            <a:ext cx="10515600" cy="804914"/>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r>
              <a:rPr lang="en-IN" sz="4400">
                <a:solidFill>
                  <a:schemeClr val="dk1"/>
                </a:solidFill>
                <a:latin typeface="Calibri"/>
                <a:ea typeface="Calibri"/>
                <a:cs typeface="Calibri"/>
                <a:sym typeface="Calibri"/>
              </a:rPr>
              <a:t>TypeScript Operators</a:t>
            </a:r>
            <a:endParaRPr sz="4400">
              <a:solidFill>
                <a:schemeClr val="dk1"/>
              </a:solidFill>
              <a:latin typeface="Calibri"/>
              <a:ea typeface="Calibri"/>
              <a:cs typeface="Calibri"/>
              <a:sym typeface="Calibri"/>
            </a:endParaRPr>
          </a:p>
        </p:txBody>
      </p:sp>
      <p:sp>
        <p:nvSpPr>
          <p:cNvPr id="300" name="Google Shape;300;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Arithmetic operators</a:t>
            </a:r>
            <a:endParaRPr/>
          </a:p>
          <a:p>
            <a:pPr marL="228600" lvl="0" indent="-228600" algn="l" rtl="0">
              <a:lnSpc>
                <a:spcPct val="90000"/>
              </a:lnSpc>
              <a:spcBef>
                <a:spcPts val="1000"/>
              </a:spcBef>
              <a:spcAft>
                <a:spcPts val="0"/>
              </a:spcAft>
              <a:buClr>
                <a:schemeClr val="dk1"/>
              </a:buClr>
              <a:buSzPts val="2800"/>
              <a:buChar char="•"/>
            </a:pPr>
            <a:r>
              <a:rPr lang="en-IN"/>
              <a:t>Comparison (Relational) operators</a:t>
            </a:r>
            <a:endParaRPr/>
          </a:p>
          <a:p>
            <a:pPr marL="228600" lvl="0" indent="-228600" algn="l" rtl="0">
              <a:lnSpc>
                <a:spcPct val="90000"/>
              </a:lnSpc>
              <a:spcBef>
                <a:spcPts val="1000"/>
              </a:spcBef>
              <a:spcAft>
                <a:spcPts val="0"/>
              </a:spcAft>
              <a:buClr>
                <a:schemeClr val="dk1"/>
              </a:buClr>
              <a:buSzPts val="2800"/>
              <a:buChar char="•"/>
            </a:pPr>
            <a:r>
              <a:rPr lang="en-IN"/>
              <a:t>Logical operators</a:t>
            </a:r>
            <a:endParaRPr/>
          </a:p>
          <a:p>
            <a:pPr marL="228600" lvl="0" indent="-228600" algn="l" rtl="0">
              <a:lnSpc>
                <a:spcPct val="90000"/>
              </a:lnSpc>
              <a:spcBef>
                <a:spcPts val="1000"/>
              </a:spcBef>
              <a:spcAft>
                <a:spcPts val="0"/>
              </a:spcAft>
              <a:buClr>
                <a:schemeClr val="dk1"/>
              </a:buClr>
              <a:buSzPts val="2800"/>
              <a:buChar char="•"/>
            </a:pPr>
            <a:r>
              <a:rPr lang="en-IN"/>
              <a:t>Bitwise operators</a:t>
            </a:r>
            <a:endParaRPr/>
          </a:p>
          <a:p>
            <a:pPr marL="228600" lvl="0" indent="-228600" algn="l" rtl="0">
              <a:lnSpc>
                <a:spcPct val="90000"/>
              </a:lnSpc>
              <a:spcBef>
                <a:spcPts val="1000"/>
              </a:spcBef>
              <a:spcAft>
                <a:spcPts val="0"/>
              </a:spcAft>
              <a:buClr>
                <a:schemeClr val="dk1"/>
              </a:buClr>
              <a:buSzPts val="2800"/>
              <a:buChar char="•"/>
            </a:pPr>
            <a:r>
              <a:rPr lang="en-IN"/>
              <a:t>Assignment operators</a:t>
            </a:r>
            <a:endParaRPr/>
          </a:p>
          <a:p>
            <a:pPr marL="228600" lvl="0" indent="-228600" algn="l" rtl="0">
              <a:lnSpc>
                <a:spcPct val="90000"/>
              </a:lnSpc>
              <a:spcBef>
                <a:spcPts val="1000"/>
              </a:spcBef>
              <a:spcAft>
                <a:spcPts val="0"/>
              </a:spcAft>
              <a:buClr>
                <a:schemeClr val="dk1"/>
              </a:buClr>
              <a:buSzPts val="2800"/>
              <a:buChar char="•"/>
            </a:pPr>
            <a:r>
              <a:rPr lang="en-IN"/>
              <a:t>Ternary/conditional operator</a:t>
            </a:r>
            <a:endParaRPr/>
          </a:p>
          <a:p>
            <a:pPr marL="228600" lvl="0" indent="-228600" algn="l" rtl="0">
              <a:lnSpc>
                <a:spcPct val="90000"/>
              </a:lnSpc>
              <a:spcBef>
                <a:spcPts val="1000"/>
              </a:spcBef>
              <a:spcAft>
                <a:spcPts val="0"/>
              </a:spcAft>
              <a:buClr>
                <a:schemeClr val="dk1"/>
              </a:buClr>
              <a:buSzPts val="2800"/>
              <a:buChar char="•"/>
            </a:pPr>
            <a:r>
              <a:rPr lang="en-IN"/>
              <a:t>Concatenation operator</a:t>
            </a:r>
            <a:endParaRPr/>
          </a:p>
          <a:p>
            <a:pPr marL="228600" lvl="0" indent="-228600" algn="l" rtl="0">
              <a:lnSpc>
                <a:spcPct val="90000"/>
              </a:lnSpc>
              <a:spcBef>
                <a:spcPts val="1000"/>
              </a:spcBef>
              <a:spcAft>
                <a:spcPts val="0"/>
              </a:spcAft>
              <a:buClr>
                <a:schemeClr val="dk1"/>
              </a:buClr>
              <a:buSzPts val="2800"/>
              <a:buChar char="•"/>
            </a:pPr>
            <a:r>
              <a:rPr lang="en-IN"/>
              <a:t>Advanced Type Operator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Arithmetic Operators</a:t>
            </a:r>
            <a:endParaRPr/>
          </a:p>
        </p:txBody>
      </p:sp>
      <p:graphicFrame>
        <p:nvGraphicFramePr>
          <p:cNvPr id="306" name="Google Shape;306;p44"/>
          <p:cNvGraphicFramePr/>
          <p:nvPr/>
        </p:nvGraphicFramePr>
        <p:xfrm>
          <a:off x="1632155" y="1445345"/>
          <a:ext cx="8721200" cy="5209166"/>
        </p:xfrm>
        <a:graphic>
          <a:graphicData uri="http://schemas.openxmlformats.org/drawingml/2006/table">
            <a:tbl>
              <a:tblPr>
                <a:noFill/>
                <a:tableStyleId>{E25A4272-4A47-493A-889E-FB9E7FB4CCAB}</a:tableStyleId>
              </a:tblPr>
              <a:tblGrid>
                <a:gridCol w="1060175">
                  <a:extLst>
                    <a:ext uri="{9D8B030D-6E8A-4147-A177-3AD203B41FA5}">
                      <a16:colId xmlns:a16="http://schemas.microsoft.com/office/drawing/2014/main" val="20000"/>
                    </a:ext>
                  </a:extLst>
                </a:gridCol>
                <a:gridCol w="1800150">
                  <a:extLst>
                    <a:ext uri="{9D8B030D-6E8A-4147-A177-3AD203B41FA5}">
                      <a16:colId xmlns:a16="http://schemas.microsoft.com/office/drawing/2014/main" val="20001"/>
                    </a:ext>
                  </a:extLst>
                </a:gridCol>
                <a:gridCol w="2619450">
                  <a:extLst>
                    <a:ext uri="{9D8B030D-6E8A-4147-A177-3AD203B41FA5}">
                      <a16:colId xmlns:a16="http://schemas.microsoft.com/office/drawing/2014/main" val="20002"/>
                    </a:ext>
                  </a:extLst>
                </a:gridCol>
                <a:gridCol w="3241425">
                  <a:extLst>
                    <a:ext uri="{9D8B030D-6E8A-4147-A177-3AD203B41FA5}">
                      <a16:colId xmlns:a16="http://schemas.microsoft.com/office/drawing/2014/main" val="20003"/>
                    </a:ext>
                  </a:extLst>
                </a:gridCol>
              </a:tblGrid>
              <a:tr h="187900">
                <a:tc>
                  <a:txBody>
                    <a:bodyPr/>
                    <a:lstStyle/>
                    <a:p>
                      <a:pPr marL="0" marR="0" lvl="0" indent="0" algn="just" rtl="0">
                        <a:lnSpc>
                          <a:spcPct val="107000"/>
                        </a:lnSpc>
                        <a:spcBef>
                          <a:spcPts val="0"/>
                        </a:spcBef>
                        <a:spcAft>
                          <a:spcPts val="0"/>
                        </a:spcAft>
                        <a:buNone/>
                      </a:pPr>
                      <a:r>
                        <a:rPr lang="en-IN" sz="1200" b="1" u="none" strike="noStrike" cap="none">
                          <a:latin typeface="Times New Roman"/>
                          <a:ea typeface="Times New Roman"/>
                          <a:cs typeface="Times New Roman"/>
                          <a:sym typeface="Times New Roman"/>
                        </a:rPr>
                        <a:t>Operator</a:t>
                      </a:r>
                      <a:endParaRPr sz="1200" u="none" strike="noStrike" cap="none">
                        <a:latin typeface="Calibri"/>
                        <a:ea typeface="Calibri"/>
                        <a:cs typeface="Calibri"/>
                        <a:sym typeface="Calibri"/>
                      </a:endParaRPr>
                    </a:p>
                  </a:txBody>
                  <a:tcPr marL="61600" marR="61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b="1" u="none" strike="noStrike" cap="none">
                          <a:latin typeface="Times New Roman"/>
                          <a:ea typeface="Times New Roman"/>
                          <a:cs typeface="Times New Roman"/>
                          <a:sym typeface="Times New Roman"/>
                        </a:rPr>
                        <a:t>Operator_Name</a:t>
                      </a:r>
                      <a:endParaRPr sz="1200" u="none" strike="noStrike" cap="none">
                        <a:latin typeface="Calibri"/>
                        <a:ea typeface="Calibri"/>
                        <a:cs typeface="Calibri"/>
                        <a:sym typeface="Calibri"/>
                      </a:endParaRPr>
                    </a:p>
                  </a:txBody>
                  <a:tcPr marL="61600" marR="61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b="1" u="none" strike="noStrike" cap="none">
                          <a:latin typeface="Times New Roman"/>
                          <a:ea typeface="Times New Roman"/>
                          <a:cs typeface="Times New Roman"/>
                          <a:sym typeface="Times New Roman"/>
                        </a:rPr>
                        <a:t>Description</a:t>
                      </a:r>
                      <a:endParaRPr sz="1200" u="none" strike="noStrike" cap="none">
                        <a:latin typeface="Calibri"/>
                        <a:ea typeface="Calibri"/>
                        <a:cs typeface="Calibri"/>
                        <a:sym typeface="Calibri"/>
                      </a:endParaRPr>
                    </a:p>
                  </a:txBody>
                  <a:tcPr marL="61600" marR="61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b="1" u="none" strike="noStrike" cap="none">
                          <a:latin typeface="Times New Roman"/>
                          <a:ea typeface="Times New Roman"/>
                          <a:cs typeface="Times New Roman"/>
                          <a:sym typeface="Times New Roman"/>
                        </a:rPr>
                        <a:t>Example</a:t>
                      </a:r>
                      <a:endParaRPr sz="1200" u="none" strike="noStrike" cap="none">
                        <a:latin typeface="Calibri"/>
                        <a:ea typeface="Calibri"/>
                        <a:cs typeface="Calibri"/>
                        <a:sym typeface="Calibri"/>
                      </a:endParaRPr>
                    </a:p>
                  </a:txBody>
                  <a:tcPr marL="61600" marR="61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751625">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a:t>
                      </a:r>
                      <a:endParaRPr sz="1200" u="none" strike="noStrike" cap="none">
                        <a:latin typeface="Calibri"/>
                        <a:ea typeface="Calibri"/>
                        <a:cs typeface="Calibri"/>
                        <a:sym typeface="Calibri"/>
                      </a:endParaRPr>
                    </a:p>
                  </a:txBody>
                  <a:tcPr marL="61600" marR="61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Addition</a:t>
                      </a:r>
                      <a:endParaRPr sz="1200" u="none" strike="noStrike" cap="none">
                        <a:latin typeface="Calibri"/>
                        <a:ea typeface="Calibri"/>
                        <a:cs typeface="Calibri"/>
                        <a:sym typeface="Calibri"/>
                      </a:endParaRPr>
                    </a:p>
                  </a:txBody>
                  <a:tcPr marL="61600" marR="61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It returns an addition of the values.</a:t>
                      </a:r>
                      <a:endParaRPr sz="1200" u="none" strike="noStrike" cap="none">
                        <a:latin typeface="Calibri"/>
                        <a:ea typeface="Calibri"/>
                        <a:cs typeface="Calibri"/>
                        <a:sym typeface="Calibri"/>
                      </a:endParaRPr>
                    </a:p>
                  </a:txBody>
                  <a:tcPr marL="61600" marR="61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let a = 10;</a:t>
                      </a:r>
                      <a:endParaRPr sz="12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let b = 20;</a:t>
                      </a:r>
                      <a:endParaRPr sz="12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let c = a + b;</a:t>
                      </a:r>
                      <a:endParaRPr sz="12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console.log( c ); // </a:t>
                      </a:r>
                      <a:r>
                        <a:rPr lang="en-IN" sz="1200" b="1" u="none" strike="noStrike" cap="none">
                          <a:latin typeface="Times New Roman"/>
                          <a:ea typeface="Times New Roman"/>
                          <a:cs typeface="Times New Roman"/>
                          <a:sym typeface="Times New Roman"/>
                        </a:rPr>
                        <a:t>Output </a:t>
                      </a:r>
                      <a:r>
                        <a:rPr lang="en-IN" sz="1200" u="none" strike="noStrike" cap="none">
                          <a:latin typeface="Times New Roman"/>
                          <a:ea typeface="Times New Roman"/>
                          <a:cs typeface="Times New Roman"/>
                          <a:sym typeface="Times New Roman"/>
                        </a:rPr>
                        <a:t>30</a:t>
                      </a:r>
                      <a:endParaRPr sz="1200" u="none" strike="noStrike" cap="none">
                        <a:latin typeface="Calibri"/>
                        <a:ea typeface="Calibri"/>
                        <a:cs typeface="Calibri"/>
                        <a:sym typeface="Calibri"/>
                      </a:endParaRPr>
                    </a:p>
                  </a:txBody>
                  <a:tcPr marL="61600" marR="61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51625">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a:t>
                      </a:r>
                      <a:endParaRPr sz="1200" u="none" strike="noStrike" cap="none">
                        <a:latin typeface="Calibri"/>
                        <a:ea typeface="Calibri"/>
                        <a:cs typeface="Calibri"/>
                        <a:sym typeface="Calibri"/>
                      </a:endParaRPr>
                    </a:p>
                  </a:txBody>
                  <a:tcPr marL="61600" marR="61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Subtraction</a:t>
                      </a:r>
                      <a:endParaRPr sz="1200" u="none" strike="noStrike" cap="none">
                        <a:latin typeface="Calibri"/>
                        <a:ea typeface="Calibri"/>
                        <a:cs typeface="Calibri"/>
                        <a:sym typeface="Calibri"/>
                      </a:endParaRPr>
                    </a:p>
                  </a:txBody>
                  <a:tcPr marL="61600" marR="61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It returns the difference of the values.</a:t>
                      </a:r>
                      <a:endParaRPr sz="1200" u="none" strike="noStrike" cap="none">
                        <a:latin typeface="Calibri"/>
                        <a:ea typeface="Calibri"/>
                        <a:cs typeface="Calibri"/>
                        <a:sym typeface="Calibri"/>
                      </a:endParaRPr>
                    </a:p>
                  </a:txBody>
                  <a:tcPr marL="61600" marR="61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let a = 20;</a:t>
                      </a:r>
                      <a:endParaRPr sz="12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let b = 10;</a:t>
                      </a:r>
                      <a:endParaRPr sz="12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let c = a - b;</a:t>
                      </a:r>
                      <a:endParaRPr sz="12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console.log( c ); // </a:t>
                      </a:r>
                      <a:r>
                        <a:rPr lang="en-IN" sz="1200" b="1" u="none" strike="noStrike" cap="none">
                          <a:latin typeface="Times New Roman"/>
                          <a:ea typeface="Times New Roman"/>
                          <a:cs typeface="Times New Roman"/>
                          <a:sym typeface="Times New Roman"/>
                        </a:rPr>
                        <a:t>Output </a:t>
                      </a:r>
                      <a:r>
                        <a:rPr lang="en-IN" sz="1200" u="none" strike="noStrike" cap="none">
                          <a:latin typeface="Times New Roman"/>
                          <a:ea typeface="Times New Roman"/>
                          <a:cs typeface="Times New Roman"/>
                          <a:sym typeface="Times New Roman"/>
                        </a:rPr>
                        <a:t>10</a:t>
                      </a:r>
                      <a:endParaRPr sz="1200" u="none" strike="noStrike" cap="none">
                        <a:latin typeface="Calibri"/>
                        <a:ea typeface="Calibri"/>
                        <a:cs typeface="Calibri"/>
                        <a:sym typeface="Calibri"/>
                      </a:endParaRPr>
                    </a:p>
                  </a:txBody>
                  <a:tcPr marL="61600" marR="61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51625">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a:t>
                      </a:r>
                      <a:endParaRPr sz="1200" u="none" strike="noStrike" cap="none">
                        <a:latin typeface="Calibri"/>
                        <a:ea typeface="Calibri"/>
                        <a:cs typeface="Calibri"/>
                        <a:sym typeface="Calibri"/>
                      </a:endParaRPr>
                    </a:p>
                  </a:txBody>
                  <a:tcPr marL="61600" marR="61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Multiplication</a:t>
                      </a:r>
                      <a:endParaRPr sz="1200" u="none" strike="noStrike" cap="none">
                        <a:latin typeface="Calibri"/>
                        <a:ea typeface="Calibri"/>
                        <a:cs typeface="Calibri"/>
                        <a:sym typeface="Calibri"/>
                      </a:endParaRPr>
                    </a:p>
                  </a:txBody>
                  <a:tcPr marL="61600" marR="61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It returns the product of the values.</a:t>
                      </a:r>
                      <a:endParaRPr sz="1200" u="none" strike="noStrike" cap="none">
                        <a:latin typeface="Calibri"/>
                        <a:ea typeface="Calibri"/>
                        <a:cs typeface="Calibri"/>
                        <a:sym typeface="Calibri"/>
                      </a:endParaRPr>
                    </a:p>
                  </a:txBody>
                  <a:tcPr marL="61600" marR="61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let a = 30;</a:t>
                      </a:r>
                      <a:endParaRPr sz="12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let b = 20;</a:t>
                      </a:r>
                      <a:endParaRPr sz="12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let c = a * b;</a:t>
                      </a:r>
                      <a:endParaRPr sz="12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console.log( c ); // </a:t>
                      </a:r>
                      <a:r>
                        <a:rPr lang="en-IN" sz="1200" b="1" u="none" strike="noStrike" cap="none">
                          <a:latin typeface="Times New Roman"/>
                          <a:ea typeface="Times New Roman"/>
                          <a:cs typeface="Times New Roman"/>
                          <a:sym typeface="Times New Roman"/>
                        </a:rPr>
                        <a:t>Output </a:t>
                      </a:r>
                      <a:r>
                        <a:rPr lang="en-IN" sz="1200" u="none" strike="noStrike" cap="none">
                          <a:latin typeface="Times New Roman"/>
                          <a:ea typeface="Times New Roman"/>
                          <a:cs typeface="Times New Roman"/>
                          <a:sym typeface="Times New Roman"/>
                        </a:rPr>
                        <a:t>600</a:t>
                      </a:r>
                      <a:endParaRPr sz="1200" u="none" strike="noStrike" cap="none">
                        <a:latin typeface="Calibri"/>
                        <a:ea typeface="Calibri"/>
                        <a:cs typeface="Calibri"/>
                        <a:sym typeface="Calibri"/>
                      </a:endParaRPr>
                    </a:p>
                  </a:txBody>
                  <a:tcPr marL="61600" marR="61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751625">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a:t>
                      </a:r>
                      <a:endParaRPr sz="1200" u="none" strike="noStrike" cap="none">
                        <a:latin typeface="Calibri"/>
                        <a:ea typeface="Calibri"/>
                        <a:cs typeface="Calibri"/>
                        <a:sym typeface="Calibri"/>
                      </a:endParaRPr>
                    </a:p>
                  </a:txBody>
                  <a:tcPr marL="61600" marR="61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Division</a:t>
                      </a:r>
                      <a:endParaRPr sz="1200" u="none" strike="noStrike" cap="none">
                        <a:latin typeface="Calibri"/>
                        <a:ea typeface="Calibri"/>
                        <a:cs typeface="Calibri"/>
                        <a:sym typeface="Calibri"/>
                      </a:endParaRPr>
                    </a:p>
                  </a:txBody>
                  <a:tcPr marL="61600" marR="61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It performs the division operation, and returns the quotient.</a:t>
                      </a:r>
                      <a:endParaRPr sz="1200" u="none" strike="noStrike" cap="none">
                        <a:latin typeface="Calibri"/>
                        <a:ea typeface="Calibri"/>
                        <a:cs typeface="Calibri"/>
                        <a:sym typeface="Calibri"/>
                      </a:endParaRPr>
                    </a:p>
                  </a:txBody>
                  <a:tcPr marL="61600" marR="61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let a = 100;</a:t>
                      </a:r>
                      <a:endParaRPr sz="12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let b = 20;</a:t>
                      </a:r>
                      <a:endParaRPr sz="12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let c = a / b;</a:t>
                      </a:r>
                      <a:endParaRPr sz="12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console.log( c ); // </a:t>
                      </a:r>
                      <a:r>
                        <a:rPr lang="en-IN" sz="1200" b="1" u="none" strike="noStrike" cap="none">
                          <a:latin typeface="Times New Roman"/>
                          <a:ea typeface="Times New Roman"/>
                          <a:cs typeface="Times New Roman"/>
                          <a:sym typeface="Times New Roman"/>
                        </a:rPr>
                        <a:t>Output </a:t>
                      </a:r>
                      <a:r>
                        <a:rPr lang="en-IN" sz="1200" u="none" strike="noStrike" cap="none">
                          <a:latin typeface="Times New Roman"/>
                          <a:ea typeface="Times New Roman"/>
                          <a:cs typeface="Times New Roman"/>
                          <a:sym typeface="Times New Roman"/>
                        </a:rPr>
                        <a:t>5</a:t>
                      </a:r>
                      <a:endParaRPr sz="1200" u="none" strike="noStrike" cap="none">
                        <a:latin typeface="Calibri"/>
                        <a:ea typeface="Calibri"/>
                        <a:cs typeface="Calibri"/>
                        <a:sym typeface="Calibri"/>
                      </a:endParaRPr>
                    </a:p>
                  </a:txBody>
                  <a:tcPr marL="61600" marR="61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751625">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a:t>
                      </a:r>
                      <a:endParaRPr sz="1200" u="none" strike="noStrike" cap="none">
                        <a:latin typeface="Calibri"/>
                        <a:ea typeface="Calibri"/>
                        <a:cs typeface="Calibri"/>
                        <a:sym typeface="Calibri"/>
                      </a:endParaRPr>
                    </a:p>
                  </a:txBody>
                  <a:tcPr marL="61600" marR="61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Modulus</a:t>
                      </a:r>
                      <a:endParaRPr sz="1200" u="none" strike="noStrike" cap="none">
                        <a:latin typeface="Calibri"/>
                        <a:ea typeface="Calibri"/>
                        <a:cs typeface="Calibri"/>
                        <a:sym typeface="Calibri"/>
                      </a:endParaRPr>
                    </a:p>
                  </a:txBody>
                  <a:tcPr marL="61600" marR="61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It performs the division operation and returns the remainder.</a:t>
                      </a:r>
                      <a:endParaRPr sz="1200" u="none" strike="noStrike" cap="none">
                        <a:latin typeface="Calibri"/>
                        <a:ea typeface="Calibri"/>
                        <a:cs typeface="Calibri"/>
                        <a:sym typeface="Calibri"/>
                      </a:endParaRPr>
                    </a:p>
                  </a:txBody>
                  <a:tcPr marL="61600" marR="61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let a = 75;</a:t>
                      </a:r>
                      <a:endParaRPr sz="12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let b = 20;</a:t>
                      </a:r>
                      <a:endParaRPr sz="12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let c = a % b;</a:t>
                      </a:r>
                      <a:endParaRPr sz="12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console.log( c ); // </a:t>
                      </a:r>
                      <a:r>
                        <a:rPr lang="en-IN" sz="1200" b="1" u="none" strike="noStrike" cap="none">
                          <a:latin typeface="Times New Roman"/>
                          <a:ea typeface="Times New Roman"/>
                          <a:cs typeface="Times New Roman"/>
                          <a:sym typeface="Times New Roman"/>
                        </a:rPr>
                        <a:t>Output </a:t>
                      </a:r>
                      <a:r>
                        <a:rPr lang="en-IN" sz="1200" u="none" strike="noStrike" cap="none">
                          <a:latin typeface="Times New Roman"/>
                          <a:ea typeface="Times New Roman"/>
                          <a:cs typeface="Times New Roman"/>
                          <a:sym typeface="Times New Roman"/>
                        </a:rPr>
                        <a:t>15</a:t>
                      </a:r>
                      <a:endParaRPr sz="1200" u="none" strike="noStrike" cap="none">
                        <a:latin typeface="Calibri"/>
                        <a:ea typeface="Calibri"/>
                        <a:cs typeface="Calibri"/>
                        <a:sym typeface="Calibri"/>
                      </a:endParaRPr>
                    </a:p>
                  </a:txBody>
                  <a:tcPr marL="61600" marR="61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563725">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a:t>
                      </a:r>
                      <a:endParaRPr sz="1200" u="none" strike="noStrike" cap="none">
                        <a:latin typeface="Calibri"/>
                        <a:ea typeface="Calibri"/>
                        <a:cs typeface="Calibri"/>
                        <a:sym typeface="Calibri"/>
                      </a:endParaRPr>
                    </a:p>
                  </a:txBody>
                  <a:tcPr marL="61600" marR="61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Increment</a:t>
                      </a:r>
                      <a:endParaRPr sz="1200" u="none" strike="noStrike" cap="none">
                        <a:latin typeface="Calibri"/>
                        <a:ea typeface="Calibri"/>
                        <a:cs typeface="Calibri"/>
                        <a:sym typeface="Calibri"/>
                      </a:endParaRPr>
                    </a:p>
                  </a:txBody>
                  <a:tcPr marL="61600" marR="61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It is used to increments the value of the variable by one.</a:t>
                      </a:r>
                      <a:endParaRPr sz="1200" u="none" strike="noStrike" cap="none">
                        <a:latin typeface="Calibri"/>
                        <a:ea typeface="Calibri"/>
                        <a:cs typeface="Calibri"/>
                        <a:sym typeface="Calibri"/>
                      </a:endParaRPr>
                    </a:p>
                  </a:txBody>
                  <a:tcPr marL="61600" marR="61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let a = 15;</a:t>
                      </a:r>
                      <a:endParaRPr sz="12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a++;</a:t>
                      </a:r>
                      <a:endParaRPr sz="12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console.log( a ); // </a:t>
                      </a:r>
                      <a:r>
                        <a:rPr lang="en-IN" sz="1200" b="1" u="none" strike="noStrike" cap="none">
                          <a:latin typeface="Times New Roman"/>
                          <a:ea typeface="Times New Roman"/>
                          <a:cs typeface="Times New Roman"/>
                          <a:sym typeface="Times New Roman"/>
                        </a:rPr>
                        <a:t>Output </a:t>
                      </a:r>
                      <a:r>
                        <a:rPr lang="en-IN" sz="1200" u="none" strike="noStrike" cap="none">
                          <a:latin typeface="Times New Roman"/>
                          <a:ea typeface="Times New Roman"/>
                          <a:cs typeface="Times New Roman"/>
                          <a:sym typeface="Times New Roman"/>
                        </a:rPr>
                        <a:t>16</a:t>
                      </a:r>
                      <a:endParaRPr sz="1200" u="none" strike="noStrike" cap="none">
                        <a:latin typeface="Calibri"/>
                        <a:ea typeface="Calibri"/>
                        <a:cs typeface="Calibri"/>
                        <a:sym typeface="Calibri"/>
                      </a:endParaRPr>
                    </a:p>
                  </a:txBody>
                  <a:tcPr marL="61600" marR="61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563725">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a:t>
                      </a:r>
                      <a:endParaRPr sz="1200" u="none" strike="noStrike" cap="none">
                        <a:latin typeface="Calibri"/>
                        <a:ea typeface="Calibri"/>
                        <a:cs typeface="Calibri"/>
                        <a:sym typeface="Calibri"/>
                      </a:endParaRPr>
                    </a:p>
                  </a:txBody>
                  <a:tcPr marL="61600" marR="61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Decrement</a:t>
                      </a:r>
                      <a:endParaRPr sz="1200" u="none" strike="noStrike" cap="none">
                        <a:latin typeface="Calibri"/>
                        <a:ea typeface="Calibri"/>
                        <a:cs typeface="Calibri"/>
                        <a:sym typeface="Calibri"/>
                      </a:endParaRPr>
                    </a:p>
                  </a:txBody>
                  <a:tcPr marL="61600" marR="61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It is used to decrements the value of the variable by one.</a:t>
                      </a:r>
                      <a:endParaRPr sz="1200" u="none" strike="noStrike" cap="none">
                        <a:latin typeface="Calibri"/>
                        <a:ea typeface="Calibri"/>
                        <a:cs typeface="Calibri"/>
                        <a:sym typeface="Calibri"/>
                      </a:endParaRPr>
                    </a:p>
                  </a:txBody>
                  <a:tcPr marL="61600" marR="61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let a = 15;</a:t>
                      </a:r>
                      <a:endParaRPr sz="12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a--;</a:t>
                      </a:r>
                      <a:endParaRPr sz="12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console.log( a ); // </a:t>
                      </a:r>
                      <a:r>
                        <a:rPr lang="en-IN" sz="1200" b="1" u="none" strike="noStrike" cap="none">
                          <a:latin typeface="Times New Roman"/>
                          <a:ea typeface="Times New Roman"/>
                          <a:cs typeface="Times New Roman"/>
                          <a:sym typeface="Times New Roman"/>
                        </a:rPr>
                        <a:t>Output </a:t>
                      </a:r>
                      <a:r>
                        <a:rPr lang="en-IN" sz="1200" u="none" strike="noStrike" cap="none">
                          <a:latin typeface="Times New Roman"/>
                          <a:ea typeface="Times New Roman"/>
                          <a:cs typeface="Times New Roman"/>
                          <a:sym typeface="Times New Roman"/>
                        </a:rPr>
                        <a:t>14</a:t>
                      </a:r>
                      <a:endParaRPr sz="1200" u="none" strike="noStrike" cap="none">
                        <a:latin typeface="Calibri"/>
                        <a:ea typeface="Calibri"/>
                        <a:cs typeface="Calibri"/>
                        <a:sym typeface="Calibri"/>
                      </a:endParaRPr>
                    </a:p>
                  </a:txBody>
                  <a:tcPr marL="61600" marR="616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5"/>
          <p:cNvSpPr txBox="1">
            <a:spLocks noGrp="1"/>
          </p:cNvSpPr>
          <p:nvPr>
            <p:ph type="title"/>
          </p:nvPr>
        </p:nvSpPr>
        <p:spPr>
          <a:xfrm>
            <a:off x="757083" y="72935"/>
            <a:ext cx="10515600" cy="39901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IN"/>
              <a:t>Comparison (Relational) Operators</a:t>
            </a:r>
            <a:endParaRPr/>
          </a:p>
        </p:txBody>
      </p:sp>
      <p:graphicFrame>
        <p:nvGraphicFramePr>
          <p:cNvPr id="312" name="Google Shape;312;p45"/>
          <p:cNvGraphicFramePr/>
          <p:nvPr/>
        </p:nvGraphicFramePr>
        <p:xfrm>
          <a:off x="78658" y="471949"/>
          <a:ext cx="12044525" cy="6511811"/>
        </p:xfrm>
        <a:graphic>
          <a:graphicData uri="http://schemas.openxmlformats.org/drawingml/2006/table">
            <a:tbl>
              <a:tblPr>
                <a:noFill/>
                <a:tableStyleId>{E25A4272-4A47-493A-889E-FB9E7FB4CCAB}</a:tableStyleId>
              </a:tblPr>
              <a:tblGrid>
                <a:gridCol w="891050">
                  <a:extLst>
                    <a:ext uri="{9D8B030D-6E8A-4147-A177-3AD203B41FA5}">
                      <a16:colId xmlns:a16="http://schemas.microsoft.com/office/drawing/2014/main" val="20000"/>
                    </a:ext>
                  </a:extLst>
                </a:gridCol>
                <a:gridCol w="2468300">
                  <a:extLst>
                    <a:ext uri="{9D8B030D-6E8A-4147-A177-3AD203B41FA5}">
                      <a16:colId xmlns:a16="http://schemas.microsoft.com/office/drawing/2014/main" val="20001"/>
                    </a:ext>
                  </a:extLst>
                </a:gridCol>
                <a:gridCol w="5726475">
                  <a:extLst>
                    <a:ext uri="{9D8B030D-6E8A-4147-A177-3AD203B41FA5}">
                      <a16:colId xmlns:a16="http://schemas.microsoft.com/office/drawing/2014/main" val="20002"/>
                    </a:ext>
                  </a:extLst>
                </a:gridCol>
                <a:gridCol w="2958700">
                  <a:extLst>
                    <a:ext uri="{9D8B030D-6E8A-4147-A177-3AD203B41FA5}">
                      <a16:colId xmlns:a16="http://schemas.microsoft.com/office/drawing/2014/main" val="20003"/>
                    </a:ext>
                  </a:extLst>
                </a:gridCol>
              </a:tblGrid>
              <a:tr h="153875">
                <a:tc>
                  <a:txBody>
                    <a:bodyPr/>
                    <a:lstStyle/>
                    <a:p>
                      <a:pPr marL="0" marR="0" lvl="0" indent="0" algn="just" rtl="0">
                        <a:lnSpc>
                          <a:spcPct val="107000"/>
                        </a:lnSpc>
                        <a:spcBef>
                          <a:spcPts val="0"/>
                        </a:spcBef>
                        <a:spcAft>
                          <a:spcPts val="0"/>
                        </a:spcAft>
                        <a:buNone/>
                      </a:pPr>
                      <a:r>
                        <a:rPr lang="en-IN" sz="1000" b="1" u="none" strike="noStrike" cap="none">
                          <a:latin typeface="Times New Roman"/>
                          <a:ea typeface="Times New Roman"/>
                          <a:cs typeface="Times New Roman"/>
                          <a:sym typeface="Times New Roman"/>
                        </a:rPr>
                        <a:t>Operator</a:t>
                      </a:r>
                      <a:endParaRPr sz="1000" u="none" strike="noStrike" cap="none">
                        <a:latin typeface="Calibri"/>
                        <a:ea typeface="Calibri"/>
                        <a:cs typeface="Calibri"/>
                        <a:sym typeface="Calibri"/>
                      </a:endParaRPr>
                    </a:p>
                  </a:txBody>
                  <a:tcPr marL="40575" marR="40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000" b="1" u="none" strike="noStrike" cap="none">
                          <a:latin typeface="Times New Roman"/>
                          <a:ea typeface="Times New Roman"/>
                          <a:cs typeface="Times New Roman"/>
                          <a:sym typeface="Times New Roman"/>
                        </a:rPr>
                        <a:t>Operator_Name</a:t>
                      </a:r>
                      <a:endParaRPr sz="1000" u="none" strike="noStrike" cap="none">
                        <a:latin typeface="Calibri"/>
                        <a:ea typeface="Calibri"/>
                        <a:cs typeface="Calibri"/>
                        <a:sym typeface="Calibri"/>
                      </a:endParaRPr>
                    </a:p>
                  </a:txBody>
                  <a:tcPr marL="40575" marR="40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000" b="1" u="none" strike="noStrike" cap="none">
                          <a:latin typeface="Times New Roman"/>
                          <a:ea typeface="Times New Roman"/>
                          <a:cs typeface="Times New Roman"/>
                          <a:sym typeface="Times New Roman"/>
                        </a:rPr>
                        <a:t>Description</a:t>
                      </a:r>
                      <a:endParaRPr sz="1000" u="none" strike="noStrike" cap="none">
                        <a:latin typeface="Calibri"/>
                        <a:ea typeface="Calibri"/>
                        <a:cs typeface="Calibri"/>
                        <a:sym typeface="Calibri"/>
                      </a:endParaRPr>
                    </a:p>
                  </a:txBody>
                  <a:tcPr marL="40575" marR="40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000" b="1" u="none" strike="noStrike" cap="none">
                          <a:latin typeface="Times New Roman"/>
                          <a:ea typeface="Times New Roman"/>
                          <a:cs typeface="Times New Roman"/>
                          <a:sym typeface="Times New Roman"/>
                        </a:rPr>
                        <a:t>Example</a:t>
                      </a:r>
                      <a:endParaRPr sz="1000" u="none" strike="noStrike" cap="none">
                        <a:latin typeface="Calibri"/>
                        <a:ea typeface="Calibri"/>
                        <a:cs typeface="Calibri"/>
                        <a:sym typeface="Calibri"/>
                      </a:endParaRPr>
                    </a:p>
                  </a:txBody>
                  <a:tcPr marL="40575" marR="40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789475">
                <a:tc>
                  <a:txBody>
                    <a:bodyPr/>
                    <a:lstStyle/>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a:t>
                      </a:r>
                      <a:endParaRPr sz="1000" u="none" strike="noStrike" cap="none">
                        <a:latin typeface="Calibri"/>
                        <a:ea typeface="Calibri"/>
                        <a:cs typeface="Calibri"/>
                        <a:sym typeface="Calibri"/>
                      </a:endParaRPr>
                    </a:p>
                  </a:txBody>
                  <a:tcPr marL="40575" marR="40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Is equal to</a:t>
                      </a:r>
                      <a:endParaRPr sz="1000" u="none" strike="noStrike" cap="none">
                        <a:latin typeface="Calibri"/>
                        <a:ea typeface="Calibri"/>
                        <a:cs typeface="Calibri"/>
                        <a:sym typeface="Calibri"/>
                      </a:endParaRPr>
                    </a:p>
                  </a:txBody>
                  <a:tcPr marL="40575" marR="40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It checks whether the values of the two operands are equal or not.</a:t>
                      </a:r>
                      <a:endParaRPr sz="1000" u="none" strike="noStrike" cap="none">
                        <a:latin typeface="Calibri"/>
                        <a:ea typeface="Calibri"/>
                        <a:cs typeface="Calibri"/>
                        <a:sym typeface="Calibri"/>
                      </a:endParaRPr>
                    </a:p>
                  </a:txBody>
                  <a:tcPr marL="40575" marR="40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let a = 10;</a:t>
                      </a:r>
                      <a:endParaRPr sz="10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let b = 20;</a:t>
                      </a:r>
                      <a:endParaRPr sz="10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console.log(a==b);     //false</a:t>
                      </a:r>
                      <a:endParaRPr sz="10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console.log(a==10);    //true</a:t>
                      </a:r>
                      <a:endParaRPr sz="10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console.log(10=='10'); //true</a:t>
                      </a:r>
                      <a:endParaRPr sz="1000" u="none" strike="noStrike" cap="none">
                        <a:latin typeface="Calibri"/>
                        <a:ea typeface="Calibri"/>
                        <a:cs typeface="Calibri"/>
                        <a:sym typeface="Calibri"/>
                      </a:endParaRPr>
                    </a:p>
                  </a:txBody>
                  <a:tcPr marL="40575" marR="40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89475">
                <a:tc>
                  <a:txBody>
                    <a:bodyPr/>
                    <a:lstStyle/>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a:t>
                      </a:r>
                      <a:endParaRPr sz="1000" u="none" strike="noStrike" cap="none">
                        <a:latin typeface="Calibri"/>
                        <a:ea typeface="Calibri"/>
                        <a:cs typeface="Calibri"/>
                        <a:sym typeface="Calibri"/>
                      </a:endParaRPr>
                    </a:p>
                  </a:txBody>
                  <a:tcPr marL="40575" marR="40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Identical(equal and of the same type)</a:t>
                      </a:r>
                      <a:endParaRPr sz="1000" u="none" strike="noStrike" cap="none">
                        <a:latin typeface="Calibri"/>
                        <a:ea typeface="Calibri"/>
                        <a:cs typeface="Calibri"/>
                        <a:sym typeface="Calibri"/>
                      </a:endParaRPr>
                    </a:p>
                  </a:txBody>
                  <a:tcPr marL="40575" marR="40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It checks whether the type and values of the two operands are equal or not.</a:t>
                      </a:r>
                      <a:endParaRPr sz="1000" u="none" strike="noStrike" cap="none">
                        <a:latin typeface="Calibri"/>
                        <a:ea typeface="Calibri"/>
                        <a:cs typeface="Calibri"/>
                        <a:sym typeface="Calibri"/>
                      </a:endParaRPr>
                    </a:p>
                  </a:txBody>
                  <a:tcPr marL="40575" marR="40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let a = 10;</a:t>
                      </a:r>
                      <a:endParaRPr sz="10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let b = 20;</a:t>
                      </a:r>
                      <a:endParaRPr sz="10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console.log(a===b);    //false</a:t>
                      </a:r>
                      <a:endParaRPr sz="10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console.log(a===10);   //true</a:t>
                      </a:r>
                      <a:endParaRPr sz="10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console.log(10==='10'); //false</a:t>
                      </a:r>
                      <a:endParaRPr sz="1000" u="none" strike="noStrike" cap="none">
                        <a:latin typeface="Calibri"/>
                        <a:ea typeface="Calibri"/>
                        <a:cs typeface="Calibri"/>
                        <a:sym typeface="Calibri"/>
                      </a:endParaRPr>
                    </a:p>
                  </a:txBody>
                  <a:tcPr marL="40575" marR="40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89475">
                <a:tc>
                  <a:txBody>
                    <a:bodyPr/>
                    <a:lstStyle/>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a:t>
                      </a:r>
                      <a:endParaRPr sz="1000" u="none" strike="noStrike" cap="none">
                        <a:latin typeface="Calibri"/>
                        <a:ea typeface="Calibri"/>
                        <a:cs typeface="Calibri"/>
                        <a:sym typeface="Calibri"/>
                      </a:endParaRPr>
                    </a:p>
                  </a:txBody>
                  <a:tcPr marL="40575" marR="40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Not equal to</a:t>
                      </a:r>
                      <a:endParaRPr sz="1000" u="none" strike="noStrike" cap="none">
                        <a:latin typeface="Calibri"/>
                        <a:ea typeface="Calibri"/>
                        <a:cs typeface="Calibri"/>
                        <a:sym typeface="Calibri"/>
                      </a:endParaRPr>
                    </a:p>
                  </a:txBody>
                  <a:tcPr marL="40575" marR="40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It checks whether the values of the two operands are equal or not.</a:t>
                      </a:r>
                      <a:endParaRPr sz="1000" u="none" strike="noStrike" cap="none">
                        <a:latin typeface="Calibri"/>
                        <a:ea typeface="Calibri"/>
                        <a:cs typeface="Calibri"/>
                        <a:sym typeface="Calibri"/>
                      </a:endParaRPr>
                    </a:p>
                  </a:txBody>
                  <a:tcPr marL="40575" marR="40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let a = 10;</a:t>
                      </a:r>
                      <a:endParaRPr sz="10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let b = 20;</a:t>
                      </a:r>
                      <a:endParaRPr sz="10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console.log(a!=b);     //true</a:t>
                      </a:r>
                      <a:endParaRPr sz="10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console.log(a!=10);    //false</a:t>
                      </a:r>
                      <a:endParaRPr sz="10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console.log(10!='10'); //false</a:t>
                      </a:r>
                      <a:endParaRPr sz="1000" u="none" strike="noStrike" cap="none">
                        <a:latin typeface="Calibri"/>
                        <a:ea typeface="Calibri"/>
                        <a:cs typeface="Calibri"/>
                        <a:sym typeface="Calibri"/>
                      </a:endParaRPr>
                    </a:p>
                  </a:txBody>
                  <a:tcPr marL="40575" marR="40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789475">
                <a:tc>
                  <a:txBody>
                    <a:bodyPr/>
                    <a:lstStyle/>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a:t>
                      </a:r>
                      <a:endParaRPr sz="1000" u="none" strike="noStrike" cap="none">
                        <a:latin typeface="Calibri"/>
                        <a:ea typeface="Calibri"/>
                        <a:cs typeface="Calibri"/>
                        <a:sym typeface="Calibri"/>
                      </a:endParaRPr>
                    </a:p>
                  </a:txBody>
                  <a:tcPr marL="40575" marR="40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Not identical</a:t>
                      </a:r>
                      <a:endParaRPr sz="1000" u="none" strike="noStrike" cap="none">
                        <a:latin typeface="Calibri"/>
                        <a:ea typeface="Calibri"/>
                        <a:cs typeface="Calibri"/>
                        <a:sym typeface="Calibri"/>
                      </a:endParaRPr>
                    </a:p>
                  </a:txBody>
                  <a:tcPr marL="40575" marR="40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It checks whether the type and values of the two operands are equal or not.</a:t>
                      </a:r>
                      <a:endParaRPr sz="1000" u="none" strike="noStrike" cap="none">
                        <a:latin typeface="Calibri"/>
                        <a:ea typeface="Calibri"/>
                        <a:cs typeface="Calibri"/>
                        <a:sym typeface="Calibri"/>
                      </a:endParaRPr>
                    </a:p>
                  </a:txBody>
                  <a:tcPr marL="40575" marR="40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let a = 10;</a:t>
                      </a:r>
                      <a:endParaRPr sz="10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let b = 20;</a:t>
                      </a:r>
                      <a:endParaRPr sz="10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console.log(a!==b);     //true</a:t>
                      </a:r>
                      <a:endParaRPr sz="10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console.log(a!==10);    /false</a:t>
                      </a:r>
                      <a:endParaRPr sz="10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console.log(10!=='10'); //true</a:t>
                      </a:r>
                      <a:endParaRPr sz="1000" u="none" strike="noStrike" cap="none">
                        <a:latin typeface="Calibri"/>
                        <a:ea typeface="Calibri"/>
                        <a:cs typeface="Calibri"/>
                        <a:sym typeface="Calibri"/>
                      </a:endParaRPr>
                    </a:p>
                  </a:txBody>
                  <a:tcPr marL="40575" marR="40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789475">
                <a:tc>
                  <a:txBody>
                    <a:bodyPr/>
                    <a:lstStyle/>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&gt; </a:t>
                      </a:r>
                      <a:endParaRPr sz="1000" u="none" strike="noStrike" cap="none">
                        <a:latin typeface="Calibri"/>
                        <a:ea typeface="Calibri"/>
                        <a:cs typeface="Calibri"/>
                        <a:sym typeface="Calibri"/>
                      </a:endParaRPr>
                    </a:p>
                  </a:txBody>
                  <a:tcPr marL="40575" marR="40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Greater than</a:t>
                      </a:r>
                      <a:endParaRPr sz="1000" u="none" strike="noStrike" cap="none">
                        <a:latin typeface="Calibri"/>
                        <a:ea typeface="Calibri"/>
                        <a:cs typeface="Calibri"/>
                        <a:sym typeface="Calibri"/>
                      </a:endParaRPr>
                    </a:p>
                  </a:txBody>
                  <a:tcPr marL="40575" marR="40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It checks whether the value of the left operands is greater than the value of the right operand or not.</a:t>
                      </a:r>
                      <a:endParaRPr sz="1000" u="none" strike="noStrike" cap="none">
                        <a:latin typeface="Calibri"/>
                        <a:ea typeface="Calibri"/>
                        <a:cs typeface="Calibri"/>
                        <a:sym typeface="Calibri"/>
                      </a:endParaRPr>
                    </a:p>
                  </a:txBody>
                  <a:tcPr marL="40575" marR="40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let a = 30;</a:t>
                      </a:r>
                      <a:endParaRPr sz="10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let b = 20;</a:t>
                      </a:r>
                      <a:endParaRPr sz="10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console.log(a&gt;b);     //true</a:t>
                      </a:r>
                      <a:endParaRPr sz="10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console.log(a&gt;30);    //false</a:t>
                      </a:r>
                      <a:endParaRPr sz="10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console.log(20&gt; 20'); //false</a:t>
                      </a:r>
                      <a:endParaRPr sz="1000" u="none" strike="noStrike" cap="none">
                        <a:latin typeface="Calibri"/>
                        <a:ea typeface="Calibri"/>
                        <a:cs typeface="Calibri"/>
                        <a:sym typeface="Calibri"/>
                      </a:endParaRPr>
                    </a:p>
                  </a:txBody>
                  <a:tcPr marL="40575" marR="40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789475">
                <a:tc>
                  <a:txBody>
                    <a:bodyPr/>
                    <a:lstStyle/>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&gt;=</a:t>
                      </a:r>
                      <a:endParaRPr sz="1000" u="none" strike="noStrike" cap="none">
                        <a:latin typeface="Calibri"/>
                        <a:ea typeface="Calibri"/>
                        <a:cs typeface="Calibri"/>
                        <a:sym typeface="Calibri"/>
                      </a:endParaRPr>
                    </a:p>
                  </a:txBody>
                  <a:tcPr marL="40575" marR="40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Greater than or equal to</a:t>
                      </a:r>
                      <a:endParaRPr sz="1000" u="none" strike="noStrike" cap="none">
                        <a:latin typeface="Calibri"/>
                        <a:ea typeface="Calibri"/>
                        <a:cs typeface="Calibri"/>
                        <a:sym typeface="Calibri"/>
                      </a:endParaRPr>
                    </a:p>
                  </a:txBody>
                  <a:tcPr marL="40575" marR="40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It checks whether the value of the left operands is greater than or equal to the value of the right operand or not.</a:t>
                      </a:r>
                      <a:endParaRPr sz="1000" u="none" strike="noStrike" cap="none">
                        <a:latin typeface="Calibri"/>
                        <a:ea typeface="Calibri"/>
                        <a:cs typeface="Calibri"/>
                        <a:sym typeface="Calibri"/>
                      </a:endParaRPr>
                    </a:p>
                  </a:txBody>
                  <a:tcPr marL="40575" marR="40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let a = 20;</a:t>
                      </a:r>
                      <a:endParaRPr sz="10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let b = 20;</a:t>
                      </a:r>
                      <a:endParaRPr sz="10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console.log(a&gt;=b);     //true</a:t>
                      </a:r>
                      <a:endParaRPr sz="10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console.log(a&gt;=30);    //false</a:t>
                      </a:r>
                      <a:endParaRPr sz="10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console.log(20&gt;='20'); //true</a:t>
                      </a:r>
                      <a:endParaRPr sz="1000" u="none" strike="noStrike" cap="none">
                        <a:latin typeface="Calibri"/>
                        <a:ea typeface="Calibri"/>
                        <a:cs typeface="Calibri"/>
                        <a:sym typeface="Calibri"/>
                      </a:endParaRPr>
                    </a:p>
                  </a:txBody>
                  <a:tcPr marL="40575" marR="40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789475">
                <a:tc>
                  <a:txBody>
                    <a:bodyPr/>
                    <a:lstStyle/>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&lt; </a:t>
                      </a:r>
                      <a:endParaRPr sz="1000" u="none" strike="noStrike" cap="none">
                        <a:latin typeface="Calibri"/>
                        <a:ea typeface="Calibri"/>
                        <a:cs typeface="Calibri"/>
                        <a:sym typeface="Calibri"/>
                      </a:endParaRPr>
                    </a:p>
                  </a:txBody>
                  <a:tcPr marL="40575" marR="40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Less than</a:t>
                      </a:r>
                      <a:endParaRPr sz="1000" u="none" strike="noStrike" cap="none">
                        <a:latin typeface="Calibri"/>
                        <a:ea typeface="Calibri"/>
                        <a:cs typeface="Calibri"/>
                        <a:sym typeface="Calibri"/>
                      </a:endParaRPr>
                    </a:p>
                  </a:txBody>
                  <a:tcPr marL="40575" marR="40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It checks whether the value of the left operands is less than the value of the right operand or not.</a:t>
                      </a:r>
                      <a:endParaRPr sz="1000" u="none" strike="noStrike" cap="none">
                        <a:latin typeface="Calibri"/>
                        <a:ea typeface="Calibri"/>
                        <a:cs typeface="Calibri"/>
                        <a:sym typeface="Calibri"/>
                      </a:endParaRPr>
                    </a:p>
                  </a:txBody>
                  <a:tcPr marL="40575" marR="40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let a = 10;</a:t>
                      </a:r>
                      <a:endParaRPr sz="10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let b = 20;</a:t>
                      </a:r>
                      <a:endParaRPr sz="10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console.log(a&lt;b);      //true</a:t>
                      </a:r>
                      <a:endParaRPr sz="10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console.log(a&lt;10);     //false</a:t>
                      </a:r>
                      <a:endParaRPr sz="10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console.log(10&lt;'10');  //false</a:t>
                      </a:r>
                      <a:endParaRPr sz="1000" u="none" strike="noStrike" cap="none">
                        <a:latin typeface="Calibri"/>
                        <a:ea typeface="Calibri"/>
                        <a:cs typeface="Calibri"/>
                        <a:sym typeface="Calibri"/>
                      </a:endParaRPr>
                    </a:p>
                  </a:txBody>
                  <a:tcPr marL="40575" marR="40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705875">
                <a:tc>
                  <a:txBody>
                    <a:bodyPr/>
                    <a:lstStyle/>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&lt;=</a:t>
                      </a:r>
                      <a:endParaRPr sz="1000" u="none" strike="noStrike" cap="none">
                        <a:latin typeface="Calibri"/>
                        <a:ea typeface="Calibri"/>
                        <a:cs typeface="Calibri"/>
                        <a:sym typeface="Calibri"/>
                      </a:endParaRPr>
                    </a:p>
                  </a:txBody>
                  <a:tcPr marL="40575" marR="40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Less than or equal to</a:t>
                      </a:r>
                      <a:endParaRPr sz="1000" u="none" strike="noStrike" cap="none">
                        <a:latin typeface="Calibri"/>
                        <a:ea typeface="Calibri"/>
                        <a:cs typeface="Calibri"/>
                        <a:sym typeface="Calibri"/>
                      </a:endParaRPr>
                    </a:p>
                  </a:txBody>
                  <a:tcPr marL="40575" marR="40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It checks whether the value of the left operands is less than or equal to the value of the right operand or not.</a:t>
                      </a:r>
                      <a:endParaRPr sz="1000" u="none" strike="noStrike" cap="none">
                        <a:latin typeface="Calibri"/>
                        <a:ea typeface="Calibri"/>
                        <a:cs typeface="Calibri"/>
                        <a:sym typeface="Calibri"/>
                      </a:endParaRPr>
                    </a:p>
                  </a:txBody>
                  <a:tcPr marL="40575" marR="40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let a = 10; let b = 20;</a:t>
                      </a:r>
                      <a:endParaRPr sz="10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console.log(a&lt;=b);     //true</a:t>
                      </a:r>
                      <a:endParaRPr sz="10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000" u="none" strike="noStrike" cap="none">
                          <a:latin typeface="Times New Roman"/>
                          <a:ea typeface="Times New Roman"/>
                          <a:cs typeface="Times New Roman"/>
                          <a:sym typeface="Times New Roman"/>
                        </a:rPr>
                        <a:t>console.log(a&lt;=10);    //true</a:t>
                      </a:r>
                      <a:endParaRPr sz="1000" u="none" strike="noStrike" cap="none">
                        <a:latin typeface="Calibri"/>
                        <a:ea typeface="Calibri"/>
                        <a:cs typeface="Calibri"/>
                        <a:sym typeface="Calibri"/>
                      </a:endParaRPr>
                    </a:p>
                  </a:txBody>
                  <a:tcPr marL="40575" marR="40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Logical Operators</a:t>
            </a:r>
            <a:endParaRPr/>
          </a:p>
        </p:txBody>
      </p:sp>
      <p:graphicFrame>
        <p:nvGraphicFramePr>
          <p:cNvPr id="318" name="Google Shape;318;p46"/>
          <p:cNvGraphicFramePr/>
          <p:nvPr/>
        </p:nvGraphicFramePr>
        <p:xfrm>
          <a:off x="469489" y="1572138"/>
          <a:ext cx="10884325" cy="4999875"/>
        </p:xfrm>
        <a:graphic>
          <a:graphicData uri="http://schemas.openxmlformats.org/drawingml/2006/table">
            <a:tbl>
              <a:tblPr>
                <a:noFill/>
                <a:tableStyleId>{E25A4272-4A47-493A-889E-FB9E7FB4CCAB}</a:tableStyleId>
              </a:tblPr>
              <a:tblGrid>
                <a:gridCol w="1001350">
                  <a:extLst>
                    <a:ext uri="{9D8B030D-6E8A-4147-A177-3AD203B41FA5}">
                      <a16:colId xmlns:a16="http://schemas.microsoft.com/office/drawing/2014/main" val="20000"/>
                    </a:ext>
                  </a:extLst>
                </a:gridCol>
                <a:gridCol w="990475">
                  <a:extLst>
                    <a:ext uri="{9D8B030D-6E8A-4147-A177-3AD203B41FA5}">
                      <a16:colId xmlns:a16="http://schemas.microsoft.com/office/drawing/2014/main" val="20001"/>
                    </a:ext>
                  </a:extLst>
                </a:gridCol>
                <a:gridCol w="3986225">
                  <a:extLst>
                    <a:ext uri="{9D8B030D-6E8A-4147-A177-3AD203B41FA5}">
                      <a16:colId xmlns:a16="http://schemas.microsoft.com/office/drawing/2014/main" val="20002"/>
                    </a:ext>
                  </a:extLst>
                </a:gridCol>
                <a:gridCol w="4906275">
                  <a:extLst>
                    <a:ext uri="{9D8B030D-6E8A-4147-A177-3AD203B41FA5}">
                      <a16:colId xmlns:a16="http://schemas.microsoft.com/office/drawing/2014/main" val="20003"/>
                    </a:ext>
                  </a:extLst>
                </a:gridCol>
              </a:tblGrid>
              <a:tr h="696225">
                <a:tc>
                  <a:txBody>
                    <a:bodyPr/>
                    <a:lstStyle/>
                    <a:p>
                      <a:pPr marL="0" marR="0" lvl="0" indent="0" algn="just" rtl="0">
                        <a:lnSpc>
                          <a:spcPct val="107000"/>
                        </a:lnSpc>
                        <a:spcBef>
                          <a:spcPts val="0"/>
                        </a:spcBef>
                        <a:spcAft>
                          <a:spcPts val="0"/>
                        </a:spcAft>
                        <a:buNone/>
                      </a:pPr>
                      <a:r>
                        <a:rPr lang="en-IN" sz="1400" b="1" u="none" strike="noStrike" cap="none">
                          <a:latin typeface="Times New Roman"/>
                          <a:ea typeface="Times New Roman"/>
                          <a:cs typeface="Times New Roman"/>
                          <a:sym typeface="Times New Roman"/>
                        </a:rPr>
                        <a:t>Operator</a:t>
                      </a:r>
                      <a:endParaRPr sz="1400" u="none" strike="noStrike" cap="none">
                        <a:latin typeface="Calibri"/>
                        <a:ea typeface="Calibri"/>
                        <a:cs typeface="Calibri"/>
                        <a:sym typeface="Calibri"/>
                      </a:endParaRPr>
                    </a:p>
                  </a:txBody>
                  <a:tcPr marL="66550" marR="6655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b="1" u="none" strike="noStrike" cap="none">
                          <a:latin typeface="Times New Roman"/>
                          <a:ea typeface="Times New Roman"/>
                          <a:cs typeface="Times New Roman"/>
                          <a:sym typeface="Times New Roman"/>
                        </a:rPr>
                        <a:t>Operator_Name</a:t>
                      </a:r>
                      <a:endParaRPr sz="1400" u="none" strike="noStrike" cap="none">
                        <a:latin typeface="Calibri"/>
                        <a:ea typeface="Calibri"/>
                        <a:cs typeface="Calibri"/>
                        <a:sym typeface="Calibri"/>
                      </a:endParaRPr>
                    </a:p>
                  </a:txBody>
                  <a:tcPr marL="66550" marR="6655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b="1" u="none" strike="noStrike" cap="none">
                          <a:latin typeface="Times New Roman"/>
                          <a:ea typeface="Times New Roman"/>
                          <a:cs typeface="Times New Roman"/>
                          <a:sym typeface="Times New Roman"/>
                        </a:rPr>
                        <a:t>Description</a:t>
                      </a:r>
                      <a:endParaRPr sz="1400" u="none" strike="noStrike" cap="none">
                        <a:latin typeface="Calibri"/>
                        <a:ea typeface="Calibri"/>
                        <a:cs typeface="Calibri"/>
                        <a:sym typeface="Calibri"/>
                      </a:endParaRPr>
                    </a:p>
                  </a:txBody>
                  <a:tcPr marL="66550" marR="6655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b="1" u="none" strike="noStrike" cap="none">
                          <a:latin typeface="Times New Roman"/>
                          <a:ea typeface="Times New Roman"/>
                          <a:cs typeface="Times New Roman"/>
                          <a:sym typeface="Times New Roman"/>
                        </a:rPr>
                        <a:t>Example</a:t>
                      </a:r>
                      <a:endParaRPr sz="1400" u="none" strike="noStrike" cap="none">
                        <a:latin typeface="Calibri"/>
                        <a:ea typeface="Calibri"/>
                        <a:cs typeface="Calibri"/>
                        <a:sym typeface="Calibri"/>
                      </a:endParaRPr>
                    </a:p>
                  </a:txBody>
                  <a:tcPr marL="66550" marR="6655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218375">
                <a:tc>
                  <a:txBody>
                    <a:bodyPr/>
                    <a:lstStyle/>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&amp;&amp;</a:t>
                      </a:r>
                      <a:endParaRPr sz="1400" u="none" strike="noStrike" cap="none">
                        <a:latin typeface="Calibri"/>
                        <a:ea typeface="Calibri"/>
                        <a:cs typeface="Calibri"/>
                        <a:sym typeface="Calibri"/>
                      </a:endParaRPr>
                    </a:p>
                  </a:txBody>
                  <a:tcPr marL="66550" marR="6655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Logical AND</a:t>
                      </a:r>
                      <a:endParaRPr sz="1400" u="none" strike="noStrike" cap="none">
                        <a:latin typeface="Calibri"/>
                        <a:ea typeface="Calibri"/>
                        <a:cs typeface="Calibri"/>
                        <a:sym typeface="Calibri"/>
                      </a:endParaRPr>
                    </a:p>
                  </a:txBody>
                  <a:tcPr marL="66550" marR="6655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It returns true if both the operands(expression) are true, otherwise returns false.</a:t>
                      </a:r>
                      <a:endParaRPr sz="1400" u="none" strike="noStrike" cap="none">
                        <a:latin typeface="Calibri"/>
                        <a:ea typeface="Calibri"/>
                        <a:cs typeface="Calibri"/>
                        <a:sym typeface="Calibri"/>
                      </a:endParaRPr>
                    </a:p>
                  </a:txBody>
                  <a:tcPr marL="66550" marR="6655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let a = false;</a:t>
                      </a:r>
                      <a:endParaRPr sz="14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let b = true;</a:t>
                      </a:r>
                      <a:endParaRPr sz="14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console.log(a&amp;&amp;b);      /false</a:t>
                      </a:r>
                      <a:endParaRPr sz="14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console.log(b&amp;&amp;true);   //true</a:t>
                      </a:r>
                      <a:endParaRPr sz="14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console.log(b&amp;&amp;10);     //10 which is also 'true'</a:t>
                      </a:r>
                      <a:endParaRPr sz="14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console.log(a&amp;&amp;'10');  //false</a:t>
                      </a:r>
                      <a:endParaRPr sz="1400" u="none" strike="noStrike" cap="none">
                        <a:latin typeface="Calibri"/>
                        <a:ea typeface="Calibri"/>
                        <a:cs typeface="Calibri"/>
                        <a:sym typeface="Calibri"/>
                      </a:endParaRPr>
                    </a:p>
                  </a:txBody>
                  <a:tcPr marL="66550" marR="6655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218375">
                <a:tc>
                  <a:txBody>
                    <a:bodyPr/>
                    <a:lstStyle/>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a:t>
                      </a:r>
                      <a:endParaRPr sz="1400" u="none" strike="noStrike" cap="none">
                        <a:latin typeface="Calibri"/>
                        <a:ea typeface="Calibri"/>
                        <a:cs typeface="Calibri"/>
                        <a:sym typeface="Calibri"/>
                      </a:endParaRPr>
                    </a:p>
                  </a:txBody>
                  <a:tcPr marL="66550" marR="6655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Logical OR</a:t>
                      </a:r>
                      <a:endParaRPr sz="1400" u="none" strike="noStrike" cap="none">
                        <a:latin typeface="Calibri"/>
                        <a:ea typeface="Calibri"/>
                        <a:cs typeface="Calibri"/>
                        <a:sym typeface="Calibri"/>
                      </a:endParaRPr>
                    </a:p>
                  </a:txBody>
                  <a:tcPr marL="66550" marR="6655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It returns true if any of the operands(expression) are true, otherwise returns false.</a:t>
                      </a:r>
                      <a:endParaRPr sz="1400" u="none" strike="noStrike" cap="none">
                        <a:latin typeface="Calibri"/>
                        <a:ea typeface="Calibri"/>
                        <a:cs typeface="Calibri"/>
                        <a:sym typeface="Calibri"/>
                      </a:endParaRPr>
                    </a:p>
                  </a:txBody>
                  <a:tcPr marL="66550" marR="6655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let a = false;</a:t>
                      </a:r>
                      <a:endParaRPr sz="14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let b = true;</a:t>
                      </a:r>
                      <a:endParaRPr sz="14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console.log(a||b);      //true</a:t>
                      </a:r>
                      <a:endParaRPr sz="14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console.log(b||true);   //true</a:t>
                      </a:r>
                      <a:endParaRPr sz="14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console.log(b||10);     //true</a:t>
                      </a:r>
                      <a:endParaRPr sz="14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console.log(a||'10');   //'10' which is also 'true'</a:t>
                      </a:r>
                      <a:endParaRPr sz="1400" u="none" strike="noStrike" cap="none">
                        <a:latin typeface="Calibri"/>
                        <a:ea typeface="Calibri"/>
                        <a:cs typeface="Calibri"/>
                        <a:sym typeface="Calibri"/>
                      </a:endParaRPr>
                    </a:p>
                  </a:txBody>
                  <a:tcPr marL="66550" marR="6655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218375">
                <a:tc>
                  <a:txBody>
                    <a:bodyPr/>
                    <a:lstStyle/>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a:t>
                      </a:r>
                      <a:endParaRPr sz="1400" u="none" strike="noStrike" cap="none">
                        <a:latin typeface="Calibri"/>
                        <a:ea typeface="Calibri"/>
                        <a:cs typeface="Calibri"/>
                        <a:sym typeface="Calibri"/>
                      </a:endParaRPr>
                    </a:p>
                  </a:txBody>
                  <a:tcPr marL="66550" marR="6655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Logical NOT</a:t>
                      </a:r>
                      <a:endParaRPr sz="1400" u="none" strike="noStrike" cap="none">
                        <a:latin typeface="Calibri"/>
                        <a:ea typeface="Calibri"/>
                        <a:cs typeface="Calibri"/>
                        <a:sym typeface="Calibri"/>
                      </a:endParaRPr>
                    </a:p>
                  </a:txBody>
                  <a:tcPr marL="66550" marR="6655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It returns the inverse result of an operand(expression).</a:t>
                      </a:r>
                      <a:endParaRPr sz="1400" u="none" strike="noStrike" cap="none">
                        <a:latin typeface="Calibri"/>
                        <a:ea typeface="Calibri"/>
                        <a:cs typeface="Calibri"/>
                        <a:sym typeface="Calibri"/>
                      </a:endParaRPr>
                    </a:p>
                  </a:txBody>
                  <a:tcPr marL="66550" marR="6655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let a = 20;</a:t>
                      </a:r>
                      <a:endParaRPr sz="14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let b = 30;</a:t>
                      </a:r>
                      <a:endParaRPr sz="14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console.log(!true);    //false</a:t>
                      </a:r>
                      <a:endParaRPr sz="14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console.log(!false);   //true</a:t>
                      </a:r>
                      <a:endParaRPr sz="14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console.log(!a);       //false</a:t>
                      </a:r>
                      <a:endParaRPr sz="14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console.log(!b);       /false</a:t>
                      </a:r>
                      <a:endParaRPr sz="14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console.log(!null);    //true</a:t>
                      </a:r>
                      <a:endParaRPr sz="1400" u="none" strike="noStrike" cap="none">
                        <a:latin typeface="Calibri"/>
                        <a:ea typeface="Calibri"/>
                        <a:cs typeface="Calibri"/>
                        <a:sym typeface="Calibri"/>
                      </a:endParaRPr>
                    </a:p>
                  </a:txBody>
                  <a:tcPr marL="66550" marR="6655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7"/>
          <p:cNvSpPr txBox="1">
            <a:spLocks noGrp="1"/>
          </p:cNvSpPr>
          <p:nvPr>
            <p:ph type="title"/>
          </p:nvPr>
        </p:nvSpPr>
        <p:spPr>
          <a:xfrm>
            <a:off x="749710" y="0"/>
            <a:ext cx="10515600" cy="7374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Bitwise Operators</a:t>
            </a:r>
            <a:endParaRPr/>
          </a:p>
        </p:txBody>
      </p:sp>
      <p:graphicFrame>
        <p:nvGraphicFramePr>
          <p:cNvPr id="324" name="Google Shape;324;p47"/>
          <p:cNvGraphicFramePr/>
          <p:nvPr/>
        </p:nvGraphicFramePr>
        <p:xfrm>
          <a:off x="275303" y="657864"/>
          <a:ext cx="11769200" cy="6142608"/>
        </p:xfrm>
        <a:graphic>
          <a:graphicData uri="http://schemas.openxmlformats.org/drawingml/2006/table">
            <a:tbl>
              <a:tblPr>
                <a:noFill/>
                <a:tableStyleId>{E25A4272-4A47-493A-889E-FB9E7FB4CCAB}</a:tableStyleId>
              </a:tblPr>
              <a:tblGrid>
                <a:gridCol w="1080550">
                  <a:extLst>
                    <a:ext uri="{9D8B030D-6E8A-4147-A177-3AD203B41FA5}">
                      <a16:colId xmlns:a16="http://schemas.microsoft.com/office/drawing/2014/main" val="20000"/>
                    </a:ext>
                  </a:extLst>
                </a:gridCol>
                <a:gridCol w="1236400">
                  <a:extLst>
                    <a:ext uri="{9D8B030D-6E8A-4147-A177-3AD203B41FA5}">
                      <a16:colId xmlns:a16="http://schemas.microsoft.com/office/drawing/2014/main" val="20001"/>
                    </a:ext>
                  </a:extLst>
                </a:gridCol>
                <a:gridCol w="5870325">
                  <a:extLst>
                    <a:ext uri="{9D8B030D-6E8A-4147-A177-3AD203B41FA5}">
                      <a16:colId xmlns:a16="http://schemas.microsoft.com/office/drawing/2014/main" val="20002"/>
                    </a:ext>
                  </a:extLst>
                </a:gridCol>
                <a:gridCol w="3581925">
                  <a:extLst>
                    <a:ext uri="{9D8B030D-6E8A-4147-A177-3AD203B41FA5}">
                      <a16:colId xmlns:a16="http://schemas.microsoft.com/office/drawing/2014/main" val="20003"/>
                    </a:ext>
                  </a:extLst>
                </a:gridCol>
              </a:tblGrid>
              <a:tr h="897325">
                <a:tc>
                  <a:txBody>
                    <a:bodyPr/>
                    <a:lstStyle/>
                    <a:p>
                      <a:pPr marL="0" marR="0" lvl="0" indent="0" algn="just" rtl="0">
                        <a:lnSpc>
                          <a:spcPct val="107000"/>
                        </a:lnSpc>
                        <a:spcBef>
                          <a:spcPts val="0"/>
                        </a:spcBef>
                        <a:spcAft>
                          <a:spcPts val="0"/>
                        </a:spcAft>
                        <a:buNone/>
                      </a:pPr>
                      <a:r>
                        <a:rPr lang="en-IN" sz="1200" b="1" u="none" strike="noStrike" cap="none">
                          <a:latin typeface="Times New Roman"/>
                          <a:ea typeface="Times New Roman"/>
                          <a:cs typeface="Times New Roman"/>
                          <a:sym typeface="Times New Roman"/>
                        </a:rPr>
                        <a:t>Operator</a:t>
                      </a:r>
                      <a:endParaRPr sz="1200" u="none" strike="noStrike" cap="none">
                        <a:latin typeface="Calibri"/>
                        <a:ea typeface="Calibri"/>
                        <a:cs typeface="Calibri"/>
                        <a:sym typeface="Calibri"/>
                      </a:endParaRPr>
                    </a:p>
                  </a:txBody>
                  <a:tcPr marL="43775" marR="437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b="1" u="none" strike="noStrike" cap="none">
                          <a:latin typeface="Times New Roman"/>
                          <a:ea typeface="Times New Roman"/>
                          <a:cs typeface="Times New Roman"/>
                          <a:sym typeface="Times New Roman"/>
                        </a:rPr>
                        <a:t>Operator_Name</a:t>
                      </a:r>
                      <a:endParaRPr sz="1200" u="none" strike="noStrike" cap="none">
                        <a:latin typeface="Calibri"/>
                        <a:ea typeface="Calibri"/>
                        <a:cs typeface="Calibri"/>
                        <a:sym typeface="Calibri"/>
                      </a:endParaRPr>
                    </a:p>
                  </a:txBody>
                  <a:tcPr marL="43775" marR="437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b="1" u="none" strike="noStrike" cap="none">
                          <a:latin typeface="Times New Roman"/>
                          <a:ea typeface="Times New Roman"/>
                          <a:cs typeface="Times New Roman"/>
                          <a:sym typeface="Times New Roman"/>
                        </a:rPr>
                        <a:t>Description</a:t>
                      </a:r>
                      <a:endParaRPr sz="1200" u="none" strike="noStrike" cap="none">
                        <a:latin typeface="Calibri"/>
                        <a:ea typeface="Calibri"/>
                        <a:cs typeface="Calibri"/>
                        <a:sym typeface="Calibri"/>
                      </a:endParaRPr>
                    </a:p>
                  </a:txBody>
                  <a:tcPr marL="43775" marR="437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b="1" u="none" strike="noStrike" cap="none">
                          <a:latin typeface="Times New Roman"/>
                          <a:ea typeface="Times New Roman"/>
                          <a:cs typeface="Times New Roman"/>
                          <a:sym typeface="Times New Roman"/>
                        </a:rPr>
                        <a:t>Example</a:t>
                      </a:r>
                      <a:endParaRPr sz="1200" u="none" strike="noStrike" cap="none">
                        <a:latin typeface="Calibri"/>
                        <a:ea typeface="Calibri"/>
                        <a:cs typeface="Calibri"/>
                        <a:sym typeface="Calibri"/>
                      </a:endParaRPr>
                    </a:p>
                  </a:txBody>
                  <a:tcPr marL="43775" marR="437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58025">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&amp;</a:t>
                      </a:r>
                      <a:endParaRPr sz="1200" u="none" strike="noStrike" cap="none">
                        <a:latin typeface="Calibri"/>
                        <a:ea typeface="Calibri"/>
                        <a:cs typeface="Calibri"/>
                        <a:sym typeface="Calibri"/>
                      </a:endParaRPr>
                    </a:p>
                  </a:txBody>
                  <a:tcPr marL="43775" marR="437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Bitwise AND</a:t>
                      </a:r>
                      <a:endParaRPr sz="1200" u="none" strike="noStrike" cap="none">
                        <a:latin typeface="Calibri"/>
                        <a:ea typeface="Calibri"/>
                        <a:cs typeface="Calibri"/>
                        <a:sym typeface="Calibri"/>
                      </a:endParaRPr>
                    </a:p>
                  </a:txBody>
                  <a:tcPr marL="43775" marR="437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It returns the result of a Boolean AND operation on each bit of its integer arguments.</a:t>
                      </a:r>
                      <a:endParaRPr sz="1200" u="none" strike="noStrike" cap="none">
                        <a:latin typeface="Calibri"/>
                        <a:ea typeface="Calibri"/>
                        <a:cs typeface="Calibri"/>
                        <a:sym typeface="Calibri"/>
                      </a:endParaRPr>
                    </a:p>
                  </a:txBody>
                  <a:tcPr marL="43775" marR="437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let a = 2;</a:t>
                      </a:r>
                      <a:endParaRPr sz="12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let b = 3;</a:t>
                      </a:r>
                      <a:endParaRPr sz="12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let c = a &amp; b;</a:t>
                      </a:r>
                      <a:endParaRPr sz="12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console.log(c);  // </a:t>
                      </a:r>
                      <a:r>
                        <a:rPr lang="en-IN" sz="1200" b="1" u="none" strike="noStrike" cap="none">
                          <a:latin typeface="Times New Roman"/>
                          <a:ea typeface="Times New Roman"/>
                          <a:cs typeface="Times New Roman"/>
                          <a:sym typeface="Times New Roman"/>
                        </a:rPr>
                        <a:t>Output </a:t>
                      </a:r>
                      <a:r>
                        <a:rPr lang="en-IN" sz="1200" u="none" strike="noStrike" cap="none">
                          <a:latin typeface="Times New Roman"/>
                          <a:ea typeface="Times New Roman"/>
                          <a:cs typeface="Times New Roman"/>
                          <a:sym typeface="Times New Roman"/>
                        </a:rPr>
                        <a:t>2</a:t>
                      </a:r>
                      <a:endParaRPr sz="1200" u="none" strike="noStrike" cap="none">
                        <a:latin typeface="Calibri"/>
                        <a:ea typeface="Calibri"/>
                        <a:cs typeface="Calibri"/>
                        <a:sym typeface="Calibri"/>
                      </a:endParaRPr>
                    </a:p>
                  </a:txBody>
                  <a:tcPr marL="43775" marR="437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58025">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a:t>
                      </a:r>
                      <a:endParaRPr sz="1200" u="none" strike="noStrike" cap="none">
                        <a:latin typeface="Calibri"/>
                        <a:ea typeface="Calibri"/>
                        <a:cs typeface="Calibri"/>
                        <a:sym typeface="Calibri"/>
                      </a:endParaRPr>
                    </a:p>
                  </a:txBody>
                  <a:tcPr marL="43775" marR="437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Bitwise OR</a:t>
                      </a:r>
                      <a:endParaRPr sz="1200" u="none" strike="noStrike" cap="none">
                        <a:latin typeface="Calibri"/>
                        <a:ea typeface="Calibri"/>
                        <a:cs typeface="Calibri"/>
                        <a:sym typeface="Calibri"/>
                      </a:endParaRPr>
                    </a:p>
                  </a:txBody>
                  <a:tcPr marL="43775" marR="437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It returns the result of a Boolean OR operation on each bit of its integer arguments.</a:t>
                      </a:r>
                      <a:endParaRPr sz="1200" u="none" strike="noStrike" cap="none">
                        <a:latin typeface="Calibri"/>
                        <a:ea typeface="Calibri"/>
                        <a:cs typeface="Calibri"/>
                        <a:sym typeface="Calibri"/>
                      </a:endParaRPr>
                    </a:p>
                  </a:txBody>
                  <a:tcPr marL="43775" marR="437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let a = 2;</a:t>
                      </a:r>
                      <a:endParaRPr sz="12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let b = 3;</a:t>
                      </a:r>
                      <a:endParaRPr sz="12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let c = a | b;</a:t>
                      </a:r>
                      <a:endParaRPr sz="12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console.log(c);   // </a:t>
                      </a:r>
                      <a:r>
                        <a:rPr lang="en-IN" sz="1200" b="1" u="none" strike="noStrike" cap="none">
                          <a:latin typeface="Times New Roman"/>
                          <a:ea typeface="Times New Roman"/>
                          <a:cs typeface="Times New Roman"/>
                          <a:sym typeface="Times New Roman"/>
                        </a:rPr>
                        <a:t>Output</a:t>
                      </a:r>
                      <a:r>
                        <a:rPr lang="en-IN" sz="1200" u="none" strike="noStrike" cap="none">
                          <a:latin typeface="Times New Roman"/>
                          <a:ea typeface="Times New Roman"/>
                          <a:cs typeface="Times New Roman"/>
                          <a:sym typeface="Times New Roman"/>
                        </a:rPr>
                        <a:t> 3</a:t>
                      </a:r>
                      <a:endParaRPr sz="1200" u="none" strike="noStrike" cap="none">
                        <a:latin typeface="Calibri"/>
                        <a:ea typeface="Calibri"/>
                        <a:cs typeface="Calibri"/>
                        <a:sym typeface="Calibri"/>
                      </a:endParaRPr>
                    </a:p>
                  </a:txBody>
                  <a:tcPr marL="43775" marR="437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58025">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a:t>
                      </a:r>
                      <a:endParaRPr sz="1200" u="none" strike="noStrike" cap="none">
                        <a:latin typeface="Calibri"/>
                        <a:ea typeface="Calibri"/>
                        <a:cs typeface="Calibri"/>
                        <a:sym typeface="Calibri"/>
                      </a:endParaRPr>
                    </a:p>
                  </a:txBody>
                  <a:tcPr marL="43775" marR="437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Bitwise XOR</a:t>
                      </a:r>
                      <a:endParaRPr sz="1200" u="none" strike="noStrike" cap="none">
                        <a:latin typeface="Calibri"/>
                        <a:ea typeface="Calibri"/>
                        <a:cs typeface="Calibri"/>
                        <a:sym typeface="Calibri"/>
                      </a:endParaRPr>
                    </a:p>
                  </a:txBody>
                  <a:tcPr marL="43775" marR="437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It returns the result of a Boolean Exclusive OR operation on each bit of its integer arguments.</a:t>
                      </a:r>
                      <a:endParaRPr sz="1200" u="none" strike="noStrike" cap="none">
                        <a:latin typeface="Calibri"/>
                        <a:ea typeface="Calibri"/>
                        <a:cs typeface="Calibri"/>
                        <a:sym typeface="Calibri"/>
                      </a:endParaRPr>
                    </a:p>
                  </a:txBody>
                  <a:tcPr marL="43775" marR="437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let a = 2;</a:t>
                      </a:r>
                      <a:endParaRPr sz="12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let b = 3;</a:t>
                      </a:r>
                      <a:endParaRPr sz="12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let c = a ^ b;</a:t>
                      </a:r>
                      <a:endParaRPr sz="12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console.log(c);   // </a:t>
                      </a:r>
                      <a:r>
                        <a:rPr lang="en-IN" sz="1200" b="1" u="none" strike="noStrike" cap="none">
                          <a:latin typeface="Times New Roman"/>
                          <a:ea typeface="Times New Roman"/>
                          <a:cs typeface="Times New Roman"/>
                          <a:sym typeface="Times New Roman"/>
                        </a:rPr>
                        <a:t>Output </a:t>
                      </a:r>
                      <a:r>
                        <a:rPr lang="en-IN" sz="1200" u="none" strike="noStrike" cap="none">
                          <a:latin typeface="Times New Roman"/>
                          <a:ea typeface="Times New Roman"/>
                          <a:cs typeface="Times New Roman"/>
                          <a:sym typeface="Times New Roman"/>
                        </a:rPr>
                        <a:t>1</a:t>
                      </a:r>
                      <a:endParaRPr sz="1200" u="none" strike="noStrike" cap="none">
                        <a:latin typeface="Calibri"/>
                        <a:ea typeface="Calibri"/>
                        <a:cs typeface="Calibri"/>
                        <a:sym typeface="Calibri"/>
                      </a:endParaRPr>
                    </a:p>
                  </a:txBody>
                  <a:tcPr marL="43775" marR="437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58025">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a:t>
                      </a:r>
                      <a:endParaRPr sz="1200" u="none" strike="noStrike" cap="none">
                        <a:latin typeface="Calibri"/>
                        <a:ea typeface="Calibri"/>
                        <a:cs typeface="Calibri"/>
                        <a:sym typeface="Calibri"/>
                      </a:endParaRPr>
                    </a:p>
                  </a:txBody>
                  <a:tcPr marL="43775" marR="437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Bitwise NOT</a:t>
                      </a:r>
                      <a:endParaRPr sz="1200" u="none" strike="noStrike" cap="none">
                        <a:latin typeface="Calibri"/>
                        <a:ea typeface="Calibri"/>
                        <a:cs typeface="Calibri"/>
                        <a:sym typeface="Calibri"/>
                      </a:endParaRPr>
                    </a:p>
                  </a:txBody>
                  <a:tcPr marL="43775" marR="437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It inverts each bit in the operands.</a:t>
                      </a:r>
                      <a:endParaRPr sz="1200" u="none" strike="noStrike" cap="none">
                        <a:latin typeface="Calibri"/>
                        <a:ea typeface="Calibri"/>
                        <a:cs typeface="Calibri"/>
                        <a:sym typeface="Calibri"/>
                      </a:endParaRPr>
                    </a:p>
                  </a:txBody>
                  <a:tcPr marL="43775" marR="437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let a = 2;</a:t>
                      </a:r>
                      <a:endParaRPr sz="12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let c = ~ a;</a:t>
                      </a:r>
                      <a:endParaRPr sz="12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console.log(c);   // </a:t>
                      </a:r>
                      <a:r>
                        <a:rPr lang="en-IN" sz="1200" b="1" u="none" strike="noStrike" cap="none">
                          <a:latin typeface="Times New Roman"/>
                          <a:ea typeface="Times New Roman"/>
                          <a:cs typeface="Times New Roman"/>
                          <a:sym typeface="Times New Roman"/>
                        </a:rPr>
                        <a:t>Output </a:t>
                      </a:r>
                      <a:r>
                        <a:rPr lang="en-IN" sz="1200" u="none" strike="noStrike" cap="none">
                          <a:latin typeface="Times New Roman"/>
                          <a:ea typeface="Times New Roman"/>
                          <a:cs typeface="Times New Roman"/>
                          <a:sym typeface="Times New Roman"/>
                        </a:rPr>
                        <a:t>-3</a:t>
                      </a:r>
                      <a:endParaRPr sz="1200" u="none" strike="noStrike" cap="none">
                        <a:latin typeface="Calibri"/>
                        <a:ea typeface="Calibri"/>
                        <a:cs typeface="Calibri"/>
                        <a:sym typeface="Calibri"/>
                      </a:endParaRPr>
                    </a:p>
                  </a:txBody>
                  <a:tcPr marL="43775" marR="437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72550">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&gt;&gt; </a:t>
                      </a:r>
                      <a:endParaRPr sz="1200" u="none" strike="noStrike" cap="none">
                        <a:latin typeface="Calibri"/>
                        <a:ea typeface="Calibri"/>
                        <a:cs typeface="Calibri"/>
                        <a:sym typeface="Calibri"/>
                      </a:endParaRPr>
                    </a:p>
                  </a:txBody>
                  <a:tcPr marL="43775" marR="437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Bitwise Right Shift</a:t>
                      </a:r>
                      <a:endParaRPr sz="1200" u="none" strike="noStrike" cap="none">
                        <a:latin typeface="Calibri"/>
                        <a:ea typeface="Calibri"/>
                        <a:cs typeface="Calibri"/>
                        <a:sym typeface="Calibri"/>
                      </a:endParaRPr>
                    </a:p>
                  </a:txBody>
                  <a:tcPr marL="43775" marR="437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The left operand's value is moved to the right by the number of bits specified in the right operand.</a:t>
                      </a:r>
                      <a:endParaRPr sz="1200" u="none" strike="noStrike" cap="none">
                        <a:latin typeface="Calibri"/>
                        <a:ea typeface="Calibri"/>
                        <a:cs typeface="Calibri"/>
                        <a:sym typeface="Calibri"/>
                      </a:endParaRPr>
                    </a:p>
                  </a:txBody>
                  <a:tcPr marL="43775" marR="437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let a = 2;</a:t>
                      </a:r>
                      <a:endParaRPr sz="12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let b = 3;</a:t>
                      </a:r>
                      <a:endParaRPr sz="12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let c = a &gt;&gt; b;</a:t>
                      </a:r>
                      <a:endParaRPr sz="12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console.log(c);   // </a:t>
                      </a:r>
                      <a:r>
                        <a:rPr lang="en-IN" sz="1200" b="1" u="none" strike="noStrike" cap="none">
                          <a:latin typeface="Times New Roman"/>
                          <a:ea typeface="Times New Roman"/>
                          <a:cs typeface="Times New Roman"/>
                          <a:sym typeface="Times New Roman"/>
                        </a:rPr>
                        <a:t>Output </a:t>
                      </a:r>
                      <a:r>
                        <a:rPr lang="en-IN" sz="1200" u="none" strike="noStrike" cap="none">
                          <a:latin typeface="Times New Roman"/>
                          <a:ea typeface="Times New Roman"/>
                          <a:cs typeface="Times New Roman"/>
                          <a:sym typeface="Times New Roman"/>
                        </a:rPr>
                        <a:t>0</a:t>
                      </a:r>
                      <a:endParaRPr sz="1200" u="none" strike="noStrike" cap="none">
                        <a:latin typeface="Calibri"/>
                        <a:ea typeface="Calibri"/>
                        <a:cs typeface="Calibri"/>
                        <a:sym typeface="Calibri"/>
                      </a:endParaRPr>
                    </a:p>
                  </a:txBody>
                  <a:tcPr marL="43775" marR="437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687050">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&lt;&lt; </a:t>
                      </a:r>
                      <a:endParaRPr sz="1200" u="none" strike="noStrike" cap="none">
                        <a:latin typeface="Calibri"/>
                        <a:ea typeface="Calibri"/>
                        <a:cs typeface="Calibri"/>
                        <a:sym typeface="Calibri"/>
                      </a:endParaRPr>
                    </a:p>
                  </a:txBody>
                  <a:tcPr marL="43775" marR="437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Bitwise Left Shift</a:t>
                      </a:r>
                      <a:endParaRPr sz="1200" u="none" strike="noStrike" cap="none">
                        <a:latin typeface="Calibri"/>
                        <a:ea typeface="Calibri"/>
                        <a:cs typeface="Calibri"/>
                        <a:sym typeface="Calibri"/>
                      </a:endParaRPr>
                    </a:p>
                  </a:txBody>
                  <a:tcPr marL="43775" marR="437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The left operand's value is moved to the left by the number of bits specified in the right operand. New bits are filled with zeroes on the right side.</a:t>
                      </a:r>
                      <a:endParaRPr sz="1200" u="none" strike="noStrike" cap="none">
                        <a:latin typeface="Calibri"/>
                        <a:ea typeface="Calibri"/>
                        <a:cs typeface="Calibri"/>
                        <a:sym typeface="Calibri"/>
                      </a:endParaRPr>
                    </a:p>
                  </a:txBody>
                  <a:tcPr marL="43775" marR="437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let a = 2;</a:t>
                      </a:r>
                      <a:endParaRPr sz="12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let b = 3;</a:t>
                      </a:r>
                      <a:endParaRPr sz="12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let c = a &lt;&lt; b;</a:t>
                      </a:r>
                      <a:endParaRPr sz="12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console.log(c);   // </a:t>
                      </a:r>
                      <a:r>
                        <a:rPr lang="en-IN" sz="1200" b="1" u="none" strike="noStrike" cap="none">
                          <a:latin typeface="Times New Roman"/>
                          <a:ea typeface="Times New Roman"/>
                          <a:cs typeface="Times New Roman"/>
                          <a:sym typeface="Times New Roman"/>
                        </a:rPr>
                        <a:t>Output </a:t>
                      </a:r>
                      <a:r>
                        <a:rPr lang="en-IN" sz="1200" u="none" strike="noStrike" cap="none">
                          <a:latin typeface="Times New Roman"/>
                          <a:ea typeface="Times New Roman"/>
                          <a:cs typeface="Times New Roman"/>
                          <a:sym typeface="Times New Roman"/>
                        </a:rPr>
                        <a:t>16</a:t>
                      </a:r>
                      <a:endParaRPr sz="1200" u="none" strike="noStrike" cap="none">
                        <a:latin typeface="Calibri"/>
                        <a:ea typeface="Calibri"/>
                        <a:cs typeface="Calibri"/>
                        <a:sym typeface="Calibri"/>
                      </a:endParaRPr>
                    </a:p>
                  </a:txBody>
                  <a:tcPr marL="43775" marR="437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801550">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&gt;&gt;&gt; </a:t>
                      </a:r>
                      <a:endParaRPr sz="1200" u="none" strike="noStrike" cap="none">
                        <a:latin typeface="Calibri"/>
                        <a:ea typeface="Calibri"/>
                        <a:cs typeface="Calibri"/>
                        <a:sym typeface="Calibri"/>
                      </a:endParaRPr>
                    </a:p>
                  </a:txBody>
                  <a:tcPr marL="43775" marR="437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Bitwise Right Shift with Zero</a:t>
                      </a:r>
                      <a:endParaRPr sz="1200" u="none" strike="noStrike" cap="none">
                        <a:latin typeface="Calibri"/>
                        <a:ea typeface="Calibri"/>
                        <a:cs typeface="Calibri"/>
                        <a:sym typeface="Calibri"/>
                      </a:endParaRPr>
                    </a:p>
                  </a:txBody>
                  <a:tcPr marL="43775" marR="437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The left operand's value is moved to the right by the number of bits specified in the right operand and zeroes are added on the left side.</a:t>
                      </a:r>
                      <a:endParaRPr sz="1200" u="none" strike="noStrike" cap="none">
                        <a:latin typeface="Calibri"/>
                        <a:ea typeface="Calibri"/>
                        <a:cs typeface="Calibri"/>
                        <a:sym typeface="Calibri"/>
                      </a:endParaRPr>
                    </a:p>
                  </a:txBody>
                  <a:tcPr marL="43775" marR="437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let a = 3;</a:t>
                      </a:r>
                      <a:endParaRPr sz="12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let b = 4;</a:t>
                      </a:r>
                      <a:endParaRPr sz="12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let c = a &gt;&gt;&gt; b;</a:t>
                      </a:r>
                      <a:endParaRPr sz="12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200" u="none" strike="noStrike" cap="none">
                          <a:latin typeface="Times New Roman"/>
                          <a:ea typeface="Times New Roman"/>
                          <a:cs typeface="Times New Roman"/>
                          <a:sym typeface="Times New Roman"/>
                        </a:rPr>
                        <a:t>console.log(c);   // </a:t>
                      </a:r>
                      <a:r>
                        <a:rPr lang="en-IN" sz="1200" b="1" u="none" strike="noStrike" cap="none">
                          <a:latin typeface="Times New Roman"/>
                          <a:ea typeface="Times New Roman"/>
                          <a:cs typeface="Times New Roman"/>
                          <a:sym typeface="Times New Roman"/>
                        </a:rPr>
                        <a:t>Output </a:t>
                      </a:r>
                      <a:r>
                        <a:rPr lang="en-IN" sz="1200" u="none" strike="noStrike" cap="none">
                          <a:latin typeface="Times New Roman"/>
                          <a:ea typeface="Times New Roman"/>
                          <a:cs typeface="Times New Roman"/>
                          <a:sym typeface="Times New Roman"/>
                        </a:rPr>
                        <a:t>0</a:t>
                      </a:r>
                      <a:endParaRPr sz="1200" u="none" strike="noStrike" cap="none">
                        <a:latin typeface="Calibri"/>
                        <a:ea typeface="Calibri"/>
                        <a:cs typeface="Calibri"/>
                        <a:sym typeface="Calibri"/>
                      </a:endParaRPr>
                    </a:p>
                  </a:txBody>
                  <a:tcPr marL="43775" marR="437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8"/>
          <p:cNvSpPr txBox="1">
            <a:spLocks noGrp="1"/>
          </p:cNvSpPr>
          <p:nvPr>
            <p:ph type="title"/>
          </p:nvPr>
        </p:nvSpPr>
        <p:spPr>
          <a:xfrm>
            <a:off x="838200" y="99655"/>
            <a:ext cx="10515600" cy="598436"/>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IN"/>
              <a:t>Assignment Operators</a:t>
            </a:r>
            <a:endParaRPr/>
          </a:p>
        </p:txBody>
      </p:sp>
      <p:graphicFrame>
        <p:nvGraphicFramePr>
          <p:cNvPr id="330" name="Google Shape;330;p48"/>
          <p:cNvGraphicFramePr/>
          <p:nvPr/>
        </p:nvGraphicFramePr>
        <p:xfrm>
          <a:off x="521109" y="712867"/>
          <a:ext cx="11002300" cy="6077696"/>
        </p:xfrm>
        <a:graphic>
          <a:graphicData uri="http://schemas.openxmlformats.org/drawingml/2006/table">
            <a:tbl>
              <a:tblPr>
                <a:noFill/>
                <a:tableStyleId>{E25A4272-4A47-493A-889E-FB9E7FB4CCAB}</a:tableStyleId>
              </a:tblPr>
              <a:tblGrid>
                <a:gridCol w="959050">
                  <a:extLst>
                    <a:ext uri="{9D8B030D-6E8A-4147-A177-3AD203B41FA5}">
                      <a16:colId xmlns:a16="http://schemas.microsoft.com/office/drawing/2014/main" val="20000"/>
                    </a:ext>
                  </a:extLst>
                </a:gridCol>
                <a:gridCol w="959050">
                  <a:extLst>
                    <a:ext uri="{9D8B030D-6E8A-4147-A177-3AD203B41FA5}">
                      <a16:colId xmlns:a16="http://schemas.microsoft.com/office/drawing/2014/main" val="20001"/>
                    </a:ext>
                  </a:extLst>
                </a:gridCol>
                <a:gridCol w="4506275">
                  <a:extLst>
                    <a:ext uri="{9D8B030D-6E8A-4147-A177-3AD203B41FA5}">
                      <a16:colId xmlns:a16="http://schemas.microsoft.com/office/drawing/2014/main" val="20002"/>
                    </a:ext>
                  </a:extLst>
                </a:gridCol>
                <a:gridCol w="4577925">
                  <a:extLst>
                    <a:ext uri="{9D8B030D-6E8A-4147-A177-3AD203B41FA5}">
                      <a16:colId xmlns:a16="http://schemas.microsoft.com/office/drawing/2014/main" val="20003"/>
                    </a:ext>
                  </a:extLst>
                </a:gridCol>
              </a:tblGrid>
              <a:tr h="666350">
                <a:tc>
                  <a:txBody>
                    <a:bodyPr/>
                    <a:lstStyle/>
                    <a:p>
                      <a:pPr marL="0" marR="0" lvl="0" indent="0" algn="just" rtl="0">
                        <a:lnSpc>
                          <a:spcPct val="107000"/>
                        </a:lnSpc>
                        <a:spcBef>
                          <a:spcPts val="0"/>
                        </a:spcBef>
                        <a:spcAft>
                          <a:spcPts val="0"/>
                        </a:spcAft>
                        <a:buNone/>
                      </a:pPr>
                      <a:r>
                        <a:rPr lang="en-IN" sz="1400" b="1" u="none" strike="noStrike" cap="none">
                          <a:latin typeface="Times New Roman"/>
                          <a:ea typeface="Times New Roman"/>
                          <a:cs typeface="Times New Roman"/>
                          <a:sym typeface="Times New Roman"/>
                        </a:rPr>
                        <a:t>Operator</a:t>
                      </a:r>
                      <a:endParaRPr sz="1400" u="none" strike="noStrike" cap="none">
                        <a:latin typeface="Calibri"/>
                        <a:ea typeface="Calibri"/>
                        <a:cs typeface="Calibri"/>
                        <a:sym typeface="Calibri"/>
                      </a:endParaRPr>
                    </a:p>
                  </a:txBody>
                  <a:tcPr marL="63675" marR="63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b="1" u="none" strike="noStrike" cap="none">
                          <a:latin typeface="Times New Roman"/>
                          <a:ea typeface="Times New Roman"/>
                          <a:cs typeface="Times New Roman"/>
                          <a:sym typeface="Times New Roman"/>
                        </a:rPr>
                        <a:t>Operator_Name</a:t>
                      </a:r>
                      <a:endParaRPr sz="1400" u="none" strike="noStrike" cap="none">
                        <a:latin typeface="Calibri"/>
                        <a:ea typeface="Calibri"/>
                        <a:cs typeface="Calibri"/>
                        <a:sym typeface="Calibri"/>
                      </a:endParaRPr>
                    </a:p>
                  </a:txBody>
                  <a:tcPr marL="63675" marR="63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b="1" u="none" strike="noStrike" cap="none">
                          <a:latin typeface="Times New Roman"/>
                          <a:ea typeface="Times New Roman"/>
                          <a:cs typeface="Times New Roman"/>
                          <a:sym typeface="Times New Roman"/>
                        </a:rPr>
                        <a:t>Description</a:t>
                      </a:r>
                      <a:endParaRPr sz="1400" u="none" strike="noStrike" cap="none">
                        <a:latin typeface="Calibri"/>
                        <a:ea typeface="Calibri"/>
                        <a:cs typeface="Calibri"/>
                        <a:sym typeface="Calibri"/>
                      </a:endParaRPr>
                    </a:p>
                  </a:txBody>
                  <a:tcPr marL="63675" marR="63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b="1" u="none" strike="noStrike" cap="none">
                          <a:latin typeface="Times New Roman"/>
                          <a:ea typeface="Times New Roman"/>
                          <a:cs typeface="Times New Roman"/>
                          <a:sym typeface="Times New Roman"/>
                        </a:rPr>
                        <a:t>Example</a:t>
                      </a:r>
                      <a:endParaRPr sz="1400" u="none" strike="noStrike" cap="none">
                        <a:latin typeface="Calibri"/>
                        <a:ea typeface="Calibri"/>
                        <a:cs typeface="Calibri"/>
                        <a:sym typeface="Calibri"/>
                      </a:endParaRPr>
                    </a:p>
                  </a:txBody>
                  <a:tcPr marL="63675" marR="63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66350">
                <a:tc>
                  <a:txBody>
                    <a:bodyPr/>
                    <a:lstStyle/>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a:t>
                      </a:r>
                      <a:endParaRPr sz="1400" u="none" strike="noStrike" cap="none">
                        <a:latin typeface="Calibri"/>
                        <a:ea typeface="Calibri"/>
                        <a:cs typeface="Calibri"/>
                        <a:sym typeface="Calibri"/>
                      </a:endParaRPr>
                    </a:p>
                  </a:txBody>
                  <a:tcPr marL="63675" marR="63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Assign</a:t>
                      </a:r>
                      <a:endParaRPr sz="1400" u="none" strike="noStrike" cap="none">
                        <a:latin typeface="Calibri"/>
                        <a:ea typeface="Calibri"/>
                        <a:cs typeface="Calibri"/>
                        <a:sym typeface="Calibri"/>
                      </a:endParaRPr>
                    </a:p>
                  </a:txBody>
                  <a:tcPr marL="63675" marR="63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It assigns values from right side to left side operand.</a:t>
                      </a:r>
                      <a:endParaRPr sz="1400" u="none" strike="noStrike" cap="none">
                        <a:latin typeface="Calibri"/>
                        <a:ea typeface="Calibri"/>
                        <a:cs typeface="Calibri"/>
                        <a:sym typeface="Calibri"/>
                      </a:endParaRPr>
                    </a:p>
                  </a:txBody>
                  <a:tcPr marL="63675" marR="63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let a = 10;</a:t>
                      </a:r>
                      <a:endParaRPr sz="14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let b = 5;</a:t>
                      </a:r>
                      <a:endParaRPr sz="14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console.log("a=b:" +a);   //</a:t>
                      </a:r>
                      <a:endParaRPr sz="14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400" b="1" u="none" strike="noStrike" cap="none">
                          <a:latin typeface="Times New Roman"/>
                          <a:ea typeface="Times New Roman"/>
                          <a:cs typeface="Times New Roman"/>
                          <a:sym typeface="Times New Roman"/>
                        </a:rPr>
                        <a:t>Output </a:t>
                      </a:r>
                      <a:r>
                        <a:rPr lang="en-IN" sz="1400" u="none" strike="noStrike" cap="none">
                          <a:latin typeface="Times New Roman"/>
                          <a:ea typeface="Times New Roman"/>
                          <a:cs typeface="Times New Roman"/>
                          <a:sym typeface="Times New Roman"/>
                        </a:rPr>
                        <a:t>10</a:t>
                      </a:r>
                      <a:endParaRPr sz="1400" u="none" strike="noStrike" cap="none">
                        <a:latin typeface="Calibri"/>
                        <a:ea typeface="Calibri"/>
                        <a:cs typeface="Calibri"/>
                        <a:sym typeface="Calibri"/>
                      </a:endParaRPr>
                    </a:p>
                  </a:txBody>
                  <a:tcPr marL="63675" marR="63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66350">
                <a:tc>
                  <a:txBody>
                    <a:bodyPr/>
                    <a:lstStyle/>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a:t>
                      </a:r>
                      <a:endParaRPr sz="1400" u="none" strike="noStrike" cap="none">
                        <a:latin typeface="Calibri"/>
                        <a:ea typeface="Calibri"/>
                        <a:cs typeface="Calibri"/>
                        <a:sym typeface="Calibri"/>
                      </a:endParaRPr>
                    </a:p>
                  </a:txBody>
                  <a:tcPr marL="63675" marR="63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Add and assign</a:t>
                      </a:r>
                      <a:endParaRPr sz="1400" u="none" strike="noStrike" cap="none">
                        <a:latin typeface="Calibri"/>
                        <a:ea typeface="Calibri"/>
                        <a:cs typeface="Calibri"/>
                        <a:sym typeface="Calibri"/>
                      </a:endParaRPr>
                    </a:p>
                  </a:txBody>
                  <a:tcPr marL="63675" marR="63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It adds the left operand with the right operand and assigns the result to the left side operand.</a:t>
                      </a:r>
                      <a:endParaRPr sz="1400" u="none" strike="noStrike" cap="none">
                        <a:latin typeface="Calibri"/>
                        <a:ea typeface="Calibri"/>
                        <a:cs typeface="Calibri"/>
                        <a:sym typeface="Calibri"/>
                      </a:endParaRPr>
                    </a:p>
                  </a:txBody>
                  <a:tcPr marL="63675" marR="63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let a = 10;</a:t>
                      </a:r>
                      <a:endParaRPr sz="14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let b = 5;</a:t>
                      </a:r>
                      <a:endParaRPr sz="14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let c = a += b;</a:t>
                      </a:r>
                      <a:endParaRPr sz="14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console.log(c);   // </a:t>
                      </a:r>
                      <a:r>
                        <a:rPr lang="en-IN" sz="1400" b="1" u="none" strike="noStrike" cap="none">
                          <a:latin typeface="Times New Roman"/>
                          <a:ea typeface="Times New Roman"/>
                          <a:cs typeface="Times New Roman"/>
                          <a:sym typeface="Times New Roman"/>
                        </a:rPr>
                        <a:t>Output </a:t>
                      </a:r>
                      <a:r>
                        <a:rPr lang="en-IN" sz="1400" u="none" strike="noStrike" cap="none">
                          <a:latin typeface="Times New Roman"/>
                          <a:ea typeface="Times New Roman"/>
                          <a:cs typeface="Times New Roman"/>
                          <a:sym typeface="Times New Roman"/>
                        </a:rPr>
                        <a:t>15</a:t>
                      </a:r>
                      <a:endParaRPr sz="1400" u="none" strike="noStrike" cap="none">
                        <a:latin typeface="Calibri"/>
                        <a:ea typeface="Calibri"/>
                        <a:cs typeface="Calibri"/>
                        <a:sym typeface="Calibri"/>
                      </a:endParaRPr>
                    </a:p>
                  </a:txBody>
                  <a:tcPr marL="63675" marR="63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832950">
                <a:tc>
                  <a:txBody>
                    <a:bodyPr/>
                    <a:lstStyle/>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a:t>
                      </a:r>
                      <a:endParaRPr sz="1400" u="none" strike="noStrike" cap="none">
                        <a:latin typeface="Calibri"/>
                        <a:ea typeface="Calibri"/>
                        <a:cs typeface="Calibri"/>
                        <a:sym typeface="Calibri"/>
                      </a:endParaRPr>
                    </a:p>
                  </a:txBody>
                  <a:tcPr marL="63675" marR="63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Subtract and assign</a:t>
                      </a:r>
                      <a:endParaRPr sz="1400" u="none" strike="noStrike" cap="none">
                        <a:latin typeface="Calibri"/>
                        <a:ea typeface="Calibri"/>
                        <a:cs typeface="Calibri"/>
                        <a:sym typeface="Calibri"/>
                      </a:endParaRPr>
                    </a:p>
                  </a:txBody>
                  <a:tcPr marL="63675" marR="63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It subtracts the right operand from the left operand and assigns the result to the left side operand.</a:t>
                      </a:r>
                      <a:endParaRPr sz="1400" u="none" strike="noStrike" cap="none">
                        <a:latin typeface="Calibri"/>
                        <a:ea typeface="Calibri"/>
                        <a:cs typeface="Calibri"/>
                        <a:sym typeface="Calibri"/>
                      </a:endParaRPr>
                    </a:p>
                  </a:txBody>
                  <a:tcPr marL="63675" marR="63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let a = 10;</a:t>
                      </a:r>
                      <a:endParaRPr sz="14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let b = 5;</a:t>
                      </a:r>
                      <a:endParaRPr sz="14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let c = a -= b;</a:t>
                      </a:r>
                      <a:endParaRPr sz="14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console.log(c);   // </a:t>
                      </a:r>
                      <a:r>
                        <a:rPr lang="en-IN" sz="1400" b="1" u="none" strike="noStrike" cap="none">
                          <a:latin typeface="Times New Roman"/>
                          <a:ea typeface="Times New Roman"/>
                          <a:cs typeface="Times New Roman"/>
                          <a:sym typeface="Times New Roman"/>
                        </a:rPr>
                        <a:t>Output </a:t>
                      </a:r>
                      <a:r>
                        <a:rPr lang="en-IN" sz="1400" u="none" strike="noStrike" cap="none">
                          <a:latin typeface="Times New Roman"/>
                          <a:ea typeface="Times New Roman"/>
                          <a:cs typeface="Times New Roman"/>
                          <a:sym typeface="Times New Roman"/>
                        </a:rPr>
                        <a:t>5</a:t>
                      </a:r>
                      <a:endParaRPr sz="1400" u="none" strike="noStrike" cap="none">
                        <a:latin typeface="Calibri"/>
                        <a:ea typeface="Calibri"/>
                        <a:cs typeface="Calibri"/>
                        <a:sym typeface="Calibri"/>
                      </a:endParaRPr>
                    </a:p>
                  </a:txBody>
                  <a:tcPr marL="63675" marR="63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832950">
                <a:tc>
                  <a:txBody>
                    <a:bodyPr/>
                    <a:lstStyle/>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a:t>
                      </a:r>
                      <a:endParaRPr sz="1400" u="none" strike="noStrike" cap="none">
                        <a:latin typeface="Calibri"/>
                        <a:ea typeface="Calibri"/>
                        <a:cs typeface="Calibri"/>
                        <a:sym typeface="Calibri"/>
                      </a:endParaRPr>
                    </a:p>
                  </a:txBody>
                  <a:tcPr marL="63675" marR="63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Multiply and assign</a:t>
                      </a:r>
                      <a:endParaRPr sz="1400" u="none" strike="noStrike" cap="none">
                        <a:latin typeface="Calibri"/>
                        <a:ea typeface="Calibri"/>
                        <a:cs typeface="Calibri"/>
                        <a:sym typeface="Calibri"/>
                      </a:endParaRPr>
                    </a:p>
                  </a:txBody>
                  <a:tcPr marL="63675" marR="63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It multiplies the left operand with the right operand and assigns the result to the left side operand.</a:t>
                      </a:r>
                      <a:endParaRPr sz="1400" u="none" strike="noStrike" cap="none">
                        <a:latin typeface="Calibri"/>
                        <a:ea typeface="Calibri"/>
                        <a:cs typeface="Calibri"/>
                        <a:sym typeface="Calibri"/>
                      </a:endParaRPr>
                    </a:p>
                  </a:txBody>
                  <a:tcPr marL="63675" marR="63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let a = 10;</a:t>
                      </a:r>
                      <a:endParaRPr sz="14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let b = 5;</a:t>
                      </a:r>
                      <a:endParaRPr sz="14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let c = a *= b;</a:t>
                      </a:r>
                      <a:endParaRPr sz="14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console.log(c);   // </a:t>
                      </a:r>
                      <a:r>
                        <a:rPr lang="en-IN" sz="1400" b="1" u="none" strike="noStrike" cap="none">
                          <a:latin typeface="Times New Roman"/>
                          <a:ea typeface="Times New Roman"/>
                          <a:cs typeface="Times New Roman"/>
                          <a:sym typeface="Times New Roman"/>
                        </a:rPr>
                        <a:t>Output </a:t>
                      </a:r>
                      <a:r>
                        <a:rPr lang="en-IN" sz="1400" u="none" strike="noStrike" cap="none">
                          <a:latin typeface="Times New Roman"/>
                          <a:ea typeface="Times New Roman"/>
                          <a:cs typeface="Times New Roman"/>
                          <a:sym typeface="Times New Roman"/>
                        </a:rPr>
                        <a:t>50</a:t>
                      </a:r>
                      <a:endParaRPr sz="1400" u="none" strike="noStrike" cap="none">
                        <a:latin typeface="Calibri"/>
                        <a:ea typeface="Calibri"/>
                        <a:cs typeface="Calibri"/>
                        <a:sym typeface="Calibri"/>
                      </a:endParaRPr>
                    </a:p>
                  </a:txBody>
                  <a:tcPr marL="63675" marR="63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832950">
                <a:tc>
                  <a:txBody>
                    <a:bodyPr/>
                    <a:lstStyle/>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a:t>
                      </a:r>
                      <a:endParaRPr sz="1400" u="none" strike="noStrike" cap="none">
                        <a:latin typeface="Calibri"/>
                        <a:ea typeface="Calibri"/>
                        <a:cs typeface="Calibri"/>
                        <a:sym typeface="Calibri"/>
                      </a:endParaRPr>
                    </a:p>
                  </a:txBody>
                  <a:tcPr marL="63675" marR="63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Divide and assign</a:t>
                      </a:r>
                      <a:endParaRPr sz="1400" u="none" strike="noStrike" cap="none">
                        <a:latin typeface="Calibri"/>
                        <a:ea typeface="Calibri"/>
                        <a:cs typeface="Calibri"/>
                        <a:sym typeface="Calibri"/>
                      </a:endParaRPr>
                    </a:p>
                  </a:txBody>
                  <a:tcPr marL="63675" marR="63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It divides the left operand with the right operand and assigns the result to the left side operand.</a:t>
                      </a:r>
                      <a:endParaRPr sz="1400" u="none" strike="noStrike" cap="none">
                        <a:latin typeface="Calibri"/>
                        <a:ea typeface="Calibri"/>
                        <a:cs typeface="Calibri"/>
                        <a:sym typeface="Calibri"/>
                      </a:endParaRPr>
                    </a:p>
                  </a:txBody>
                  <a:tcPr marL="63675" marR="63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let a = 10;</a:t>
                      </a:r>
                      <a:endParaRPr sz="14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let b = 5;</a:t>
                      </a:r>
                      <a:endParaRPr sz="14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let c = a /= b;</a:t>
                      </a:r>
                      <a:endParaRPr sz="14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console.log(c);   // </a:t>
                      </a:r>
                      <a:r>
                        <a:rPr lang="en-IN" sz="1400" b="1" u="none" strike="noStrike" cap="none">
                          <a:latin typeface="Times New Roman"/>
                          <a:ea typeface="Times New Roman"/>
                          <a:cs typeface="Times New Roman"/>
                          <a:sym typeface="Times New Roman"/>
                        </a:rPr>
                        <a:t>Output </a:t>
                      </a:r>
                      <a:r>
                        <a:rPr lang="en-IN" sz="1400" u="none" strike="noStrike" cap="none">
                          <a:latin typeface="Times New Roman"/>
                          <a:ea typeface="Times New Roman"/>
                          <a:cs typeface="Times New Roman"/>
                          <a:sym typeface="Times New Roman"/>
                        </a:rPr>
                        <a:t>2</a:t>
                      </a:r>
                      <a:endParaRPr sz="1400" u="none" strike="noStrike" cap="none">
                        <a:latin typeface="Calibri"/>
                        <a:ea typeface="Calibri"/>
                        <a:cs typeface="Calibri"/>
                        <a:sym typeface="Calibri"/>
                      </a:endParaRPr>
                    </a:p>
                  </a:txBody>
                  <a:tcPr marL="63675" marR="63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832950">
                <a:tc>
                  <a:txBody>
                    <a:bodyPr/>
                    <a:lstStyle/>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a:t>
                      </a:r>
                      <a:endParaRPr sz="1400" u="none" strike="noStrike" cap="none">
                        <a:latin typeface="Calibri"/>
                        <a:ea typeface="Calibri"/>
                        <a:cs typeface="Calibri"/>
                        <a:sym typeface="Calibri"/>
                      </a:endParaRPr>
                    </a:p>
                  </a:txBody>
                  <a:tcPr marL="63675" marR="63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Modulus and assign</a:t>
                      </a:r>
                      <a:endParaRPr sz="1400" u="none" strike="noStrike" cap="none">
                        <a:latin typeface="Calibri"/>
                        <a:ea typeface="Calibri"/>
                        <a:cs typeface="Calibri"/>
                        <a:sym typeface="Calibri"/>
                      </a:endParaRPr>
                    </a:p>
                  </a:txBody>
                  <a:tcPr marL="63675" marR="63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It divides the left operand with the right operand and assigns the result to the left side operand.</a:t>
                      </a:r>
                      <a:endParaRPr sz="1400" u="none" strike="noStrike" cap="none">
                        <a:latin typeface="Calibri"/>
                        <a:ea typeface="Calibri"/>
                        <a:cs typeface="Calibri"/>
                        <a:sym typeface="Calibri"/>
                      </a:endParaRPr>
                    </a:p>
                  </a:txBody>
                  <a:tcPr marL="63675" marR="63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let a = 16;</a:t>
                      </a:r>
                      <a:endParaRPr sz="14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let b = 5;</a:t>
                      </a:r>
                      <a:endParaRPr sz="14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let c = a %= b;</a:t>
                      </a:r>
                      <a:endParaRPr sz="14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1400" u="none" strike="noStrike" cap="none">
                          <a:latin typeface="Times New Roman"/>
                          <a:ea typeface="Times New Roman"/>
                          <a:cs typeface="Times New Roman"/>
                          <a:sym typeface="Times New Roman"/>
                        </a:rPr>
                        <a:t>console.log(c);   // </a:t>
                      </a:r>
                      <a:r>
                        <a:rPr lang="en-IN" sz="1400" b="1" u="none" strike="noStrike" cap="none">
                          <a:latin typeface="Times New Roman"/>
                          <a:ea typeface="Times New Roman"/>
                          <a:cs typeface="Times New Roman"/>
                          <a:sym typeface="Times New Roman"/>
                        </a:rPr>
                        <a:t>Output </a:t>
                      </a:r>
                      <a:r>
                        <a:rPr lang="en-IN" sz="1400" u="none" strike="noStrike" cap="none">
                          <a:latin typeface="Times New Roman"/>
                          <a:ea typeface="Times New Roman"/>
                          <a:cs typeface="Times New Roman"/>
                          <a:sym typeface="Times New Roman"/>
                        </a:rPr>
                        <a:t>1</a:t>
                      </a:r>
                      <a:endParaRPr sz="1400" u="none" strike="noStrike" cap="none">
                        <a:latin typeface="Calibri"/>
                        <a:ea typeface="Calibri"/>
                        <a:cs typeface="Calibri"/>
                        <a:sym typeface="Calibri"/>
                      </a:endParaRPr>
                    </a:p>
                  </a:txBody>
                  <a:tcPr marL="63675" marR="63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Ternary Operator</a:t>
            </a:r>
            <a:endParaRPr/>
          </a:p>
        </p:txBody>
      </p:sp>
      <p:sp>
        <p:nvSpPr>
          <p:cNvPr id="336" name="Google Shape;336;p4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IN"/>
              <a:t>expression ? expression-1 : expression-2;  </a:t>
            </a:r>
            <a:endParaRPr/>
          </a:p>
          <a:p>
            <a:pPr marL="0" lvl="0" indent="0" algn="l" rtl="0">
              <a:lnSpc>
                <a:spcPct val="90000"/>
              </a:lnSpc>
              <a:spcBef>
                <a:spcPts val="1000"/>
              </a:spcBef>
              <a:spcAft>
                <a:spcPts val="0"/>
              </a:spcAft>
              <a:buClr>
                <a:schemeClr val="dk1"/>
              </a:buClr>
              <a:buSzPts val="2800"/>
              <a:buNone/>
            </a:pPr>
            <a:r>
              <a:rPr lang="en-IN"/>
              <a:t>Example:</a:t>
            </a:r>
            <a:endParaRPr/>
          </a:p>
          <a:p>
            <a:pPr marL="0" lvl="0" indent="0" algn="l" rtl="0">
              <a:lnSpc>
                <a:spcPct val="90000"/>
              </a:lnSpc>
              <a:spcBef>
                <a:spcPts val="1000"/>
              </a:spcBef>
              <a:spcAft>
                <a:spcPts val="0"/>
              </a:spcAft>
              <a:buClr>
                <a:schemeClr val="dk1"/>
              </a:buClr>
              <a:buSzPts val="2800"/>
              <a:buNone/>
            </a:pPr>
            <a:r>
              <a:rPr lang="en-IN"/>
              <a:t>let num = 10;  </a:t>
            </a:r>
            <a:endParaRPr/>
          </a:p>
          <a:p>
            <a:pPr marL="0" lvl="0" indent="0" algn="l" rtl="0">
              <a:lnSpc>
                <a:spcPct val="90000"/>
              </a:lnSpc>
              <a:spcBef>
                <a:spcPts val="1000"/>
              </a:spcBef>
              <a:spcAft>
                <a:spcPts val="0"/>
              </a:spcAft>
              <a:buClr>
                <a:schemeClr val="dk1"/>
              </a:buClr>
              <a:buSzPts val="2800"/>
              <a:buNone/>
            </a:pPr>
            <a:r>
              <a:rPr lang="en-IN"/>
              <a:t>let result = (num </a:t>
            </a:r>
            <a:r>
              <a:rPr lang="en-IN" b="1"/>
              <a:t>&gt;</a:t>
            </a:r>
            <a:r>
              <a:rPr lang="en-IN"/>
              <a:t> 0) ? "True":"False"   </a:t>
            </a:r>
            <a:endParaRPr/>
          </a:p>
          <a:p>
            <a:pPr marL="0" lvl="0" indent="0" algn="l" rtl="0">
              <a:lnSpc>
                <a:spcPct val="90000"/>
              </a:lnSpc>
              <a:spcBef>
                <a:spcPts val="1000"/>
              </a:spcBef>
              <a:spcAft>
                <a:spcPts val="0"/>
              </a:spcAft>
              <a:buClr>
                <a:schemeClr val="dk1"/>
              </a:buClr>
              <a:buSzPts val="2800"/>
              <a:buNone/>
            </a:pPr>
            <a:r>
              <a:rPr lang="en-IN"/>
              <a:t>console.log(result);  </a:t>
            </a:r>
            <a:endParaRPr/>
          </a:p>
          <a:p>
            <a:pPr marL="0" lvl="0" indent="0" algn="l" rtl="0">
              <a:lnSpc>
                <a:spcPct val="90000"/>
              </a:lnSpc>
              <a:spcBef>
                <a:spcPts val="1000"/>
              </a:spcBef>
              <a:spcAft>
                <a:spcPts val="0"/>
              </a:spcAft>
              <a:buClr>
                <a:schemeClr val="dk1"/>
              </a:buClr>
              <a:buSzPts val="2800"/>
              <a:buNone/>
            </a:pPr>
            <a:r>
              <a:rPr lang="en-IN"/>
              <a:t>//Output: True</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Concatenation Operator</a:t>
            </a:r>
            <a:endParaRPr/>
          </a:p>
        </p:txBody>
      </p:sp>
      <p:sp>
        <p:nvSpPr>
          <p:cNvPr id="342" name="Google Shape;342;p5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b="1"/>
              <a:t>Example</a:t>
            </a:r>
            <a:r>
              <a:rPr lang="en-IN"/>
              <a:t>:</a:t>
            </a:r>
            <a:endParaRPr/>
          </a:p>
          <a:p>
            <a:pPr marL="0" lvl="0" indent="0" algn="l" rtl="0">
              <a:lnSpc>
                <a:spcPct val="90000"/>
              </a:lnSpc>
              <a:spcBef>
                <a:spcPts val="1000"/>
              </a:spcBef>
              <a:spcAft>
                <a:spcPts val="0"/>
              </a:spcAft>
              <a:buClr>
                <a:schemeClr val="dk1"/>
              </a:buClr>
              <a:buSzPts val="2800"/>
              <a:buNone/>
            </a:pPr>
            <a:r>
              <a:rPr lang="en-IN"/>
              <a:t>let message = "Welcome to " + "WebX.0";  </a:t>
            </a:r>
            <a:endParaRPr/>
          </a:p>
          <a:p>
            <a:pPr marL="0" lvl="0" indent="0" algn="l" rtl="0">
              <a:lnSpc>
                <a:spcPct val="90000"/>
              </a:lnSpc>
              <a:spcBef>
                <a:spcPts val="1000"/>
              </a:spcBef>
              <a:spcAft>
                <a:spcPts val="0"/>
              </a:spcAft>
              <a:buClr>
                <a:schemeClr val="dk1"/>
              </a:buClr>
              <a:buSzPts val="2800"/>
              <a:buNone/>
            </a:pPr>
            <a:r>
              <a:rPr lang="en-IN"/>
              <a:t>console.log("Result of String Operator: " +message);  </a:t>
            </a:r>
            <a:endParaRPr/>
          </a:p>
          <a:p>
            <a:pPr marL="228600" lvl="0" indent="-228600" algn="l" rtl="0">
              <a:lnSpc>
                <a:spcPct val="90000"/>
              </a:lnSpc>
              <a:spcBef>
                <a:spcPts val="1000"/>
              </a:spcBef>
              <a:spcAft>
                <a:spcPts val="0"/>
              </a:spcAft>
              <a:buClr>
                <a:schemeClr val="dk1"/>
              </a:buClr>
              <a:buSzPts val="2800"/>
              <a:buChar char="•"/>
            </a:pPr>
            <a:r>
              <a:rPr lang="en-IN" b="1"/>
              <a:t>Output:</a:t>
            </a:r>
            <a:endParaRPr/>
          </a:p>
          <a:p>
            <a:pPr marL="228600" lvl="0" indent="228600" algn="l" rtl="0">
              <a:lnSpc>
                <a:spcPct val="90000"/>
              </a:lnSpc>
              <a:spcBef>
                <a:spcPts val="1000"/>
              </a:spcBef>
              <a:spcAft>
                <a:spcPts val="0"/>
              </a:spcAft>
              <a:buNone/>
            </a:pPr>
            <a:r>
              <a:rPr lang="en-IN"/>
              <a:t>Result of String Operator: Welcome to WebX.0</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Advanced Type Operators</a:t>
            </a:r>
            <a:endParaRPr/>
          </a:p>
        </p:txBody>
      </p:sp>
      <p:graphicFrame>
        <p:nvGraphicFramePr>
          <p:cNvPr id="348" name="Google Shape;348;p51"/>
          <p:cNvGraphicFramePr/>
          <p:nvPr/>
        </p:nvGraphicFramePr>
        <p:xfrm>
          <a:off x="249276" y="1525382"/>
          <a:ext cx="11688050" cy="5193264"/>
        </p:xfrm>
        <a:graphic>
          <a:graphicData uri="http://schemas.openxmlformats.org/drawingml/2006/table">
            <a:tbl>
              <a:tblPr>
                <a:noFill/>
                <a:tableStyleId>{E25A4272-4A47-493A-889E-FB9E7FB4CCAB}</a:tableStyleId>
              </a:tblPr>
              <a:tblGrid>
                <a:gridCol w="2061475">
                  <a:extLst>
                    <a:ext uri="{9D8B030D-6E8A-4147-A177-3AD203B41FA5}">
                      <a16:colId xmlns:a16="http://schemas.microsoft.com/office/drawing/2014/main" val="20000"/>
                    </a:ext>
                  </a:extLst>
                </a:gridCol>
                <a:gridCol w="3392950">
                  <a:extLst>
                    <a:ext uri="{9D8B030D-6E8A-4147-A177-3AD203B41FA5}">
                      <a16:colId xmlns:a16="http://schemas.microsoft.com/office/drawing/2014/main" val="20001"/>
                    </a:ext>
                  </a:extLst>
                </a:gridCol>
                <a:gridCol w="6233625">
                  <a:extLst>
                    <a:ext uri="{9D8B030D-6E8A-4147-A177-3AD203B41FA5}">
                      <a16:colId xmlns:a16="http://schemas.microsoft.com/office/drawing/2014/main" val="20002"/>
                    </a:ext>
                  </a:extLst>
                </a:gridCol>
              </a:tblGrid>
              <a:tr h="541850">
                <a:tc>
                  <a:txBody>
                    <a:bodyPr/>
                    <a:lstStyle/>
                    <a:p>
                      <a:pPr marL="0" marR="0" lvl="0" indent="0" algn="just" rtl="0">
                        <a:lnSpc>
                          <a:spcPct val="107000"/>
                        </a:lnSpc>
                        <a:spcBef>
                          <a:spcPts val="0"/>
                        </a:spcBef>
                        <a:spcAft>
                          <a:spcPts val="0"/>
                        </a:spcAft>
                        <a:buNone/>
                      </a:pPr>
                      <a:r>
                        <a:rPr lang="en-IN" sz="2000" b="1" u="none" strike="noStrike" cap="none">
                          <a:latin typeface="Times New Roman"/>
                          <a:ea typeface="Times New Roman"/>
                          <a:cs typeface="Times New Roman"/>
                          <a:sym typeface="Times New Roman"/>
                        </a:rPr>
                        <a:t>Operator_Name</a:t>
                      </a:r>
                      <a:endParaRPr sz="20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FEFEF"/>
                    </a:solidFill>
                  </a:tcPr>
                </a:tc>
                <a:tc>
                  <a:txBody>
                    <a:bodyPr/>
                    <a:lstStyle/>
                    <a:p>
                      <a:pPr marL="0" marR="0" lvl="0" indent="0" algn="just" rtl="0">
                        <a:lnSpc>
                          <a:spcPct val="107000"/>
                        </a:lnSpc>
                        <a:spcBef>
                          <a:spcPts val="0"/>
                        </a:spcBef>
                        <a:spcAft>
                          <a:spcPts val="0"/>
                        </a:spcAft>
                        <a:buNone/>
                      </a:pPr>
                      <a:r>
                        <a:rPr lang="en-IN" sz="2000" b="1" u="none" strike="noStrike" cap="none">
                          <a:latin typeface="Times New Roman"/>
                          <a:ea typeface="Times New Roman"/>
                          <a:cs typeface="Times New Roman"/>
                          <a:sym typeface="Times New Roman"/>
                        </a:rPr>
                        <a:t>Description</a:t>
                      </a:r>
                      <a:endParaRPr sz="20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FEFEF"/>
                    </a:solidFill>
                  </a:tcPr>
                </a:tc>
                <a:tc>
                  <a:txBody>
                    <a:bodyPr/>
                    <a:lstStyle/>
                    <a:p>
                      <a:pPr marL="0" marR="0" lvl="0" indent="0" algn="just" rtl="0">
                        <a:lnSpc>
                          <a:spcPct val="107000"/>
                        </a:lnSpc>
                        <a:spcBef>
                          <a:spcPts val="0"/>
                        </a:spcBef>
                        <a:spcAft>
                          <a:spcPts val="0"/>
                        </a:spcAft>
                        <a:buNone/>
                      </a:pPr>
                      <a:r>
                        <a:rPr lang="en-IN" sz="2000" b="1" u="none" strike="noStrike" cap="none">
                          <a:latin typeface="Times New Roman"/>
                          <a:ea typeface="Times New Roman"/>
                          <a:cs typeface="Times New Roman"/>
                          <a:sym typeface="Times New Roman"/>
                        </a:rPr>
                        <a:t>Example</a:t>
                      </a:r>
                      <a:endParaRPr sz="20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1539850">
                <a:tc>
                  <a:txBody>
                    <a:bodyPr/>
                    <a:lstStyle/>
                    <a:p>
                      <a:pPr marL="0" marR="0" lvl="0" indent="0" algn="just" rtl="0">
                        <a:lnSpc>
                          <a:spcPct val="107000"/>
                        </a:lnSpc>
                        <a:spcBef>
                          <a:spcPts val="0"/>
                        </a:spcBef>
                        <a:spcAft>
                          <a:spcPts val="0"/>
                        </a:spcAft>
                        <a:buNone/>
                      </a:pPr>
                      <a:r>
                        <a:rPr lang="en-IN" sz="2400" u="none" strike="noStrike" cap="none">
                          <a:latin typeface="Times New Roman"/>
                          <a:ea typeface="Times New Roman"/>
                          <a:cs typeface="Times New Roman"/>
                          <a:sym typeface="Times New Roman"/>
                        </a:rPr>
                        <a:t>in</a:t>
                      </a:r>
                      <a:endParaRPr sz="24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2400" u="none" strike="noStrike" cap="none">
                          <a:latin typeface="Times New Roman"/>
                          <a:ea typeface="Times New Roman"/>
                          <a:cs typeface="Times New Roman"/>
                          <a:sym typeface="Times New Roman"/>
                        </a:rPr>
                        <a:t>It is used to check for the existence of a property on an object.</a:t>
                      </a:r>
                      <a:endParaRPr sz="24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2400" u="none" strike="noStrike" cap="none">
                          <a:latin typeface="Times New Roman"/>
                          <a:ea typeface="Times New Roman"/>
                          <a:cs typeface="Times New Roman"/>
                          <a:sym typeface="Times New Roman"/>
                        </a:rPr>
                        <a:t>let Bike = {make: 'Honda', model: 'CLIQ', year: 2018};</a:t>
                      </a:r>
                      <a:endParaRPr sz="24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2400" u="none" strike="noStrike" cap="none">
                          <a:latin typeface="Times New Roman"/>
                          <a:ea typeface="Times New Roman"/>
                          <a:cs typeface="Times New Roman"/>
                          <a:sym typeface="Times New Roman"/>
                        </a:rPr>
                        <a:t>console.log('make' in Bike);   // </a:t>
                      </a:r>
                      <a:r>
                        <a:rPr lang="en-IN" sz="2400" b="1" u="none" strike="noStrike" cap="none">
                          <a:latin typeface="Times New Roman"/>
                          <a:ea typeface="Times New Roman"/>
                          <a:cs typeface="Times New Roman"/>
                          <a:sym typeface="Times New Roman"/>
                        </a:rPr>
                        <a:t>Output: </a:t>
                      </a:r>
                      <a:r>
                        <a:rPr lang="en-IN" sz="2400" u="none" strike="noStrike" cap="none">
                          <a:latin typeface="Times New Roman"/>
                          <a:ea typeface="Times New Roman"/>
                          <a:cs typeface="Times New Roman"/>
                          <a:sym typeface="Times New Roman"/>
                        </a:rPr>
                        <a:t>true</a:t>
                      </a:r>
                      <a:endParaRPr sz="24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105300">
                <a:tc>
                  <a:txBody>
                    <a:bodyPr/>
                    <a:lstStyle/>
                    <a:p>
                      <a:pPr marL="0" marR="0" lvl="0" indent="0" algn="just" rtl="0">
                        <a:lnSpc>
                          <a:spcPct val="107000"/>
                        </a:lnSpc>
                        <a:spcBef>
                          <a:spcPts val="0"/>
                        </a:spcBef>
                        <a:spcAft>
                          <a:spcPts val="0"/>
                        </a:spcAft>
                        <a:buNone/>
                      </a:pPr>
                      <a:r>
                        <a:rPr lang="en-IN" sz="2400" u="none" strike="noStrike" cap="none">
                          <a:latin typeface="Times New Roman"/>
                          <a:ea typeface="Times New Roman"/>
                          <a:cs typeface="Times New Roman"/>
                          <a:sym typeface="Times New Roman"/>
                        </a:rPr>
                        <a:t>delete</a:t>
                      </a:r>
                      <a:endParaRPr sz="24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2400" u="none" strike="noStrike" cap="none">
                          <a:latin typeface="Times New Roman"/>
                          <a:ea typeface="Times New Roman"/>
                          <a:cs typeface="Times New Roman"/>
                          <a:sym typeface="Times New Roman"/>
                        </a:rPr>
                        <a:t>It is used to delete the properties from the objects.</a:t>
                      </a:r>
                      <a:endParaRPr sz="24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2400" u="none" strike="noStrike" cap="none">
                          <a:latin typeface="Times New Roman"/>
                          <a:ea typeface="Times New Roman"/>
                          <a:cs typeface="Times New Roman"/>
                          <a:sym typeface="Times New Roman"/>
                        </a:rPr>
                        <a:t>let Bike = { Company1: 'Honda',</a:t>
                      </a:r>
                      <a:endParaRPr sz="24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2400" u="none" strike="noStrike" cap="none">
                          <a:latin typeface="Times New Roman"/>
                          <a:ea typeface="Times New Roman"/>
                          <a:cs typeface="Times New Roman"/>
                          <a:sym typeface="Times New Roman"/>
                        </a:rPr>
                        <a:t>             Company2: 'Hero',</a:t>
                      </a:r>
                      <a:endParaRPr sz="24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2400" u="none" strike="noStrike" cap="none">
                          <a:latin typeface="Times New Roman"/>
                          <a:ea typeface="Times New Roman"/>
                          <a:cs typeface="Times New Roman"/>
                          <a:sym typeface="Times New Roman"/>
                        </a:rPr>
                        <a:t>             Company3: 'Royal Enfield'</a:t>
                      </a:r>
                      <a:endParaRPr sz="24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2400" u="none" strike="noStrike" cap="none">
                          <a:latin typeface="Times New Roman"/>
                          <a:ea typeface="Times New Roman"/>
                          <a:cs typeface="Times New Roman"/>
                          <a:sym typeface="Times New Roman"/>
                        </a:rPr>
                        <a:t>           };</a:t>
                      </a:r>
                      <a:endParaRPr sz="24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2400" u="none" strike="noStrike" cap="none">
                          <a:latin typeface="Times New Roman"/>
                          <a:ea typeface="Times New Roman"/>
                          <a:cs typeface="Times New Roman"/>
                          <a:sym typeface="Times New Roman"/>
                        </a:rPr>
                        <a:t>d</a:t>
                      </a:r>
                      <a:r>
                        <a:rPr lang="en-IN" sz="2400" u="none" strike="noStrike" cap="none">
                          <a:solidFill>
                            <a:schemeClr val="dk1"/>
                          </a:solidFill>
                          <a:latin typeface="Times New Roman"/>
                          <a:ea typeface="Times New Roman"/>
                          <a:cs typeface="Times New Roman"/>
                          <a:sym typeface="Times New Roman"/>
                        </a:rPr>
                        <a:t>elete Bike.Company1;</a:t>
                      </a:r>
                      <a:endParaRPr sz="2400" u="none" strike="noStrike" cap="none">
                        <a:solidFill>
                          <a:schemeClr val="dk1"/>
                        </a:solidFill>
                        <a:latin typeface="Calibri"/>
                        <a:ea typeface="Calibri"/>
                        <a:cs typeface="Calibri"/>
                        <a:sym typeface="Calibri"/>
                      </a:endParaRPr>
                    </a:p>
                    <a:p>
                      <a:pPr marL="0" marR="0" lvl="0" indent="0" algn="just" rtl="0">
                        <a:lnSpc>
                          <a:spcPct val="107000"/>
                        </a:lnSpc>
                        <a:spcBef>
                          <a:spcPts val="0"/>
                        </a:spcBef>
                        <a:spcAft>
                          <a:spcPts val="0"/>
                        </a:spcAft>
                        <a:buNone/>
                      </a:pPr>
                      <a:r>
                        <a:rPr lang="en-IN" sz="2400" u="none" strike="noStrike" cap="none">
                          <a:latin typeface="Times New Roman"/>
                          <a:ea typeface="Times New Roman"/>
                          <a:cs typeface="Times New Roman"/>
                          <a:sym typeface="Times New Roman"/>
                        </a:rPr>
                        <a:t>console.log(Bike);  </a:t>
                      </a:r>
                      <a:endParaRPr sz="24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2400" u="none" strike="noStrike" cap="none">
                          <a:latin typeface="Times New Roman"/>
                          <a:ea typeface="Times New Roman"/>
                          <a:cs typeface="Times New Roman"/>
                          <a:sym typeface="Times New Roman"/>
                        </a:rPr>
                        <a:t> // </a:t>
                      </a:r>
                      <a:r>
                        <a:rPr lang="en-IN" sz="2400" b="1" u="none" strike="noStrike" cap="none">
                          <a:latin typeface="Times New Roman"/>
                          <a:ea typeface="Times New Roman"/>
                          <a:cs typeface="Times New Roman"/>
                          <a:sym typeface="Times New Roman"/>
                        </a:rPr>
                        <a:t>Output: </a:t>
                      </a:r>
                      <a:r>
                        <a:rPr lang="en-IN" sz="2400" u="none" strike="noStrike" cap="none">
                          <a:latin typeface="Times New Roman"/>
                          <a:ea typeface="Times New Roman"/>
                          <a:cs typeface="Times New Roman"/>
                          <a:sym typeface="Times New Roman"/>
                        </a:rPr>
                        <a:t>{ Company2: 'Hero', Company3: 'Royal Enfield' }</a:t>
                      </a:r>
                      <a:endParaRPr sz="24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b="1"/>
              <a:t>Why TypeScript?</a:t>
            </a:r>
            <a:endParaRPr/>
          </a:p>
        </p:txBody>
      </p:sp>
      <p:sp>
        <p:nvSpPr>
          <p:cNvPr id="108" name="Google Shape;108;p1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IN"/>
              <a:t>Catches errors at compile-time, so that you can fix it before you run code. </a:t>
            </a:r>
            <a:endParaRPr/>
          </a:p>
          <a:p>
            <a:pPr marL="228600" lvl="0" indent="0" algn="just" rtl="0">
              <a:lnSpc>
                <a:spcPct val="90000"/>
              </a:lnSpc>
              <a:spcBef>
                <a:spcPts val="0"/>
              </a:spcBef>
              <a:spcAft>
                <a:spcPts val="0"/>
              </a:spcAft>
              <a:buNone/>
            </a:pPr>
            <a:endParaRPr/>
          </a:p>
          <a:p>
            <a:pPr marL="228600" lvl="0" indent="-228600" algn="just" rtl="0">
              <a:lnSpc>
                <a:spcPct val="90000"/>
              </a:lnSpc>
              <a:spcBef>
                <a:spcPts val="1000"/>
              </a:spcBef>
              <a:spcAft>
                <a:spcPts val="0"/>
              </a:spcAft>
              <a:buClr>
                <a:schemeClr val="dk1"/>
              </a:buClr>
              <a:buSzPts val="2800"/>
              <a:buChar char="•"/>
            </a:pPr>
            <a:r>
              <a:rPr lang="en-IN"/>
              <a:t>Supports object-oriented programming features like data types, classes, enums, etc., allowing JavaScript to be used at scale.</a:t>
            </a:r>
            <a:endParaRPr/>
          </a:p>
          <a:p>
            <a:pPr marL="228600" lvl="0" indent="0" algn="just" rtl="0">
              <a:lnSpc>
                <a:spcPct val="90000"/>
              </a:lnSpc>
              <a:spcBef>
                <a:spcPts val="1000"/>
              </a:spcBef>
              <a:spcAft>
                <a:spcPts val="0"/>
              </a:spcAft>
              <a:buNone/>
            </a:pPr>
            <a:endParaRPr/>
          </a:p>
          <a:p>
            <a:pPr marL="228600" marR="0" lvl="0" indent="-228600" algn="just" rtl="0">
              <a:lnSpc>
                <a:spcPct val="90000"/>
              </a:lnSpc>
              <a:spcBef>
                <a:spcPts val="1000"/>
              </a:spcBef>
              <a:spcAft>
                <a:spcPts val="0"/>
              </a:spcAft>
              <a:buSzPts val="2800"/>
              <a:buChar char="•"/>
            </a:pPr>
            <a:r>
              <a:rPr lang="en-IN"/>
              <a:t>TypeScript implements the future features of JavaScript a.k.a </a:t>
            </a:r>
            <a:r>
              <a:rPr lang="en-IN">
                <a:uFill>
                  <a:noFill/>
                </a:uFill>
                <a:hlinkClick r:id="rId3"/>
              </a:rPr>
              <a:t>ES Next</a:t>
            </a:r>
            <a:r>
              <a:rPr lang="en-IN"/>
              <a:t> so that you can use them today.</a:t>
            </a:r>
            <a:endParaRPr sz="1200">
              <a:solidFill>
                <a:srgbClr val="212529"/>
              </a:solidFill>
              <a:highlight>
                <a:srgbClr val="FFFFFF"/>
              </a:highlight>
              <a:latin typeface="Roboto"/>
              <a:ea typeface="Roboto"/>
              <a:cs typeface="Roboto"/>
              <a:sym typeface="Roboto"/>
            </a:endParaRPr>
          </a:p>
          <a:p>
            <a:pPr marL="228600" lvl="0" indent="0" algn="just" rtl="0">
              <a:lnSpc>
                <a:spcPct val="90000"/>
              </a:lnSpc>
              <a:spcBef>
                <a:spcPts val="1000"/>
              </a:spcBef>
              <a:spcAft>
                <a:spcPts val="0"/>
              </a:spcAft>
              <a:buNone/>
            </a:pPr>
            <a:endParaRPr/>
          </a:p>
          <a:p>
            <a:pPr marL="685800" lvl="0" indent="0" algn="just" rtl="0">
              <a:lnSpc>
                <a:spcPct val="90000"/>
              </a:lnSpc>
              <a:spcBef>
                <a:spcPts val="100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graphicFrame>
        <p:nvGraphicFramePr>
          <p:cNvPr id="353" name="Google Shape;353;p52"/>
          <p:cNvGraphicFramePr/>
          <p:nvPr/>
        </p:nvGraphicFramePr>
        <p:xfrm>
          <a:off x="249276" y="1525382"/>
          <a:ext cx="11688050" cy="2851472"/>
        </p:xfrm>
        <a:graphic>
          <a:graphicData uri="http://schemas.openxmlformats.org/drawingml/2006/table">
            <a:tbl>
              <a:tblPr>
                <a:noFill/>
                <a:tableStyleId>{E25A4272-4A47-493A-889E-FB9E7FB4CCAB}</a:tableStyleId>
              </a:tblPr>
              <a:tblGrid>
                <a:gridCol w="2061475">
                  <a:extLst>
                    <a:ext uri="{9D8B030D-6E8A-4147-A177-3AD203B41FA5}">
                      <a16:colId xmlns:a16="http://schemas.microsoft.com/office/drawing/2014/main" val="20000"/>
                    </a:ext>
                  </a:extLst>
                </a:gridCol>
                <a:gridCol w="3392950">
                  <a:extLst>
                    <a:ext uri="{9D8B030D-6E8A-4147-A177-3AD203B41FA5}">
                      <a16:colId xmlns:a16="http://schemas.microsoft.com/office/drawing/2014/main" val="20001"/>
                    </a:ext>
                  </a:extLst>
                </a:gridCol>
                <a:gridCol w="6233625">
                  <a:extLst>
                    <a:ext uri="{9D8B030D-6E8A-4147-A177-3AD203B41FA5}">
                      <a16:colId xmlns:a16="http://schemas.microsoft.com/office/drawing/2014/main" val="20002"/>
                    </a:ext>
                  </a:extLst>
                </a:gridCol>
              </a:tblGrid>
              <a:tr h="541850">
                <a:tc>
                  <a:txBody>
                    <a:bodyPr/>
                    <a:lstStyle/>
                    <a:p>
                      <a:pPr marL="0" marR="0" lvl="0" indent="0" algn="just" rtl="0">
                        <a:lnSpc>
                          <a:spcPct val="107000"/>
                        </a:lnSpc>
                        <a:spcBef>
                          <a:spcPts val="0"/>
                        </a:spcBef>
                        <a:spcAft>
                          <a:spcPts val="0"/>
                        </a:spcAft>
                        <a:buNone/>
                      </a:pPr>
                      <a:r>
                        <a:rPr lang="en-IN" sz="2000" b="1" u="none" strike="noStrike" cap="none">
                          <a:latin typeface="Times New Roman"/>
                          <a:ea typeface="Times New Roman"/>
                          <a:cs typeface="Times New Roman"/>
                          <a:sym typeface="Times New Roman"/>
                        </a:rPr>
                        <a:t>Operator_Name</a:t>
                      </a:r>
                      <a:endParaRPr sz="20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FEFEF"/>
                    </a:solidFill>
                  </a:tcPr>
                </a:tc>
                <a:tc>
                  <a:txBody>
                    <a:bodyPr/>
                    <a:lstStyle/>
                    <a:p>
                      <a:pPr marL="0" marR="0" lvl="0" indent="0" algn="just" rtl="0">
                        <a:lnSpc>
                          <a:spcPct val="107000"/>
                        </a:lnSpc>
                        <a:spcBef>
                          <a:spcPts val="0"/>
                        </a:spcBef>
                        <a:spcAft>
                          <a:spcPts val="0"/>
                        </a:spcAft>
                        <a:buNone/>
                      </a:pPr>
                      <a:r>
                        <a:rPr lang="en-IN" sz="2000" b="1" u="none" strike="noStrike" cap="none">
                          <a:latin typeface="Times New Roman"/>
                          <a:ea typeface="Times New Roman"/>
                          <a:cs typeface="Times New Roman"/>
                          <a:sym typeface="Times New Roman"/>
                        </a:rPr>
                        <a:t>Description</a:t>
                      </a:r>
                      <a:endParaRPr sz="20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FEFEF"/>
                    </a:solidFill>
                  </a:tcPr>
                </a:tc>
                <a:tc>
                  <a:txBody>
                    <a:bodyPr/>
                    <a:lstStyle/>
                    <a:p>
                      <a:pPr marL="0" marR="0" lvl="0" indent="0" algn="just" rtl="0">
                        <a:lnSpc>
                          <a:spcPct val="107000"/>
                        </a:lnSpc>
                        <a:spcBef>
                          <a:spcPts val="0"/>
                        </a:spcBef>
                        <a:spcAft>
                          <a:spcPts val="0"/>
                        </a:spcAft>
                        <a:buNone/>
                      </a:pPr>
                      <a:r>
                        <a:rPr lang="en-IN" sz="2000" b="1" u="none" strike="noStrike" cap="none">
                          <a:latin typeface="Times New Roman"/>
                          <a:ea typeface="Times New Roman"/>
                          <a:cs typeface="Times New Roman"/>
                          <a:sym typeface="Times New Roman"/>
                        </a:rPr>
                        <a:t>Example</a:t>
                      </a:r>
                      <a:endParaRPr sz="20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1148500">
                <a:tc>
                  <a:txBody>
                    <a:bodyPr/>
                    <a:lstStyle/>
                    <a:p>
                      <a:pPr marL="0" marR="0" lvl="0" indent="0" algn="just" rtl="0">
                        <a:lnSpc>
                          <a:spcPct val="107000"/>
                        </a:lnSpc>
                        <a:spcBef>
                          <a:spcPts val="0"/>
                        </a:spcBef>
                        <a:spcAft>
                          <a:spcPts val="0"/>
                        </a:spcAft>
                        <a:buNone/>
                      </a:pPr>
                      <a:r>
                        <a:rPr lang="en-IN" sz="2400" u="none" strike="noStrike" cap="none">
                          <a:latin typeface="Times New Roman"/>
                          <a:ea typeface="Times New Roman"/>
                          <a:cs typeface="Times New Roman"/>
                          <a:sym typeface="Times New Roman"/>
                        </a:rPr>
                        <a:t>typeof</a:t>
                      </a:r>
                      <a:endParaRPr sz="24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2400" u="none" strike="noStrike" cap="none">
                          <a:latin typeface="Times New Roman"/>
                          <a:ea typeface="Times New Roman"/>
                          <a:cs typeface="Times New Roman"/>
                          <a:sym typeface="Times New Roman"/>
                        </a:rPr>
                        <a:t>It returns the data type of the operand.</a:t>
                      </a:r>
                      <a:endParaRPr sz="24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2400" u="none" strike="noStrike" cap="none">
                          <a:latin typeface="Times New Roman"/>
                          <a:ea typeface="Times New Roman"/>
                          <a:cs typeface="Times New Roman"/>
                          <a:sym typeface="Times New Roman"/>
                        </a:rPr>
                        <a:t>let message = "Welcome to " + "Techneo";</a:t>
                      </a:r>
                      <a:endParaRPr sz="24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2400" u="none" strike="noStrike" cap="none">
                          <a:latin typeface="Times New Roman"/>
                          <a:ea typeface="Times New Roman"/>
                          <a:cs typeface="Times New Roman"/>
                          <a:sym typeface="Times New Roman"/>
                        </a:rPr>
                        <a:t>console.log(typeof message);  </a:t>
                      </a:r>
                      <a:endParaRPr sz="24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2400" u="none" strike="noStrike" cap="none">
                          <a:latin typeface="Times New Roman"/>
                          <a:ea typeface="Times New Roman"/>
                          <a:cs typeface="Times New Roman"/>
                          <a:sym typeface="Times New Roman"/>
                        </a:rPr>
                        <a:t>// </a:t>
                      </a:r>
                      <a:r>
                        <a:rPr lang="en-IN" sz="2400" b="1" u="none" strike="noStrike" cap="none">
                          <a:latin typeface="Times New Roman"/>
                          <a:ea typeface="Times New Roman"/>
                          <a:cs typeface="Times New Roman"/>
                          <a:sym typeface="Times New Roman"/>
                        </a:rPr>
                        <a:t>Output: </a:t>
                      </a:r>
                      <a:r>
                        <a:rPr lang="en-IN" sz="2400" u="none" strike="noStrike" cap="none">
                          <a:latin typeface="Times New Roman"/>
                          <a:ea typeface="Times New Roman"/>
                          <a:cs typeface="Times New Roman"/>
                          <a:sym typeface="Times New Roman"/>
                        </a:rPr>
                        <a:t>String</a:t>
                      </a:r>
                      <a:endParaRPr sz="24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148500">
                <a:tc>
                  <a:txBody>
                    <a:bodyPr/>
                    <a:lstStyle/>
                    <a:p>
                      <a:pPr marL="0" marR="0" lvl="0" indent="0" algn="just" rtl="0">
                        <a:lnSpc>
                          <a:spcPct val="107000"/>
                        </a:lnSpc>
                        <a:spcBef>
                          <a:spcPts val="0"/>
                        </a:spcBef>
                        <a:spcAft>
                          <a:spcPts val="0"/>
                        </a:spcAft>
                        <a:buNone/>
                      </a:pPr>
                      <a:r>
                        <a:rPr lang="en-IN" sz="2400" u="none" strike="noStrike" cap="none">
                          <a:latin typeface="Times New Roman"/>
                          <a:ea typeface="Times New Roman"/>
                          <a:cs typeface="Times New Roman"/>
                          <a:sym typeface="Times New Roman"/>
                        </a:rPr>
                        <a:t>instanceof</a:t>
                      </a:r>
                      <a:endParaRPr sz="24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2400" u="none" strike="noStrike" cap="none">
                          <a:latin typeface="Times New Roman"/>
                          <a:ea typeface="Times New Roman"/>
                          <a:cs typeface="Times New Roman"/>
                          <a:sym typeface="Times New Roman"/>
                        </a:rPr>
                        <a:t>It is used to check if the object is of a specified type or not.</a:t>
                      </a:r>
                      <a:endParaRPr sz="24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IN" sz="2400" u="none" strike="noStrike" cap="none">
                          <a:latin typeface="Times New Roman"/>
                          <a:ea typeface="Times New Roman"/>
                          <a:cs typeface="Times New Roman"/>
                          <a:sym typeface="Times New Roman"/>
                        </a:rPr>
                        <a:t>let arr = [1, 2, 3];</a:t>
                      </a:r>
                      <a:endParaRPr sz="24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2400" u="none" strike="noStrike" cap="none">
                          <a:latin typeface="Times New Roman"/>
                          <a:ea typeface="Times New Roman"/>
                          <a:cs typeface="Times New Roman"/>
                          <a:sym typeface="Times New Roman"/>
                        </a:rPr>
                        <a:t>console.log( arr instanceof Array ); // true</a:t>
                      </a:r>
                      <a:endParaRPr sz="2400" u="none" strike="noStrike" cap="none">
                        <a:latin typeface="Calibri"/>
                        <a:ea typeface="Calibri"/>
                        <a:cs typeface="Calibri"/>
                        <a:sym typeface="Calibri"/>
                      </a:endParaRPr>
                    </a:p>
                    <a:p>
                      <a:pPr marL="0" marR="0" lvl="0" indent="0" algn="just" rtl="0">
                        <a:lnSpc>
                          <a:spcPct val="107000"/>
                        </a:lnSpc>
                        <a:spcBef>
                          <a:spcPts val="0"/>
                        </a:spcBef>
                        <a:spcAft>
                          <a:spcPts val="0"/>
                        </a:spcAft>
                        <a:buNone/>
                      </a:pPr>
                      <a:r>
                        <a:rPr lang="en-IN" sz="2400" u="none" strike="noStrike" cap="none">
                          <a:latin typeface="Times New Roman"/>
                          <a:ea typeface="Times New Roman"/>
                          <a:cs typeface="Times New Roman"/>
                          <a:sym typeface="Times New Roman"/>
                        </a:rPr>
                        <a:t>console.log( arr instanceof String ); // false</a:t>
                      </a:r>
                      <a:endParaRPr sz="24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Decision Making in TypeScript</a:t>
            </a:r>
            <a:endParaRPr/>
          </a:p>
        </p:txBody>
      </p:sp>
      <p:pic>
        <p:nvPicPr>
          <p:cNvPr id="359" name="Google Shape;359;p53" descr="If Statement"/>
          <p:cNvPicPr preferRelativeResize="0">
            <a:picLocks noGrp="1"/>
          </p:cNvPicPr>
          <p:nvPr>
            <p:ph type="body" idx="1"/>
          </p:nvPr>
        </p:nvPicPr>
        <p:blipFill rotWithShape="1">
          <a:blip r:embed="rId3">
            <a:alphaModFix/>
          </a:blip>
          <a:srcRect/>
          <a:stretch/>
        </p:blipFill>
        <p:spPr>
          <a:xfrm>
            <a:off x="636174" y="2348824"/>
            <a:ext cx="2267266" cy="2715004"/>
          </a:xfrm>
          <a:prstGeom prst="rect">
            <a:avLst/>
          </a:prstGeom>
          <a:noFill/>
          <a:ln>
            <a:noFill/>
          </a:ln>
        </p:spPr>
      </p:pic>
      <p:sp>
        <p:nvSpPr>
          <p:cNvPr id="360" name="Google Shape;360;p53" descr="if else Statement"/>
          <p:cNvSpPr/>
          <p:nvPr/>
        </p:nvSpPr>
        <p:spPr>
          <a:xfrm>
            <a:off x="3982065" y="2348824"/>
            <a:ext cx="2438400" cy="2571750"/>
          </a:xfrm>
          <a:prstGeom prst="rect">
            <a:avLst/>
          </a:prstGeom>
          <a:noFill/>
          <a:ln>
            <a:noFill/>
          </a:ln>
        </p:spPr>
      </p:sp>
      <p:pic>
        <p:nvPicPr>
          <p:cNvPr id="361" name="Google Shape;361;p53" descr="JavaScript - Switch Case"/>
          <p:cNvPicPr preferRelativeResize="0"/>
          <p:nvPr/>
        </p:nvPicPr>
        <p:blipFill rotWithShape="1">
          <a:blip r:embed="rId4">
            <a:alphaModFix/>
          </a:blip>
          <a:srcRect/>
          <a:stretch/>
        </p:blipFill>
        <p:spPr>
          <a:xfrm>
            <a:off x="7777316" y="2348824"/>
            <a:ext cx="2876550" cy="3422650"/>
          </a:xfrm>
          <a:prstGeom prst="rect">
            <a:avLst/>
          </a:prstGeom>
          <a:noFill/>
          <a:ln>
            <a:noFill/>
          </a:ln>
        </p:spPr>
      </p:pic>
      <p:sp>
        <p:nvSpPr>
          <p:cNvPr id="362" name="Google Shape;362;p53"/>
          <p:cNvSpPr txBox="1"/>
          <p:nvPr/>
        </p:nvSpPr>
        <p:spPr>
          <a:xfrm>
            <a:off x="838200" y="1838632"/>
            <a:ext cx="155103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if  statement</a:t>
            </a:r>
            <a:endParaRPr sz="1800">
              <a:solidFill>
                <a:schemeClr val="dk1"/>
              </a:solidFill>
              <a:latin typeface="Calibri"/>
              <a:ea typeface="Calibri"/>
              <a:cs typeface="Calibri"/>
              <a:sym typeface="Calibri"/>
            </a:endParaRPr>
          </a:p>
        </p:txBody>
      </p:sp>
      <p:sp>
        <p:nvSpPr>
          <p:cNvPr id="363" name="Google Shape;363;p53"/>
          <p:cNvSpPr txBox="1"/>
          <p:nvPr/>
        </p:nvSpPr>
        <p:spPr>
          <a:xfrm>
            <a:off x="3982065" y="1835090"/>
            <a:ext cx="192712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if...else  statement</a:t>
            </a:r>
            <a:endParaRPr sz="1800">
              <a:solidFill>
                <a:schemeClr val="dk1"/>
              </a:solidFill>
              <a:latin typeface="Calibri"/>
              <a:ea typeface="Calibri"/>
              <a:cs typeface="Calibri"/>
              <a:sym typeface="Calibri"/>
            </a:endParaRPr>
          </a:p>
        </p:txBody>
      </p:sp>
      <p:sp>
        <p:nvSpPr>
          <p:cNvPr id="364" name="Google Shape;364;p53"/>
          <p:cNvSpPr txBox="1"/>
          <p:nvPr/>
        </p:nvSpPr>
        <p:spPr>
          <a:xfrm>
            <a:off x="7502013" y="1835090"/>
            <a:ext cx="212376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switch statement</a:t>
            </a:r>
            <a:endParaRPr sz="18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4"/>
          <p:cNvSpPr txBox="1">
            <a:spLocks noGrp="1"/>
          </p:cNvSpPr>
          <p:nvPr>
            <p:ph type="title"/>
          </p:nvPr>
        </p:nvSpPr>
        <p:spPr>
          <a:xfrm>
            <a:off x="838200" y="34546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Loops in TypeScript</a:t>
            </a:r>
            <a:endParaRPr/>
          </a:p>
        </p:txBody>
      </p:sp>
      <p:pic>
        <p:nvPicPr>
          <p:cNvPr id="371" name="Google Shape;371;p54" descr="For Loop"/>
          <p:cNvPicPr preferRelativeResize="0">
            <a:picLocks noGrp="1"/>
          </p:cNvPicPr>
          <p:nvPr>
            <p:ph type="body" idx="1"/>
          </p:nvPr>
        </p:nvPicPr>
        <p:blipFill rotWithShape="1">
          <a:blip r:embed="rId3">
            <a:alphaModFix/>
          </a:blip>
          <a:srcRect/>
          <a:stretch/>
        </p:blipFill>
        <p:spPr>
          <a:xfrm>
            <a:off x="276646" y="2199251"/>
            <a:ext cx="3261624" cy="4351338"/>
          </a:xfrm>
          <a:prstGeom prst="rect">
            <a:avLst/>
          </a:prstGeom>
          <a:noFill/>
          <a:ln>
            <a:noFill/>
          </a:ln>
        </p:spPr>
      </p:pic>
      <p:cxnSp>
        <p:nvCxnSpPr>
          <p:cNvPr id="372" name="Google Shape;372;p54"/>
          <p:cNvCxnSpPr/>
          <p:nvPr/>
        </p:nvCxnSpPr>
        <p:spPr>
          <a:xfrm>
            <a:off x="4178710" y="1690688"/>
            <a:ext cx="19664" cy="4859901"/>
          </a:xfrm>
          <a:prstGeom prst="straightConnector1">
            <a:avLst/>
          </a:prstGeom>
          <a:noFill/>
          <a:ln w="38100" cap="flat" cmpd="sng">
            <a:solidFill>
              <a:schemeClr val="dk1"/>
            </a:solidFill>
            <a:prstDash val="solid"/>
            <a:miter lim="800000"/>
            <a:headEnd type="none" w="sm" len="sm"/>
            <a:tailEnd type="none" w="sm" len="sm"/>
          </a:ln>
        </p:spPr>
      </p:cxnSp>
      <p:sp>
        <p:nvSpPr>
          <p:cNvPr id="373" name="Google Shape;373;p54" descr="While Loop"/>
          <p:cNvSpPr/>
          <p:nvPr/>
        </p:nvSpPr>
        <p:spPr>
          <a:xfrm>
            <a:off x="4434348" y="2199251"/>
            <a:ext cx="2595102" cy="4351337"/>
          </a:xfrm>
          <a:prstGeom prst="rect">
            <a:avLst/>
          </a:prstGeom>
          <a:noFill/>
          <a:ln>
            <a:noFill/>
          </a:ln>
        </p:spPr>
      </p:sp>
      <p:pic>
        <p:nvPicPr>
          <p:cNvPr id="374" name="Google Shape;374;p54" descr="Do While"/>
          <p:cNvPicPr preferRelativeResize="0"/>
          <p:nvPr/>
        </p:nvPicPr>
        <p:blipFill rotWithShape="1">
          <a:blip r:embed="rId4">
            <a:alphaModFix/>
          </a:blip>
          <a:srcRect/>
          <a:stretch/>
        </p:blipFill>
        <p:spPr>
          <a:xfrm>
            <a:off x="7609655" y="2199251"/>
            <a:ext cx="2960022" cy="4351337"/>
          </a:xfrm>
          <a:prstGeom prst="rect">
            <a:avLst/>
          </a:prstGeom>
          <a:noFill/>
          <a:ln>
            <a:noFill/>
          </a:ln>
        </p:spPr>
      </p:pic>
      <p:sp>
        <p:nvSpPr>
          <p:cNvPr id="375" name="Google Shape;375;p54"/>
          <p:cNvSpPr txBox="1"/>
          <p:nvPr/>
        </p:nvSpPr>
        <p:spPr>
          <a:xfrm>
            <a:off x="639097" y="1690688"/>
            <a:ext cx="2576051" cy="3740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Definite Loop: for loop</a:t>
            </a:r>
            <a:endParaRPr sz="1800">
              <a:solidFill>
                <a:schemeClr val="dk1"/>
              </a:solidFill>
              <a:latin typeface="Calibri"/>
              <a:ea typeface="Calibri"/>
              <a:cs typeface="Calibri"/>
              <a:sym typeface="Calibri"/>
            </a:endParaRPr>
          </a:p>
        </p:txBody>
      </p:sp>
      <p:sp>
        <p:nvSpPr>
          <p:cNvPr id="376" name="Google Shape;376;p54"/>
          <p:cNvSpPr txBox="1"/>
          <p:nvPr/>
        </p:nvSpPr>
        <p:spPr>
          <a:xfrm>
            <a:off x="4281897" y="1690688"/>
            <a:ext cx="620912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Indefinite Loop: while loop                              do…while loop</a:t>
            </a:r>
            <a:endParaRPr sz="1800">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break Statement</a:t>
            </a:r>
            <a:endParaRPr/>
          </a:p>
        </p:txBody>
      </p:sp>
      <p:pic>
        <p:nvPicPr>
          <p:cNvPr id="382" name="Google Shape;382;p55" descr="Break Statement"/>
          <p:cNvPicPr preferRelativeResize="0">
            <a:picLocks noGrp="1"/>
          </p:cNvPicPr>
          <p:nvPr>
            <p:ph type="body" idx="1"/>
          </p:nvPr>
        </p:nvPicPr>
        <p:blipFill rotWithShape="1">
          <a:blip r:embed="rId3">
            <a:alphaModFix/>
          </a:blip>
          <a:srcRect/>
          <a:stretch/>
        </p:blipFill>
        <p:spPr>
          <a:xfrm>
            <a:off x="838200" y="1809135"/>
            <a:ext cx="3006213" cy="4400652"/>
          </a:xfrm>
          <a:prstGeom prst="rect">
            <a:avLst/>
          </a:prstGeom>
          <a:noFill/>
          <a:ln>
            <a:noFill/>
          </a:ln>
        </p:spPr>
      </p:pic>
      <p:cxnSp>
        <p:nvCxnSpPr>
          <p:cNvPr id="383" name="Google Shape;383;p55"/>
          <p:cNvCxnSpPr/>
          <p:nvPr/>
        </p:nvCxnSpPr>
        <p:spPr>
          <a:xfrm>
            <a:off x="4178710" y="1690688"/>
            <a:ext cx="19664" cy="4859901"/>
          </a:xfrm>
          <a:prstGeom prst="straightConnector1">
            <a:avLst/>
          </a:prstGeom>
          <a:noFill/>
          <a:ln w="38100" cap="flat" cmpd="sng">
            <a:solidFill>
              <a:schemeClr val="dk1"/>
            </a:solidFill>
            <a:prstDash val="solid"/>
            <a:miter lim="800000"/>
            <a:headEnd type="none" w="sm" len="sm"/>
            <a:tailEnd type="none" w="sm" len="sm"/>
          </a:ln>
        </p:spPr>
      </p:cxnSp>
      <p:sp>
        <p:nvSpPr>
          <p:cNvPr id="384" name="Google Shape;384;p55"/>
          <p:cNvSpPr/>
          <p:nvPr/>
        </p:nvSpPr>
        <p:spPr>
          <a:xfrm>
            <a:off x="4532671" y="1809135"/>
            <a:ext cx="6096000" cy="2842830"/>
          </a:xfrm>
          <a:prstGeom prst="rect">
            <a:avLst/>
          </a:prstGeom>
          <a:noFill/>
          <a:ln>
            <a:noFill/>
          </a:ln>
        </p:spPr>
        <p:txBody>
          <a:bodyPr spcFirstLastPara="1" wrap="square" lIns="91425" tIns="45700" rIns="91425" bIns="45700" anchor="t" anchorCtr="0">
            <a:noAutofit/>
          </a:bodyPr>
          <a:lstStyle/>
          <a:p>
            <a:pPr marL="457200" marR="0" lvl="0" indent="0" algn="l" rtl="0">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var i:number = 1 </a:t>
            </a:r>
            <a:endParaRPr sz="1800">
              <a:solidFill>
                <a:schemeClr val="dk1"/>
              </a:solidFill>
              <a:latin typeface="Calibri"/>
              <a:ea typeface="Calibri"/>
              <a:cs typeface="Calibri"/>
              <a:sym typeface="Calibri"/>
            </a:endParaRPr>
          </a:p>
          <a:p>
            <a:pPr marL="457200" marR="0" lvl="0" indent="0" algn="l" rtl="0">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while(i&lt;=10) { </a:t>
            </a:r>
            <a:endParaRPr sz="1800">
              <a:solidFill>
                <a:schemeClr val="dk1"/>
              </a:solidFill>
              <a:latin typeface="Calibri"/>
              <a:ea typeface="Calibri"/>
              <a:cs typeface="Calibri"/>
              <a:sym typeface="Calibri"/>
            </a:endParaRPr>
          </a:p>
          <a:p>
            <a:pPr marL="457200" marR="0" lvl="0" indent="0" algn="l" rtl="0">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   if (i % 5 == 0) {   </a:t>
            </a:r>
            <a:endParaRPr sz="1800">
              <a:solidFill>
                <a:schemeClr val="dk1"/>
              </a:solidFill>
              <a:latin typeface="Calibri"/>
              <a:ea typeface="Calibri"/>
              <a:cs typeface="Calibri"/>
              <a:sym typeface="Calibri"/>
            </a:endParaRPr>
          </a:p>
          <a:p>
            <a:pPr marL="457200" marR="0" lvl="0" indent="0" algn="l" rtl="0">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      console.log ("The first multiple of 5 between 1 and 10 is : "+i) </a:t>
            </a:r>
            <a:endParaRPr sz="1800">
              <a:solidFill>
                <a:schemeClr val="dk1"/>
              </a:solidFill>
              <a:latin typeface="Calibri"/>
              <a:ea typeface="Calibri"/>
              <a:cs typeface="Calibri"/>
              <a:sym typeface="Calibri"/>
            </a:endParaRPr>
          </a:p>
          <a:p>
            <a:pPr marL="457200" marR="0" lvl="0" indent="0" algn="l" rtl="0">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      break     //exit the loop if the first multiple is found </a:t>
            </a:r>
            <a:endParaRPr sz="1800">
              <a:solidFill>
                <a:schemeClr val="dk1"/>
              </a:solidFill>
              <a:latin typeface="Calibri"/>
              <a:ea typeface="Calibri"/>
              <a:cs typeface="Calibri"/>
              <a:sym typeface="Calibri"/>
            </a:endParaRPr>
          </a:p>
          <a:p>
            <a:pPr marL="457200" marR="0" lvl="0" indent="0" algn="l" rtl="0">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   } </a:t>
            </a:r>
            <a:endParaRPr sz="1800">
              <a:solidFill>
                <a:schemeClr val="dk1"/>
              </a:solidFill>
              <a:latin typeface="Calibri"/>
              <a:ea typeface="Calibri"/>
              <a:cs typeface="Calibri"/>
              <a:sym typeface="Calibri"/>
            </a:endParaRPr>
          </a:p>
          <a:p>
            <a:pPr marL="457200" marR="0" lvl="0" indent="0" algn="l" rtl="0">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   i++ </a:t>
            </a:r>
            <a:endParaRPr sz="1800">
              <a:solidFill>
                <a:schemeClr val="dk1"/>
              </a:solidFill>
              <a:latin typeface="Calibri"/>
              <a:ea typeface="Calibri"/>
              <a:cs typeface="Calibri"/>
              <a:sym typeface="Calibri"/>
            </a:endParaRPr>
          </a:p>
          <a:p>
            <a:pPr marL="0" marR="0" lvl="0" indent="0" algn="l" rtl="0">
              <a:spcBef>
                <a:spcPts val="800"/>
              </a:spcBef>
              <a:spcAft>
                <a:spcPts val="0"/>
              </a:spcAft>
              <a:buNone/>
            </a:pPr>
            <a:r>
              <a:rPr lang="en-IN" sz="1800">
                <a:solidFill>
                  <a:schemeClr val="dk1"/>
                </a:solidFill>
                <a:latin typeface="Times New Roman"/>
                <a:ea typeface="Times New Roman"/>
                <a:cs typeface="Times New Roman"/>
                <a:sym typeface="Times New Roman"/>
              </a:rPr>
              <a:t>}  //outputs 5 and exits the loop</a:t>
            </a:r>
            <a:endParaRPr sz="180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continue Statement</a:t>
            </a:r>
            <a:endParaRPr/>
          </a:p>
        </p:txBody>
      </p:sp>
      <p:pic>
        <p:nvPicPr>
          <p:cNvPr id="390" name="Google Shape;390;p56" descr="Continue Statement"/>
          <p:cNvPicPr preferRelativeResize="0">
            <a:picLocks noGrp="1"/>
          </p:cNvPicPr>
          <p:nvPr>
            <p:ph type="body" idx="1"/>
          </p:nvPr>
        </p:nvPicPr>
        <p:blipFill rotWithShape="1">
          <a:blip r:embed="rId3">
            <a:alphaModFix/>
          </a:blip>
          <a:srcRect/>
          <a:stretch/>
        </p:blipFill>
        <p:spPr>
          <a:xfrm>
            <a:off x="610917" y="2005782"/>
            <a:ext cx="3302322" cy="4080386"/>
          </a:xfrm>
          <a:prstGeom prst="rect">
            <a:avLst/>
          </a:prstGeom>
          <a:noFill/>
          <a:ln>
            <a:noFill/>
          </a:ln>
        </p:spPr>
      </p:pic>
      <p:cxnSp>
        <p:nvCxnSpPr>
          <p:cNvPr id="391" name="Google Shape;391;p56"/>
          <p:cNvCxnSpPr/>
          <p:nvPr/>
        </p:nvCxnSpPr>
        <p:spPr>
          <a:xfrm>
            <a:off x="4178710" y="1690688"/>
            <a:ext cx="19664" cy="4859901"/>
          </a:xfrm>
          <a:prstGeom prst="straightConnector1">
            <a:avLst/>
          </a:prstGeom>
          <a:noFill/>
          <a:ln w="38100" cap="flat" cmpd="sng">
            <a:solidFill>
              <a:schemeClr val="dk1"/>
            </a:solidFill>
            <a:prstDash val="solid"/>
            <a:miter lim="800000"/>
            <a:headEnd type="none" w="sm" len="sm"/>
            <a:tailEnd type="none" w="sm" len="sm"/>
          </a:ln>
        </p:spPr>
      </p:cxnSp>
      <p:sp>
        <p:nvSpPr>
          <p:cNvPr id="392" name="Google Shape;392;p56"/>
          <p:cNvSpPr/>
          <p:nvPr/>
        </p:nvSpPr>
        <p:spPr>
          <a:xfrm>
            <a:off x="4463846" y="1603957"/>
            <a:ext cx="7049728" cy="3945054"/>
          </a:xfrm>
          <a:prstGeom prst="rect">
            <a:avLst/>
          </a:prstGeom>
          <a:noFill/>
          <a:ln>
            <a:noFill/>
          </a:ln>
        </p:spPr>
        <p:txBody>
          <a:bodyPr spcFirstLastPara="1" wrap="square" lIns="91425" tIns="45700" rIns="91425" bIns="45700" anchor="t" anchorCtr="0">
            <a:noAutofit/>
          </a:bodyPr>
          <a:lstStyle/>
          <a:p>
            <a:pPr marL="457200" marR="0" lvl="0" indent="0" algn="just" rtl="0">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var num:number = 0</a:t>
            </a:r>
            <a:endParaRPr sz="1800">
              <a:solidFill>
                <a:schemeClr val="dk1"/>
              </a:solidFill>
              <a:latin typeface="Calibri"/>
              <a:ea typeface="Calibri"/>
              <a:cs typeface="Calibri"/>
              <a:sym typeface="Calibri"/>
            </a:endParaRPr>
          </a:p>
          <a:p>
            <a:pPr marL="457200" marR="0" lvl="0" indent="0" algn="just" rtl="0">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var count:number = 0;</a:t>
            </a:r>
            <a:endParaRPr sz="1800">
              <a:solidFill>
                <a:schemeClr val="dk1"/>
              </a:solidFill>
              <a:latin typeface="Calibri"/>
              <a:ea typeface="Calibri"/>
              <a:cs typeface="Calibri"/>
              <a:sym typeface="Calibri"/>
            </a:endParaRPr>
          </a:p>
          <a:p>
            <a:pPr marL="457200" marR="0" lvl="0" indent="0" algn="just" rtl="0">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 </a:t>
            </a:r>
            <a:endParaRPr sz="1800">
              <a:solidFill>
                <a:schemeClr val="dk1"/>
              </a:solidFill>
              <a:latin typeface="Calibri"/>
              <a:ea typeface="Calibri"/>
              <a:cs typeface="Calibri"/>
              <a:sym typeface="Calibri"/>
            </a:endParaRPr>
          </a:p>
          <a:p>
            <a:pPr marL="457200" marR="0" lvl="0" indent="0" algn="just" rtl="0">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for(num=0;num&lt;=20;num++) {</a:t>
            </a:r>
            <a:endParaRPr sz="1800">
              <a:solidFill>
                <a:schemeClr val="dk1"/>
              </a:solidFill>
              <a:latin typeface="Calibri"/>
              <a:ea typeface="Calibri"/>
              <a:cs typeface="Calibri"/>
              <a:sym typeface="Calibri"/>
            </a:endParaRPr>
          </a:p>
          <a:p>
            <a:pPr marL="457200" marR="0" lvl="0" indent="0" algn="just" rtl="0">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   if (num % 2==0) {</a:t>
            </a:r>
            <a:endParaRPr sz="1800">
              <a:solidFill>
                <a:schemeClr val="dk1"/>
              </a:solidFill>
              <a:latin typeface="Calibri"/>
              <a:ea typeface="Calibri"/>
              <a:cs typeface="Calibri"/>
              <a:sym typeface="Calibri"/>
            </a:endParaRPr>
          </a:p>
          <a:p>
            <a:pPr marL="457200" marR="0" lvl="0" indent="0" algn="just" rtl="0">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      continue</a:t>
            </a:r>
            <a:endParaRPr sz="1800">
              <a:solidFill>
                <a:schemeClr val="dk1"/>
              </a:solidFill>
              <a:latin typeface="Calibri"/>
              <a:ea typeface="Calibri"/>
              <a:cs typeface="Calibri"/>
              <a:sym typeface="Calibri"/>
            </a:endParaRPr>
          </a:p>
          <a:p>
            <a:pPr marL="457200" marR="0" lvl="0" indent="0" algn="just" rtl="0">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   }</a:t>
            </a:r>
            <a:endParaRPr sz="1800">
              <a:solidFill>
                <a:schemeClr val="dk1"/>
              </a:solidFill>
              <a:latin typeface="Calibri"/>
              <a:ea typeface="Calibri"/>
              <a:cs typeface="Calibri"/>
              <a:sym typeface="Calibri"/>
            </a:endParaRPr>
          </a:p>
          <a:p>
            <a:pPr marL="457200" marR="0" lvl="0" indent="0" algn="just" rtl="0">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   count++</a:t>
            </a:r>
            <a:endParaRPr sz="1800">
              <a:solidFill>
                <a:schemeClr val="dk1"/>
              </a:solidFill>
              <a:latin typeface="Calibri"/>
              <a:ea typeface="Calibri"/>
              <a:cs typeface="Calibri"/>
              <a:sym typeface="Calibri"/>
            </a:endParaRPr>
          </a:p>
          <a:p>
            <a:pPr marL="457200" marR="0" lvl="0" indent="0" algn="just" rtl="0">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a:t>
            </a:r>
            <a:endParaRPr sz="1800">
              <a:solidFill>
                <a:schemeClr val="dk1"/>
              </a:solidFill>
              <a:latin typeface="Calibri"/>
              <a:ea typeface="Calibri"/>
              <a:cs typeface="Calibri"/>
              <a:sym typeface="Calibri"/>
            </a:endParaRPr>
          </a:p>
          <a:p>
            <a:pPr marL="457200" marR="0" lvl="0" indent="0" algn="just" rtl="0">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console.log (" The count of odd values between 0 and 20 is: "+count) </a:t>
            </a:r>
            <a:endParaRPr sz="1800">
              <a:solidFill>
                <a:schemeClr val="dk1"/>
              </a:solidFill>
              <a:latin typeface="Calibri"/>
              <a:ea typeface="Calibri"/>
              <a:cs typeface="Calibri"/>
              <a:sym typeface="Calibri"/>
            </a:endParaRPr>
          </a:p>
          <a:p>
            <a:pPr marL="457200" marR="0" lvl="0" indent="0" algn="just" rtl="0">
              <a:lnSpc>
                <a:spcPct val="107000"/>
              </a:lnSpc>
              <a:spcBef>
                <a:spcPts val="0"/>
              </a:spcBef>
              <a:spcAft>
                <a:spcPts val="0"/>
              </a:spcAft>
              <a:buNone/>
            </a:pPr>
            <a:endParaRPr sz="1800" b="1">
              <a:solidFill>
                <a:schemeClr val="dk1"/>
              </a:solidFill>
              <a:latin typeface="Times New Roman"/>
              <a:ea typeface="Times New Roman"/>
              <a:cs typeface="Times New Roman"/>
              <a:sym typeface="Times New Roman"/>
            </a:endParaRPr>
          </a:p>
          <a:p>
            <a:pPr marL="457200" marR="0" lvl="0" indent="0" algn="just" rtl="0">
              <a:lnSpc>
                <a:spcPct val="107000"/>
              </a:lnSpc>
              <a:spcBef>
                <a:spcPts val="0"/>
              </a:spcBef>
              <a:spcAft>
                <a:spcPts val="0"/>
              </a:spcAft>
              <a:buNone/>
            </a:pPr>
            <a:r>
              <a:rPr lang="en-IN" sz="1800" b="1">
                <a:solidFill>
                  <a:schemeClr val="dk1"/>
                </a:solidFill>
                <a:latin typeface="Times New Roman"/>
                <a:ea typeface="Times New Roman"/>
                <a:cs typeface="Times New Roman"/>
                <a:sym typeface="Times New Roman"/>
              </a:rPr>
              <a:t>Output</a:t>
            </a:r>
            <a:r>
              <a:rPr lang="en-IN" sz="1800">
                <a:solidFill>
                  <a:schemeClr val="dk1"/>
                </a:solidFill>
                <a:latin typeface="Times New Roman"/>
                <a:ea typeface="Times New Roman"/>
                <a:cs typeface="Times New Roman"/>
                <a:sym typeface="Times New Roman"/>
              </a:rPr>
              <a:t>: The count of odd values between 0 and 20 is: 10</a:t>
            </a:r>
            <a:endParaRPr sz="1800">
              <a:solidFill>
                <a:schemeClr val="dk1"/>
              </a:solidFill>
              <a:latin typeface="Calibri"/>
              <a:ea typeface="Calibri"/>
              <a:cs typeface="Calibri"/>
              <a:sym typeface="Calibri"/>
            </a:endParaRPr>
          </a:p>
          <a:p>
            <a:pPr marL="457200" marR="0" lvl="0" indent="0" algn="just" rtl="0">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 </a:t>
            </a:r>
            <a:endParaRPr sz="1800">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Functions in TypeScript</a:t>
            </a:r>
            <a:endParaRPr/>
          </a:p>
        </p:txBody>
      </p:sp>
      <p:sp>
        <p:nvSpPr>
          <p:cNvPr id="398" name="Google Shape;398;p5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Functions are the fundamental building block of any applications in JavaScript. </a:t>
            </a:r>
            <a:endParaRPr/>
          </a:p>
          <a:p>
            <a:pPr marL="228600" lvl="0" indent="-228600" algn="l" rtl="0">
              <a:lnSpc>
                <a:spcPct val="90000"/>
              </a:lnSpc>
              <a:spcBef>
                <a:spcPts val="1000"/>
              </a:spcBef>
              <a:spcAft>
                <a:spcPts val="0"/>
              </a:spcAft>
              <a:buClr>
                <a:schemeClr val="dk1"/>
              </a:buClr>
              <a:buSzPts val="2800"/>
              <a:buChar char="•"/>
            </a:pPr>
            <a:r>
              <a:rPr lang="en-IN"/>
              <a:t>It makes the code readable, maintainable, and reusable. </a:t>
            </a:r>
            <a:endParaRPr/>
          </a:p>
          <a:p>
            <a:pPr marL="228600" lvl="0" indent="-228600" algn="just" rtl="0">
              <a:lnSpc>
                <a:spcPct val="90000"/>
              </a:lnSpc>
              <a:spcBef>
                <a:spcPts val="1000"/>
              </a:spcBef>
              <a:spcAft>
                <a:spcPts val="0"/>
              </a:spcAft>
              <a:buClr>
                <a:schemeClr val="dk1"/>
              </a:buClr>
              <a:buSzPts val="2800"/>
              <a:buChar char="•"/>
            </a:pPr>
            <a:r>
              <a:rPr lang="en-IN"/>
              <a:t>We can use it to build up layers of abstraction, mimicking classes, information hiding, and modules. </a:t>
            </a:r>
            <a:endParaRPr/>
          </a:p>
          <a:p>
            <a:pPr marL="228600" lvl="0" indent="-165100" algn="just" rtl="0">
              <a:lnSpc>
                <a:spcPct val="90000"/>
              </a:lnSpc>
              <a:spcBef>
                <a:spcPts val="1000"/>
              </a:spcBef>
              <a:spcAft>
                <a:spcPts val="0"/>
              </a:spcAft>
              <a:buSzPts val="1800"/>
              <a:buChar char="•"/>
            </a:pPr>
            <a:r>
              <a:rPr lang="en-IN"/>
              <a:t>In TypeScript you are likely to find that most functions are actually written as methods that belong to a class.</a:t>
            </a:r>
            <a:endParaRPr/>
          </a:p>
          <a:p>
            <a:pPr marL="228600" lvl="0" indent="0" algn="just" rtl="0">
              <a:lnSpc>
                <a:spcPct val="90000"/>
              </a:lnSpc>
              <a:spcBef>
                <a:spcPts val="1000"/>
              </a:spcBef>
              <a:spcAft>
                <a:spcPts val="0"/>
              </a:spcAft>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Function Aspects</a:t>
            </a:r>
            <a:endParaRPr/>
          </a:p>
        </p:txBody>
      </p:sp>
      <p:sp>
        <p:nvSpPr>
          <p:cNvPr id="404" name="Google Shape;404;p5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b="1"/>
              <a:t>Function declaration</a:t>
            </a:r>
            <a:endParaRPr/>
          </a:p>
          <a:p>
            <a:pPr marL="0" lvl="0" indent="0" algn="l" rtl="0">
              <a:lnSpc>
                <a:spcPct val="90000"/>
              </a:lnSpc>
              <a:spcBef>
                <a:spcPts val="1000"/>
              </a:spcBef>
              <a:spcAft>
                <a:spcPts val="0"/>
              </a:spcAft>
              <a:buClr>
                <a:schemeClr val="dk1"/>
              </a:buClr>
              <a:buSzPts val="2800"/>
              <a:buNone/>
            </a:pPr>
            <a:r>
              <a:rPr lang="en-IN"/>
              <a:t>function functionName( [arg1, arg2, ...argN] );   </a:t>
            </a:r>
            <a:endParaRPr/>
          </a:p>
          <a:p>
            <a:pPr marL="228600" lvl="0" indent="-228600" algn="l" rtl="0">
              <a:lnSpc>
                <a:spcPct val="90000"/>
              </a:lnSpc>
              <a:spcBef>
                <a:spcPts val="1000"/>
              </a:spcBef>
              <a:spcAft>
                <a:spcPts val="0"/>
              </a:spcAft>
              <a:buClr>
                <a:schemeClr val="dk1"/>
              </a:buClr>
              <a:buSzPts val="2800"/>
              <a:buChar char="•"/>
            </a:pPr>
            <a:r>
              <a:rPr lang="en-IN" b="1"/>
              <a:t>Function definition</a:t>
            </a:r>
            <a:endParaRPr/>
          </a:p>
          <a:p>
            <a:pPr marL="0" lvl="0" indent="0" algn="l" rtl="0">
              <a:lnSpc>
                <a:spcPct val="90000"/>
              </a:lnSpc>
              <a:spcBef>
                <a:spcPts val="1000"/>
              </a:spcBef>
              <a:spcAft>
                <a:spcPts val="0"/>
              </a:spcAft>
              <a:buClr>
                <a:schemeClr val="dk1"/>
              </a:buClr>
              <a:buSzPts val="2800"/>
              <a:buNone/>
            </a:pPr>
            <a:r>
              <a:rPr lang="en-IN"/>
              <a:t>function functionName( [arg1, arg2, ...argN] ){    </a:t>
            </a:r>
            <a:endParaRPr/>
          </a:p>
          <a:p>
            <a:pPr marL="0" lvl="0" indent="0" algn="l" rtl="0">
              <a:lnSpc>
                <a:spcPct val="90000"/>
              </a:lnSpc>
              <a:spcBef>
                <a:spcPts val="1000"/>
              </a:spcBef>
              <a:spcAft>
                <a:spcPts val="0"/>
              </a:spcAft>
              <a:buClr>
                <a:schemeClr val="dk1"/>
              </a:buClr>
              <a:buSzPts val="2800"/>
              <a:buNone/>
            </a:pPr>
            <a:r>
              <a:rPr lang="en-IN"/>
              <a:t>         //code to be executed    </a:t>
            </a:r>
            <a:endParaRPr/>
          </a:p>
          <a:p>
            <a:pPr marL="0" lvl="0" indent="0" algn="l" rtl="0">
              <a:lnSpc>
                <a:spcPct val="90000"/>
              </a:lnSpc>
              <a:spcBef>
                <a:spcPts val="1000"/>
              </a:spcBef>
              <a:spcAft>
                <a:spcPts val="0"/>
              </a:spcAft>
              <a:buClr>
                <a:schemeClr val="dk1"/>
              </a:buClr>
              <a:buSzPts val="2800"/>
              <a:buNone/>
            </a:pPr>
            <a:r>
              <a:rPr lang="en-IN"/>
              <a:t>}    </a:t>
            </a:r>
            <a:endParaRPr b="1"/>
          </a:p>
          <a:p>
            <a:pPr marL="228600" lvl="0" indent="-228600" algn="l" rtl="0">
              <a:lnSpc>
                <a:spcPct val="90000"/>
              </a:lnSpc>
              <a:spcBef>
                <a:spcPts val="1000"/>
              </a:spcBef>
              <a:spcAft>
                <a:spcPts val="0"/>
              </a:spcAft>
              <a:buClr>
                <a:schemeClr val="dk1"/>
              </a:buClr>
              <a:buSzPts val="2800"/>
              <a:buChar char="•"/>
            </a:pPr>
            <a:r>
              <a:rPr lang="en-IN" b="1"/>
              <a:t>Function call</a:t>
            </a:r>
            <a:endParaRPr/>
          </a:p>
          <a:p>
            <a:pPr marL="0" lvl="0" indent="0" algn="l" rtl="0">
              <a:lnSpc>
                <a:spcPct val="90000"/>
              </a:lnSpc>
              <a:spcBef>
                <a:spcPts val="1000"/>
              </a:spcBef>
              <a:spcAft>
                <a:spcPts val="0"/>
              </a:spcAft>
              <a:buClr>
                <a:schemeClr val="dk1"/>
              </a:buClr>
              <a:buSzPts val="2800"/>
              <a:buNone/>
            </a:pPr>
            <a:r>
              <a:rPr lang="en-IN"/>
              <a:t>FunctionName();  </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59"/>
          <p:cNvSpPr txBox="1">
            <a:spLocks noGrp="1"/>
          </p:cNvSpPr>
          <p:nvPr>
            <p:ph type="title"/>
          </p:nvPr>
        </p:nvSpPr>
        <p:spPr>
          <a:xfrm>
            <a:off x="838200" y="70159"/>
            <a:ext cx="10515600" cy="85407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Function Creation</a:t>
            </a:r>
            <a:endParaRPr/>
          </a:p>
        </p:txBody>
      </p:sp>
      <p:sp>
        <p:nvSpPr>
          <p:cNvPr id="410" name="Google Shape;410;p59"/>
          <p:cNvSpPr txBox="1">
            <a:spLocks noGrp="1"/>
          </p:cNvSpPr>
          <p:nvPr>
            <p:ph type="body" idx="1"/>
          </p:nvPr>
        </p:nvSpPr>
        <p:spPr>
          <a:xfrm>
            <a:off x="838200" y="776748"/>
            <a:ext cx="10515600" cy="5400215"/>
          </a:xfrm>
          <a:prstGeom prst="rect">
            <a:avLst/>
          </a:prstGeom>
          <a:noFill/>
          <a:ln>
            <a:noFill/>
          </a:ln>
        </p:spPr>
        <p:txBody>
          <a:bodyPr spcFirstLastPara="1" wrap="square" lIns="91425" tIns="45700" rIns="91425" bIns="45700" anchor="t" anchorCtr="0">
            <a:noAutofit/>
          </a:bodyPr>
          <a:lstStyle/>
          <a:p>
            <a:pPr marL="228600" lvl="0" indent="-318960" algn="l" rtl="0">
              <a:lnSpc>
                <a:spcPct val="90000"/>
              </a:lnSpc>
              <a:spcBef>
                <a:spcPts val="0"/>
              </a:spcBef>
              <a:spcAft>
                <a:spcPts val="0"/>
              </a:spcAft>
              <a:buClr>
                <a:schemeClr val="dk1"/>
              </a:buClr>
              <a:buSzPts val="2800"/>
              <a:buChar char="•"/>
            </a:pPr>
            <a:r>
              <a:rPr lang="en-IN"/>
              <a:t>We can create a function in two ways. These are:</a:t>
            </a:r>
            <a:endParaRPr/>
          </a:p>
          <a:p>
            <a:pPr marL="514350" lvl="0" indent="-604710" algn="l" rtl="0">
              <a:lnSpc>
                <a:spcPct val="90000"/>
              </a:lnSpc>
              <a:spcBef>
                <a:spcPts val="1000"/>
              </a:spcBef>
              <a:spcAft>
                <a:spcPts val="0"/>
              </a:spcAft>
              <a:buClr>
                <a:srgbClr val="FF0000"/>
              </a:buClr>
              <a:buSzPts val="2800"/>
              <a:buFont typeface="Calibri"/>
              <a:buAutoNum type="arabicPeriod"/>
            </a:pPr>
            <a:r>
              <a:rPr lang="en-IN" b="1">
                <a:solidFill>
                  <a:srgbClr val="FF0000"/>
                </a:solidFill>
              </a:rPr>
              <a:t>Named Function</a:t>
            </a:r>
            <a:endParaRPr/>
          </a:p>
          <a:p>
            <a:pPr marL="0" lvl="0" indent="0" algn="l" rtl="0">
              <a:lnSpc>
                <a:spcPct val="90000"/>
              </a:lnSpc>
              <a:spcBef>
                <a:spcPts val="1000"/>
              </a:spcBef>
              <a:spcAft>
                <a:spcPts val="0"/>
              </a:spcAft>
              <a:buClr>
                <a:schemeClr val="dk1"/>
              </a:buClr>
              <a:buSzPts val="2900"/>
              <a:buNone/>
            </a:pPr>
            <a:r>
              <a:rPr lang="en-IN" b="1"/>
              <a:t>Syntax</a:t>
            </a:r>
            <a:r>
              <a:rPr lang="en-IN"/>
              <a:t>: functionName( [arguments] ) { }  </a:t>
            </a:r>
            <a:endParaRPr/>
          </a:p>
          <a:p>
            <a:pPr marL="0" lvl="0" indent="0" algn="l" rtl="0">
              <a:lnSpc>
                <a:spcPct val="90000"/>
              </a:lnSpc>
              <a:spcBef>
                <a:spcPts val="1000"/>
              </a:spcBef>
              <a:spcAft>
                <a:spcPts val="0"/>
              </a:spcAft>
              <a:buClr>
                <a:schemeClr val="dk1"/>
              </a:buClr>
              <a:buSzPts val="2900"/>
              <a:buNone/>
            </a:pPr>
            <a:r>
              <a:rPr lang="en-IN" b="1"/>
              <a:t>Example</a:t>
            </a:r>
            <a:r>
              <a:rPr lang="en-IN"/>
              <a:t>:</a:t>
            </a:r>
            <a:endParaRPr/>
          </a:p>
          <a:p>
            <a:pPr marL="0" lvl="0" indent="0" algn="l" rtl="0">
              <a:lnSpc>
                <a:spcPct val="90000"/>
              </a:lnSpc>
              <a:spcBef>
                <a:spcPts val="1000"/>
              </a:spcBef>
              <a:spcAft>
                <a:spcPts val="0"/>
              </a:spcAft>
              <a:buClr>
                <a:schemeClr val="dk1"/>
              </a:buClr>
              <a:buSzPts val="2900"/>
              <a:buNone/>
            </a:pPr>
            <a:r>
              <a:rPr lang="en-IN"/>
              <a:t>//Function Definition  </a:t>
            </a:r>
            <a:endParaRPr/>
          </a:p>
          <a:p>
            <a:pPr marL="0" lvl="0" indent="0" algn="l" rtl="0">
              <a:lnSpc>
                <a:spcPct val="90000"/>
              </a:lnSpc>
              <a:spcBef>
                <a:spcPts val="1000"/>
              </a:spcBef>
              <a:spcAft>
                <a:spcPts val="0"/>
              </a:spcAft>
              <a:buClr>
                <a:schemeClr val="dk1"/>
              </a:buClr>
              <a:buSzPts val="2900"/>
              <a:buNone/>
            </a:pPr>
            <a:r>
              <a:rPr lang="en-IN"/>
              <a:t>function display() {  </a:t>
            </a:r>
            <a:endParaRPr/>
          </a:p>
          <a:p>
            <a:pPr marL="0" lvl="0" indent="0" algn="l" rtl="0">
              <a:lnSpc>
                <a:spcPct val="90000"/>
              </a:lnSpc>
              <a:spcBef>
                <a:spcPts val="1000"/>
              </a:spcBef>
              <a:spcAft>
                <a:spcPts val="0"/>
              </a:spcAft>
              <a:buClr>
                <a:schemeClr val="dk1"/>
              </a:buClr>
              <a:buSzPts val="2900"/>
              <a:buNone/>
            </a:pPr>
            <a:r>
              <a:rPr lang="en-IN"/>
              <a:t>    console.log("Hello WebX.0!");  </a:t>
            </a:r>
            <a:endParaRPr/>
          </a:p>
          <a:p>
            <a:pPr marL="0" lvl="0" indent="0" algn="l" rtl="0">
              <a:lnSpc>
                <a:spcPct val="90000"/>
              </a:lnSpc>
              <a:spcBef>
                <a:spcPts val="1000"/>
              </a:spcBef>
              <a:spcAft>
                <a:spcPts val="0"/>
              </a:spcAft>
              <a:buClr>
                <a:schemeClr val="dk1"/>
              </a:buClr>
              <a:buSzPts val="2900"/>
              <a:buNone/>
            </a:pPr>
            <a:r>
              <a:rPr lang="en-IN"/>
              <a:t>}  </a:t>
            </a:r>
            <a:endParaRPr/>
          </a:p>
          <a:p>
            <a:pPr marL="0" lvl="0" indent="0" algn="l" rtl="0">
              <a:lnSpc>
                <a:spcPct val="90000"/>
              </a:lnSpc>
              <a:spcBef>
                <a:spcPts val="1000"/>
              </a:spcBef>
              <a:spcAft>
                <a:spcPts val="0"/>
              </a:spcAft>
              <a:buClr>
                <a:schemeClr val="dk1"/>
              </a:buClr>
              <a:buSzPts val="2900"/>
              <a:buNone/>
            </a:pPr>
            <a:r>
              <a:rPr lang="en-IN"/>
              <a:t>//Function Call  </a:t>
            </a:r>
            <a:endParaRPr/>
          </a:p>
          <a:p>
            <a:pPr marL="0" lvl="0" indent="0" algn="l" rtl="0">
              <a:lnSpc>
                <a:spcPct val="90000"/>
              </a:lnSpc>
              <a:spcBef>
                <a:spcPts val="1000"/>
              </a:spcBef>
              <a:spcAft>
                <a:spcPts val="0"/>
              </a:spcAft>
              <a:buClr>
                <a:schemeClr val="dk1"/>
              </a:buClr>
              <a:buSzPts val="2900"/>
              <a:buNone/>
            </a:pPr>
            <a:r>
              <a:rPr lang="en-IN"/>
              <a:t>display();// Hello WebX.0!</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417" name="Google Shape;417;p60"/>
          <p:cNvSpPr txBox="1">
            <a:spLocks noGrp="1"/>
          </p:cNvSpPr>
          <p:nvPr>
            <p:ph type="body" idx="1"/>
          </p:nvPr>
        </p:nvSpPr>
        <p:spPr>
          <a:xfrm>
            <a:off x="838200" y="1825625"/>
            <a:ext cx="10515600" cy="50325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Clr>
                <a:srgbClr val="FF0000"/>
              </a:buClr>
              <a:buSzPts val="2900"/>
              <a:buFont typeface="Arial"/>
              <a:buNone/>
            </a:pPr>
            <a:r>
              <a:rPr lang="en-IN" b="1">
                <a:solidFill>
                  <a:srgbClr val="FF0000"/>
                </a:solidFill>
              </a:rPr>
              <a:t>2.</a:t>
            </a:r>
            <a:r>
              <a:rPr lang="en-IN"/>
              <a:t>  </a:t>
            </a:r>
            <a:r>
              <a:rPr lang="en-IN" b="1">
                <a:solidFill>
                  <a:srgbClr val="FF0000"/>
                </a:solidFill>
              </a:rPr>
              <a:t>Anonymous Function</a:t>
            </a:r>
            <a:endParaRPr/>
          </a:p>
          <a:p>
            <a:pPr marL="0" lvl="0" indent="0" algn="l" rtl="0">
              <a:spcBef>
                <a:spcPts val="1000"/>
              </a:spcBef>
              <a:spcAft>
                <a:spcPts val="0"/>
              </a:spcAft>
              <a:buClr>
                <a:schemeClr val="dk1"/>
              </a:buClr>
              <a:buSzPts val="2900"/>
              <a:buFont typeface="Arial"/>
              <a:buNone/>
            </a:pPr>
            <a:r>
              <a:rPr lang="en-IN" b="1"/>
              <a:t>Syntax</a:t>
            </a:r>
            <a:r>
              <a:rPr lang="en-IN"/>
              <a:t>: let res = function( [arguments] ) { }  </a:t>
            </a:r>
            <a:endParaRPr/>
          </a:p>
          <a:p>
            <a:pPr marL="0" lvl="0" indent="0" algn="l" rtl="0">
              <a:spcBef>
                <a:spcPts val="1000"/>
              </a:spcBef>
              <a:spcAft>
                <a:spcPts val="0"/>
              </a:spcAft>
              <a:buClr>
                <a:schemeClr val="dk1"/>
              </a:buClr>
              <a:buSzPts val="2900"/>
              <a:buFont typeface="Arial"/>
              <a:buNone/>
            </a:pPr>
            <a:r>
              <a:rPr lang="en-IN" b="1"/>
              <a:t>Example</a:t>
            </a:r>
            <a:r>
              <a:rPr lang="en-IN"/>
              <a:t>:</a:t>
            </a:r>
            <a:endParaRPr/>
          </a:p>
          <a:p>
            <a:pPr marL="0" lvl="0" indent="0" algn="l" rtl="0">
              <a:spcBef>
                <a:spcPts val="1000"/>
              </a:spcBef>
              <a:spcAft>
                <a:spcPts val="0"/>
              </a:spcAft>
              <a:buClr>
                <a:schemeClr val="dk1"/>
              </a:buClr>
              <a:buSzPts val="2900"/>
              <a:buFont typeface="Arial"/>
              <a:buNone/>
            </a:pPr>
            <a:r>
              <a:rPr lang="en-IN"/>
              <a:t>// Anonymous function  </a:t>
            </a:r>
            <a:endParaRPr/>
          </a:p>
          <a:p>
            <a:pPr marL="0" lvl="0" indent="0" algn="l" rtl="0">
              <a:spcBef>
                <a:spcPts val="1000"/>
              </a:spcBef>
              <a:spcAft>
                <a:spcPts val="0"/>
              </a:spcAft>
              <a:buClr>
                <a:schemeClr val="dk1"/>
              </a:buClr>
              <a:buSzPts val="2900"/>
              <a:buFont typeface="Arial"/>
              <a:buNone/>
            </a:pPr>
            <a:r>
              <a:rPr lang="en-IN"/>
              <a:t>let myAdd = function (x: number, y: number) : number {  </a:t>
            </a:r>
            <a:endParaRPr/>
          </a:p>
          <a:p>
            <a:pPr marL="0" lvl="0" indent="0" algn="l" rtl="0">
              <a:spcBef>
                <a:spcPts val="1000"/>
              </a:spcBef>
              <a:spcAft>
                <a:spcPts val="0"/>
              </a:spcAft>
              <a:buClr>
                <a:schemeClr val="dk1"/>
              </a:buClr>
              <a:buSzPts val="2900"/>
              <a:buFont typeface="Arial"/>
              <a:buNone/>
            </a:pPr>
            <a:r>
              <a:rPr lang="en-IN"/>
              <a:t>    return x + y;  </a:t>
            </a:r>
            <a:endParaRPr/>
          </a:p>
          <a:p>
            <a:pPr marL="0" lvl="0" indent="0" algn="l" rtl="0">
              <a:spcBef>
                <a:spcPts val="1000"/>
              </a:spcBef>
              <a:spcAft>
                <a:spcPts val="0"/>
              </a:spcAft>
              <a:buClr>
                <a:schemeClr val="dk1"/>
              </a:buClr>
              <a:buSzPts val="2900"/>
              <a:buFont typeface="Arial"/>
              <a:buNone/>
            </a:pPr>
            <a:r>
              <a:rPr lang="en-IN"/>
              <a:t>};  </a:t>
            </a:r>
            <a:endParaRPr/>
          </a:p>
          <a:p>
            <a:pPr marL="0" lvl="0" indent="0" algn="l" rtl="0">
              <a:spcBef>
                <a:spcPts val="1000"/>
              </a:spcBef>
              <a:spcAft>
                <a:spcPts val="0"/>
              </a:spcAft>
              <a:buClr>
                <a:schemeClr val="dk1"/>
              </a:buClr>
              <a:buSzPts val="2900"/>
              <a:buFont typeface="Arial"/>
              <a:buNone/>
            </a:pPr>
            <a:r>
              <a:rPr lang="en-IN"/>
              <a:t>// Anonymous function call  </a:t>
            </a:r>
            <a:endParaRPr/>
          </a:p>
          <a:p>
            <a:pPr marL="0" lvl="0" indent="0" algn="l" rtl="0">
              <a:spcBef>
                <a:spcPts val="1000"/>
              </a:spcBef>
              <a:spcAft>
                <a:spcPts val="0"/>
              </a:spcAft>
              <a:buNone/>
            </a:pPr>
            <a:r>
              <a:rPr lang="en-IN"/>
              <a:t>console.log(myAdd(2,3));  // 5</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Clr>
                <a:schemeClr val="dk1"/>
              </a:buClr>
              <a:buSzPts val="2900"/>
              <a:buFont typeface="Arial"/>
              <a:buNone/>
            </a:pPr>
            <a:endParaRPr/>
          </a:p>
          <a:p>
            <a:pPr marL="0" lvl="0" indent="0" algn="l" rtl="0">
              <a:spcBef>
                <a:spcPts val="1000"/>
              </a:spcBef>
              <a:spcAft>
                <a:spcPts val="0"/>
              </a:spcAft>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6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424" name="Google Shape;424;p6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endParaRPr/>
          </a:p>
          <a:p>
            <a:pPr marL="457200" lvl="0" indent="-342900" algn="l" rtl="0">
              <a:spcBef>
                <a:spcPts val="1000"/>
              </a:spcBef>
              <a:spcAft>
                <a:spcPts val="0"/>
              </a:spcAft>
              <a:buSzPts val="1800"/>
              <a:buChar char="●"/>
            </a:pPr>
            <a:r>
              <a:rPr lang="en-IN"/>
              <a:t>Each parameter can be given a type annotation.</a:t>
            </a:r>
            <a:endParaRPr/>
          </a:p>
          <a:p>
            <a:pPr marL="457200" lvl="0" indent="-342900" algn="l" rtl="0">
              <a:spcBef>
                <a:spcPts val="0"/>
              </a:spcBef>
              <a:spcAft>
                <a:spcPts val="0"/>
              </a:spcAft>
              <a:buSzPts val="1800"/>
              <a:buChar char="●"/>
            </a:pPr>
            <a:r>
              <a:rPr lang="en-IN"/>
              <a:t>When the function is called, the type of each argument passed to the function is checked.</a:t>
            </a:r>
            <a:endParaRPr/>
          </a:p>
          <a:p>
            <a:pPr marL="457200" lvl="0" indent="-342900" algn="l" rtl="0">
              <a:spcBef>
                <a:spcPts val="0"/>
              </a:spcBef>
              <a:spcAft>
                <a:spcPts val="0"/>
              </a:spcAft>
              <a:buSzPts val="1800"/>
              <a:buChar char="●"/>
            </a:pPr>
            <a:r>
              <a:rPr lang="en-IN"/>
              <a:t>There is an additional type annotation outside of the parentheses that indicates the return type.</a:t>
            </a:r>
            <a:endParaRPr/>
          </a:p>
          <a:p>
            <a:pPr marL="0" lvl="0" indent="0" algn="l" rtl="0">
              <a:spcBef>
                <a:spcPts val="100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a:t>Architecture</a:t>
            </a:r>
            <a:endParaRPr/>
          </a:p>
        </p:txBody>
      </p:sp>
      <p:sp>
        <p:nvSpPr>
          <p:cNvPr id="115" name="Google Shape;115;p17"/>
          <p:cNvSpPr txBox="1">
            <a:spLocks noGrp="1"/>
          </p:cNvSpPr>
          <p:nvPr>
            <p:ph type="body" idx="1"/>
          </p:nvPr>
        </p:nvSpPr>
        <p:spPr>
          <a:xfrm>
            <a:off x="838200" y="16732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b="1"/>
              <a:t>Design Goals of Typescript</a:t>
            </a:r>
            <a:endParaRPr b="1"/>
          </a:p>
          <a:p>
            <a:pPr marL="228600" marR="0" lvl="0" indent="-228600" algn="just" rtl="0">
              <a:lnSpc>
                <a:spcPct val="90000"/>
              </a:lnSpc>
              <a:spcBef>
                <a:spcPts val="1000"/>
              </a:spcBef>
              <a:spcAft>
                <a:spcPts val="0"/>
              </a:spcAft>
              <a:buSzPts val="2800"/>
              <a:buChar char="•"/>
            </a:pPr>
            <a:r>
              <a:rPr lang="en-IN" b="1"/>
              <a:t>Statically identify JavaScript constructs that are likely to be errors</a:t>
            </a:r>
            <a:endParaRPr b="1"/>
          </a:p>
          <a:p>
            <a:pPr marL="685800" marR="0" lvl="1" indent="-292100" algn="just" rtl="0">
              <a:lnSpc>
                <a:spcPct val="90000"/>
              </a:lnSpc>
              <a:spcBef>
                <a:spcPts val="1000"/>
              </a:spcBef>
              <a:spcAft>
                <a:spcPts val="0"/>
              </a:spcAft>
              <a:buSzPts val="2800"/>
              <a:buChar char="•"/>
            </a:pPr>
            <a:r>
              <a:rPr lang="en-IN" sz="2800"/>
              <a:t> strongly-typed programming language and perform static type checking at compile time. </a:t>
            </a:r>
            <a:endParaRPr sz="2800"/>
          </a:p>
          <a:p>
            <a:pPr marL="228600" marR="0" lvl="0" indent="-228600" algn="just" rtl="0">
              <a:lnSpc>
                <a:spcPct val="90000"/>
              </a:lnSpc>
              <a:spcBef>
                <a:spcPts val="1000"/>
              </a:spcBef>
              <a:spcAft>
                <a:spcPts val="0"/>
              </a:spcAft>
              <a:buSzPts val="2800"/>
              <a:buChar char="•"/>
            </a:pPr>
            <a:r>
              <a:rPr lang="en-IN" b="1"/>
              <a:t>Be a cross-platform development tool</a:t>
            </a:r>
            <a:endParaRPr b="1"/>
          </a:p>
          <a:p>
            <a:pPr marL="685800" marR="0" lvl="1" indent="-292100" algn="just" rtl="0">
              <a:lnSpc>
                <a:spcPct val="90000"/>
              </a:lnSpc>
              <a:spcBef>
                <a:spcPts val="1000"/>
              </a:spcBef>
              <a:spcAft>
                <a:spcPts val="0"/>
              </a:spcAft>
              <a:buSzPts val="2800"/>
              <a:buChar char="•"/>
            </a:pPr>
            <a:r>
              <a:rPr lang="en-IN"/>
              <a:t>Microsoft released TypeScript under the open source Apache license and it can be installed and executed in all major operating systems.</a:t>
            </a:r>
            <a:endParaRPr/>
          </a:p>
          <a:p>
            <a:pPr marL="228600" marR="0" lvl="0" indent="-228600" algn="just" rtl="0">
              <a:lnSpc>
                <a:spcPct val="90000"/>
              </a:lnSpc>
              <a:spcBef>
                <a:spcPts val="1000"/>
              </a:spcBef>
              <a:spcAft>
                <a:spcPts val="0"/>
              </a:spcAft>
              <a:buSzPts val="2800"/>
              <a:buChar char="•"/>
            </a:pPr>
            <a:r>
              <a:rPr lang="en-IN" b="1"/>
              <a:t>Impose no runtime overhead on emitted programs</a:t>
            </a:r>
            <a:endParaRPr b="1"/>
          </a:p>
          <a:p>
            <a:pPr marL="685800" marR="0" lvl="1" indent="-292100" algn="just" rtl="0">
              <a:lnSpc>
                <a:spcPct val="90000"/>
              </a:lnSpc>
              <a:spcBef>
                <a:spcPts val="1000"/>
              </a:spcBef>
              <a:spcAft>
                <a:spcPts val="0"/>
              </a:spcAft>
              <a:buSzPts val="2800"/>
              <a:buChar char="•"/>
            </a:pPr>
            <a:r>
              <a:rPr lang="en-IN"/>
              <a:t>the term design time or compile time to refer to the TypeScript code that is written while designing an application, whereas the term execution time or runtime to refer to the JavaScript code executed after compiling some TypeScript code.</a:t>
            </a:r>
            <a:endParaRPr/>
          </a:p>
          <a:p>
            <a:pPr marL="685800" marR="0" lvl="1" indent="-292100" algn="just" rtl="0">
              <a:lnSpc>
                <a:spcPct val="90000"/>
              </a:lnSpc>
              <a:spcBef>
                <a:spcPts val="1000"/>
              </a:spcBef>
              <a:spcAft>
                <a:spcPts val="0"/>
              </a:spcAft>
              <a:buSzPts val="2800"/>
              <a:buChar char="•"/>
            </a:pPr>
            <a:endParaRPr sz="2400"/>
          </a:p>
          <a:p>
            <a:pPr marL="0" lvl="0" indent="0" algn="l" rtl="0">
              <a:spcBef>
                <a:spcPts val="1000"/>
              </a:spcBef>
              <a:spcAft>
                <a:spcPts val="0"/>
              </a:spcAft>
              <a:buNone/>
            </a:pPr>
            <a:endParaRPr/>
          </a:p>
          <a:p>
            <a:pPr marL="0" lvl="0" indent="0" algn="l" rtl="0">
              <a:spcBef>
                <a:spcPts val="1000"/>
              </a:spcBef>
              <a:spcAft>
                <a:spcPts val="0"/>
              </a:spcAft>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6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431" name="Google Shape;431;p6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lnSpcReduction="10000"/>
          </a:bodyPr>
          <a:lstStyle/>
          <a:p>
            <a:pPr marL="0" lvl="0" indent="0" algn="l" rtl="0">
              <a:spcBef>
                <a:spcPts val="1000"/>
              </a:spcBef>
              <a:spcAft>
                <a:spcPts val="0"/>
              </a:spcAft>
              <a:buNone/>
            </a:pPr>
            <a:r>
              <a:rPr lang="en-IN" b="1"/>
              <a:t>Optional Parameters</a:t>
            </a:r>
            <a:endParaRPr b="1"/>
          </a:p>
          <a:p>
            <a:pPr marL="457200" lvl="0" indent="-342900" algn="l" rtl="0">
              <a:spcBef>
                <a:spcPts val="1000"/>
              </a:spcBef>
              <a:spcAft>
                <a:spcPts val="0"/>
              </a:spcAft>
              <a:buSzPts val="1800"/>
              <a:buChar char="●"/>
            </a:pPr>
            <a:r>
              <a:rPr lang="en-IN"/>
              <a:t>In JavaScript, it is possible to call a function without supplying any arguments, even where the function specifies parameters. It is even possible in JavaScript to pass more arguments than the function requires. </a:t>
            </a:r>
            <a:endParaRPr/>
          </a:p>
          <a:p>
            <a:pPr marL="457200" lvl="0" indent="-342900" algn="l" rtl="0">
              <a:spcBef>
                <a:spcPts val="0"/>
              </a:spcBef>
              <a:spcAft>
                <a:spcPts val="0"/>
              </a:spcAft>
              <a:buSzPts val="1800"/>
              <a:buChar char="●"/>
            </a:pPr>
            <a:r>
              <a:rPr lang="en-IN"/>
              <a:t>In TypeScript, the compiler checks each call and warns you if the arguments fail to match the required parameters in number or type.</a:t>
            </a:r>
            <a:endParaRPr/>
          </a:p>
          <a:p>
            <a:pPr marL="457200" lvl="0" indent="-342900" algn="l" rtl="0">
              <a:spcBef>
                <a:spcPts val="0"/>
              </a:spcBef>
              <a:spcAft>
                <a:spcPts val="0"/>
              </a:spcAft>
              <a:buSzPts val="1800"/>
              <a:buChar char="●"/>
            </a:pPr>
            <a:r>
              <a:rPr lang="en-IN"/>
              <a:t>Because arguments are thoroughly checked, you need to annotate optional parameters to inform the compiler that it is acceptable for an argument to be omitted by calling code.</a:t>
            </a:r>
            <a:endParaRPr/>
          </a:p>
          <a:p>
            <a:pPr marL="457200" lvl="0" indent="0" algn="l" rtl="0">
              <a:spcBef>
                <a:spcPts val="1000"/>
              </a:spcBef>
              <a:spcAft>
                <a:spcPts val="0"/>
              </a:spcAft>
              <a:buNone/>
            </a:pPr>
            <a:endParaRPr/>
          </a:p>
          <a:p>
            <a:pPr marL="0" lvl="0" indent="0" algn="l" rtl="0">
              <a:spcBef>
                <a:spcPts val="1000"/>
              </a:spcBef>
              <a:spcAft>
                <a:spcPts val="0"/>
              </a:spcAft>
              <a:buNone/>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6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438" name="Google Shape;438;p6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fontScale="92500" lnSpcReduction="20000"/>
          </a:bodyPr>
          <a:lstStyle/>
          <a:p>
            <a:pPr marL="0" lvl="0" indent="0" algn="l" rtl="0">
              <a:spcBef>
                <a:spcPts val="1000"/>
              </a:spcBef>
              <a:spcAft>
                <a:spcPts val="0"/>
              </a:spcAft>
              <a:buClr>
                <a:schemeClr val="dk1"/>
              </a:buClr>
              <a:buSzPts val="1100"/>
              <a:buFont typeface="Arial"/>
              <a:buNone/>
            </a:pPr>
            <a:r>
              <a:rPr lang="en-IN"/>
              <a:t>function getAverage(a: number, b: number, c ? : number): string {</a:t>
            </a:r>
            <a:endParaRPr/>
          </a:p>
          <a:p>
            <a:pPr marL="0" lvl="0" indent="0" algn="l" rtl="0">
              <a:spcBef>
                <a:spcPts val="1000"/>
              </a:spcBef>
              <a:spcAft>
                <a:spcPts val="0"/>
              </a:spcAft>
              <a:buNone/>
            </a:pPr>
            <a:r>
              <a:rPr lang="en-IN"/>
              <a:t>var total = a; </a:t>
            </a:r>
            <a:endParaRPr/>
          </a:p>
          <a:p>
            <a:pPr marL="0" lvl="0" indent="0" algn="l" rtl="0">
              <a:spcBef>
                <a:spcPts val="1000"/>
              </a:spcBef>
              <a:spcAft>
                <a:spcPts val="0"/>
              </a:spcAft>
              <a:buNone/>
            </a:pPr>
            <a:r>
              <a:rPr lang="en-IN"/>
              <a:t>var count = 1; </a:t>
            </a:r>
            <a:endParaRPr/>
          </a:p>
          <a:p>
            <a:pPr marL="0" lvl="0" indent="0" algn="l" rtl="0">
              <a:spcBef>
                <a:spcPts val="1000"/>
              </a:spcBef>
              <a:spcAft>
                <a:spcPts val="0"/>
              </a:spcAft>
              <a:buNone/>
            </a:pPr>
            <a:r>
              <a:rPr lang="en-IN"/>
              <a:t>total += b; </a:t>
            </a:r>
            <a:endParaRPr/>
          </a:p>
          <a:p>
            <a:pPr marL="0" lvl="0" indent="0" algn="l" rtl="0">
              <a:spcBef>
                <a:spcPts val="1000"/>
              </a:spcBef>
              <a:spcAft>
                <a:spcPts val="0"/>
              </a:spcAft>
              <a:buNone/>
            </a:pPr>
            <a:r>
              <a:rPr lang="en-IN"/>
              <a:t>Count++;</a:t>
            </a:r>
            <a:endParaRPr/>
          </a:p>
          <a:p>
            <a:pPr marL="0" lvl="0" indent="0" algn="l" rtl="0">
              <a:spcBef>
                <a:spcPts val="1000"/>
              </a:spcBef>
              <a:spcAft>
                <a:spcPts val="0"/>
              </a:spcAft>
              <a:buClr>
                <a:schemeClr val="dk1"/>
              </a:buClr>
              <a:buSzPts val="1100"/>
              <a:buFont typeface="Arial"/>
              <a:buNone/>
            </a:pPr>
            <a:r>
              <a:rPr lang="en-IN"/>
              <a:t> if (typeof c !== 'undefined') {</a:t>
            </a:r>
            <a:endParaRPr/>
          </a:p>
          <a:p>
            <a:pPr marL="0" lvl="0" indent="0" algn="l" rtl="0">
              <a:spcBef>
                <a:spcPts val="1000"/>
              </a:spcBef>
              <a:spcAft>
                <a:spcPts val="0"/>
              </a:spcAft>
              <a:buClr>
                <a:schemeClr val="dk1"/>
              </a:buClr>
              <a:buSzPts val="1100"/>
              <a:buFont typeface="Arial"/>
              <a:buNone/>
            </a:pPr>
            <a:r>
              <a:rPr lang="en-IN"/>
              <a:t>total += c; count++; }</a:t>
            </a:r>
            <a:endParaRPr/>
          </a:p>
          <a:p>
            <a:pPr marL="0" lvl="0" indent="0" algn="l" rtl="0">
              <a:spcBef>
                <a:spcPts val="1000"/>
              </a:spcBef>
              <a:spcAft>
                <a:spcPts val="0"/>
              </a:spcAft>
              <a:buNone/>
            </a:pPr>
            <a:r>
              <a:rPr lang="en-IN"/>
              <a:t>var average = total / count; </a:t>
            </a:r>
            <a:endParaRPr/>
          </a:p>
          <a:p>
            <a:pPr marL="0" lvl="0" indent="0" algn="l" rtl="0">
              <a:spcBef>
                <a:spcPts val="1000"/>
              </a:spcBef>
              <a:spcAft>
                <a:spcPts val="0"/>
              </a:spcAft>
              <a:buNone/>
            </a:pPr>
            <a:r>
              <a:rPr lang="en-IN"/>
              <a:t>return 'The average is ' +average; </a:t>
            </a:r>
            <a:endParaRPr/>
          </a:p>
          <a:p>
            <a:pPr marL="0" lvl="0" indent="0" algn="l" rtl="0">
              <a:spcBef>
                <a:spcPts val="1000"/>
              </a:spcBef>
              <a:spcAft>
                <a:spcPts val="0"/>
              </a:spcAft>
              <a:buNone/>
            </a:pPr>
            <a:r>
              <a:rPr lang="en-IN"/>
              <a: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6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445" name="Google Shape;445;p6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IN" b="1"/>
              <a:t>Default Parameters</a:t>
            </a:r>
            <a:endParaRPr b="1"/>
          </a:p>
          <a:p>
            <a:pPr marL="457200" lvl="0" indent="-342900" algn="l" rtl="0">
              <a:spcBef>
                <a:spcPts val="1000"/>
              </a:spcBef>
              <a:spcAft>
                <a:spcPts val="0"/>
              </a:spcAft>
              <a:buSzPts val="1800"/>
              <a:buChar char="●"/>
            </a:pPr>
            <a:r>
              <a:rPr lang="en-IN"/>
              <a:t>When you specify a default parameter, it allows the argument to be omitted by calling code and in caseswhere the argument is not passed the default value will be used instead.</a:t>
            </a:r>
            <a:endParaRPr/>
          </a:p>
          <a:p>
            <a:pPr marL="457200" lvl="0" indent="-342900" algn="l" rtl="0">
              <a:spcBef>
                <a:spcPts val="0"/>
              </a:spcBef>
              <a:spcAft>
                <a:spcPts val="0"/>
              </a:spcAft>
              <a:buSzPts val="1800"/>
              <a:buChar char="●"/>
            </a:pPr>
            <a:r>
              <a:rPr lang="en-IN"/>
              <a:t>Default parameters are complementary to optional parameters.</a:t>
            </a:r>
            <a:endParaRPr/>
          </a:p>
          <a:p>
            <a:pPr marL="0" lvl="0" indent="0" algn="l" rtl="0">
              <a:spcBef>
                <a:spcPts val="1000"/>
              </a:spcBef>
              <a:spcAft>
                <a:spcPts val="0"/>
              </a:spcAft>
              <a:buNone/>
            </a:pP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65"/>
          <p:cNvSpPr txBox="1">
            <a:spLocks noGrp="1"/>
          </p:cNvSpPr>
          <p:nvPr>
            <p:ph type="body" idx="1"/>
          </p:nvPr>
        </p:nvSpPr>
        <p:spPr>
          <a:xfrm>
            <a:off x="772250" y="40127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Clr>
                <a:schemeClr val="dk1"/>
              </a:buClr>
              <a:buSzPts val="1100"/>
              <a:buFont typeface="Arial"/>
              <a:buNone/>
            </a:pPr>
            <a:r>
              <a:rPr lang="en-IN"/>
              <a:t>function concatenate(items: string[], separator = ',' , beginAt = 0</a:t>
            </a:r>
            <a:endParaRPr/>
          </a:p>
          <a:p>
            <a:pPr marL="0" lvl="0" indent="0" algn="l" rtl="0">
              <a:spcBef>
                <a:spcPts val="1000"/>
              </a:spcBef>
              <a:spcAft>
                <a:spcPts val="0"/>
              </a:spcAft>
              <a:buClr>
                <a:schemeClr val="dk1"/>
              </a:buClr>
              <a:buSzPts val="1100"/>
              <a:buFont typeface="Arial"/>
              <a:buNone/>
            </a:pPr>
            <a:r>
              <a:rPr lang="en-IN"/>
              <a:t>, endAt = items.length ) {</a:t>
            </a:r>
            <a:endParaRPr/>
          </a:p>
          <a:p>
            <a:pPr marL="914400" lvl="0" indent="0" algn="l" rtl="0">
              <a:spcBef>
                <a:spcPts val="1000"/>
              </a:spcBef>
              <a:spcAft>
                <a:spcPts val="0"/>
              </a:spcAft>
              <a:buNone/>
            </a:pPr>
            <a:r>
              <a:rPr lang="en-IN"/>
              <a:t>var result = ''; </a:t>
            </a:r>
            <a:endParaRPr/>
          </a:p>
          <a:p>
            <a:pPr marL="914400" lvl="0" indent="0" algn="l" rtl="0">
              <a:spcBef>
                <a:spcPts val="1000"/>
              </a:spcBef>
              <a:spcAft>
                <a:spcPts val="0"/>
              </a:spcAft>
              <a:buClr>
                <a:schemeClr val="dk1"/>
              </a:buClr>
              <a:buSzPts val="1100"/>
              <a:buFont typeface="Arial"/>
              <a:buNone/>
            </a:pPr>
            <a:r>
              <a:rPr lang="en-IN"/>
              <a:t>for (var i = beginAt; i &lt; endAt; i++) {</a:t>
            </a:r>
            <a:endParaRPr/>
          </a:p>
          <a:p>
            <a:pPr marL="914400" lvl="0" indent="0" algn="l" rtl="0">
              <a:spcBef>
                <a:spcPts val="1000"/>
              </a:spcBef>
              <a:spcAft>
                <a:spcPts val="0"/>
              </a:spcAft>
              <a:buNone/>
            </a:pPr>
            <a:r>
              <a:rPr lang="en-IN"/>
              <a:t>result += items[i]; </a:t>
            </a:r>
            <a:endParaRPr/>
          </a:p>
          <a:p>
            <a:pPr marL="914400" lvl="0" indent="457200" algn="l" rtl="0">
              <a:spcBef>
                <a:spcPts val="1000"/>
              </a:spcBef>
              <a:spcAft>
                <a:spcPts val="0"/>
              </a:spcAft>
              <a:buClr>
                <a:schemeClr val="dk1"/>
              </a:buClr>
              <a:buSzPts val="1100"/>
              <a:buFont typeface="Arial"/>
              <a:buNone/>
            </a:pPr>
            <a:r>
              <a:rPr lang="en-IN"/>
              <a:t>if (i &lt; (endAt - 1)) {</a:t>
            </a:r>
            <a:endParaRPr/>
          </a:p>
          <a:p>
            <a:pPr marL="914400" lvl="0" indent="0" algn="l" rtl="0">
              <a:spcBef>
                <a:spcPts val="1000"/>
              </a:spcBef>
              <a:spcAft>
                <a:spcPts val="0"/>
              </a:spcAft>
              <a:buClr>
                <a:schemeClr val="dk1"/>
              </a:buClr>
              <a:buSzPts val="1100"/>
              <a:buFont typeface="Arial"/>
              <a:buNone/>
            </a:pPr>
            <a:r>
              <a:rPr lang="en-IN"/>
              <a:t>result += separator; }</a:t>
            </a:r>
            <a:endParaRPr/>
          </a:p>
          <a:p>
            <a:pPr marL="914400" lvl="0" indent="0" algn="l" rtl="0">
              <a:spcBef>
                <a:spcPts val="1000"/>
              </a:spcBef>
              <a:spcAft>
                <a:spcPts val="0"/>
              </a:spcAft>
              <a:buNone/>
            </a:pPr>
            <a:r>
              <a:rPr lang="en-IN"/>
              <a:t>}</a:t>
            </a:r>
            <a:endParaRPr/>
          </a:p>
          <a:p>
            <a:pPr marL="914400" lvl="0" indent="0" algn="l" rtl="0">
              <a:spcBef>
                <a:spcPts val="1000"/>
              </a:spcBef>
              <a:spcAft>
                <a:spcPts val="0"/>
              </a:spcAft>
              <a:buNone/>
            </a:pPr>
            <a:r>
              <a:rPr lang="en-IN"/>
              <a:t>return result; </a:t>
            </a:r>
            <a:endParaRPr/>
          </a:p>
          <a:p>
            <a:pPr marL="0" lvl="0" indent="0" algn="l" rtl="0">
              <a:spcBef>
                <a:spcPts val="1000"/>
              </a:spcBef>
              <a:spcAft>
                <a:spcPts val="0"/>
              </a:spcAft>
              <a:buNone/>
            </a:pPr>
            <a:r>
              <a:rPr lang="en-IN"/>
              <a:t>}</a:t>
            </a:r>
            <a:endParaRPr/>
          </a:p>
          <a:p>
            <a:pPr marL="0" lvl="0" indent="0" algn="l" rtl="0">
              <a:spcBef>
                <a:spcPts val="1000"/>
              </a:spcBef>
              <a:spcAft>
                <a:spcPts val="0"/>
              </a:spcAft>
              <a:buNone/>
            </a:pPr>
            <a:r>
              <a:rPr lang="en-IN"/>
              <a:t>var items = ['A', 'B', 'C']; // 'A,B,C'</a:t>
            </a:r>
            <a:endParaRPr/>
          </a:p>
          <a:p>
            <a:pPr marL="0" lvl="0" indent="0" algn="l" rtl="0">
              <a:spcBef>
                <a:spcPts val="1000"/>
              </a:spcBef>
              <a:spcAft>
                <a:spcPts val="0"/>
              </a:spcAft>
              <a:buNone/>
            </a:pPr>
            <a:r>
              <a:rPr lang="en-IN"/>
              <a:t>var result = concatenate(items); // 'B-C'</a:t>
            </a:r>
            <a:endParaRPr/>
          </a:p>
          <a:p>
            <a:pPr marL="0" lvl="0" indent="0" algn="l" rtl="0">
              <a:spcBef>
                <a:spcPts val="1000"/>
              </a:spcBef>
              <a:spcAft>
                <a:spcPts val="0"/>
              </a:spcAft>
              <a:buNone/>
            </a:pPr>
            <a:r>
              <a:rPr lang="en-IN"/>
              <a:t>var partialResult = concatenate(items, '-', 1);</a:t>
            </a:r>
            <a:endParaRPr/>
          </a:p>
          <a:p>
            <a:pPr marL="0" lvl="0" indent="0" algn="l" rtl="0">
              <a:spcBef>
                <a:spcPts val="1000"/>
              </a:spcBef>
              <a:spcAft>
                <a:spcPts val="0"/>
              </a:spcAft>
              <a:buNone/>
            </a:pPr>
            <a:endParaRPr/>
          </a:p>
          <a:p>
            <a:pPr marL="0" lvl="0" indent="0" algn="l" rtl="0">
              <a:spcBef>
                <a:spcPts val="1000"/>
              </a:spcBef>
              <a:spcAft>
                <a:spcPts val="0"/>
              </a:spcAft>
              <a:buClr>
                <a:schemeClr val="dk1"/>
              </a:buClr>
              <a:buSzPts val="1100"/>
              <a:buFont typeface="Arial"/>
              <a:buNone/>
            </a:pPr>
            <a:endParaRPr/>
          </a:p>
          <a:p>
            <a:pPr marL="0" lvl="0" indent="0" algn="l" rtl="0">
              <a:spcBef>
                <a:spcPts val="1000"/>
              </a:spcBef>
              <a:spcAft>
                <a:spcPts val="0"/>
              </a:spcAft>
              <a:buNone/>
            </a:pP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6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458" name="Google Shape;458;p6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IN" b="1"/>
              <a:t>Rest Parameters</a:t>
            </a:r>
            <a:endParaRPr b="1"/>
          </a:p>
          <a:p>
            <a:pPr marL="457200" lvl="0" indent="-342900" algn="l" rtl="0">
              <a:spcBef>
                <a:spcPts val="1000"/>
              </a:spcBef>
              <a:spcAft>
                <a:spcPts val="0"/>
              </a:spcAft>
              <a:buSzPts val="1800"/>
              <a:buChar char="●"/>
            </a:pPr>
            <a:r>
              <a:rPr lang="en-IN"/>
              <a:t>Rest parameters allow calling code to specify zero or more arguments of the specified type. </a:t>
            </a:r>
            <a:endParaRPr/>
          </a:p>
          <a:p>
            <a:pPr marL="457200" lvl="0" indent="-342900" algn="l" rtl="0">
              <a:spcBef>
                <a:spcPts val="0"/>
              </a:spcBef>
              <a:spcAft>
                <a:spcPts val="0"/>
              </a:spcAft>
              <a:buSzPts val="1800"/>
              <a:buChar char="●"/>
            </a:pPr>
            <a:r>
              <a:rPr lang="en-IN"/>
              <a:t>For the arguments to be correctly passed, rest parameters must</a:t>
            </a:r>
            <a:endParaRPr/>
          </a:p>
          <a:p>
            <a:pPr marL="457200" lvl="0" indent="-342900" algn="l" rtl="0">
              <a:spcBef>
                <a:spcPts val="0"/>
              </a:spcBef>
              <a:spcAft>
                <a:spcPts val="0"/>
              </a:spcAft>
              <a:buSzPts val="1800"/>
              <a:buChar char="●"/>
            </a:pPr>
            <a:r>
              <a:rPr lang="en-IN"/>
              <a:t>follow these rules</a:t>
            </a:r>
            <a:endParaRPr/>
          </a:p>
          <a:p>
            <a:pPr marL="914400" lvl="1" indent="-342900" algn="l" rtl="0">
              <a:spcBef>
                <a:spcPts val="0"/>
              </a:spcBef>
              <a:spcAft>
                <a:spcPts val="0"/>
              </a:spcAft>
              <a:buSzPts val="1800"/>
              <a:buChar char="○"/>
            </a:pPr>
            <a:r>
              <a:rPr lang="en-IN"/>
              <a:t>Only one rest parameter is allowed.</a:t>
            </a:r>
            <a:endParaRPr/>
          </a:p>
          <a:p>
            <a:pPr marL="914400" lvl="1" indent="-342900" algn="l" rtl="0">
              <a:spcBef>
                <a:spcPts val="0"/>
              </a:spcBef>
              <a:spcAft>
                <a:spcPts val="0"/>
              </a:spcAft>
              <a:buSzPts val="1800"/>
              <a:buChar char="○"/>
            </a:pPr>
            <a:r>
              <a:rPr lang="en-IN"/>
              <a:t>The rest parameter must appear last in the parameter list.</a:t>
            </a:r>
            <a:endParaRPr/>
          </a:p>
          <a:p>
            <a:pPr marL="914400" lvl="1" indent="-342900" algn="l" rtl="0">
              <a:spcBef>
                <a:spcPts val="0"/>
              </a:spcBef>
              <a:spcAft>
                <a:spcPts val="0"/>
              </a:spcAft>
              <a:buSzPts val="1800"/>
              <a:buChar char="○"/>
            </a:pPr>
            <a:r>
              <a:rPr lang="en-IN"/>
              <a:t>The type of a rest parameter must be an array type.</a:t>
            </a:r>
            <a:endParaRPr/>
          </a:p>
          <a:p>
            <a:pPr marL="0" lvl="0" indent="0" algn="l" rtl="0">
              <a:spcBef>
                <a:spcPts val="1000"/>
              </a:spcBef>
              <a:spcAft>
                <a:spcPts val="0"/>
              </a:spcAft>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6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465" name="Google Shape;465;p6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r>
              <a:rPr lang="en-IN"/>
              <a:t>function getAverage( ... a: number[]): string {</a:t>
            </a:r>
            <a:endParaRPr/>
          </a:p>
          <a:p>
            <a:pPr marL="0" lvl="0" indent="0" algn="l" rtl="0">
              <a:spcBef>
                <a:spcPts val="1000"/>
              </a:spcBef>
              <a:spcAft>
                <a:spcPts val="0"/>
              </a:spcAft>
              <a:buClr>
                <a:schemeClr val="dk1"/>
              </a:buClr>
              <a:buSzPts val="1100"/>
              <a:buFont typeface="Arial"/>
              <a:buNone/>
            </a:pPr>
            <a:r>
              <a:rPr lang="en-IN"/>
              <a:t>var total = 0; var count = 0; for (var i = 0; i &lt; a.length;i++) {</a:t>
            </a:r>
            <a:endParaRPr/>
          </a:p>
          <a:p>
            <a:pPr marL="0" lvl="0" indent="0" algn="l" rtl="0">
              <a:spcBef>
                <a:spcPts val="1000"/>
              </a:spcBef>
              <a:spcAft>
                <a:spcPts val="0"/>
              </a:spcAft>
              <a:buNone/>
            </a:pPr>
            <a:r>
              <a:rPr lang="en-IN"/>
              <a:t>total += a[i]; count++; </a:t>
            </a:r>
            <a:endParaRPr/>
          </a:p>
          <a:p>
            <a:pPr marL="0" lvl="0" indent="0" algn="l" rtl="0">
              <a:spcBef>
                <a:spcPts val="1000"/>
              </a:spcBef>
              <a:spcAft>
                <a:spcPts val="0"/>
              </a:spcAft>
              <a:buClr>
                <a:schemeClr val="dk1"/>
              </a:buClr>
              <a:buSzPts val="1100"/>
              <a:buFont typeface="Arial"/>
              <a:buNone/>
            </a:pPr>
            <a:r>
              <a:rPr lang="en-IN"/>
              <a:t>}</a:t>
            </a:r>
            <a:endParaRPr/>
          </a:p>
          <a:p>
            <a:pPr marL="0" lvl="0" indent="0" algn="l" rtl="0">
              <a:spcBef>
                <a:spcPts val="1000"/>
              </a:spcBef>
              <a:spcAft>
                <a:spcPts val="0"/>
              </a:spcAft>
              <a:buNone/>
            </a:pPr>
            <a:r>
              <a:rPr lang="en-IN"/>
              <a:t>var average = total / count; return 'The average is ' +average; </a:t>
            </a:r>
            <a:endParaRPr/>
          </a:p>
          <a:p>
            <a:pPr marL="0" lvl="0" indent="0" algn="l" rtl="0">
              <a:spcBef>
                <a:spcPts val="1000"/>
              </a:spcBef>
              <a:spcAft>
                <a:spcPts val="0"/>
              </a:spcAft>
              <a:buClr>
                <a:schemeClr val="dk1"/>
              </a:buClr>
              <a:buSzPts val="1100"/>
              <a:buFont typeface="Arial"/>
              <a:buNone/>
            </a:pPr>
            <a:r>
              <a:rPr lang="en-IN"/>
              <a:t>}</a:t>
            </a:r>
            <a:endParaRPr/>
          </a:p>
          <a:p>
            <a:pPr marL="0" lvl="0" indent="0" algn="l" rtl="0">
              <a:spcBef>
                <a:spcPts val="1000"/>
              </a:spcBef>
              <a:spcAft>
                <a:spcPts val="0"/>
              </a:spcAft>
              <a:buClr>
                <a:schemeClr val="dk1"/>
              </a:buClr>
              <a:buSzPts val="1100"/>
              <a:buFont typeface="Arial"/>
              <a:buNone/>
            </a:pPr>
            <a:r>
              <a:rPr lang="en-IN"/>
              <a:t>var result = getAverage(2, 4, 6, 8, 10); // 'The average is 6'</a:t>
            </a:r>
            <a:endParaRPr/>
          </a:p>
          <a:p>
            <a:pPr marL="0" lvl="0" indent="0" algn="l" rtl="0">
              <a:spcBef>
                <a:spcPts val="1000"/>
              </a:spcBef>
              <a:spcAft>
                <a:spcPts val="0"/>
              </a:spcAft>
              <a:buNone/>
            </a:pP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6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472" name="Google Shape;472;p6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IN" b="1"/>
              <a:t>Overloads</a:t>
            </a:r>
            <a:endParaRPr b="1"/>
          </a:p>
          <a:p>
            <a:pPr marL="457200" lvl="0" indent="-342900" algn="l" rtl="0">
              <a:spcBef>
                <a:spcPts val="1000"/>
              </a:spcBef>
              <a:spcAft>
                <a:spcPts val="0"/>
              </a:spcAft>
              <a:buSzPts val="1800"/>
              <a:buChar char="●"/>
            </a:pPr>
            <a:r>
              <a:rPr lang="en-IN"/>
              <a:t>In many languages, each overload has its own implementation but in TypeScript the overloads all decorate a</a:t>
            </a:r>
            <a:r>
              <a:rPr lang="en-IN" b="1"/>
              <a:t> single implementation.</a:t>
            </a:r>
            <a:endParaRPr b="1"/>
          </a:p>
          <a:p>
            <a:pPr marL="457200" lvl="0" indent="-342900" algn="l" rtl="0">
              <a:spcBef>
                <a:spcPts val="0"/>
              </a:spcBef>
              <a:spcAft>
                <a:spcPts val="0"/>
              </a:spcAft>
              <a:buSzPts val="1800"/>
              <a:buChar char="●"/>
            </a:pPr>
            <a:r>
              <a:rPr lang="en-IN"/>
              <a:t>When you call a function that has overloads defined, the compiler constructs a list of signatures and attempts to determine the signature that matches the function call. </a:t>
            </a:r>
            <a:endParaRPr/>
          </a:p>
          <a:p>
            <a:pPr marL="457200" lvl="0" indent="-342900" algn="l" rtl="0">
              <a:spcBef>
                <a:spcPts val="0"/>
              </a:spcBef>
              <a:spcAft>
                <a:spcPts val="0"/>
              </a:spcAft>
              <a:buSzPts val="1800"/>
              <a:buChar char="●"/>
            </a:pPr>
            <a:r>
              <a:rPr lang="en-IN"/>
              <a:t>If there are no matching signatures the call results in an error.</a:t>
            </a:r>
            <a:endParaRPr/>
          </a:p>
          <a:p>
            <a:pPr marL="457200" lvl="0" indent="0" algn="l" rtl="0">
              <a:spcBef>
                <a:spcPts val="1000"/>
              </a:spcBef>
              <a:spcAft>
                <a:spcPts val="0"/>
              </a:spcAft>
              <a:buNone/>
            </a:pPr>
            <a:endParaRPr/>
          </a:p>
          <a:p>
            <a:pPr marL="457200" lvl="0" indent="0" algn="l" rtl="0">
              <a:spcBef>
                <a:spcPts val="1000"/>
              </a:spcBef>
              <a:spcAft>
                <a:spcPts val="0"/>
              </a:spcAft>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6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479" name="Google Shape;479;p69"/>
          <p:cNvSpPr txBox="1">
            <a:spLocks noGrp="1"/>
          </p:cNvSpPr>
          <p:nvPr>
            <p:ph type="body" idx="1"/>
          </p:nvPr>
        </p:nvSpPr>
        <p:spPr>
          <a:xfrm>
            <a:off x="838200" y="1862425"/>
            <a:ext cx="10515600" cy="4351200"/>
          </a:xfrm>
          <a:prstGeom prst="rect">
            <a:avLst/>
          </a:prstGeom>
        </p:spPr>
        <p:txBody>
          <a:bodyPr spcFirstLastPara="1" wrap="square" lIns="91425" tIns="45700" rIns="91425" bIns="45700" anchor="t" anchorCtr="0">
            <a:noAutofit/>
          </a:bodyPr>
          <a:lstStyle/>
          <a:p>
            <a:pPr marL="457200" lvl="0" indent="0" algn="l" rtl="0">
              <a:lnSpc>
                <a:spcPct val="80000"/>
              </a:lnSpc>
              <a:spcBef>
                <a:spcPts val="1000"/>
              </a:spcBef>
              <a:spcAft>
                <a:spcPts val="0"/>
              </a:spcAft>
              <a:buClr>
                <a:schemeClr val="dk1"/>
              </a:buClr>
              <a:buSzPts val="358"/>
              <a:buFont typeface="Arial"/>
              <a:buNone/>
            </a:pPr>
            <a:r>
              <a:rPr lang="en-IN" sz="1810"/>
              <a:t>// Function overload for string parameters</a:t>
            </a:r>
            <a:endParaRPr sz="1810"/>
          </a:p>
          <a:p>
            <a:pPr marL="457200" lvl="0" indent="0" algn="l" rtl="0">
              <a:lnSpc>
                <a:spcPct val="80000"/>
              </a:lnSpc>
              <a:spcBef>
                <a:spcPts val="1000"/>
              </a:spcBef>
              <a:spcAft>
                <a:spcPts val="0"/>
              </a:spcAft>
              <a:buClr>
                <a:schemeClr val="dk1"/>
              </a:buClr>
              <a:buSzPts val="358"/>
              <a:buFont typeface="Arial"/>
              <a:buNone/>
            </a:pPr>
            <a:r>
              <a:rPr lang="en-IN" sz="1810"/>
              <a:t>function getAverage(a: string, b: string, c: string): string;</a:t>
            </a:r>
            <a:endParaRPr sz="1810"/>
          </a:p>
          <a:p>
            <a:pPr marL="457200" lvl="0" indent="0" algn="l" rtl="0">
              <a:lnSpc>
                <a:spcPct val="80000"/>
              </a:lnSpc>
              <a:spcBef>
                <a:spcPts val="1000"/>
              </a:spcBef>
              <a:spcAft>
                <a:spcPts val="0"/>
              </a:spcAft>
              <a:buClr>
                <a:schemeClr val="dk1"/>
              </a:buClr>
              <a:buSzPts val="358"/>
              <a:buFont typeface="Arial"/>
              <a:buNone/>
            </a:pPr>
            <a:endParaRPr sz="1810"/>
          </a:p>
          <a:p>
            <a:pPr marL="457200" lvl="0" indent="0" algn="l" rtl="0">
              <a:lnSpc>
                <a:spcPct val="80000"/>
              </a:lnSpc>
              <a:spcBef>
                <a:spcPts val="1000"/>
              </a:spcBef>
              <a:spcAft>
                <a:spcPts val="0"/>
              </a:spcAft>
              <a:buClr>
                <a:schemeClr val="dk1"/>
              </a:buClr>
              <a:buSzPts val="358"/>
              <a:buFont typeface="Arial"/>
              <a:buNone/>
            </a:pPr>
            <a:r>
              <a:rPr lang="en-IN" sz="1810"/>
              <a:t>// Function overload for number parameters</a:t>
            </a:r>
            <a:endParaRPr sz="1810"/>
          </a:p>
          <a:p>
            <a:pPr marL="457200" lvl="0" indent="0" algn="l" rtl="0">
              <a:lnSpc>
                <a:spcPct val="80000"/>
              </a:lnSpc>
              <a:spcBef>
                <a:spcPts val="1000"/>
              </a:spcBef>
              <a:spcAft>
                <a:spcPts val="0"/>
              </a:spcAft>
              <a:buClr>
                <a:schemeClr val="dk1"/>
              </a:buClr>
              <a:buSzPts val="358"/>
              <a:buFont typeface="Arial"/>
              <a:buNone/>
            </a:pPr>
            <a:r>
              <a:rPr lang="en-IN" sz="1810"/>
              <a:t>function getAverage(a: number, b: number, c: number): string;</a:t>
            </a:r>
            <a:endParaRPr sz="1810"/>
          </a:p>
          <a:p>
            <a:pPr marL="457200" lvl="0" indent="0" algn="l" rtl="0">
              <a:lnSpc>
                <a:spcPct val="80000"/>
              </a:lnSpc>
              <a:spcBef>
                <a:spcPts val="1000"/>
              </a:spcBef>
              <a:spcAft>
                <a:spcPts val="0"/>
              </a:spcAft>
              <a:buClr>
                <a:schemeClr val="dk1"/>
              </a:buClr>
              <a:buSzPts val="358"/>
              <a:buFont typeface="Arial"/>
              <a:buNone/>
            </a:pPr>
            <a:endParaRPr sz="1810"/>
          </a:p>
          <a:p>
            <a:pPr marL="457200" lvl="0" indent="0" algn="l" rtl="0">
              <a:lnSpc>
                <a:spcPct val="80000"/>
              </a:lnSpc>
              <a:spcBef>
                <a:spcPts val="1000"/>
              </a:spcBef>
              <a:spcAft>
                <a:spcPts val="0"/>
              </a:spcAft>
              <a:buClr>
                <a:schemeClr val="dk1"/>
              </a:buClr>
              <a:buSzPts val="358"/>
              <a:buFont typeface="Arial"/>
              <a:buNone/>
            </a:pPr>
            <a:r>
              <a:rPr lang="en-IN" sz="1810"/>
              <a:t>// Function implementation</a:t>
            </a:r>
            <a:endParaRPr sz="1810"/>
          </a:p>
          <a:p>
            <a:pPr marL="457200" lvl="0" indent="0" algn="l" rtl="0">
              <a:lnSpc>
                <a:spcPct val="80000"/>
              </a:lnSpc>
              <a:spcBef>
                <a:spcPts val="1000"/>
              </a:spcBef>
              <a:spcAft>
                <a:spcPts val="0"/>
              </a:spcAft>
              <a:buClr>
                <a:schemeClr val="dk1"/>
              </a:buClr>
              <a:buSzPts val="358"/>
              <a:buFont typeface="Arial"/>
              <a:buNone/>
            </a:pPr>
            <a:r>
              <a:rPr lang="en-IN" sz="1810"/>
              <a:t>function getAverage(a: string | number, b: string | number, c: string | number): string {</a:t>
            </a:r>
            <a:endParaRPr sz="1810"/>
          </a:p>
          <a:p>
            <a:pPr marL="457200" lvl="0" indent="0" algn="l" rtl="0">
              <a:lnSpc>
                <a:spcPct val="80000"/>
              </a:lnSpc>
              <a:spcBef>
                <a:spcPts val="1000"/>
              </a:spcBef>
              <a:spcAft>
                <a:spcPts val="0"/>
              </a:spcAft>
              <a:buClr>
                <a:schemeClr val="dk1"/>
              </a:buClr>
              <a:buSzPts val="358"/>
              <a:buFont typeface="Arial"/>
              <a:buNone/>
            </a:pPr>
            <a:r>
              <a:rPr lang="en-IN" sz="1810"/>
              <a:t>    var total = parseInt(a as string, 10) + parseInt(b as string, 10) + parseInt(c as string, 10);</a:t>
            </a:r>
            <a:endParaRPr sz="1810"/>
          </a:p>
          <a:p>
            <a:pPr marL="457200" lvl="0" indent="0" algn="l" rtl="0">
              <a:lnSpc>
                <a:spcPct val="80000"/>
              </a:lnSpc>
              <a:spcBef>
                <a:spcPts val="1000"/>
              </a:spcBef>
              <a:spcAft>
                <a:spcPts val="0"/>
              </a:spcAft>
              <a:buClr>
                <a:schemeClr val="dk1"/>
              </a:buClr>
              <a:buSzPts val="358"/>
              <a:buFont typeface="Arial"/>
              <a:buNone/>
            </a:pPr>
            <a:r>
              <a:rPr lang="en-IN" sz="1810"/>
              <a:t>    var average = total / 3;</a:t>
            </a:r>
            <a:endParaRPr sz="1810"/>
          </a:p>
          <a:p>
            <a:pPr marL="457200" lvl="0" indent="0" algn="l" rtl="0">
              <a:lnSpc>
                <a:spcPct val="80000"/>
              </a:lnSpc>
              <a:spcBef>
                <a:spcPts val="1000"/>
              </a:spcBef>
              <a:spcAft>
                <a:spcPts val="0"/>
              </a:spcAft>
              <a:buClr>
                <a:schemeClr val="dk1"/>
              </a:buClr>
              <a:buSzPts val="358"/>
              <a:buFont typeface="Arial"/>
              <a:buNone/>
            </a:pPr>
            <a:r>
              <a:rPr lang="en-IN" sz="1810"/>
              <a:t>    return 'The average is ' + average;</a:t>
            </a:r>
            <a:endParaRPr sz="1810"/>
          </a:p>
          <a:p>
            <a:pPr marL="457200" lvl="0" indent="0" algn="l" rtl="0">
              <a:lnSpc>
                <a:spcPct val="80000"/>
              </a:lnSpc>
              <a:spcBef>
                <a:spcPts val="1000"/>
              </a:spcBef>
              <a:spcAft>
                <a:spcPts val="0"/>
              </a:spcAft>
              <a:buClr>
                <a:schemeClr val="dk1"/>
              </a:buClr>
              <a:buSzPts val="358"/>
              <a:buFont typeface="Arial"/>
              <a:buNone/>
            </a:pPr>
            <a:r>
              <a:rPr lang="en-IN" sz="1810"/>
              <a:t>}</a:t>
            </a:r>
            <a:endParaRPr sz="1810"/>
          </a:p>
          <a:p>
            <a:pPr marL="457200" lvl="0" indent="0" algn="l" rtl="0">
              <a:lnSpc>
                <a:spcPct val="80000"/>
              </a:lnSpc>
              <a:spcBef>
                <a:spcPts val="1000"/>
              </a:spcBef>
              <a:spcAft>
                <a:spcPts val="0"/>
              </a:spcAft>
              <a:buClr>
                <a:schemeClr val="dk1"/>
              </a:buClr>
              <a:buSzPts val="358"/>
              <a:buFont typeface="Arial"/>
              <a:buNone/>
            </a:pPr>
            <a:r>
              <a:rPr lang="en-IN" sz="1810"/>
              <a:t>var result = getAverage(4, 3, 8); // Result: 'The average is 5'</a:t>
            </a:r>
            <a:endParaRPr sz="1810"/>
          </a:p>
          <a:p>
            <a:pPr marL="457200" lvl="0" indent="0" algn="l" rtl="0">
              <a:lnSpc>
                <a:spcPct val="80000"/>
              </a:lnSpc>
              <a:spcBef>
                <a:spcPts val="1000"/>
              </a:spcBef>
              <a:spcAft>
                <a:spcPts val="0"/>
              </a:spcAft>
              <a:buClr>
                <a:schemeClr val="dk1"/>
              </a:buClr>
              <a:buSzPts val="358"/>
              <a:buFont typeface="Arial"/>
              <a:buNone/>
            </a:pPr>
            <a:r>
              <a:rPr lang="en-IN" sz="1810"/>
              <a:t>console.log(result);</a:t>
            </a:r>
            <a:endParaRPr sz="1810"/>
          </a:p>
          <a:p>
            <a:pPr marL="457200" lvl="0" indent="0" algn="l" rtl="0">
              <a:lnSpc>
                <a:spcPct val="80000"/>
              </a:lnSpc>
              <a:spcBef>
                <a:spcPts val="1000"/>
              </a:spcBef>
              <a:spcAft>
                <a:spcPts val="0"/>
              </a:spcAft>
              <a:buClr>
                <a:schemeClr val="dk1"/>
              </a:buClr>
              <a:buSzPts val="358"/>
              <a:buFont typeface="Arial"/>
              <a:buNone/>
            </a:pPr>
            <a:endParaRPr sz="1810"/>
          </a:p>
          <a:p>
            <a:pPr marL="0" lvl="0" indent="0" algn="l" rtl="0">
              <a:lnSpc>
                <a:spcPct val="80000"/>
              </a:lnSpc>
              <a:spcBef>
                <a:spcPts val="1000"/>
              </a:spcBef>
              <a:spcAft>
                <a:spcPts val="0"/>
              </a:spcAft>
              <a:buSzPts val="358"/>
              <a:buNone/>
            </a:pPr>
            <a:endParaRPr sz="181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1000"/>
              </a:spcBef>
              <a:spcAft>
                <a:spcPts val="0"/>
              </a:spcAft>
              <a:buNone/>
            </a:pPr>
            <a:r>
              <a:rPr lang="en-IN" sz="2800">
                <a:solidFill>
                  <a:schemeClr val="dk1"/>
                </a:solidFill>
                <a:latin typeface="Calibri"/>
                <a:ea typeface="Calibri"/>
                <a:cs typeface="Calibri"/>
                <a:sym typeface="Calibri"/>
              </a:rPr>
              <a:t>Arrow Function (Lambda Function)</a:t>
            </a:r>
            <a:endParaRPr sz="2800">
              <a:solidFill>
                <a:schemeClr val="dk1"/>
              </a:solidFill>
              <a:latin typeface="Calibri"/>
              <a:ea typeface="Calibri"/>
              <a:cs typeface="Calibri"/>
              <a:sym typeface="Calibri"/>
            </a:endParaRPr>
          </a:p>
        </p:txBody>
      </p:sp>
      <p:sp>
        <p:nvSpPr>
          <p:cNvPr id="485" name="Google Shape;485;p70"/>
          <p:cNvSpPr txBox="1">
            <a:spLocks noGrp="1"/>
          </p:cNvSpPr>
          <p:nvPr>
            <p:ph type="body" idx="1"/>
          </p:nvPr>
        </p:nvSpPr>
        <p:spPr>
          <a:xfrm>
            <a:off x="759075" y="1550103"/>
            <a:ext cx="10515600" cy="3318900"/>
          </a:xfrm>
          <a:prstGeom prst="rect">
            <a:avLst/>
          </a:prstGeom>
          <a:noFill/>
          <a:ln>
            <a:noFill/>
          </a:ln>
        </p:spPr>
        <p:txBody>
          <a:bodyPr spcFirstLastPara="1" wrap="square" lIns="91425" tIns="45700" rIns="91425" bIns="45700" anchor="ctr" anchorCtr="0">
            <a:normAutofit/>
          </a:bodyPr>
          <a:lstStyle/>
          <a:p>
            <a:pPr marL="457200" marR="0" lvl="0" indent="-342900" algn="l" rtl="0">
              <a:lnSpc>
                <a:spcPct val="90000"/>
              </a:lnSpc>
              <a:spcBef>
                <a:spcPts val="1000"/>
              </a:spcBef>
              <a:spcAft>
                <a:spcPts val="0"/>
              </a:spcAft>
              <a:buSzPts val="1800"/>
              <a:buChar char="●"/>
            </a:pPr>
            <a:r>
              <a:rPr lang="en-IN"/>
              <a:t>It omits the function keyword. </a:t>
            </a:r>
            <a:endParaRPr/>
          </a:p>
          <a:p>
            <a:pPr marL="457200" marR="0" lvl="0" indent="-342900" algn="l" rtl="0">
              <a:lnSpc>
                <a:spcPct val="90000"/>
              </a:lnSpc>
              <a:spcBef>
                <a:spcPts val="0"/>
              </a:spcBef>
              <a:spcAft>
                <a:spcPts val="0"/>
              </a:spcAft>
              <a:buSzPts val="1800"/>
              <a:buChar char="●"/>
            </a:pPr>
            <a:r>
              <a:rPr lang="en-IN"/>
              <a:t>uses fat arrow (=&gt;) </a:t>
            </a:r>
            <a:endParaRPr/>
          </a:p>
          <a:p>
            <a:pPr marL="457200" marR="0" lvl="0" indent="-342900" algn="l" rtl="0">
              <a:lnSpc>
                <a:spcPct val="90000"/>
              </a:lnSpc>
              <a:spcBef>
                <a:spcPts val="0"/>
              </a:spcBef>
              <a:spcAft>
                <a:spcPts val="0"/>
              </a:spcAft>
              <a:buSzPts val="1800"/>
              <a:buChar char="●"/>
            </a:pPr>
            <a:r>
              <a:rPr lang="en-IN"/>
              <a:t>It is also called a Lambda function. </a:t>
            </a:r>
            <a:endParaRPr/>
          </a:p>
          <a:p>
            <a:pPr marL="457200" marR="0" lvl="0" indent="-342900" algn="l" rtl="0">
              <a:lnSpc>
                <a:spcPct val="90000"/>
              </a:lnSpc>
              <a:spcBef>
                <a:spcPts val="0"/>
              </a:spcBef>
              <a:spcAft>
                <a:spcPts val="0"/>
              </a:spcAft>
              <a:buSzPts val="1800"/>
              <a:buChar char="●"/>
            </a:pPr>
            <a:r>
              <a:rPr lang="en-IN"/>
              <a:t>The arrow function has lexical scoping of "this" keyword</a:t>
            </a:r>
            <a:endParaRPr/>
          </a:p>
          <a:p>
            <a:pPr marL="457200" marR="0" lvl="0" indent="0" algn="l" rtl="0">
              <a:lnSpc>
                <a:spcPct val="90000"/>
              </a:lnSpc>
              <a:spcBef>
                <a:spcPts val="1000"/>
              </a:spcBef>
              <a:spcAft>
                <a:spcPts val="0"/>
              </a:spcAft>
              <a:buNone/>
            </a:pPr>
            <a:r>
              <a:rPr lang="en-IN"/>
              <a:t>Syntax: (parameter1, parameter2, ..., parameterN) =&gt; expression;  </a:t>
            </a:r>
            <a:endParaRPr/>
          </a:p>
          <a:p>
            <a:pPr marL="457200" marR="0" lvl="0" indent="0" algn="l" rtl="0">
              <a:lnSpc>
                <a:spcPct val="90000"/>
              </a:lnSpc>
              <a:spcBef>
                <a:spcPts val="1000"/>
              </a:spcBef>
              <a:spcAft>
                <a:spcPts val="0"/>
              </a:spcAft>
              <a:buNone/>
            </a:pP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7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492" name="Google Shape;492;p7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228600" lvl="0" indent="-281940" algn="l" rtl="0">
              <a:spcBef>
                <a:spcPts val="1000"/>
              </a:spcBef>
              <a:spcAft>
                <a:spcPts val="0"/>
              </a:spcAft>
              <a:buSzPts val="2800"/>
              <a:buChar char="•"/>
            </a:pPr>
            <a:r>
              <a:rPr lang="en-IN" b="1"/>
              <a:t>Arrow function with Parameter</a:t>
            </a:r>
            <a:endParaRPr/>
          </a:p>
          <a:p>
            <a:pPr marL="0" lvl="0" indent="0" algn="l" rtl="0">
              <a:spcBef>
                <a:spcPts val="1000"/>
              </a:spcBef>
              <a:spcAft>
                <a:spcPts val="0"/>
              </a:spcAft>
              <a:buClr>
                <a:schemeClr val="dk1"/>
              </a:buClr>
              <a:buSzPts val="2800"/>
              <a:buFont typeface="Arial"/>
              <a:buNone/>
            </a:pPr>
            <a:r>
              <a:rPr lang="en-IN"/>
              <a:t>let sum = (x: number, y: number): number =&gt; {</a:t>
            </a:r>
            <a:endParaRPr/>
          </a:p>
          <a:p>
            <a:pPr marL="0" lvl="0" indent="0" algn="l" rtl="0">
              <a:spcBef>
                <a:spcPts val="1000"/>
              </a:spcBef>
              <a:spcAft>
                <a:spcPts val="0"/>
              </a:spcAft>
              <a:buClr>
                <a:schemeClr val="dk1"/>
              </a:buClr>
              <a:buSzPts val="2800"/>
              <a:buFont typeface="Arial"/>
              <a:buNone/>
            </a:pPr>
            <a:r>
              <a:rPr lang="en-IN"/>
              <a:t>    return x + y;</a:t>
            </a:r>
            <a:endParaRPr/>
          </a:p>
          <a:p>
            <a:pPr marL="0" lvl="0" indent="0" algn="l" rtl="0">
              <a:spcBef>
                <a:spcPts val="1000"/>
              </a:spcBef>
              <a:spcAft>
                <a:spcPts val="0"/>
              </a:spcAft>
              <a:buClr>
                <a:schemeClr val="dk1"/>
              </a:buClr>
              <a:buSzPts val="2800"/>
              <a:buFont typeface="Arial"/>
              <a:buNone/>
            </a:pPr>
            <a:r>
              <a:rPr lang="en-IN"/>
              <a:t>}</a:t>
            </a:r>
            <a:endParaRPr/>
          </a:p>
          <a:p>
            <a:pPr marL="0" lvl="0" indent="0" algn="l" rtl="0">
              <a:spcBef>
                <a:spcPts val="1000"/>
              </a:spcBef>
              <a:spcAft>
                <a:spcPts val="0"/>
              </a:spcAft>
              <a:buClr>
                <a:schemeClr val="dk1"/>
              </a:buClr>
              <a:buSzPts val="2800"/>
              <a:buFont typeface="Arial"/>
              <a:buNone/>
            </a:pPr>
            <a:r>
              <a:rPr lang="en-IN"/>
              <a:t>console.log(sum(10, 20)); //returns 30</a:t>
            </a:r>
            <a:endParaRPr/>
          </a:p>
          <a:p>
            <a:pPr marL="0" lvl="0" indent="0" algn="l" rtl="0">
              <a:spcBef>
                <a:spcPts val="1000"/>
              </a:spcBef>
              <a:spcAft>
                <a:spcPts val="0"/>
              </a:spcAft>
              <a:buClr>
                <a:schemeClr val="dk1"/>
              </a:buClr>
              <a:buSzPts val="2800"/>
              <a:buFont typeface="Arial"/>
              <a:buNone/>
            </a:pPr>
            <a:endParaRPr/>
          </a:p>
          <a:p>
            <a:pPr marL="228600" lvl="0" indent="-281940" algn="l" rtl="0">
              <a:spcBef>
                <a:spcPts val="1000"/>
              </a:spcBef>
              <a:spcAft>
                <a:spcPts val="0"/>
              </a:spcAft>
              <a:buSzPts val="2800"/>
              <a:buChar char="•"/>
            </a:pPr>
            <a:r>
              <a:rPr lang="en-IN" b="1"/>
              <a:t>Arrow function without a parameter</a:t>
            </a:r>
            <a:endParaRPr/>
          </a:p>
          <a:p>
            <a:pPr marL="0" lvl="0" indent="0" algn="l" rtl="0">
              <a:spcBef>
                <a:spcPts val="1000"/>
              </a:spcBef>
              <a:spcAft>
                <a:spcPts val="0"/>
              </a:spcAft>
              <a:buClr>
                <a:schemeClr val="dk1"/>
              </a:buClr>
              <a:buSzPts val="2800"/>
              <a:buFont typeface="Arial"/>
              <a:buNone/>
            </a:pPr>
            <a:r>
              <a:rPr lang="en-IN"/>
              <a:t>let Print = () =&gt; console.log("Hello TypeScript");</a:t>
            </a:r>
            <a:endParaRPr/>
          </a:p>
          <a:p>
            <a:pPr marL="0" lvl="0" indent="0" algn="l" rtl="0">
              <a:spcBef>
                <a:spcPts val="1000"/>
              </a:spcBef>
              <a:spcAft>
                <a:spcPts val="0"/>
              </a:spcAft>
              <a:buClr>
                <a:schemeClr val="dk1"/>
              </a:buClr>
              <a:buSzPts val="2800"/>
              <a:buFont typeface="Arial"/>
              <a:buNone/>
            </a:pPr>
            <a:r>
              <a:rPr lang="en-IN"/>
              <a:t>Print(); //Output: Hello TypeScript</a:t>
            </a:r>
            <a:endParaRPr/>
          </a:p>
          <a:p>
            <a:pPr marL="0" lvl="0" indent="0" algn="l" rtl="0">
              <a:spcBef>
                <a:spcPts val="1000"/>
              </a:spcBef>
              <a:spcAft>
                <a:spcPts val="0"/>
              </a:spcAft>
              <a:buClr>
                <a:schemeClr val="dk1"/>
              </a:buClr>
              <a:buSzPts val="2800"/>
              <a:buFont typeface="Arial"/>
              <a:buNone/>
            </a:pPr>
            <a:endParaRPr/>
          </a:p>
          <a:p>
            <a:pPr marL="0" lvl="0" indent="0" algn="l" rtl="0">
              <a:spcBef>
                <a:spcPts val="1000"/>
              </a:spcBef>
              <a:spcAft>
                <a:spcPts val="0"/>
              </a:spcAft>
              <a:buClr>
                <a:schemeClr val="dk1"/>
              </a:buClr>
              <a:buSzPts val="2800"/>
              <a:buFont typeface="Arial"/>
              <a:buNone/>
            </a:pPr>
            <a:endParaRPr/>
          </a:p>
          <a:p>
            <a:pPr marL="0" lvl="0" indent="0" algn="l" rtl="0">
              <a:spcBef>
                <a:spcPts val="100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22" name="Google Shape;122;p1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lnSpcReduction="10000"/>
          </a:bodyPr>
          <a:lstStyle/>
          <a:p>
            <a:pPr marL="685800" marR="0" lvl="1" indent="-292100" algn="just" rtl="0">
              <a:lnSpc>
                <a:spcPct val="90000"/>
              </a:lnSpc>
              <a:spcBef>
                <a:spcPts val="1000"/>
              </a:spcBef>
              <a:spcAft>
                <a:spcPts val="0"/>
              </a:spcAft>
              <a:buSzPts val="2800"/>
              <a:buChar char="•"/>
            </a:pPr>
            <a:r>
              <a:rPr lang="en-IN" sz="2800" b="1"/>
              <a:t>High compatibility with existing JavaScript code</a:t>
            </a:r>
            <a:endParaRPr b="1"/>
          </a:p>
          <a:p>
            <a:pPr marL="1143000" marR="0" lvl="2" indent="-292100" algn="just" rtl="0">
              <a:lnSpc>
                <a:spcPct val="90000"/>
              </a:lnSpc>
              <a:spcBef>
                <a:spcPts val="1000"/>
              </a:spcBef>
              <a:spcAft>
                <a:spcPts val="0"/>
              </a:spcAft>
              <a:buSzPts val="2800"/>
              <a:buChar char="•"/>
            </a:pPr>
            <a:r>
              <a:rPr lang="en-IN" sz="2800"/>
              <a:t>any valid JavaScript program is also a valid TypeScript program (with a few small exceptions)</a:t>
            </a:r>
            <a:endParaRPr sz="2800"/>
          </a:p>
          <a:p>
            <a:pPr marL="685800" marR="0" lvl="1" indent="-292100" algn="just" rtl="0">
              <a:lnSpc>
                <a:spcPct val="90000"/>
              </a:lnSpc>
              <a:spcBef>
                <a:spcPts val="1000"/>
              </a:spcBef>
              <a:spcAft>
                <a:spcPts val="0"/>
              </a:spcAft>
              <a:buSzPts val="2800"/>
              <a:buChar char="•"/>
            </a:pPr>
            <a:r>
              <a:rPr lang="en-IN" sz="2800" b="1"/>
              <a:t>Provide a structuring mechanism for larger pieces of code</a:t>
            </a:r>
            <a:endParaRPr sz="2800" b="1"/>
          </a:p>
          <a:p>
            <a:pPr marL="1143000" marR="0" lvl="2" indent="-292100" algn="just" rtl="0">
              <a:lnSpc>
                <a:spcPct val="90000"/>
              </a:lnSpc>
              <a:spcBef>
                <a:spcPts val="1000"/>
              </a:spcBef>
              <a:spcAft>
                <a:spcPts val="0"/>
              </a:spcAft>
              <a:buSzPts val="2800"/>
              <a:buChar char="•"/>
            </a:pPr>
            <a:r>
              <a:rPr lang="en-IN" sz="2800"/>
              <a:t>Features like class-based object-orientation, interfaces, namespaces, and modules, help us to structure our code in a much better way.</a:t>
            </a:r>
            <a:endParaRPr sz="2800"/>
          </a:p>
          <a:p>
            <a:pPr marL="1143000" marR="0" lvl="2" indent="-292100" algn="just" rtl="0">
              <a:lnSpc>
                <a:spcPct val="90000"/>
              </a:lnSpc>
              <a:spcBef>
                <a:spcPts val="1000"/>
              </a:spcBef>
              <a:spcAft>
                <a:spcPts val="0"/>
              </a:spcAft>
              <a:buSzPts val="2800"/>
              <a:buChar char="•"/>
            </a:pPr>
            <a:r>
              <a:rPr lang="en-IN" sz="2800"/>
              <a:t>reduce potential integration issues within the development team</a:t>
            </a:r>
            <a:endParaRPr sz="2800"/>
          </a:p>
          <a:p>
            <a:pPr marL="1143000" marR="0" lvl="2" indent="-292100" algn="just" rtl="0">
              <a:lnSpc>
                <a:spcPct val="90000"/>
              </a:lnSpc>
              <a:spcBef>
                <a:spcPts val="1000"/>
              </a:spcBef>
              <a:spcAft>
                <a:spcPts val="0"/>
              </a:spcAft>
              <a:buSzPts val="2800"/>
              <a:buChar char="•"/>
            </a:pPr>
            <a:r>
              <a:rPr lang="en-IN" sz="2800"/>
              <a:t>Making code easier to maintain and scale </a:t>
            </a:r>
            <a:endParaRPr sz="1200">
              <a:solidFill>
                <a:srgbClr val="6D737D"/>
              </a:solidFill>
              <a:highlight>
                <a:srgbClr val="F5F6FA"/>
              </a:highlight>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72"/>
          <p:cNvSpPr txBox="1">
            <a:spLocks noGrp="1"/>
          </p:cNvSpPr>
          <p:nvPr>
            <p:ph type="title"/>
          </p:nvPr>
        </p:nvSpPr>
        <p:spPr>
          <a:xfrm>
            <a:off x="838200" y="0"/>
            <a:ext cx="10515600" cy="9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TypeScript Classes and Objects</a:t>
            </a:r>
            <a:endParaRPr/>
          </a:p>
        </p:txBody>
      </p:sp>
      <p:sp>
        <p:nvSpPr>
          <p:cNvPr id="498" name="Google Shape;498;p72"/>
          <p:cNvSpPr txBox="1">
            <a:spLocks noGrp="1"/>
          </p:cNvSpPr>
          <p:nvPr>
            <p:ph type="body" idx="1"/>
          </p:nvPr>
        </p:nvSpPr>
        <p:spPr>
          <a:xfrm>
            <a:off x="739878" y="766916"/>
            <a:ext cx="11225980" cy="6091084"/>
          </a:xfrm>
          <a:prstGeom prst="rect">
            <a:avLst/>
          </a:prstGeom>
          <a:noFill/>
          <a:ln>
            <a:noFill/>
          </a:ln>
        </p:spPr>
        <p:txBody>
          <a:bodyPr spcFirstLastPara="1" wrap="square" lIns="91425" tIns="45700" rIns="91425" bIns="45700" anchor="t" anchorCtr="0">
            <a:noAutofit/>
          </a:bodyPr>
          <a:lstStyle/>
          <a:p>
            <a:pPr marL="228600" lvl="0" indent="-304800" algn="l" rtl="0">
              <a:lnSpc>
                <a:spcPct val="90000"/>
              </a:lnSpc>
              <a:spcBef>
                <a:spcPts val="0"/>
              </a:spcBef>
              <a:spcAft>
                <a:spcPts val="0"/>
              </a:spcAft>
              <a:buClr>
                <a:schemeClr val="dk1"/>
              </a:buClr>
              <a:buSzPts val="2800"/>
              <a:buChar char="•"/>
            </a:pPr>
            <a:r>
              <a:rPr lang="en-IN"/>
              <a:t>In object-oriented programming languages like Java and C#, classes are the fundamental entities used to create </a:t>
            </a:r>
            <a:r>
              <a:rPr lang="en-IN" b="1"/>
              <a:t>reusable </a:t>
            </a:r>
            <a:r>
              <a:rPr lang="en-IN"/>
              <a:t>components. </a:t>
            </a:r>
            <a:endParaRPr/>
          </a:p>
          <a:p>
            <a:pPr marL="228600" lvl="0" indent="-304800" algn="l" rtl="0">
              <a:lnSpc>
                <a:spcPct val="90000"/>
              </a:lnSpc>
              <a:spcBef>
                <a:spcPts val="1000"/>
              </a:spcBef>
              <a:spcAft>
                <a:spcPts val="0"/>
              </a:spcAft>
              <a:buClr>
                <a:schemeClr val="dk1"/>
              </a:buClr>
              <a:buSzPts val="2800"/>
              <a:buChar char="•"/>
            </a:pPr>
            <a:r>
              <a:rPr lang="en-IN"/>
              <a:t>TypeScript introduced classes to avail the benefit of </a:t>
            </a:r>
            <a:r>
              <a:rPr lang="en-IN" b="1"/>
              <a:t>object-oriented </a:t>
            </a:r>
            <a:r>
              <a:rPr lang="en-IN"/>
              <a:t>techniques like encapsulation and abstraction. </a:t>
            </a:r>
            <a:endParaRPr/>
          </a:p>
          <a:p>
            <a:pPr marL="228600" lvl="0" indent="-304800" algn="l" rtl="0">
              <a:lnSpc>
                <a:spcPct val="90000"/>
              </a:lnSpc>
              <a:spcBef>
                <a:spcPts val="1000"/>
              </a:spcBef>
              <a:spcAft>
                <a:spcPts val="0"/>
              </a:spcAft>
              <a:buClr>
                <a:schemeClr val="dk1"/>
              </a:buClr>
              <a:buSzPts val="2800"/>
              <a:buChar char="•"/>
            </a:pPr>
            <a:r>
              <a:rPr lang="en-IN"/>
              <a:t>The class in TypeScript is compiled to plain JavaScript functions by the TypeScript compiler to work across platforms and browsers.</a:t>
            </a:r>
            <a:endParaRPr/>
          </a:p>
          <a:p>
            <a:pPr marL="228600" lvl="0" indent="-304800" algn="l" rtl="0">
              <a:lnSpc>
                <a:spcPct val="90000"/>
              </a:lnSpc>
              <a:spcBef>
                <a:spcPts val="1000"/>
              </a:spcBef>
              <a:spcAft>
                <a:spcPts val="0"/>
              </a:spcAft>
              <a:buClr>
                <a:schemeClr val="dk1"/>
              </a:buClr>
              <a:buSzPts val="2800"/>
              <a:buChar char="•"/>
            </a:pPr>
            <a:r>
              <a:rPr lang="en-IN"/>
              <a:t>A </a:t>
            </a:r>
            <a:r>
              <a:rPr lang="en-IN" b="1"/>
              <a:t>class definition</a:t>
            </a:r>
            <a:r>
              <a:rPr lang="en-IN"/>
              <a:t> can contain the following properties:</a:t>
            </a:r>
            <a:endParaRPr/>
          </a:p>
          <a:p>
            <a:pPr marL="514350" lvl="0" indent="-590550" algn="l" rtl="0">
              <a:lnSpc>
                <a:spcPct val="90000"/>
              </a:lnSpc>
              <a:spcBef>
                <a:spcPts val="1000"/>
              </a:spcBef>
              <a:spcAft>
                <a:spcPts val="0"/>
              </a:spcAft>
              <a:buClr>
                <a:schemeClr val="dk1"/>
              </a:buClr>
              <a:buSzPts val="2800"/>
              <a:buFont typeface="Calibri"/>
              <a:buAutoNum type="arabicPeriod"/>
            </a:pPr>
            <a:r>
              <a:rPr lang="en-IN" b="1"/>
              <a:t>Fields</a:t>
            </a:r>
            <a:r>
              <a:rPr lang="en-IN"/>
              <a:t>: It is a variable declared in a class.</a:t>
            </a:r>
            <a:endParaRPr/>
          </a:p>
          <a:p>
            <a:pPr marL="514350" lvl="0" indent="-590550" algn="l" rtl="0">
              <a:lnSpc>
                <a:spcPct val="90000"/>
              </a:lnSpc>
              <a:spcBef>
                <a:spcPts val="1000"/>
              </a:spcBef>
              <a:spcAft>
                <a:spcPts val="0"/>
              </a:spcAft>
              <a:buClr>
                <a:schemeClr val="dk1"/>
              </a:buClr>
              <a:buSzPts val="2800"/>
              <a:buFont typeface="Calibri"/>
              <a:buAutoNum type="arabicPeriod"/>
            </a:pPr>
            <a:r>
              <a:rPr lang="en-IN" b="1"/>
              <a:t>Methods</a:t>
            </a:r>
            <a:r>
              <a:rPr lang="en-IN"/>
              <a:t>: It represents an action for the object.</a:t>
            </a:r>
            <a:endParaRPr/>
          </a:p>
          <a:p>
            <a:pPr marL="514350" lvl="0" indent="-590550" algn="l" rtl="0">
              <a:lnSpc>
                <a:spcPct val="90000"/>
              </a:lnSpc>
              <a:spcBef>
                <a:spcPts val="1000"/>
              </a:spcBef>
              <a:spcAft>
                <a:spcPts val="0"/>
              </a:spcAft>
              <a:buClr>
                <a:schemeClr val="dk1"/>
              </a:buClr>
              <a:buSzPts val="2800"/>
              <a:buFont typeface="Calibri"/>
              <a:buAutoNum type="arabicPeriod"/>
            </a:pPr>
            <a:r>
              <a:rPr lang="en-IN" b="1"/>
              <a:t>Constructors</a:t>
            </a:r>
            <a:r>
              <a:rPr lang="en-IN"/>
              <a:t>: It is responsible for initializing the object in memory.</a:t>
            </a:r>
            <a:endParaRPr/>
          </a:p>
          <a:p>
            <a:pPr marL="514350" lvl="0" indent="-590550" algn="l" rtl="0">
              <a:lnSpc>
                <a:spcPct val="90000"/>
              </a:lnSpc>
              <a:spcBef>
                <a:spcPts val="1000"/>
              </a:spcBef>
              <a:spcAft>
                <a:spcPts val="0"/>
              </a:spcAft>
              <a:buClr>
                <a:schemeClr val="dk1"/>
              </a:buClr>
              <a:buSzPts val="2800"/>
              <a:buFont typeface="Calibri"/>
              <a:buAutoNum type="arabicPeriod"/>
            </a:pPr>
            <a:r>
              <a:rPr lang="en-IN" b="1"/>
              <a:t>Nested class and interface</a:t>
            </a:r>
            <a:r>
              <a:rPr lang="en-IN"/>
              <a:t>: It means a class can contain another class.</a:t>
            </a:r>
            <a:endParaRPr/>
          </a:p>
          <a:p>
            <a:pPr marL="228600" lvl="0" indent="-127000" algn="l" rtl="0">
              <a:lnSpc>
                <a:spcPct val="90000"/>
              </a:lnSpc>
              <a:spcBef>
                <a:spcPts val="1000"/>
              </a:spcBef>
              <a:spcAft>
                <a:spcPts val="0"/>
              </a:spcAft>
              <a:buClr>
                <a:schemeClr val="dk1"/>
              </a:buClr>
              <a:buSzPts val="1600"/>
              <a:buNone/>
            </a:pPr>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654AD74-96F1-B9D5-0758-85BC657DD5AE}"/>
                  </a:ext>
                </a:extLst>
              </p14:cNvPr>
              <p14:cNvContentPartPr/>
              <p14:nvPr/>
            </p14:nvContentPartPr>
            <p14:xfrm>
              <a:off x="743040" y="4267440"/>
              <a:ext cx="476640" cy="1549800"/>
            </p14:xfrm>
          </p:contentPart>
        </mc:Choice>
        <mc:Fallback xmlns="">
          <p:pic>
            <p:nvPicPr>
              <p:cNvPr id="2" name="Ink 1">
                <a:extLst>
                  <a:ext uri="{FF2B5EF4-FFF2-40B4-BE49-F238E27FC236}">
                    <a16:creationId xmlns:a16="http://schemas.microsoft.com/office/drawing/2014/main" id="{9654AD74-96F1-B9D5-0758-85BC657DD5AE}"/>
                  </a:ext>
                </a:extLst>
              </p:cNvPr>
              <p:cNvPicPr/>
              <p:nvPr/>
            </p:nvPicPr>
            <p:blipFill>
              <a:blip r:embed="rId4"/>
              <a:stretch>
                <a:fillRect/>
              </a:stretch>
            </p:blipFill>
            <p:spPr>
              <a:xfrm>
                <a:off x="727200" y="4204080"/>
                <a:ext cx="507960" cy="1676520"/>
              </a:xfrm>
              <a:prstGeom prst="rect">
                <a:avLst/>
              </a:prstGeom>
            </p:spPr>
          </p:pic>
        </mc:Fallback>
      </mc:AlternateContent>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7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505" name="Google Shape;505;p7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228600" lvl="0" indent="-304800" algn="l" rtl="0">
              <a:spcBef>
                <a:spcPts val="1000"/>
              </a:spcBef>
              <a:spcAft>
                <a:spcPts val="0"/>
              </a:spcAft>
              <a:buSzPts val="2800"/>
              <a:buChar char="•"/>
            </a:pPr>
            <a:r>
              <a:rPr lang="en-IN" b="1"/>
              <a:t>Syntax to declare a class</a:t>
            </a:r>
            <a:endParaRPr/>
          </a:p>
          <a:p>
            <a:pPr marL="228600" lvl="0" indent="-304800" algn="l" rtl="0">
              <a:spcBef>
                <a:spcPts val="1000"/>
              </a:spcBef>
              <a:spcAft>
                <a:spcPts val="0"/>
              </a:spcAft>
              <a:buSzPts val="2800"/>
              <a:buChar char="•"/>
            </a:pPr>
            <a:r>
              <a:rPr lang="en-IN"/>
              <a:t>A class keyword is used to declare a class in TypeScript. We can create a class with the following syntax:</a:t>
            </a:r>
            <a:endParaRPr/>
          </a:p>
          <a:p>
            <a:pPr marL="0" lvl="0" indent="0" algn="l" rtl="0">
              <a:spcBef>
                <a:spcPts val="1000"/>
              </a:spcBef>
              <a:spcAft>
                <a:spcPts val="0"/>
              </a:spcAft>
              <a:buClr>
                <a:schemeClr val="dk1"/>
              </a:buClr>
              <a:buSzPts val="1600"/>
              <a:buFont typeface="Arial"/>
              <a:buNone/>
            </a:pPr>
            <a:r>
              <a:rPr lang="en-IN"/>
              <a:t>class </a:t>
            </a:r>
            <a:r>
              <a:rPr lang="en-IN" b="1"/>
              <a:t>&lt;class_name&gt;</a:t>
            </a:r>
            <a:r>
              <a:rPr lang="en-IN"/>
              <a:t>{    </a:t>
            </a:r>
            <a:endParaRPr/>
          </a:p>
          <a:p>
            <a:pPr marL="0" lvl="0" indent="0" algn="l" rtl="0">
              <a:spcBef>
                <a:spcPts val="1000"/>
              </a:spcBef>
              <a:spcAft>
                <a:spcPts val="0"/>
              </a:spcAft>
              <a:buClr>
                <a:schemeClr val="dk1"/>
              </a:buClr>
              <a:buSzPts val="1600"/>
              <a:buFont typeface="Arial"/>
              <a:buNone/>
            </a:pPr>
            <a:r>
              <a:rPr lang="en-IN"/>
              <a:t>    field;    </a:t>
            </a:r>
            <a:endParaRPr/>
          </a:p>
          <a:p>
            <a:pPr marL="0" lvl="0" indent="0" algn="l" rtl="0">
              <a:spcBef>
                <a:spcPts val="1000"/>
              </a:spcBef>
              <a:spcAft>
                <a:spcPts val="0"/>
              </a:spcAft>
              <a:buClr>
                <a:schemeClr val="dk1"/>
              </a:buClr>
              <a:buSzPts val="1600"/>
              <a:buFont typeface="Arial"/>
              <a:buNone/>
            </a:pPr>
            <a:r>
              <a:rPr lang="en-IN"/>
              <a:t>    method;    </a:t>
            </a:r>
            <a:endParaRPr/>
          </a:p>
          <a:p>
            <a:pPr marL="0" lvl="0" indent="0" algn="l" rtl="0">
              <a:spcBef>
                <a:spcPts val="1000"/>
              </a:spcBef>
              <a:spcAft>
                <a:spcPts val="0"/>
              </a:spcAft>
              <a:buClr>
                <a:schemeClr val="dk1"/>
              </a:buClr>
              <a:buSzPts val="1600"/>
              <a:buFont typeface="Arial"/>
              <a:buNone/>
            </a:pPr>
            <a:r>
              <a:rPr lang="en-IN"/>
              <a:t>}  </a:t>
            </a:r>
            <a:endParaRPr/>
          </a:p>
          <a:p>
            <a:pPr marL="228600" lvl="0" indent="-304800" algn="l" rtl="0">
              <a:spcBef>
                <a:spcPts val="1000"/>
              </a:spcBef>
              <a:spcAft>
                <a:spcPts val="0"/>
              </a:spcAft>
              <a:buSzPts val="2800"/>
              <a:buChar char="•"/>
            </a:pPr>
            <a:r>
              <a:rPr lang="en-IN" b="1"/>
              <a:t>Object Creation</a:t>
            </a:r>
            <a:endParaRPr/>
          </a:p>
          <a:p>
            <a:pPr marL="0" lvl="0" indent="0" algn="l" rtl="0">
              <a:spcBef>
                <a:spcPts val="1000"/>
              </a:spcBef>
              <a:spcAft>
                <a:spcPts val="0"/>
              </a:spcAft>
              <a:buClr>
                <a:schemeClr val="dk1"/>
              </a:buClr>
              <a:buSzPts val="1600"/>
              <a:buFont typeface="Arial"/>
              <a:buNone/>
            </a:pPr>
            <a:r>
              <a:rPr lang="en-IN" b="1"/>
              <a:t>Syntax:</a:t>
            </a:r>
            <a:r>
              <a:rPr lang="en-IN"/>
              <a:t> let object_name = new class_name(parameter)  </a:t>
            </a:r>
            <a:endParaRPr/>
          </a:p>
          <a:p>
            <a:pPr marL="228600" lvl="0" indent="-127000" algn="l" rtl="0">
              <a:spcBef>
                <a:spcPts val="1000"/>
              </a:spcBef>
              <a:spcAft>
                <a:spcPts val="0"/>
              </a:spcAft>
              <a:buClr>
                <a:schemeClr val="dk1"/>
              </a:buClr>
              <a:buSzPts val="1600"/>
              <a:buFont typeface="Arial"/>
              <a:buNone/>
            </a:pPr>
            <a:endParaRPr/>
          </a:p>
          <a:p>
            <a:pPr marL="228600" lvl="0" indent="-127000" algn="l" rtl="0">
              <a:spcBef>
                <a:spcPts val="1000"/>
              </a:spcBef>
              <a:spcAft>
                <a:spcPts val="0"/>
              </a:spcAft>
              <a:buClr>
                <a:schemeClr val="dk1"/>
              </a:buClr>
              <a:buSzPts val="1600"/>
              <a:buFont typeface="Arial"/>
              <a:buNone/>
            </a:pPr>
            <a:endParaRPr/>
          </a:p>
          <a:p>
            <a:pPr marL="0" lvl="0" indent="0" algn="l" rtl="0">
              <a:spcBef>
                <a:spcPts val="1000"/>
              </a:spcBef>
              <a:spcAft>
                <a:spcPts val="0"/>
              </a:spcAft>
              <a:buNone/>
            </a:pP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Object Initialization</a:t>
            </a:r>
            <a:endParaRPr/>
          </a:p>
        </p:txBody>
      </p:sp>
      <p:sp>
        <p:nvSpPr>
          <p:cNvPr id="511" name="Google Shape;511;p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Object initialization means storing of data into the object. </a:t>
            </a:r>
            <a:endParaRPr/>
          </a:p>
          <a:p>
            <a:pPr marL="228600" lvl="0" indent="-228600" algn="l" rtl="0">
              <a:lnSpc>
                <a:spcPct val="90000"/>
              </a:lnSpc>
              <a:spcBef>
                <a:spcPts val="1000"/>
              </a:spcBef>
              <a:spcAft>
                <a:spcPts val="0"/>
              </a:spcAft>
              <a:buClr>
                <a:schemeClr val="dk1"/>
              </a:buClr>
              <a:buSzPts val="2800"/>
              <a:buChar char="•"/>
            </a:pPr>
            <a:r>
              <a:rPr lang="en-IN"/>
              <a:t>There are three ways to initialize an object. These are:</a:t>
            </a:r>
            <a:endParaRPr/>
          </a:p>
          <a:p>
            <a:pPr marL="0" lvl="0" indent="0" algn="l" rtl="0">
              <a:lnSpc>
                <a:spcPct val="90000"/>
              </a:lnSpc>
              <a:spcBef>
                <a:spcPts val="1000"/>
              </a:spcBef>
              <a:spcAft>
                <a:spcPts val="0"/>
              </a:spcAft>
              <a:buClr>
                <a:schemeClr val="dk1"/>
              </a:buClr>
              <a:buSzPts val="2800"/>
              <a:buNone/>
            </a:pPr>
            <a:r>
              <a:rPr lang="en-IN"/>
              <a:t>1. </a:t>
            </a:r>
            <a:r>
              <a:rPr lang="en-IN" b="1"/>
              <a:t>By Reference Variable</a:t>
            </a:r>
            <a:endParaRPr/>
          </a:p>
          <a:p>
            <a:pPr marL="0" lvl="0" indent="0" algn="l" rtl="0">
              <a:lnSpc>
                <a:spcPct val="90000"/>
              </a:lnSpc>
              <a:spcBef>
                <a:spcPts val="1000"/>
              </a:spcBef>
              <a:spcAft>
                <a:spcPts val="0"/>
              </a:spcAft>
              <a:buClr>
                <a:schemeClr val="dk1"/>
              </a:buClr>
              <a:buSzPts val="2800"/>
              <a:buNone/>
            </a:pPr>
            <a:r>
              <a:rPr lang="en-IN" b="1"/>
              <a:t>2. By Method</a:t>
            </a:r>
            <a:endParaRPr/>
          </a:p>
          <a:p>
            <a:pPr marL="0" lvl="0" indent="0" algn="l" rtl="0">
              <a:lnSpc>
                <a:spcPct val="90000"/>
              </a:lnSpc>
              <a:spcBef>
                <a:spcPts val="1000"/>
              </a:spcBef>
              <a:spcAft>
                <a:spcPts val="0"/>
              </a:spcAft>
              <a:buClr>
                <a:schemeClr val="dk1"/>
              </a:buClr>
              <a:buSzPts val="2800"/>
              <a:buNone/>
            </a:pPr>
            <a:r>
              <a:rPr lang="en-IN" b="1"/>
              <a:t>3. By Constructor</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7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TypeScript Inheritance</a:t>
            </a:r>
            <a:endParaRPr/>
          </a:p>
        </p:txBody>
      </p:sp>
      <p:sp>
        <p:nvSpPr>
          <p:cNvPr id="517" name="Google Shape;517;p7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41934" algn="l" rtl="0">
              <a:lnSpc>
                <a:spcPct val="90000"/>
              </a:lnSpc>
              <a:spcBef>
                <a:spcPts val="0"/>
              </a:spcBef>
              <a:spcAft>
                <a:spcPts val="0"/>
              </a:spcAft>
              <a:buClr>
                <a:schemeClr val="dk1"/>
              </a:buClr>
              <a:buSzPts val="2800"/>
              <a:buChar char="•"/>
            </a:pPr>
            <a:r>
              <a:rPr lang="en-IN"/>
              <a:t>Inheritance is the ability of a program to create a new class from an existing class. </a:t>
            </a:r>
            <a:endParaRPr/>
          </a:p>
          <a:p>
            <a:pPr marL="228600" lvl="0" indent="-241934" algn="l" rtl="0">
              <a:lnSpc>
                <a:spcPct val="90000"/>
              </a:lnSpc>
              <a:spcBef>
                <a:spcPts val="1000"/>
              </a:spcBef>
              <a:spcAft>
                <a:spcPts val="0"/>
              </a:spcAft>
              <a:buClr>
                <a:schemeClr val="dk1"/>
              </a:buClr>
              <a:buSzPts val="2800"/>
              <a:buChar char="•"/>
            </a:pPr>
            <a:r>
              <a:rPr lang="en-IN"/>
              <a:t>It is a mechanism which acquires the </a:t>
            </a:r>
            <a:r>
              <a:rPr lang="en-IN" b="1"/>
              <a:t>properties</a:t>
            </a:r>
            <a:r>
              <a:rPr lang="en-IN"/>
              <a:t> and </a:t>
            </a:r>
            <a:r>
              <a:rPr lang="en-IN" b="1"/>
              <a:t>behaviors</a:t>
            </a:r>
            <a:r>
              <a:rPr lang="en-IN"/>
              <a:t> of a class from another class. </a:t>
            </a:r>
            <a:endParaRPr/>
          </a:p>
          <a:p>
            <a:pPr marL="228600" lvl="0" indent="-241934" algn="l" rtl="0">
              <a:lnSpc>
                <a:spcPct val="90000"/>
              </a:lnSpc>
              <a:spcBef>
                <a:spcPts val="1000"/>
              </a:spcBef>
              <a:spcAft>
                <a:spcPts val="0"/>
              </a:spcAft>
              <a:buClr>
                <a:schemeClr val="dk1"/>
              </a:buClr>
              <a:buSzPts val="2800"/>
              <a:buChar char="•"/>
            </a:pPr>
            <a:r>
              <a:rPr lang="en-IN"/>
              <a:t>The class whose members are inherited is called the </a:t>
            </a:r>
            <a:r>
              <a:rPr lang="en-IN" b="1"/>
              <a:t>base class</a:t>
            </a:r>
            <a:r>
              <a:rPr lang="en-IN"/>
              <a:t>, and the class that inherits those members is called the </a:t>
            </a:r>
            <a:r>
              <a:rPr lang="en-IN" b="1"/>
              <a:t>derived/child/subclass</a:t>
            </a:r>
            <a:r>
              <a:rPr lang="en-IN"/>
              <a:t>. </a:t>
            </a:r>
            <a:endParaRPr/>
          </a:p>
          <a:p>
            <a:pPr marL="228600" lvl="0" indent="-64135"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524" name="Google Shape;524;p7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228600" lvl="0" indent="-241934" algn="l" rtl="0">
              <a:spcBef>
                <a:spcPts val="1000"/>
              </a:spcBef>
              <a:spcAft>
                <a:spcPts val="0"/>
              </a:spcAft>
              <a:buSzPts val="2800"/>
              <a:buChar char="•"/>
            </a:pPr>
            <a:r>
              <a:rPr lang="en-IN"/>
              <a:t>In child class, we can override or modify the behaviors of its parent class.</a:t>
            </a:r>
            <a:endParaRPr/>
          </a:p>
          <a:p>
            <a:pPr marL="228600" lvl="0" indent="-241934" algn="l" rtl="0">
              <a:spcBef>
                <a:spcPts val="1000"/>
              </a:spcBef>
              <a:spcAft>
                <a:spcPts val="0"/>
              </a:spcAft>
              <a:buSzPts val="2800"/>
              <a:buChar char="•"/>
            </a:pPr>
            <a:r>
              <a:rPr lang="en-IN"/>
              <a:t>The TypeScript uses class inheritance through the </a:t>
            </a:r>
            <a:r>
              <a:rPr lang="en-IN" b="1"/>
              <a:t>extends</a:t>
            </a:r>
            <a:r>
              <a:rPr lang="en-IN"/>
              <a:t> keyword. </a:t>
            </a:r>
            <a:endParaRPr/>
          </a:p>
          <a:p>
            <a:pPr marL="228600" lvl="0" indent="-241934" algn="l" rtl="0">
              <a:spcBef>
                <a:spcPts val="1000"/>
              </a:spcBef>
              <a:spcAft>
                <a:spcPts val="0"/>
              </a:spcAft>
              <a:buSzPts val="2800"/>
              <a:buChar char="•"/>
            </a:pPr>
            <a:r>
              <a:rPr lang="en-IN"/>
              <a:t>TypeScript supports only </a:t>
            </a:r>
            <a:r>
              <a:rPr lang="en-IN" b="1"/>
              <a:t>single</a:t>
            </a:r>
            <a:r>
              <a:rPr lang="en-IN"/>
              <a:t> inheritance and </a:t>
            </a:r>
            <a:r>
              <a:rPr lang="en-IN" b="1"/>
              <a:t>multilevel</a:t>
            </a:r>
            <a:r>
              <a:rPr lang="en-IN"/>
              <a:t> inheritance. It doesn't support multiple and hybrid inheritance.</a:t>
            </a:r>
            <a:endParaRPr/>
          </a:p>
          <a:p>
            <a:pPr marL="228600" lvl="0" indent="-241934" algn="l" rtl="0">
              <a:spcBef>
                <a:spcPts val="1000"/>
              </a:spcBef>
              <a:spcAft>
                <a:spcPts val="0"/>
              </a:spcAft>
              <a:buSzPts val="2800"/>
              <a:buChar char="•"/>
            </a:pPr>
            <a:r>
              <a:rPr lang="en-IN"/>
              <a:t>We can use inheritance for </a:t>
            </a:r>
            <a:r>
              <a:rPr lang="en-IN" b="1"/>
              <a:t>Method Overriding </a:t>
            </a:r>
            <a:r>
              <a:rPr lang="en-IN"/>
              <a:t>(so runtime polymorphism can be achieved) and </a:t>
            </a:r>
            <a:r>
              <a:rPr lang="en-IN" b="1"/>
              <a:t>code reusability</a:t>
            </a:r>
            <a:r>
              <a:rPr lang="en-IN"/>
              <a:t>.</a:t>
            </a:r>
            <a:endParaRPr/>
          </a:p>
          <a:p>
            <a:pPr marL="228600" lvl="0" indent="-64135" algn="l" rtl="0">
              <a:spcBef>
                <a:spcPts val="1000"/>
              </a:spcBef>
              <a:spcAft>
                <a:spcPts val="0"/>
              </a:spcAft>
              <a:buClr>
                <a:schemeClr val="dk1"/>
              </a:buClr>
              <a:buSzPts val="2800"/>
              <a:buFont typeface="Arial"/>
              <a:buNone/>
            </a:pPr>
            <a:endParaRPr/>
          </a:p>
          <a:p>
            <a:pPr marL="0" lvl="0" indent="0" algn="l" rtl="0">
              <a:spcBef>
                <a:spcPts val="1000"/>
              </a:spcBef>
              <a:spcAft>
                <a:spcPts val="0"/>
              </a:spcAft>
              <a:buNone/>
            </a:pPr>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0578B66-94F0-EFC9-D166-E349E5CE4490}"/>
                  </a:ext>
                </a:extLst>
              </p14:cNvPr>
              <p14:cNvContentPartPr/>
              <p14:nvPr/>
            </p14:nvContentPartPr>
            <p14:xfrm>
              <a:off x="5454720" y="3683160"/>
              <a:ext cx="2324520" cy="267120"/>
            </p14:xfrm>
          </p:contentPart>
        </mc:Choice>
        <mc:Fallback xmlns="">
          <p:pic>
            <p:nvPicPr>
              <p:cNvPr id="2" name="Ink 1">
                <a:extLst>
                  <a:ext uri="{FF2B5EF4-FFF2-40B4-BE49-F238E27FC236}">
                    <a16:creationId xmlns:a16="http://schemas.microsoft.com/office/drawing/2014/main" id="{D0578B66-94F0-EFC9-D166-E349E5CE4490}"/>
                  </a:ext>
                </a:extLst>
              </p:cNvPr>
              <p:cNvPicPr/>
              <p:nvPr/>
            </p:nvPicPr>
            <p:blipFill>
              <a:blip r:embed="rId4"/>
              <a:stretch>
                <a:fillRect/>
              </a:stretch>
            </p:blipFill>
            <p:spPr>
              <a:xfrm>
                <a:off x="5438880" y="3619800"/>
                <a:ext cx="2355840" cy="393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6EF56A9A-90DE-4C51-68C6-A90922485C7B}"/>
                  </a:ext>
                </a:extLst>
              </p14:cNvPr>
              <p14:cNvContentPartPr/>
              <p14:nvPr/>
            </p14:nvContentPartPr>
            <p14:xfrm>
              <a:off x="7632720" y="3479760"/>
              <a:ext cx="3391200" cy="483120"/>
            </p14:xfrm>
          </p:contentPart>
        </mc:Choice>
        <mc:Fallback xmlns="">
          <p:pic>
            <p:nvPicPr>
              <p:cNvPr id="3" name="Ink 2">
                <a:extLst>
                  <a:ext uri="{FF2B5EF4-FFF2-40B4-BE49-F238E27FC236}">
                    <a16:creationId xmlns:a16="http://schemas.microsoft.com/office/drawing/2014/main" id="{6EF56A9A-90DE-4C51-68C6-A90922485C7B}"/>
                  </a:ext>
                </a:extLst>
              </p:cNvPr>
              <p:cNvPicPr/>
              <p:nvPr/>
            </p:nvPicPr>
            <p:blipFill>
              <a:blip r:embed="rId6"/>
              <a:stretch>
                <a:fillRect/>
              </a:stretch>
            </p:blipFill>
            <p:spPr>
              <a:xfrm>
                <a:off x="7616880" y="3416400"/>
                <a:ext cx="3422520" cy="609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47EB91FC-94A6-C276-27CB-A8F12DE04BA3}"/>
                  </a:ext>
                </a:extLst>
              </p14:cNvPr>
              <p14:cNvContentPartPr/>
              <p14:nvPr/>
            </p14:nvContentPartPr>
            <p14:xfrm>
              <a:off x="1035000" y="3936960"/>
              <a:ext cx="2108520" cy="444960"/>
            </p14:xfrm>
          </p:contentPart>
        </mc:Choice>
        <mc:Fallback xmlns="">
          <p:pic>
            <p:nvPicPr>
              <p:cNvPr id="4" name="Ink 3">
                <a:extLst>
                  <a:ext uri="{FF2B5EF4-FFF2-40B4-BE49-F238E27FC236}">
                    <a16:creationId xmlns:a16="http://schemas.microsoft.com/office/drawing/2014/main" id="{47EB91FC-94A6-C276-27CB-A8F12DE04BA3}"/>
                  </a:ext>
                </a:extLst>
              </p:cNvPr>
              <p:cNvPicPr/>
              <p:nvPr/>
            </p:nvPicPr>
            <p:blipFill>
              <a:blip r:embed="rId8"/>
              <a:stretch>
                <a:fillRect/>
              </a:stretch>
            </p:blipFill>
            <p:spPr>
              <a:xfrm>
                <a:off x="1019160" y="3873600"/>
                <a:ext cx="2139840" cy="571680"/>
              </a:xfrm>
              <a:prstGeom prst="rect">
                <a:avLst/>
              </a:prstGeom>
            </p:spPr>
          </p:pic>
        </mc:Fallback>
      </mc:AlternateContent>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7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a:t>Before ES 6                       After ES 6</a:t>
            </a:r>
            <a:endParaRPr/>
          </a:p>
        </p:txBody>
      </p:sp>
      <p:sp>
        <p:nvSpPr>
          <p:cNvPr id="531" name="Google Shape;531;p7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532" name="Google Shape;532;p77"/>
          <p:cNvPicPr preferRelativeResize="0"/>
          <p:nvPr/>
        </p:nvPicPr>
        <p:blipFill>
          <a:blip r:embed="rId3">
            <a:alphaModFix/>
          </a:blip>
          <a:stretch>
            <a:fillRect/>
          </a:stretch>
        </p:blipFill>
        <p:spPr>
          <a:xfrm>
            <a:off x="138125" y="1690825"/>
            <a:ext cx="5746625" cy="4702825"/>
          </a:xfrm>
          <a:prstGeom prst="rect">
            <a:avLst/>
          </a:prstGeom>
          <a:noFill/>
          <a:ln>
            <a:noFill/>
          </a:ln>
        </p:spPr>
      </p:pic>
      <p:pic>
        <p:nvPicPr>
          <p:cNvPr id="533" name="Google Shape;533;p77"/>
          <p:cNvPicPr preferRelativeResize="0"/>
          <p:nvPr/>
        </p:nvPicPr>
        <p:blipFill>
          <a:blip r:embed="rId4">
            <a:alphaModFix/>
          </a:blip>
          <a:stretch>
            <a:fillRect/>
          </a:stretch>
        </p:blipFill>
        <p:spPr>
          <a:xfrm>
            <a:off x="6186825" y="1825625"/>
            <a:ext cx="6005175" cy="41929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TypeScript Interfaces</a:t>
            </a:r>
            <a:endParaRPr/>
          </a:p>
        </p:txBody>
      </p:sp>
      <p:sp>
        <p:nvSpPr>
          <p:cNvPr id="539" name="Google Shape;539;p78"/>
          <p:cNvSpPr txBox="1">
            <a:spLocks noGrp="1"/>
          </p:cNvSpPr>
          <p:nvPr>
            <p:ph type="body" idx="1"/>
          </p:nvPr>
        </p:nvSpPr>
        <p:spPr>
          <a:xfrm>
            <a:off x="838200" y="1825625"/>
            <a:ext cx="10665600" cy="5032500"/>
          </a:xfrm>
          <a:prstGeom prst="rect">
            <a:avLst/>
          </a:prstGeom>
          <a:noFill/>
          <a:ln>
            <a:noFill/>
          </a:ln>
        </p:spPr>
        <p:txBody>
          <a:bodyPr spcFirstLastPara="1" wrap="square" lIns="91425" tIns="45700" rIns="91425" bIns="45700" anchor="t" anchorCtr="0">
            <a:noAutofit/>
          </a:bodyPr>
          <a:lstStyle/>
          <a:p>
            <a:pPr marL="228600" lvl="0" indent="-241934" algn="l" rtl="0">
              <a:lnSpc>
                <a:spcPct val="90000"/>
              </a:lnSpc>
              <a:spcBef>
                <a:spcPts val="0"/>
              </a:spcBef>
              <a:spcAft>
                <a:spcPts val="0"/>
              </a:spcAft>
              <a:buClr>
                <a:schemeClr val="dk1"/>
              </a:buClr>
              <a:buSzPts val="2800"/>
              <a:buChar char="•"/>
            </a:pPr>
            <a:r>
              <a:rPr lang="en-IN"/>
              <a:t>An Interface is a structure which acts as a </a:t>
            </a:r>
            <a:r>
              <a:rPr lang="en-IN" b="1"/>
              <a:t>contract</a:t>
            </a:r>
            <a:r>
              <a:rPr lang="en-IN"/>
              <a:t> in our application. </a:t>
            </a:r>
            <a:endParaRPr/>
          </a:p>
          <a:p>
            <a:pPr marL="228600" lvl="0" indent="-241934" algn="l" rtl="0">
              <a:lnSpc>
                <a:spcPct val="90000"/>
              </a:lnSpc>
              <a:spcBef>
                <a:spcPts val="0"/>
              </a:spcBef>
              <a:spcAft>
                <a:spcPts val="0"/>
              </a:spcAft>
              <a:buSzPts val="2800"/>
              <a:buChar char="•"/>
            </a:pPr>
            <a:r>
              <a:rPr lang="en-IN"/>
              <a:t>used to enforce the implementation of specified properties or methods on an object.</a:t>
            </a:r>
            <a:endParaRPr/>
          </a:p>
          <a:p>
            <a:pPr marL="228600" lvl="0" indent="-241934" algn="l" rtl="0">
              <a:lnSpc>
                <a:spcPct val="90000"/>
              </a:lnSpc>
              <a:spcBef>
                <a:spcPts val="0"/>
              </a:spcBef>
              <a:spcAft>
                <a:spcPts val="0"/>
              </a:spcAft>
              <a:buSzPts val="2800"/>
              <a:buChar char="•"/>
            </a:pPr>
            <a:r>
              <a:rPr lang="en-IN"/>
              <a:t>JavaScript doesn’t support interfaces, but TypeScript does.</a:t>
            </a:r>
            <a:endParaRPr/>
          </a:p>
          <a:p>
            <a:pPr marL="228600" lvl="0" indent="-241934" algn="l" rtl="0">
              <a:lnSpc>
                <a:spcPct val="90000"/>
              </a:lnSpc>
              <a:spcBef>
                <a:spcPts val="1000"/>
              </a:spcBef>
              <a:spcAft>
                <a:spcPts val="0"/>
              </a:spcAft>
              <a:buClr>
                <a:schemeClr val="dk1"/>
              </a:buClr>
              <a:buSzPts val="2800"/>
              <a:buChar char="•"/>
            </a:pPr>
            <a:r>
              <a:rPr lang="en-IN"/>
              <a:t>It defines the syntax for classes to follow.</a:t>
            </a:r>
            <a:endParaRPr/>
          </a:p>
          <a:p>
            <a:pPr marL="228600" lvl="0" indent="-241934" algn="l" rtl="0">
              <a:lnSpc>
                <a:spcPct val="90000"/>
              </a:lnSpc>
              <a:spcBef>
                <a:spcPts val="1000"/>
              </a:spcBef>
              <a:spcAft>
                <a:spcPts val="0"/>
              </a:spcAft>
              <a:buClr>
                <a:schemeClr val="dk1"/>
              </a:buClr>
              <a:buSzPts val="2800"/>
              <a:buChar char="•"/>
            </a:pPr>
            <a:r>
              <a:rPr lang="en-IN"/>
              <a:t>We cannot instantiate the interface, but it can be referenced by the class object that implements it. </a:t>
            </a:r>
            <a:endParaRPr/>
          </a:p>
          <a:p>
            <a:pPr marL="228600" lvl="0" indent="-241934" algn="l" rtl="0">
              <a:lnSpc>
                <a:spcPct val="90000"/>
              </a:lnSpc>
              <a:spcBef>
                <a:spcPts val="1000"/>
              </a:spcBef>
              <a:spcAft>
                <a:spcPts val="0"/>
              </a:spcAft>
              <a:buClr>
                <a:schemeClr val="dk1"/>
              </a:buClr>
              <a:buSzPts val="2800"/>
              <a:buChar char="•"/>
            </a:pPr>
            <a:r>
              <a:rPr lang="en-IN"/>
              <a:t>The interface contains only the </a:t>
            </a:r>
            <a:r>
              <a:rPr lang="en-IN" b="1"/>
              <a:t>declaration</a:t>
            </a:r>
            <a:r>
              <a:rPr lang="en-IN"/>
              <a:t> of the </a:t>
            </a:r>
            <a:r>
              <a:rPr lang="en-IN" b="1"/>
              <a:t>methods</a:t>
            </a:r>
            <a:r>
              <a:rPr lang="en-IN"/>
              <a:t> and </a:t>
            </a:r>
            <a:r>
              <a:rPr lang="en-IN" b="1"/>
              <a:t>fields</a:t>
            </a:r>
            <a:r>
              <a:rPr lang="en-IN"/>
              <a:t>, but not the </a:t>
            </a:r>
            <a:r>
              <a:rPr lang="en-IN" b="1"/>
              <a:t>implementation</a:t>
            </a:r>
            <a:r>
              <a:rPr lang="en-IN"/>
              <a:t>. </a:t>
            </a:r>
            <a:endParaRPr/>
          </a:p>
          <a:p>
            <a:pPr marL="0" lvl="0" indent="0" algn="l" rtl="0">
              <a:lnSpc>
                <a:spcPct val="90000"/>
              </a:lnSpc>
              <a:spcBef>
                <a:spcPts val="1000"/>
              </a:spcBef>
              <a:spcAft>
                <a:spcPts val="0"/>
              </a:spcAft>
              <a:buClr>
                <a:schemeClr val="dk1"/>
              </a:buClr>
              <a:buSzPts val="2800"/>
              <a:buNone/>
            </a:pPr>
            <a:endParaRPr/>
          </a:p>
          <a:p>
            <a:pPr marL="228600" lvl="0" indent="-64135" algn="l" rtl="0">
              <a:lnSpc>
                <a:spcPct val="90000"/>
              </a:lnSpc>
              <a:spcBef>
                <a:spcPts val="1000"/>
              </a:spcBef>
              <a:spcAft>
                <a:spcPts val="0"/>
              </a:spcAft>
              <a:buClr>
                <a:schemeClr val="dk1"/>
              </a:buClr>
              <a:buSzPts val="2800"/>
              <a:buNone/>
            </a:pPr>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87D0F13-7612-FA59-FD8B-D68032DD8CC2}"/>
                  </a:ext>
                </a:extLst>
              </p14:cNvPr>
              <p14:cNvContentPartPr/>
              <p14:nvPr/>
            </p14:nvContentPartPr>
            <p14:xfrm>
              <a:off x="3263760" y="698760"/>
              <a:ext cx="2794680" cy="641520"/>
            </p14:xfrm>
          </p:contentPart>
        </mc:Choice>
        <mc:Fallback xmlns="">
          <p:pic>
            <p:nvPicPr>
              <p:cNvPr id="2" name="Ink 1">
                <a:extLst>
                  <a:ext uri="{FF2B5EF4-FFF2-40B4-BE49-F238E27FC236}">
                    <a16:creationId xmlns:a16="http://schemas.microsoft.com/office/drawing/2014/main" id="{E87D0F13-7612-FA59-FD8B-D68032DD8CC2}"/>
                  </a:ext>
                </a:extLst>
              </p:cNvPr>
              <p:cNvPicPr/>
              <p:nvPr/>
            </p:nvPicPr>
            <p:blipFill>
              <a:blip r:embed="rId4"/>
              <a:stretch>
                <a:fillRect/>
              </a:stretch>
            </p:blipFill>
            <p:spPr>
              <a:xfrm>
                <a:off x="3247920" y="635400"/>
                <a:ext cx="2826000" cy="768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6C1C2E26-163C-3243-7666-7B2356019182}"/>
                  </a:ext>
                </a:extLst>
              </p14:cNvPr>
              <p14:cNvContentPartPr/>
              <p14:nvPr/>
            </p14:nvContentPartPr>
            <p14:xfrm>
              <a:off x="1695600" y="1670040"/>
              <a:ext cx="4032360" cy="616320"/>
            </p14:xfrm>
          </p:contentPart>
        </mc:Choice>
        <mc:Fallback xmlns="">
          <p:pic>
            <p:nvPicPr>
              <p:cNvPr id="3" name="Ink 2">
                <a:extLst>
                  <a:ext uri="{FF2B5EF4-FFF2-40B4-BE49-F238E27FC236}">
                    <a16:creationId xmlns:a16="http://schemas.microsoft.com/office/drawing/2014/main" id="{6C1C2E26-163C-3243-7666-7B2356019182}"/>
                  </a:ext>
                </a:extLst>
              </p:cNvPr>
              <p:cNvPicPr/>
              <p:nvPr/>
            </p:nvPicPr>
            <p:blipFill>
              <a:blip r:embed="rId6"/>
              <a:stretch>
                <a:fillRect/>
              </a:stretch>
            </p:blipFill>
            <p:spPr>
              <a:xfrm>
                <a:off x="1679760" y="1606680"/>
                <a:ext cx="4063680" cy="743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A98E1334-3DE7-6198-95DB-E27A48BC79E2}"/>
                  </a:ext>
                </a:extLst>
              </p14:cNvPr>
              <p14:cNvContentPartPr/>
              <p14:nvPr/>
            </p14:nvContentPartPr>
            <p14:xfrm>
              <a:off x="1079640" y="3137040"/>
              <a:ext cx="368640" cy="203400"/>
            </p14:xfrm>
          </p:contentPart>
        </mc:Choice>
        <mc:Fallback xmlns="">
          <p:pic>
            <p:nvPicPr>
              <p:cNvPr id="4" name="Ink 3">
                <a:extLst>
                  <a:ext uri="{FF2B5EF4-FFF2-40B4-BE49-F238E27FC236}">
                    <a16:creationId xmlns:a16="http://schemas.microsoft.com/office/drawing/2014/main" id="{A98E1334-3DE7-6198-95DB-E27A48BC79E2}"/>
                  </a:ext>
                </a:extLst>
              </p:cNvPr>
              <p:cNvPicPr/>
              <p:nvPr/>
            </p:nvPicPr>
            <p:blipFill>
              <a:blip r:embed="rId8"/>
              <a:stretch>
                <a:fillRect/>
              </a:stretch>
            </p:blipFill>
            <p:spPr>
              <a:xfrm>
                <a:off x="1063800" y="3073680"/>
                <a:ext cx="399960"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504664BE-0E09-CF21-FAEE-24DFC4C4B129}"/>
                  </a:ext>
                </a:extLst>
              </p14:cNvPr>
              <p14:cNvContentPartPr/>
              <p14:nvPr/>
            </p14:nvContentPartPr>
            <p14:xfrm>
              <a:off x="1758960" y="3067200"/>
              <a:ext cx="349560" cy="419400"/>
            </p14:xfrm>
          </p:contentPart>
        </mc:Choice>
        <mc:Fallback xmlns="">
          <p:pic>
            <p:nvPicPr>
              <p:cNvPr id="5" name="Ink 4">
                <a:extLst>
                  <a:ext uri="{FF2B5EF4-FFF2-40B4-BE49-F238E27FC236}">
                    <a16:creationId xmlns:a16="http://schemas.microsoft.com/office/drawing/2014/main" id="{504664BE-0E09-CF21-FAEE-24DFC4C4B129}"/>
                  </a:ext>
                </a:extLst>
              </p:cNvPr>
              <p:cNvPicPr/>
              <p:nvPr/>
            </p:nvPicPr>
            <p:blipFill>
              <a:blip r:embed="rId10"/>
              <a:stretch>
                <a:fillRect/>
              </a:stretch>
            </p:blipFill>
            <p:spPr>
              <a:xfrm>
                <a:off x="1743120" y="3003840"/>
                <a:ext cx="380880" cy="546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5BB6D429-0344-E43D-B4D5-D60D73EAA44A}"/>
                  </a:ext>
                </a:extLst>
              </p14:cNvPr>
              <p14:cNvContentPartPr/>
              <p14:nvPr/>
            </p14:nvContentPartPr>
            <p14:xfrm>
              <a:off x="2736720" y="3162240"/>
              <a:ext cx="3842280" cy="70560"/>
            </p14:xfrm>
          </p:contentPart>
        </mc:Choice>
        <mc:Fallback xmlns="">
          <p:pic>
            <p:nvPicPr>
              <p:cNvPr id="6" name="Ink 5">
                <a:extLst>
                  <a:ext uri="{FF2B5EF4-FFF2-40B4-BE49-F238E27FC236}">
                    <a16:creationId xmlns:a16="http://schemas.microsoft.com/office/drawing/2014/main" id="{5BB6D429-0344-E43D-B4D5-D60D73EAA44A}"/>
                  </a:ext>
                </a:extLst>
              </p:cNvPr>
              <p:cNvPicPr/>
              <p:nvPr/>
            </p:nvPicPr>
            <p:blipFill>
              <a:blip r:embed="rId12"/>
              <a:stretch>
                <a:fillRect/>
              </a:stretch>
            </p:blipFill>
            <p:spPr>
              <a:xfrm>
                <a:off x="2720880" y="3098880"/>
                <a:ext cx="387360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 name="Ink 6">
                <a:extLst>
                  <a:ext uri="{FF2B5EF4-FFF2-40B4-BE49-F238E27FC236}">
                    <a16:creationId xmlns:a16="http://schemas.microsoft.com/office/drawing/2014/main" id="{8D20E651-A109-2852-C8E0-EE18E1C8E896}"/>
                  </a:ext>
                </a:extLst>
              </p14:cNvPr>
              <p14:cNvContentPartPr/>
              <p14:nvPr/>
            </p14:nvContentPartPr>
            <p14:xfrm>
              <a:off x="7289640" y="3117960"/>
              <a:ext cx="2311920" cy="209880"/>
            </p14:xfrm>
          </p:contentPart>
        </mc:Choice>
        <mc:Fallback xmlns="">
          <p:pic>
            <p:nvPicPr>
              <p:cNvPr id="7" name="Ink 6">
                <a:extLst>
                  <a:ext uri="{FF2B5EF4-FFF2-40B4-BE49-F238E27FC236}">
                    <a16:creationId xmlns:a16="http://schemas.microsoft.com/office/drawing/2014/main" id="{8D20E651-A109-2852-C8E0-EE18E1C8E896}"/>
                  </a:ext>
                </a:extLst>
              </p:cNvPr>
              <p:cNvPicPr/>
              <p:nvPr/>
            </p:nvPicPr>
            <p:blipFill>
              <a:blip r:embed="rId14"/>
              <a:stretch>
                <a:fillRect/>
              </a:stretch>
            </p:blipFill>
            <p:spPr>
              <a:xfrm>
                <a:off x="7273800" y="3054600"/>
                <a:ext cx="234324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 name="Ink 7">
                <a:extLst>
                  <a:ext uri="{FF2B5EF4-FFF2-40B4-BE49-F238E27FC236}">
                    <a16:creationId xmlns:a16="http://schemas.microsoft.com/office/drawing/2014/main" id="{1EBC9474-870D-C36D-0979-41D6299CACAD}"/>
                  </a:ext>
                </a:extLst>
              </p14:cNvPr>
              <p14:cNvContentPartPr/>
              <p14:nvPr/>
            </p14:nvContentPartPr>
            <p14:xfrm>
              <a:off x="609480" y="4552920"/>
              <a:ext cx="10979640" cy="1188000"/>
            </p14:xfrm>
          </p:contentPart>
        </mc:Choice>
        <mc:Fallback xmlns="">
          <p:pic>
            <p:nvPicPr>
              <p:cNvPr id="8" name="Ink 7">
                <a:extLst>
                  <a:ext uri="{FF2B5EF4-FFF2-40B4-BE49-F238E27FC236}">
                    <a16:creationId xmlns:a16="http://schemas.microsoft.com/office/drawing/2014/main" id="{1EBC9474-870D-C36D-0979-41D6299CACAD}"/>
                  </a:ext>
                </a:extLst>
              </p:cNvPr>
              <p:cNvPicPr/>
              <p:nvPr/>
            </p:nvPicPr>
            <p:blipFill>
              <a:blip r:embed="rId16"/>
              <a:stretch>
                <a:fillRect/>
              </a:stretch>
            </p:blipFill>
            <p:spPr>
              <a:xfrm>
                <a:off x="593640" y="4489560"/>
                <a:ext cx="11010960" cy="1314720"/>
              </a:xfrm>
              <a:prstGeom prst="rect">
                <a:avLst/>
              </a:prstGeom>
            </p:spPr>
          </p:pic>
        </mc:Fallback>
      </mc:AlternateContent>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7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546" name="Google Shape;546;p7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228600" marR="0" lvl="0" indent="-241934" algn="l" rtl="0">
              <a:lnSpc>
                <a:spcPct val="90000"/>
              </a:lnSpc>
              <a:spcBef>
                <a:spcPts val="1000"/>
              </a:spcBef>
              <a:spcAft>
                <a:spcPts val="0"/>
              </a:spcAft>
              <a:buSzPts val="2800"/>
              <a:buChar char="•"/>
            </a:pPr>
            <a:r>
              <a:rPr lang="en-IN"/>
              <a:t>An interface can declare not only properties but also methods (no implementations though). </a:t>
            </a:r>
            <a:endParaRPr/>
          </a:p>
          <a:p>
            <a:pPr marL="228600" marR="0" lvl="0" indent="-241934" algn="l" rtl="0">
              <a:lnSpc>
                <a:spcPct val="90000"/>
              </a:lnSpc>
              <a:spcBef>
                <a:spcPts val="1000"/>
              </a:spcBef>
              <a:spcAft>
                <a:spcPts val="0"/>
              </a:spcAft>
              <a:buSzPts val="2800"/>
              <a:buChar char="•"/>
            </a:pPr>
            <a:r>
              <a:rPr lang="en-IN"/>
              <a:t>A class declaration can then include the implements keyword followed by the name of the interface. In other words, while an interface just contains method signatures, a class can contain their implementations.</a:t>
            </a:r>
            <a:endParaRPr b="1"/>
          </a:p>
          <a:p>
            <a:pPr marL="228600" lvl="0" indent="-241934" algn="l" rtl="0">
              <a:spcBef>
                <a:spcPts val="1000"/>
              </a:spcBef>
              <a:spcAft>
                <a:spcPts val="0"/>
              </a:spcAft>
              <a:buSzPts val="2800"/>
              <a:buChar char="•"/>
            </a:pPr>
            <a:r>
              <a:rPr lang="en-IN" b="1"/>
              <a:t>Syntax</a:t>
            </a:r>
            <a:r>
              <a:rPr lang="en-IN"/>
              <a:t>:</a:t>
            </a:r>
            <a:endParaRPr/>
          </a:p>
          <a:p>
            <a:pPr marL="0" lvl="0" indent="0" algn="l" rtl="0">
              <a:spcBef>
                <a:spcPts val="1000"/>
              </a:spcBef>
              <a:spcAft>
                <a:spcPts val="0"/>
              </a:spcAft>
              <a:buClr>
                <a:schemeClr val="dk1"/>
              </a:buClr>
              <a:buSzPts val="2800"/>
              <a:buFont typeface="Arial"/>
              <a:buNone/>
            </a:pPr>
            <a:r>
              <a:rPr lang="en-IN"/>
              <a:t>interface interface_name {  </a:t>
            </a:r>
            <a:endParaRPr/>
          </a:p>
          <a:p>
            <a:pPr marL="0" lvl="0" indent="0" algn="l" rtl="0">
              <a:spcBef>
                <a:spcPts val="1000"/>
              </a:spcBef>
              <a:spcAft>
                <a:spcPts val="0"/>
              </a:spcAft>
              <a:buClr>
                <a:schemeClr val="dk1"/>
              </a:buClr>
              <a:buSzPts val="2800"/>
              <a:buFont typeface="Arial"/>
              <a:buNone/>
            </a:pPr>
            <a:r>
              <a:rPr lang="en-IN"/>
              <a:t>          // variables' declaration  </a:t>
            </a:r>
            <a:endParaRPr/>
          </a:p>
          <a:p>
            <a:pPr marL="0" lvl="0" indent="0" algn="l" rtl="0">
              <a:spcBef>
                <a:spcPts val="1000"/>
              </a:spcBef>
              <a:spcAft>
                <a:spcPts val="0"/>
              </a:spcAft>
              <a:buClr>
                <a:schemeClr val="dk1"/>
              </a:buClr>
              <a:buSzPts val="2800"/>
              <a:buFont typeface="Arial"/>
              <a:buNone/>
            </a:pPr>
            <a:r>
              <a:rPr lang="en-IN"/>
              <a:t>          // methods' declaration  </a:t>
            </a:r>
            <a:endParaRPr/>
          </a:p>
          <a:p>
            <a:pPr marL="0" lvl="0" indent="0" algn="l" rtl="0">
              <a:spcBef>
                <a:spcPts val="1000"/>
              </a:spcBef>
              <a:spcAft>
                <a:spcPts val="0"/>
              </a:spcAft>
              <a:buClr>
                <a:schemeClr val="dk1"/>
              </a:buClr>
              <a:buSzPts val="2800"/>
              <a:buFont typeface="Arial"/>
              <a:buNone/>
            </a:pPr>
            <a:r>
              <a:rPr lang="en-IN"/>
              <a:t>}  </a:t>
            </a:r>
            <a:endParaRPr/>
          </a:p>
          <a:p>
            <a:pPr marL="0" lvl="0" indent="0" algn="l" rtl="0">
              <a:spcBef>
                <a:spcPts val="1000"/>
              </a:spcBef>
              <a:spcAft>
                <a:spcPts val="0"/>
              </a:spcAft>
              <a:buNone/>
            </a:pPr>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9DB9E28-E9AB-EBCF-6FDD-ABF7CDF8E926}"/>
                  </a:ext>
                </a:extLst>
              </p14:cNvPr>
              <p14:cNvContentPartPr/>
              <p14:nvPr/>
            </p14:nvContentPartPr>
            <p14:xfrm>
              <a:off x="6819840" y="2756160"/>
              <a:ext cx="3264480" cy="565200"/>
            </p14:xfrm>
          </p:contentPart>
        </mc:Choice>
        <mc:Fallback xmlns="">
          <p:pic>
            <p:nvPicPr>
              <p:cNvPr id="2" name="Ink 1">
                <a:extLst>
                  <a:ext uri="{FF2B5EF4-FFF2-40B4-BE49-F238E27FC236}">
                    <a16:creationId xmlns:a16="http://schemas.microsoft.com/office/drawing/2014/main" id="{E9DB9E28-E9AB-EBCF-6FDD-ABF7CDF8E926}"/>
                  </a:ext>
                </a:extLst>
              </p:cNvPr>
              <p:cNvPicPr/>
              <p:nvPr/>
            </p:nvPicPr>
            <p:blipFill>
              <a:blip r:embed="rId4"/>
              <a:stretch>
                <a:fillRect/>
              </a:stretch>
            </p:blipFill>
            <p:spPr>
              <a:xfrm>
                <a:off x="6804000" y="2692800"/>
                <a:ext cx="3295800" cy="691920"/>
              </a:xfrm>
              <a:prstGeom prst="rect">
                <a:avLst/>
              </a:prstGeom>
            </p:spPr>
          </p:pic>
        </mc:Fallback>
      </mc:AlternateContent>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8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553" name="Google Shape;553;p8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554" name="Google Shape;554;p80"/>
          <p:cNvPicPr preferRelativeResize="0"/>
          <p:nvPr/>
        </p:nvPicPr>
        <p:blipFill>
          <a:blip r:embed="rId3">
            <a:alphaModFix/>
          </a:blip>
          <a:stretch>
            <a:fillRect/>
          </a:stretch>
        </p:blipFill>
        <p:spPr>
          <a:xfrm>
            <a:off x="2715000" y="531225"/>
            <a:ext cx="6585199" cy="1577575"/>
          </a:xfrm>
          <a:prstGeom prst="rect">
            <a:avLst/>
          </a:prstGeom>
          <a:noFill/>
          <a:ln>
            <a:noFill/>
          </a:ln>
        </p:spPr>
      </p:pic>
      <p:pic>
        <p:nvPicPr>
          <p:cNvPr id="555" name="Google Shape;555;p80"/>
          <p:cNvPicPr preferRelativeResize="0"/>
          <p:nvPr/>
        </p:nvPicPr>
        <p:blipFill>
          <a:blip r:embed="rId4">
            <a:alphaModFix/>
          </a:blip>
          <a:stretch>
            <a:fillRect/>
          </a:stretch>
        </p:blipFill>
        <p:spPr>
          <a:xfrm>
            <a:off x="2490803" y="2238650"/>
            <a:ext cx="7210400" cy="4619350"/>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B9F438A8-7D23-284D-AAE7-4822AF671FE1}"/>
                  </a:ext>
                </a:extLst>
              </p14:cNvPr>
              <p14:cNvContentPartPr/>
              <p14:nvPr/>
            </p14:nvContentPartPr>
            <p14:xfrm>
              <a:off x="9664560" y="641520"/>
              <a:ext cx="883080" cy="920880"/>
            </p14:xfrm>
          </p:contentPart>
        </mc:Choice>
        <mc:Fallback xmlns="">
          <p:pic>
            <p:nvPicPr>
              <p:cNvPr id="2" name="Ink 1">
                <a:extLst>
                  <a:ext uri="{FF2B5EF4-FFF2-40B4-BE49-F238E27FC236}">
                    <a16:creationId xmlns:a16="http://schemas.microsoft.com/office/drawing/2014/main" id="{B9F438A8-7D23-284D-AAE7-4822AF671FE1}"/>
                  </a:ext>
                </a:extLst>
              </p:cNvPr>
              <p:cNvPicPr/>
              <p:nvPr/>
            </p:nvPicPr>
            <p:blipFill>
              <a:blip r:embed="rId6"/>
              <a:stretch>
                <a:fillRect/>
              </a:stretch>
            </p:blipFill>
            <p:spPr>
              <a:xfrm>
                <a:off x="9648720" y="578160"/>
                <a:ext cx="914400" cy="1047600"/>
              </a:xfrm>
              <a:prstGeom prst="rect">
                <a:avLst/>
              </a:prstGeom>
            </p:spPr>
          </p:pic>
        </mc:Fallback>
      </mc:AlternateContent>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8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562" name="Google Shape;562;p8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IN"/>
              <a:t>Using interfaces as custom types</a:t>
            </a:r>
            <a:endParaRPr/>
          </a:p>
          <a:p>
            <a:pPr marL="1828800" lvl="3" indent="-342900" algn="l" rtl="0">
              <a:spcBef>
                <a:spcPts val="500"/>
              </a:spcBef>
              <a:spcAft>
                <a:spcPts val="0"/>
              </a:spcAft>
              <a:buSzPts val="1800"/>
              <a:buChar char="●"/>
            </a:pPr>
            <a:r>
              <a:rPr lang="en-IN" b="1"/>
              <a:t>ts                                                                               .js</a:t>
            </a:r>
            <a:endParaRPr b="1"/>
          </a:p>
        </p:txBody>
      </p:sp>
      <p:pic>
        <p:nvPicPr>
          <p:cNvPr id="563" name="Google Shape;563;p81"/>
          <p:cNvPicPr preferRelativeResize="0"/>
          <p:nvPr/>
        </p:nvPicPr>
        <p:blipFill>
          <a:blip r:embed="rId3">
            <a:alphaModFix/>
          </a:blip>
          <a:stretch>
            <a:fillRect/>
          </a:stretch>
        </p:blipFill>
        <p:spPr>
          <a:xfrm>
            <a:off x="1518050" y="2911100"/>
            <a:ext cx="9603650" cy="373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29" name="Google Shape;129;p19"/>
          <p:cNvSpPr txBox="1">
            <a:spLocks noGrp="1"/>
          </p:cNvSpPr>
          <p:nvPr>
            <p:ph type="body" idx="1"/>
          </p:nvPr>
        </p:nvSpPr>
        <p:spPr>
          <a:xfrm>
            <a:off x="838200" y="1825625"/>
            <a:ext cx="10515600" cy="5032500"/>
          </a:xfrm>
          <a:prstGeom prst="rect">
            <a:avLst/>
          </a:prstGeom>
        </p:spPr>
        <p:txBody>
          <a:bodyPr spcFirstLastPara="1" wrap="square" lIns="91425" tIns="45700" rIns="91425" bIns="45700" anchor="t" anchorCtr="0">
            <a:normAutofit/>
          </a:bodyPr>
          <a:lstStyle/>
          <a:p>
            <a:pPr marL="685800" marR="0" lvl="1" indent="-292100" algn="just" rtl="0">
              <a:lnSpc>
                <a:spcPct val="90000"/>
              </a:lnSpc>
              <a:spcBef>
                <a:spcPts val="1000"/>
              </a:spcBef>
              <a:spcAft>
                <a:spcPts val="0"/>
              </a:spcAft>
              <a:buSzPts val="2800"/>
              <a:buChar char="•"/>
            </a:pPr>
            <a:r>
              <a:rPr lang="en-IN" sz="2800" b="1"/>
              <a:t>Impose no runtime overhead on emitted programs</a:t>
            </a:r>
            <a:endParaRPr b="1"/>
          </a:p>
          <a:p>
            <a:pPr marL="1143000" marR="0" lvl="2" indent="-292100" algn="just" rtl="0">
              <a:lnSpc>
                <a:spcPct val="90000"/>
              </a:lnSpc>
              <a:spcBef>
                <a:spcPts val="0"/>
              </a:spcBef>
              <a:spcAft>
                <a:spcPts val="0"/>
              </a:spcAft>
              <a:buSzPts val="2800"/>
              <a:buChar char="•"/>
            </a:pPr>
            <a:r>
              <a:rPr lang="en-IN" sz="2800"/>
              <a:t>Some features of Typescript are only available at design time.  For example, we can declare interfaces in TypeScript, but since JavaScript doesn't support interfaces, the TypeScript compiler will not declare or try to emulate this feature at runtime (in the output JavaScript code</a:t>
            </a:r>
            <a:endParaRPr sz="2800"/>
          </a:p>
          <a:p>
            <a:pPr marL="685800" lvl="0" indent="0" algn="just" rtl="0">
              <a:spcBef>
                <a:spcPts val="1000"/>
              </a:spcBef>
              <a:spcAft>
                <a:spcPts val="0"/>
              </a:spcAft>
              <a:buNone/>
            </a:pPr>
            <a:endParaRPr sz="28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8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570" name="Google Shape;570;p8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IN"/>
              <a:t>combining classes and interfaces brings flexibility to code design.</a:t>
            </a:r>
            <a:endParaRPr/>
          </a:p>
          <a:p>
            <a:pPr marL="457200" lvl="0" indent="-342900" algn="l" rtl="0">
              <a:spcBef>
                <a:spcPts val="0"/>
              </a:spcBef>
              <a:spcAft>
                <a:spcPts val="0"/>
              </a:spcAft>
              <a:buSzPts val="1800"/>
              <a:buChar char="●"/>
            </a:pPr>
            <a:r>
              <a:rPr lang="en-IN"/>
              <a:t>option—extending an interface.</a:t>
            </a:r>
            <a:endParaRPr/>
          </a:p>
          <a:p>
            <a:pPr marL="0" lvl="0" indent="0" algn="l" rtl="0">
              <a:spcBef>
                <a:spcPts val="1000"/>
              </a:spcBef>
              <a:spcAft>
                <a:spcPts val="0"/>
              </a:spcAft>
              <a:buNone/>
            </a:pPr>
            <a:endParaRPr/>
          </a:p>
        </p:txBody>
      </p:sp>
      <p:pic>
        <p:nvPicPr>
          <p:cNvPr id="571" name="Google Shape;571;p82"/>
          <p:cNvPicPr preferRelativeResize="0"/>
          <p:nvPr/>
        </p:nvPicPr>
        <p:blipFill>
          <a:blip r:embed="rId3">
            <a:alphaModFix/>
          </a:blip>
          <a:stretch>
            <a:fillRect/>
          </a:stretch>
        </p:blipFill>
        <p:spPr>
          <a:xfrm>
            <a:off x="3148000" y="2640988"/>
            <a:ext cx="5895975" cy="942975"/>
          </a:xfrm>
          <a:prstGeom prst="rect">
            <a:avLst/>
          </a:prstGeom>
          <a:noFill/>
          <a:ln>
            <a:noFill/>
          </a:ln>
        </p:spPr>
      </p:pic>
      <p:pic>
        <p:nvPicPr>
          <p:cNvPr id="572" name="Google Shape;572;p82"/>
          <p:cNvPicPr preferRelativeResize="0"/>
          <p:nvPr/>
        </p:nvPicPr>
        <p:blipFill>
          <a:blip r:embed="rId4">
            <a:alphaModFix/>
          </a:blip>
          <a:stretch>
            <a:fillRect/>
          </a:stretch>
        </p:blipFill>
        <p:spPr>
          <a:xfrm>
            <a:off x="2858613" y="3583963"/>
            <a:ext cx="5838825" cy="328612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8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pic>
        <p:nvPicPr>
          <p:cNvPr id="579" name="Google Shape;579;p83"/>
          <p:cNvPicPr preferRelativeResize="0"/>
          <p:nvPr/>
        </p:nvPicPr>
        <p:blipFill>
          <a:blip r:embed="rId3">
            <a:alphaModFix/>
          </a:blip>
          <a:stretch>
            <a:fillRect/>
          </a:stretch>
        </p:blipFill>
        <p:spPr>
          <a:xfrm>
            <a:off x="3071813" y="2295525"/>
            <a:ext cx="6048375" cy="226695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8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a:t>Generics</a:t>
            </a:r>
            <a:endParaRPr/>
          </a:p>
        </p:txBody>
      </p:sp>
      <p:sp>
        <p:nvSpPr>
          <p:cNvPr id="3" name="Text Placeholder 2">
            <a:extLst>
              <a:ext uri="{FF2B5EF4-FFF2-40B4-BE49-F238E27FC236}">
                <a16:creationId xmlns:a16="http://schemas.microsoft.com/office/drawing/2014/main" id="{6B06B150-84FF-85D2-023F-37F6ED8FFC9B}"/>
              </a:ext>
            </a:extLst>
          </p:cNvPr>
          <p:cNvSpPr>
            <a:spLocks noGrp="1" noChangeArrowheads="1"/>
          </p:cNvSpPr>
          <p:nvPr>
            <p:ph type="body" idx="1"/>
          </p:nvPr>
        </p:nvSpPr>
        <p:spPr bwMode="auto">
          <a:xfrm>
            <a:off x="2218944" y="2183267"/>
            <a:ext cx="5836920"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dirty="0">
                <a:ln>
                  <a:noFill/>
                </a:ln>
                <a:solidFill>
                  <a:srgbClr val="0077AA"/>
                </a:solidFill>
                <a:effectLst/>
                <a:latin typeface="inherit"/>
              </a:rPr>
              <a:t>function</a:t>
            </a:r>
            <a:r>
              <a:rPr lang="en-US" altLang="en-US" sz="3200" dirty="0">
                <a:solidFill>
                  <a:srgbClr val="000000"/>
                </a:solidFill>
                <a:latin typeface="Consolas" panose="020B0609020204030204" pitchFamily="49" charset="0"/>
              </a:rPr>
              <a:t> </a:t>
            </a:r>
            <a:r>
              <a:rPr kumimoji="0" lang="en-US" altLang="en-US" sz="3200" b="0" i="0" u="none" strike="noStrike" cap="none" normalizeH="0" dirty="0" err="1">
                <a:ln>
                  <a:noFill/>
                </a:ln>
                <a:solidFill>
                  <a:srgbClr val="DD4A68"/>
                </a:solidFill>
                <a:effectLst/>
                <a:latin typeface="inherit"/>
              </a:rPr>
              <a:t>printData</a:t>
            </a:r>
            <a:r>
              <a:rPr kumimoji="0" lang="en-US" altLang="en-US" sz="3200" b="0" i="0" u="none" strike="noStrike" cap="none" normalizeH="0" dirty="0">
                <a:ln>
                  <a:noFill/>
                </a:ln>
                <a:solidFill>
                  <a:srgbClr val="9A6E3A"/>
                </a:solidFill>
                <a:effectLst/>
                <a:latin typeface="inherit"/>
              </a:rPr>
              <a:t>&lt;</a:t>
            </a:r>
            <a:r>
              <a:rPr kumimoji="0" lang="en-US" altLang="en-US" sz="3200" b="0" i="0" u="none" strike="noStrike" cap="none" normalizeH="0" dirty="0">
                <a:ln>
                  <a:noFill/>
                </a:ln>
                <a:solidFill>
                  <a:srgbClr val="990055"/>
                </a:solidFill>
                <a:effectLst/>
                <a:latin typeface="inherit"/>
              </a:rPr>
              <a:t>T</a:t>
            </a:r>
            <a:r>
              <a:rPr kumimoji="0" lang="en-US" altLang="en-US" sz="3200" b="0" i="0" u="none" strike="noStrike" cap="none" normalizeH="0" dirty="0">
                <a:ln>
                  <a:noFill/>
                </a:ln>
                <a:solidFill>
                  <a:srgbClr val="9A6E3A"/>
                </a:solidFill>
                <a:effectLst/>
                <a:latin typeface="inherit"/>
              </a:rPr>
              <a:t>&gt;</a:t>
            </a:r>
            <a:r>
              <a:rPr kumimoji="0" lang="en-US" altLang="en-US" sz="3200" b="0" i="0" u="none" strike="noStrike" cap="none" normalizeH="0" dirty="0">
                <a:ln>
                  <a:noFill/>
                </a:ln>
                <a:solidFill>
                  <a:srgbClr val="999999"/>
                </a:solidFill>
                <a:effectLst/>
                <a:latin typeface="inherit"/>
              </a:rPr>
              <a:t>(</a:t>
            </a:r>
            <a:r>
              <a:rPr kumimoji="0" lang="en-US" altLang="en-US" sz="3200" b="0" i="0" u="none" strike="noStrike" cap="none" normalizeH="0" dirty="0">
                <a:ln>
                  <a:noFill/>
                </a:ln>
                <a:solidFill>
                  <a:srgbClr val="000000"/>
                </a:solidFill>
                <a:effectLst/>
                <a:latin typeface="Consolas" panose="020B0609020204030204" pitchFamily="49" charset="0"/>
              </a:rPr>
              <a:t>data</a:t>
            </a:r>
            <a:r>
              <a:rPr kumimoji="0" lang="en-US" altLang="en-US" sz="3200" b="0" i="0" u="none" strike="noStrike" cap="none" normalizeH="0" dirty="0">
                <a:ln>
                  <a:noFill/>
                </a:ln>
                <a:solidFill>
                  <a:srgbClr val="9A6E3A"/>
                </a:solidFill>
                <a:effectLst/>
                <a:latin typeface="inherit"/>
              </a:rPr>
              <a:t>:</a:t>
            </a:r>
            <a:r>
              <a:rPr kumimoji="0" lang="en-US" altLang="en-US" sz="3200" b="0" i="0" u="none" strike="noStrike" cap="none" normalizeH="0" dirty="0">
                <a:ln>
                  <a:noFill/>
                </a:ln>
                <a:solidFill>
                  <a:srgbClr val="000000"/>
                </a:solidFill>
                <a:effectLst/>
                <a:latin typeface="Consolas" panose="020B0609020204030204" pitchFamily="49" charset="0"/>
              </a:rPr>
              <a:t> </a:t>
            </a:r>
            <a:r>
              <a:rPr kumimoji="0" lang="en-US" altLang="en-US" sz="3200" b="0" i="0" u="none" strike="noStrike" cap="none" normalizeH="0" dirty="0">
                <a:ln>
                  <a:noFill/>
                </a:ln>
                <a:solidFill>
                  <a:srgbClr val="990055"/>
                </a:solidFill>
                <a:effectLst/>
                <a:latin typeface="inherit"/>
              </a:rPr>
              <a:t>T</a:t>
            </a:r>
            <a:r>
              <a:rPr kumimoji="0" lang="en-US" altLang="en-US" sz="3200" b="0" i="0" u="none" strike="noStrike" cap="none" normalizeH="0" dirty="0">
                <a:ln>
                  <a:noFill/>
                </a:ln>
                <a:solidFill>
                  <a:srgbClr val="999999"/>
                </a:solidFill>
                <a:effectLst/>
                <a:latin typeface="inherit"/>
              </a:rPr>
              <a:t>)</a:t>
            </a:r>
            <a:r>
              <a:rPr kumimoji="0" lang="en-US" altLang="en-US" sz="3200" b="0" i="0" u="none" strike="noStrike" cap="none" normalizeH="0" dirty="0">
                <a:ln>
                  <a:noFill/>
                </a:ln>
                <a:solidFill>
                  <a:srgbClr val="000000"/>
                </a:solidFill>
                <a:effectLst/>
                <a:latin typeface="Consolas" panose="020B0609020204030204" pitchFamily="49" charset="0"/>
              </a:rPr>
              <a:t> </a:t>
            </a:r>
            <a:r>
              <a:rPr kumimoji="0" lang="en-US" altLang="en-US" sz="3200" b="0" i="0" u="none" strike="noStrike" cap="none" normalizeH="0" dirty="0">
                <a:ln>
                  <a:noFill/>
                </a:ln>
                <a:solidFill>
                  <a:srgbClr val="999999"/>
                </a:solidFill>
                <a:effectLst/>
                <a:latin typeface="inherit"/>
              </a:rPr>
              <a:t>{</a:t>
            </a:r>
            <a:r>
              <a:rPr kumimoji="0" lang="en-US" altLang="en-US" sz="3200" b="0" i="0" u="none" strike="noStrike" cap="none" normalizeH="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dirty="0">
                <a:ln>
                  <a:noFill/>
                </a:ln>
                <a:solidFill>
                  <a:srgbClr val="669900"/>
                </a:solidFill>
                <a:effectLst/>
                <a:latin typeface="inherit"/>
              </a:rPr>
              <a:t>console</a:t>
            </a:r>
            <a:r>
              <a:rPr kumimoji="0" lang="en-US" altLang="en-US" sz="3200" b="0" i="0" u="none" strike="noStrike" cap="none" normalizeH="0" dirty="0">
                <a:ln>
                  <a:noFill/>
                </a:ln>
                <a:solidFill>
                  <a:srgbClr val="999999"/>
                </a:solidFill>
                <a:effectLst/>
                <a:latin typeface="inherit"/>
              </a:rPr>
              <a:t>.</a:t>
            </a:r>
            <a:r>
              <a:rPr kumimoji="0" lang="en-US" altLang="en-US" sz="3200" b="0" i="0" u="none" strike="noStrike" cap="none" normalizeH="0" dirty="0">
                <a:ln>
                  <a:noFill/>
                </a:ln>
                <a:solidFill>
                  <a:srgbClr val="DD4A68"/>
                </a:solidFill>
                <a:effectLst/>
                <a:latin typeface="inherit"/>
              </a:rPr>
              <a:t>log</a:t>
            </a:r>
            <a:r>
              <a:rPr kumimoji="0" lang="en-US" altLang="en-US" sz="3200" b="0" i="0" u="none" strike="noStrike" cap="none" normalizeH="0" dirty="0">
                <a:ln>
                  <a:noFill/>
                </a:ln>
                <a:solidFill>
                  <a:srgbClr val="999999"/>
                </a:solidFill>
                <a:effectLst/>
                <a:latin typeface="inherit"/>
              </a:rPr>
              <a:t>(</a:t>
            </a:r>
            <a:r>
              <a:rPr kumimoji="0" lang="en-US" altLang="en-US" sz="3200" b="0" i="0" u="none" strike="noStrike" cap="none" normalizeH="0" dirty="0">
                <a:ln>
                  <a:noFill/>
                </a:ln>
                <a:solidFill>
                  <a:srgbClr val="669900"/>
                </a:solidFill>
                <a:effectLst/>
                <a:latin typeface="inherit"/>
              </a:rPr>
              <a:t>"data: "</a:t>
            </a:r>
            <a:r>
              <a:rPr kumimoji="0" lang="en-US" altLang="en-US" sz="3200" b="0" i="0" u="none" strike="noStrike" cap="none" normalizeH="0" dirty="0">
                <a:ln>
                  <a:noFill/>
                </a:ln>
                <a:solidFill>
                  <a:srgbClr val="999999"/>
                </a:solidFill>
                <a:effectLst/>
                <a:latin typeface="inherit"/>
              </a:rPr>
              <a:t>,</a:t>
            </a:r>
            <a:r>
              <a:rPr kumimoji="0" lang="en-US" altLang="en-US" sz="3200" b="0" i="0" u="none" strike="noStrike" cap="none" normalizeH="0" dirty="0">
                <a:ln>
                  <a:noFill/>
                </a:ln>
                <a:solidFill>
                  <a:srgbClr val="000000"/>
                </a:solidFill>
                <a:effectLst/>
                <a:latin typeface="Consolas" panose="020B0609020204030204" pitchFamily="49" charset="0"/>
              </a:rPr>
              <a:t> data</a:t>
            </a:r>
            <a:r>
              <a:rPr kumimoji="0" lang="en-US" altLang="en-US" sz="3200" b="0" i="0" u="none" strike="noStrike" cap="none" normalizeH="0" dirty="0">
                <a:ln>
                  <a:noFill/>
                </a:ln>
                <a:solidFill>
                  <a:srgbClr val="999999"/>
                </a:solidFill>
                <a:effectLst/>
                <a:latin typeface="inherit"/>
              </a:rPr>
              <a:t>);</a:t>
            </a:r>
            <a:r>
              <a:rPr kumimoji="0" lang="en-US" altLang="en-US" sz="3200" b="0" i="0" u="none" strike="noStrike" cap="none" normalizeH="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dirty="0">
                <a:ln>
                  <a:noFill/>
                </a:ln>
                <a:solidFill>
                  <a:srgbClr val="999999"/>
                </a:solidFill>
                <a:effectLst/>
                <a:latin typeface="inherit"/>
              </a:rPr>
              <a:t>}</a:t>
            </a:r>
            <a:r>
              <a:rPr kumimoji="0" lang="en-US" altLang="en-US" sz="3200" b="0" i="0" u="none" strike="noStrike" cap="none" normalizeH="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dirty="0" err="1">
                <a:ln>
                  <a:noFill/>
                </a:ln>
                <a:solidFill>
                  <a:srgbClr val="DD4A68"/>
                </a:solidFill>
                <a:effectLst/>
                <a:latin typeface="inherit"/>
              </a:rPr>
              <a:t>printData</a:t>
            </a:r>
            <a:r>
              <a:rPr kumimoji="0" lang="en-US" altLang="en-US" sz="3200" b="0" i="0" u="none" strike="noStrike" cap="none" normalizeH="0" dirty="0">
                <a:ln>
                  <a:noFill/>
                </a:ln>
                <a:solidFill>
                  <a:srgbClr val="999999"/>
                </a:solidFill>
                <a:effectLst/>
                <a:latin typeface="inherit"/>
              </a:rPr>
              <a:t>(</a:t>
            </a:r>
            <a:r>
              <a:rPr kumimoji="0" lang="en-US" altLang="en-US" sz="3200" b="0" i="0" u="none" strike="noStrike" cap="none" normalizeH="0" dirty="0">
                <a:ln>
                  <a:noFill/>
                </a:ln>
                <a:solidFill>
                  <a:srgbClr val="990055"/>
                </a:solidFill>
                <a:effectLst/>
                <a:latin typeface="inherit"/>
              </a:rPr>
              <a:t>2</a:t>
            </a:r>
            <a:r>
              <a:rPr kumimoji="0" lang="en-US" altLang="en-US" sz="3200" b="0" i="0" u="none" strike="noStrike" cap="none" normalizeH="0" dirty="0">
                <a:ln>
                  <a:noFill/>
                </a:ln>
                <a:solidFill>
                  <a:srgbClr val="999999"/>
                </a:solidFill>
                <a:effectLst/>
                <a:latin typeface="inherit"/>
              </a:rPr>
              <a:t>);</a:t>
            </a:r>
            <a:r>
              <a:rPr kumimoji="0" lang="en-US" altLang="en-US" sz="3200" b="0" i="0" u="none" strike="noStrike" cap="none" normalizeH="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dirty="0" err="1">
                <a:ln>
                  <a:noFill/>
                </a:ln>
                <a:solidFill>
                  <a:srgbClr val="DD4A68"/>
                </a:solidFill>
                <a:effectLst/>
                <a:latin typeface="inherit"/>
              </a:rPr>
              <a:t>printData</a:t>
            </a:r>
            <a:r>
              <a:rPr kumimoji="0" lang="en-US" altLang="en-US" sz="3200" b="0" i="0" u="none" strike="noStrike" cap="none" normalizeH="0" dirty="0">
                <a:ln>
                  <a:noFill/>
                </a:ln>
                <a:solidFill>
                  <a:srgbClr val="999999"/>
                </a:solidFill>
                <a:effectLst/>
                <a:latin typeface="inherit"/>
              </a:rPr>
              <a:t>(</a:t>
            </a:r>
            <a:r>
              <a:rPr kumimoji="0" lang="en-US" altLang="en-US" sz="3200" b="0" i="0" u="none" strike="noStrike" cap="none" normalizeH="0" dirty="0">
                <a:ln>
                  <a:noFill/>
                </a:ln>
                <a:solidFill>
                  <a:srgbClr val="669900"/>
                </a:solidFill>
                <a:effectLst/>
                <a:latin typeface="inherit"/>
              </a:rPr>
              <a:t>"hello"</a:t>
            </a:r>
            <a:r>
              <a:rPr kumimoji="0" lang="en-US" altLang="en-US" sz="3200" b="0" i="0" u="none" strike="noStrike" cap="none" normalizeH="0" dirty="0">
                <a:ln>
                  <a:noFill/>
                </a:ln>
                <a:solidFill>
                  <a:srgbClr val="999999"/>
                </a:solidFill>
                <a:effectLst/>
                <a:latin typeface="inherit"/>
              </a:rPr>
              <a:t>);</a:t>
            </a:r>
            <a:r>
              <a:rPr kumimoji="0" lang="en-US" altLang="en-US" sz="3200" b="0" i="0" u="none" strike="noStrike" cap="none" normalizeH="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dirty="0" err="1">
                <a:ln>
                  <a:noFill/>
                </a:ln>
                <a:solidFill>
                  <a:srgbClr val="DD4A68"/>
                </a:solidFill>
                <a:effectLst/>
                <a:latin typeface="inherit"/>
              </a:rPr>
              <a:t>printData</a:t>
            </a:r>
            <a:r>
              <a:rPr kumimoji="0" lang="en-US" altLang="en-US" sz="3200" b="0" i="0" u="none" strike="noStrike" cap="none" normalizeH="0" dirty="0">
                <a:ln>
                  <a:noFill/>
                </a:ln>
                <a:solidFill>
                  <a:srgbClr val="999999"/>
                </a:solidFill>
                <a:effectLst/>
                <a:latin typeface="inherit"/>
              </a:rPr>
              <a:t>(</a:t>
            </a:r>
            <a:r>
              <a:rPr kumimoji="0" lang="en-US" altLang="en-US" sz="3200" b="0" i="0" u="none" strike="noStrike" cap="none" normalizeH="0" dirty="0">
                <a:ln>
                  <a:noFill/>
                </a:ln>
                <a:solidFill>
                  <a:srgbClr val="990055"/>
                </a:solidFill>
                <a:effectLst/>
                <a:latin typeface="inherit"/>
              </a:rPr>
              <a:t>true</a:t>
            </a:r>
            <a:r>
              <a:rPr kumimoji="0" lang="en-US" altLang="en-US" sz="3200" b="0" i="0" u="none" strike="noStrike" cap="none" normalizeH="0" dirty="0">
                <a:ln>
                  <a:noFill/>
                </a:ln>
                <a:solidFill>
                  <a:srgbClr val="999999"/>
                </a:solidFill>
                <a:effectLst/>
                <a:latin typeface="inherit"/>
              </a:rPr>
              <a:t>);</a:t>
            </a:r>
            <a:r>
              <a:rPr kumimoji="0" lang="en-US" altLang="en-US" sz="3200" b="0" i="0" u="none" strike="noStrike" cap="none" normalizeH="0" dirty="0">
                <a:ln>
                  <a:noFill/>
                </a:ln>
                <a:solidFill>
                  <a:schemeClr val="tx1"/>
                </a:solidFill>
                <a:effectLst/>
              </a:rPr>
              <a:t> </a:t>
            </a:r>
            <a:endParaRPr kumimoji="0" lang="en-US" altLang="en-US" sz="3200" b="0" i="0" u="none" strike="noStrike" cap="none" normalizeH="0" dirty="0">
              <a:ln>
                <a:noFill/>
              </a:ln>
              <a:solidFill>
                <a:schemeClr val="tx1"/>
              </a:solidFill>
              <a:effectLst/>
              <a:latin typeface="Arial" panose="020B060402020202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85"/>
          <p:cNvSpPr txBox="1">
            <a:spLocks noGrp="1"/>
          </p:cNvSpPr>
          <p:nvPr>
            <p:ph type="title"/>
          </p:nvPr>
        </p:nvSpPr>
        <p:spPr>
          <a:xfrm>
            <a:off x="943700" y="518090"/>
            <a:ext cx="10515600" cy="618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IN" b="1"/>
              <a:t>TypeScript Modules</a:t>
            </a:r>
            <a:endParaRPr/>
          </a:p>
        </p:txBody>
      </p:sp>
      <p:sp>
        <p:nvSpPr>
          <p:cNvPr id="592" name="Google Shape;592;p85"/>
          <p:cNvSpPr txBox="1">
            <a:spLocks noGrp="1"/>
          </p:cNvSpPr>
          <p:nvPr>
            <p:ph type="body" idx="1"/>
          </p:nvPr>
        </p:nvSpPr>
        <p:spPr>
          <a:xfrm>
            <a:off x="838200" y="1546264"/>
            <a:ext cx="10515600" cy="5311800"/>
          </a:xfrm>
          <a:prstGeom prst="rect">
            <a:avLst/>
          </a:prstGeom>
          <a:noFill/>
          <a:ln>
            <a:noFill/>
          </a:ln>
        </p:spPr>
        <p:txBody>
          <a:bodyPr spcFirstLastPara="1" wrap="square" lIns="91425" tIns="45700" rIns="91425" bIns="45700" anchor="t" anchorCtr="0">
            <a:noAutofit/>
          </a:bodyPr>
          <a:lstStyle/>
          <a:p>
            <a:pPr marL="228600" lvl="0" indent="-241934" algn="l" rtl="0">
              <a:lnSpc>
                <a:spcPct val="90000"/>
              </a:lnSpc>
              <a:spcBef>
                <a:spcPts val="0"/>
              </a:spcBef>
              <a:spcAft>
                <a:spcPts val="0"/>
              </a:spcAft>
              <a:buClr>
                <a:schemeClr val="dk1"/>
              </a:buClr>
              <a:buSzPts val="2800"/>
              <a:buChar char="•"/>
            </a:pPr>
            <a:r>
              <a:rPr lang="en-IN"/>
              <a:t>A module is a way to create a group of related variables, functions, classes, and interfaces, etc. </a:t>
            </a:r>
            <a:endParaRPr/>
          </a:p>
          <a:p>
            <a:pPr marL="228600" lvl="0" indent="-241934" algn="l" rtl="0">
              <a:lnSpc>
                <a:spcPct val="90000"/>
              </a:lnSpc>
              <a:spcBef>
                <a:spcPts val="1000"/>
              </a:spcBef>
              <a:spcAft>
                <a:spcPts val="0"/>
              </a:spcAft>
              <a:buClr>
                <a:schemeClr val="dk1"/>
              </a:buClr>
              <a:buSzPts val="2800"/>
              <a:buChar char="•"/>
            </a:pPr>
            <a:r>
              <a:rPr lang="en-IN"/>
              <a:t>It executes in the </a:t>
            </a:r>
            <a:r>
              <a:rPr lang="en-IN" b="1"/>
              <a:t>local scope</a:t>
            </a:r>
            <a:r>
              <a:rPr lang="en-IN"/>
              <a:t>, not in the </a:t>
            </a:r>
            <a:r>
              <a:rPr lang="en-IN" b="1"/>
              <a:t>global scope</a:t>
            </a:r>
            <a:r>
              <a:rPr lang="en-IN"/>
              <a:t>. </a:t>
            </a:r>
            <a:endParaRPr/>
          </a:p>
          <a:p>
            <a:pPr marL="228600" lvl="0" indent="-241934" algn="l" rtl="0">
              <a:lnSpc>
                <a:spcPct val="90000"/>
              </a:lnSpc>
              <a:spcBef>
                <a:spcPts val="1000"/>
              </a:spcBef>
              <a:spcAft>
                <a:spcPts val="0"/>
              </a:spcAft>
              <a:buClr>
                <a:schemeClr val="dk1"/>
              </a:buClr>
              <a:buSzPts val="2800"/>
              <a:buChar char="•"/>
            </a:pPr>
            <a:r>
              <a:rPr lang="en-IN"/>
              <a:t>We can create a module by using the </a:t>
            </a:r>
            <a:r>
              <a:rPr lang="en-IN" b="1"/>
              <a:t>export</a:t>
            </a:r>
            <a:r>
              <a:rPr lang="en-IN"/>
              <a:t> keyword and can use in other modules by using the </a:t>
            </a:r>
            <a:r>
              <a:rPr lang="en-IN" b="1"/>
              <a:t>import</a:t>
            </a:r>
            <a:r>
              <a:rPr lang="en-IN"/>
              <a:t> keyword.</a:t>
            </a:r>
            <a:endParaRPr/>
          </a:p>
          <a:p>
            <a:pPr marL="228600" lvl="0" indent="-241934" algn="l" rtl="0">
              <a:lnSpc>
                <a:spcPct val="90000"/>
              </a:lnSpc>
              <a:spcBef>
                <a:spcPts val="1000"/>
              </a:spcBef>
              <a:spcAft>
                <a:spcPts val="0"/>
              </a:spcAft>
              <a:buClr>
                <a:schemeClr val="dk1"/>
              </a:buClr>
              <a:buSzPts val="2800"/>
              <a:buChar char="•"/>
            </a:pPr>
            <a:r>
              <a:rPr lang="en-IN"/>
              <a:t>Modules import another module by using a </a:t>
            </a:r>
            <a:r>
              <a:rPr lang="en-IN" b="1"/>
              <a:t>module loader</a:t>
            </a:r>
            <a:r>
              <a:rPr lang="en-IN"/>
              <a:t>. </a:t>
            </a:r>
            <a:endParaRPr/>
          </a:p>
          <a:p>
            <a:pPr marL="228600" lvl="0" indent="-241934" algn="l" rtl="0">
              <a:lnSpc>
                <a:spcPct val="90000"/>
              </a:lnSpc>
              <a:spcBef>
                <a:spcPts val="1000"/>
              </a:spcBef>
              <a:spcAft>
                <a:spcPts val="0"/>
              </a:spcAft>
              <a:buClr>
                <a:schemeClr val="dk1"/>
              </a:buClr>
              <a:buSzPts val="2800"/>
              <a:buChar char="•"/>
            </a:pPr>
            <a:r>
              <a:rPr lang="en-IN"/>
              <a:t>The most common modules loaders which are used in JavaScript are the </a:t>
            </a:r>
            <a:r>
              <a:rPr lang="en-IN" b="1"/>
              <a:t>CommonJS</a:t>
            </a:r>
            <a:r>
              <a:rPr lang="en-IN"/>
              <a:t> module loader for </a:t>
            </a:r>
            <a:r>
              <a:rPr lang="en-IN" b="1"/>
              <a:t>Node.js</a:t>
            </a:r>
            <a:r>
              <a:rPr lang="en-IN"/>
              <a:t> and </a:t>
            </a:r>
            <a:r>
              <a:rPr lang="en-IN" b="1"/>
              <a:t>require.js</a:t>
            </a:r>
            <a:r>
              <a:rPr lang="en-IN"/>
              <a:t> for Web applications.</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8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599" name="Google Shape;599;p8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2800"/>
              <a:buFont typeface="Arial"/>
              <a:buNone/>
            </a:pPr>
            <a:r>
              <a:rPr lang="en-IN" b="1"/>
              <a:t>Steps</a:t>
            </a:r>
            <a:r>
              <a:rPr lang="en-IN"/>
              <a:t>:</a:t>
            </a:r>
            <a:endParaRPr/>
          </a:p>
          <a:p>
            <a:pPr marL="514350" lvl="0" indent="-527685" algn="l" rtl="0">
              <a:spcBef>
                <a:spcPts val="1000"/>
              </a:spcBef>
              <a:spcAft>
                <a:spcPts val="0"/>
              </a:spcAft>
              <a:buSzPts val="2800"/>
              <a:buAutoNum type="arabicPeriod"/>
            </a:pPr>
            <a:r>
              <a:rPr lang="en-IN"/>
              <a:t>Module Creation</a:t>
            </a:r>
            <a:endParaRPr/>
          </a:p>
          <a:p>
            <a:pPr marL="514350" lvl="0" indent="-527685" algn="l" rtl="0">
              <a:spcBef>
                <a:spcPts val="1000"/>
              </a:spcBef>
              <a:spcAft>
                <a:spcPts val="0"/>
              </a:spcAft>
              <a:buSzPts val="2800"/>
              <a:buAutoNum type="arabicPeriod"/>
            </a:pPr>
            <a:r>
              <a:rPr lang="en-IN"/>
              <a:t>Accessing the module in another file by using the </a:t>
            </a:r>
            <a:r>
              <a:rPr lang="en-IN" b="1"/>
              <a:t>import</a:t>
            </a:r>
            <a:r>
              <a:rPr lang="en-IN"/>
              <a:t> keyword.</a:t>
            </a:r>
            <a:endParaRPr/>
          </a:p>
          <a:p>
            <a:pPr marL="514350" lvl="0" indent="-527685" algn="l" rtl="0">
              <a:spcBef>
                <a:spcPts val="1000"/>
              </a:spcBef>
              <a:spcAft>
                <a:spcPts val="0"/>
              </a:spcAft>
              <a:buSzPts val="2800"/>
              <a:buAutoNum type="arabicPeriod"/>
            </a:pPr>
            <a:r>
              <a:rPr lang="en-IN"/>
              <a:t>Compiling and Execution of Modules</a:t>
            </a:r>
            <a:endParaRPr/>
          </a:p>
          <a:p>
            <a:pPr marL="0" lvl="0" indent="0" algn="l" rtl="0">
              <a:spcBef>
                <a:spcPts val="1000"/>
              </a:spcBef>
              <a:spcAft>
                <a:spcPts val="0"/>
              </a:spcAft>
              <a:buNone/>
            </a:pP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87"/>
          <p:cNvSpPr txBox="1">
            <a:spLocks noGrp="1"/>
          </p:cNvSpPr>
          <p:nvPr>
            <p:ph type="body" idx="1"/>
          </p:nvPr>
        </p:nvSpPr>
        <p:spPr>
          <a:xfrm>
            <a:off x="838200" y="255640"/>
            <a:ext cx="10515600" cy="6361470"/>
          </a:xfrm>
          <a:prstGeom prst="rect">
            <a:avLst/>
          </a:prstGeom>
          <a:noFill/>
          <a:ln>
            <a:noFill/>
          </a:ln>
        </p:spPr>
        <p:txBody>
          <a:bodyPr spcFirstLastPara="1" wrap="square" lIns="91425" tIns="45700" rIns="91425" bIns="45700" anchor="t" anchorCtr="0">
            <a:noAutofit/>
          </a:bodyPr>
          <a:lstStyle/>
          <a:p>
            <a:pPr marL="228600" lvl="0" indent="-257809" algn="l" rtl="0">
              <a:lnSpc>
                <a:spcPct val="90000"/>
              </a:lnSpc>
              <a:spcBef>
                <a:spcPts val="0"/>
              </a:spcBef>
              <a:spcAft>
                <a:spcPts val="0"/>
              </a:spcAft>
              <a:buClr>
                <a:schemeClr val="dk1"/>
              </a:buClr>
              <a:buSzPts val="2000"/>
              <a:buChar char="•"/>
            </a:pPr>
            <a:r>
              <a:rPr lang="en-IN" sz="2000" b="1"/>
              <a:t>Example</a:t>
            </a:r>
            <a:r>
              <a:rPr lang="en-IN" sz="2000"/>
              <a:t>: Let us understand the module with the following example.</a:t>
            </a:r>
            <a:endParaRPr sz="2000"/>
          </a:p>
          <a:p>
            <a:pPr marL="0" lvl="0" indent="0" algn="l" rtl="0">
              <a:lnSpc>
                <a:spcPct val="90000"/>
              </a:lnSpc>
              <a:spcBef>
                <a:spcPts val="1000"/>
              </a:spcBef>
              <a:spcAft>
                <a:spcPts val="0"/>
              </a:spcAft>
              <a:buClr>
                <a:schemeClr val="dk1"/>
              </a:buClr>
              <a:buSzPts val="2800"/>
              <a:buNone/>
            </a:pPr>
            <a:r>
              <a:rPr lang="en-IN" sz="2000"/>
              <a:t>1</a:t>
            </a:r>
            <a:r>
              <a:rPr lang="en-IN" sz="2000" b="1"/>
              <a:t>. Module Creation</a:t>
            </a:r>
            <a:endParaRPr sz="2000" b="1"/>
          </a:p>
          <a:p>
            <a:pPr marL="0" lvl="0" indent="0" algn="l" rtl="0">
              <a:lnSpc>
                <a:spcPct val="90000"/>
              </a:lnSpc>
              <a:spcBef>
                <a:spcPts val="1000"/>
              </a:spcBef>
              <a:spcAft>
                <a:spcPts val="0"/>
              </a:spcAft>
              <a:buClr>
                <a:schemeClr val="dk1"/>
              </a:buClr>
              <a:buSzPts val="2800"/>
              <a:buNone/>
            </a:pPr>
            <a:r>
              <a:rPr lang="en-IN" sz="2000"/>
              <a:t>//FileName: </a:t>
            </a:r>
            <a:r>
              <a:rPr lang="en-IN" sz="2000" b="1"/>
              <a:t>addition.ts</a:t>
            </a:r>
            <a:endParaRPr sz="2000"/>
          </a:p>
          <a:p>
            <a:pPr marL="0" lvl="0" indent="0" algn="l" rtl="0">
              <a:lnSpc>
                <a:spcPct val="90000"/>
              </a:lnSpc>
              <a:spcBef>
                <a:spcPts val="1000"/>
              </a:spcBef>
              <a:spcAft>
                <a:spcPts val="0"/>
              </a:spcAft>
              <a:buClr>
                <a:schemeClr val="dk1"/>
              </a:buClr>
              <a:buSzPts val="2800"/>
              <a:buNone/>
            </a:pPr>
            <a:r>
              <a:rPr lang="en-IN" sz="2000"/>
              <a:t>export class Addition{  </a:t>
            </a:r>
            <a:endParaRPr sz="2000"/>
          </a:p>
          <a:p>
            <a:pPr marL="0" lvl="0" indent="0" algn="l" rtl="0">
              <a:lnSpc>
                <a:spcPct val="90000"/>
              </a:lnSpc>
              <a:spcBef>
                <a:spcPts val="1000"/>
              </a:spcBef>
              <a:spcAft>
                <a:spcPts val="0"/>
              </a:spcAft>
              <a:buClr>
                <a:schemeClr val="dk1"/>
              </a:buClr>
              <a:buSzPts val="2800"/>
              <a:buNone/>
            </a:pPr>
            <a:r>
              <a:rPr lang="en-IN" sz="2000"/>
              <a:t>    constructor(private x: number, private y: number){  </a:t>
            </a:r>
            <a:endParaRPr sz="2000"/>
          </a:p>
          <a:p>
            <a:pPr marL="0" lvl="0" indent="0" algn="l" rtl="0">
              <a:lnSpc>
                <a:spcPct val="90000"/>
              </a:lnSpc>
              <a:spcBef>
                <a:spcPts val="1000"/>
              </a:spcBef>
              <a:spcAft>
                <a:spcPts val="0"/>
              </a:spcAft>
              <a:buClr>
                <a:schemeClr val="dk1"/>
              </a:buClr>
              <a:buSzPts val="2800"/>
              <a:buNone/>
            </a:pPr>
            <a:r>
              <a:rPr lang="en-IN" sz="2000"/>
              <a:t>    }  </a:t>
            </a:r>
            <a:endParaRPr sz="2000"/>
          </a:p>
          <a:p>
            <a:pPr marL="0" lvl="0" indent="0" algn="l" rtl="0">
              <a:lnSpc>
                <a:spcPct val="90000"/>
              </a:lnSpc>
              <a:spcBef>
                <a:spcPts val="1000"/>
              </a:spcBef>
              <a:spcAft>
                <a:spcPts val="0"/>
              </a:spcAft>
              <a:buClr>
                <a:schemeClr val="dk1"/>
              </a:buClr>
              <a:buSzPts val="2800"/>
              <a:buNone/>
            </a:pPr>
            <a:r>
              <a:rPr lang="en-IN" sz="2000"/>
              <a:t>    Sum(){  </a:t>
            </a:r>
            <a:endParaRPr sz="2000"/>
          </a:p>
          <a:p>
            <a:pPr marL="0" lvl="0" indent="0" algn="l" rtl="0">
              <a:lnSpc>
                <a:spcPct val="90000"/>
              </a:lnSpc>
              <a:spcBef>
                <a:spcPts val="1000"/>
              </a:spcBef>
              <a:spcAft>
                <a:spcPts val="0"/>
              </a:spcAft>
              <a:buClr>
                <a:schemeClr val="dk1"/>
              </a:buClr>
              <a:buSzPts val="2800"/>
              <a:buNone/>
            </a:pPr>
            <a:r>
              <a:rPr lang="en-IN" sz="2000"/>
              <a:t>        console.log("SUM: " +(this.x + this.y));  </a:t>
            </a:r>
            <a:endParaRPr sz="2000"/>
          </a:p>
          <a:p>
            <a:pPr marL="0" lvl="0" indent="0" algn="l" rtl="0">
              <a:lnSpc>
                <a:spcPct val="90000"/>
              </a:lnSpc>
              <a:spcBef>
                <a:spcPts val="1000"/>
              </a:spcBef>
              <a:spcAft>
                <a:spcPts val="0"/>
              </a:spcAft>
              <a:buClr>
                <a:schemeClr val="dk1"/>
              </a:buClr>
              <a:buSzPts val="2800"/>
              <a:buNone/>
            </a:pPr>
            <a:r>
              <a:rPr lang="en-IN" sz="2000"/>
              <a:t>    }  </a:t>
            </a:r>
            <a:endParaRPr sz="2000"/>
          </a:p>
          <a:p>
            <a:pPr marL="0" lvl="0" indent="0" algn="l" rtl="0">
              <a:lnSpc>
                <a:spcPct val="90000"/>
              </a:lnSpc>
              <a:spcBef>
                <a:spcPts val="1000"/>
              </a:spcBef>
              <a:spcAft>
                <a:spcPts val="0"/>
              </a:spcAft>
              <a:buClr>
                <a:schemeClr val="dk1"/>
              </a:buClr>
              <a:buSzPts val="2800"/>
              <a:buNone/>
            </a:pPr>
            <a:r>
              <a:rPr lang="en-IN" sz="2000"/>
              <a:t>}  </a:t>
            </a:r>
            <a:endParaRPr sz="2000"/>
          </a:p>
          <a:p>
            <a:pPr marL="0" lvl="0" indent="0" algn="l" rtl="0">
              <a:lnSpc>
                <a:spcPct val="90000"/>
              </a:lnSpc>
              <a:spcBef>
                <a:spcPts val="1000"/>
              </a:spcBef>
              <a:spcAft>
                <a:spcPts val="0"/>
              </a:spcAft>
              <a:buClr>
                <a:schemeClr val="dk1"/>
              </a:buClr>
              <a:buSzPts val="2800"/>
              <a:buNone/>
            </a:pPr>
            <a:r>
              <a:rPr lang="en-IN" sz="2000"/>
              <a:t>2</a:t>
            </a:r>
            <a:r>
              <a:rPr lang="en-IN" sz="2000" b="1"/>
              <a:t>. Accessing the module in another file by using the import keyword.</a:t>
            </a:r>
            <a:endParaRPr sz="2000" b="1"/>
          </a:p>
          <a:p>
            <a:pPr marL="0" lvl="0" indent="0" algn="l" rtl="0">
              <a:lnSpc>
                <a:spcPct val="90000"/>
              </a:lnSpc>
              <a:spcBef>
                <a:spcPts val="1000"/>
              </a:spcBef>
              <a:spcAft>
                <a:spcPts val="0"/>
              </a:spcAft>
              <a:buClr>
                <a:schemeClr val="dk1"/>
              </a:buClr>
              <a:buSzPts val="2800"/>
              <a:buNone/>
            </a:pPr>
            <a:r>
              <a:rPr lang="en-IN" sz="2000"/>
              <a:t>//FileName: app.ts</a:t>
            </a:r>
            <a:endParaRPr sz="2000"/>
          </a:p>
          <a:p>
            <a:pPr marL="0" lvl="0" indent="0" algn="l" rtl="0">
              <a:lnSpc>
                <a:spcPct val="90000"/>
              </a:lnSpc>
              <a:spcBef>
                <a:spcPts val="1000"/>
              </a:spcBef>
              <a:spcAft>
                <a:spcPts val="0"/>
              </a:spcAft>
              <a:buClr>
                <a:schemeClr val="dk1"/>
              </a:buClr>
              <a:buSzPts val="2800"/>
              <a:buNone/>
            </a:pPr>
            <a:r>
              <a:rPr lang="en-IN" sz="2000"/>
              <a:t>import {Addition} from './addition';  </a:t>
            </a:r>
            <a:endParaRPr sz="2000"/>
          </a:p>
          <a:p>
            <a:pPr marL="0" lvl="0" indent="0" algn="l" rtl="0">
              <a:lnSpc>
                <a:spcPct val="90000"/>
              </a:lnSpc>
              <a:spcBef>
                <a:spcPts val="1000"/>
              </a:spcBef>
              <a:spcAft>
                <a:spcPts val="0"/>
              </a:spcAft>
              <a:buClr>
                <a:schemeClr val="dk1"/>
              </a:buClr>
              <a:buSzPts val="2800"/>
              <a:buNone/>
            </a:pPr>
            <a:r>
              <a:rPr lang="en-IN" sz="2000"/>
              <a:t>let addObject = new Addition(10, 20);   </a:t>
            </a:r>
            <a:endParaRPr sz="2000"/>
          </a:p>
          <a:p>
            <a:pPr marL="0" lvl="0" indent="0" algn="l" rtl="0">
              <a:lnSpc>
                <a:spcPct val="90000"/>
              </a:lnSpc>
              <a:spcBef>
                <a:spcPts val="1000"/>
              </a:spcBef>
              <a:spcAft>
                <a:spcPts val="0"/>
              </a:spcAft>
              <a:buClr>
                <a:schemeClr val="dk1"/>
              </a:buClr>
              <a:buSzPts val="2800"/>
              <a:buNone/>
            </a:pPr>
            <a:r>
              <a:rPr lang="en-IN" sz="2000"/>
              <a:t>addObject.Sum();  </a:t>
            </a:r>
            <a:endParaRPr sz="20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8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611" name="Google Shape;611;p8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2800"/>
              <a:buFont typeface="Arial"/>
              <a:buNone/>
            </a:pPr>
            <a:endParaRPr sz="2000"/>
          </a:p>
          <a:p>
            <a:pPr marL="0" lvl="0" indent="0" algn="l" rtl="0">
              <a:spcBef>
                <a:spcPts val="1000"/>
              </a:spcBef>
              <a:spcAft>
                <a:spcPts val="0"/>
              </a:spcAft>
              <a:buClr>
                <a:schemeClr val="dk1"/>
              </a:buClr>
              <a:buSzPts val="2800"/>
              <a:buFont typeface="Arial"/>
              <a:buNone/>
            </a:pPr>
            <a:r>
              <a:rPr lang="en-IN" sz="2000"/>
              <a:t>3</a:t>
            </a:r>
            <a:r>
              <a:rPr lang="en-IN" sz="2000" b="1"/>
              <a:t>. Compiling and Execution of Modules</a:t>
            </a:r>
            <a:endParaRPr sz="2000" b="1"/>
          </a:p>
          <a:p>
            <a:pPr marL="0" lvl="0" indent="0" algn="l" rtl="0">
              <a:spcBef>
                <a:spcPts val="1000"/>
              </a:spcBef>
              <a:spcAft>
                <a:spcPts val="0"/>
              </a:spcAft>
              <a:buNone/>
            </a:pPr>
            <a:r>
              <a:rPr lang="en-IN" sz="2000"/>
              <a:t>Open the </a:t>
            </a:r>
            <a:r>
              <a:rPr lang="en-IN" sz="2000" b="1"/>
              <a:t>terminal</a:t>
            </a:r>
            <a:r>
              <a:rPr lang="en-IN" sz="2000"/>
              <a:t> and go to the location where you stored your </a:t>
            </a:r>
            <a:r>
              <a:rPr lang="en-IN" sz="2000" b="1"/>
              <a:t>project</a:t>
            </a:r>
            <a:r>
              <a:rPr lang="en-IN" sz="2000"/>
              <a:t>. Now, type the following command in the terminal window.</a:t>
            </a:r>
            <a:endParaRPr sz="2000"/>
          </a:p>
          <a:p>
            <a:pPr marL="0" lvl="0" indent="0" algn="l" rtl="0">
              <a:spcBef>
                <a:spcPts val="1000"/>
              </a:spcBef>
              <a:spcAft>
                <a:spcPts val="0"/>
              </a:spcAft>
              <a:buNone/>
            </a:pPr>
            <a:r>
              <a:rPr lang="en-IN" sz="1200">
                <a:highlight>
                  <a:srgbClr val="D9E5F3"/>
                </a:highlight>
                <a:latin typeface="Consolas"/>
                <a:ea typeface="Consolas"/>
                <a:cs typeface="Consolas"/>
                <a:sym typeface="Consolas"/>
              </a:rPr>
              <a:t>--module &lt;target&gt; &lt;file path&gt;</a:t>
            </a:r>
            <a:endParaRPr sz="2000"/>
          </a:p>
          <a:p>
            <a:pPr marL="0" marR="0" lvl="0" indent="0" algn="l" rtl="0">
              <a:lnSpc>
                <a:spcPct val="90000"/>
              </a:lnSpc>
              <a:spcBef>
                <a:spcPts val="1000"/>
              </a:spcBef>
              <a:spcAft>
                <a:spcPts val="0"/>
              </a:spcAft>
              <a:buNone/>
            </a:pPr>
            <a:r>
              <a:rPr lang="en-IN" sz="2000"/>
              <a:t>Use of the above targets depend on the application and module loader you are using.</a:t>
            </a:r>
            <a:endParaRPr sz="2000"/>
          </a:p>
          <a:p>
            <a:pPr marL="0" lvl="0" indent="0" algn="l" rtl="0">
              <a:spcBef>
                <a:spcPts val="1000"/>
              </a:spcBef>
              <a:spcAft>
                <a:spcPts val="0"/>
              </a:spcAft>
              <a:buClr>
                <a:schemeClr val="dk1"/>
              </a:buClr>
              <a:buSzPts val="2800"/>
              <a:buFont typeface="Arial"/>
              <a:buNone/>
            </a:pPr>
            <a:endParaRPr sz="1300">
              <a:solidFill>
                <a:srgbClr val="181717"/>
              </a:solidFill>
              <a:highlight>
                <a:srgbClr val="FFFFFF"/>
              </a:highlight>
              <a:latin typeface="Verdana"/>
              <a:ea typeface="Verdana"/>
              <a:cs typeface="Verdana"/>
              <a:sym typeface="Verdana"/>
            </a:endParaRPr>
          </a:p>
          <a:p>
            <a:pPr marL="0" lvl="0" indent="0" algn="l" rtl="0">
              <a:spcBef>
                <a:spcPts val="1000"/>
              </a:spcBef>
              <a:spcAft>
                <a:spcPts val="0"/>
              </a:spcAft>
              <a:buClr>
                <a:schemeClr val="dk1"/>
              </a:buClr>
              <a:buSzPts val="2800"/>
              <a:buFont typeface="Arial"/>
              <a:buNone/>
            </a:pPr>
            <a:r>
              <a:rPr lang="en-IN" sz="2000"/>
              <a:t>$ tsc --module commonjs app.ts  </a:t>
            </a:r>
            <a:endParaRPr sz="2000"/>
          </a:p>
          <a:p>
            <a:pPr marL="0" lvl="0" indent="0" algn="l" rtl="0">
              <a:spcBef>
                <a:spcPts val="1000"/>
              </a:spcBef>
              <a:spcAft>
                <a:spcPts val="0"/>
              </a:spcAft>
              <a:buClr>
                <a:schemeClr val="dk1"/>
              </a:buClr>
              <a:buSzPts val="2800"/>
              <a:buFont typeface="Arial"/>
              <a:buNone/>
            </a:pPr>
            <a:r>
              <a:rPr lang="en-IN" sz="2000"/>
              <a:t>$ node ./app.js  </a:t>
            </a:r>
            <a:endParaRPr sz="2000"/>
          </a:p>
          <a:p>
            <a:pPr marL="0" lvl="0" indent="0" algn="l" rtl="0">
              <a:spcBef>
                <a:spcPts val="1000"/>
              </a:spcBef>
              <a:spcAft>
                <a:spcPts val="0"/>
              </a:spcAft>
              <a:buClr>
                <a:schemeClr val="dk1"/>
              </a:buClr>
              <a:buSzPts val="2800"/>
              <a:buFont typeface="Arial"/>
              <a:buNone/>
            </a:pPr>
            <a:r>
              <a:rPr lang="en-IN" sz="2000"/>
              <a:t>4. </a:t>
            </a:r>
            <a:r>
              <a:rPr lang="en-IN" sz="2000" b="1"/>
              <a:t>Output</a:t>
            </a:r>
            <a:r>
              <a:rPr lang="en-IN" sz="2000"/>
              <a:t>: </a:t>
            </a:r>
            <a:endParaRPr sz="2000"/>
          </a:p>
          <a:p>
            <a:pPr marL="0" lvl="0" indent="0" algn="l" rtl="0">
              <a:spcBef>
                <a:spcPts val="1000"/>
              </a:spcBef>
              <a:spcAft>
                <a:spcPts val="0"/>
              </a:spcAft>
              <a:buClr>
                <a:schemeClr val="dk1"/>
              </a:buClr>
              <a:buSzPts val="2800"/>
              <a:buFont typeface="Arial"/>
              <a:buNone/>
            </a:pPr>
            <a:r>
              <a:rPr lang="en-IN" sz="2000"/>
              <a:t>SUM: 30</a:t>
            </a:r>
            <a:endParaRPr sz="2000"/>
          </a:p>
          <a:p>
            <a:pPr marL="0" lvl="0" indent="0" algn="l" rtl="0">
              <a:spcBef>
                <a:spcPts val="1000"/>
              </a:spcBef>
              <a:spcAft>
                <a:spcPts val="0"/>
              </a:spcAft>
              <a:buNone/>
            </a:pP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8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a:t>References</a:t>
            </a:r>
            <a:endParaRPr/>
          </a:p>
        </p:txBody>
      </p:sp>
      <p:sp>
        <p:nvSpPr>
          <p:cNvPr id="618" name="Google Shape;618;p89"/>
          <p:cNvSpPr txBox="1">
            <a:spLocks noGrp="1"/>
          </p:cNvSpPr>
          <p:nvPr>
            <p:ph type="body" idx="1"/>
          </p:nvPr>
        </p:nvSpPr>
        <p:spPr>
          <a:xfrm>
            <a:off x="838200" y="1418200"/>
            <a:ext cx="10515600" cy="5439900"/>
          </a:xfrm>
          <a:prstGeom prst="rect">
            <a:avLst/>
          </a:prstGeom>
        </p:spPr>
        <p:txBody>
          <a:bodyPr spcFirstLastPara="1" wrap="square" lIns="91425" tIns="45700" rIns="91425" bIns="45700" anchor="t" anchorCtr="0">
            <a:normAutofit fontScale="85000" lnSpcReduction="20000"/>
          </a:bodyPr>
          <a:lstStyle/>
          <a:p>
            <a:pPr marL="457200" lvl="0" indent="-325755" algn="l" rtl="0">
              <a:spcBef>
                <a:spcPts val="1000"/>
              </a:spcBef>
              <a:spcAft>
                <a:spcPts val="0"/>
              </a:spcAft>
              <a:buSzPct val="64285"/>
              <a:buAutoNum type="arabicPeriod"/>
            </a:pPr>
            <a:r>
              <a:rPr lang="en-IN"/>
              <a:t>Yakov Fain and Anton Moiseev, “TypeScript Quickly”, Manning Publications.</a:t>
            </a:r>
            <a:endParaRPr/>
          </a:p>
          <a:p>
            <a:pPr marL="450000" lvl="0" indent="0" algn="l" rtl="0">
              <a:spcBef>
                <a:spcPts val="1000"/>
              </a:spcBef>
              <a:spcAft>
                <a:spcPts val="0"/>
              </a:spcAft>
              <a:buNone/>
            </a:pPr>
            <a:r>
              <a:rPr lang="en-IN" u="sng">
                <a:solidFill>
                  <a:schemeClr val="hlink"/>
                </a:solidFill>
                <a:hlinkClick r:id="rId3"/>
              </a:rPr>
              <a:t>https://drive.google.com/file/d/164stbHHyQIWB_y8s90oTnS-SoFrxc6S_/view?usp=share_link</a:t>
            </a:r>
            <a:r>
              <a:rPr lang="en-IN"/>
              <a:t> </a:t>
            </a:r>
            <a:endParaRPr/>
          </a:p>
          <a:p>
            <a:pPr marL="457200" lvl="0" indent="-325755" algn="l" rtl="0">
              <a:spcBef>
                <a:spcPts val="1000"/>
              </a:spcBef>
              <a:spcAft>
                <a:spcPts val="0"/>
              </a:spcAft>
              <a:buSzPct val="64285"/>
              <a:buAutoNum type="arabicPeriod"/>
            </a:pPr>
            <a:r>
              <a:rPr lang="en-IN"/>
              <a:t>Steve Fenton, “Pro TypeScript: Application - Scale Javascript Development”, Apress </a:t>
            </a:r>
            <a:endParaRPr/>
          </a:p>
          <a:p>
            <a:pPr marL="457200" lvl="0" indent="0" algn="l" rtl="0">
              <a:spcBef>
                <a:spcPts val="1000"/>
              </a:spcBef>
              <a:spcAft>
                <a:spcPts val="0"/>
              </a:spcAft>
              <a:buNone/>
            </a:pPr>
            <a:r>
              <a:rPr lang="en-IN" u="sng">
                <a:solidFill>
                  <a:schemeClr val="hlink"/>
                </a:solidFill>
                <a:hlinkClick r:id="rId4"/>
              </a:rPr>
              <a:t>https://drive.google.com/file/d/1ma-ju9yrbBD_DrqSdJCtDkQZHB2czk85/view?usp=share_link</a:t>
            </a:r>
            <a:r>
              <a:rPr lang="en-IN"/>
              <a:t> </a:t>
            </a:r>
            <a:endParaRPr/>
          </a:p>
          <a:p>
            <a:pPr marL="457200" lvl="0" indent="-325755" algn="l" rtl="0">
              <a:spcBef>
                <a:spcPts val="1000"/>
              </a:spcBef>
              <a:spcAft>
                <a:spcPts val="0"/>
              </a:spcAft>
              <a:buSzPct val="64285"/>
              <a:buAutoNum type="arabicPeriod"/>
            </a:pPr>
            <a:r>
              <a:rPr lang="en-IN"/>
              <a:t>Boris Cherny, “Programming TypeScript- Making Your Javascript Application Scale”, O’Reilly Media Inc.</a:t>
            </a:r>
            <a:endParaRPr/>
          </a:p>
          <a:p>
            <a:pPr marL="457200" lvl="0" indent="0" algn="l" rtl="0">
              <a:spcBef>
                <a:spcPts val="1000"/>
              </a:spcBef>
              <a:spcAft>
                <a:spcPts val="0"/>
              </a:spcAft>
              <a:buNone/>
            </a:pPr>
            <a:r>
              <a:rPr lang="en-IN" u="sng">
                <a:solidFill>
                  <a:schemeClr val="hlink"/>
                </a:solidFill>
                <a:hlinkClick r:id="rId5"/>
              </a:rPr>
              <a:t>https://drive.google.com/file/d/1mf49NTqLRjhHZDET_bT1WYgk1B5VaEBa/view?usp=sharing</a:t>
            </a:r>
            <a:r>
              <a:rPr lang="en-IN"/>
              <a:t> </a:t>
            </a:r>
            <a:endParaRPr/>
          </a:p>
          <a:p>
            <a:pPr marL="457200" lvl="0" indent="-325755" algn="l" rtl="0">
              <a:spcBef>
                <a:spcPts val="1000"/>
              </a:spcBef>
              <a:spcAft>
                <a:spcPts val="0"/>
              </a:spcAft>
              <a:buSzPct val="64285"/>
              <a:buAutoNum type="arabicPeriod"/>
            </a:pPr>
            <a:r>
              <a:rPr lang="en-IN" u="sng">
                <a:solidFill>
                  <a:schemeClr val="hlink"/>
                </a:solidFill>
                <a:hlinkClick r:id="rId6"/>
              </a:rPr>
              <a:t>https://www.javatpoint.com/typescript-tutorial</a:t>
            </a:r>
            <a:endParaRPr/>
          </a:p>
          <a:p>
            <a:pPr marL="457200" lvl="0" indent="-325755" algn="l" rtl="0">
              <a:spcBef>
                <a:spcPts val="0"/>
              </a:spcBef>
              <a:spcAft>
                <a:spcPts val="0"/>
              </a:spcAft>
              <a:buSzPct val="64285"/>
              <a:buAutoNum type="arabicPeriod"/>
            </a:pPr>
            <a:r>
              <a:rPr lang="en-IN" u="sng">
                <a:solidFill>
                  <a:schemeClr val="hlink"/>
                </a:solidFill>
                <a:hlinkClick r:id="rId7"/>
              </a:rPr>
              <a:t>https://www.tutorialsteacher.com/typescript</a:t>
            </a:r>
            <a:endParaRPr/>
          </a:p>
          <a:p>
            <a:pPr marL="457200" lvl="0" indent="-325755" algn="l" rtl="0">
              <a:spcBef>
                <a:spcPts val="0"/>
              </a:spcBef>
              <a:spcAft>
                <a:spcPts val="0"/>
              </a:spcAft>
              <a:buSzPct val="64285"/>
              <a:buAutoNum type="arabicPeriod"/>
            </a:pPr>
            <a:r>
              <a:rPr lang="en-IN"/>
              <a:t>Typescript in 50 Lessons</a:t>
            </a:r>
            <a:endParaRPr/>
          </a:p>
          <a:p>
            <a:pPr marL="457200" lvl="0" indent="0" algn="l" rtl="0">
              <a:spcBef>
                <a:spcPts val="1000"/>
              </a:spcBef>
              <a:spcAft>
                <a:spcPts val="0"/>
              </a:spcAft>
              <a:buNone/>
            </a:pPr>
            <a:r>
              <a:rPr lang="en-IN" u="sng">
                <a:solidFill>
                  <a:schemeClr val="hlink"/>
                </a:solidFill>
                <a:hlinkClick r:id="rId8"/>
              </a:rPr>
              <a:t>https://drive.google.com/file/d/1mhUttBaMxiP7XUArNV3QUxLSFtM0CaWu/view?usp=share_link</a:t>
            </a:r>
            <a:r>
              <a:rPr lang="en-I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36" name="Google Shape;136;p2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marR="0" lvl="0" indent="0" algn="just" rtl="0">
              <a:lnSpc>
                <a:spcPct val="90000"/>
              </a:lnSpc>
              <a:spcBef>
                <a:spcPts val="1000"/>
              </a:spcBef>
              <a:spcAft>
                <a:spcPts val="0"/>
              </a:spcAft>
              <a:buNone/>
            </a:pPr>
            <a:endParaRPr/>
          </a:p>
          <a:p>
            <a:pPr marL="228600" lvl="0" indent="-228600" algn="just" rtl="0">
              <a:spcBef>
                <a:spcPts val="1000"/>
              </a:spcBef>
              <a:spcAft>
                <a:spcPts val="0"/>
              </a:spcAft>
              <a:buSzPts val="1800"/>
              <a:buChar char="•"/>
            </a:pPr>
            <a:r>
              <a:rPr lang="en-IN" b="1"/>
              <a:t>Align with current and future ECMAScript proposals</a:t>
            </a:r>
            <a:endParaRPr sz="1200" b="1">
              <a:solidFill>
                <a:srgbClr val="6D737D"/>
              </a:solidFill>
              <a:highlight>
                <a:srgbClr val="F5F6FA"/>
              </a:highlight>
              <a:latin typeface="Arial"/>
              <a:ea typeface="Arial"/>
              <a:cs typeface="Arial"/>
              <a:sym typeface="Arial"/>
            </a:endParaRPr>
          </a:p>
          <a:p>
            <a:pPr marL="685800" lvl="1" indent="-228600" algn="just" rtl="0">
              <a:spcBef>
                <a:spcPts val="0"/>
              </a:spcBef>
              <a:spcAft>
                <a:spcPts val="0"/>
              </a:spcAft>
              <a:buSzPts val="1800"/>
              <a:buChar char="•"/>
            </a:pPr>
            <a:r>
              <a:rPr lang="en-IN" sz="2800"/>
              <a:t>TypeScript compiler with some mechanisms, such as code transformations (converting TypeScript features into plain JavaScript implementations) and type erasure (removing static type notation), to generate clean JavaScript code.</a:t>
            </a:r>
            <a:endParaRPr sz="1200">
              <a:solidFill>
                <a:srgbClr val="6D737D"/>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Components of TypeScript</a:t>
            </a:r>
            <a:endParaRPr/>
          </a:p>
        </p:txBody>
      </p:sp>
      <p:sp>
        <p:nvSpPr>
          <p:cNvPr id="143" name="Google Shape;143;p2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144" name="Google Shape;144;p21"/>
          <p:cNvPicPr preferRelativeResize="0"/>
          <p:nvPr/>
        </p:nvPicPr>
        <p:blipFill>
          <a:blip r:embed="rId3">
            <a:alphaModFix/>
          </a:blip>
          <a:stretch>
            <a:fillRect/>
          </a:stretch>
        </p:blipFill>
        <p:spPr>
          <a:xfrm>
            <a:off x="1852975" y="1843913"/>
            <a:ext cx="7309213" cy="468947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6318</Words>
  <Application>Microsoft Office PowerPoint</Application>
  <PresentationFormat>Widescreen</PresentationFormat>
  <Paragraphs>875</Paragraphs>
  <Slides>77</Slides>
  <Notes>77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77</vt:i4>
      </vt:variant>
    </vt:vector>
  </HeadingPairs>
  <TitlesOfParts>
    <vt:vector size="85" baseType="lpstr">
      <vt:lpstr>Consolas</vt:lpstr>
      <vt:lpstr>Times New Roman</vt:lpstr>
      <vt:lpstr>Arial</vt:lpstr>
      <vt:lpstr>Calibri</vt:lpstr>
      <vt:lpstr>Roboto</vt:lpstr>
      <vt:lpstr>inherit</vt:lpstr>
      <vt:lpstr>Verdana</vt:lpstr>
      <vt:lpstr>Office Theme</vt:lpstr>
      <vt:lpstr>PowerPoint Presentation</vt:lpstr>
      <vt:lpstr>Overview of TypeScript</vt:lpstr>
      <vt:lpstr>PowerPoint Presentation</vt:lpstr>
      <vt:lpstr>Why TypeScript?</vt:lpstr>
      <vt:lpstr>Architecture</vt:lpstr>
      <vt:lpstr>PowerPoint Presentation</vt:lpstr>
      <vt:lpstr>PowerPoint Presentation</vt:lpstr>
      <vt:lpstr>PowerPoint Presentation</vt:lpstr>
      <vt:lpstr>Components of TypeScript</vt:lpstr>
      <vt:lpstr>PowerPoint Presentation</vt:lpstr>
      <vt:lpstr>PowerPoint Presentation</vt:lpstr>
      <vt:lpstr>PowerPoint Presentation</vt:lpstr>
      <vt:lpstr>Install TypeScript using Node.js Package Manager (npm) on Windows</vt:lpstr>
      <vt:lpstr>How to use TypeScript? ( in production)</vt:lpstr>
      <vt:lpstr>OR  in development</vt:lpstr>
      <vt:lpstr>PowerPoint Presentation</vt:lpstr>
      <vt:lpstr>First Program</vt:lpstr>
      <vt:lpstr>TypeScript Features</vt:lpstr>
      <vt:lpstr>// result of concatenating strings</vt:lpstr>
      <vt:lpstr>PowerPoint Presentation</vt:lpstr>
      <vt:lpstr>PowerPoint Presentation</vt:lpstr>
      <vt:lpstr>PowerPoint Presentation</vt:lpstr>
      <vt:lpstr>JavaScript Vs TypeScript</vt:lpstr>
      <vt:lpstr>TypeScript Variables</vt:lpstr>
      <vt:lpstr>PowerPoint Presentation</vt:lpstr>
      <vt:lpstr>TypeScript Data Types</vt:lpstr>
      <vt:lpstr>PowerPoint Presentation</vt:lpstr>
      <vt:lpstr>PowerPoint Presentation</vt:lpstr>
      <vt:lpstr>TypeScript Types with Annotations</vt:lpstr>
      <vt:lpstr>var Vs let keyword</vt:lpstr>
      <vt:lpstr>TypeScript Operators</vt:lpstr>
      <vt:lpstr>Arithmetic Operators</vt:lpstr>
      <vt:lpstr>Comparison (Relational) Operators</vt:lpstr>
      <vt:lpstr>Logical Operators</vt:lpstr>
      <vt:lpstr>Bitwise Operators</vt:lpstr>
      <vt:lpstr>Assignment Operators</vt:lpstr>
      <vt:lpstr>Ternary Operator</vt:lpstr>
      <vt:lpstr>Concatenation Operator</vt:lpstr>
      <vt:lpstr>Advanced Type Operators</vt:lpstr>
      <vt:lpstr>PowerPoint Presentation</vt:lpstr>
      <vt:lpstr>Decision Making in TypeScript</vt:lpstr>
      <vt:lpstr>Loops in TypeScript</vt:lpstr>
      <vt:lpstr>break Statement</vt:lpstr>
      <vt:lpstr>continue Statement</vt:lpstr>
      <vt:lpstr>Functions in TypeScript</vt:lpstr>
      <vt:lpstr>Function Aspects</vt:lpstr>
      <vt:lpstr>Function Creation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Arrow Function (Lambda Function)</vt:lpstr>
      <vt:lpstr>PowerPoint Presentation</vt:lpstr>
      <vt:lpstr>TypeScript Classes and Objects</vt:lpstr>
      <vt:lpstr>PowerPoint Presentation</vt:lpstr>
      <vt:lpstr>Object Initialization</vt:lpstr>
      <vt:lpstr>TypeScript Inheritance</vt:lpstr>
      <vt:lpstr>PowerPoint Presentation</vt:lpstr>
      <vt:lpstr>Before ES 6                       After ES 6</vt:lpstr>
      <vt:lpstr>TypeScript Interfaces</vt:lpstr>
      <vt:lpstr>PowerPoint Presentation</vt:lpstr>
      <vt:lpstr>PowerPoint Presentation</vt:lpstr>
      <vt:lpstr>PowerPoint Presentation</vt:lpstr>
      <vt:lpstr>PowerPoint Presentation</vt:lpstr>
      <vt:lpstr>PowerPoint Presentation</vt:lpstr>
      <vt:lpstr>Generics</vt:lpstr>
      <vt:lpstr>TypeScript Modules</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Abhinaya Danda</cp:lastModifiedBy>
  <cp:revision>2</cp:revision>
  <dcterms:modified xsi:type="dcterms:W3CDTF">2024-04-11T12:41:08Z</dcterms:modified>
</cp:coreProperties>
</file>