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1" r:id="rId1"/>
  </p:sldMasterIdLst>
  <p:notesMasterIdLst>
    <p:notesMasterId r:id="rId19"/>
  </p:notesMasterIdLst>
  <p:sldIdLst>
    <p:sldId id="256" r:id="rId2"/>
    <p:sldId id="268" r:id="rId3"/>
    <p:sldId id="289" r:id="rId4"/>
    <p:sldId id="290" r:id="rId5"/>
    <p:sldId id="257" r:id="rId6"/>
    <p:sldId id="258" r:id="rId7"/>
    <p:sldId id="270" r:id="rId8"/>
    <p:sldId id="286" r:id="rId9"/>
    <p:sldId id="264" r:id="rId10"/>
    <p:sldId id="287" r:id="rId11"/>
    <p:sldId id="284" r:id="rId12"/>
    <p:sldId id="285" r:id="rId13"/>
    <p:sldId id="265" r:id="rId14"/>
    <p:sldId id="266" r:id="rId15"/>
    <p:sldId id="283" r:id="rId16"/>
    <p:sldId id="288" r:id="rId17"/>
    <p:sldId id="26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06" autoAdjust="0"/>
    <p:restoredTop sz="94660"/>
  </p:normalViewPr>
  <p:slideViewPr>
    <p:cSldViewPr>
      <p:cViewPr varScale="1">
        <p:scale>
          <a:sx n="83" d="100"/>
          <a:sy n="83" d="100"/>
        </p:scale>
        <p:origin x="160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9D09BA-E850-40DF-B048-3E0FB6731909}" type="datetimeFigureOut">
              <a:rPr lang="en-GB" smtClean="0"/>
              <a:t>12/07/2023</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FAC81-DEEC-41A1-B786-5FDE73B8FF06}" type="slidenum">
              <a:rPr lang="en-GB" smtClean="0"/>
              <a:t>‹#›</a:t>
            </a:fld>
            <a:endParaRPr lang="en-GB"/>
          </a:p>
        </p:txBody>
      </p:sp>
    </p:spTree>
    <p:extLst>
      <p:ext uri="{BB962C8B-B14F-4D97-AF65-F5344CB8AC3E}">
        <p14:creationId xmlns:p14="http://schemas.microsoft.com/office/powerpoint/2010/main" val="679494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DAFAC81-DEEC-41A1-B786-5FDE73B8FF06}" type="slidenum">
              <a:rPr lang="en-GB" smtClean="0"/>
              <a:t>13</a:t>
            </a:fld>
            <a:endParaRPr lang="en-GB"/>
          </a:p>
        </p:txBody>
      </p:sp>
    </p:spTree>
    <p:extLst>
      <p:ext uri="{BB962C8B-B14F-4D97-AF65-F5344CB8AC3E}">
        <p14:creationId xmlns:p14="http://schemas.microsoft.com/office/powerpoint/2010/main" val="1081807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11336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32484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7974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8" y="1447800"/>
            <a:ext cx="6001049"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48177" y="3771174"/>
            <a:ext cx="546115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6999690" y="2613787"/>
            <a:ext cx="601591"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061816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2" y="3124201"/>
            <a:ext cx="6620968"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63582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7/12/2023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7023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21"/>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2"/>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7/12/2023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11624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97005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15489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4264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3046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43085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079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7/12/2023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08304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7/12/2023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75771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2" y="3129281"/>
            <a:ext cx="2551461"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7/12/2023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7271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0258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7/12/2023</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2035432"/>
      </p:ext>
    </p:extLst>
  </p:cSld>
  <p:clrMap bg1="dk1" tx1="lt1" bg2="dk2" tx2="lt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 id="2147483946" r:id="rId15"/>
    <p:sldLayoutId id="2147483947" r:id="rId16"/>
    <p:sldLayoutId id="214748394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391400" cy="2133599"/>
          </a:xfrm>
        </p:spPr>
        <p:txBody>
          <a:bodyPr>
            <a:noAutofit/>
          </a:bodyPr>
          <a:lstStyle/>
          <a:p>
            <a:pPr algn="ctr"/>
            <a:r>
              <a:rPr lang="en-US" sz="4000" dirty="0">
                <a:latin typeface="Times New Roman" panose="02020603050405020304" pitchFamily="18" charset="0"/>
                <a:cs typeface="Times New Roman" panose="02020603050405020304" pitchFamily="18" charset="0"/>
              </a:rPr>
              <a:t>Secure Banking Transaction using </a:t>
            </a:r>
            <a:r>
              <a:rPr lang="en-US" sz="4000" dirty="0" smtClean="0">
                <a:latin typeface="Times New Roman" panose="02020603050405020304" pitchFamily="18" charset="0"/>
                <a:cs typeface="Times New Roman" panose="02020603050405020304" pitchFamily="18" charset="0"/>
              </a:rPr>
              <a:t>Block chain </a:t>
            </a:r>
            <a:r>
              <a:rPr lang="en-US" sz="4000" dirty="0">
                <a:latin typeface="Times New Roman" panose="02020603050405020304" pitchFamily="18" charset="0"/>
                <a:cs typeface="Times New Roman" panose="02020603050405020304" pitchFamily="18" charset="0"/>
              </a:rPr>
              <a:t>Technology </a:t>
            </a:r>
            <a:endParaRPr lang="en-GB"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8886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1C1E7A-9221-2F63-A70A-14FA3B760175}"/>
              </a:ext>
            </a:extLst>
          </p:cNvPr>
          <p:cNvSpPr>
            <a:spLocks noGrp="1"/>
          </p:cNvSpPr>
          <p:nvPr>
            <p:ph type="title"/>
          </p:nvPr>
        </p:nvSpPr>
        <p:spPr/>
        <p:txBody>
          <a:bodyPr/>
          <a:lstStyle/>
          <a:p>
            <a:r>
              <a:rPr lang="en-GB" sz="4400" b="1" dirty="0">
                <a:latin typeface="Times New Roman" panose="02020603050405020304" pitchFamily="18" charset="0"/>
                <a:cs typeface="Times New Roman" panose="02020603050405020304" pitchFamily="18" charset="0"/>
              </a:rPr>
              <a:t>Disadvantages of existing system:</a:t>
            </a:r>
            <a:br>
              <a:rPr lang="en-GB" sz="4400" b="1"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E6A116D1-442E-EFC0-8F4D-10C0815660DC}"/>
              </a:ext>
            </a:extLst>
          </p:cNvPr>
          <p:cNvSpPr>
            <a:spLocks noGrp="1"/>
          </p:cNvSpPr>
          <p:nvPr>
            <p:ph idx="1"/>
          </p:nvPr>
        </p:nvSpPr>
        <p:spPr/>
        <p:txBody>
          <a:bodyPr>
            <a:normAutofit/>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 a centralize communication model, the system </a:t>
            </a:r>
            <a:r>
              <a:rPr lang="en-US" sz="2400" dirty="0" smtClean="0">
                <a:latin typeface="Times New Roman" panose="02020603050405020304" pitchFamily="18" charset="0"/>
                <a:cs typeface="Times New Roman" panose="02020603050405020304" pitchFamily="18" charset="0"/>
              </a:rPr>
              <a:t>Banking Agent may </a:t>
            </a:r>
            <a:r>
              <a:rPr lang="en-US" sz="2400" dirty="0">
                <a:latin typeface="Times New Roman" panose="02020603050405020304" pitchFamily="18" charset="0"/>
                <a:cs typeface="Times New Roman" panose="02020603050405020304" pitchFamily="18" charset="0"/>
              </a:rPr>
              <a:t>disclose sensitive data due to insider attacks</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Several large-sized distributed data centers which creates a huge burden for computing, storage, and networking resources</a:t>
            </a:r>
          </a:p>
          <a:p>
            <a:endParaRPr lang="en-US" sz="2400" dirty="0"/>
          </a:p>
        </p:txBody>
      </p:sp>
    </p:spTree>
    <p:extLst>
      <p:ext uri="{BB962C8B-B14F-4D97-AF65-F5344CB8AC3E}">
        <p14:creationId xmlns:p14="http://schemas.microsoft.com/office/powerpoint/2010/main" val="2136571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CA6BF4-7D0D-484B-9BA4-FC4F4B7F3DE3}"/>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xmlns="" id="{FE805C1A-5F3E-479E-93DA-B275269C7039}"/>
              </a:ext>
            </a:extLst>
          </p:cNvPr>
          <p:cNvSpPr>
            <a:spLocks noGrp="1"/>
          </p:cNvSpPr>
          <p:nvPr>
            <p:ph idx="1"/>
          </p:nvPr>
        </p:nvSpPr>
        <p:spPr>
          <a:xfrm>
            <a:off x="484710" y="1371600"/>
            <a:ext cx="7973490" cy="4648200"/>
          </a:xfrm>
        </p:spPr>
        <p:txBody>
          <a:bodyPr>
            <a:normAutofit lnSpcReduction="10000"/>
          </a:bodyPr>
          <a:lstStyle/>
          <a:p>
            <a:pPr algn="just"/>
            <a:r>
              <a:rPr lang="en-US" dirty="0"/>
              <a:t>Today, banking industry is reliant on the technology and therefore, </a:t>
            </a:r>
            <a:r>
              <a:rPr lang="en-US" dirty="0" err="1"/>
              <a:t>blockchain</a:t>
            </a:r>
            <a:r>
              <a:rPr lang="en-US" dirty="0"/>
              <a:t> could prove to be the game-changer in the industry. </a:t>
            </a:r>
            <a:endParaRPr lang="en-US" dirty="0" smtClean="0"/>
          </a:p>
          <a:p>
            <a:pPr algn="just"/>
            <a:r>
              <a:rPr lang="en-US" dirty="0"/>
              <a:t>The feature of </a:t>
            </a:r>
            <a:r>
              <a:rPr lang="en-US" dirty="0" err="1"/>
              <a:t>blockchain</a:t>
            </a:r>
            <a:r>
              <a:rPr lang="en-US" dirty="0"/>
              <a:t>- the decentralized, and immutability ledger could bring the revolution in the record keeping system. </a:t>
            </a:r>
            <a:endParaRPr lang="en-US" dirty="0" smtClean="0"/>
          </a:p>
          <a:p>
            <a:pPr algn="just"/>
            <a:r>
              <a:rPr lang="en-US" dirty="0" smtClean="0"/>
              <a:t>The </a:t>
            </a:r>
            <a:r>
              <a:rPr lang="en-US" dirty="0" err="1"/>
              <a:t>blockchain</a:t>
            </a:r>
            <a:r>
              <a:rPr lang="en-US" dirty="0"/>
              <a:t> technology can be used in banks and almost every business</a:t>
            </a:r>
            <a:r>
              <a:rPr lang="en-US" dirty="0" smtClean="0"/>
              <a:t>.</a:t>
            </a:r>
          </a:p>
          <a:p>
            <a:pPr algn="just"/>
            <a:r>
              <a:rPr lang="en-US" dirty="0" smtClean="0"/>
              <a:t> </a:t>
            </a:r>
            <a:r>
              <a:rPr lang="en-US" dirty="0"/>
              <a:t>It has the potential to transform the backend of banking system and reduce large amount of operational cost. </a:t>
            </a:r>
            <a:endParaRPr lang="en-US" dirty="0" smtClean="0"/>
          </a:p>
          <a:p>
            <a:pPr algn="just"/>
            <a:r>
              <a:rPr lang="en-US" dirty="0" err="1" smtClean="0"/>
              <a:t>Blockchain</a:t>
            </a:r>
            <a:r>
              <a:rPr lang="en-US" dirty="0" smtClean="0"/>
              <a:t> </a:t>
            </a:r>
            <a:r>
              <a:rPr lang="en-US" dirty="0"/>
              <a:t>would be critical in solving the current problems in banks. </a:t>
            </a:r>
            <a:endParaRPr lang="en-US" dirty="0" smtClean="0"/>
          </a:p>
          <a:p>
            <a:pPr algn="just"/>
            <a:r>
              <a:rPr lang="en-US" dirty="0" smtClean="0"/>
              <a:t>The </a:t>
            </a:r>
            <a:r>
              <a:rPr lang="en-US" dirty="0"/>
              <a:t>main advantages of </a:t>
            </a:r>
            <a:r>
              <a:rPr lang="en-US" dirty="0" err="1"/>
              <a:t>blockchains</a:t>
            </a:r>
            <a:r>
              <a:rPr lang="en-US" dirty="0"/>
              <a:t> are efficiency, cost reduction, transparency, and elimination of third party. </a:t>
            </a:r>
            <a:endParaRPr lang="en-US" dirty="0"/>
          </a:p>
        </p:txBody>
      </p:sp>
    </p:spTree>
    <p:extLst>
      <p:ext uri="{BB962C8B-B14F-4D97-AF65-F5344CB8AC3E}">
        <p14:creationId xmlns:p14="http://schemas.microsoft.com/office/powerpoint/2010/main" val="733963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5EB542-F42E-47A0-8909-F86B06B4B4EE}"/>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xmlns="" id="{31541A87-4B68-45D3-9F9F-B6080406F10C}"/>
              </a:ext>
            </a:extLst>
          </p:cNvPr>
          <p:cNvSpPr>
            <a:spLocks noGrp="1"/>
          </p:cNvSpPr>
          <p:nvPr>
            <p:ph idx="1"/>
          </p:nvPr>
        </p:nvSpPr>
        <p:spPr/>
        <p:txBody>
          <a:bodyPr/>
          <a:lstStyle/>
          <a:p>
            <a:pPr algn="just"/>
            <a:r>
              <a:rPr lang="en-US" dirty="0"/>
              <a:t>Banks have been playing a key role in cross-border payment since the establishment of monetary transactions. </a:t>
            </a:r>
            <a:endParaRPr lang="en-US" dirty="0" smtClean="0"/>
          </a:p>
          <a:p>
            <a:pPr algn="just"/>
            <a:r>
              <a:rPr lang="en-US" dirty="0" smtClean="0"/>
              <a:t>With </a:t>
            </a:r>
            <a:r>
              <a:rPr lang="en-US" dirty="0"/>
              <a:t>the rise in Fintech companies such as PayPal, </a:t>
            </a:r>
            <a:r>
              <a:rPr lang="en-US" dirty="0" err="1"/>
              <a:t>TransferWise</a:t>
            </a:r>
            <a:r>
              <a:rPr lang="en-US" dirty="0"/>
              <a:t>, banks have lost significant market share in a payment business. </a:t>
            </a:r>
            <a:endParaRPr lang="en-US" dirty="0" smtClean="0"/>
          </a:p>
          <a:p>
            <a:pPr algn="just"/>
            <a:r>
              <a:rPr lang="en-US" dirty="0" smtClean="0"/>
              <a:t>They </a:t>
            </a:r>
            <a:r>
              <a:rPr lang="en-US" dirty="0"/>
              <a:t>exceed the bank’s performance in terms of speed, cost, flexibility, and transparency and possess a great threat to a bank’s payment service.</a:t>
            </a:r>
            <a:endParaRPr lang="en-US" dirty="0"/>
          </a:p>
        </p:txBody>
      </p:sp>
    </p:spTree>
    <p:extLst>
      <p:ext uri="{BB962C8B-B14F-4D97-AF65-F5344CB8AC3E}">
        <p14:creationId xmlns:p14="http://schemas.microsoft.com/office/powerpoint/2010/main" val="1515485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614082"/>
          </a:xfrm>
        </p:spPr>
        <p:txBody>
          <a:bodyPr/>
          <a:lstStyle/>
          <a:p>
            <a:r>
              <a:rPr lang="en-GB" sz="2800" b="1" dirty="0"/>
              <a:t>PROPOSED SYSTEM ARCHITECTURE</a:t>
            </a:r>
          </a:p>
        </p:txBody>
      </p:sp>
      <p:pic>
        <p:nvPicPr>
          <p:cNvPr id="4" name="Content Placeholder 3"/>
          <p:cNvPicPr>
            <a:picLocks noGrp="1" noChangeAspect="1"/>
          </p:cNvPicPr>
          <p:nvPr>
            <p:ph idx="1"/>
          </p:nvPr>
        </p:nvPicPr>
        <p:blipFill>
          <a:blip r:embed="rId3"/>
          <a:stretch>
            <a:fillRect/>
          </a:stretch>
        </p:blipFill>
        <p:spPr>
          <a:xfrm>
            <a:off x="1752600" y="990600"/>
            <a:ext cx="5486400" cy="5591333"/>
          </a:xfrm>
          <a:prstGeom prst="rect">
            <a:avLst/>
          </a:prstGeom>
        </p:spPr>
      </p:pic>
    </p:spTree>
    <p:extLst>
      <p:ext uri="{BB962C8B-B14F-4D97-AF65-F5344CB8AC3E}">
        <p14:creationId xmlns:p14="http://schemas.microsoft.com/office/powerpoint/2010/main" val="3707103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GB" sz="2800" b="1" dirty="0">
                <a:latin typeface="Times New Roman" panose="02020603050405020304" pitchFamily="18" charset="0"/>
                <a:cs typeface="Times New Roman" panose="02020603050405020304" pitchFamily="18" charset="0"/>
              </a:rPr>
              <a:t>ADVANTAGES OF PROPOSED SYSTEM</a:t>
            </a:r>
          </a:p>
        </p:txBody>
      </p:sp>
      <p:sp>
        <p:nvSpPr>
          <p:cNvPr id="3" name="Content Placeholder 2"/>
          <p:cNvSpPr>
            <a:spLocks noGrp="1"/>
          </p:cNvSpPr>
          <p:nvPr>
            <p:ph idx="1"/>
          </p:nvPr>
        </p:nvSpPr>
        <p:spPr>
          <a:xfrm>
            <a:off x="827700" y="1371600"/>
            <a:ext cx="7782900" cy="5029199"/>
          </a:xfrm>
        </p:spPr>
        <p:txBody>
          <a:bodyPr/>
          <a:lstStyle/>
          <a:p>
            <a:pPr algn="just">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By using the unmodifiable property of </a:t>
            </a:r>
            <a:r>
              <a:rPr lang="en-GB" sz="2400" dirty="0" err="1">
                <a:latin typeface="Times New Roman" panose="02020603050405020304" pitchFamily="18" charset="0"/>
                <a:cs typeface="Times New Roman" panose="02020603050405020304" pitchFamily="18" charset="0"/>
              </a:rPr>
              <a:t>blockchain</a:t>
            </a:r>
            <a:r>
              <a:rPr lang="en-GB" sz="2400" dirty="0">
                <a:latin typeface="Times New Roman" panose="02020603050405020304" pitchFamily="18" charset="0"/>
                <a:cs typeface="Times New Roman" panose="02020603050405020304" pitchFamily="18" charset="0"/>
              </a:rPr>
              <a:t> provide more security.</a:t>
            </a:r>
          </a:p>
          <a:p>
            <a:pPr algn="just">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Confidentiality is transparent with each transaction visible to all the peers.</a:t>
            </a:r>
          </a:p>
          <a:p>
            <a:pPr algn="just">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Run a application in offline mode.</a:t>
            </a:r>
          </a:p>
          <a:p>
            <a:pPr algn="just">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Provide accurate and reliable information</a:t>
            </a:r>
          </a:p>
          <a:p>
            <a:pPr marL="0" indent="0" algn="just">
              <a:buNone/>
            </a:pPr>
            <a:endParaRPr lang="en-GB"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2870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t>SYSTEM SPECIFICATION</a:t>
            </a:r>
            <a:endParaRPr lang="en-US" dirty="0"/>
          </a:p>
        </p:txBody>
      </p:sp>
      <p:sp>
        <p:nvSpPr>
          <p:cNvPr id="4" name="Content Placeholder 3"/>
          <p:cNvSpPr>
            <a:spLocks noGrp="1"/>
          </p:cNvSpPr>
          <p:nvPr>
            <p:ph idx="1"/>
          </p:nvPr>
        </p:nvSpPr>
        <p:spPr>
          <a:xfrm>
            <a:off x="1066800" y="1447800"/>
            <a:ext cx="6711654" cy="4195481"/>
          </a:xfrm>
        </p:spPr>
        <p:txBody>
          <a:bodyPr>
            <a:normAutofit fontScale="85000" lnSpcReduction="20000"/>
          </a:bodyPr>
          <a:lstStyle/>
          <a:p>
            <a:r>
              <a:rPr lang="en-US" b="1" dirty="0"/>
              <a:t>HARDWARE SPECIFICATION</a:t>
            </a:r>
            <a:r>
              <a:rPr lang="en-US" dirty="0"/>
              <a:t> </a:t>
            </a:r>
          </a:p>
          <a:p>
            <a:r>
              <a:rPr lang="en-US" dirty="0"/>
              <a:t>Processor                       : I3 Processor above</a:t>
            </a:r>
          </a:p>
          <a:p>
            <a:r>
              <a:rPr lang="en-US" dirty="0"/>
              <a:t>Ram                              :  4 Gb.</a:t>
            </a:r>
          </a:p>
          <a:p>
            <a:r>
              <a:rPr lang="en-US" dirty="0"/>
              <a:t>Hard Disk                      :  500 GB.</a:t>
            </a:r>
          </a:p>
          <a:p>
            <a:r>
              <a:rPr lang="en-US" dirty="0"/>
              <a:t>Input device                   :  Standard Keyboard and Mouse.</a:t>
            </a:r>
          </a:p>
          <a:p>
            <a:r>
              <a:rPr lang="en-US" dirty="0"/>
              <a:t>Output device                 :  VGA and High Resolution Monitor.</a:t>
            </a:r>
          </a:p>
          <a:p>
            <a:r>
              <a:rPr lang="en-US" dirty="0"/>
              <a:t> </a:t>
            </a:r>
          </a:p>
          <a:p>
            <a:r>
              <a:rPr lang="en-US" b="1" dirty="0"/>
              <a:t>SOFTWARE SPECIFICATION</a:t>
            </a:r>
            <a:endParaRPr lang="en-US" dirty="0"/>
          </a:p>
          <a:p>
            <a:r>
              <a:rPr lang="en-US" dirty="0"/>
              <a:t> </a:t>
            </a:r>
          </a:p>
          <a:p>
            <a:r>
              <a:rPr lang="en-US" dirty="0"/>
              <a:t>Operating System		</a:t>
            </a:r>
            <a:r>
              <a:rPr lang="en-US"/>
              <a:t>: Windows.</a:t>
            </a:r>
            <a:endParaRPr lang="en-US" dirty="0"/>
          </a:p>
          <a:p>
            <a:r>
              <a:rPr lang="en-US" dirty="0"/>
              <a:t>Programming Language	: Python and Java </a:t>
            </a:r>
          </a:p>
          <a:p>
            <a:r>
              <a:rPr lang="en-US" dirty="0"/>
              <a:t>IDE                              : Anaconda IDE</a:t>
            </a:r>
          </a:p>
        </p:txBody>
      </p:sp>
    </p:spTree>
    <p:extLst>
      <p:ext uri="{BB962C8B-B14F-4D97-AF65-F5344CB8AC3E}">
        <p14:creationId xmlns:p14="http://schemas.microsoft.com/office/powerpoint/2010/main" val="1036895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F2DB38-BE5C-CD7E-9C98-A51FFC051E0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xmlns="" id="{9E3817F0-5694-9643-4706-09905626648E}"/>
              </a:ext>
            </a:extLst>
          </p:cNvPr>
          <p:cNvSpPr>
            <a:spLocks noGrp="1"/>
          </p:cNvSpPr>
          <p:nvPr>
            <p:ph idx="1"/>
          </p:nvPr>
        </p:nvSpPr>
        <p:spPr>
          <a:xfrm>
            <a:off x="827700" y="1447801"/>
            <a:ext cx="7325700" cy="4800606"/>
          </a:xfrm>
        </p:spPr>
        <p:txBody>
          <a:bodyPr>
            <a:normAutofit lnSpcReduction="10000"/>
          </a:bodyPr>
          <a:lstStyle/>
          <a:p>
            <a:pPr algn="just"/>
            <a:r>
              <a:rPr lang="en-US" dirty="0"/>
              <a:t>Block chain Technology is a standout amongst the most predictable advances when it requires monitoring money related properties</a:t>
            </a:r>
            <a:r>
              <a:rPr lang="en-US" dirty="0" smtClean="0"/>
              <a:t>.</a:t>
            </a:r>
          </a:p>
          <a:p>
            <a:pPr algn="just"/>
            <a:r>
              <a:rPr lang="en-US" dirty="0" smtClean="0"/>
              <a:t> </a:t>
            </a:r>
            <a:r>
              <a:rPr lang="en-US" dirty="0"/>
              <a:t>Block chain innovation has pulled in numerous organizations that need to include the particular highlights of it to their security structures</a:t>
            </a:r>
            <a:r>
              <a:rPr lang="en-US" dirty="0" smtClean="0"/>
              <a:t>.</a:t>
            </a:r>
          </a:p>
          <a:p>
            <a:pPr algn="just"/>
            <a:r>
              <a:rPr lang="en-US" dirty="0"/>
              <a:t>Block chain can likewise help in shortening the stream of dark cash and managing the broad cash cleaning in the economy in light of the fact that each location utilized for exchanges is put away perpetually on the databases, making every one of the exchanges provable and dependable. </a:t>
            </a:r>
            <a:endParaRPr lang="en-US" dirty="0" smtClean="0"/>
          </a:p>
          <a:p>
            <a:pPr algn="just"/>
            <a:r>
              <a:rPr lang="en-US" dirty="0" smtClean="0"/>
              <a:t>The </a:t>
            </a:r>
            <a:r>
              <a:rPr lang="en-US" dirty="0"/>
              <a:t>legislature is watching Block chain as an approach to investigate a scope of alternatives which may apply a fitter control on the country's economy.</a:t>
            </a:r>
            <a:endParaRPr lang="en-US" dirty="0"/>
          </a:p>
        </p:txBody>
      </p:sp>
    </p:spTree>
    <p:extLst>
      <p:ext uri="{BB962C8B-B14F-4D97-AF65-F5344CB8AC3E}">
        <p14:creationId xmlns:p14="http://schemas.microsoft.com/office/powerpoint/2010/main" val="1457473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304800" y="1295400"/>
            <a:ext cx="8534400" cy="5562599"/>
          </a:xfrm>
        </p:spPr>
        <p:txBody>
          <a:bodyPr>
            <a:normAutofit/>
          </a:bodyPr>
          <a:lstStyle/>
          <a:p>
            <a:pPr marL="457200" indent="-457200" algn="just">
              <a:buAutoNum type="arabicPeriod"/>
            </a:pPr>
            <a:r>
              <a:rPr lang="en-US" sz="1800" dirty="0" err="1" smtClean="0"/>
              <a:t>Nir</a:t>
            </a:r>
            <a:r>
              <a:rPr lang="en-US" sz="1800" dirty="0" smtClean="0"/>
              <a:t> </a:t>
            </a:r>
            <a:r>
              <a:rPr lang="en-US" sz="1800" dirty="0" err="1"/>
              <a:t>Kshetri</a:t>
            </a:r>
            <a:r>
              <a:rPr lang="en-US" sz="1800" dirty="0"/>
              <a:t> "Can Block chain Strengthen the Internet of Things?," IT Professional, vol. 19, no. 4, pp. 68 - 72, May 2017, </a:t>
            </a:r>
            <a:endParaRPr lang="en-US" sz="1800" dirty="0" smtClean="0"/>
          </a:p>
          <a:p>
            <a:pPr marL="457200" indent="-457200" algn="just">
              <a:buAutoNum type="arabicPeriod"/>
            </a:pPr>
            <a:r>
              <a:rPr lang="en-US" sz="1800" dirty="0" err="1" smtClean="0"/>
              <a:t>Dr.Mahdi</a:t>
            </a:r>
            <a:r>
              <a:rPr lang="en-US" sz="1800" dirty="0" smtClean="0"/>
              <a:t> </a:t>
            </a:r>
            <a:r>
              <a:rPr lang="en-US" sz="1800" dirty="0"/>
              <a:t>H. </a:t>
            </a:r>
            <a:r>
              <a:rPr lang="en-US" sz="1800" dirty="0" err="1"/>
              <a:t>Miraz</a:t>
            </a:r>
            <a:r>
              <a:rPr lang="en-US" sz="1800" dirty="0"/>
              <a:t>, "Block chain: Technology Fundamentals of the Trust Machine," Machine Lawyering, Chinese University of Hong Kong, 23rd December 2017</a:t>
            </a:r>
            <a:r>
              <a:rPr lang="en-US" sz="1800" dirty="0" smtClean="0"/>
              <a:t>.</a:t>
            </a:r>
            <a:endParaRPr lang="en-GB" sz="1800" dirty="0"/>
          </a:p>
          <a:p>
            <a:pPr marL="457200" indent="-457200" algn="just">
              <a:buAutoNum type="arabicPeriod"/>
            </a:pPr>
            <a:r>
              <a:rPr lang="en-US" sz="1800" dirty="0" smtClean="0"/>
              <a:t>Xu </a:t>
            </a:r>
            <a:r>
              <a:rPr lang="en-US" sz="1800" dirty="0"/>
              <a:t>H.Y. China’s Internet Financial Risks and Countermeasures. Inter- national Conference on Financial Management, Education and Social Science (FMESS 2017), 2017. </a:t>
            </a:r>
            <a:endParaRPr lang="en-US" sz="1800" dirty="0" smtClean="0"/>
          </a:p>
          <a:p>
            <a:pPr marL="457200" indent="-457200" algn="just">
              <a:buAutoNum type="arabicPeriod"/>
            </a:pPr>
            <a:r>
              <a:rPr lang="en-US" sz="1800" dirty="0" err="1" smtClean="0"/>
              <a:t>Akinyede</a:t>
            </a:r>
            <a:r>
              <a:rPr lang="en-US" sz="1800" dirty="0" smtClean="0"/>
              <a:t> </a:t>
            </a:r>
            <a:r>
              <a:rPr lang="en-US" sz="1800" dirty="0"/>
              <a:t>R.O., </a:t>
            </a:r>
            <a:r>
              <a:rPr lang="en-US" sz="1800" dirty="0" err="1"/>
              <a:t>Esese</a:t>
            </a:r>
            <a:r>
              <a:rPr lang="en-US" sz="1800" dirty="0"/>
              <a:t> O.A. Development of a Secure Mobile E-Banking System. International Journal of Computer (IJC), Vol 26, No 1, 2017. </a:t>
            </a:r>
            <a:endParaRPr lang="en-US" sz="1800" dirty="0" smtClean="0"/>
          </a:p>
          <a:p>
            <a:pPr marL="457200" indent="-457200" algn="just">
              <a:buAutoNum type="arabicPeriod"/>
            </a:pPr>
            <a:r>
              <a:rPr lang="en-US" sz="1800" dirty="0" err="1" smtClean="0"/>
              <a:t>Gatali</a:t>
            </a:r>
            <a:r>
              <a:rPr lang="en-US" sz="1800" dirty="0" smtClean="0"/>
              <a:t> </a:t>
            </a:r>
            <a:r>
              <a:rPr lang="en-US" sz="1800" dirty="0"/>
              <a:t>I.F., Lee K.Y., et.al a qualitative study on adoption of biometrics technologies: Canadian banking industry. In: Proceedings of the 18th Annual International Conference on Electronic Commerce: e-Commerce in Smart connected World, 2016.</a:t>
            </a:r>
            <a:endParaRPr lang="en-GB" sz="1700" dirty="0"/>
          </a:p>
        </p:txBody>
      </p:sp>
    </p:spTree>
    <p:extLst>
      <p:ext uri="{BB962C8B-B14F-4D97-AF65-F5344CB8AC3E}">
        <p14:creationId xmlns:p14="http://schemas.microsoft.com/office/powerpoint/2010/main" val="2256418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974" y="381000"/>
            <a:ext cx="7055380" cy="1400530"/>
          </a:xfrm>
        </p:spPr>
        <p:txBody>
          <a:bodyPr/>
          <a:lstStyle/>
          <a:p>
            <a:pPr algn="just"/>
            <a:r>
              <a:rPr lang="en-GB" sz="3200"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537210" y="1143000"/>
            <a:ext cx="8583826" cy="5181600"/>
          </a:xfrm>
        </p:spPr>
        <p:txBody>
          <a:bodyPr>
            <a:noAutofit/>
          </a:bodyPr>
          <a:lstStyle/>
          <a:p>
            <a:pPr marL="0" indent="64770" algn="just">
              <a:lnSpc>
                <a:spcPct val="150000"/>
              </a:lnSpc>
              <a:spcBef>
                <a:spcPts val="20"/>
              </a:spcBef>
            </a:pPr>
            <a:r>
              <a:rPr lang="en-US" sz="1800" dirty="0"/>
              <a:t>In the era of the digital economy, everyone is forced to convert to a digital transaction and payment modes. </a:t>
            </a:r>
            <a:endParaRPr lang="en-US" sz="1800" dirty="0" smtClean="0"/>
          </a:p>
          <a:p>
            <a:pPr marL="0" indent="64770" algn="just">
              <a:lnSpc>
                <a:spcPct val="150000"/>
              </a:lnSpc>
              <a:spcBef>
                <a:spcPts val="20"/>
              </a:spcBef>
            </a:pPr>
            <a:r>
              <a:rPr lang="en-US" sz="1800" dirty="0" smtClean="0"/>
              <a:t>Though </a:t>
            </a:r>
            <a:r>
              <a:rPr lang="en-US" sz="1800" dirty="0"/>
              <a:t>it has many merits to its list, there is a critical element called security which is a significant concern for both the service provider and the end-user. </a:t>
            </a:r>
            <a:endParaRPr lang="en-US" sz="1800" dirty="0" smtClean="0"/>
          </a:p>
          <a:p>
            <a:pPr marL="0" indent="64770" algn="just">
              <a:lnSpc>
                <a:spcPct val="150000"/>
              </a:lnSpc>
              <a:spcBef>
                <a:spcPts val="20"/>
              </a:spcBef>
            </a:pPr>
            <a:r>
              <a:rPr lang="en-US" sz="1800" dirty="0" smtClean="0"/>
              <a:t>Hence </a:t>
            </a:r>
            <a:r>
              <a:rPr lang="en-US" sz="1800" dirty="0"/>
              <a:t>this </a:t>
            </a:r>
            <a:r>
              <a:rPr lang="en-US" sz="1800" dirty="0" smtClean="0"/>
              <a:t>project </a:t>
            </a:r>
            <a:r>
              <a:rPr lang="en-US" sz="1800" dirty="0"/>
              <a:t>provides a holistic understanding of the application of </a:t>
            </a:r>
            <a:r>
              <a:rPr lang="en-US" sz="1800" dirty="0" err="1"/>
              <a:t>blockchain</a:t>
            </a:r>
            <a:r>
              <a:rPr lang="en-US" sz="1800" dirty="0"/>
              <a:t> technology in the banking sector</a:t>
            </a:r>
            <a:r>
              <a:rPr lang="en-US" sz="1800" dirty="0" smtClean="0"/>
              <a:t>.</a:t>
            </a:r>
          </a:p>
          <a:p>
            <a:pPr marL="0" indent="64770" algn="just">
              <a:lnSpc>
                <a:spcPct val="150000"/>
              </a:lnSpc>
              <a:spcBef>
                <a:spcPts val="20"/>
              </a:spcBef>
            </a:pPr>
            <a:r>
              <a:rPr lang="en-US" sz="1800" dirty="0" smtClean="0"/>
              <a:t> </a:t>
            </a:r>
            <a:r>
              <a:rPr lang="en-US" sz="1800" dirty="0" err="1"/>
              <a:t>Blockchain</a:t>
            </a:r>
            <a:r>
              <a:rPr lang="en-US" sz="1800" dirty="0"/>
              <a:t> technology is a boon for the banking sector that mainly involves secured transactions. </a:t>
            </a:r>
            <a:endParaRPr lang="en-US" sz="1800" dirty="0" smtClean="0"/>
          </a:p>
          <a:p>
            <a:pPr marL="0" indent="64770" algn="just">
              <a:lnSpc>
                <a:spcPct val="150000"/>
              </a:lnSpc>
              <a:spcBef>
                <a:spcPts val="20"/>
              </a:spcBef>
            </a:pPr>
            <a:r>
              <a:rPr lang="en-US" sz="1800" dirty="0" smtClean="0"/>
              <a:t>This project </a:t>
            </a:r>
            <a:r>
              <a:rPr lang="en-US" sz="1800" dirty="0"/>
              <a:t>will discuss the meaning, steps, types, and application of </a:t>
            </a:r>
            <a:r>
              <a:rPr lang="en-US" sz="1800" dirty="0" err="1"/>
              <a:t>blockchain</a:t>
            </a:r>
            <a:r>
              <a:rPr lang="en-US" sz="1800" dirty="0"/>
              <a:t> technology in the banking sector. </a:t>
            </a:r>
            <a:endParaRPr lang="en-US" sz="1800" dirty="0" smtClean="0"/>
          </a:p>
          <a:p>
            <a:pPr marL="0" indent="64770" algn="just">
              <a:lnSpc>
                <a:spcPct val="150000"/>
              </a:lnSpc>
              <a:spcBef>
                <a:spcPts val="20"/>
              </a:spcBef>
            </a:pPr>
            <a:r>
              <a:rPr lang="en-US" sz="1800" dirty="0" smtClean="0"/>
              <a:t>Proposed system proposes </a:t>
            </a:r>
            <a:r>
              <a:rPr lang="en-US" sz="1800" dirty="0" err="1" smtClean="0"/>
              <a:t>blockchain</a:t>
            </a:r>
            <a:r>
              <a:rPr lang="en-US" sz="1800" dirty="0" smtClean="0"/>
              <a:t> </a:t>
            </a:r>
            <a:r>
              <a:rPr lang="en-US" sz="1800" dirty="0"/>
              <a:t>technology and its role in ensuring secured banking transactions.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5406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algn="just"/>
            <a:r>
              <a:rPr lang="en-US" dirty="0"/>
              <a:t>The world is changing incredibly fast, and we are not all aware of it. </a:t>
            </a:r>
            <a:endParaRPr lang="en-US" dirty="0" smtClean="0"/>
          </a:p>
          <a:p>
            <a:pPr algn="just"/>
            <a:r>
              <a:rPr lang="en-US" dirty="0" smtClean="0"/>
              <a:t>Block </a:t>
            </a:r>
            <a:r>
              <a:rPr lang="en-US" dirty="0"/>
              <a:t>chain technology and crypto-currencies are an irreversible advancement that is disrupting established industries and the ways in which we interact financially. </a:t>
            </a:r>
            <a:endParaRPr lang="en-US" dirty="0" smtClean="0"/>
          </a:p>
          <a:p>
            <a:pPr algn="just"/>
            <a:r>
              <a:rPr lang="en-US" dirty="0" smtClean="0"/>
              <a:t>For </a:t>
            </a:r>
            <a:r>
              <a:rPr lang="en-US" dirty="0"/>
              <a:t>that reason, I believe understanding and being aware of this block chain wave is incredibly important. </a:t>
            </a:r>
            <a:endParaRPr lang="en-US" dirty="0" smtClean="0"/>
          </a:p>
          <a:p>
            <a:pPr algn="just"/>
            <a:r>
              <a:rPr lang="en-US" dirty="0" smtClean="0"/>
              <a:t>The </a:t>
            </a:r>
            <a:r>
              <a:rPr lang="en-US" dirty="0"/>
              <a:t>existing systems work as centralized architecture in database system.</a:t>
            </a:r>
          </a:p>
        </p:txBody>
      </p:sp>
    </p:spTree>
    <p:extLst>
      <p:ext uri="{BB962C8B-B14F-4D97-AF65-F5344CB8AC3E}">
        <p14:creationId xmlns:p14="http://schemas.microsoft.com/office/powerpoint/2010/main" val="784210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SCOPE</a:t>
            </a:r>
            <a:endParaRPr lang="en-US" dirty="0"/>
          </a:p>
        </p:txBody>
      </p:sp>
      <p:sp>
        <p:nvSpPr>
          <p:cNvPr id="3" name="Content Placeholder 2"/>
          <p:cNvSpPr>
            <a:spLocks noGrp="1"/>
          </p:cNvSpPr>
          <p:nvPr>
            <p:ph idx="1"/>
          </p:nvPr>
        </p:nvSpPr>
        <p:spPr>
          <a:xfrm>
            <a:off x="484710" y="2057400"/>
            <a:ext cx="7973490" cy="4191006"/>
          </a:xfrm>
        </p:spPr>
        <p:txBody>
          <a:bodyPr>
            <a:normAutofit/>
          </a:bodyPr>
          <a:lstStyle/>
          <a:p>
            <a:pPr algn="just"/>
            <a:r>
              <a:rPr lang="en-US" dirty="0"/>
              <a:t>In order to overcome weaknesses and inconvenience of online banking security, our pro- posed authentication system is designed to provide greater security and convenience by using user &amp; transaction verification, authentication server &amp; authorization. </a:t>
            </a:r>
            <a:endParaRPr lang="en-US" dirty="0" smtClean="0"/>
          </a:p>
          <a:p>
            <a:pPr algn="just"/>
            <a:r>
              <a:rPr lang="en-US" dirty="0" smtClean="0"/>
              <a:t>To </a:t>
            </a:r>
            <a:r>
              <a:rPr lang="en-US" dirty="0"/>
              <a:t>address existing security problem, we implementation of a trusted framework for online banking in public cloud using multi-factor authentication using </a:t>
            </a:r>
            <a:r>
              <a:rPr lang="en-US" dirty="0" err="1"/>
              <a:t>Blockchain</a:t>
            </a:r>
            <a:r>
              <a:rPr lang="en-US" dirty="0"/>
              <a:t> Framework</a:t>
            </a:r>
            <a:r>
              <a:rPr lang="en-US" dirty="0" smtClean="0"/>
              <a:t>.</a:t>
            </a:r>
          </a:p>
          <a:p>
            <a:pPr algn="just"/>
            <a:r>
              <a:rPr lang="en-US" dirty="0" smtClean="0"/>
              <a:t> </a:t>
            </a:r>
            <a:r>
              <a:rPr lang="en-US" dirty="0"/>
              <a:t>To design and develop an own (custom) </a:t>
            </a:r>
            <a:r>
              <a:rPr lang="en-US" dirty="0" err="1"/>
              <a:t>blockchain</a:t>
            </a:r>
            <a:r>
              <a:rPr lang="en-US" dirty="0"/>
              <a:t> to store all transaction records in se- cure manner</a:t>
            </a:r>
            <a:r>
              <a:rPr lang="en-US" dirty="0" smtClean="0"/>
              <a:t>.</a:t>
            </a:r>
          </a:p>
          <a:p>
            <a:pPr algn="just"/>
            <a:r>
              <a:rPr lang="en-US" dirty="0" smtClean="0"/>
              <a:t> </a:t>
            </a:r>
            <a:r>
              <a:rPr lang="en-US" dirty="0"/>
              <a:t>Deploy a dynamic smart contract with consensus algorithm to enhance the transaction clarity to end user.</a:t>
            </a:r>
          </a:p>
        </p:txBody>
      </p:sp>
    </p:spTree>
    <p:extLst>
      <p:ext uri="{BB962C8B-B14F-4D97-AF65-F5344CB8AC3E}">
        <p14:creationId xmlns:p14="http://schemas.microsoft.com/office/powerpoint/2010/main" val="402310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580670"/>
            <a:ext cx="7055380" cy="1400530"/>
          </a:xfrm>
        </p:spPr>
        <p:txBody>
          <a:bodyPr/>
          <a:lstStyle/>
          <a:p>
            <a:pPr algn="just"/>
            <a:r>
              <a:rPr lang="en-GB" sz="3200" dirty="0">
                <a:latin typeface="Times New Roman" panose="02020603050405020304" pitchFamily="18" charset="0"/>
                <a:cs typeface="Times New Roman" panose="02020603050405020304" pitchFamily="18" charset="0"/>
              </a:rPr>
              <a:t>DOMAIN INTRODUCTION</a:t>
            </a:r>
          </a:p>
        </p:txBody>
      </p:sp>
      <p:sp>
        <p:nvSpPr>
          <p:cNvPr id="3" name="Content Placeholder 2"/>
          <p:cNvSpPr>
            <a:spLocks noGrp="1"/>
          </p:cNvSpPr>
          <p:nvPr>
            <p:ph idx="1"/>
          </p:nvPr>
        </p:nvSpPr>
        <p:spPr>
          <a:xfrm>
            <a:off x="828436" y="1524000"/>
            <a:ext cx="6711654" cy="4876806"/>
          </a:xfrm>
        </p:spPr>
        <p:txBody>
          <a:bodyPr>
            <a:normAutofit/>
          </a:bodyPr>
          <a:lstStyle/>
          <a:p>
            <a:pPr algn="just">
              <a:buFont typeface="Courier New" panose="02070309020205020404" pitchFamily="49" charset="0"/>
              <a:buChar char="o"/>
            </a:pPr>
            <a:r>
              <a:rPr lang="en-GB" sz="2400" dirty="0">
                <a:latin typeface="Times New Roman" panose="02020603050405020304" pitchFamily="18" charset="0"/>
                <a:cs typeface="Times New Roman" panose="02020603050405020304" pitchFamily="18" charset="0"/>
              </a:rPr>
              <a:t>A block chain is a growing list of records called blocks, that are linked  using cryptography.</a:t>
            </a:r>
          </a:p>
          <a:p>
            <a:pPr algn="just">
              <a:buFont typeface="Courier New" panose="02070309020205020404" pitchFamily="49" charset="0"/>
              <a:buChar char="o"/>
            </a:pPr>
            <a:endParaRPr lang="en-GB" sz="2400"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GB" sz="2400" dirty="0">
                <a:latin typeface="Times New Roman" panose="02020603050405020304" pitchFamily="18" charset="0"/>
                <a:cs typeface="Times New Roman" panose="02020603050405020304" pitchFamily="18" charset="0"/>
              </a:rPr>
              <a:t>Each  block contains a cryptographic hash of the previous block and a timestamp.</a:t>
            </a:r>
          </a:p>
          <a:p>
            <a:pPr marL="0" indent="0" algn="just">
              <a:buNone/>
            </a:pPr>
            <a:endParaRPr lang="en-GB" sz="2400"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GB" sz="2400" dirty="0">
                <a:latin typeface="Times New Roman" panose="02020603050405020304" pitchFamily="18" charset="0"/>
                <a:cs typeface="Times New Roman" panose="02020603050405020304" pitchFamily="18" charset="0"/>
              </a:rPr>
              <a:t>It is resistant to modification of the data</a:t>
            </a:r>
          </a:p>
        </p:txBody>
      </p:sp>
    </p:spTree>
    <p:extLst>
      <p:ext uri="{BB962C8B-B14F-4D97-AF65-F5344CB8AC3E}">
        <p14:creationId xmlns:p14="http://schemas.microsoft.com/office/powerpoint/2010/main" val="357019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52400"/>
            <a:ext cx="7055380" cy="1700848"/>
          </a:xfrm>
        </p:spPr>
        <p:txBody>
          <a:bodyPr/>
          <a:lstStyle/>
          <a:p>
            <a:pPr algn="just"/>
            <a:r>
              <a:rPr lang="en-GB" sz="3200" dirty="0">
                <a:latin typeface="Times New Roman" panose="02020603050405020304" pitchFamily="18" charset="0"/>
                <a:cs typeface="Times New Roman" panose="02020603050405020304" pitchFamily="18" charset="0"/>
              </a:rPr>
              <a:t>LITERATURE SURVEY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04756548"/>
              </p:ext>
            </p:extLst>
          </p:nvPr>
        </p:nvGraphicFramePr>
        <p:xfrm>
          <a:off x="228600" y="853440"/>
          <a:ext cx="8763000" cy="5715000"/>
        </p:xfrm>
        <a:graphic>
          <a:graphicData uri="http://schemas.openxmlformats.org/drawingml/2006/table">
            <a:tbl>
              <a:tblPr firstRow="1" bandRow="1">
                <a:tableStyleId>{5C22544A-7EE6-4342-B048-85BDC9FD1C3A}</a:tableStyleId>
              </a:tblPr>
              <a:tblGrid>
                <a:gridCol w="2190750">
                  <a:extLst>
                    <a:ext uri="{9D8B030D-6E8A-4147-A177-3AD203B41FA5}">
                      <a16:colId xmlns:a16="http://schemas.microsoft.com/office/drawing/2014/main" xmlns="" val="20000"/>
                    </a:ext>
                  </a:extLst>
                </a:gridCol>
                <a:gridCol w="1404327">
                  <a:extLst>
                    <a:ext uri="{9D8B030D-6E8A-4147-A177-3AD203B41FA5}">
                      <a16:colId xmlns:a16="http://schemas.microsoft.com/office/drawing/2014/main" xmlns="" val="20001"/>
                    </a:ext>
                  </a:extLst>
                </a:gridCol>
                <a:gridCol w="898769">
                  <a:extLst>
                    <a:ext uri="{9D8B030D-6E8A-4147-A177-3AD203B41FA5}">
                      <a16:colId xmlns:a16="http://schemas.microsoft.com/office/drawing/2014/main" xmlns="" val="20002"/>
                    </a:ext>
                  </a:extLst>
                </a:gridCol>
                <a:gridCol w="4269154">
                  <a:extLst>
                    <a:ext uri="{9D8B030D-6E8A-4147-A177-3AD203B41FA5}">
                      <a16:colId xmlns:a16="http://schemas.microsoft.com/office/drawing/2014/main" xmlns="" val="20003"/>
                    </a:ext>
                  </a:extLst>
                </a:gridCol>
              </a:tblGrid>
              <a:tr h="351790">
                <a:tc>
                  <a:txBody>
                    <a:bodyPr/>
                    <a:lstStyle/>
                    <a:p>
                      <a:r>
                        <a:rPr lang="en-GB" sz="1600" dirty="0">
                          <a:latin typeface="Times New Roman" panose="02020603050405020304" pitchFamily="18" charset="0"/>
                          <a:cs typeface="Times New Roman" panose="02020603050405020304" pitchFamily="18" charset="0"/>
                        </a:rPr>
                        <a:t>SURVEY</a:t>
                      </a:r>
                    </a:p>
                  </a:txBody>
                  <a:tcPr/>
                </a:tc>
                <a:tc>
                  <a:txBody>
                    <a:bodyPr/>
                    <a:lstStyle/>
                    <a:p>
                      <a:r>
                        <a:rPr lang="en-GB" sz="1600" dirty="0">
                          <a:latin typeface="Times New Roman" panose="02020603050405020304" pitchFamily="18" charset="0"/>
                          <a:cs typeface="Times New Roman" panose="02020603050405020304" pitchFamily="18" charset="0"/>
                        </a:rPr>
                        <a:t>AUTHOR</a:t>
                      </a:r>
                    </a:p>
                  </a:txBody>
                  <a:tcPr/>
                </a:tc>
                <a:tc>
                  <a:txBody>
                    <a:bodyPr/>
                    <a:lstStyle/>
                    <a:p>
                      <a:r>
                        <a:rPr lang="en-GB" sz="1600" dirty="0">
                          <a:latin typeface="Times New Roman" panose="02020603050405020304" pitchFamily="18" charset="0"/>
                          <a:cs typeface="Times New Roman" panose="02020603050405020304" pitchFamily="18" charset="0"/>
                        </a:rPr>
                        <a:t>YEAR</a:t>
                      </a:r>
                    </a:p>
                  </a:txBody>
                  <a:tcPr/>
                </a:tc>
                <a:tc>
                  <a:txBody>
                    <a:bodyPr/>
                    <a:lstStyle/>
                    <a:p>
                      <a:r>
                        <a:rPr lang="en-GB" sz="1600" dirty="0">
                          <a:latin typeface="Times New Roman" panose="02020603050405020304" pitchFamily="18" charset="0"/>
                          <a:cs typeface="Times New Roman" panose="02020603050405020304" pitchFamily="18" charset="0"/>
                        </a:rPr>
                        <a:t>EXPLANATION</a:t>
                      </a:r>
                    </a:p>
                  </a:txBody>
                  <a:tcPr/>
                </a:tc>
                <a:extLst>
                  <a:ext uri="{0D108BD9-81ED-4DB2-BD59-A6C34878D82A}">
                    <a16:rowId xmlns:a16="http://schemas.microsoft.com/office/drawing/2014/main" xmlns="" val="10000"/>
                  </a:ext>
                </a:extLst>
              </a:tr>
              <a:tr h="2071370">
                <a:tc>
                  <a:txBody>
                    <a:bodyPr/>
                    <a:lstStyle/>
                    <a:p>
                      <a:r>
                        <a:rPr lang="en-GB" sz="1600" baseline="0" dirty="0">
                          <a:latin typeface="Times New Roman" panose="02020603050405020304" pitchFamily="18" charset="0"/>
                          <a:cs typeface="Times New Roman" panose="02020603050405020304" pitchFamily="18" charset="0"/>
                        </a:rPr>
                        <a:t>SURVEY 1:</a:t>
                      </a:r>
                    </a:p>
                    <a:p>
                      <a:r>
                        <a:rPr lang="en-US" sz="1600" dirty="0">
                          <a:latin typeface="Times New Roman" panose="02020603050405020304" pitchFamily="18" charset="0"/>
                          <a:cs typeface="Times New Roman" panose="02020603050405020304" pitchFamily="18" charset="0"/>
                        </a:rPr>
                        <a:t>Electronic Health Record System using Blockchain</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B.Harshini</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GB" sz="1600" dirty="0">
                          <a:latin typeface="Times New Roman" panose="02020603050405020304" pitchFamily="18" charset="0"/>
                          <a:cs typeface="Times New Roman" panose="02020603050405020304" pitchFamily="18" charset="0"/>
                        </a:rPr>
                        <a:t>2020</a:t>
                      </a:r>
                    </a:p>
                  </a:txBody>
                  <a:tcPr/>
                </a:tc>
                <a:tc>
                  <a:txBody>
                    <a:bodyPr/>
                    <a:lstStyle/>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data is encrypted by the algorithm known as SHA-256 which is used to encrypt all the data of the patients into a single line 256 bit encrypted text.</a:t>
                      </a:r>
                    </a:p>
                    <a:p>
                      <a:pPr marL="0" marR="0" indent="0" algn="just" defTabSz="457207" rtl="0" eaLnBrk="1" fontAlgn="auto" latinLnBrk="0" hangingPunct="1">
                        <a:lnSpc>
                          <a:spcPct val="100000"/>
                        </a:lnSpc>
                        <a:spcBef>
                          <a:spcPts val="0"/>
                        </a:spcBef>
                        <a:spcAft>
                          <a:spcPts val="0"/>
                        </a:spcAft>
                        <a:buClrTx/>
                        <a:buSzTx/>
                        <a:buFont typeface="Wingdings" panose="05000000000000000000" pitchFamily="2" charset="2"/>
                        <a:buNone/>
                        <a:tabLst/>
                        <a:defRPr/>
                      </a:pPr>
                      <a:r>
                        <a:rPr lang="en-GB" sz="1600" dirty="0">
                          <a:latin typeface="Times New Roman" panose="02020603050405020304" pitchFamily="18" charset="0"/>
                          <a:cs typeface="Times New Roman" panose="02020603050405020304" pitchFamily="18" charset="0"/>
                        </a:rPr>
                        <a:t>Cons: :  Less Secure due to its 256 Standards</a:t>
                      </a:r>
                    </a:p>
                    <a:p>
                      <a:pPr marL="285750" indent="-285750" algn="just">
                        <a:buFont typeface="Wingdings" panose="05000000000000000000" pitchFamily="2" charset="2"/>
                        <a:buChar char="§"/>
                      </a:pPr>
                      <a:endParaRPr lang="en-GB"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1981200">
                <a:tc>
                  <a:txBody>
                    <a:bodyPr/>
                    <a:lstStyle/>
                    <a:p>
                      <a:r>
                        <a:rPr lang="en-GB" sz="1600" dirty="0">
                          <a:latin typeface="Times New Roman" panose="02020603050405020304" pitchFamily="18" charset="0"/>
                          <a:cs typeface="Times New Roman" panose="02020603050405020304" pitchFamily="18" charset="0"/>
                        </a:rPr>
                        <a:t>SURVEY 2:</a:t>
                      </a:r>
                      <a:r>
                        <a:rPr lang="en-GB" sz="1600" baseline="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Electronic Health Records using Blockchain Technology</a:t>
                      </a:r>
                      <a:endParaRPr lang="en-GB" sz="1600" dirty="0">
                        <a:latin typeface="Times New Roman" panose="02020603050405020304" pitchFamily="18" charset="0"/>
                        <a:cs typeface="Times New Roman" panose="02020603050405020304" pitchFamily="18" charset="0"/>
                      </a:endParaRPr>
                    </a:p>
                  </a:txBody>
                  <a:tcPr/>
                </a:tc>
                <a:tc>
                  <a:txBody>
                    <a:bodyPr/>
                    <a:lstStyle/>
                    <a:p>
                      <a:r>
                        <a:rPr lang="pt-BR" sz="1600" dirty="0">
                          <a:latin typeface="Times New Roman" panose="02020603050405020304" pitchFamily="18" charset="0"/>
                          <a:cs typeface="Times New Roman" panose="02020603050405020304" pitchFamily="18" charset="0"/>
                        </a:rPr>
                        <a:t>Arlindo F. da Conceic¸ao</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GB" sz="1600" dirty="0">
                          <a:latin typeface="Times New Roman" panose="02020603050405020304" pitchFamily="18" charset="0"/>
                          <a:cs typeface="Times New Roman" panose="02020603050405020304" pitchFamily="18" charset="0"/>
                        </a:rPr>
                        <a:t>2019</a:t>
                      </a:r>
                    </a:p>
                  </a:txBody>
                  <a:tcPr/>
                </a:tc>
                <a:tc>
                  <a:txBody>
                    <a:bodyPr/>
                    <a:lstStyle/>
                    <a:p>
                      <a:pPr algn="just">
                        <a:buFont typeface="Wingdings" panose="05000000000000000000" pitchFamily="2" charset="2"/>
                        <a:buNone/>
                      </a:pPr>
                      <a:r>
                        <a:rPr lang="en-US" sz="1600" dirty="0">
                          <a:latin typeface="Times New Roman" panose="02020603050405020304" pitchFamily="18" charset="0"/>
                          <a:cs typeface="Times New Roman" panose="02020603050405020304" pitchFamily="18" charset="0"/>
                        </a:rPr>
                        <a:t>propose the implementation of a large-scale information architecture to access Electronic Health Records (Land </a:t>
                      </a:r>
                      <a:r>
                        <a:rPr lang="en-US" sz="1600" dirty="0" err="1">
                          <a:latin typeface="Times New Roman" panose="02020603050405020304" pitchFamily="18" charset="0"/>
                          <a:cs typeface="Times New Roman" panose="02020603050405020304" pitchFamily="18" charset="0"/>
                        </a:rPr>
                        <a:t>Recordss</a:t>
                      </a:r>
                      <a:r>
                        <a:rPr lang="en-US" sz="1600" dirty="0">
                          <a:latin typeface="Times New Roman" panose="02020603050405020304" pitchFamily="18" charset="0"/>
                          <a:cs typeface="Times New Roman" panose="02020603050405020304" pitchFamily="18" charset="0"/>
                        </a:rPr>
                        <a:t>) based on Smart Contracts as information mediators.</a:t>
                      </a:r>
                    </a:p>
                    <a:p>
                      <a:pPr marL="0" marR="0" indent="0" algn="just" defTabSz="457207" rtl="0" eaLnBrk="1" fontAlgn="auto" latinLnBrk="0" hangingPunct="1">
                        <a:lnSpc>
                          <a:spcPct val="100000"/>
                        </a:lnSpc>
                        <a:spcBef>
                          <a:spcPts val="0"/>
                        </a:spcBef>
                        <a:spcAft>
                          <a:spcPts val="0"/>
                        </a:spcAft>
                        <a:buClrTx/>
                        <a:buSzTx/>
                        <a:buFont typeface="Wingdings" panose="05000000000000000000" pitchFamily="2" charset="2"/>
                        <a:buNone/>
                        <a:tabLst/>
                        <a:defRPr/>
                      </a:pPr>
                      <a:r>
                        <a:rPr lang="en-GB" sz="1600" dirty="0">
                          <a:latin typeface="Times New Roman" panose="02020603050405020304" pitchFamily="18" charset="0"/>
                          <a:cs typeface="Times New Roman" panose="02020603050405020304" pitchFamily="18" charset="0"/>
                        </a:rPr>
                        <a:t>Cons: :  Health Record validation delay and false sense of security</a:t>
                      </a:r>
                    </a:p>
                    <a:p>
                      <a:pPr algn="just">
                        <a:buFont typeface="Wingdings" panose="05000000000000000000" pitchFamily="2" charset="2"/>
                        <a:buNone/>
                      </a:pPr>
                      <a:endParaRPr lang="en-GB"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492760">
                <a:tc>
                  <a:txBody>
                    <a:bodyPr/>
                    <a:lstStyle/>
                    <a:p>
                      <a:r>
                        <a:rPr lang="en-GB" sz="1600" dirty="0">
                          <a:latin typeface="Times New Roman" panose="02020603050405020304" pitchFamily="18" charset="0"/>
                          <a:cs typeface="Times New Roman" panose="02020603050405020304" pitchFamily="18" charset="0"/>
                        </a:rPr>
                        <a:t>Survey 3:</a:t>
                      </a:r>
                    </a:p>
                    <a:p>
                      <a:r>
                        <a:rPr lang="en-US" sz="1600" dirty="0">
                          <a:latin typeface="Times New Roman" panose="02020603050405020304" pitchFamily="18" charset="0"/>
                          <a:cs typeface="Times New Roman" panose="02020603050405020304" pitchFamily="18" charset="0"/>
                        </a:rPr>
                        <a:t>Analysis of Blockchain in the Healthcare Sector: Application and Issues</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GB" sz="1600" dirty="0" err="1">
                          <a:latin typeface="Times New Roman" panose="02020603050405020304" pitchFamily="18" charset="0"/>
                          <a:cs typeface="Times New Roman" panose="02020603050405020304" pitchFamily="18" charset="0"/>
                        </a:rPr>
                        <a:t>Dsv</a:t>
                      </a:r>
                      <a:r>
                        <a:rPr lang="en-GB" sz="1600" baseline="0" dirty="0">
                          <a:latin typeface="Times New Roman" panose="02020603050405020304" pitchFamily="18" charset="0"/>
                          <a:cs typeface="Times New Roman" panose="02020603050405020304" pitchFamily="18" charset="0"/>
                        </a:rPr>
                        <a:t> </a:t>
                      </a:r>
                      <a:r>
                        <a:rPr lang="en-GB" sz="1600" baseline="0" dirty="0" err="1">
                          <a:latin typeface="Times New Roman" panose="02020603050405020304" pitchFamily="18" charset="0"/>
                          <a:cs typeface="Times New Roman" panose="02020603050405020304" pitchFamily="18" charset="0"/>
                        </a:rPr>
                        <a:t>madala</a:t>
                      </a:r>
                      <a:r>
                        <a:rPr lang="en-GB" sz="1600" baseline="0" dirty="0">
                          <a:latin typeface="Times New Roman" panose="02020603050405020304" pitchFamily="18" charset="0"/>
                          <a:cs typeface="Times New Roman" panose="02020603050405020304" pitchFamily="18" charset="0"/>
                        </a:rPr>
                        <a:t> </a:t>
                      </a:r>
                    </a:p>
                    <a:p>
                      <a:r>
                        <a:rPr lang="en-GB" sz="1600" baseline="0" dirty="0" err="1">
                          <a:latin typeface="Times New Roman" panose="02020603050405020304" pitchFamily="18" charset="0"/>
                          <a:cs typeface="Times New Roman" panose="02020603050405020304" pitchFamily="18" charset="0"/>
                        </a:rPr>
                        <a:t>etal</a:t>
                      </a:r>
                      <a:r>
                        <a:rPr lang="en-GB" sz="1600" baseline="0" dirty="0">
                          <a:latin typeface="Times New Roman" panose="02020603050405020304" pitchFamily="18" charset="0"/>
                          <a:cs typeface="Times New Roman" panose="02020603050405020304" pitchFamily="18" charset="0"/>
                        </a:rPr>
                        <a:t>.,,,</a:t>
                      </a: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txBody>
                  <a:tcPr/>
                </a:tc>
                <a:tc>
                  <a:txBody>
                    <a:bodyPr/>
                    <a:lstStyle/>
                    <a:p>
                      <a:r>
                        <a:rPr lang="en-GB" sz="1600" dirty="0">
                          <a:latin typeface="Times New Roman" panose="02020603050405020304" pitchFamily="18" charset="0"/>
                          <a:cs typeface="Times New Roman" panose="02020603050405020304" pitchFamily="18" charset="0"/>
                        </a:rPr>
                        <a:t>2022</a:t>
                      </a:r>
                    </a:p>
                  </a:txBody>
                  <a:tcPr/>
                </a:tc>
                <a:tc>
                  <a:txBody>
                    <a:bodyPr/>
                    <a:lstStyle/>
                    <a:p>
                      <a:r>
                        <a:rPr lang="en-US" sz="1600" dirty="0">
                          <a:latin typeface="Times New Roman" panose="02020603050405020304" pitchFamily="18" charset="0"/>
                          <a:cs typeface="Times New Roman" panose="02020603050405020304" pitchFamily="18" charset="0"/>
                        </a:rPr>
                        <a:t>o investigate how blockchain technology can be applied to improve the overall performance of the healthcare sector</a:t>
                      </a:r>
                    </a:p>
                    <a:p>
                      <a:r>
                        <a:rPr lang="en-GB" sz="1600" dirty="0">
                          <a:latin typeface="Times New Roman" panose="02020603050405020304" pitchFamily="18" charset="0"/>
                          <a:cs typeface="Times New Roman" panose="02020603050405020304" pitchFamily="18" charset="0"/>
                        </a:rPr>
                        <a:t>Cons:</a:t>
                      </a:r>
                      <a:r>
                        <a:rPr lang="en-GB" sz="1600" baseline="0" dirty="0">
                          <a:latin typeface="Times New Roman" panose="02020603050405020304" pitchFamily="18" charset="0"/>
                          <a:cs typeface="Times New Roman" panose="02020603050405020304" pitchFamily="18" charset="0"/>
                        </a:rPr>
                        <a:t> low scalability and less transaction</a:t>
                      </a:r>
                      <a:endParaRPr lang="en-GB"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588898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7055380" cy="855382"/>
          </a:xfrm>
        </p:spPr>
        <p:txBody>
          <a:bodyPr/>
          <a:lstStyle/>
          <a:p>
            <a:pPr algn="just"/>
            <a:r>
              <a:rPr lang="en-GB" sz="2800" dirty="0"/>
              <a:t>LITERATURE SURVEY (CONT…)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9389803"/>
              </p:ext>
            </p:extLst>
          </p:nvPr>
        </p:nvGraphicFramePr>
        <p:xfrm>
          <a:off x="152399" y="914401"/>
          <a:ext cx="8839200" cy="5809547"/>
        </p:xfrm>
        <a:graphic>
          <a:graphicData uri="http://schemas.openxmlformats.org/drawingml/2006/table">
            <a:tbl>
              <a:tblPr firstRow="1" bandRow="1">
                <a:tableStyleId>{5C22544A-7EE6-4342-B048-85BDC9FD1C3A}</a:tableStyleId>
              </a:tblPr>
              <a:tblGrid>
                <a:gridCol w="2093495">
                  <a:extLst>
                    <a:ext uri="{9D8B030D-6E8A-4147-A177-3AD203B41FA5}">
                      <a16:colId xmlns:a16="http://schemas.microsoft.com/office/drawing/2014/main" xmlns="" val="20000"/>
                    </a:ext>
                  </a:extLst>
                </a:gridCol>
                <a:gridCol w="1550737">
                  <a:extLst>
                    <a:ext uri="{9D8B030D-6E8A-4147-A177-3AD203B41FA5}">
                      <a16:colId xmlns:a16="http://schemas.microsoft.com/office/drawing/2014/main" xmlns="" val="20001"/>
                    </a:ext>
                  </a:extLst>
                </a:gridCol>
                <a:gridCol w="775367">
                  <a:extLst>
                    <a:ext uri="{9D8B030D-6E8A-4147-A177-3AD203B41FA5}">
                      <a16:colId xmlns:a16="http://schemas.microsoft.com/office/drawing/2014/main" xmlns="" val="20002"/>
                    </a:ext>
                  </a:extLst>
                </a:gridCol>
                <a:gridCol w="4419601">
                  <a:extLst>
                    <a:ext uri="{9D8B030D-6E8A-4147-A177-3AD203B41FA5}">
                      <a16:colId xmlns:a16="http://schemas.microsoft.com/office/drawing/2014/main" xmlns="" val="20003"/>
                    </a:ext>
                  </a:extLst>
                </a:gridCol>
              </a:tblGrid>
              <a:tr h="316932">
                <a:tc>
                  <a:txBody>
                    <a:bodyPr/>
                    <a:lstStyle/>
                    <a:p>
                      <a:r>
                        <a:rPr lang="en-GB" sz="1600" dirty="0"/>
                        <a:t>SURVEY</a:t>
                      </a:r>
                    </a:p>
                  </a:txBody>
                  <a:tcPr/>
                </a:tc>
                <a:tc>
                  <a:txBody>
                    <a:bodyPr/>
                    <a:lstStyle/>
                    <a:p>
                      <a:r>
                        <a:rPr lang="en-GB" sz="1600" dirty="0"/>
                        <a:t>AUTHOR</a:t>
                      </a:r>
                    </a:p>
                  </a:txBody>
                  <a:tcPr/>
                </a:tc>
                <a:tc>
                  <a:txBody>
                    <a:bodyPr/>
                    <a:lstStyle/>
                    <a:p>
                      <a:r>
                        <a:rPr lang="en-GB" sz="1600" dirty="0"/>
                        <a:t>YEAR</a:t>
                      </a:r>
                    </a:p>
                  </a:txBody>
                  <a:tcPr/>
                </a:tc>
                <a:tc>
                  <a:txBody>
                    <a:bodyPr/>
                    <a:lstStyle/>
                    <a:p>
                      <a:r>
                        <a:rPr lang="en-GB" sz="1600" dirty="0"/>
                        <a:t>EXPLANATION</a:t>
                      </a:r>
                    </a:p>
                  </a:txBody>
                  <a:tcPr/>
                </a:tc>
                <a:extLst>
                  <a:ext uri="{0D108BD9-81ED-4DB2-BD59-A6C34878D82A}">
                    <a16:rowId xmlns:a16="http://schemas.microsoft.com/office/drawing/2014/main" xmlns="" val="10000"/>
                  </a:ext>
                </a:extLst>
              </a:tr>
              <a:tr h="2391390">
                <a:tc>
                  <a:txBody>
                    <a:bodyPr/>
                    <a:lstStyle/>
                    <a:p>
                      <a:pPr marL="0" marR="0" indent="0" algn="l" defTabSz="457207" rtl="0" eaLnBrk="1" fontAlgn="auto" latinLnBrk="0" hangingPunct="1">
                        <a:lnSpc>
                          <a:spcPct val="100000"/>
                        </a:lnSpc>
                        <a:spcBef>
                          <a:spcPts val="0"/>
                        </a:spcBef>
                        <a:spcAft>
                          <a:spcPts val="0"/>
                        </a:spcAft>
                        <a:buClrTx/>
                        <a:buSzTx/>
                        <a:buFontTx/>
                        <a:buNone/>
                        <a:tabLst/>
                        <a:defRPr/>
                      </a:pPr>
                      <a:r>
                        <a:rPr lang="en-GB" sz="1600" b="0" dirty="0">
                          <a:latin typeface="Times New Roman" panose="02020603050405020304" pitchFamily="18" charset="0"/>
                          <a:cs typeface="Times New Roman" panose="02020603050405020304" pitchFamily="18" charset="0"/>
                        </a:rPr>
                        <a:t>SURVEY :4</a:t>
                      </a:r>
                    </a:p>
                    <a:p>
                      <a:pPr marL="0" marR="0" indent="0" algn="l" defTabSz="457207" rtl="0" eaLnBrk="1" fontAlgn="auto" latinLnBrk="0" hangingPunct="1">
                        <a:lnSpc>
                          <a:spcPct val="100000"/>
                        </a:lnSpc>
                        <a:spcBef>
                          <a:spcPts val="0"/>
                        </a:spcBef>
                        <a:spcAft>
                          <a:spcPts val="0"/>
                        </a:spcAft>
                        <a:buClrTx/>
                        <a:buSzTx/>
                        <a:buFontTx/>
                        <a:buNone/>
                        <a:tabLst/>
                        <a:defRPr/>
                      </a:pPr>
                      <a:r>
                        <a:rPr lang="en-US" sz="1600" b="0" dirty="0">
                          <a:latin typeface="Times New Roman" panose="02020603050405020304" pitchFamily="18" charset="0"/>
                          <a:cs typeface="Times New Roman" panose="02020603050405020304" pitchFamily="18" charset="0"/>
                        </a:rPr>
                        <a:t/>
                      </a:r>
                      <a:br>
                        <a:rPr lang="en-US" sz="1600" b="0" dirty="0">
                          <a:latin typeface="Times New Roman" panose="02020603050405020304" pitchFamily="18" charset="0"/>
                          <a:cs typeface="Times New Roman" panose="02020603050405020304" pitchFamily="18" charset="0"/>
                        </a:rPr>
                      </a:b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Electronic health records and blockchain interoperability requirements: a scoping review </a:t>
                      </a:r>
                      <a:endParaRPr lang="en-GB" sz="1600" b="0" dirty="0">
                        <a:latin typeface="Times New Roman" panose="02020603050405020304" pitchFamily="18" charset="0"/>
                        <a:cs typeface="Times New Roman" panose="02020603050405020304" pitchFamily="18" charset="0"/>
                      </a:endParaRPr>
                    </a:p>
                  </a:txBody>
                  <a:tcPr/>
                </a:tc>
                <a:tc>
                  <a:txBody>
                    <a:bodyPr/>
                    <a:lstStyle/>
                    <a:p>
                      <a:r>
                        <a:rPr lang="en-US" sz="1600" b="0" i="0" u="sng" kern="1200" dirty="0">
                          <a:solidFill>
                            <a:schemeClr val="dk1"/>
                          </a:solidFill>
                          <a:effectLst/>
                          <a:latin typeface="Times New Roman" panose="02020603050405020304" pitchFamily="18" charset="0"/>
                          <a:ea typeface="+mn-ea"/>
                          <a:cs typeface="Times New Roman" panose="02020603050405020304" pitchFamily="18" charset="0"/>
                        </a:rPr>
                        <a:t>Suzanna </a:t>
                      </a:r>
                      <a:r>
                        <a:rPr lang="en-US" sz="1600" b="0" i="0" u="sng" kern="1200" dirty="0" err="1">
                          <a:solidFill>
                            <a:schemeClr val="dk1"/>
                          </a:solidFill>
                          <a:effectLst/>
                          <a:latin typeface="Times New Roman" panose="02020603050405020304" pitchFamily="18" charset="0"/>
                          <a:ea typeface="+mn-ea"/>
                          <a:cs typeface="Times New Roman" panose="02020603050405020304" pitchFamily="18" charset="0"/>
                        </a:rPr>
                        <a:t>Schmeelk</a:t>
                      </a:r>
                      <a:endParaRPr lang="en-GB" sz="1600" b="0" dirty="0">
                        <a:latin typeface="Times New Roman" panose="02020603050405020304" pitchFamily="18" charset="0"/>
                        <a:cs typeface="Times New Roman" panose="02020603050405020304" pitchFamily="18" charset="0"/>
                      </a:endParaRPr>
                    </a:p>
                  </a:txBody>
                  <a:tcPr/>
                </a:tc>
                <a:tc>
                  <a:txBody>
                    <a:bodyPr/>
                    <a:lstStyle/>
                    <a:p>
                      <a:r>
                        <a:rPr lang="en-GB" sz="1600" b="0" dirty="0">
                          <a:latin typeface="Times New Roman" panose="02020603050405020304" pitchFamily="18" charset="0"/>
                          <a:cs typeface="Times New Roman" panose="02020603050405020304" pitchFamily="18" charset="0"/>
                        </a:rPr>
                        <a:t>2022</a:t>
                      </a: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We conducted a literature search in the OVID databases (Medline and Embase) on terms </a:t>
                      </a:r>
                      <a:r>
                        <a:rPr lang="en-US" sz="1600" b="0" i="1" kern="1200" dirty="0">
                          <a:solidFill>
                            <a:schemeClr val="dk1"/>
                          </a:solidFill>
                          <a:effectLst/>
                          <a:latin typeface="Times New Roman" panose="02020603050405020304" pitchFamily="18" charset="0"/>
                          <a:ea typeface="+mn-ea"/>
                          <a:cs typeface="Times New Roman" panose="02020603050405020304" pitchFamily="18" charset="0"/>
                        </a:rPr>
                        <a:t>blockchain</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1" kern="1200" dirty="0">
                          <a:solidFill>
                            <a:schemeClr val="dk1"/>
                          </a:solidFill>
                          <a:effectLst/>
                          <a:latin typeface="Times New Roman" panose="02020603050405020304" pitchFamily="18" charset="0"/>
                          <a:ea typeface="+mn-ea"/>
                          <a:cs typeface="Times New Roman" panose="02020603050405020304" pitchFamily="18" charset="0"/>
                        </a:rPr>
                        <a:t>implementation</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1" kern="1200" dirty="0">
                          <a:solidFill>
                            <a:schemeClr val="dk1"/>
                          </a:solidFill>
                          <a:effectLst/>
                          <a:latin typeface="Times New Roman" panose="02020603050405020304" pitchFamily="18" charset="0"/>
                          <a:ea typeface="+mn-ea"/>
                          <a:cs typeface="Times New Roman" panose="02020603050405020304" pitchFamily="18" charset="0"/>
                        </a:rPr>
                        <a:t>interoperability</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1" kern="1200" dirty="0">
                          <a:solidFill>
                            <a:schemeClr val="dk1"/>
                          </a:solidFill>
                          <a:effectLst/>
                          <a:latin typeface="Times New Roman" panose="02020603050405020304" pitchFamily="18" charset="0"/>
                          <a:ea typeface="+mn-ea"/>
                          <a:cs typeface="Times New Roman" panose="02020603050405020304" pitchFamily="18" charset="0"/>
                        </a:rPr>
                        <a:t>Land </a:t>
                      </a:r>
                      <a:r>
                        <a:rPr lang="en-US" sz="1600" b="0" i="1" kern="1200" dirty="0" err="1">
                          <a:solidFill>
                            <a:schemeClr val="dk1"/>
                          </a:solidFill>
                          <a:effectLst/>
                          <a:latin typeface="Times New Roman" panose="02020603050405020304" pitchFamily="18" charset="0"/>
                          <a:ea typeface="+mn-ea"/>
                          <a:cs typeface="Times New Roman" panose="02020603050405020304" pitchFamily="18" charset="0"/>
                        </a:rPr>
                        <a:t>Recordss</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1" kern="1200" dirty="0">
                          <a:solidFill>
                            <a:schemeClr val="dk1"/>
                          </a:solidFill>
                          <a:effectLst/>
                          <a:latin typeface="Times New Roman" panose="02020603050405020304" pitchFamily="18" charset="0"/>
                          <a:ea typeface="+mn-ea"/>
                          <a:cs typeface="Times New Roman" panose="02020603050405020304" pitchFamily="18" charset="0"/>
                        </a:rPr>
                        <a:t>security</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and </a:t>
                      </a:r>
                      <a:r>
                        <a:rPr lang="en-US" sz="1600" b="0" i="1" kern="1200" dirty="0">
                          <a:solidFill>
                            <a:schemeClr val="dk1"/>
                          </a:solidFill>
                          <a:effectLst/>
                          <a:latin typeface="Times New Roman" panose="02020603050405020304" pitchFamily="18" charset="0"/>
                          <a:ea typeface="+mn-ea"/>
                          <a:cs typeface="Times New Roman" panose="02020603050405020304" pitchFamily="18" charset="0"/>
                        </a:rPr>
                        <a:t>standards</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t>
                      </a:r>
                    </a:p>
                    <a:p>
                      <a:endParaRPr lang="en-GB" sz="1600" b="0" baseline="0" dirty="0">
                        <a:latin typeface="Times New Roman" panose="02020603050405020304" pitchFamily="18" charset="0"/>
                        <a:cs typeface="Times New Roman" panose="02020603050405020304" pitchFamily="18" charset="0"/>
                      </a:endParaRPr>
                    </a:p>
                    <a:p>
                      <a:r>
                        <a:rPr lang="en-GB" sz="1600" b="0" baseline="0" dirty="0">
                          <a:latin typeface="Times New Roman" panose="02020603050405020304" pitchFamily="18" charset="0"/>
                          <a:cs typeface="Times New Roman" panose="02020603050405020304" pitchFamily="18" charset="0"/>
                        </a:rPr>
                        <a:t>Cons : False sense of security due to frequent Database.  </a:t>
                      </a:r>
                      <a:endParaRPr lang="en-GB"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082877">
                <a:tc>
                  <a:txBody>
                    <a:bodyPr/>
                    <a:lstStyle/>
                    <a:p>
                      <a:r>
                        <a:rPr lang="en-GB" sz="1600" b="0" dirty="0">
                          <a:latin typeface="Times New Roman" panose="02020603050405020304" pitchFamily="18" charset="0"/>
                          <a:cs typeface="Times New Roman" panose="02020603050405020304" pitchFamily="18" charset="0"/>
                        </a:rPr>
                        <a:t>SURVEY</a:t>
                      </a:r>
                      <a:r>
                        <a:rPr lang="en-GB" sz="1600" b="0" baseline="0" dirty="0">
                          <a:latin typeface="Times New Roman" panose="02020603050405020304" pitchFamily="18" charset="0"/>
                          <a:cs typeface="Times New Roman" panose="02020603050405020304" pitchFamily="18" charset="0"/>
                        </a:rPr>
                        <a:t> 5:</a:t>
                      </a:r>
                    </a:p>
                    <a:p>
                      <a:r>
                        <a:rPr lang="en-GB" sz="1600" b="0" dirty="0">
                          <a:latin typeface="Times New Roman" panose="02020603050405020304" pitchFamily="18" charset="0"/>
                          <a:cs typeface="Times New Roman" panose="02020603050405020304" pitchFamily="18" charset="0"/>
                        </a:rPr>
                        <a:t> </a:t>
                      </a:r>
                      <a:r>
                        <a:rPr lang="en-US" sz="1600" b="0" dirty="0">
                          <a:latin typeface="Times New Roman" panose="02020603050405020304" pitchFamily="18" charset="0"/>
                          <a:cs typeface="Times New Roman" panose="02020603050405020304" pitchFamily="18" charset="0"/>
                        </a:rPr>
                        <a:t>Blockchain-based Electronic Health Records Management A Comprehensive Review and Future Research Direction</a:t>
                      </a:r>
                      <a:endParaRPr lang="en-GB" sz="1600" b="0" dirty="0">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Mamun, Abdullah Al</a:t>
                      </a:r>
                      <a:endParaRPr lang="en-GB" sz="1600" b="0" dirty="0">
                        <a:latin typeface="Times New Roman" panose="02020603050405020304" pitchFamily="18" charset="0"/>
                        <a:cs typeface="Times New Roman" panose="02020603050405020304" pitchFamily="18" charset="0"/>
                      </a:endParaRPr>
                    </a:p>
                  </a:txBody>
                  <a:tcPr/>
                </a:tc>
                <a:tc>
                  <a:txBody>
                    <a:bodyPr/>
                    <a:lstStyle/>
                    <a:p>
                      <a:r>
                        <a:rPr lang="en-GB" sz="1600" b="0" dirty="0">
                          <a:latin typeface="Times New Roman" panose="02020603050405020304" pitchFamily="18" charset="0"/>
                          <a:cs typeface="Times New Roman" panose="02020603050405020304" pitchFamily="18" charset="0"/>
                        </a:rPr>
                        <a:t>2022</a:t>
                      </a:r>
                    </a:p>
                  </a:txBody>
                  <a:tcPr/>
                </a:tc>
                <a:tc>
                  <a:txBody>
                    <a:bodyPr/>
                    <a:lstStyle/>
                    <a:p>
                      <a:pPr algn="just">
                        <a:buFont typeface="Wingdings" panose="05000000000000000000" pitchFamily="2" charset="2"/>
                        <a:buChar char="§"/>
                      </a:pPr>
                      <a:r>
                        <a:rPr lang="en-US" sz="1600" b="0" dirty="0">
                          <a:latin typeface="Times New Roman" panose="02020603050405020304" pitchFamily="18" charset="0"/>
                          <a:cs typeface="Times New Roman" panose="02020603050405020304" pitchFamily="18" charset="0"/>
                        </a:rPr>
                        <a:t>The study examined 99 papers that were collected from various publication categories. The deep technical analysis focused on evaluating articles based on privacy, security, scalability, accessibility, cost, consensus algorithms.</a:t>
                      </a:r>
                      <a:endParaRPr lang="en-GB" sz="1600" b="0" dirty="0">
                        <a:latin typeface="Times New Roman" panose="02020603050405020304" pitchFamily="18" charset="0"/>
                        <a:cs typeface="Times New Roman" panose="02020603050405020304" pitchFamily="18" charset="0"/>
                      </a:endParaRPr>
                    </a:p>
                    <a:p>
                      <a:pPr marL="0" indent="0" algn="just">
                        <a:buNone/>
                      </a:pPr>
                      <a:r>
                        <a:rPr lang="en-GB" sz="1600" b="0" dirty="0">
                          <a:latin typeface="Times New Roman" panose="02020603050405020304" pitchFamily="18" charset="0"/>
                          <a:cs typeface="Times New Roman" panose="02020603050405020304" pitchFamily="18" charset="0"/>
                        </a:rPr>
                        <a:t>Cons: No Specific solution proposed to overcome the issues.</a:t>
                      </a: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841572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DBCE58-8162-4C50-B549-AB2840416CB9}"/>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xmlns="" id="{8270AB24-9F15-A2F6-7A4F-85723DE9FB87}"/>
              </a:ext>
            </a:extLst>
          </p:cNvPr>
          <p:cNvSpPr>
            <a:spLocks noGrp="1"/>
          </p:cNvSpPr>
          <p:nvPr>
            <p:ph idx="1"/>
          </p:nvPr>
        </p:nvSpPr>
        <p:spPr/>
        <p:txBody>
          <a:bodyPr>
            <a:normAutofit lnSpcReduction="10000"/>
          </a:bodyPr>
          <a:lstStyle/>
          <a:p>
            <a:pPr algn="just"/>
            <a:r>
              <a:rPr lang="en-US" dirty="0"/>
              <a:t>Banking industry represents the major part of global economy. </a:t>
            </a:r>
            <a:endParaRPr lang="en-US" dirty="0" smtClean="0"/>
          </a:p>
          <a:p>
            <a:pPr algn="just"/>
            <a:r>
              <a:rPr lang="en-US" dirty="0" smtClean="0"/>
              <a:t>Banks </a:t>
            </a:r>
            <a:r>
              <a:rPr lang="en-US" dirty="0"/>
              <a:t>are the biggest and oldest financial intermediaries around the world. </a:t>
            </a:r>
            <a:endParaRPr lang="en-US" dirty="0" smtClean="0"/>
          </a:p>
          <a:p>
            <a:pPr algn="just"/>
            <a:r>
              <a:rPr lang="en-US" dirty="0" smtClean="0"/>
              <a:t>Digitalization </a:t>
            </a:r>
            <a:r>
              <a:rPr lang="en-US" dirty="0"/>
              <a:t>has shaped the banking industry and radically changed the banking system</a:t>
            </a:r>
            <a:r>
              <a:rPr lang="en-US" dirty="0" smtClean="0"/>
              <a:t>.</a:t>
            </a:r>
          </a:p>
          <a:p>
            <a:pPr algn="just"/>
            <a:r>
              <a:rPr lang="en-US" dirty="0" smtClean="0"/>
              <a:t> </a:t>
            </a:r>
            <a:r>
              <a:rPr lang="en-US" dirty="0"/>
              <a:t>The barter system was eradicated by commodity money which was then replaced by fiat money and now digital currency and digital payment are in place. </a:t>
            </a:r>
            <a:endParaRPr lang="en-US" dirty="0" smtClean="0"/>
          </a:p>
          <a:p>
            <a:pPr algn="just"/>
            <a:r>
              <a:rPr lang="en-US" dirty="0"/>
              <a:t>Today, banking industry is reliant on the technology and therefore, </a:t>
            </a:r>
            <a:r>
              <a:rPr lang="en-US" dirty="0" err="1"/>
              <a:t>blockchain</a:t>
            </a:r>
            <a:r>
              <a:rPr lang="en-US" dirty="0"/>
              <a:t> could prove to be the game-changer in the industry. </a:t>
            </a:r>
            <a:endParaRPr lang="en-US" dirty="0"/>
          </a:p>
        </p:txBody>
      </p:sp>
    </p:spTree>
    <p:extLst>
      <p:ext uri="{BB962C8B-B14F-4D97-AF65-F5344CB8AC3E}">
        <p14:creationId xmlns:p14="http://schemas.microsoft.com/office/powerpoint/2010/main" val="3606959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GB" sz="2800" b="1" dirty="0">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484710" y="1187619"/>
            <a:ext cx="8354490" cy="5257806"/>
          </a:xfrm>
        </p:spPr>
        <p:txBody>
          <a:bodyPr>
            <a:normAutofit/>
          </a:bodyPr>
          <a:lstStyle/>
          <a:p>
            <a:pPr algn="just">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Banking data </a:t>
            </a:r>
            <a:r>
              <a:rPr lang="en-US" sz="2800" dirty="0">
                <a:latin typeface="Times New Roman" panose="02020603050405020304" pitchFamily="18" charset="0"/>
                <a:cs typeface="Times New Roman" panose="02020603050405020304" pitchFamily="18" charset="0"/>
              </a:rPr>
              <a:t>Leakage is always possible because the existing system is a centralized distributed system.</a:t>
            </a:r>
          </a:p>
          <a:p>
            <a:pPr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 In the existing system there are drawbacks such as no data privacy, less reliability and lack of network security in sharing the </a:t>
            </a:r>
            <a:r>
              <a:rPr lang="en-US" sz="2800" dirty="0" smtClean="0">
                <a:latin typeface="Times New Roman" panose="02020603050405020304" pitchFamily="18" charset="0"/>
                <a:cs typeface="Times New Roman" panose="02020603050405020304" pitchFamily="18" charset="0"/>
              </a:rPr>
              <a:t>Bank </a:t>
            </a:r>
            <a:r>
              <a:rPr lang="en-US" sz="2800" dirty="0">
                <a:latin typeface="Times New Roman" panose="02020603050405020304" pitchFamily="18" charset="0"/>
                <a:cs typeface="Times New Roman" panose="02020603050405020304" pitchFamily="18" charset="0"/>
              </a:rPr>
              <a:t>record among the cloud servers.</a:t>
            </a:r>
          </a:p>
          <a:p>
            <a:pPr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It also lacks in data retrieval process since the existing system faces storage issues</a:t>
            </a:r>
          </a:p>
          <a:p>
            <a:pPr algn="just">
              <a:buFont typeface="Wingdings" panose="05000000000000000000" pitchFamily="2" charset="2"/>
              <a:buChar char="§"/>
            </a:pP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86430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796</TotalTime>
  <Words>1288</Words>
  <Application>Microsoft Office PowerPoint</Application>
  <PresentationFormat>On-screen Show (4:3)</PresentationFormat>
  <Paragraphs>121</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Century Gothic</vt:lpstr>
      <vt:lpstr>Courier New</vt:lpstr>
      <vt:lpstr>Times New Roman</vt:lpstr>
      <vt:lpstr>Wingdings</vt:lpstr>
      <vt:lpstr>Wingdings 3</vt:lpstr>
      <vt:lpstr>Ion</vt:lpstr>
      <vt:lpstr>Secure Banking Transaction using Block chain Technology </vt:lpstr>
      <vt:lpstr>ABSTRACT</vt:lpstr>
      <vt:lpstr>OBJECTIVES</vt:lpstr>
      <vt:lpstr>PROJECT SCOPE</vt:lpstr>
      <vt:lpstr>DOMAIN INTRODUCTION</vt:lpstr>
      <vt:lpstr>LITERATURE SURVEY</vt:lpstr>
      <vt:lpstr>LITERATURE SURVEY (CONT…)</vt:lpstr>
      <vt:lpstr>PROBLEM DEFINITION</vt:lpstr>
      <vt:lpstr>Existing System</vt:lpstr>
      <vt:lpstr>Disadvantages of existing system: </vt:lpstr>
      <vt:lpstr>PROPOSED SYSTEM</vt:lpstr>
      <vt:lpstr>PROPOSED SYSTEM</vt:lpstr>
      <vt:lpstr>PROPOSED SYSTEM ARCHITECTURE</vt:lpstr>
      <vt:lpstr>ADVANTAGES OF PROPOSED SYSTEM</vt:lpstr>
      <vt:lpstr>SYSTEM SPECIFICATION</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CERTIFICATE VALIDATION           USING                                       BLOCKCHAIN</dc:title>
  <dc:creator>gayathri</dc:creator>
  <cp:lastModifiedBy>Microsoft account</cp:lastModifiedBy>
  <cp:revision>149</cp:revision>
  <dcterms:created xsi:type="dcterms:W3CDTF">2006-08-16T00:00:00Z</dcterms:created>
  <dcterms:modified xsi:type="dcterms:W3CDTF">2023-07-12T06:20:12Z</dcterms:modified>
</cp:coreProperties>
</file>