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7FA"/>
    <a:srgbClr val="FAF8F9"/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15" d="100"/>
          <a:sy n="15" d="100"/>
        </p:scale>
        <p:origin x="132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87200" y="7543800"/>
            <a:ext cx="20116800" cy="19431000"/>
          </a:xfrm>
          <a:solidFill>
            <a:schemeClr val="bg1">
              <a:alpha val="70000"/>
            </a:schemeClr>
          </a:solidFill>
          <a:effectLst>
            <a:glow rad="101600">
              <a:srgbClr val="006747">
                <a:alpha val="40000"/>
              </a:srgbClr>
            </a:glow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46904" y="669497"/>
            <a:ext cx="33997392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22776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188B7-C6D1-4738-B4EC-BBEFDCC229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46904" y="3380693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BEDC5CEC-772F-4CE6-8FEB-CEB37B70F4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6904" y="4404422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archive.ics.uci.edu/ml/datasets/Student+Performance" TargetMode="External"/><Relationship Id="rId7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jpg"/><Relationship Id="rId5" Type="http://schemas.openxmlformats.org/officeDocument/2006/relationships/hyperlink" Target="https://github.com/Abhinaykaitha/MLPoster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www.kaggle.com/sultanmkhan/datamining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5ED08B-B775-435A-9B4F-BDA086DCE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tIns="365760">
            <a:noAutofit/>
          </a:bodyPr>
          <a:lstStyle/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6000" dirty="0">
                <a:cs typeface="Arial" panose="020B0604020202020204" pitchFamily="34" charset="0"/>
              </a:rPr>
              <a:t>The main aim is to predict the final grade of the student based on various attributes which include the student grades, demographic, social and school related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55F1-3C6C-4C07-9CB2-BCAEB0D8A7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tIns="365760">
            <a:normAutofit/>
          </a:bodyPr>
          <a:lstStyle/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5400" dirty="0">
                <a:cs typeface="Arial" panose="020B0604020202020204" pitchFamily="34" charset="0"/>
              </a:rPr>
              <a:t>Evaluating the final grade of the student based on the other grades G1 and G2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5400" dirty="0">
                <a:cs typeface="Arial" panose="020B0604020202020204" pitchFamily="34" charset="0"/>
              </a:rPr>
              <a:t>The data I have chosen is continuous so I performed linear regression to predict the final grade with an accuracy of 86%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5400" dirty="0">
                <a:cs typeface="Arial" panose="020B0604020202020204" pitchFamily="34" charset="0"/>
              </a:rPr>
              <a:t>I have classified the grades of the students into 4 groups and performed decision tree classifier to determine if a student grade belongs to a particular group or not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5400" dirty="0">
                <a:cs typeface="Arial" panose="020B0604020202020204" pitchFamily="34" charset="0"/>
              </a:rPr>
              <a:t>I have performed clustering to determine if the student gets a good grade based on the other grade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9AC47-94BC-470C-9B8A-970292C0AD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87200" y="7543800"/>
            <a:ext cx="20116800" cy="1943099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7474F1-B7EB-40BD-B650-D37E0AA06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6904" y="-310217"/>
            <a:ext cx="33997392" cy="25603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Predicting Final grade of the student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C8C212-9152-47EB-9021-DDD1B739EE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002AEE-7ABF-4F25-90D8-22D1918F9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37AE60-4368-42C2-A299-E0F9F0B57D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8288000"/>
            <a:ext cx="10058400" cy="8686800"/>
          </a:xfrm>
        </p:spPr>
        <p:txBody>
          <a:bodyPr tIns="365760">
            <a:noAutofit/>
          </a:bodyPr>
          <a:lstStyle/>
          <a:p>
            <a:pPr marL="857250" indent="-857250" algn="just">
              <a:spcBef>
                <a:spcPts val="54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cs typeface="Arial" panose="020B0604020202020204" pitchFamily="34" charset="0"/>
              </a:rPr>
              <a:t>Features:</a:t>
            </a:r>
          </a:p>
          <a:p>
            <a:pPr marL="1770063" lvl="1" indent="-857250" algn="just"/>
            <a:r>
              <a:rPr lang="en-US" sz="3600" dirty="0">
                <a:cs typeface="Arial" panose="020B0604020202020204" pitchFamily="34" charset="0"/>
              </a:rPr>
              <a:t>First subject Grade</a:t>
            </a:r>
          </a:p>
          <a:p>
            <a:pPr marL="1770063" lvl="1" indent="-857250" algn="just"/>
            <a:r>
              <a:rPr lang="en-US" sz="3600" dirty="0">
                <a:cs typeface="Arial" panose="020B0604020202020204" pitchFamily="34" charset="0"/>
              </a:rPr>
              <a:t>Second subject Grade</a:t>
            </a:r>
          </a:p>
          <a:p>
            <a:pPr marL="1770063" lvl="1" indent="-857250" algn="just"/>
            <a:r>
              <a:rPr lang="en-US" sz="3600" dirty="0">
                <a:cs typeface="Arial" panose="020B0604020202020204" pitchFamily="34" charset="0"/>
              </a:rPr>
              <a:t>Mother’s education</a:t>
            </a:r>
          </a:p>
          <a:p>
            <a:pPr marL="1770063" lvl="1" indent="-857250" algn="just"/>
            <a:r>
              <a:rPr lang="en-US" sz="3600" dirty="0">
                <a:cs typeface="Arial" panose="020B0604020202020204" pitchFamily="34" charset="0"/>
              </a:rPr>
              <a:t>Father’s education</a:t>
            </a:r>
          </a:p>
          <a:p>
            <a:pPr marL="912813" lvl="1" indent="0" algn="just">
              <a:buNone/>
            </a:pPr>
            <a:endParaRPr lang="en-US" sz="3600" dirty="0">
              <a:cs typeface="Arial" panose="020B0604020202020204" pitchFamily="34" charset="0"/>
            </a:endParaRPr>
          </a:p>
          <a:p>
            <a:pPr marL="912813" lvl="1" indent="0" algn="just">
              <a:buNone/>
            </a:pPr>
            <a:r>
              <a:rPr lang="en-US" sz="3600" dirty="0">
                <a:cs typeface="Arial" panose="020B0604020202020204" pitchFamily="34" charset="0"/>
              </a:rPr>
              <a:t>Performed data cleaning </a:t>
            </a:r>
          </a:p>
          <a:p>
            <a:pPr marL="912813" lvl="1" indent="0" algn="just">
              <a:buNone/>
            </a:pPr>
            <a:r>
              <a:rPr lang="en-US" sz="3600" dirty="0">
                <a:cs typeface="Arial" panose="020B0604020202020204" pitchFamily="34" charset="0"/>
              </a:rPr>
              <a:t>Performed Linear regression to train the model.</a:t>
            </a:r>
          </a:p>
          <a:p>
            <a:pPr marL="912813" lvl="1" indent="0" algn="just">
              <a:buNone/>
            </a:pPr>
            <a:r>
              <a:rPr lang="en-US" sz="3600" dirty="0">
                <a:cs typeface="Arial" panose="020B0604020202020204" pitchFamily="34" charset="0"/>
              </a:rPr>
              <a:t>Used Decision Tree Classifier to implicitly perform feature selection. </a:t>
            </a:r>
          </a:p>
          <a:p>
            <a:pPr marL="1770063" lvl="1" indent="-857250" algn="just"/>
            <a:endParaRPr lang="en-US" sz="3600" dirty="0">
              <a:cs typeface="Arial" panose="020B0604020202020204" pitchFamily="34" charset="0"/>
            </a:endParaRPr>
          </a:p>
          <a:p>
            <a:pPr indent="-2379027" algn="just"/>
            <a:r>
              <a:rPr lang="en-US" sz="3600" dirty="0">
                <a:cs typeface="Arial" panose="020B0604020202020204" pitchFamily="34" charset="0"/>
              </a:rPr>
              <a:t>Evaluate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endParaRPr lang="en-US" sz="3600" dirty="0"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535820-2B15-48C9-B0AA-9FA5E543AB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Materials/Methods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1AFE3A-F984-4AF2-BF89-DF5843246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29032200"/>
            <a:ext cx="20574000" cy="2971800"/>
          </a:xfrm>
        </p:spPr>
        <p:txBody>
          <a:bodyPr tIns="274320" numCol="1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https://archive.ics.uci.edu/ml/datasets/Student+Performance</a:t>
            </a:r>
            <a:endParaRPr lang="en-US" sz="3600" dirty="0"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cs typeface="Arial" panose="020B0604020202020204" pitchFamily="34" charset="0"/>
              </a:rPr>
              <a:t>https://scikit-learn.org/stable/modules/generated/sklearn.tree.DecisionTreeClassifier.html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https://www.kaggle.com/sultanmkhan/datamining</a:t>
            </a:r>
            <a:endParaRPr lang="en-US" sz="36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br>
              <a:rPr lang="en-US" sz="3600" dirty="0">
                <a:cs typeface="Arial" panose="020B0604020202020204" pitchFamily="34" charset="0"/>
              </a:rPr>
            </a:br>
            <a:endParaRPr lang="en-US" sz="3600" dirty="0">
              <a:cs typeface="Arial" panose="020B060402020202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DD57B1E-4D9F-47F9-88F7-FB032B9D63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Additional Resources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D66D60-3409-4A83-882F-DEF1F6DDFE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70328" y="6189208"/>
            <a:ext cx="20116800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53E4573-0153-477E-A6EA-F369D642E8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918400" y="29173160"/>
            <a:ext cx="10058400" cy="2971800"/>
          </a:xfrm>
        </p:spPr>
        <p:txBody>
          <a:bodyPr tIns="91440" bIns="274320" anchor="b" anchorCtr="0">
            <a:normAutofit/>
          </a:bodyPr>
          <a:lstStyle/>
          <a:p>
            <a:pPr algn="ctr"/>
            <a:r>
              <a:rPr lang="en-US" sz="6000" dirty="0">
                <a:hlinkClick r:id="rId5"/>
              </a:rPr>
              <a:t>https://github.com/Abhinaykaitha/MLPoster</a:t>
            </a:r>
            <a:endParaRPr lang="en-US" sz="60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3257E1-88C3-4089-9BFF-38DFCEA27A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Poster Repository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FED097-712A-4391-BB35-7534ADE256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tIns="274320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Mentor: Dr. Charles Hoot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7C18949-3E74-4B71-BB77-D29BCE1BA1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Acknowledgements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C7A8E39-51B8-446A-A58D-E4A6958BDF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946904" y="2421372"/>
            <a:ext cx="33997392" cy="914400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Abhinay Reddy Kaitha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230B1EE-E97C-4A5D-8EB4-FEE65881F4F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946904" y="4000499"/>
            <a:ext cx="33997392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School of Computer Science and Information Systems, Northwest Missouri State University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853424-AB94-4487-BFD3-3CCE6E5F36F6}"/>
              </a:ext>
            </a:extLst>
          </p:cNvPr>
          <p:cNvSpPr txBox="1"/>
          <p:nvPr/>
        </p:nvSpPr>
        <p:spPr>
          <a:xfrm>
            <a:off x="11887200" y="15246387"/>
            <a:ext cx="19184586" cy="1369606"/>
          </a:xfrm>
          <a:prstGeom prst="rect">
            <a:avLst/>
          </a:prstGeom>
          <a:noFill/>
        </p:spPr>
        <p:txBody>
          <a:bodyPr wrap="square" tIns="91440" rtlCol="0" anchor="ctr" anchorCtr="0">
            <a:spAutoFit/>
          </a:bodyPr>
          <a:lstStyle/>
          <a:p>
            <a:r>
              <a:rPr lang="en-US" sz="4000" dirty="0">
                <a:cs typeface="Arial" panose="020B0604020202020204" pitchFamily="34" charset="0"/>
              </a:rPr>
              <a:t>Using SVC</a:t>
            </a:r>
          </a:p>
          <a:p>
            <a:r>
              <a:rPr lang="en-US" sz="4000" dirty="0">
                <a:cs typeface="Arial" panose="020B0604020202020204" pitchFamily="34" charset="0"/>
              </a:rPr>
              <a:t>Using the above classifier, the accuracy is 86% ,the precision is 86% and the sensitivity is 86%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256C4ED-A409-4714-BD55-3D83659138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5106" y="28754614"/>
            <a:ext cx="4644988" cy="1904446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FA2EE79C-5A2A-4A52-934D-368782FAAA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5" y="512064"/>
            <a:ext cx="3922776" cy="4212723"/>
          </a:xfrm>
          <a:prstGeom prst="rect">
            <a:avLst/>
          </a:prstGeom>
        </p:spPr>
      </p:pic>
      <p:pic>
        <p:nvPicPr>
          <p:cNvPr id="21" name="Picture 20" descr="A close up of a map&#10;&#10;Description automatically generated">
            <a:extLst>
              <a:ext uri="{FF2B5EF4-FFF2-40B4-BE49-F238E27FC236}">
                <a16:creationId xmlns:a16="http://schemas.microsoft.com/office/drawing/2014/main" id="{5D3EEA5A-2916-406B-AEFF-DBC30144F6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328" y="8246609"/>
            <a:ext cx="20033672" cy="6697378"/>
          </a:xfrm>
          <a:prstGeom prst="rect">
            <a:avLst/>
          </a:prstGeom>
        </p:spPr>
      </p:pic>
      <p:pic>
        <p:nvPicPr>
          <p:cNvPr id="33" name="Picture 3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3DB2AE54-9A72-4BF5-901B-A01CD5A3AC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0" y="16648650"/>
            <a:ext cx="9518072" cy="657077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AD4893E-6F31-4BC1-A359-2538395545CA}"/>
              </a:ext>
            </a:extLst>
          </p:cNvPr>
          <p:cNvSpPr txBox="1"/>
          <p:nvPr/>
        </p:nvSpPr>
        <p:spPr>
          <a:xfrm>
            <a:off x="11887200" y="23705551"/>
            <a:ext cx="95180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cs typeface="Arial" panose="020B0604020202020204" pitchFamily="34" charset="0"/>
              </a:rPr>
              <a:t>Based on the clustering I would say that the student gets higher grade whose G1(first subject grade) is closer to the top of the centroid of the top cluster rather than the bottom cluster </a:t>
            </a:r>
          </a:p>
        </p:txBody>
      </p:sp>
      <p:pic>
        <p:nvPicPr>
          <p:cNvPr id="39" name="Picture 3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53E16D-746E-4647-B83F-CAE16F61F2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7164" y="16752434"/>
            <a:ext cx="9025244" cy="657077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608D1F4-BC31-43FE-A417-91F86A0F5016}"/>
              </a:ext>
            </a:extLst>
          </p:cNvPr>
          <p:cNvSpPr txBox="1"/>
          <p:nvPr/>
        </p:nvSpPr>
        <p:spPr>
          <a:xfrm>
            <a:off x="21987164" y="23839612"/>
            <a:ext cx="95180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cs typeface="Arial" panose="020B0604020202020204" pitchFamily="34" charset="0"/>
              </a:rPr>
              <a:t>From the above graph it is clear that the student who gets a grade greater than 15 have a higher chance of getting a grade higher than 15  </a:t>
            </a:r>
          </a:p>
        </p:txBody>
      </p:sp>
      <p:pic>
        <p:nvPicPr>
          <p:cNvPr id="23" name="Picture 22" descr="A drawing of a person&#10;&#10;Description automatically generated">
            <a:extLst>
              <a:ext uri="{FF2B5EF4-FFF2-40B4-BE49-F238E27FC236}">
                <a16:creationId xmlns:a16="http://schemas.microsoft.com/office/drawing/2014/main" id="{0DB328E9-5F38-4A98-800F-E6218BF7AF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" y="733675"/>
            <a:ext cx="3962400" cy="4236720"/>
          </a:xfrm>
          <a:prstGeom prst="rect">
            <a:avLst/>
          </a:prstGeom>
        </p:spPr>
      </p:pic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A1EA44A-E3AD-4166-8FED-7B4CA2B98555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6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stract_bg" id="{29B32C95-BF94-4328-B440-C1461C2F0B06}" vid="{B9381D9B-251E-4F9E-BEA1-FCED3FB9D3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1731</TotalTime>
  <Words>331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Helvetica</vt:lpstr>
      <vt:lpstr>Office Theme</vt:lpstr>
      <vt:lpstr>Predicting Final grade of the student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Eloe,Nathan</dc:creator>
  <cp:lastModifiedBy>Kaitha,Abhinay Reddy</cp:lastModifiedBy>
  <cp:revision>68</cp:revision>
  <dcterms:created xsi:type="dcterms:W3CDTF">2019-04-10T19:42:12Z</dcterms:created>
  <dcterms:modified xsi:type="dcterms:W3CDTF">2019-12-04T15:16:42Z</dcterms:modified>
</cp:coreProperties>
</file>