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7FA"/>
    <a:srgbClr val="FAF8F9"/>
    <a:srgbClr val="006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25" d="100"/>
          <a:sy n="25" d="100"/>
        </p:scale>
        <p:origin x="-258" y="-20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D5E66F-9009-47ED-BB8E-E6EE944B40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75438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Add a succinct introduction to the focus of this project.  You should name this section appropriately (Introduction, Problem Statement, </a:t>
            </a:r>
            <a:r>
              <a:rPr lang="en-US" dirty="0" err="1"/>
              <a:t>etc</a:t>
            </a:r>
            <a:r>
              <a:rPr lang="en-US" dirty="0"/>
              <a:t>).  Font size should not be less than 36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1ECAA6F-8BF8-47E6-822C-3181D97DA5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918400" y="7543800"/>
            <a:ext cx="10058400" cy="194310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 i="0">
                <a:latin typeface="+mn-lt"/>
              </a:defRPr>
            </a:lvl1pPr>
          </a:lstStyle>
          <a:p>
            <a:pPr lvl="0"/>
            <a:r>
              <a:rPr lang="en-US" dirty="0"/>
              <a:t>Draw conclusions here. Do not just restate your results, but draw new information from them.  Summarize what you learned.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74161529-3307-4BDF-8138-E78B39B4B6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1000"/>
          </a:xfrm>
          <a:solidFill>
            <a:schemeClr val="bg1">
              <a:alpha val="70000"/>
            </a:schemeClr>
          </a:solidFill>
          <a:effectLst>
            <a:glow rad="101600">
              <a:srgbClr val="006747">
                <a:alpha val="40000"/>
              </a:srgbClr>
            </a:glow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46904" y="669497"/>
            <a:ext cx="33997392" cy="2560320"/>
          </a:xfrm>
        </p:spPr>
        <p:txBody>
          <a:bodyPr anchor="ctr" anchorCtr="0">
            <a:normAutofit/>
          </a:bodyPr>
          <a:lstStyle>
            <a:lvl1pPr algn="ctr">
              <a:defRPr sz="9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Project title</a:t>
            </a:r>
            <a:br>
              <a:rPr lang="en-US" dirty="0"/>
            </a:br>
            <a:r>
              <a:rPr lang="en-US" dirty="0"/>
              <a:t>Should not exceed 2 lines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176E7FB-5EE2-4130-8605-3413E722BE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Introduction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4F2A96E-4378-4CF0-B899-C10E83F2EC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918400" y="64008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Conclusion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D32646F-4A35-470F-AFA8-9E40AB71E4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18288000"/>
            <a:ext cx="10058400" cy="8686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tools or methodologies you used; briefly describe your process. </a:t>
            </a:r>
          </a:p>
          <a:p>
            <a:pPr lvl="0"/>
            <a:endParaRPr lang="en-US" dirty="0"/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7606CCBB-CB88-413D-A464-22C730DB74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171450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Materials/Methods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A3DED52D-79A8-4AA3-AA78-01A5C4BA7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29032200"/>
            <a:ext cx="205740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primary resources, links for tools, </a:t>
            </a:r>
            <a:r>
              <a:rPr lang="en-US" dirty="0" err="1"/>
              <a:t>etc</a:t>
            </a:r>
            <a:r>
              <a:rPr lang="en-US" dirty="0"/>
              <a:t> here.  This text can be smaller (as it is not the focus of your poster); do not go smaller than 24 pt. font.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B4E0C4AA-0531-4C45-BA36-9C088D53B2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27889200"/>
            <a:ext cx="205740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Bibliography, Additional Resources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D97286D3-0DCF-458A-BC3C-E861081AAD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887200" y="6400800"/>
            <a:ext cx="201168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Results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445B09A0-E4B9-499C-AAD0-CFD28A9E7B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918400" y="29032200"/>
            <a:ext cx="100584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800">
                <a:latin typeface="+mn-lt"/>
              </a:defRPr>
            </a:lvl1pPr>
          </a:lstStyle>
          <a:p>
            <a:pPr lvl="0"/>
            <a:r>
              <a:rPr lang="en-US" dirty="0"/>
              <a:t>Put repository information here, links to final project (if web hosted), </a:t>
            </a:r>
            <a:r>
              <a:rPr lang="en-US" dirty="0" err="1"/>
              <a:t>etc</a:t>
            </a:r>
            <a:br>
              <a:rPr lang="en-US" dirty="0"/>
            </a:br>
            <a:r>
              <a:rPr lang="en-US" dirty="0"/>
              <a:t>Make </a:t>
            </a:r>
            <a:r>
              <a:rPr lang="en-US" dirty="0" err="1"/>
              <a:t>urls</a:t>
            </a:r>
            <a:r>
              <a:rPr lang="en-US" dirty="0"/>
              <a:t> easy to find (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dirty="0" err="1"/>
              <a:t>shortener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0"/>
            <a:endParaRPr lang="en-US" dirty="0"/>
          </a:p>
        </p:txBody>
      </p:sp>
      <p:sp>
        <p:nvSpPr>
          <p:cNvPr id="31" name="Text Placeholder 19">
            <a:extLst>
              <a:ext uri="{FF2B5EF4-FFF2-40B4-BE49-F238E27FC236}">
                <a16:creationId xmlns:a16="http://schemas.microsoft.com/office/drawing/2014/main" id="{B6D57FAF-8E5A-4883-A160-305F7FDE5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918400" y="27889200"/>
            <a:ext cx="100584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Further Information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7A5DCD1-D6DC-42D4-A4EE-2B1EE7DCCA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2402800" y="29032200"/>
            <a:ext cx="9601200" cy="2971800"/>
          </a:xfrm>
          <a:solidFill>
            <a:schemeClr val="bg1">
              <a:alpha val="70000"/>
            </a:schemeClr>
          </a:solidFill>
          <a:effectLst>
            <a:softEdge rad="101600"/>
          </a:effectLst>
          <a:scene3d>
            <a:camera prst="orthographicFront"/>
            <a:lightRig rig="threePt" dir="t"/>
          </a:scene3d>
          <a:sp3d prstMaterial="matte">
            <a:bevelT prst="relaxedInset"/>
          </a:sp3d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6600">
                <a:latin typeface="+mn-lt"/>
              </a:defRPr>
            </a:lvl1pPr>
          </a:lstStyle>
          <a:p>
            <a:pPr lvl="0"/>
            <a:r>
              <a:rPr lang="en-US" dirty="0"/>
              <a:t>List sponsors, mentors, </a:t>
            </a:r>
            <a:r>
              <a:rPr lang="en-US" dirty="0" err="1"/>
              <a:t>etc</a:t>
            </a:r>
            <a:r>
              <a:rPr lang="en-US" dirty="0"/>
              <a:t> here.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D9C3A5D8-588C-42C1-9AAC-5510B78A1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402800" y="27889200"/>
            <a:ext cx="9601200" cy="1143000"/>
          </a:xfrm>
          <a:noFill/>
          <a:effectLst>
            <a:glow rad="177800">
              <a:schemeClr val="tx1">
                <a:alpha val="40000"/>
              </a:schemeClr>
            </a:glo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Acknowledgements</a:t>
            </a:r>
          </a:p>
        </p:txBody>
      </p:sp>
      <p:pic>
        <p:nvPicPr>
          <p:cNvPr id="1030" name="Picture 6" descr="https://www.nwmissouri.edu/marketing/images/design/logos/N60-2Stack-W.png">
            <a:extLst>
              <a:ext uri="{FF2B5EF4-FFF2-40B4-BE49-F238E27FC236}">
                <a16:creationId xmlns:a16="http://schemas.microsoft.com/office/drawing/2014/main" id="{50547536-0CA8-4774-955F-78103C8DB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360" y="512064"/>
            <a:ext cx="3920693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8C3ECC03-D912-4EB3-A934-2B129A10535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12064" y="512064"/>
            <a:ext cx="3922776" cy="4434840"/>
          </a:xfrm>
        </p:spPr>
        <p:txBody>
          <a:bodyPr>
            <a:noAutofit/>
          </a:bodyPr>
          <a:lstStyle>
            <a:lvl1pPr marL="0" indent="0">
              <a:buNone/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additional appropriate graphic/logo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F188B7-C6D1-4738-B4EC-BBEFDCC229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46904" y="3380693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 Name(s)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BEDC5CEC-772F-4CE6-8FEB-CEB37B70F4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46904" y="4404422"/>
            <a:ext cx="33997392" cy="914400"/>
          </a:xfr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Contact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46574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5B7AD-C0E4-4106-98F1-A426950388A1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86B7-4AB0-4B70-BB5B-FE2ED47B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archive.ics.uci.edu/ml/datasets/Student+Performanc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hyperlink" Target="https://github.com/44-599-MachineLearning-F19/machine-learning-f19-final-project-Abhinaykaitha/blob/master/Poster.pptx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5ED08B-B775-435A-9B4F-BDA086DCE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tIns="365760">
            <a:no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6000" dirty="0">
                <a:cs typeface="Arial" panose="020B0604020202020204" pitchFamily="34" charset="0"/>
              </a:rPr>
              <a:t>The main aim is to predict the final grade of the student based on various attributes which include the student grades, demographic, social and school related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55F1-3C6C-4C07-9CB2-BCAEB0D8A7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tIns="365760">
            <a:norm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Evaluating the final grade of the student based on the other grades G1 and G2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The data I have chosen is continuous so I performed linear regression to predict the final grade with an accuracy of 86%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I have classified the grades of the students into 4 groups and performed decision tree classifier to determine if a student grade belongs to a particular group or not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sz="5400" dirty="0">
                <a:cs typeface="Arial" panose="020B0604020202020204" pitchFamily="34" charset="0"/>
              </a:rPr>
              <a:t>I have performed clustering to determine if the student gets a good grade based on the other grade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9AC47-94BC-470C-9B8A-970292C0AD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887200" y="7543800"/>
            <a:ext cx="20116800" cy="1943099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7474F1-B7EB-40BD-B650-D37E0AA06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6904" y="-310217"/>
            <a:ext cx="33997392" cy="2560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Predicting Final grade of the student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8C212-9152-47EB-9021-DDD1B739EE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002AEE-7ABF-4F25-90D8-22D1918F98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37AE60-4368-42C2-A299-E0F9F0B57D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8288000"/>
            <a:ext cx="10058400" cy="8686800"/>
          </a:xfrm>
        </p:spPr>
        <p:txBody>
          <a:bodyPr tIns="365760">
            <a:noAutofit/>
          </a:bodyPr>
          <a:lstStyle/>
          <a:p>
            <a:pPr marL="857250" indent="-857250" algn="just">
              <a:spcBef>
                <a:spcPts val="54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cs typeface="Arial" panose="020B0604020202020204" pitchFamily="34" charset="0"/>
              </a:rPr>
              <a:t>Features: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First subject Grade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Second subject Grade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Mother’s education</a:t>
            </a:r>
          </a:p>
          <a:p>
            <a:pPr marL="1770063" lvl="1" indent="-857250" algn="just"/>
            <a:r>
              <a:rPr lang="en-US" sz="3600" dirty="0">
                <a:cs typeface="Arial" panose="020B0604020202020204" pitchFamily="34" charset="0"/>
              </a:rPr>
              <a:t>Father’s education</a:t>
            </a:r>
          </a:p>
          <a:p>
            <a:pPr marL="912813" lvl="1" indent="0" algn="just">
              <a:buNone/>
            </a:pPr>
            <a:endParaRPr lang="en-US" sz="3600" dirty="0">
              <a:cs typeface="Arial" panose="020B0604020202020204" pitchFamily="34" charset="0"/>
            </a:endParaRPr>
          </a:p>
          <a:p>
            <a:pPr marL="912813" lvl="1" indent="0" algn="just">
              <a:buNone/>
            </a:pPr>
            <a:r>
              <a:rPr lang="en-US" sz="3600" dirty="0">
                <a:cs typeface="Arial" panose="020B0604020202020204" pitchFamily="34" charset="0"/>
              </a:rPr>
              <a:t>Performed data cleaning </a:t>
            </a:r>
          </a:p>
          <a:p>
            <a:pPr marL="912813" lvl="1" indent="0" algn="just">
              <a:buNone/>
            </a:pPr>
            <a:r>
              <a:rPr lang="en-US" sz="3600" dirty="0">
                <a:cs typeface="Arial" panose="020B0604020202020204" pitchFamily="34" charset="0"/>
              </a:rPr>
              <a:t>Performed Linear regression to train the model.</a:t>
            </a:r>
          </a:p>
          <a:p>
            <a:pPr marL="912813" lvl="1" indent="0" algn="just">
              <a:buNone/>
            </a:pPr>
            <a:r>
              <a:rPr lang="en-US" sz="3600" dirty="0">
                <a:cs typeface="Arial" panose="020B0604020202020204" pitchFamily="34" charset="0"/>
              </a:rPr>
              <a:t>Used Decision Tree Classifier to implicitly perform feature selection. </a:t>
            </a:r>
          </a:p>
          <a:p>
            <a:pPr marL="1770063" lvl="1" indent="-857250" algn="just"/>
            <a:endParaRPr lang="en-US" sz="3600" dirty="0">
              <a:cs typeface="Arial" panose="020B0604020202020204" pitchFamily="34" charset="0"/>
            </a:endParaRPr>
          </a:p>
          <a:p>
            <a:pPr indent="-2379027" algn="just"/>
            <a:r>
              <a:rPr lang="en-US" sz="3600" dirty="0">
                <a:cs typeface="Arial" panose="020B0604020202020204" pitchFamily="34" charset="0"/>
              </a:rPr>
              <a:t>Evaluate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endParaRPr lang="en-US" sz="3600" dirty="0"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C535820-2B15-48C9-B0AA-9FA5E543A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Materials/Methods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1AFE3A-F984-4AF2-BF89-DF5843246A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29032200"/>
            <a:ext cx="20574000" cy="2971800"/>
          </a:xfrm>
        </p:spPr>
        <p:txBody>
          <a:bodyPr tIns="274320" numCol="1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https://archive.ics.uci.edu/ml/datasets/Student+Performance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https://scikit-learn.org/stable/modules/generated/sklearn.tree.DecisionTreeClassifier.html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DD57B1E-4D9F-47F9-88F7-FB032B9D63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Additional Resources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D66D60-3409-4A83-882F-DEF1F6DDFE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70328" y="6189208"/>
            <a:ext cx="201168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53E4573-0153-477E-A6EA-F369D642E8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tIns="91440" bIns="274320" anchor="b" anchorCtr="0">
            <a:normAutofit fontScale="77500" lnSpcReduction="20000"/>
          </a:bodyPr>
          <a:lstStyle/>
          <a:p>
            <a:pPr algn="ctr"/>
            <a:r>
              <a:rPr lang="en-US" sz="6000" dirty="0">
                <a:hlinkClick r:id="rId4"/>
              </a:rPr>
              <a:t>https://github.com/44-599-MachineLearning-F19/machine-learning-f19-final-project-Abhinaykaitha/blob/master/Poster.pptx</a:t>
            </a:r>
            <a:endParaRPr lang="en-US" sz="6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3257E1-88C3-4089-9BFF-38DFCEA27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Poster Repository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FED097-712A-4391-BB35-7534ADE256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tIns="274320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Mentor: Dr. Charles Hoot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7C18949-3E74-4B71-BB77-D29BCE1BA1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Acknowledgements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C7A8E39-51B8-446A-A58D-E4A6958BDF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904" y="4360408"/>
            <a:ext cx="33997392" cy="914400"/>
          </a:xfrm>
        </p:spPr>
        <p:txBody>
          <a:bodyPr>
            <a:noAutofit/>
          </a:bodyPr>
          <a:lstStyle/>
          <a:p>
            <a:r>
              <a:rPr lang="en-US" sz="5600" dirty="0">
                <a:solidFill>
                  <a:schemeClr val="tx1"/>
                </a:solidFill>
              </a:rPr>
              <a:t>Abhinay Reddy Kaitha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30B1EE-E97C-4A5D-8EB4-FEE65881F4F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46904" y="2370987"/>
            <a:ext cx="33997392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School of Computer Science and Information Systems, Northwest Missouri State University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853424-AB94-4487-BFD3-3CCE6E5F36F6}"/>
              </a:ext>
            </a:extLst>
          </p:cNvPr>
          <p:cNvSpPr txBox="1"/>
          <p:nvPr/>
        </p:nvSpPr>
        <p:spPr>
          <a:xfrm>
            <a:off x="11887200" y="15897200"/>
            <a:ext cx="19184586" cy="1369606"/>
          </a:xfrm>
          <a:prstGeom prst="rect">
            <a:avLst/>
          </a:prstGeom>
          <a:noFill/>
        </p:spPr>
        <p:txBody>
          <a:bodyPr wrap="square" tIns="91440" rtlCol="0" anchor="ctr" anchorCtr="0">
            <a:sp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Using SVC</a:t>
            </a:r>
          </a:p>
          <a:p>
            <a:r>
              <a:rPr lang="en-US" sz="4000" dirty="0">
                <a:cs typeface="Arial" panose="020B0604020202020204" pitchFamily="34" charset="0"/>
              </a:rPr>
              <a:t>Using the above classifier, the accuracy is 86% ,the precision is 86% and the sensitivity is 86%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56C4ED-A409-4714-BD55-3D8365913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106" y="28194989"/>
            <a:ext cx="4644988" cy="1904446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2EE79C-5A2A-4A52-934D-368782FAA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5" y="512064"/>
            <a:ext cx="3922776" cy="4212723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5D3EEA5A-2916-406B-AEFF-DBC30144F6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28" y="8246609"/>
            <a:ext cx="20033672" cy="6697378"/>
          </a:xfrm>
          <a:prstGeom prst="rect">
            <a:avLst/>
          </a:prstGeom>
        </p:spPr>
      </p:pic>
      <p:pic>
        <p:nvPicPr>
          <p:cNvPr id="33" name="Picture 32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3DB2AE54-9A72-4BF5-901B-A01CD5A3A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66" y="17974413"/>
            <a:ext cx="9518072" cy="657077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AD4893E-6F31-4BC1-A359-2538395545CA}"/>
              </a:ext>
            </a:extLst>
          </p:cNvPr>
          <p:cNvSpPr txBox="1"/>
          <p:nvPr/>
        </p:nvSpPr>
        <p:spPr>
          <a:xfrm>
            <a:off x="12120336" y="24932121"/>
            <a:ext cx="85488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cs typeface="Arial" panose="020B0604020202020204" pitchFamily="34" charset="0"/>
              </a:rPr>
              <a:t>Based on the clustering I would say that the student gets higher grade whose G1(first subject grade) is closer to the top of the centroid of the top cluster rather than the bottom cluster </a:t>
            </a:r>
          </a:p>
        </p:txBody>
      </p:sp>
      <p:pic>
        <p:nvPicPr>
          <p:cNvPr id="39" name="Picture 3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53E16D-746E-4647-B83F-CAE16F61F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6542" y="17974413"/>
            <a:ext cx="9025244" cy="657077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608D1F4-BC31-43FE-A417-91F86A0F5016}"/>
              </a:ext>
            </a:extLst>
          </p:cNvPr>
          <p:cNvSpPr txBox="1"/>
          <p:nvPr/>
        </p:nvSpPr>
        <p:spPr>
          <a:xfrm>
            <a:off x="22046542" y="24961906"/>
            <a:ext cx="9025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From the above graph it is clear that the student who gets a grade greater than 15 have a higher chance of getting a grade higher than 15  </a:t>
            </a:r>
          </a:p>
        </p:txBody>
      </p:sp>
      <p:pic>
        <p:nvPicPr>
          <p:cNvPr id="23" name="Picture 22" descr="A drawing of a person&#10;&#10;Description automatically generated">
            <a:extLst>
              <a:ext uri="{FF2B5EF4-FFF2-40B4-BE49-F238E27FC236}">
                <a16:creationId xmlns:a16="http://schemas.microsoft.com/office/drawing/2014/main" id="{0DB328E9-5F38-4A98-800F-E6218BF7A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733675"/>
            <a:ext cx="3962400" cy="4236720"/>
          </a:xfrm>
          <a:prstGeom prst="rect">
            <a:avLst/>
          </a:prstGeom>
        </p:spPr>
      </p:pic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A1EA44A-E3AD-4166-8FED-7B4CA2B98555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6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search Poster">
      <a:majorFont>
        <a:latin typeface="Helvetica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bstract_bg" id="{29B32C95-BF94-4328-B440-C1461C2F0B06}" vid="{B9381D9B-251E-4F9E-BEA1-FCED3FB9D3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1698</TotalTime>
  <Words>328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Helvetica</vt:lpstr>
      <vt:lpstr>Office Theme</vt:lpstr>
      <vt:lpstr>Predicting Final grade of the student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Eloe,Nathan</dc:creator>
  <cp:lastModifiedBy>Kaitha,Abhinay Reddy</cp:lastModifiedBy>
  <cp:revision>64</cp:revision>
  <dcterms:created xsi:type="dcterms:W3CDTF">2019-04-10T19:42:12Z</dcterms:created>
  <dcterms:modified xsi:type="dcterms:W3CDTF">2019-12-04T01:58:22Z</dcterms:modified>
</cp:coreProperties>
</file>