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B_B1CBC164.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60" r:id="rId3"/>
    <p:sldId id="261" r:id="rId4"/>
    <p:sldId id="270" r:id="rId5"/>
    <p:sldId id="262" r:id="rId6"/>
    <p:sldId id="266" r:id="rId7"/>
    <p:sldId id="263" r:id="rId8"/>
    <p:sldId id="264" r:id="rId9"/>
    <p:sldId id="265" r:id="rId10"/>
    <p:sldId id="271" r:id="rId11"/>
    <p:sldId id="267" r:id="rId12"/>
    <p:sldId id="268" r:id="rId13"/>
    <p:sldId id="269" r:id="rId14"/>
    <p:sldId id="272" r:id="rId15"/>
    <p:sldId id="273" r:id="rId16"/>
    <p:sldId id="257" r:id="rId17"/>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0A7418-358E-964F-6D5A-CA7FEEC19C29}" name="Abhinay Kotla" initials="AK" userId="bc3cc14f06dafd9b" providerId="Windows Live"/>
  <p188:author id="{A2E1D0BF-BEE3-FCED-8B7B-323016D0A02A}" name="Kotla, Abhinay" initials="KA" userId="S::axk5827@mavs.uta.edu::9cc4fa15-d558-4b09-94af-6b8322bd118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733B6-2303-433B-909D-DCA3A3FB6A22}" v="508" dt="2025-05-06T18:53:15.244"/>
    <p1510:client id="{74745795-4969-4544-B0C6-4F073C4B8EDD}" v="399" dt="2025-05-06T20:22:57.002"/>
    <p1510:client id="{92DC7C96-2378-F540-B379-C07734DDFCAB}" v="3" dt="2025-05-06T16:36:48.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40" autoAdjust="0"/>
  </p:normalViewPr>
  <p:slideViewPr>
    <p:cSldViewPr snapToGrid="0">
      <p:cViewPr varScale="1">
        <p:scale>
          <a:sx n="78" d="100"/>
          <a:sy n="78" d="100"/>
        </p:scale>
        <p:origin x="1272" y="64"/>
      </p:cViewPr>
      <p:guideLst>
        <p:guide orient="horz" pos="213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B_B1CBC164.xml><?xml version="1.0" encoding="utf-8"?>
<p188:cmLst xmlns:a="http://schemas.openxmlformats.org/drawingml/2006/main" xmlns:r="http://schemas.openxmlformats.org/officeDocument/2006/relationships" xmlns:p188="http://schemas.microsoft.com/office/powerpoint/2018/8/main">
  <p188:cm id="{92696704-4AAA-4399-A264-FB8B32B37607}" authorId="{160A7418-358E-964F-6D5A-CA7FEEC19C29}" status="resolved" created="2025-05-06T17:43:17.715" complete="100000">
    <ac:txMkLst xmlns:ac="http://schemas.microsoft.com/office/drawing/2013/main/command">
      <pc:docMk xmlns:pc="http://schemas.microsoft.com/office/powerpoint/2013/main/command"/>
      <pc:sldMk xmlns:pc="http://schemas.microsoft.com/office/powerpoint/2013/main/command" cId="2982920548" sldId="267"/>
      <ac:graphicFrameMk id="9" creationId="{91CF75F0-D28D-0038-6E3F-9A304454DF83}"/>
      <ac:tblMk/>
      <ac:tcMk rowId="3018414398" colId="3883480411"/>
      <ac:txMk cp="0" len="4">
        <ac:context len="5" hash="61009687"/>
      </ac:txMk>
    </ac:txMkLst>
    <p188:pos x="5341083" y="3032156"/>
    <p188:txBody>
      <a:bodyPr/>
      <a:lstStyle/>
      <a:p>
        <a:r>
          <a:rPr lang="en-US"/>
          <a:t>Correct the FID score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CB9F5-654F-0A43-81C3-134F8C964553}" type="datetimeFigureOut">
              <a:rPr lang="en-KR" smtClean="0"/>
              <a:t>05/06/2025</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6940D-018A-0F49-84FA-EC3255C7018B}" type="slidenum">
              <a:rPr lang="en-KR" smtClean="0"/>
              <a:t>‹#›</a:t>
            </a:fld>
            <a:endParaRPr lang="en-KR"/>
          </a:p>
        </p:txBody>
      </p:sp>
    </p:spTree>
    <p:extLst>
      <p:ext uri="{BB962C8B-B14F-4D97-AF65-F5344CB8AC3E}">
        <p14:creationId xmlns:p14="http://schemas.microsoft.com/office/powerpoint/2010/main" val="3597363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Good afternoon, everyone! We are Sanjana Ravi Prakash and Abhinay Kotla from Team 2, and today we’re excited to present our final project — </a:t>
            </a:r>
            <a:r>
              <a:rPr lang="en-US" i="1" err="1"/>
              <a:t>EdgeConnect</a:t>
            </a:r>
            <a:r>
              <a:rPr lang="en-US" i="1"/>
              <a:t>+: Adversarial Inpainting with Edge and Color Guidance</a:t>
            </a:r>
            <a:r>
              <a:rPr lang="en-US"/>
              <a:t>. If you’ve ever seen an image with something awkward photoshopped out… and it looked </a:t>
            </a:r>
            <a:r>
              <a:rPr lang="en-US" i="1"/>
              <a:t>off</a:t>
            </a:r>
            <a:r>
              <a:rPr lang="en-US"/>
              <a:t>, that’s the kind of problem we’re trying to solve but with a smarter approach.</a:t>
            </a:r>
          </a:p>
          <a:p>
            <a:endParaRPr lang="en-KR"/>
          </a:p>
        </p:txBody>
      </p:sp>
      <p:sp>
        <p:nvSpPr>
          <p:cNvPr id="4" name="Slide Number Placeholder 3"/>
          <p:cNvSpPr>
            <a:spLocks noGrp="1"/>
          </p:cNvSpPr>
          <p:nvPr>
            <p:ph type="sldNum" sz="quarter" idx="5"/>
          </p:nvPr>
        </p:nvSpPr>
        <p:spPr/>
        <p:txBody>
          <a:bodyPr/>
          <a:lstStyle/>
          <a:p>
            <a:fld id="{D5F6940D-018A-0F49-84FA-EC3255C7018B}" type="slidenum">
              <a:rPr lang="en-KR" smtClean="0"/>
              <a:t>1</a:t>
            </a:fld>
            <a:endParaRPr lang="en-KR"/>
          </a:p>
        </p:txBody>
      </p:sp>
    </p:spTree>
    <p:extLst>
      <p:ext uri="{BB962C8B-B14F-4D97-AF65-F5344CB8AC3E}">
        <p14:creationId xmlns:p14="http://schemas.microsoft.com/office/powerpoint/2010/main" val="3690869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Our model was trained in two stages. We trained G1, the edge generator, for 25 epochs, and G2. the final image completion network, for just 5 epochs, since we were limited by compute time.</a:t>
            </a:r>
          </a:p>
          <a:p>
            <a:pPr>
              <a:buNone/>
            </a:pPr>
            <a:r>
              <a:rPr lang="en-US"/>
              <a:t>We used mixed precision to speed things up and reduce memory usage, along with EMA for smoothing, and early stopping to avoid overfitting.</a:t>
            </a:r>
          </a:p>
          <a:p>
            <a:pPr>
              <a:buNone/>
            </a:pPr>
            <a:r>
              <a:rPr lang="en-US"/>
              <a:t>All of this was done on an NVIDIA A100 GPU.</a:t>
            </a:r>
          </a:p>
          <a:p>
            <a:r>
              <a:rPr lang="en-US"/>
              <a:t>On the right, you can see the training curves. The top graphs show G1 and D1 losses over batches and epochs, and below that are G2 and D2 training losses. You’ll notice that despite fewer epochs, G2’s loss steadily drops, showing that even early training gives promising results.</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10</a:t>
            </a:fld>
            <a:endParaRPr lang="en-KR"/>
          </a:p>
        </p:txBody>
      </p:sp>
    </p:spTree>
    <p:extLst>
      <p:ext uri="{BB962C8B-B14F-4D97-AF65-F5344CB8AC3E}">
        <p14:creationId xmlns:p14="http://schemas.microsoft.com/office/powerpoint/2010/main" val="1732662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Now lets look at some numbers. We evaluated our model on these metrics:</a:t>
            </a:r>
          </a:p>
          <a:p>
            <a:pPr>
              <a:buFont typeface="Arial" panose="020B0604020202020204" pitchFamily="34" charset="0"/>
              <a:buChar char="•"/>
            </a:pPr>
            <a:r>
              <a:rPr lang="en-US"/>
              <a:t>PSNR Peak Signal-to-Noise Ratio evaluates reconstruction fidelity by comparing pixel-level differences. Its close to </a:t>
            </a:r>
            <a:r>
              <a:rPr lang="en-US" err="1"/>
              <a:t>EdgeConnect’s</a:t>
            </a:r>
            <a:r>
              <a:rPr lang="en-US"/>
              <a:t>, but slightly lower — which is fine because we’re optimizing for realism, not just pixel accuracy.</a:t>
            </a:r>
          </a:p>
          <a:p>
            <a:pPr>
              <a:buFont typeface="Arial" panose="020B0604020202020204" pitchFamily="34" charset="0"/>
              <a:buChar char="•"/>
            </a:pPr>
            <a:r>
              <a:rPr lang="en-US"/>
              <a:t>SSIM Structural Similarity Index (SSIM) measures perceptual quality in terms of luminance, contrast, and structure. It’s higher, showing better structure and tone preservation.</a:t>
            </a:r>
          </a:p>
          <a:p>
            <a:pPr>
              <a:buFont typeface="Arial" panose="020B0604020202020204" pitchFamily="34" charset="0"/>
              <a:buChar char="•"/>
            </a:pPr>
            <a:r>
              <a:rPr lang="en-US" b="1"/>
              <a:t>L1 Loss</a:t>
            </a:r>
            <a:r>
              <a:rPr lang="en-US"/>
              <a:t> — also known as mean absolute error — gives us a sense of how far off we are, pixel by pixel. Ours is slightly higher than </a:t>
            </a:r>
            <a:r>
              <a:rPr lang="en-US" err="1"/>
              <a:t>EdgeConnect</a:t>
            </a:r>
            <a:r>
              <a:rPr lang="en-US"/>
              <a:t>, which makes sense because we focus less on exact pixel matches and more on realistic appearance.</a:t>
            </a:r>
          </a:p>
          <a:p>
            <a:pPr>
              <a:buFont typeface="Arial" panose="020B0604020202020204" pitchFamily="34" charset="0"/>
              <a:buChar char="•"/>
            </a:pPr>
            <a:r>
              <a:rPr lang="en-US" err="1"/>
              <a:t>Fr´echet</a:t>
            </a:r>
            <a:r>
              <a:rPr lang="en-US"/>
              <a:t> Inception Distance (FID) evaluates image realism and diversity. </a:t>
            </a:r>
            <a:r>
              <a:rPr lang="en-US" err="1"/>
              <a:t>EdgeConnect</a:t>
            </a:r>
            <a:r>
              <a:rPr lang="en-US"/>
              <a:t>+ achieves a FID score of 2.64, indicating reasonably good alignment with natural image distributions</a:t>
            </a:r>
          </a:p>
          <a:p>
            <a:pPr>
              <a:buFont typeface="Arial" panose="020B0604020202020204" pitchFamily="34" charset="0"/>
              <a:buChar char="•"/>
            </a:pPr>
            <a:r>
              <a:rPr lang="en-US"/>
              <a:t>LPIPS (</a:t>
            </a:r>
            <a:r>
              <a:rPr lang="en-US" b="0" i="0">
                <a:solidFill>
                  <a:srgbClr val="4D5156"/>
                </a:solidFill>
                <a:effectLst/>
                <a:latin typeface="Roboto" panose="02000000000000000000" pitchFamily="2" charset="0"/>
              </a:rPr>
              <a:t>Learned Perceptual Image Patch Similarity), </a:t>
            </a:r>
            <a:r>
              <a:rPr lang="en-US"/>
              <a:t>which compares images based on deep features — shows solid perceptual quality.</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11</a:t>
            </a:fld>
            <a:endParaRPr lang="en-KR"/>
          </a:p>
        </p:txBody>
      </p:sp>
    </p:spTree>
    <p:extLst>
      <p:ext uri="{BB962C8B-B14F-4D97-AF65-F5344CB8AC3E}">
        <p14:creationId xmlns:p14="http://schemas.microsoft.com/office/powerpoint/2010/main" val="411618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wrap up — </a:t>
            </a:r>
            <a:r>
              <a:rPr lang="en-US" err="1"/>
              <a:t>EdgeConnect</a:t>
            </a:r>
            <a:r>
              <a:rPr lang="en-US"/>
              <a:t>+ blends structure and color to bring back missing image parts in a way that looks more natural and realistic. It’s modular, so each part can be tweaked or improved easily. And even with limited training, it showed real promise — we think there’s a lot more potential with extended training and modifications.</a:t>
            </a:r>
            <a:endParaRPr lang="en-IN"/>
          </a:p>
        </p:txBody>
      </p:sp>
      <p:sp>
        <p:nvSpPr>
          <p:cNvPr id="4" name="Slide Number Placeholder 3"/>
          <p:cNvSpPr>
            <a:spLocks noGrp="1"/>
          </p:cNvSpPr>
          <p:nvPr>
            <p:ph type="sldNum" sz="quarter" idx="5"/>
          </p:nvPr>
        </p:nvSpPr>
        <p:spPr/>
        <p:txBody>
          <a:bodyPr/>
          <a:lstStyle/>
          <a:p>
            <a:fld id="{D5F6940D-018A-0F49-84FA-EC3255C7018B}" type="slidenum">
              <a:rPr lang="en-KR" smtClean="0"/>
              <a:t>12</a:t>
            </a:fld>
            <a:endParaRPr lang="en-KR"/>
          </a:p>
        </p:txBody>
      </p:sp>
    </p:spTree>
    <p:extLst>
      <p:ext uri="{BB962C8B-B14F-4D97-AF65-F5344CB8AC3E}">
        <p14:creationId xmlns:p14="http://schemas.microsoft.com/office/powerpoint/2010/main" val="58535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To improve our results further, we plan to train G2 longer, right now it’s just 5 epochs, and explore semantic guidance and attention-based fusion to make the outputs even more context-aware.</a:t>
            </a:r>
          </a:p>
          <a:p>
            <a:pPr>
              <a:buNone/>
            </a:pPr>
            <a:r>
              <a:rPr lang="en-US"/>
              <a:t>We also want to move beyond </a:t>
            </a:r>
            <a:r>
              <a:rPr lang="en-US" err="1"/>
              <a:t>CelebA</a:t>
            </a:r>
            <a:r>
              <a:rPr lang="en-US"/>
              <a:t> by training on more diverse datasets like Places2, which includes scenes and backgrounds, not just faces.</a:t>
            </a:r>
          </a:p>
          <a:p>
            <a:r>
              <a:rPr lang="en-US"/>
              <a:t>Finally, we’d like to experiment with adding extra inputs like depth maps. This could help the model better understand 3D structure, especially in complex or occluded areas, a direction inspired by recent work on diffusion and structure-aware inpainting.</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13</a:t>
            </a:fld>
            <a:endParaRPr lang="en-KR"/>
          </a:p>
        </p:txBody>
      </p:sp>
    </p:spTree>
    <p:extLst>
      <p:ext uri="{BB962C8B-B14F-4D97-AF65-F5344CB8AC3E}">
        <p14:creationId xmlns:p14="http://schemas.microsoft.com/office/powerpoint/2010/main" val="1125854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14</a:t>
            </a:fld>
            <a:endParaRPr lang="en-KR"/>
          </a:p>
        </p:txBody>
      </p:sp>
    </p:spTree>
    <p:extLst>
      <p:ext uri="{BB962C8B-B14F-4D97-AF65-F5344CB8AC3E}">
        <p14:creationId xmlns:p14="http://schemas.microsoft.com/office/powerpoint/2010/main" val="2701093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16</a:t>
            </a:fld>
            <a:endParaRPr lang="en-KR"/>
          </a:p>
        </p:txBody>
      </p:sp>
    </p:spTree>
    <p:extLst>
      <p:ext uri="{BB962C8B-B14F-4D97-AF65-F5344CB8AC3E}">
        <p14:creationId xmlns:p14="http://schemas.microsoft.com/office/powerpoint/2010/main" val="435867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start with the basics: what is image inpainting? image inpainting is the task of filling in missing or damaged parts of an image. It's used in things like photo restoration, removing unwanted objects, or creative edits. The tricky part is making it look natural, matching the edges, colors, and textures so it doesn’t look fake. That’s exactly what we set out to improve.</a:t>
            </a:r>
          </a:p>
        </p:txBody>
      </p:sp>
      <p:sp>
        <p:nvSpPr>
          <p:cNvPr id="4" name="Slide Number Placeholder 3"/>
          <p:cNvSpPr>
            <a:spLocks noGrp="1"/>
          </p:cNvSpPr>
          <p:nvPr>
            <p:ph type="sldNum" sz="quarter" idx="5"/>
          </p:nvPr>
        </p:nvSpPr>
        <p:spPr/>
        <p:txBody>
          <a:bodyPr/>
          <a:lstStyle/>
          <a:p>
            <a:fld id="{D5F6940D-018A-0F49-84FA-EC3255C7018B}" type="slidenum">
              <a:rPr lang="en-KR" smtClean="0"/>
              <a:t>2</a:t>
            </a:fld>
            <a:endParaRPr lang="en-KR"/>
          </a:p>
        </p:txBody>
      </p:sp>
    </p:spTree>
    <p:extLst>
      <p:ext uri="{BB962C8B-B14F-4D97-AF65-F5344CB8AC3E}">
        <p14:creationId xmlns:p14="http://schemas.microsoft.com/office/powerpoint/2010/main" val="356069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There’s been a lot of progress in inpainting over the years. Early methods used techniques like diffusion and patch copying. They were okay for small or texture-heavy areas, but they struggled when the missing region was large or complex. Then came deep learning — models like Context Encoders, Partial &amp;Gated Convolutions brought real improvements. Attention based mechanisms like </a:t>
            </a:r>
            <a:r>
              <a:rPr lang="en-US" err="1"/>
              <a:t>DeepFill</a:t>
            </a:r>
            <a:r>
              <a:rPr lang="en-US"/>
              <a:t>, </a:t>
            </a:r>
            <a:r>
              <a:rPr lang="en-US" err="1"/>
              <a:t>HiFill</a:t>
            </a:r>
            <a:r>
              <a:rPr lang="en-US"/>
              <a:t>, </a:t>
            </a:r>
            <a:r>
              <a:rPr lang="en-US" err="1"/>
              <a:t>CoModGAN</a:t>
            </a:r>
            <a:r>
              <a:rPr lang="en-US"/>
              <a:t> were also introduced. Some get the structure right. Others try to make it look artsy.  Then came structure-first approaches like PEN-Net and </a:t>
            </a:r>
            <a:r>
              <a:rPr lang="en-US" err="1"/>
              <a:t>EdgeConnect</a:t>
            </a:r>
            <a:r>
              <a:rPr lang="en-US"/>
              <a:t>, which used edges to guide the fill — a smart move, but they ignored color. More recently, </a:t>
            </a:r>
            <a:r>
              <a:rPr lang="en-US" err="1"/>
              <a:t>LaMa</a:t>
            </a:r>
            <a:r>
              <a:rPr lang="en-US"/>
              <a:t> took on large masks using Fourier convolutions and perceptual loss — it looked great, but lacked control and flexibility. On the other hand, some methods like </a:t>
            </a:r>
            <a:r>
              <a:rPr lang="en-US" err="1"/>
              <a:t>FusionLabel</a:t>
            </a:r>
            <a:r>
              <a:rPr lang="en-US"/>
              <a:t> tried to bring in color but were often heavy or hard to adapt. Our idea: combine the strengths of both in a cleaner, more modular design</a:t>
            </a:r>
          </a:p>
        </p:txBody>
      </p:sp>
      <p:sp>
        <p:nvSpPr>
          <p:cNvPr id="4" name="Slide Number Placeholder 3"/>
          <p:cNvSpPr>
            <a:spLocks noGrp="1"/>
          </p:cNvSpPr>
          <p:nvPr>
            <p:ph type="sldNum" sz="quarter" idx="5"/>
          </p:nvPr>
        </p:nvSpPr>
        <p:spPr/>
        <p:txBody>
          <a:bodyPr/>
          <a:lstStyle/>
          <a:p>
            <a:fld id="{D5F6940D-018A-0F49-84FA-EC3255C7018B}" type="slidenum">
              <a:rPr lang="en-KR" smtClean="0"/>
              <a:t>3</a:t>
            </a:fld>
            <a:endParaRPr lang="en-KR"/>
          </a:p>
        </p:txBody>
      </p:sp>
    </p:spTree>
    <p:extLst>
      <p:ext uri="{BB962C8B-B14F-4D97-AF65-F5344CB8AC3E}">
        <p14:creationId xmlns:p14="http://schemas.microsoft.com/office/powerpoint/2010/main" val="416893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EdgeConnect</a:t>
            </a:r>
            <a:r>
              <a:rPr lang="en-US"/>
              <a:t> was a great starting point — it introduced a two-stage pipeline where the first stage predicts edges and the second stage uses those edges to fill in the missing parts of an image. It brought a major improvement in terms of structure, using edge maps to guide image completion. But it had a few limitations. First, Color was a missing piece. Without modeling chromatic information, the outputs had some inconsistencies, like color bleeding or washed-out regions, especially in faces and detailed textures . Second, it required manually provided binary masks, which made it less practical for real-world use. And third, it struggles with fine details in areas like facial features. So with </a:t>
            </a:r>
            <a:r>
              <a:rPr lang="en-US" err="1"/>
              <a:t>EdgeConnect</a:t>
            </a:r>
            <a:r>
              <a:rPr lang="en-US"/>
              <a:t>+, we aimed to fix all of that: we automated the mask extraction, introduced a color guidance stage using low-frequency color priors, and restructured the entire pipeline into a clean, modular design. It’s still edge-first — but now with color-aware completion that looks far more natural and coherent. Abhinay will now explain about our methodology</a:t>
            </a:r>
          </a:p>
        </p:txBody>
      </p:sp>
      <p:sp>
        <p:nvSpPr>
          <p:cNvPr id="4" name="Slide Number Placeholder 3"/>
          <p:cNvSpPr>
            <a:spLocks noGrp="1"/>
          </p:cNvSpPr>
          <p:nvPr>
            <p:ph type="sldNum" sz="quarter" idx="5"/>
          </p:nvPr>
        </p:nvSpPr>
        <p:spPr/>
        <p:txBody>
          <a:bodyPr/>
          <a:lstStyle/>
          <a:p>
            <a:fld id="{D5F6940D-018A-0F49-84FA-EC3255C7018B}" type="slidenum">
              <a:rPr lang="en-KR" smtClean="0"/>
              <a:t>4</a:t>
            </a:fld>
            <a:endParaRPr lang="en-KR"/>
          </a:p>
        </p:txBody>
      </p:sp>
    </p:spTree>
    <p:extLst>
      <p:ext uri="{BB962C8B-B14F-4D97-AF65-F5344CB8AC3E}">
        <p14:creationId xmlns:p14="http://schemas.microsoft.com/office/powerpoint/2010/main" val="188227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So this is where our model, </a:t>
            </a:r>
            <a:r>
              <a:rPr lang="en-US" b="1" err="1"/>
              <a:t>EdgeConnect</a:t>
            </a:r>
            <a:r>
              <a:rPr lang="en-US" b="1"/>
              <a:t>+</a:t>
            </a:r>
            <a:r>
              <a:rPr lang="en-US"/>
              <a:t>, comes in.</a:t>
            </a:r>
          </a:p>
          <a:p>
            <a:pPr>
              <a:buNone/>
            </a:pPr>
            <a:r>
              <a:rPr lang="en-US"/>
              <a:t>It’s a three-stage pipeline: we first generate edges, then fuse those with a color map, and finally use that guidance to complete the image.</a:t>
            </a:r>
          </a:p>
          <a:p>
            <a:pPr>
              <a:buNone/>
            </a:pPr>
            <a:r>
              <a:rPr lang="en-US"/>
              <a:t>The key idea here is we don’t just rely on structure. We also bring in </a:t>
            </a:r>
            <a:r>
              <a:rPr lang="en-US" b="1"/>
              <a:t>color</a:t>
            </a:r>
            <a:r>
              <a:rPr lang="en-US"/>
              <a:t> to guide the inpainting, which helps with more natural, realistic results.</a:t>
            </a:r>
          </a:p>
          <a:p>
            <a:r>
              <a:rPr lang="en-US"/>
              <a:t>This diagram shows the full flow, but we’ll go step-by-step through each part next.</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5</a:t>
            </a:fld>
            <a:endParaRPr lang="en-KR"/>
          </a:p>
        </p:txBody>
      </p:sp>
    </p:spTree>
    <p:extLst>
      <p:ext uri="{BB962C8B-B14F-4D97-AF65-F5344CB8AC3E}">
        <p14:creationId xmlns:p14="http://schemas.microsoft.com/office/powerpoint/2010/main" val="294328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We used the </a:t>
            </a:r>
            <a:r>
              <a:rPr lang="en-US" b="1" err="1"/>
              <a:t>CelebA</a:t>
            </a:r>
            <a:r>
              <a:rPr lang="en-US" b="1"/>
              <a:t> dataset</a:t>
            </a:r>
            <a:r>
              <a:rPr lang="en-US"/>
              <a:t> with over 200k face images.</a:t>
            </a:r>
            <a:br>
              <a:rPr lang="en-US"/>
            </a:br>
            <a:r>
              <a:rPr lang="en-US"/>
              <a:t>All the images are resized to 256x256 to keep a uniform input size.</a:t>
            </a:r>
          </a:p>
          <a:p>
            <a:r>
              <a:rPr lang="en-US"/>
              <a:t>As you can see here, we applied </a:t>
            </a:r>
            <a:r>
              <a:rPr lang="en-US" b="1"/>
              <a:t>random irregular hand drawn masks</a:t>
            </a:r>
            <a:r>
              <a:rPr lang="en-US"/>
              <a:t> covering at least 20% of the image to simulate real-world missing regions.</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6</a:t>
            </a:fld>
            <a:endParaRPr lang="en-KR"/>
          </a:p>
        </p:txBody>
      </p:sp>
    </p:spTree>
    <p:extLst>
      <p:ext uri="{BB962C8B-B14F-4D97-AF65-F5344CB8AC3E}">
        <p14:creationId xmlns:p14="http://schemas.microsoft.com/office/powerpoint/2010/main" val="399801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This is the first stage of our model, where we generate edges for the masked image.</a:t>
            </a:r>
          </a:p>
          <a:p>
            <a:pPr>
              <a:buNone/>
            </a:pPr>
            <a:r>
              <a:rPr lang="en-US"/>
              <a:t>Let’s walk through what you see here. In the bottom middle, we have the </a:t>
            </a:r>
            <a:r>
              <a:rPr lang="en-US" b="1"/>
              <a:t>grayscale image</a:t>
            </a:r>
            <a:r>
              <a:rPr lang="en-US"/>
              <a:t> with missing regions, and on the top right, the black </a:t>
            </a:r>
            <a:r>
              <a:rPr lang="en-US" b="1"/>
              <a:t>binary mask</a:t>
            </a:r>
            <a:r>
              <a:rPr lang="en-US"/>
              <a:t>. These, along with the Canny edge map, form the input to our G1 network.</a:t>
            </a:r>
          </a:p>
          <a:p>
            <a:pPr>
              <a:buNone/>
            </a:pPr>
            <a:r>
              <a:rPr lang="en-US"/>
              <a:t>G1 follows an </a:t>
            </a:r>
            <a:r>
              <a:rPr lang="en-US" b="1"/>
              <a:t>encoder-decoder architecture</a:t>
            </a:r>
            <a:r>
              <a:rPr lang="en-US"/>
              <a:t> with </a:t>
            </a:r>
            <a:r>
              <a:rPr lang="en-US" b="1"/>
              <a:t>dilated residual blocks</a:t>
            </a:r>
            <a:r>
              <a:rPr lang="en-US"/>
              <a:t>, which helps it capture both fine and contextual features around the missing areas.</a:t>
            </a:r>
          </a:p>
          <a:p>
            <a:pPr>
              <a:buNone/>
            </a:pPr>
            <a:r>
              <a:rPr lang="en-US"/>
              <a:t>It’s trained using three types of losses:</a:t>
            </a:r>
          </a:p>
          <a:p>
            <a:pPr>
              <a:buFont typeface="Arial" panose="020B0604020202020204" pitchFamily="34" charset="0"/>
              <a:buChar char="•"/>
            </a:pPr>
            <a:r>
              <a:rPr lang="en-US" b="1"/>
              <a:t>L1 loss</a:t>
            </a:r>
            <a:r>
              <a:rPr lang="en-US"/>
              <a:t> for pixel-wise accuracy,</a:t>
            </a:r>
          </a:p>
          <a:p>
            <a:pPr>
              <a:buFont typeface="Arial" panose="020B0604020202020204" pitchFamily="34" charset="0"/>
              <a:buChar char="•"/>
            </a:pPr>
            <a:r>
              <a:rPr lang="en-US" b="1"/>
              <a:t>Adversarial loss</a:t>
            </a:r>
            <a:r>
              <a:rPr lang="en-US"/>
              <a:t> using a </a:t>
            </a:r>
            <a:r>
              <a:rPr lang="en-US" err="1"/>
              <a:t>PatchGAN</a:t>
            </a:r>
            <a:r>
              <a:rPr lang="en-US"/>
              <a:t> discriminator to make edge predictions look real,</a:t>
            </a:r>
          </a:p>
          <a:p>
            <a:pPr>
              <a:buFont typeface="Arial" panose="020B0604020202020204" pitchFamily="34" charset="0"/>
              <a:buChar char="•"/>
            </a:pPr>
            <a:r>
              <a:rPr lang="en-US"/>
              <a:t>And </a:t>
            </a:r>
            <a:r>
              <a:rPr lang="en-US" b="1"/>
              <a:t>feature matching loss</a:t>
            </a:r>
            <a:r>
              <a:rPr lang="en-US"/>
              <a:t>, which encourages consistency in the intermediate layers.</a:t>
            </a:r>
          </a:p>
          <a:p>
            <a:r>
              <a:rPr lang="en-US"/>
              <a:t>The goal is to produce </a:t>
            </a:r>
            <a:r>
              <a:rPr lang="en-US" b="1"/>
              <a:t>semantically meaningful edges</a:t>
            </a:r>
            <a:r>
              <a:rPr lang="en-US"/>
              <a:t>, like the result on the far right, even when much of the structure is missing in the input.</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7</a:t>
            </a:fld>
            <a:endParaRPr lang="en-KR"/>
          </a:p>
        </p:txBody>
      </p:sp>
    </p:spTree>
    <p:extLst>
      <p:ext uri="{BB962C8B-B14F-4D97-AF65-F5344CB8AC3E}">
        <p14:creationId xmlns:p14="http://schemas.microsoft.com/office/powerpoint/2010/main" val="2552982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Now that we’ve predicted the edges, we bring in </a:t>
            </a:r>
            <a:r>
              <a:rPr lang="en-US" b="1"/>
              <a:t>color guidance</a:t>
            </a:r>
            <a:r>
              <a:rPr lang="en-US"/>
              <a:t>, which is a key addition in our model.</a:t>
            </a:r>
          </a:p>
          <a:p>
            <a:pPr>
              <a:buNone/>
            </a:pPr>
            <a:r>
              <a:rPr lang="en-US"/>
              <a:t>Why do we need this? If we use only structure, we often get weird </a:t>
            </a:r>
            <a:r>
              <a:rPr lang="en-US" b="1"/>
              <a:t>color mismatches</a:t>
            </a:r>
            <a:r>
              <a:rPr lang="en-US"/>
              <a:t> or </a:t>
            </a:r>
            <a:r>
              <a:rPr lang="en-US" b="1"/>
              <a:t>desaturated results</a:t>
            </a:r>
            <a:r>
              <a:rPr lang="en-US"/>
              <a:t>, especially around facial features or textured regions.</a:t>
            </a:r>
          </a:p>
          <a:p>
            <a:pPr>
              <a:buNone/>
            </a:pPr>
            <a:r>
              <a:rPr lang="en-US"/>
              <a:t>So here’s what we do:</a:t>
            </a:r>
          </a:p>
          <a:p>
            <a:pPr>
              <a:buFont typeface="Arial" panose="020B0604020202020204" pitchFamily="34" charset="0"/>
              <a:buChar char="•"/>
            </a:pPr>
            <a:r>
              <a:rPr lang="en-US"/>
              <a:t>First, we apply </a:t>
            </a:r>
            <a:r>
              <a:rPr lang="en-US" b="1"/>
              <a:t>TELEA inpainting</a:t>
            </a:r>
            <a:r>
              <a:rPr lang="en-US"/>
              <a:t> to the masked image, it gives us a smooth, blurry color estimate for the missing region.</a:t>
            </a:r>
          </a:p>
          <a:p>
            <a:pPr>
              <a:buFont typeface="Arial" panose="020B0604020202020204" pitchFamily="34" charset="0"/>
              <a:buChar char="•"/>
            </a:pPr>
            <a:r>
              <a:rPr lang="en-US"/>
              <a:t>Then, we overlay the predicted edges, you can see that in the top image, where the edges are shown as black strokes on top of the TELEA result.</a:t>
            </a:r>
          </a:p>
          <a:p>
            <a:pPr>
              <a:buFont typeface="Arial" panose="020B0604020202020204" pitchFamily="34" charset="0"/>
              <a:buChar char="•"/>
            </a:pPr>
            <a:r>
              <a:rPr lang="en-US"/>
              <a:t>The result is this </a:t>
            </a:r>
            <a:r>
              <a:rPr lang="en-US" b="1"/>
              <a:t>fused image</a:t>
            </a:r>
            <a:r>
              <a:rPr lang="en-US"/>
              <a:t> below, which combines both low-frequency color and high-frequency structure.</a:t>
            </a:r>
          </a:p>
          <a:p>
            <a:r>
              <a:rPr lang="en-US"/>
              <a:t>This fusion acts as the main guidance input to our next stage, G2.</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8</a:t>
            </a:fld>
            <a:endParaRPr lang="en-KR"/>
          </a:p>
        </p:txBody>
      </p:sp>
    </p:spTree>
    <p:extLst>
      <p:ext uri="{BB962C8B-B14F-4D97-AF65-F5344CB8AC3E}">
        <p14:creationId xmlns:p14="http://schemas.microsoft.com/office/powerpoint/2010/main" val="1876512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The final step is G2, where we generate the completed image using everything we’ve built so far.</a:t>
            </a:r>
          </a:p>
          <a:p>
            <a:pPr>
              <a:buNone/>
            </a:pPr>
            <a:r>
              <a:rPr lang="en-US"/>
              <a:t>The input to G2 includes </a:t>
            </a:r>
            <a:r>
              <a:rPr lang="en-US" b="1"/>
              <a:t>7 channels</a:t>
            </a:r>
            <a:r>
              <a:rPr lang="en-US"/>
              <a:t>, the masked RGB image, the </a:t>
            </a:r>
            <a:r>
              <a:rPr lang="en-US" b="1"/>
              <a:t>guidance image </a:t>
            </a:r>
            <a:r>
              <a:rPr lang="en-US"/>
              <a:t> from the previous step, and the mask.</a:t>
            </a:r>
          </a:p>
          <a:p>
            <a:pPr>
              <a:buNone/>
            </a:pPr>
            <a:r>
              <a:rPr lang="en-US"/>
              <a:t>G2 uses a stack of </a:t>
            </a:r>
            <a:r>
              <a:rPr lang="en-US" b="1"/>
              <a:t>residual blocks,</a:t>
            </a:r>
            <a:r>
              <a:rPr lang="en-US"/>
              <a:t> without any skip connections, to keep the architecture clean and generalizable.</a:t>
            </a:r>
          </a:p>
          <a:p>
            <a:pPr>
              <a:buNone/>
            </a:pPr>
            <a:r>
              <a:rPr lang="en-US"/>
              <a:t>On the right, you can see the whole flow:</a:t>
            </a:r>
          </a:p>
          <a:p>
            <a:pPr>
              <a:buFont typeface="Arial" panose="020B0604020202020204" pitchFamily="34" charset="0"/>
              <a:buChar char="•"/>
            </a:pPr>
            <a:r>
              <a:rPr lang="en-US"/>
              <a:t>The </a:t>
            </a:r>
            <a:r>
              <a:rPr lang="en-US" b="1"/>
              <a:t>masked input</a:t>
            </a:r>
            <a:r>
              <a:rPr lang="en-US"/>
              <a:t>,</a:t>
            </a:r>
          </a:p>
          <a:p>
            <a:pPr>
              <a:buFont typeface="Arial" panose="020B0604020202020204" pitchFamily="34" charset="0"/>
              <a:buChar char="•"/>
            </a:pPr>
            <a:r>
              <a:rPr lang="en-US"/>
              <a:t>The </a:t>
            </a:r>
            <a:r>
              <a:rPr lang="en-US" b="1"/>
              <a:t>guidance image</a:t>
            </a:r>
            <a:r>
              <a:rPr lang="en-US"/>
              <a:t> combining edges and color,</a:t>
            </a:r>
          </a:p>
          <a:p>
            <a:pPr>
              <a:buFont typeface="Arial" panose="020B0604020202020204" pitchFamily="34" charset="0"/>
              <a:buChar char="•"/>
            </a:pPr>
            <a:r>
              <a:rPr lang="en-US"/>
              <a:t>Our </a:t>
            </a:r>
            <a:r>
              <a:rPr lang="en-US" b="1"/>
              <a:t>final prediction</a:t>
            </a:r>
            <a:r>
              <a:rPr lang="en-US"/>
              <a:t>,</a:t>
            </a:r>
          </a:p>
          <a:p>
            <a:pPr>
              <a:buFont typeface="Arial" panose="020B0604020202020204" pitchFamily="34" charset="0"/>
              <a:buChar char="•"/>
            </a:pPr>
            <a:r>
              <a:rPr lang="en-US"/>
              <a:t>And below that, the ground truth and difference map, showing how close we get.</a:t>
            </a:r>
          </a:p>
          <a:p>
            <a:pPr>
              <a:buNone/>
            </a:pPr>
            <a:r>
              <a:rPr lang="en-US"/>
              <a:t>We train G2 using a combination of losses, L1 for pixel accuracy, </a:t>
            </a:r>
            <a:r>
              <a:rPr lang="en-US" b="1"/>
              <a:t>VGG-based perceptual and style losses</a:t>
            </a:r>
            <a:r>
              <a:rPr lang="en-US"/>
              <a:t>, adversarial loss with </a:t>
            </a:r>
            <a:r>
              <a:rPr lang="en-US" b="1"/>
              <a:t>D2</a:t>
            </a:r>
            <a:r>
              <a:rPr lang="en-US"/>
              <a:t>, and feature matching.</a:t>
            </a:r>
          </a:p>
          <a:p>
            <a:r>
              <a:rPr lang="en-US"/>
              <a:t>The result is a more </a:t>
            </a:r>
            <a:r>
              <a:rPr lang="en-US" b="1"/>
              <a:t>realistic and semantically aligned</a:t>
            </a:r>
            <a:r>
              <a:rPr lang="en-US"/>
              <a:t> output, even in complex facial regions.</a:t>
            </a:r>
          </a:p>
          <a:p>
            <a:endParaRPr lang="en-US"/>
          </a:p>
        </p:txBody>
      </p:sp>
      <p:sp>
        <p:nvSpPr>
          <p:cNvPr id="4" name="Slide Number Placeholder 3"/>
          <p:cNvSpPr>
            <a:spLocks noGrp="1"/>
          </p:cNvSpPr>
          <p:nvPr>
            <p:ph type="sldNum" sz="quarter" idx="5"/>
          </p:nvPr>
        </p:nvSpPr>
        <p:spPr/>
        <p:txBody>
          <a:bodyPr/>
          <a:lstStyle/>
          <a:p>
            <a:fld id="{D5F6940D-018A-0F49-84FA-EC3255C7018B}" type="slidenum">
              <a:rPr lang="en-KR" smtClean="0"/>
              <a:t>9</a:t>
            </a:fld>
            <a:endParaRPr lang="en-KR"/>
          </a:p>
        </p:txBody>
      </p:sp>
    </p:spTree>
    <p:extLst>
      <p:ext uri="{BB962C8B-B14F-4D97-AF65-F5344CB8AC3E}">
        <p14:creationId xmlns:p14="http://schemas.microsoft.com/office/powerpoint/2010/main" val="3764074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88D9-769B-5DCF-73DA-61F1CBEF11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6C94C1D3-E4CE-8BB8-4E87-1251C6F27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082329C0-A2F8-E1E0-85C8-9C9261D171A0}"/>
              </a:ext>
            </a:extLst>
          </p:cNvPr>
          <p:cNvSpPr>
            <a:spLocks noGrp="1"/>
          </p:cNvSpPr>
          <p:nvPr>
            <p:ph type="dt" sz="half" idx="10"/>
          </p:nvPr>
        </p:nvSpPr>
        <p:spPr/>
        <p:txBody>
          <a:bodyPr/>
          <a:lstStyle/>
          <a:p>
            <a:fld id="{1865E887-9430-5842-B7CC-1A6A21A18BFF}" type="datetime1">
              <a:rPr lang="en-US" smtClean="0"/>
              <a:t>5/6/2025</a:t>
            </a:fld>
            <a:endParaRPr lang="en-KR"/>
          </a:p>
        </p:txBody>
      </p:sp>
      <p:sp>
        <p:nvSpPr>
          <p:cNvPr id="5" name="Footer Placeholder 4">
            <a:extLst>
              <a:ext uri="{FF2B5EF4-FFF2-40B4-BE49-F238E27FC236}">
                <a16:creationId xmlns:a16="http://schemas.microsoft.com/office/drawing/2014/main" id="{9602AF81-95B8-E942-4827-DB8CCE8A6B59}"/>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42D88601-FB40-C09C-4996-0843EFB374C9}"/>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161654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1D9F-CDA9-6155-DDBA-2A95B9D6B459}"/>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520A9A03-8764-F3AC-A254-C3A694007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AE564E82-AAE8-129B-03D5-8BA7C48CF72E}"/>
              </a:ext>
            </a:extLst>
          </p:cNvPr>
          <p:cNvSpPr>
            <a:spLocks noGrp="1"/>
          </p:cNvSpPr>
          <p:nvPr>
            <p:ph type="dt" sz="half" idx="10"/>
          </p:nvPr>
        </p:nvSpPr>
        <p:spPr/>
        <p:txBody>
          <a:bodyPr/>
          <a:lstStyle/>
          <a:p>
            <a:fld id="{0A3D10BC-BC81-E042-9785-552AF2CBF2D8}" type="datetime1">
              <a:rPr lang="en-US" smtClean="0"/>
              <a:t>5/6/2025</a:t>
            </a:fld>
            <a:endParaRPr lang="en-KR"/>
          </a:p>
        </p:txBody>
      </p:sp>
      <p:sp>
        <p:nvSpPr>
          <p:cNvPr id="5" name="Footer Placeholder 4">
            <a:extLst>
              <a:ext uri="{FF2B5EF4-FFF2-40B4-BE49-F238E27FC236}">
                <a16:creationId xmlns:a16="http://schemas.microsoft.com/office/drawing/2014/main" id="{7803B9B5-0B0B-EB04-B2CF-2EE768834F18}"/>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DB2FE9D8-B86D-3F04-8500-BECB76244E50}"/>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25611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0FC62-8A63-ED2C-775E-1A33BF7A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B92041BA-B3F2-B7FE-2DD1-D2C7207B43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AD31A4CA-5A08-11EA-17CA-504AB78B8CC6}"/>
              </a:ext>
            </a:extLst>
          </p:cNvPr>
          <p:cNvSpPr>
            <a:spLocks noGrp="1"/>
          </p:cNvSpPr>
          <p:nvPr>
            <p:ph type="dt" sz="half" idx="10"/>
          </p:nvPr>
        </p:nvSpPr>
        <p:spPr/>
        <p:txBody>
          <a:bodyPr/>
          <a:lstStyle/>
          <a:p>
            <a:fld id="{21311B05-89FB-8648-BE8E-AD5BCBFF95F7}" type="datetime1">
              <a:rPr lang="en-US" smtClean="0"/>
              <a:t>5/6/2025</a:t>
            </a:fld>
            <a:endParaRPr lang="en-KR"/>
          </a:p>
        </p:txBody>
      </p:sp>
      <p:sp>
        <p:nvSpPr>
          <p:cNvPr id="5" name="Footer Placeholder 4">
            <a:extLst>
              <a:ext uri="{FF2B5EF4-FFF2-40B4-BE49-F238E27FC236}">
                <a16:creationId xmlns:a16="http://schemas.microsoft.com/office/drawing/2014/main" id="{46A8201D-52B1-8D2E-277B-F273FA12EEFC}"/>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8371F0B7-73FC-9592-5CDA-AC113879CA98}"/>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410073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A8A1-FF71-2591-4CB2-9D62533A4132}"/>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FB1BDC98-69D7-0BAF-945E-15EBC1655B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D71B3571-AAB9-0E69-B81B-62ABD7E7E4AE}"/>
              </a:ext>
            </a:extLst>
          </p:cNvPr>
          <p:cNvSpPr>
            <a:spLocks noGrp="1"/>
          </p:cNvSpPr>
          <p:nvPr>
            <p:ph type="dt" sz="half" idx="10"/>
          </p:nvPr>
        </p:nvSpPr>
        <p:spPr/>
        <p:txBody>
          <a:bodyPr/>
          <a:lstStyle/>
          <a:p>
            <a:fld id="{A34FCD8D-CB2B-7B47-B298-14C2FA07F16B}" type="datetime1">
              <a:rPr lang="en-US" smtClean="0"/>
              <a:t>5/6/2025</a:t>
            </a:fld>
            <a:endParaRPr lang="en-KR"/>
          </a:p>
        </p:txBody>
      </p:sp>
      <p:sp>
        <p:nvSpPr>
          <p:cNvPr id="5" name="Footer Placeholder 4">
            <a:extLst>
              <a:ext uri="{FF2B5EF4-FFF2-40B4-BE49-F238E27FC236}">
                <a16:creationId xmlns:a16="http://schemas.microsoft.com/office/drawing/2014/main" id="{C14FEA73-4830-D897-F8A7-D7CAB73FFAC2}"/>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B17CBA97-DA8E-4919-E523-FBF63105427C}"/>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425321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8FEF0-AFC9-1AC9-F045-5F759B9E8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C901A597-55FC-3FBD-C29A-D86607F07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57D43-8D75-876B-3724-5A993617C3EF}"/>
              </a:ext>
            </a:extLst>
          </p:cNvPr>
          <p:cNvSpPr>
            <a:spLocks noGrp="1"/>
          </p:cNvSpPr>
          <p:nvPr>
            <p:ph type="dt" sz="half" idx="10"/>
          </p:nvPr>
        </p:nvSpPr>
        <p:spPr/>
        <p:txBody>
          <a:bodyPr/>
          <a:lstStyle/>
          <a:p>
            <a:fld id="{97784F26-785D-5443-AACC-A1F04065B6DF}" type="datetime1">
              <a:rPr lang="en-US" smtClean="0"/>
              <a:t>5/6/2025</a:t>
            </a:fld>
            <a:endParaRPr lang="en-KR"/>
          </a:p>
        </p:txBody>
      </p:sp>
      <p:sp>
        <p:nvSpPr>
          <p:cNvPr id="5" name="Footer Placeholder 4">
            <a:extLst>
              <a:ext uri="{FF2B5EF4-FFF2-40B4-BE49-F238E27FC236}">
                <a16:creationId xmlns:a16="http://schemas.microsoft.com/office/drawing/2014/main" id="{4AED361A-76F6-4E1C-E05E-9DA644A20DED}"/>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D90621EE-8E8F-D0B8-B3AF-C13728793872}"/>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269133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B279-3D00-5DB1-81E0-DE50A8B45BE8}"/>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3BFAA04E-087C-194E-2FCE-6D8630AE7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73271CAB-75B1-1DEC-1BC2-978B0E267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FC6F59D6-91A1-9CD1-5991-7B2F129ACD67}"/>
              </a:ext>
            </a:extLst>
          </p:cNvPr>
          <p:cNvSpPr>
            <a:spLocks noGrp="1"/>
          </p:cNvSpPr>
          <p:nvPr>
            <p:ph type="dt" sz="half" idx="10"/>
          </p:nvPr>
        </p:nvSpPr>
        <p:spPr/>
        <p:txBody>
          <a:bodyPr/>
          <a:lstStyle/>
          <a:p>
            <a:fld id="{09186353-AD6C-3746-8982-C1DE8F3985A5}" type="datetime1">
              <a:rPr lang="en-US" smtClean="0"/>
              <a:t>5/6/2025</a:t>
            </a:fld>
            <a:endParaRPr lang="en-KR"/>
          </a:p>
        </p:txBody>
      </p:sp>
      <p:sp>
        <p:nvSpPr>
          <p:cNvPr id="6" name="Footer Placeholder 5">
            <a:extLst>
              <a:ext uri="{FF2B5EF4-FFF2-40B4-BE49-F238E27FC236}">
                <a16:creationId xmlns:a16="http://schemas.microsoft.com/office/drawing/2014/main" id="{57C7A721-FCD8-7731-B858-6DABC29965D2}"/>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D1D0C943-91E3-1E4B-1321-D25C452A4471}"/>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485234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4C9F-2850-4D4D-7797-662BD04CC7B6}"/>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DFC28DC1-C164-BC4B-68CC-7D7D947F0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D8B7C0-3BA3-D9D0-B4CC-1DC66DC1C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52288154-3FD4-D265-1FBB-3E80D43A3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3AFDEE-E519-2E8B-5792-AF67621F0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FD3C528B-A9E3-B669-A032-3BDBBE919DAE}"/>
              </a:ext>
            </a:extLst>
          </p:cNvPr>
          <p:cNvSpPr>
            <a:spLocks noGrp="1"/>
          </p:cNvSpPr>
          <p:nvPr>
            <p:ph type="dt" sz="half" idx="10"/>
          </p:nvPr>
        </p:nvSpPr>
        <p:spPr/>
        <p:txBody>
          <a:bodyPr/>
          <a:lstStyle/>
          <a:p>
            <a:fld id="{3E217FC8-A86C-5A4F-BE12-AC7A8AA11D0A}" type="datetime1">
              <a:rPr lang="en-US" smtClean="0"/>
              <a:t>5/6/2025</a:t>
            </a:fld>
            <a:endParaRPr lang="en-KR"/>
          </a:p>
        </p:txBody>
      </p:sp>
      <p:sp>
        <p:nvSpPr>
          <p:cNvPr id="8" name="Footer Placeholder 7">
            <a:extLst>
              <a:ext uri="{FF2B5EF4-FFF2-40B4-BE49-F238E27FC236}">
                <a16:creationId xmlns:a16="http://schemas.microsoft.com/office/drawing/2014/main" id="{731F10E7-E195-4CC4-24AD-10C8DB8E7F01}"/>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C0F576C7-1A1B-BAA8-B149-AB4D26C1E0B5}"/>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190907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6C82-E280-C698-143C-34AC563C11E7}"/>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80D6AAD1-53A3-A060-DB97-A888FA4802C3}"/>
              </a:ext>
            </a:extLst>
          </p:cNvPr>
          <p:cNvSpPr>
            <a:spLocks noGrp="1"/>
          </p:cNvSpPr>
          <p:nvPr>
            <p:ph type="dt" sz="half" idx="10"/>
          </p:nvPr>
        </p:nvSpPr>
        <p:spPr/>
        <p:txBody>
          <a:bodyPr/>
          <a:lstStyle/>
          <a:p>
            <a:fld id="{3428800C-A0B7-F549-92A1-A623198000D4}" type="datetime1">
              <a:rPr lang="en-US" smtClean="0"/>
              <a:t>5/6/2025</a:t>
            </a:fld>
            <a:endParaRPr lang="en-KR"/>
          </a:p>
        </p:txBody>
      </p:sp>
      <p:sp>
        <p:nvSpPr>
          <p:cNvPr id="4" name="Footer Placeholder 3">
            <a:extLst>
              <a:ext uri="{FF2B5EF4-FFF2-40B4-BE49-F238E27FC236}">
                <a16:creationId xmlns:a16="http://schemas.microsoft.com/office/drawing/2014/main" id="{FB3FAD92-447C-D340-CE6A-469023386FE3}"/>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C1839196-5CC6-6FA8-9F7E-7B111743332A}"/>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91757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9F72B-9714-F2DC-6B63-0F82BF878501}"/>
              </a:ext>
            </a:extLst>
          </p:cNvPr>
          <p:cNvSpPr>
            <a:spLocks noGrp="1"/>
          </p:cNvSpPr>
          <p:nvPr>
            <p:ph type="dt" sz="half" idx="10"/>
          </p:nvPr>
        </p:nvSpPr>
        <p:spPr/>
        <p:txBody>
          <a:bodyPr/>
          <a:lstStyle/>
          <a:p>
            <a:fld id="{BF64C8C9-036D-2B41-A459-842EC4E197E8}" type="datetime1">
              <a:rPr lang="en-US" smtClean="0"/>
              <a:t>5/6/2025</a:t>
            </a:fld>
            <a:endParaRPr lang="en-KR"/>
          </a:p>
        </p:txBody>
      </p:sp>
      <p:sp>
        <p:nvSpPr>
          <p:cNvPr id="3" name="Footer Placeholder 2">
            <a:extLst>
              <a:ext uri="{FF2B5EF4-FFF2-40B4-BE49-F238E27FC236}">
                <a16:creationId xmlns:a16="http://schemas.microsoft.com/office/drawing/2014/main" id="{F387E265-894B-DB98-088B-A0650526A02A}"/>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A6CA5C28-FCCD-ACEC-4C32-8AD2A269AF8F}"/>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54984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F43B-E6E1-A50A-796F-5B5BFA243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1A4C2215-C49A-8304-E755-AF87577AE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C9BD7A25-F089-E04E-C387-5968C7BD4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482658-7B18-E0D2-88E8-2C1B32C0AA3D}"/>
              </a:ext>
            </a:extLst>
          </p:cNvPr>
          <p:cNvSpPr>
            <a:spLocks noGrp="1"/>
          </p:cNvSpPr>
          <p:nvPr>
            <p:ph type="dt" sz="half" idx="10"/>
          </p:nvPr>
        </p:nvSpPr>
        <p:spPr/>
        <p:txBody>
          <a:bodyPr/>
          <a:lstStyle/>
          <a:p>
            <a:fld id="{2777D7D0-96DC-FF43-8C45-0A59EF6E5604}" type="datetime1">
              <a:rPr lang="en-US" smtClean="0"/>
              <a:t>5/6/2025</a:t>
            </a:fld>
            <a:endParaRPr lang="en-KR"/>
          </a:p>
        </p:txBody>
      </p:sp>
      <p:sp>
        <p:nvSpPr>
          <p:cNvPr id="6" name="Footer Placeholder 5">
            <a:extLst>
              <a:ext uri="{FF2B5EF4-FFF2-40B4-BE49-F238E27FC236}">
                <a16:creationId xmlns:a16="http://schemas.microsoft.com/office/drawing/2014/main" id="{AB75B80C-B10B-E226-D2E8-C39A89744F3C}"/>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C1D4E0C2-4FCA-35C5-3E57-026411C3D3AC}"/>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2380638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040D-F910-1264-F319-7B367CC9A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A96DBA9D-491E-F71B-3A23-F4879E61F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2FB90BBA-934F-A962-98D4-3CF1BD30B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AE790-D64D-BA86-44B0-D7149541AFEB}"/>
              </a:ext>
            </a:extLst>
          </p:cNvPr>
          <p:cNvSpPr>
            <a:spLocks noGrp="1"/>
          </p:cNvSpPr>
          <p:nvPr>
            <p:ph type="dt" sz="half" idx="10"/>
          </p:nvPr>
        </p:nvSpPr>
        <p:spPr/>
        <p:txBody>
          <a:bodyPr/>
          <a:lstStyle/>
          <a:p>
            <a:fld id="{88951663-D199-C143-842A-42A4419D665E}" type="datetime1">
              <a:rPr lang="en-US" smtClean="0"/>
              <a:t>5/6/2025</a:t>
            </a:fld>
            <a:endParaRPr lang="en-KR"/>
          </a:p>
        </p:txBody>
      </p:sp>
      <p:sp>
        <p:nvSpPr>
          <p:cNvPr id="6" name="Footer Placeholder 5">
            <a:extLst>
              <a:ext uri="{FF2B5EF4-FFF2-40B4-BE49-F238E27FC236}">
                <a16:creationId xmlns:a16="http://schemas.microsoft.com/office/drawing/2014/main" id="{643C19D7-835F-D840-56A1-89F9EA24222E}"/>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E203A636-12FC-C0D7-2351-6CF4784E0D39}"/>
              </a:ext>
            </a:extLst>
          </p:cNvPr>
          <p:cNvSpPr>
            <a:spLocks noGrp="1"/>
          </p:cNvSpPr>
          <p:nvPr>
            <p:ph type="sldNum" sz="quarter" idx="12"/>
          </p:nvPr>
        </p:nvSpPr>
        <p:spPr/>
        <p:txBody>
          <a:bodyPr/>
          <a:lstStyle/>
          <a:p>
            <a:fld id="{AFBA9B49-0483-834D-97B0-51530009B1A2}" type="slidenum">
              <a:rPr lang="en-KR" smtClean="0"/>
              <a:t>‹#›</a:t>
            </a:fld>
            <a:endParaRPr lang="en-KR"/>
          </a:p>
        </p:txBody>
      </p:sp>
    </p:spTree>
    <p:extLst>
      <p:ext uri="{BB962C8B-B14F-4D97-AF65-F5344CB8AC3E}">
        <p14:creationId xmlns:p14="http://schemas.microsoft.com/office/powerpoint/2010/main" val="3982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05070-2E64-0962-AE45-A6D95968C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R"/>
          </a:p>
        </p:txBody>
      </p:sp>
      <p:sp>
        <p:nvSpPr>
          <p:cNvPr id="3" name="Text Placeholder 2">
            <a:extLst>
              <a:ext uri="{FF2B5EF4-FFF2-40B4-BE49-F238E27FC236}">
                <a16:creationId xmlns:a16="http://schemas.microsoft.com/office/drawing/2014/main" id="{EDC65D78-9811-B925-F0E8-0C881AA12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78FC9851-3DAE-5F87-154B-CE17532C20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F233C1-5AF3-4D44-81CE-13C02AF105FC}" type="datetime1">
              <a:rPr lang="en-US" smtClean="0"/>
              <a:t>5/6/2025</a:t>
            </a:fld>
            <a:endParaRPr lang="en-KR"/>
          </a:p>
        </p:txBody>
      </p:sp>
      <p:sp>
        <p:nvSpPr>
          <p:cNvPr id="5" name="Footer Placeholder 4">
            <a:extLst>
              <a:ext uri="{FF2B5EF4-FFF2-40B4-BE49-F238E27FC236}">
                <a16:creationId xmlns:a16="http://schemas.microsoft.com/office/drawing/2014/main" id="{675BF1F2-233B-0043-2092-415398270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R"/>
          </a:p>
        </p:txBody>
      </p:sp>
      <p:sp>
        <p:nvSpPr>
          <p:cNvPr id="6" name="Slide Number Placeholder 5">
            <a:extLst>
              <a:ext uri="{FF2B5EF4-FFF2-40B4-BE49-F238E27FC236}">
                <a16:creationId xmlns:a16="http://schemas.microsoft.com/office/drawing/2014/main" id="{C7964868-30B3-8B88-7010-02638FA4F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BA9B49-0483-834D-97B0-51530009B1A2}" type="slidenum">
              <a:rPr lang="en-KR" smtClean="0"/>
              <a:t>‹#›</a:t>
            </a:fld>
            <a:endParaRPr lang="en-KR"/>
          </a:p>
        </p:txBody>
      </p:sp>
    </p:spTree>
    <p:extLst>
      <p:ext uri="{BB962C8B-B14F-4D97-AF65-F5344CB8AC3E}">
        <p14:creationId xmlns:p14="http://schemas.microsoft.com/office/powerpoint/2010/main" val="108574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B1CBC16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axk5827@mavs.uta.edu"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hyperlink" Target="mailto:sxr8375@mavs.uta.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62DBCD1-96F1-6E08-A05C-5E36E77D9247}"/>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l="9356" r="1" b="1"/>
          <a:stretch/>
        </p:blipFill>
        <p:spPr bwMode="auto">
          <a:xfrm>
            <a:off x="4666948" y="532715"/>
            <a:ext cx="2730324" cy="15361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B1DB28-B24F-41C4-3A4B-2649E9E2D111}"/>
              </a:ext>
            </a:extLst>
          </p:cNvPr>
          <p:cNvSpPr>
            <a:spLocks noGrp="1"/>
          </p:cNvSpPr>
          <p:nvPr>
            <p:ph type="ctrTitle"/>
          </p:nvPr>
        </p:nvSpPr>
        <p:spPr>
          <a:xfrm>
            <a:off x="1524000" y="1122363"/>
            <a:ext cx="9144000" cy="3063240"/>
          </a:xfrm>
        </p:spPr>
        <p:txBody>
          <a:bodyPr anchorCtr="0">
            <a:normAutofit/>
          </a:bodyPr>
          <a:lstStyle/>
          <a:p>
            <a:r>
              <a:rPr lang="en-US" sz="5100" b="1" err="1">
                <a:solidFill>
                  <a:schemeClr val="bg1"/>
                </a:solidFill>
              </a:rPr>
              <a:t>EdgeConnect</a:t>
            </a:r>
            <a:r>
              <a:rPr lang="en-US" sz="5100" b="1">
                <a:solidFill>
                  <a:schemeClr val="bg1"/>
                </a:solidFill>
              </a:rPr>
              <a:t>+: Adversarial Inpainting with Edge and Color Guidance</a:t>
            </a:r>
            <a:br>
              <a:rPr lang="en-KR" sz="5100" b="1">
                <a:solidFill>
                  <a:schemeClr val="bg1"/>
                </a:solidFill>
              </a:rPr>
            </a:br>
            <a:r>
              <a:rPr lang="en-US" sz="2800">
                <a:solidFill>
                  <a:schemeClr val="bg1"/>
                </a:solidFill>
              </a:rPr>
              <a:t>Final Project </a:t>
            </a:r>
            <a:r>
              <a:rPr lang="en-KR" sz="2800">
                <a:solidFill>
                  <a:schemeClr val="bg1"/>
                </a:solidFill>
              </a:rPr>
              <a:t>Presentation</a:t>
            </a:r>
            <a:endParaRPr lang="en-KR" sz="2800" b="1">
              <a:solidFill>
                <a:schemeClr val="bg1"/>
              </a:solidFill>
            </a:endParaRPr>
          </a:p>
        </p:txBody>
      </p:sp>
      <p:sp>
        <p:nvSpPr>
          <p:cNvPr id="3" name="Subtitle 2">
            <a:extLst>
              <a:ext uri="{FF2B5EF4-FFF2-40B4-BE49-F238E27FC236}">
                <a16:creationId xmlns:a16="http://schemas.microsoft.com/office/drawing/2014/main" id="{DE52B6F5-19A1-7494-0A66-9A004E0406BB}"/>
              </a:ext>
            </a:extLst>
          </p:cNvPr>
          <p:cNvSpPr>
            <a:spLocks noGrp="1"/>
          </p:cNvSpPr>
          <p:nvPr>
            <p:ph type="subTitle" idx="1"/>
          </p:nvPr>
        </p:nvSpPr>
        <p:spPr>
          <a:xfrm>
            <a:off x="1527048" y="4599432"/>
            <a:ext cx="9144000" cy="1536192"/>
          </a:xfrm>
        </p:spPr>
        <p:txBody>
          <a:bodyPr anchorCtr="0">
            <a:normAutofit/>
          </a:bodyPr>
          <a:lstStyle/>
          <a:p>
            <a:r>
              <a:rPr lang="en-KR">
                <a:solidFill>
                  <a:schemeClr val="bg1"/>
                </a:solidFill>
              </a:rPr>
              <a:t>Spring 2025, CSE </a:t>
            </a:r>
            <a:r>
              <a:rPr lang="en-US">
                <a:solidFill>
                  <a:schemeClr val="bg1"/>
                </a:solidFill>
              </a:rPr>
              <a:t>6367</a:t>
            </a:r>
            <a:r>
              <a:rPr lang="en-KR">
                <a:solidFill>
                  <a:schemeClr val="bg1"/>
                </a:solidFill>
              </a:rPr>
              <a:t> – </a:t>
            </a:r>
            <a:r>
              <a:rPr lang="en-US">
                <a:solidFill>
                  <a:schemeClr val="bg1"/>
                </a:solidFill>
              </a:rPr>
              <a:t>Computer Vision</a:t>
            </a:r>
            <a:endParaRPr lang="en-KR">
              <a:solidFill>
                <a:schemeClr val="bg1"/>
              </a:solidFill>
            </a:endParaRPr>
          </a:p>
          <a:p>
            <a:r>
              <a:rPr lang="en-KR" b="1">
                <a:solidFill>
                  <a:schemeClr val="bg1"/>
                </a:solidFill>
              </a:rPr>
              <a:t>Abhinay Kotla</a:t>
            </a:r>
            <a:r>
              <a:rPr lang="en-US" b="1">
                <a:solidFill>
                  <a:schemeClr val="bg1"/>
                </a:solidFill>
              </a:rPr>
              <a:t>, Sanjana Ravi Prakash</a:t>
            </a:r>
            <a:endParaRPr lang="en-KR" b="1">
              <a:solidFill>
                <a:schemeClr val="bg1"/>
              </a:solidFill>
            </a:endParaRPr>
          </a:p>
          <a:p>
            <a:r>
              <a:rPr lang="en-US">
                <a:solidFill>
                  <a:schemeClr val="bg1"/>
                </a:solidFill>
              </a:rPr>
              <a:t>May 6th</a:t>
            </a:r>
            <a:r>
              <a:rPr lang="en-KR">
                <a:solidFill>
                  <a:schemeClr val="bg1"/>
                </a:solidFill>
              </a:rPr>
              <a:t>, 2025</a:t>
            </a:r>
          </a:p>
        </p:txBody>
      </p:sp>
      <p:sp>
        <p:nvSpPr>
          <p:cNvPr id="104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57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D3EFA7B-B73C-ADAC-EE89-695D3F67AA71}"/>
              </a:ext>
            </a:extLst>
          </p:cNvPr>
          <p:cNvSpPr>
            <a:spLocks noGrp="1"/>
          </p:cNvSpPr>
          <p:nvPr>
            <p:ph type="title"/>
          </p:nvPr>
        </p:nvSpPr>
        <p:spPr>
          <a:xfrm>
            <a:off x="1295400" y="669925"/>
            <a:ext cx="4800600" cy="1325563"/>
          </a:xfrm>
        </p:spPr>
        <p:txBody>
          <a:bodyPr anchor="b">
            <a:normAutofit/>
          </a:bodyPr>
          <a:lstStyle/>
          <a:p>
            <a:r>
              <a:rPr lang="en-US" b="1">
                <a:solidFill>
                  <a:schemeClr val="bg1"/>
                </a:solidFill>
              </a:rPr>
              <a:t>Training</a:t>
            </a:r>
            <a:endParaRPr lang="en-US">
              <a:solidFill>
                <a:schemeClr val="bg1"/>
              </a:solidFill>
            </a:endParaRP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3A9A04-1047-2157-E814-5BE4B5542974}"/>
              </a:ext>
            </a:extLst>
          </p:cNvPr>
          <p:cNvSpPr>
            <a:spLocks noGrp="1"/>
          </p:cNvSpPr>
          <p:nvPr>
            <p:ph idx="1"/>
          </p:nvPr>
        </p:nvSpPr>
        <p:spPr>
          <a:xfrm>
            <a:off x="291830" y="2288833"/>
            <a:ext cx="5804170" cy="1732995"/>
          </a:xfrm>
        </p:spPr>
        <p:txBody>
          <a:bodyPr>
            <a:normAutofit/>
          </a:bodyPr>
          <a:lstStyle/>
          <a:p>
            <a:pPr marL="742950" lvl="1" indent="-285750">
              <a:buFont typeface="Arial" panose="020B0604020202020204" pitchFamily="34" charset="0"/>
              <a:buChar char="•"/>
            </a:pPr>
            <a:r>
              <a:rPr lang="en-US" sz="2000">
                <a:solidFill>
                  <a:schemeClr val="bg1"/>
                </a:solidFill>
              </a:rPr>
              <a:t>Interruptible and Resumable</a:t>
            </a:r>
          </a:p>
          <a:p>
            <a:pPr marL="742950" lvl="1" indent="-285750">
              <a:buFont typeface="Arial" panose="020B0604020202020204" pitchFamily="34" charset="0"/>
              <a:buChar char="•"/>
            </a:pPr>
            <a:r>
              <a:rPr lang="en-US" sz="2000">
                <a:solidFill>
                  <a:schemeClr val="bg1"/>
                </a:solidFill>
              </a:rPr>
              <a:t>G1: 25 epochs</a:t>
            </a:r>
          </a:p>
          <a:p>
            <a:pPr marL="742950" lvl="1" indent="-285750">
              <a:buFont typeface="Arial" panose="020B0604020202020204" pitchFamily="34" charset="0"/>
              <a:buChar char="•"/>
            </a:pPr>
            <a:r>
              <a:rPr lang="en-US" sz="2000">
                <a:solidFill>
                  <a:schemeClr val="bg1"/>
                </a:solidFill>
              </a:rPr>
              <a:t>G2: 5 epochs (early results)</a:t>
            </a:r>
          </a:p>
          <a:p>
            <a:pPr marL="742950" lvl="1" indent="-285750">
              <a:buFont typeface="Arial" panose="020B0604020202020204" pitchFamily="34" charset="0"/>
              <a:buChar char="•"/>
            </a:pPr>
            <a:r>
              <a:rPr lang="en-US" sz="2000">
                <a:solidFill>
                  <a:schemeClr val="bg1"/>
                </a:solidFill>
              </a:rPr>
              <a:t>16 bit Mixed precision, EMA, early stopping</a:t>
            </a:r>
          </a:p>
          <a:p>
            <a:pPr marL="742950" lvl="1" indent="-285750">
              <a:buFont typeface="Arial" panose="020B0604020202020204" pitchFamily="34" charset="0"/>
              <a:buChar char="•"/>
            </a:pPr>
            <a:r>
              <a:rPr lang="en-US" sz="2000">
                <a:solidFill>
                  <a:schemeClr val="bg1"/>
                </a:solidFill>
              </a:rPr>
              <a:t>Trained on Nvidia A100</a:t>
            </a:r>
          </a:p>
        </p:txBody>
      </p:sp>
      <p:pic>
        <p:nvPicPr>
          <p:cNvPr id="8" name="Picture 7" descr="A graph with different colored lines&#10;&#10;AI-generated content may be incorrect.">
            <a:extLst>
              <a:ext uri="{FF2B5EF4-FFF2-40B4-BE49-F238E27FC236}">
                <a16:creationId xmlns:a16="http://schemas.microsoft.com/office/drawing/2014/main" id="{D7ABA1EB-5540-CFA3-587C-C9E6EDDEFAAC}"/>
              </a:ext>
            </a:extLst>
          </p:cNvPr>
          <p:cNvPicPr>
            <a:picLocks noChangeAspect="1"/>
          </p:cNvPicPr>
          <p:nvPr/>
        </p:nvPicPr>
        <p:blipFill>
          <a:blip r:embed="rId3"/>
          <a:stretch>
            <a:fillRect/>
          </a:stretch>
        </p:blipFill>
        <p:spPr>
          <a:xfrm>
            <a:off x="6387830" y="3381130"/>
            <a:ext cx="4965970" cy="2979581"/>
          </a:xfrm>
          <a:prstGeom prst="rect">
            <a:avLst/>
          </a:prstGeom>
        </p:spPr>
      </p:pic>
      <p:pic>
        <p:nvPicPr>
          <p:cNvPr id="6" name="Picture 5" descr="A graph with different colored lines&#10;&#10;AI-generated content may be incorrect.">
            <a:extLst>
              <a:ext uri="{FF2B5EF4-FFF2-40B4-BE49-F238E27FC236}">
                <a16:creationId xmlns:a16="http://schemas.microsoft.com/office/drawing/2014/main" id="{80581B4D-D5F3-149D-CED6-6AADFD765B61}"/>
              </a:ext>
            </a:extLst>
          </p:cNvPr>
          <p:cNvPicPr>
            <a:picLocks noChangeAspect="1"/>
          </p:cNvPicPr>
          <p:nvPr/>
        </p:nvPicPr>
        <p:blipFill>
          <a:blip r:embed="rId4"/>
          <a:stretch>
            <a:fillRect/>
          </a:stretch>
        </p:blipFill>
        <p:spPr>
          <a:xfrm>
            <a:off x="6395099" y="202955"/>
            <a:ext cx="4958701" cy="2975220"/>
          </a:xfrm>
          <a:prstGeom prst="rect">
            <a:avLst/>
          </a:prstGeom>
        </p:spPr>
      </p:pic>
      <p:sp>
        <p:nvSpPr>
          <p:cNvPr id="4" name="Slide Number Placeholder 3">
            <a:extLst>
              <a:ext uri="{FF2B5EF4-FFF2-40B4-BE49-F238E27FC236}">
                <a16:creationId xmlns:a16="http://schemas.microsoft.com/office/drawing/2014/main" id="{5E92FE86-E0CE-00FE-9C36-2595A41F9539}"/>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rgbClr val="FFFFFF"/>
                </a:solidFill>
              </a:rPr>
              <a:pPr>
                <a:spcAft>
                  <a:spcPts val="600"/>
                </a:spcAft>
              </a:pPr>
              <a:t>10</a:t>
            </a:fld>
            <a:endParaRPr lang="en-KR">
              <a:solidFill>
                <a:srgbClr val="FFFFFF"/>
              </a:solidFill>
            </a:endParaRPr>
          </a:p>
        </p:txBody>
      </p:sp>
      <p:cxnSp>
        <p:nvCxnSpPr>
          <p:cNvPr id="17" name="Straight Connector 16">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16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20B43D0-0296-95FE-FBDC-4B3FA036E49A}"/>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b="1" kern="1200">
                <a:solidFill>
                  <a:schemeClr val="bg1"/>
                </a:solidFill>
                <a:latin typeface="+mj-lt"/>
                <a:ea typeface="+mj-ea"/>
                <a:cs typeface="+mj-cs"/>
              </a:rPr>
              <a:t>Quantitative Results</a:t>
            </a:r>
            <a:endParaRPr lang="en-US" sz="3800" kern="1200">
              <a:solidFill>
                <a:schemeClr val="bg1"/>
              </a:solidFill>
              <a:latin typeface="+mj-lt"/>
              <a:ea typeface="+mj-ea"/>
              <a:cs typeface="+mj-cs"/>
            </a:endParaRPr>
          </a:p>
        </p:txBody>
      </p:sp>
      <p:cxnSp>
        <p:nvCxnSpPr>
          <p:cNvPr id="45" name="Straight Connector 4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Rectangle 1">
            <a:extLst>
              <a:ext uri="{FF2B5EF4-FFF2-40B4-BE49-F238E27FC236}">
                <a16:creationId xmlns:a16="http://schemas.microsoft.com/office/drawing/2014/main" id="{484223C6-0AB9-D10C-E612-7B8B264758F0}"/>
              </a:ext>
            </a:extLst>
          </p:cNvPr>
          <p:cNvSpPr>
            <a:spLocks noChangeArrowheads="1"/>
          </p:cNvSpPr>
          <p:nvPr/>
        </p:nvSpPr>
        <p:spPr bwMode="auto">
          <a:xfrm>
            <a:off x="897767" y="2136707"/>
            <a:ext cx="4713997" cy="40534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600" b="1" i="0" u="none" strike="noStrike" cap="none" normalizeH="0" baseline="0">
                <a:ln>
                  <a:noFill/>
                </a:ln>
                <a:solidFill>
                  <a:schemeClr val="bg1"/>
                </a:solidFill>
                <a:effectLst/>
              </a:rPr>
              <a:t>Observations:</a:t>
            </a:r>
            <a:endParaRPr kumimoji="0" lang="en-US" altLang="en-US" sz="1600" b="0" i="0" u="none" strike="noStrike" cap="none" normalizeH="0" baseline="0">
              <a:ln>
                <a:noFill/>
              </a:ln>
              <a:solidFill>
                <a:schemeClr val="bg1"/>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solidFill>
                  <a:schemeClr val="bg1"/>
                </a:solidFill>
                <a:effectLst/>
              </a:rPr>
              <a:t>PSNR</a:t>
            </a:r>
            <a:r>
              <a:rPr kumimoji="0" lang="en-US" altLang="en-US" sz="1400" b="0" i="0" u="none" strike="noStrike" cap="none" normalizeH="0" baseline="0">
                <a:ln>
                  <a:noFill/>
                </a:ln>
                <a:solidFill>
                  <a:schemeClr val="bg1"/>
                </a:solidFill>
                <a:effectLst/>
              </a:rPr>
              <a:t>: Slightly lower than </a:t>
            </a:r>
            <a:r>
              <a:rPr kumimoji="0" lang="en-US" altLang="en-US" sz="1400" b="0" i="0" u="none" strike="noStrike" cap="none" normalizeH="0" baseline="0" err="1">
                <a:ln>
                  <a:noFill/>
                </a:ln>
                <a:solidFill>
                  <a:schemeClr val="bg1"/>
                </a:solidFill>
                <a:effectLst/>
              </a:rPr>
              <a:t>EdgeConnect</a:t>
            </a:r>
            <a:r>
              <a:rPr kumimoji="0" lang="en-US" altLang="en-US" sz="1400" b="0" i="0" u="none" strike="noStrike" cap="none" normalizeH="0" baseline="0">
                <a:ln>
                  <a:noFill/>
                </a:ln>
                <a:solidFill>
                  <a:schemeClr val="bg1"/>
                </a:solidFill>
                <a:effectLst/>
              </a:rPr>
              <a:t> due to prioritizing perceptual over pixel-level accuracy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solidFill>
                  <a:schemeClr val="bg1"/>
                </a:solidFill>
                <a:effectLst/>
              </a:rPr>
              <a:t>SSIM</a:t>
            </a:r>
            <a:r>
              <a:rPr kumimoji="0" lang="en-US" altLang="en-US" sz="1400" b="0" i="0" u="none" strike="noStrike" cap="none" normalizeH="0" baseline="0">
                <a:ln>
                  <a:noFill/>
                </a:ln>
                <a:solidFill>
                  <a:schemeClr val="bg1"/>
                </a:solidFill>
                <a:effectLst/>
              </a:rPr>
              <a:t>: Higher than </a:t>
            </a:r>
            <a:r>
              <a:rPr kumimoji="0" lang="en-US" altLang="en-US" sz="1400" b="0" i="0" u="none" strike="noStrike" cap="none" normalizeH="0" baseline="0" err="1">
                <a:ln>
                  <a:noFill/>
                </a:ln>
                <a:solidFill>
                  <a:schemeClr val="bg1"/>
                </a:solidFill>
                <a:effectLst/>
              </a:rPr>
              <a:t>EdgeConnect</a:t>
            </a:r>
            <a:r>
              <a:rPr kumimoji="0" lang="en-US" altLang="en-US" sz="1400" b="0" i="0" u="none" strike="noStrike" cap="none" normalizeH="0" baseline="0">
                <a:ln>
                  <a:noFill/>
                </a:ln>
                <a:solidFill>
                  <a:schemeClr val="bg1"/>
                </a:solidFill>
                <a:effectLst/>
              </a:rPr>
              <a:t>, indicating better preservation of structure and luminance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solidFill>
                  <a:schemeClr val="bg1"/>
                </a:solidFill>
                <a:effectLst/>
              </a:rPr>
              <a:t>L1 Loss</a:t>
            </a:r>
            <a:r>
              <a:rPr kumimoji="0" lang="en-US" altLang="en-US" sz="1400" b="0" i="0" u="none" strike="noStrike" cap="none" normalizeH="0" baseline="0">
                <a:ln>
                  <a:noFill/>
                </a:ln>
                <a:solidFill>
                  <a:schemeClr val="bg1"/>
                </a:solidFill>
                <a:effectLst/>
              </a:rPr>
              <a:t>: Marginally higher, consistent with a focus on perceptual rather than strict pixel match</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solidFill>
                  <a:schemeClr val="bg1"/>
                </a:solidFill>
                <a:effectLst/>
              </a:rPr>
              <a:t>FID</a:t>
            </a:r>
            <a:r>
              <a:rPr kumimoji="0" lang="en-US" altLang="en-US" sz="1400" b="0" i="0" u="none" strike="noStrike" cap="none" normalizeH="0" baseline="0">
                <a:ln>
                  <a:noFill/>
                </a:ln>
                <a:solidFill>
                  <a:schemeClr val="bg1"/>
                </a:solidFill>
                <a:effectLst/>
              </a:rPr>
              <a:t>: Slightly lower, suggesting outputs are more realistic and closer to real image distributions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a:ln>
                  <a:noFill/>
                </a:ln>
                <a:solidFill>
                  <a:schemeClr val="bg1"/>
                </a:solidFill>
                <a:effectLst/>
              </a:rPr>
              <a:t>LPIPS</a:t>
            </a:r>
            <a:r>
              <a:rPr kumimoji="0" lang="en-US" altLang="en-US" sz="1400" b="0" i="0" u="none" strike="noStrike" cap="none" normalizeH="0" baseline="0">
                <a:ln>
                  <a:noFill/>
                </a:ln>
                <a:solidFill>
                  <a:schemeClr val="bg1"/>
                </a:solidFill>
                <a:effectLst/>
              </a:rPr>
              <a:t>: Demonstrates improved perceptual quality; not reported for other methods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400" b="0" i="0" u="none" strike="noStrike" cap="none" normalizeH="0" baseline="0">
                <a:ln>
                  <a:noFill/>
                </a:ln>
                <a:solidFill>
                  <a:schemeClr val="bg1"/>
                </a:solidFill>
                <a:effectLst/>
              </a:rPr>
              <a:t>Overall, our approach offers a perceptual and structural advantage over structure-only methods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400" b="0" i="0" u="none" strike="noStrike" cap="none" normalizeH="0" baseline="0">
              <a:ln>
                <a:noFill/>
              </a:ln>
              <a:solidFill>
                <a:schemeClr val="bg1"/>
              </a:solidFill>
              <a:effectLst/>
            </a:endParaRPr>
          </a:p>
        </p:txBody>
      </p:sp>
      <p:cxnSp>
        <p:nvCxnSpPr>
          <p:cNvPr id="47" name="Straight Connector 4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F454C5A-36CD-16F5-A63E-99559B559266}"/>
              </a:ext>
            </a:extLst>
          </p:cNvPr>
          <p:cNvSpPr>
            <a:spLocks noGrp="1"/>
          </p:cNvSpPr>
          <p:nvPr>
            <p:ph type="sldNum" sz="quarter" idx="12"/>
          </p:nvPr>
        </p:nvSpPr>
        <p:spPr>
          <a:xfrm>
            <a:off x="9303026" y="6356350"/>
            <a:ext cx="2050774" cy="365125"/>
          </a:xfrm>
        </p:spPr>
        <p:txBody>
          <a:bodyPr vert="horz" lIns="91440" tIns="45720" rIns="91440" bIns="45720" rtlCol="0" anchor="ctr">
            <a:normAutofit/>
          </a:bodyPr>
          <a:lstStyle/>
          <a:p>
            <a:pPr>
              <a:spcAft>
                <a:spcPts val="600"/>
              </a:spcAft>
            </a:pPr>
            <a:fld id="{AFBA9B49-0483-834D-97B0-51530009B1A2}" type="slidenum">
              <a:rPr lang="en-US">
                <a:solidFill>
                  <a:srgbClr val="FFFFFF"/>
                </a:solidFill>
              </a:rPr>
              <a:pPr>
                <a:spcAft>
                  <a:spcPts val="600"/>
                </a:spcAft>
              </a:pPr>
              <a:t>11</a:t>
            </a:fld>
            <a:endParaRPr lang="en-US">
              <a:solidFill>
                <a:srgbClr val="FFFFFF"/>
              </a:solidFill>
            </a:endParaRPr>
          </a:p>
        </p:txBody>
      </p:sp>
      <p:sp>
        <p:nvSpPr>
          <p:cNvPr id="7" name="TextBox 6">
            <a:extLst>
              <a:ext uri="{FF2B5EF4-FFF2-40B4-BE49-F238E27FC236}">
                <a16:creationId xmlns:a16="http://schemas.microsoft.com/office/drawing/2014/main" id="{11FA3DEF-D71E-4676-50FB-29B5CA5190D9}"/>
              </a:ext>
            </a:extLst>
          </p:cNvPr>
          <p:cNvSpPr txBox="1"/>
          <p:nvPr/>
        </p:nvSpPr>
        <p:spPr>
          <a:xfrm>
            <a:off x="897768" y="1909192"/>
            <a:ext cx="8805031" cy="900535"/>
          </a:xfrm>
          <a:prstGeom prst="rect">
            <a:avLst/>
          </a:prstGeom>
        </p:spPr>
        <p:txBody>
          <a:bodyPr vert="horz" lIns="91440" tIns="45720" rIns="91440" bIns="45720" rtlCol="0">
            <a:normAutofit/>
          </a:bodyPr>
          <a:lstStyle/>
          <a:p>
            <a:pPr>
              <a:lnSpc>
                <a:spcPct val="90000"/>
              </a:lnSpc>
              <a:spcAft>
                <a:spcPts val="600"/>
              </a:spcAft>
            </a:pPr>
            <a:endParaRPr lang="en-US" sz="2000">
              <a:solidFill>
                <a:schemeClr val="bg1"/>
              </a:solidFill>
            </a:endParaRPr>
          </a:p>
        </p:txBody>
      </p:sp>
      <p:graphicFrame>
        <p:nvGraphicFramePr>
          <p:cNvPr id="9" name="Table 8">
            <a:extLst>
              <a:ext uri="{FF2B5EF4-FFF2-40B4-BE49-F238E27FC236}">
                <a16:creationId xmlns:a16="http://schemas.microsoft.com/office/drawing/2014/main" id="{91CF75F0-D28D-0038-6E3F-9A304454DF83}"/>
              </a:ext>
            </a:extLst>
          </p:cNvPr>
          <p:cNvGraphicFramePr>
            <a:graphicFrameLocks noGrp="1"/>
          </p:cNvGraphicFramePr>
          <p:nvPr>
            <p:extLst>
              <p:ext uri="{D42A27DB-BD31-4B8C-83A1-F6EECF244321}">
                <p14:modId xmlns:p14="http://schemas.microsoft.com/office/powerpoint/2010/main" val="1989374216"/>
              </p:ext>
            </p:extLst>
          </p:nvPr>
        </p:nvGraphicFramePr>
        <p:xfrm>
          <a:off x="6220653" y="1446854"/>
          <a:ext cx="5666548" cy="3964292"/>
        </p:xfrm>
        <a:graphic>
          <a:graphicData uri="http://schemas.openxmlformats.org/drawingml/2006/table">
            <a:tbl>
              <a:tblPr firstRow="1" bandRow="1">
                <a:tableStyleId>{8EC20E35-A176-4012-BC5E-935CFFF8708E}</a:tableStyleId>
              </a:tblPr>
              <a:tblGrid>
                <a:gridCol w="1258914">
                  <a:extLst>
                    <a:ext uri="{9D8B030D-6E8A-4147-A177-3AD203B41FA5}">
                      <a16:colId xmlns:a16="http://schemas.microsoft.com/office/drawing/2014/main" val="377307172"/>
                    </a:ext>
                  </a:extLst>
                </a:gridCol>
                <a:gridCol w="1488329">
                  <a:extLst>
                    <a:ext uri="{9D8B030D-6E8A-4147-A177-3AD203B41FA5}">
                      <a16:colId xmlns:a16="http://schemas.microsoft.com/office/drawing/2014/main" val="3171748696"/>
                    </a:ext>
                  </a:extLst>
                </a:gridCol>
                <a:gridCol w="1918482">
                  <a:extLst>
                    <a:ext uri="{9D8B030D-6E8A-4147-A177-3AD203B41FA5}">
                      <a16:colId xmlns:a16="http://schemas.microsoft.com/office/drawing/2014/main" val="309482530"/>
                    </a:ext>
                  </a:extLst>
                </a:gridCol>
                <a:gridCol w="1000823">
                  <a:extLst>
                    <a:ext uri="{9D8B030D-6E8A-4147-A177-3AD203B41FA5}">
                      <a16:colId xmlns:a16="http://schemas.microsoft.com/office/drawing/2014/main" val="3883480411"/>
                    </a:ext>
                  </a:extLst>
                </a:gridCol>
              </a:tblGrid>
              <a:tr h="763952">
                <a:tc>
                  <a:txBody>
                    <a:bodyPr/>
                    <a:lstStyle/>
                    <a:p>
                      <a:r>
                        <a:rPr lang="en-US" sz="2000"/>
                        <a:t>Metric</a:t>
                      </a:r>
                    </a:p>
                  </a:txBody>
                  <a:tcPr marL="103237" marR="103237" marT="51618" marB="51618" anchor="ctr"/>
                </a:tc>
                <a:tc>
                  <a:txBody>
                    <a:bodyPr/>
                    <a:lstStyle/>
                    <a:p>
                      <a:r>
                        <a:rPr lang="en-US" sz="2000"/>
                        <a:t>Fusion Label </a:t>
                      </a:r>
                    </a:p>
                  </a:txBody>
                  <a:tcPr marL="103237" marR="103237" marT="51618" marB="51618" anchor="ctr"/>
                </a:tc>
                <a:tc>
                  <a:txBody>
                    <a:bodyPr/>
                    <a:lstStyle/>
                    <a:p>
                      <a:r>
                        <a:rPr lang="en-US" sz="2000"/>
                        <a:t>EdgeConnect</a:t>
                      </a:r>
                    </a:p>
                  </a:txBody>
                  <a:tcPr marL="103237" marR="103237" marT="51618" marB="51618" anchor="ctr"/>
                </a:tc>
                <a:tc>
                  <a:txBody>
                    <a:bodyPr/>
                    <a:lstStyle/>
                    <a:p>
                      <a:r>
                        <a:rPr lang="en-US" sz="2000"/>
                        <a:t>Ours</a:t>
                      </a:r>
                    </a:p>
                  </a:txBody>
                  <a:tcPr marL="103237" marR="103237" marT="51618" marB="51618" anchor="ctr"/>
                </a:tc>
                <a:extLst>
                  <a:ext uri="{0D108BD9-81ED-4DB2-BD59-A6C34878D82A}">
                    <a16:rowId xmlns:a16="http://schemas.microsoft.com/office/drawing/2014/main" val="2701246064"/>
                  </a:ext>
                </a:extLst>
              </a:tr>
              <a:tr h="454242">
                <a:tc>
                  <a:txBody>
                    <a:bodyPr/>
                    <a:lstStyle/>
                    <a:p>
                      <a:r>
                        <a:rPr lang="en-US" sz="2000"/>
                        <a:t>PSNR</a:t>
                      </a:r>
                    </a:p>
                  </a:txBody>
                  <a:tcPr marL="103237" marR="103237" marT="51618" marB="51618" anchor="ctr"/>
                </a:tc>
                <a:tc>
                  <a:txBody>
                    <a:bodyPr/>
                    <a:lstStyle/>
                    <a:p>
                      <a:r>
                        <a:rPr lang="en-US" sz="2000"/>
                        <a:t>29.16</a:t>
                      </a:r>
                    </a:p>
                  </a:txBody>
                  <a:tcPr marL="103237" marR="103237" marT="51618" marB="51618" anchor="ctr"/>
                </a:tc>
                <a:tc>
                  <a:txBody>
                    <a:bodyPr/>
                    <a:lstStyle/>
                    <a:p>
                      <a:r>
                        <a:rPr lang="en-US" sz="2000"/>
                        <a:t>25.28</a:t>
                      </a:r>
                    </a:p>
                  </a:txBody>
                  <a:tcPr marL="103237" marR="103237" marT="51618" marB="51618" anchor="ctr"/>
                </a:tc>
                <a:tc>
                  <a:txBody>
                    <a:bodyPr/>
                    <a:lstStyle/>
                    <a:p>
                      <a:r>
                        <a:rPr lang="en-US" sz="2000"/>
                        <a:t>25.23</a:t>
                      </a:r>
                    </a:p>
                  </a:txBody>
                  <a:tcPr marL="103237" marR="103237" marT="51618" marB="51618" anchor="ctr"/>
                </a:tc>
                <a:extLst>
                  <a:ext uri="{0D108BD9-81ED-4DB2-BD59-A6C34878D82A}">
                    <a16:rowId xmlns:a16="http://schemas.microsoft.com/office/drawing/2014/main" val="2009321880"/>
                  </a:ext>
                </a:extLst>
              </a:tr>
              <a:tr h="454242">
                <a:tc>
                  <a:txBody>
                    <a:bodyPr/>
                    <a:lstStyle/>
                    <a:p>
                      <a:r>
                        <a:rPr lang="en-US" sz="2000"/>
                        <a:t>SSIM</a:t>
                      </a:r>
                    </a:p>
                  </a:txBody>
                  <a:tcPr marL="103237" marR="103237" marT="51618" marB="51618" anchor="ctr"/>
                </a:tc>
                <a:tc>
                  <a:txBody>
                    <a:bodyPr/>
                    <a:lstStyle/>
                    <a:p>
                      <a:r>
                        <a:rPr lang="en-US" sz="2000"/>
                        <a:t>0.9235</a:t>
                      </a:r>
                    </a:p>
                  </a:txBody>
                  <a:tcPr marL="103237" marR="103237" marT="51618" marB="51618" anchor="ctr"/>
                </a:tc>
                <a:tc>
                  <a:txBody>
                    <a:bodyPr/>
                    <a:lstStyle/>
                    <a:p>
                      <a:r>
                        <a:rPr lang="en-US" sz="2000"/>
                        <a:t>0.846</a:t>
                      </a:r>
                    </a:p>
                  </a:txBody>
                  <a:tcPr marL="103237" marR="103237" marT="51618" marB="51618" anchor="ctr"/>
                </a:tc>
                <a:tc>
                  <a:txBody>
                    <a:bodyPr/>
                    <a:lstStyle/>
                    <a:p>
                      <a:r>
                        <a:rPr lang="en-US" sz="2000"/>
                        <a:t>0.864</a:t>
                      </a:r>
                    </a:p>
                  </a:txBody>
                  <a:tcPr marL="103237" marR="103237" marT="51618" marB="51618" anchor="ctr"/>
                </a:tc>
                <a:extLst>
                  <a:ext uri="{0D108BD9-81ED-4DB2-BD59-A6C34878D82A}">
                    <a16:rowId xmlns:a16="http://schemas.microsoft.com/office/drawing/2014/main" val="3639765338"/>
                  </a:ext>
                </a:extLst>
              </a:tr>
              <a:tr h="763952">
                <a:tc>
                  <a:txBody>
                    <a:bodyPr/>
                    <a:lstStyle/>
                    <a:p>
                      <a:r>
                        <a:rPr lang="en-US" sz="2000"/>
                        <a:t>L1 Loss (%)</a:t>
                      </a:r>
                    </a:p>
                  </a:txBody>
                  <a:tcPr marL="103237" marR="103237" marT="51618" marB="51618" anchor="ctr"/>
                </a:tc>
                <a:tc>
                  <a:txBody>
                    <a:bodyPr/>
                    <a:lstStyle/>
                    <a:p>
                      <a:r>
                        <a:rPr lang="en-US" sz="2000"/>
                        <a:t>Not reported</a:t>
                      </a:r>
                    </a:p>
                  </a:txBody>
                  <a:tcPr marL="103237" marR="103237" marT="51618" marB="51618" anchor="ctr"/>
                </a:tc>
                <a:tc>
                  <a:txBody>
                    <a:bodyPr/>
                    <a:lstStyle/>
                    <a:p>
                      <a:r>
                        <a:rPr lang="en-US" sz="2000"/>
                        <a:t>3.03</a:t>
                      </a:r>
                    </a:p>
                  </a:txBody>
                  <a:tcPr marL="103237" marR="103237" marT="51618" marB="51618" anchor="ctr"/>
                </a:tc>
                <a:tc>
                  <a:txBody>
                    <a:bodyPr/>
                    <a:lstStyle/>
                    <a:p>
                      <a:r>
                        <a:rPr lang="en-US" sz="2000"/>
                        <a:t>4.83</a:t>
                      </a:r>
                    </a:p>
                  </a:txBody>
                  <a:tcPr marL="103237" marR="103237" marT="51618" marB="51618" anchor="ctr"/>
                </a:tc>
                <a:extLst>
                  <a:ext uri="{0D108BD9-81ED-4DB2-BD59-A6C34878D82A}">
                    <a16:rowId xmlns:a16="http://schemas.microsoft.com/office/drawing/2014/main" val="2860499801"/>
                  </a:ext>
                </a:extLst>
              </a:tr>
              <a:tr h="763952">
                <a:tc>
                  <a:txBody>
                    <a:bodyPr/>
                    <a:lstStyle/>
                    <a:p>
                      <a:r>
                        <a:rPr lang="en-US" sz="2000"/>
                        <a:t>FID</a:t>
                      </a:r>
                    </a:p>
                  </a:txBody>
                  <a:tcPr marL="103237" marR="103237" marT="51618" marB="51618" anchor="ctr"/>
                </a:tc>
                <a:tc>
                  <a:txBody>
                    <a:bodyPr/>
                    <a:lstStyle/>
                    <a:p>
                      <a:r>
                        <a:rPr lang="en-US" sz="2000"/>
                        <a:t>Not reported</a:t>
                      </a:r>
                    </a:p>
                  </a:txBody>
                  <a:tcPr marL="103237" marR="103237" marT="51618" marB="51618" anchor="ctr"/>
                </a:tc>
                <a:tc>
                  <a:txBody>
                    <a:bodyPr/>
                    <a:lstStyle/>
                    <a:p>
                      <a:r>
                        <a:rPr lang="en-US" sz="2000"/>
                        <a:t>2.82</a:t>
                      </a:r>
                    </a:p>
                  </a:txBody>
                  <a:tcPr marL="103237" marR="103237" marT="51618" marB="51618" anchor="ctr"/>
                </a:tc>
                <a:tc>
                  <a:txBody>
                    <a:bodyPr/>
                    <a:lstStyle/>
                    <a:p>
                      <a:r>
                        <a:rPr lang="en-US" sz="2000"/>
                        <a:t>2.64</a:t>
                      </a:r>
                    </a:p>
                  </a:txBody>
                  <a:tcPr marL="103237" marR="103237" marT="51618" marB="51618" anchor="ctr"/>
                </a:tc>
                <a:extLst>
                  <a:ext uri="{0D108BD9-81ED-4DB2-BD59-A6C34878D82A}">
                    <a16:rowId xmlns:a16="http://schemas.microsoft.com/office/drawing/2014/main" val="3018414398"/>
                  </a:ext>
                </a:extLst>
              </a:tr>
              <a:tr h="763952">
                <a:tc>
                  <a:txBody>
                    <a:bodyPr/>
                    <a:lstStyle/>
                    <a:p>
                      <a:r>
                        <a:rPr lang="en-US" sz="2000"/>
                        <a:t>LPIPS</a:t>
                      </a:r>
                    </a:p>
                  </a:txBody>
                  <a:tcPr marL="103237" marR="103237" marT="51618" marB="51618" anchor="ctr"/>
                </a:tc>
                <a:tc>
                  <a:txBody>
                    <a:bodyPr/>
                    <a:lstStyle/>
                    <a:p>
                      <a:r>
                        <a:rPr lang="en-US" sz="2000"/>
                        <a:t>Not reported</a:t>
                      </a:r>
                    </a:p>
                  </a:txBody>
                  <a:tcPr marL="103237" marR="103237" marT="51618" marB="51618" anchor="ctr"/>
                </a:tc>
                <a:tc>
                  <a:txBody>
                    <a:bodyPr/>
                    <a:lstStyle/>
                    <a:p>
                      <a:r>
                        <a:rPr lang="en-US" sz="2000"/>
                        <a:t>Not reported</a:t>
                      </a:r>
                    </a:p>
                  </a:txBody>
                  <a:tcPr marL="103237" marR="103237" marT="51618" marB="51618" anchor="ctr"/>
                </a:tc>
                <a:tc>
                  <a:txBody>
                    <a:bodyPr/>
                    <a:lstStyle/>
                    <a:p>
                      <a:r>
                        <a:rPr lang="en-US" sz="2000"/>
                        <a:t>0.193</a:t>
                      </a:r>
                    </a:p>
                  </a:txBody>
                  <a:tcPr marL="103237" marR="103237" marT="51618" marB="51618" anchor="ctr"/>
                </a:tc>
                <a:extLst>
                  <a:ext uri="{0D108BD9-81ED-4DB2-BD59-A6C34878D82A}">
                    <a16:rowId xmlns:a16="http://schemas.microsoft.com/office/drawing/2014/main" val="2179607056"/>
                  </a:ext>
                </a:extLst>
              </a:tr>
            </a:tbl>
          </a:graphicData>
        </a:graphic>
      </p:graphicFrame>
    </p:spTree>
    <p:extLst>
      <p:ext uri="{BB962C8B-B14F-4D97-AF65-F5344CB8AC3E}">
        <p14:creationId xmlns:p14="http://schemas.microsoft.com/office/powerpoint/2010/main" val="298292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B34ADB-D56A-07DA-A400-485B3A9CB2B1}"/>
              </a:ext>
            </a:extLst>
          </p:cNvPr>
          <p:cNvSpPr>
            <a:spLocks noGrp="1"/>
          </p:cNvSpPr>
          <p:nvPr>
            <p:ph type="title"/>
          </p:nvPr>
        </p:nvSpPr>
        <p:spPr>
          <a:xfrm>
            <a:off x="838200" y="669925"/>
            <a:ext cx="4508946" cy="1325563"/>
          </a:xfrm>
        </p:spPr>
        <p:txBody>
          <a:bodyPr anchor="b">
            <a:normAutofit/>
          </a:bodyPr>
          <a:lstStyle/>
          <a:p>
            <a:pPr algn="r"/>
            <a:r>
              <a:rPr lang="en-US" b="1">
                <a:solidFill>
                  <a:schemeClr val="bg1"/>
                </a:solidFill>
              </a:rPr>
              <a:t>Conclusions</a:t>
            </a:r>
            <a:endParaRPr lang="en-US">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ECF9B4C-BD86-40AE-24E1-23B627BC5EE8}"/>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b="1">
                <a:solidFill>
                  <a:schemeClr val="bg1"/>
                </a:solidFill>
              </a:rPr>
              <a:t>Summary:</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EdgeConnect+ = Structure + Color → Better realism</a:t>
            </a:r>
          </a:p>
          <a:p>
            <a:pPr marL="742950" lvl="1" indent="-285750">
              <a:buFont typeface="Arial" panose="020B0604020202020204" pitchFamily="34" charset="0"/>
              <a:buChar char="•"/>
            </a:pPr>
            <a:r>
              <a:rPr lang="en-US" sz="2000">
                <a:solidFill>
                  <a:schemeClr val="bg1"/>
                </a:solidFill>
              </a:rPr>
              <a:t>Modular and interpretable</a:t>
            </a:r>
          </a:p>
          <a:p>
            <a:pPr marL="742950" lvl="1" indent="-285750">
              <a:buFont typeface="Arial" panose="020B0604020202020204" pitchFamily="34" charset="0"/>
              <a:buChar char="•"/>
            </a:pPr>
            <a:r>
              <a:rPr lang="en-US" sz="2000">
                <a:solidFill>
                  <a:schemeClr val="bg1"/>
                </a:solidFill>
              </a:rPr>
              <a:t>Promising results with limited training</a:t>
            </a:r>
          </a:p>
          <a:p>
            <a:pPr>
              <a:buFont typeface="Arial" panose="020B0604020202020204" pitchFamily="34" charset="0"/>
              <a:buChar char="•"/>
            </a:pPr>
            <a:r>
              <a:rPr lang="en-US" sz="2000" b="1">
                <a:solidFill>
                  <a:schemeClr val="bg1"/>
                </a:solidFill>
              </a:rPr>
              <a:t>Limitations:</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G2 was trained for only 5 epochs due to limited computational resources</a:t>
            </a:r>
          </a:p>
          <a:p>
            <a:pPr marL="742950" lvl="1" indent="-285750">
              <a:buFont typeface="Arial" panose="020B0604020202020204" pitchFamily="34" charset="0"/>
              <a:buChar char="•"/>
            </a:pPr>
            <a:r>
              <a:rPr lang="en-US" sz="2000">
                <a:solidFill>
                  <a:schemeClr val="bg1"/>
                </a:solidFill>
              </a:rPr>
              <a:t>Performance might improve significantly with longer training and more hardware support</a:t>
            </a:r>
          </a:p>
        </p:txBody>
      </p: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DD03CD1-8747-1DC0-E39E-79DCACC484D2}"/>
              </a:ext>
            </a:extLst>
          </p:cNvPr>
          <p:cNvSpPr>
            <a:spLocks noGrp="1"/>
          </p:cNvSpPr>
          <p:nvPr>
            <p:ph type="sldNum" sz="quarter" idx="12"/>
          </p:nvPr>
        </p:nvSpPr>
        <p:spPr>
          <a:xfrm>
            <a:off x="8610600" y="6356350"/>
            <a:ext cx="2743200" cy="365125"/>
          </a:xfrm>
        </p:spPr>
        <p:txBody>
          <a:bodyPr>
            <a:normAutofit/>
          </a:bodyPr>
          <a:lstStyle/>
          <a:p>
            <a:pPr>
              <a:spcAft>
                <a:spcPts val="600"/>
              </a:spcAft>
            </a:pPr>
            <a:fld id="{AFBA9B49-0483-834D-97B0-51530009B1A2}" type="slidenum">
              <a:rPr lang="en-KR">
                <a:solidFill>
                  <a:schemeClr val="bg1">
                    <a:lumMod val="50000"/>
                  </a:schemeClr>
                </a:solidFill>
              </a:rPr>
              <a:pPr>
                <a:spcAft>
                  <a:spcPts val="600"/>
                </a:spcAft>
              </a:pPr>
              <a:t>12</a:t>
            </a:fld>
            <a:endParaRPr lang="en-KR">
              <a:solidFill>
                <a:schemeClr val="bg1">
                  <a:lumMod val="50000"/>
                </a:schemeClr>
              </a:solidFill>
            </a:endParaRPr>
          </a:p>
        </p:txBody>
      </p:sp>
    </p:spTree>
    <p:extLst>
      <p:ext uri="{BB962C8B-B14F-4D97-AF65-F5344CB8AC3E}">
        <p14:creationId xmlns:p14="http://schemas.microsoft.com/office/powerpoint/2010/main" val="361438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20B0705-F501-9A30-C43A-DC794F637320}"/>
              </a:ext>
            </a:extLst>
          </p:cNvPr>
          <p:cNvSpPr>
            <a:spLocks noGrp="1"/>
          </p:cNvSpPr>
          <p:nvPr>
            <p:ph type="title"/>
          </p:nvPr>
        </p:nvSpPr>
        <p:spPr>
          <a:xfrm>
            <a:off x="838200" y="669925"/>
            <a:ext cx="4508946" cy="1325563"/>
          </a:xfrm>
        </p:spPr>
        <p:txBody>
          <a:bodyPr anchor="b">
            <a:normAutofit/>
          </a:bodyPr>
          <a:lstStyle/>
          <a:p>
            <a:pPr algn="r"/>
            <a:r>
              <a:rPr lang="en-US" b="1">
                <a:solidFill>
                  <a:schemeClr val="bg1"/>
                </a:solidFill>
              </a:rPr>
              <a:t>Future Work</a:t>
            </a:r>
            <a:endParaRPr lang="en-US">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1A8E1BC-D17D-802F-7E79-57A3ABF72BCE}"/>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a:solidFill>
                  <a:schemeClr val="bg1"/>
                </a:solidFill>
              </a:rPr>
              <a:t>Longer training, semantic guidance, attention fusion</a:t>
            </a:r>
          </a:p>
          <a:p>
            <a:pPr>
              <a:buFont typeface="Arial" panose="020B0604020202020204" pitchFamily="34" charset="0"/>
              <a:buChar char="•"/>
            </a:pPr>
            <a:r>
              <a:rPr lang="en-US" sz="2000">
                <a:solidFill>
                  <a:schemeClr val="bg1"/>
                </a:solidFill>
              </a:rPr>
              <a:t>Extend to Places2 </a:t>
            </a:r>
            <a:r>
              <a:rPr lang="en-US" sz="1400">
                <a:solidFill>
                  <a:schemeClr val="bg1"/>
                </a:solidFill>
              </a:rPr>
              <a:t>[26],</a:t>
            </a:r>
            <a:r>
              <a:rPr lang="en-US" sz="2000">
                <a:solidFill>
                  <a:schemeClr val="bg1"/>
                </a:solidFill>
              </a:rPr>
              <a:t> and non-face datasets</a:t>
            </a:r>
          </a:p>
          <a:p>
            <a:r>
              <a:rPr lang="en-US" sz="2000">
                <a:solidFill>
                  <a:schemeClr val="bg1"/>
                </a:solidFill>
              </a:rPr>
              <a:t>Add additional inputs like depth to enhance structural accuracy</a:t>
            </a:r>
          </a:p>
          <a:p>
            <a:pPr marL="457200" lvl="1" indent="0">
              <a:buNone/>
            </a:pPr>
            <a:r>
              <a:rPr lang="en-US" sz="1400">
                <a:solidFill>
                  <a:schemeClr val="bg1"/>
                </a:solidFill>
              </a:rPr>
              <a:t>inspired by recent work on diffusion and structure-aware inpainting [15, 23]</a:t>
            </a:r>
          </a:p>
        </p:txBody>
      </p: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2C7DBE37-ACB7-F04B-F709-A96DB4B8C4D3}"/>
              </a:ext>
            </a:extLst>
          </p:cNvPr>
          <p:cNvSpPr>
            <a:spLocks noGrp="1"/>
          </p:cNvSpPr>
          <p:nvPr>
            <p:ph type="sldNum" sz="quarter" idx="12"/>
          </p:nvPr>
        </p:nvSpPr>
        <p:spPr>
          <a:xfrm>
            <a:off x="8610600" y="6356350"/>
            <a:ext cx="2743200" cy="365125"/>
          </a:xfrm>
        </p:spPr>
        <p:txBody>
          <a:bodyPr>
            <a:normAutofit/>
          </a:bodyPr>
          <a:lstStyle/>
          <a:p>
            <a:pPr>
              <a:spcAft>
                <a:spcPts val="600"/>
              </a:spcAft>
            </a:pPr>
            <a:fld id="{AFBA9B49-0483-834D-97B0-51530009B1A2}" type="slidenum">
              <a:rPr lang="en-KR">
                <a:solidFill>
                  <a:schemeClr val="bg1">
                    <a:lumMod val="50000"/>
                  </a:schemeClr>
                </a:solidFill>
              </a:rPr>
              <a:pPr>
                <a:spcAft>
                  <a:spcPts val="600"/>
                </a:spcAft>
              </a:pPr>
              <a:t>13</a:t>
            </a:fld>
            <a:endParaRPr lang="en-KR">
              <a:solidFill>
                <a:schemeClr val="bg1">
                  <a:lumMod val="50000"/>
                </a:schemeClr>
              </a:solidFill>
            </a:endParaRPr>
          </a:p>
        </p:txBody>
      </p:sp>
    </p:spTree>
    <p:extLst>
      <p:ext uri="{BB962C8B-B14F-4D97-AF65-F5344CB8AC3E}">
        <p14:creationId xmlns:p14="http://schemas.microsoft.com/office/powerpoint/2010/main" val="4283060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126E-FDDB-1BF3-6BAC-97F5AF8A4ABB}"/>
              </a:ext>
            </a:extLst>
          </p:cNvPr>
          <p:cNvSpPr>
            <a:spLocks noGrp="1"/>
          </p:cNvSpPr>
          <p:nvPr>
            <p:ph type="title"/>
          </p:nvPr>
        </p:nvSpPr>
        <p:spPr>
          <a:xfrm>
            <a:off x="177800" y="34925"/>
            <a:ext cx="10515600" cy="1325563"/>
          </a:xfrm>
        </p:spPr>
        <p:txBody>
          <a:bodyPr/>
          <a:lstStyle/>
          <a:p>
            <a:r>
              <a:rPr lang="en-US">
                <a:solidFill>
                  <a:schemeClr val="bg1"/>
                </a:solidFill>
              </a:rPr>
              <a:t>References</a:t>
            </a:r>
          </a:p>
        </p:txBody>
      </p:sp>
      <p:sp>
        <p:nvSpPr>
          <p:cNvPr id="3" name="Content Placeholder 2">
            <a:extLst>
              <a:ext uri="{FF2B5EF4-FFF2-40B4-BE49-F238E27FC236}">
                <a16:creationId xmlns:a16="http://schemas.microsoft.com/office/drawing/2014/main" id="{30ADBDAF-BA7A-881B-96DB-E0C622226A85}"/>
              </a:ext>
            </a:extLst>
          </p:cNvPr>
          <p:cNvSpPr>
            <a:spLocks noGrp="1"/>
          </p:cNvSpPr>
          <p:nvPr>
            <p:ph idx="1"/>
          </p:nvPr>
        </p:nvSpPr>
        <p:spPr>
          <a:xfrm>
            <a:off x="25400" y="1075701"/>
            <a:ext cx="6413500" cy="5262979"/>
          </a:xfrm>
        </p:spPr>
        <p:txBody>
          <a:bodyPr>
            <a:noAutofit/>
          </a:bodyPr>
          <a:lstStyle/>
          <a:p>
            <a:pPr marL="0" indent="0">
              <a:buNone/>
            </a:pPr>
            <a:r>
              <a:rPr lang="en-US" sz="1200">
                <a:solidFill>
                  <a:schemeClr val="bg1"/>
                </a:solidFill>
              </a:rPr>
              <a:t>[1] K. Nazeri, E. Ng, T. Joseph, F. Qureshi, and </a:t>
            </a:r>
            <a:r>
              <a:rPr lang="en-US" sz="1200" err="1">
                <a:solidFill>
                  <a:schemeClr val="bg1"/>
                </a:solidFill>
              </a:rPr>
              <a:t>M.Ebrahimi</a:t>
            </a:r>
            <a:r>
              <a:rPr lang="en-US" sz="1200">
                <a:solidFill>
                  <a:schemeClr val="bg1"/>
                </a:solidFill>
              </a:rPr>
              <a:t>. </a:t>
            </a:r>
            <a:r>
              <a:rPr lang="en-US" sz="1200" err="1">
                <a:solidFill>
                  <a:schemeClr val="bg1"/>
                </a:solidFill>
              </a:rPr>
              <a:t>EdgeConnect</a:t>
            </a:r>
            <a:r>
              <a:rPr lang="en-US" sz="1200">
                <a:solidFill>
                  <a:schemeClr val="bg1"/>
                </a:solidFill>
              </a:rPr>
              <a:t>: Generative image </a:t>
            </a:r>
            <a:r>
              <a:rPr lang="en-US" sz="1200" err="1">
                <a:solidFill>
                  <a:schemeClr val="bg1"/>
                </a:solidFill>
              </a:rPr>
              <a:t>inpaint-ing</a:t>
            </a:r>
            <a:r>
              <a:rPr lang="en-US" sz="1200">
                <a:solidFill>
                  <a:schemeClr val="bg1"/>
                </a:solidFill>
              </a:rPr>
              <a:t> with adversarial edge learning. </a:t>
            </a:r>
            <a:r>
              <a:rPr lang="en-US" sz="1200" err="1">
                <a:solidFill>
                  <a:schemeClr val="bg1"/>
                </a:solidFill>
              </a:rPr>
              <a:t>arXiv</a:t>
            </a:r>
            <a:r>
              <a:rPr lang="en-US" sz="1200">
                <a:solidFill>
                  <a:schemeClr val="bg1"/>
                </a:solidFill>
              </a:rPr>
              <a:t> preprintarXiv:1901.00212, 2019.</a:t>
            </a:r>
          </a:p>
          <a:p>
            <a:pPr marL="0" indent="0">
              <a:buNone/>
            </a:pPr>
            <a:r>
              <a:rPr lang="en-US" sz="1200">
                <a:solidFill>
                  <a:schemeClr val="bg1"/>
                </a:solidFill>
              </a:rPr>
              <a:t>[2] Z. Liu, P. Luo, X. Wang, and X. Tang. Deep </a:t>
            </a:r>
            <a:r>
              <a:rPr lang="en-US" sz="1200" err="1">
                <a:solidFill>
                  <a:schemeClr val="bg1"/>
                </a:solidFill>
              </a:rPr>
              <a:t>learningface</a:t>
            </a:r>
            <a:r>
              <a:rPr lang="en-US" sz="1200">
                <a:solidFill>
                  <a:schemeClr val="bg1"/>
                </a:solidFill>
              </a:rPr>
              <a:t> attributes in the wild. In International </a:t>
            </a:r>
            <a:r>
              <a:rPr lang="en-US" sz="1200" err="1">
                <a:solidFill>
                  <a:schemeClr val="bg1"/>
                </a:solidFill>
              </a:rPr>
              <a:t>Conferenceon</a:t>
            </a:r>
            <a:r>
              <a:rPr lang="en-US" sz="1200">
                <a:solidFill>
                  <a:schemeClr val="bg1"/>
                </a:solidFill>
              </a:rPr>
              <a:t> Computer Vision (ICCV), 2015.</a:t>
            </a:r>
          </a:p>
          <a:p>
            <a:pPr marL="0" indent="0">
              <a:buNone/>
            </a:pPr>
            <a:r>
              <a:rPr lang="en-US" sz="1200">
                <a:solidFill>
                  <a:schemeClr val="bg1"/>
                </a:solidFill>
              </a:rPr>
              <a:t>[3] I. Goodfellow, J. Pouget-Abadie, M. Mirza, B. </a:t>
            </a:r>
            <a:r>
              <a:rPr lang="en-US" sz="1200" err="1">
                <a:solidFill>
                  <a:schemeClr val="bg1"/>
                </a:solidFill>
              </a:rPr>
              <a:t>Xu,D</a:t>
            </a:r>
            <a:r>
              <a:rPr lang="en-US" sz="1200">
                <a:solidFill>
                  <a:schemeClr val="bg1"/>
                </a:solidFill>
              </a:rPr>
              <a:t>. Warde-Farley, S. Ozair, A. Courville, and Y. Ben-</a:t>
            </a:r>
            <a:r>
              <a:rPr lang="en-US" sz="1200" err="1">
                <a:solidFill>
                  <a:schemeClr val="bg1"/>
                </a:solidFill>
              </a:rPr>
              <a:t>gio</a:t>
            </a:r>
            <a:r>
              <a:rPr lang="en-US" sz="1200">
                <a:solidFill>
                  <a:schemeClr val="bg1"/>
                </a:solidFill>
              </a:rPr>
              <a:t>. Generative adversarial networks. </a:t>
            </a:r>
            <a:r>
              <a:rPr lang="en-US" sz="1200" err="1">
                <a:solidFill>
                  <a:schemeClr val="bg1"/>
                </a:solidFill>
              </a:rPr>
              <a:t>arXiv</a:t>
            </a:r>
            <a:r>
              <a:rPr lang="en-US" sz="1200">
                <a:solidFill>
                  <a:schemeClr val="bg1"/>
                </a:solidFill>
              </a:rPr>
              <a:t> preprintarXiv:1406.2661, 2014.</a:t>
            </a:r>
          </a:p>
          <a:p>
            <a:pPr marL="0" indent="0">
              <a:buNone/>
            </a:pPr>
            <a:r>
              <a:rPr lang="en-US" sz="1200">
                <a:solidFill>
                  <a:schemeClr val="bg1"/>
                </a:solidFill>
              </a:rPr>
              <a:t>[4] D. Pathak, P. Krahenbuhl, J. Donahue, T. Darrell, </a:t>
            </a:r>
            <a:r>
              <a:rPr lang="en-US" sz="1200" err="1">
                <a:solidFill>
                  <a:schemeClr val="bg1"/>
                </a:solidFill>
              </a:rPr>
              <a:t>andA</a:t>
            </a:r>
            <a:r>
              <a:rPr lang="en-US" sz="1200">
                <a:solidFill>
                  <a:schemeClr val="bg1"/>
                </a:solidFill>
              </a:rPr>
              <a:t>. A. Efros. Context encoders: Feature learning </a:t>
            </a:r>
            <a:r>
              <a:rPr lang="en-US" sz="1200" err="1">
                <a:solidFill>
                  <a:schemeClr val="bg1"/>
                </a:solidFill>
              </a:rPr>
              <a:t>byinpainting</a:t>
            </a:r>
            <a:r>
              <a:rPr lang="en-US" sz="1200">
                <a:solidFill>
                  <a:schemeClr val="bg1"/>
                </a:solidFill>
              </a:rPr>
              <a:t>. In CVPR, pages 2536–2544, 2016.</a:t>
            </a:r>
          </a:p>
          <a:p>
            <a:pPr marL="0" indent="0">
              <a:buNone/>
            </a:pPr>
            <a:r>
              <a:rPr lang="en-US" sz="1200">
                <a:solidFill>
                  <a:schemeClr val="bg1"/>
                </a:solidFill>
              </a:rPr>
              <a:t>[5] S. Darabi, E. Shechtman, C. Barnes, D. B. Gold-man, and P. Sen. Image melding: Combining </a:t>
            </a:r>
            <a:r>
              <a:rPr lang="en-US" sz="1200" err="1">
                <a:solidFill>
                  <a:schemeClr val="bg1"/>
                </a:solidFill>
              </a:rPr>
              <a:t>inconsis</a:t>
            </a:r>
            <a:r>
              <a:rPr lang="en-US" sz="1200">
                <a:solidFill>
                  <a:schemeClr val="bg1"/>
                </a:solidFill>
              </a:rPr>
              <a:t>-tent images using patch-based synthesis. ACM TOG,31(4):82–1, 2012.</a:t>
            </a:r>
          </a:p>
          <a:p>
            <a:pPr marL="0" indent="0">
              <a:buNone/>
            </a:pPr>
            <a:r>
              <a:rPr lang="en-US" sz="1200">
                <a:solidFill>
                  <a:schemeClr val="bg1"/>
                </a:solidFill>
              </a:rPr>
              <a:t>[6] G. Liu, F. A. Reda, K. J. Shih, T. C. Wang, A. </a:t>
            </a:r>
            <a:r>
              <a:rPr lang="en-US" sz="1200" err="1">
                <a:solidFill>
                  <a:schemeClr val="bg1"/>
                </a:solidFill>
              </a:rPr>
              <a:t>Tao,and</a:t>
            </a:r>
            <a:r>
              <a:rPr lang="en-US" sz="1200">
                <a:solidFill>
                  <a:schemeClr val="bg1"/>
                </a:solidFill>
              </a:rPr>
              <a:t> B. Catanzaro. Image inpainting for irregular </a:t>
            </a:r>
            <a:r>
              <a:rPr lang="en-US" sz="1200" err="1">
                <a:solidFill>
                  <a:schemeClr val="bg1"/>
                </a:solidFill>
              </a:rPr>
              <a:t>holesusing</a:t>
            </a:r>
            <a:r>
              <a:rPr lang="en-US" sz="1200">
                <a:solidFill>
                  <a:schemeClr val="bg1"/>
                </a:solidFill>
              </a:rPr>
              <a:t> partial convolutions. In ECCV, pages 85–100,2018.</a:t>
            </a:r>
          </a:p>
          <a:p>
            <a:pPr marL="0" indent="0">
              <a:buNone/>
            </a:pPr>
            <a:r>
              <a:rPr lang="en-US" sz="1200">
                <a:solidFill>
                  <a:schemeClr val="bg1"/>
                </a:solidFill>
              </a:rPr>
              <a:t>[7] J. Yu, Z. Lin, J. Yang, X. Shen, X. Lu, and T. S. </a:t>
            </a:r>
            <a:r>
              <a:rPr lang="en-US" sz="1200" err="1">
                <a:solidFill>
                  <a:schemeClr val="bg1"/>
                </a:solidFill>
              </a:rPr>
              <a:t>Huang.Free</a:t>
            </a:r>
            <a:r>
              <a:rPr lang="en-US" sz="1200">
                <a:solidFill>
                  <a:schemeClr val="bg1"/>
                </a:solidFill>
              </a:rPr>
              <a:t>-form image inpainting with gated convolution. </a:t>
            </a:r>
            <a:r>
              <a:rPr lang="en-US" sz="1200" err="1">
                <a:solidFill>
                  <a:schemeClr val="bg1"/>
                </a:solidFill>
              </a:rPr>
              <a:t>InICCV</a:t>
            </a:r>
            <a:r>
              <a:rPr lang="en-US" sz="1200">
                <a:solidFill>
                  <a:schemeClr val="bg1"/>
                </a:solidFill>
              </a:rPr>
              <a:t>, pages 4471–4480, 2019.</a:t>
            </a:r>
          </a:p>
          <a:p>
            <a:pPr marL="0" indent="0">
              <a:buNone/>
            </a:pPr>
            <a:r>
              <a:rPr lang="en-US" sz="1200">
                <a:solidFill>
                  <a:schemeClr val="bg1"/>
                </a:solidFill>
              </a:rPr>
              <a:t>[8] J. Yu, Z. Lin, J. Yang, X. Shen, X. Lu, and T. S. </a:t>
            </a:r>
            <a:r>
              <a:rPr lang="en-US" sz="1200" err="1">
                <a:solidFill>
                  <a:schemeClr val="bg1"/>
                </a:solidFill>
              </a:rPr>
              <a:t>Huang.Generative</a:t>
            </a:r>
            <a:r>
              <a:rPr lang="en-US" sz="1200">
                <a:solidFill>
                  <a:schemeClr val="bg1"/>
                </a:solidFill>
              </a:rPr>
              <a:t> image inpainting with contextual </a:t>
            </a:r>
            <a:r>
              <a:rPr lang="en-US" sz="1200" err="1">
                <a:solidFill>
                  <a:schemeClr val="bg1"/>
                </a:solidFill>
              </a:rPr>
              <a:t>attention.In</a:t>
            </a:r>
            <a:r>
              <a:rPr lang="en-US" sz="1200">
                <a:solidFill>
                  <a:schemeClr val="bg1"/>
                </a:solidFill>
              </a:rPr>
              <a:t> CVPR, pages 5505–5514, 2018.</a:t>
            </a:r>
          </a:p>
          <a:p>
            <a:pPr marL="0" indent="0">
              <a:buNone/>
            </a:pPr>
            <a:r>
              <a:rPr lang="en-US" sz="1200">
                <a:solidFill>
                  <a:schemeClr val="bg1"/>
                </a:solidFill>
              </a:rPr>
              <a:t>[9] S. Zhao, Z. Liu, Z. Lin, J.-Y. Zhu, and W. Xu. Co-</a:t>
            </a:r>
            <a:r>
              <a:rPr lang="en-US" sz="1200" err="1">
                <a:solidFill>
                  <a:schemeClr val="bg1"/>
                </a:solidFill>
              </a:rPr>
              <a:t>ModGAN</a:t>
            </a:r>
            <a:r>
              <a:rPr lang="en-US" sz="1200">
                <a:solidFill>
                  <a:schemeClr val="bg1"/>
                </a:solidFill>
              </a:rPr>
              <a:t>: Co-modulated generative adversarial net-works. In </a:t>
            </a:r>
            <a:r>
              <a:rPr lang="en-US" sz="1200" err="1">
                <a:solidFill>
                  <a:schemeClr val="bg1"/>
                </a:solidFill>
              </a:rPr>
              <a:t>NeurIPS</a:t>
            </a:r>
            <a:r>
              <a:rPr lang="en-US" sz="1200">
                <a:solidFill>
                  <a:schemeClr val="bg1"/>
                </a:solidFill>
              </a:rPr>
              <a:t>, 34:4439–4452, 2021.</a:t>
            </a:r>
          </a:p>
          <a:p>
            <a:pPr marL="0" indent="0">
              <a:buNone/>
            </a:pPr>
            <a:r>
              <a:rPr lang="en-US" sz="1200">
                <a:solidFill>
                  <a:schemeClr val="bg1"/>
                </a:solidFill>
              </a:rPr>
              <a:t>[10] J. Johnson, A. </a:t>
            </a:r>
            <a:r>
              <a:rPr lang="en-US" sz="1200" err="1">
                <a:solidFill>
                  <a:schemeClr val="bg1"/>
                </a:solidFill>
              </a:rPr>
              <a:t>Alahi</a:t>
            </a:r>
            <a:r>
              <a:rPr lang="en-US" sz="1200">
                <a:solidFill>
                  <a:schemeClr val="bg1"/>
                </a:solidFill>
              </a:rPr>
              <a:t>, and L. Fei-Fei. Perceptual </a:t>
            </a:r>
            <a:r>
              <a:rPr lang="en-US" sz="1200" err="1">
                <a:solidFill>
                  <a:schemeClr val="bg1"/>
                </a:solidFill>
              </a:rPr>
              <a:t>lossesfor</a:t>
            </a:r>
            <a:r>
              <a:rPr lang="en-US" sz="1200">
                <a:solidFill>
                  <a:schemeClr val="bg1"/>
                </a:solidFill>
              </a:rPr>
              <a:t> real-time style transfer and super-resolution. </a:t>
            </a:r>
            <a:r>
              <a:rPr lang="en-US" sz="1200" err="1">
                <a:solidFill>
                  <a:schemeClr val="bg1"/>
                </a:solidFill>
              </a:rPr>
              <a:t>InECCV</a:t>
            </a:r>
            <a:r>
              <a:rPr lang="en-US" sz="1200">
                <a:solidFill>
                  <a:schemeClr val="bg1"/>
                </a:solidFill>
              </a:rPr>
              <a:t>, pages 694–711. Springer, 2016.</a:t>
            </a:r>
          </a:p>
          <a:p>
            <a:pPr marL="0" indent="0">
              <a:buNone/>
            </a:pPr>
            <a:r>
              <a:rPr lang="en-US" sz="1200">
                <a:solidFill>
                  <a:schemeClr val="bg1"/>
                </a:solidFill>
              </a:rPr>
              <a:t>[11] L. A. </a:t>
            </a:r>
            <a:r>
              <a:rPr lang="en-US" sz="1200" err="1">
                <a:solidFill>
                  <a:schemeClr val="bg1"/>
                </a:solidFill>
              </a:rPr>
              <a:t>Gatys</a:t>
            </a:r>
            <a:r>
              <a:rPr lang="en-US" sz="1200">
                <a:solidFill>
                  <a:schemeClr val="bg1"/>
                </a:solidFill>
              </a:rPr>
              <a:t>, A. S. Ecker, and M. Bethge. Image style transfer using convolutional neural networks. In CVPR, pages 2414–2423, 2016.</a:t>
            </a:r>
          </a:p>
          <a:p>
            <a:pPr marL="0" indent="0">
              <a:buNone/>
            </a:pPr>
            <a:r>
              <a:rPr lang="en-US" sz="1200">
                <a:solidFill>
                  <a:schemeClr val="bg1"/>
                </a:solidFill>
              </a:rPr>
              <a:t> [12] I. Gulrajani, F. Ahmed, M. </a:t>
            </a:r>
            <a:r>
              <a:rPr lang="en-US" sz="1200" err="1">
                <a:solidFill>
                  <a:schemeClr val="bg1"/>
                </a:solidFill>
              </a:rPr>
              <a:t>Arjovsky</a:t>
            </a:r>
            <a:r>
              <a:rPr lang="en-US" sz="1200">
                <a:solidFill>
                  <a:schemeClr val="bg1"/>
                </a:solidFill>
              </a:rPr>
              <a:t>, V. Dumoulin, and A. Courville. Improved training of Wasserstein GANs. In </a:t>
            </a:r>
            <a:r>
              <a:rPr lang="en-US" sz="1200" err="1">
                <a:solidFill>
                  <a:schemeClr val="bg1"/>
                </a:solidFill>
              </a:rPr>
              <a:t>NeurIPS</a:t>
            </a:r>
            <a:r>
              <a:rPr lang="en-US" sz="1200">
                <a:solidFill>
                  <a:schemeClr val="bg1"/>
                </a:solidFill>
              </a:rPr>
              <a:t>, pages 5767–5777, 2017.</a:t>
            </a:r>
          </a:p>
          <a:p>
            <a:pPr marL="0" indent="0">
              <a:buNone/>
            </a:pPr>
            <a:endParaRPr lang="en-US" sz="1200">
              <a:solidFill>
                <a:schemeClr val="bg1"/>
              </a:solidFill>
            </a:endParaRPr>
          </a:p>
        </p:txBody>
      </p:sp>
      <p:sp>
        <p:nvSpPr>
          <p:cNvPr id="4" name="Slide Number Placeholder 3">
            <a:extLst>
              <a:ext uri="{FF2B5EF4-FFF2-40B4-BE49-F238E27FC236}">
                <a16:creationId xmlns:a16="http://schemas.microsoft.com/office/drawing/2014/main" id="{A12CDDEE-0A1A-2F54-D9D9-944EEFBB88BF}"/>
              </a:ext>
            </a:extLst>
          </p:cNvPr>
          <p:cNvSpPr>
            <a:spLocks noGrp="1"/>
          </p:cNvSpPr>
          <p:nvPr>
            <p:ph type="sldNum" sz="quarter" idx="12"/>
          </p:nvPr>
        </p:nvSpPr>
        <p:spPr/>
        <p:txBody>
          <a:bodyPr/>
          <a:lstStyle/>
          <a:p>
            <a:fld id="{AFBA9B49-0483-834D-97B0-51530009B1A2}" type="slidenum">
              <a:rPr lang="en-KR" smtClean="0"/>
              <a:t>14</a:t>
            </a:fld>
            <a:endParaRPr lang="en-KR"/>
          </a:p>
        </p:txBody>
      </p:sp>
      <p:sp>
        <p:nvSpPr>
          <p:cNvPr id="6" name="TextBox 5">
            <a:extLst>
              <a:ext uri="{FF2B5EF4-FFF2-40B4-BE49-F238E27FC236}">
                <a16:creationId xmlns:a16="http://schemas.microsoft.com/office/drawing/2014/main" id="{909BF07F-4625-D03B-FC47-BED66886FE98}"/>
              </a:ext>
            </a:extLst>
          </p:cNvPr>
          <p:cNvSpPr txBox="1"/>
          <p:nvPr/>
        </p:nvSpPr>
        <p:spPr>
          <a:xfrm>
            <a:off x="6413500" y="1093371"/>
            <a:ext cx="5753100" cy="6001643"/>
          </a:xfrm>
          <a:prstGeom prst="rect">
            <a:avLst/>
          </a:prstGeom>
          <a:noFill/>
        </p:spPr>
        <p:txBody>
          <a:bodyPr wrap="square" rtlCol="0">
            <a:spAutoFit/>
          </a:bodyPr>
          <a:lstStyle/>
          <a:p>
            <a:r>
              <a:rPr lang="en-US" sz="1200">
                <a:solidFill>
                  <a:schemeClr val="bg1"/>
                </a:solidFill>
              </a:rPr>
              <a:t> [13] R. Zhang, P. Isola, A. A. Efros, E. Shechtman, and O. Wang. The unreasonable effectiveness of deep features as a perceptual metric. In CVPR, pages 586–595, 2018.</a:t>
            </a:r>
          </a:p>
          <a:p>
            <a:r>
              <a:rPr lang="en-US" sz="1200">
                <a:solidFill>
                  <a:schemeClr val="bg1"/>
                </a:solidFill>
              </a:rPr>
              <a:t> [14] Z. Wang, A. C. </a:t>
            </a:r>
            <a:r>
              <a:rPr lang="en-US" sz="1200" err="1">
                <a:solidFill>
                  <a:schemeClr val="bg1"/>
                </a:solidFill>
              </a:rPr>
              <a:t>Bovik</a:t>
            </a:r>
            <a:r>
              <a:rPr lang="en-US" sz="1200">
                <a:solidFill>
                  <a:schemeClr val="bg1"/>
                </a:solidFill>
              </a:rPr>
              <a:t>, H. R. Sheikh, and E. P. Simoncelli. Image quality assessment: From error visibility to structural similarity. IEEE TIP, 13(4):600–612, 2004.</a:t>
            </a:r>
          </a:p>
          <a:p>
            <a:r>
              <a:rPr lang="en-US" sz="1200">
                <a:solidFill>
                  <a:schemeClr val="bg1"/>
                </a:solidFill>
              </a:rPr>
              <a:t> [15] B. Xia, Y. Zhang, S. Wang, Y. Wang, X. Wu, Y. Tian, W. Yang, and L. Van Gool. </a:t>
            </a:r>
            <a:r>
              <a:rPr lang="en-US" sz="1200" err="1">
                <a:solidFill>
                  <a:schemeClr val="bg1"/>
                </a:solidFill>
              </a:rPr>
              <a:t>DiffIR</a:t>
            </a:r>
            <a:r>
              <a:rPr lang="en-US" sz="1200">
                <a:solidFill>
                  <a:schemeClr val="bg1"/>
                </a:solidFill>
              </a:rPr>
              <a:t>: Efficient diffusion model for image restoration. </a:t>
            </a:r>
            <a:r>
              <a:rPr lang="en-US" sz="1200" err="1">
                <a:solidFill>
                  <a:schemeClr val="bg1"/>
                </a:solidFill>
              </a:rPr>
              <a:t>arXiv</a:t>
            </a:r>
            <a:r>
              <a:rPr lang="en-US" sz="1200">
                <a:solidFill>
                  <a:schemeClr val="bg1"/>
                </a:solidFill>
              </a:rPr>
              <a:t> preprint arXiv:2308.07950, 2023.</a:t>
            </a:r>
          </a:p>
          <a:p>
            <a:r>
              <a:rPr lang="en-US" sz="1200">
                <a:solidFill>
                  <a:schemeClr val="bg1"/>
                </a:solidFill>
              </a:rPr>
              <a:t> [16] M. </a:t>
            </a:r>
            <a:r>
              <a:rPr lang="en-US" sz="1200" err="1">
                <a:solidFill>
                  <a:schemeClr val="bg1"/>
                </a:solidFill>
              </a:rPr>
              <a:t>Bertalmio</a:t>
            </a:r>
            <a:r>
              <a:rPr lang="en-US" sz="1200">
                <a:solidFill>
                  <a:schemeClr val="bg1"/>
                </a:solidFill>
              </a:rPr>
              <a:t>, G. Sapiro, V. </a:t>
            </a:r>
            <a:r>
              <a:rPr lang="en-US" sz="1200" err="1">
                <a:solidFill>
                  <a:schemeClr val="bg1"/>
                </a:solidFill>
              </a:rPr>
              <a:t>Caselles</a:t>
            </a:r>
            <a:r>
              <a:rPr lang="en-US" sz="1200">
                <a:solidFill>
                  <a:schemeClr val="bg1"/>
                </a:solidFill>
              </a:rPr>
              <a:t>, and C. Ballester. Image inpainting. In Proc. SIGGRAPH, pages 417–424, 2000.</a:t>
            </a:r>
          </a:p>
          <a:p>
            <a:r>
              <a:rPr lang="en-US" sz="1200">
                <a:solidFill>
                  <a:schemeClr val="bg1"/>
                </a:solidFill>
              </a:rPr>
              <a:t> [17] A. </a:t>
            </a:r>
            <a:r>
              <a:rPr lang="en-US" sz="1200" err="1">
                <a:solidFill>
                  <a:schemeClr val="bg1"/>
                </a:solidFill>
              </a:rPr>
              <a:t>Criminisi</a:t>
            </a:r>
            <a:r>
              <a:rPr lang="en-US" sz="1200">
                <a:solidFill>
                  <a:schemeClr val="bg1"/>
                </a:solidFill>
              </a:rPr>
              <a:t>, P. Perez, and K. Toyama. Region filling and object removal by exemplar-based image inpainting. IEEE TIP, 13(9):1200–1212, 2004.</a:t>
            </a:r>
          </a:p>
          <a:p>
            <a:r>
              <a:rPr lang="en-US" sz="1200">
                <a:solidFill>
                  <a:schemeClr val="bg1"/>
                </a:solidFill>
              </a:rPr>
              <a:t>[18] L. Yi, Y. Liu, Y. Luo, Y. Xu, and J. Tang. Contextual residual aggregation for ultra high-resolution image inpainting. In CVPR, pages 7508–7517, 2020. </a:t>
            </a:r>
          </a:p>
          <a:p>
            <a:r>
              <a:rPr lang="en-US" sz="1200">
                <a:solidFill>
                  <a:schemeClr val="bg1"/>
                </a:solidFill>
              </a:rPr>
              <a:t>[19] Y. Liu, S. Wang, Y. Xu, J. Tang, and B. Li. </a:t>
            </a:r>
            <a:r>
              <a:rPr lang="en-US" sz="1200" err="1">
                <a:solidFill>
                  <a:schemeClr val="bg1"/>
                </a:solidFill>
              </a:rPr>
              <a:t>Structureaware</a:t>
            </a:r>
            <a:r>
              <a:rPr lang="en-US" sz="1200">
                <a:solidFill>
                  <a:schemeClr val="bg1"/>
                </a:solidFill>
              </a:rPr>
              <a:t> image inpainting with multi-scale gated convolutions. In CVPR, pages 2756–2765, 2022.</a:t>
            </a:r>
          </a:p>
          <a:p>
            <a:r>
              <a:rPr lang="en-US" sz="1200">
                <a:solidFill>
                  <a:schemeClr val="bg1"/>
                </a:solidFill>
              </a:rPr>
              <a:t> [20] Y. Zeng, J. Fu, H. Chao, and Y. Zheng. Learning pyramid-structure attention for image inpainting. In ECCV, pages 481–497, 2020.</a:t>
            </a:r>
          </a:p>
          <a:p>
            <a:r>
              <a:rPr lang="en-US" sz="1200">
                <a:solidFill>
                  <a:schemeClr val="bg1"/>
                </a:solidFill>
              </a:rPr>
              <a:t> [21] Y. Li, S. Liu, J. Yang, and M.-H. Yang. Recurrent feature reasoning for image inpainting. In CVPR, pages 7760–7768, 2020.</a:t>
            </a:r>
          </a:p>
          <a:p>
            <a:r>
              <a:rPr lang="en-US" sz="1200">
                <a:solidFill>
                  <a:schemeClr val="bg1"/>
                </a:solidFill>
              </a:rPr>
              <a:t> [22] R. Wan, Y. Zhang, Z. Li, Y. Wang, and L. Ma. Image inpainting via learning contextual residual aggregation. In CVPR, pages 8281–8290, 2021.</a:t>
            </a:r>
          </a:p>
          <a:p>
            <a:r>
              <a:rPr lang="en-US" sz="1200">
                <a:solidFill>
                  <a:schemeClr val="bg1"/>
                </a:solidFill>
              </a:rPr>
              <a:t> [23] A. </a:t>
            </a:r>
            <a:r>
              <a:rPr lang="en-US" sz="1200" err="1">
                <a:solidFill>
                  <a:schemeClr val="bg1"/>
                </a:solidFill>
              </a:rPr>
              <a:t>Lugmayr</a:t>
            </a:r>
            <a:r>
              <a:rPr lang="en-US" sz="1200">
                <a:solidFill>
                  <a:schemeClr val="bg1"/>
                </a:solidFill>
              </a:rPr>
              <a:t>, M. </a:t>
            </a:r>
            <a:r>
              <a:rPr lang="en-US" sz="1200" err="1">
                <a:solidFill>
                  <a:schemeClr val="bg1"/>
                </a:solidFill>
              </a:rPr>
              <a:t>Danelljan</a:t>
            </a:r>
            <a:r>
              <a:rPr lang="en-US" sz="1200">
                <a:solidFill>
                  <a:schemeClr val="bg1"/>
                </a:solidFill>
              </a:rPr>
              <a:t>, and R. Timofte. </a:t>
            </a:r>
            <a:r>
              <a:rPr lang="en-US" sz="1200" err="1">
                <a:solidFill>
                  <a:schemeClr val="bg1"/>
                </a:solidFill>
              </a:rPr>
              <a:t>RePaint</a:t>
            </a:r>
            <a:r>
              <a:rPr lang="en-US" sz="1200">
                <a:solidFill>
                  <a:schemeClr val="bg1"/>
                </a:solidFill>
              </a:rPr>
              <a:t>: Inpainting using denoising diffusion probabilistic models. </a:t>
            </a:r>
            <a:r>
              <a:rPr lang="en-US" sz="1200" err="1">
                <a:solidFill>
                  <a:schemeClr val="bg1"/>
                </a:solidFill>
              </a:rPr>
              <a:t>arXiv</a:t>
            </a:r>
            <a:r>
              <a:rPr lang="en-US" sz="1200">
                <a:solidFill>
                  <a:schemeClr val="bg1"/>
                </a:solidFill>
              </a:rPr>
              <a:t> preprint arXiv:2201.09865, 2022. </a:t>
            </a:r>
          </a:p>
          <a:p>
            <a:r>
              <a:rPr lang="en-US" sz="1200">
                <a:solidFill>
                  <a:schemeClr val="bg1"/>
                </a:solidFill>
              </a:rPr>
              <a:t>[24] H. Liu, X. Zhang, Y. Wan, and D. Lin. PD-GAN: Probabilistic diverse GAN for image inpainting. In CVPR, pages 9371–9381, 2021. </a:t>
            </a:r>
          </a:p>
          <a:p>
            <a:r>
              <a:rPr lang="en-US" sz="1200">
                <a:solidFill>
                  <a:schemeClr val="bg1"/>
                </a:solidFill>
              </a:rPr>
              <a:t>[25] H. Shao, Y. Wang, Y. Fu, and Z. Yin. Generative image inpainting via edge structure and color aware fusion. Journal of Visual Communication and Image Representation, 2021.</a:t>
            </a:r>
          </a:p>
          <a:p>
            <a:r>
              <a:rPr lang="en-US" sz="1200">
                <a:solidFill>
                  <a:schemeClr val="bg1"/>
                </a:solidFill>
              </a:rPr>
              <a:t> [26] https : / / www . </a:t>
            </a:r>
            <a:r>
              <a:rPr lang="en-US" sz="1200" err="1">
                <a:solidFill>
                  <a:schemeClr val="bg1"/>
                </a:solidFill>
              </a:rPr>
              <a:t>kaggle</a:t>
            </a:r>
            <a:r>
              <a:rPr lang="en-US" sz="1200">
                <a:solidFill>
                  <a:schemeClr val="bg1"/>
                </a:solidFill>
              </a:rPr>
              <a:t> . com / datasets / nickj26/places2-mit-dataset</a:t>
            </a:r>
          </a:p>
        </p:txBody>
      </p:sp>
    </p:spTree>
    <p:extLst>
      <p:ext uri="{BB962C8B-B14F-4D97-AF65-F5344CB8AC3E}">
        <p14:creationId xmlns:p14="http://schemas.microsoft.com/office/powerpoint/2010/main" val="1936465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9D35D7D-D207-BB9E-A495-988799752BD9}"/>
              </a:ext>
            </a:extLst>
          </p:cNvPr>
          <p:cNvSpPr>
            <a:spLocks noGrp="1"/>
          </p:cNvSpPr>
          <p:nvPr>
            <p:ph type="title"/>
          </p:nvPr>
        </p:nvSpPr>
        <p:spPr>
          <a:xfrm>
            <a:off x="1929283" y="707132"/>
            <a:ext cx="5469129" cy="2387600"/>
          </a:xfrm>
        </p:spPr>
        <p:txBody>
          <a:bodyPr vert="horz" lIns="91440" tIns="45720" rIns="91440" bIns="45720" rtlCol="0" anchor="b">
            <a:normAutofit/>
          </a:bodyPr>
          <a:lstStyle/>
          <a:p>
            <a:r>
              <a:rPr lang="en-US" sz="4800" kern="1200">
                <a:solidFill>
                  <a:schemeClr val="bg1"/>
                </a:solidFill>
                <a:latin typeface="+mj-lt"/>
                <a:ea typeface="+mj-ea"/>
                <a:cs typeface="+mj-cs"/>
              </a:rPr>
              <a:t>Thank You </a:t>
            </a:r>
          </a:p>
        </p:txBody>
      </p:sp>
      <p:sp>
        <p:nvSpPr>
          <p:cNvPr id="4" name="Slide Number Placeholder 3">
            <a:extLst>
              <a:ext uri="{FF2B5EF4-FFF2-40B4-BE49-F238E27FC236}">
                <a16:creationId xmlns:a16="http://schemas.microsoft.com/office/drawing/2014/main" id="{F823C13F-2AD2-48CA-EBFB-5518D26C502D}"/>
              </a:ext>
            </a:extLst>
          </p:cNvPr>
          <p:cNvSpPr>
            <a:spLocks noGrp="1"/>
          </p:cNvSpPr>
          <p:nvPr>
            <p:ph type="sldNum" sz="quarter" idx="12"/>
          </p:nvPr>
        </p:nvSpPr>
        <p:spPr>
          <a:xfrm>
            <a:off x="10277476" y="6356350"/>
            <a:ext cx="1076324" cy="365125"/>
          </a:xfrm>
        </p:spPr>
        <p:txBody>
          <a:bodyPr vert="horz" lIns="91440" tIns="45720" rIns="91440" bIns="45720" rtlCol="0" anchor="ctr">
            <a:normAutofit/>
          </a:bodyPr>
          <a:lstStyle/>
          <a:p>
            <a:pPr>
              <a:spcAft>
                <a:spcPts val="600"/>
              </a:spcAft>
            </a:pPr>
            <a:fld id="{AFBA9B49-0483-834D-97B0-51530009B1A2}" type="slidenum">
              <a:rPr lang="en-US">
                <a:solidFill>
                  <a:schemeClr val="bg1">
                    <a:lumMod val="50000"/>
                  </a:schemeClr>
                </a:solidFill>
              </a:rPr>
              <a:pPr>
                <a:spcAft>
                  <a:spcPts val="600"/>
                </a:spcAft>
              </a:pPr>
              <a:t>15</a:t>
            </a:fld>
            <a:endParaRPr lang="en-US">
              <a:solidFill>
                <a:schemeClr val="bg1">
                  <a:lumMod val="50000"/>
                </a:schemeClr>
              </a:solidFill>
            </a:endParaRPr>
          </a:p>
        </p:txBody>
      </p:sp>
      <p:sp>
        <p:nvSpPr>
          <p:cNvPr id="11" name="Rectangle 1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35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98952-F95E-F064-65FD-54294167021E}"/>
              </a:ext>
            </a:extLst>
          </p:cNvPr>
          <p:cNvSpPr>
            <a:spLocks noGrp="1"/>
          </p:cNvSpPr>
          <p:nvPr>
            <p:ph type="title" orient="vert"/>
          </p:nvPr>
        </p:nvSpPr>
        <p:spPr>
          <a:xfrm>
            <a:off x="8357506" y="136525"/>
            <a:ext cx="2628900" cy="4697484"/>
          </a:xfrm>
        </p:spPr>
        <p:txBody>
          <a:bodyPr vert="horz" anchor="ctr" anchorCtr="0">
            <a:normAutofit/>
          </a:bodyPr>
          <a:lstStyle/>
          <a:p>
            <a:pPr algn="ctr"/>
            <a:r>
              <a:rPr lang="en-KR" sz="1800" b="1" dirty="0">
                <a:solidFill>
                  <a:schemeClr val="bg1"/>
                </a:solidFill>
              </a:rPr>
              <a:t>Abhinay Kotla</a:t>
            </a:r>
            <a:br>
              <a:rPr lang="en-KR" sz="1800" dirty="0">
                <a:solidFill>
                  <a:schemeClr val="bg1"/>
                </a:solidFill>
              </a:rPr>
            </a:br>
            <a:r>
              <a:rPr lang="en-KR" sz="1800" dirty="0">
                <a:solidFill>
                  <a:schemeClr val="tx2">
                    <a:lumMod val="75000"/>
                    <a:lumOff val="25000"/>
                  </a:schemeClr>
                </a:solidFill>
                <a:hlinkClick r:id="rId3">
                  <a:extLst>
                    <a:ext uri="{A12FA001-AC4F-418D-AE19-62706E023703}">
                      <ahyp:hlinkClr xmlns:ahyp="http://schemas.microsoft.com/office/drawing/2018/hyperlinkcolor" val="tx"/>
                    </a:ext>
                  </a:extLst>
                </a:hlinkClick>
              </a:rPr>
              <a:t>axk58</a:t>
            </a:r>
            <a:r>
              <a:rPr lang="en-US" sz="1800" dirty="0">
                <a:solidFill>
                  <a:schemeClr val="tx2">
                    <a:lumMod val="75000"/>
                    <a:lumOff val="25000"/>
                  </a:schemeClr>
                </a:solidFill>
                <a:hlinkClick r:id="rId3">
                  <a:extLst>
                    <a:ext uri="{A12FA001-AC4F-418D-AE19-62706E023703}">
                      <ahyp:hlinkClr xmlns:ahyp="http://schemas.microsoft.com/office/drawing/2018/hyperlinkcolor" val="tx"/>
                    </a:ext>
                  </a:extLst>
                </a:hlinkClick>
              </a:rPr>
              <a:t>2</a:t>
            </a:r>
            <a:r>
              <a:rPr lang="en-KR" sz="1800" dirty="0">
                <a:solidFill>
                  <a:schemeClr val="tx2">
                    <a:lumMod val="75000"/>
                    <a:lumOff val="25000"/>
                  </a:schemeClr>
                </a:solidFill>
                <a:hlinkClick r:id="rId3">
                  <a:extLst>
                    <a:ext uri="{A12FA001-AC4F-418D-AE19-62706E023703}">
                      <ahyp:hlinkClr xmlns:ahyp="http://schemas.microsoft.com/office/drawing/2018/hyperlinkcolor" val="tx"/>
                    </a:ext>
                  </a:extLst>
                </a:hlinkClick>
              </a:rPr>
              <a:t>7@mavs.uta.edu</a:t>
            </a:r>
            <a:br>
              <a:rPr lang="en-US" sz="1800" dirty="0">
                <a:solidFill>
                  <a:schemeClr val="bg1"/>
                </a:solidFill>
              </a:rPr>
            </a:br>
            <a:br>
              <a:rPr lang="en-US" sz="1800" dirty="0">
                <a:solidFill>
                  <a:schemeClr val="bg1"/>
                </a:solidFill>
              </a:rPr>
            </a:br>
            <a:br>
              <a:rPr lang="en-US" sz="1800" dirty="0">
                <a:solidFill>
                  <a:schemeClr val="bg1"/>
                </a:solidFill>
              </a:rPr>
            </a:br>
            <a:r>
              <a:rPr lang="en-US" sz="1800" b="1" dirty="0">
                <a:solidFill>
                  <a:schemeClr val="bg1"/>
                </a:solidFill>
              </a:rPr>
              <a:t>Sanjana Ravi Prakash</a:t>
            </a:r>
            <a:br>
              <a:rPr lang="en-US" sz="1800" dirty="0">
                <a:solidFill>
                  <a:schemeClr val="bg1"/>
                </a:solidFill>
              </a:rPr>
            </a:br>
            <a:r>
              <a:rPr lang="en-US" sz="1800" dirty="0">
                <a:solidFill>
                  <a:schemeClr val="tx2">
                    <a:lumMod val="75000"/>
                    <a:lumOff val="25000"/>
                  </a:schemeClr>
                </a:solidFill>
                <a:hlinkClick r:id="rId4">
                  <a:extLst>
                    <a:ext uri="{A12FA001-AC4F-418D-AE19-62706E023703}">
                      <ahyp:hlinkClr xmlns:ahyp="http://schemas.microsoft.com/office/drawing/2018/hyperlinkcolor" val="tx"/>
                    </a:ext>
                  </a:extLst>
                </a:hlinkClick>
              </a:rPr>
              <a:t>sxr8375@mavs.uta.edu</a:t>
            </a:r>
            <a:br>
              <a:rPr lang="en-US" sz="1800" dirty="0">
                <a:solidFill>
                  <a:schemeClr val="bg1"/>
                </a:solidFill>
              </a:rPr>
            </a:br>
            <a:endParaRPr lang="en-KR" sz="1800" dirty="0">
              <a:solidFill>
                <a:schemeClr val="bg1"/>
              </a:solidFill>
            </a:endParaRPr>
          </a:p>
        </p:txBody>
      </p:sp>
      <p:sp>
        <p:nvSpPr>
          <p:cNvPr id="3" name="Vertical Text Placeholder 2">
            <a:extLst>
              <a:ext uri="{FF2B5EF4-FFF2-40B4-BE49-F238E27FC236}">
                <a16:creationId xmlns:a16="http://schemas.microsoft.com/office/drawing/2014/main" id="{C7C75871-DF37-8826-0B67-C1107E397E8F}"/>
              </a:ext>
            </a:extLst>
          </p:cNvPr>
          <p:cNvSpPr>
            <a:spLocks noGrp="1"/>
          </p:cNvSpPr>
          <p:nvPr>
            <p:ph type="body" orient="vert" idx="1"/>
          </p:nvPr>
        </p:nvSpPr>
        <p:spPr>
          <a:xfrm>
            <a:off x="447782" y="1364090"/>
            <a:ext cx="7734300" cy="3813907"/>
          </a:xfrm>
        </p:spPr>
        <p:txBody>
          <a:bodyPr vert="horz" anchor="ctr" anchorCtr="1">
            <a:normAutofit/>
          </a:bodyPr>
          <a:lstStyle/>
          <a:p>
            <a:pPr marL="0" indent="0">
              <a:buNone/>
            </a:pPr>
            <a:r>
              <a:rPr lang="en-KR" sz="7200" b="1" dirty="0">
                <a:solidFill>
                  <a:schemeClr val="bg1"/>
                </a:solidFill>
              </a:rPr>
              <a:t>Q&amp;A</a:t>
            </a:r>
          </a:p>
        </p:txBody>
      </p:sp>
      <p:sp>
        <p:nvSpPr>
          <p:cNvPr id="5" name="Slide Number Placeholder 4">
            <a:extLst>
              <a:ext uri="{FF2B5EF4-FFF2-40B4-BE49-F238E27FC236}">
                <a16:creationId xmlns:a16="http://schemas.microsoft.com/office/drawing/2014/main" id="{087B2B5E-A54C-FF8C-EB0B-3F58B3EB0034}"/>
              </a:ext>
            </a:extLst>
          </p:cNvPr>
          <p:cNvSpPr>
            <a:spLocks noGrp="1"/>
          </p:cNvSpPr>
          <p:nvPr>
            <p:ph type="sldNum" sz="quarter" idx="12"/>
          </p:nvPr>
        </p:nvSpPr>
        <p:spPr/>
        <p:txBody>
          <a:bodyPr/>
          <a:lstStyle/>
          <a:p>
            <a:fld id="{AFBA9B49-0483-834D-97B0-51530009B1A2}" type="slidenum">
              <a:rPr lang="en-KR" smtClean="0"/>
              <a:t>16</a:t>
            </a:fld>
            <a:endParaRPr lang="en-KR"/>
          </a:p>
        </p:txBody>
      </p:sp>
      <p:pic>
        <p:nvPicPr>
          <p:cNvPr id="6" name="Picture 5">
            <a:extLst>
              <a:ext uri="{FF2B5EF4-FFF2-40B4-BE49-F238E27FC236}">
                <a16:creationId xmlns:a16="http://schemas.microsoft.com/office/drawing/2014/main" id="{0FB4DAEA-604E-4C59-DFEA-8770AB6E396B}"/>
              </a:ext>
            </a:extLst>
          </p:cNvPr>
          <p:cNvPicPr>
            <a:picLocks noChangeAspect="1"/>
          </p:cNvPicPr>
          <p:nvPr/>
        </p:nvPicPr>
        <p:blipFill>
          <a:blip r:embed="rId5"/>
          <a:stretch>
            <a:fillRect/>
          </a:stretch>
        </p:blipFill>
        <p:spPr>
          <a:xfrm>
            <a:off x="8506036" y="3429000"/>
            <a:ext cx="2331841" cy="2331841"/>
          </a:xfrm>
          <a:prstGeom prst="rect">
            <a:avLst/>
          </a:prstGeom>
        </p:spPr>
      </p:pic>
      <p:sp>
        <p:nvSpPr>
          <p:cNvPr id="4" name="TextBox 3">
            <a:extLst>
              <a:ext uri="{FF2B5EF4-FFF2-40B4-BE49-F238E27FC236}">
                <a16:creationId xmlns:a16="http://schemas.microsoft.com/office/drawing/2014/main" id="{462F664B-3647-887C-78E5-5AAC3CC95A91}"/>
              </a:ext>
            </a:extLst>
          </p:cNvPr>
          <p:cNvSpPr txBox="1"/>
          <p:nvPr/>
        </p:nvSpPr>
        <p:spPr>
          <a:xfrm>
            <a:off x="7460842" y="5876252"/>
            <a:ext cx="4793751" cy="584775"/>
          </a:xfrm>
          <a:prstGeom prst="rect">
            <a:avLst/>
          </a:prstGeom>
          <a:noFill/>
        </p:spPr>
        <p:txBody>
          <a:bodyPr wrap="square" rtlCol="0">
            <a:spAutoFit/>
          </a:bodyPr>
          <a:lstStyle/>
          <a:p>
            <a:r>
              <a:rPr lang="en-US" sz="1600" dirty="0">
                <a:solidFill>
                  <a:schemeClr val="tx2">
                    <a:lumMod val="50000"/>
                    <a:lumOff val="50000"/>
                  </a:schemeClr>
                </a:solidFill>
              </a:rPr>
              <a:t>https://github.com/Abhinaykotla/EdgeConnect_Plus_Inpainting_with_Edge_and_Color_Guidance</a:t>
            </a:r>
          </a:p>
        </p:txBody>
      </p:sp>
    </p:spTree>
    <p:extLst>
      <p:ext uri="{BB962C8B-B14F-4D97-AF65-F5344CB8AC3E}">
        <p14:creationId xmlns:p14="http://schemas.microsoft.com/office/powerpoint/2010/main" val="160946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098A18E-808F-BB79-2D66-5FBCEF3FA3AC}"/>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Introduction</a:t>
            </a: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A57BD7-B261-7CFA-4C8E-A20AAD1CA585}"/>
              </a:ext>
            </a:extLst>
          </p:cNvPr>
          <p:cNvSpPr>
            <a:spLocks noGrp="1"/>
          </p:cNvSpPr>
          <p:nvPr>
            <p:ph idx="1"/>
          </p:nvPr>
        </p:nvSpPr>
        <p:spPr>
          <a:xfrm>
            <a:off x="1295400" y="2288833"/>
            <a:ext cx="4800600" cy="3711571"/>
          </a:xfrm>
        </p:spPr>
        <p:txBody>
          <a:bodyPr>
            <a:normAutofit/>
          </a:bodyPr>
          <a:lstStyle/>
          <a:p>
            <a:pPr>
              <a:buFont typeface="Arial" panose="020B0604020202020204" pitchFamily="34" charset="0"/>
              <a:buChar char="•"/>
            </a:pPr>
            <a:r>
              <a:rPr lang="en-US" sz="2000" b="1">
                <a:solidFill>
                  <a:schemeClr val="bg1"/>
                </a:solidFill>
              </a:rPr>
              <a:t>What is Image Inpainting?</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Filling missing or corrupted regions in images. </a:t>
            </a:r>
          </a:p>
          <a:p>
            <a:pPr marL="742950" lvl="1" indent="-285750">
              <a:buFont typeface="Arial" panose="020B0604020202020204" pitchFamily="34" charset="0"/>
              <a:buChar char="•"/>
            </a:pPr>
            <a:r>
              <a:rPr lang="en-US" sz="2000">
                <a:solidFill>
                  <a:schemeClr val="bg1"/>
                </a:solidFill>
              </a:rPr>
              <a:t>Applications: object removal, photo restoration, creative editing</a:t>
            </a:r>
          </a:p>
          <a:p>
            <a:pPr>
              <a:buFont typeface="Arial" panose="020B0604020202020204" pitchFamily="34" charset="0"/>
              <a:buChar char="•"/>
            </a:pPr>
            <a:r>
              <a:rPr lang="en-US" sz="2000" b="1">
                <a:solidFill>
                  <a:schemeClr val="bg1"/>
                </a:solidFill>
              </a:rPr>
              <a:t>Challenge:</a:t>
            </a:r>
            <a:r>
              <a:rPr lang="en-US" sz="2000">
                <a:solidFill>
                  <a:schemeClr val="bg1"/>
                </a:solidFill>
              </a:rPr>
              <a:t> Traditional &amp; deep learning methods struggle with realism, structure, and color consistency</a:t>
            </a:r>
          </a:p>
          <a:p>
            <a:pPr>
              <a:buFont typeface="Arial" panose="020B0604020202020204" pitchFamily="34" charset="0"/>
              <a:buChar char="•"/>
            </a:pPr>
            <a:r>
              <a:rPr lang="en-US" sz="2000" b="1">
                <a:solidFill>
                  <a:schemeClr val="bg1"/>
                </a:solidFill>
              </a:rPr>
              <a:t>Our Goal:</a:t>
            </a:r>
            <a:r>
              <a:rPr lang="en-US" sz="2000">
                <a:solidFill>
                  <a:schemeClr val="bg1"/>
                </a:solidFill>
              </a:rPr>
              <a:t> Improve perceptual realism using edge + color guidance</a:t>
            </a:r>
          </a:p>
        </p:txBody>
      </p:sp>
      <p:pic>
        <p:nvPicPr>
          <p:cNvPr id="6" name="Picture 5" descr="A person with a basket drawn on her face&#10;&#10;AI-generated content may be incorrect.">
            <a:extLst>
              <a:ext uri="{FF2B5EF4-FFF2-40B4-BE49-F238E27FC236}">
                <a16:creationId xmlns:a16="http://schemas.microsoft.com/office/drawing/2014/main" id="{49B9E071-21C8-8225-6402-414D0BBD3EF0}"/>
              </a:ext>
            </a:extLst>
          </p:cNvPr>
          <p:cNvPicPr>
            <a:picLocks noChangeAspect="1"/>
          </p:cNvPicPr>
          <p:nvPr/>
        </p:nvPicPr>
        <p:blipFill>
          <a:blip r:embed="rId3"/>
          <a:stretch>
            <a:fillRect/>
          </a:stretch>
        </p:blipFill>
        <p:spPr>
          <a:xfrm>
            <a:off x="7047247" y="369913"/>
            <a:ext cx="2784532" cy="2784532"/>
          </a:xfrm>
          <a:prstGeom prst="rect">
            <a:avLst/>
          </a:prstGeom>
        </p:spPr>
      </p:pic>
      <p:sp>
        <p:nvSpPr>
          <p:cNvPr id="17" name="Rectangle 1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up of a person&#10;&#10;AI-generated content may be incorrect.">
            <a:extLst>
              <a:ext uri="{FF2B5EF4-FFF2-40B4-BE49-F238E27FC236}">
                <a16:creationId xmlns:a16="http://schemas.microsoft.com/office/drawing/2014/main" id="{D362D3F0-07C8-9914-07DA-4A53E5F21EBE}"/>
              </a:ext>
            </a:extLst>
          </p:cNvPr>
          <p:cNvPicPr>
            <a:picLocks noChangeAspect="1"/>
          </p:cNvPicPr>
          <p:nvPr/>
        </p:nvPicPr>
        <p:blipFill>
          <a:blip r:embed="rId4"/>
          <a:stretch>
            <a:fillRect/>
          </a:stretch>
        </p:blipFill>
        <p:spPr>
          <a:xfrm>
            <a:off x="8440715" y="3730267"/>
            <a:ext cx="2784532" cy="2784532"/>
          </a:xfrm>
          <a:prstGeom prst="rect">
            <a:avLst/>
          </a:prstGeom>
        </p:spPr>
      </p:pic>
      <p:sp>
        <p:nvSpPr>
          <p:cNvPr id="4" name="Slide Number Placeholder 3">
            <a:extLst>
              <a:ext uri="{FF2B5EF4-FFF2-40B4-BE49-F238E27FC236}">
                <a16:creationId xmlns:a16="http://schemas.microsoft.com/office/drawing/2014/main" id="{495E8FBC-DA9C-F9F9-A74B-D51F139C8B35}"/>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chemeClr val="bg1">
                    <a:lumMod val="50000"/>
                  </a:schemeClr>
                </a:solidFill>
              </a:rPr>
              <a:pPr>
                <a:spcAft>
                  <a:spcPts val="600"/>
                </a:spcAft>
              </a:pPr>
              <a:t>2</a:t>
            </a:fld>
            <a:endParaRPr lang="en-KR">
              <a:solidFill>
                <a:schemeClr val="bg1">
                  <a:lumMod val="50000"/>
                </a:schemeClr>
              </a:solidFill>
            </a:endParaRPr>
          </a:p>
        </p:txBody>
      </p:sp>
      <p:sp>
        <p:nvSpPr>
          <p:cNvPr id="19" name="Rectangle 1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64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D00D7A-000B-BEC7-526C-2216DE105941}"/>
              </a:ext>
            </a:extLst>
          </p:cNvPr>
          <p:cNvSpPr>
            <a:spLocks noGrp="1"/>
          </p:cNvSpPr>
          <p:nvPr>
            <p:ph type="title"/>
          </p:nvPr>
        </p:nvSpPr>
        <p:spPr>
          <a:xfrm>
            <a:off x="1295400" y="669925"/>
            <a:ext cx="4800600" cy="1325563"/>
          </a:xfrm>
        </p:spPr>
        <p:txBody>
          <a:bodyPr anchor="b">
            <a:normAutofit/>
          </a:bodyPr>
          <a:lstStyle/>
          <a:p>
            <a:r>
              <a:rPr lang="en-US" b="1">
                <a:solidFill>
                  <a:schemeClr val="bg1"/>
                </a:solidFill>
              </a:rPr>
              <a:t>Related Work</a:t>
            </a:r>
            <a:endParaRPr lang="en-US">
              <a:solidFill>
                <a:schemeClr val="bg1"/>
              </a:solidFill>
            </a:endParaRP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82D917-732B-77D8-672E-1A41D887C5AA}"/>
              </a:ext>
            </a:extLst>
          </p:cNvPr>
          <p:cNvSpPr>
            <a:spLocks noGrp="1"/>
          </p:cNvSpPr>
          <p:nvPr>
            <p:ph idx="1"/>
          </p:nvPr>
        </p:nvSpPr>
        <p:spPr>
          <a:xfrm>
            <a:off x="1295400" y="2288833"/>
            <a:ext cx="4800600" cy="3711571"/>
          </a:xfrm>
        </p:spPr>
        <p:txBody>
          <a:bodyPr>
            <a:normAutofit/>
          </a:bodyPr>
          <a:lstStyle/>
          <a:p>
            <a:pPr>
              <a:buFont typeface="Arial" panose="020B0604020202020204" pitchFamily="34" charset="0"/>
              <a:buChar char="•"/>
            </a:pPr>
            <a:r>
              <a:rPr lang="en-US" sz="1700" b="1">
                <a:solidFill>
                  <a:schemeClr val="bg1"/>
                </a:solidFill>
              </a:rPr>
              <a:t>Traditional Methods:</a:t>
            </a:r>
            <a:endParaRPr lang="en-US" sz="1700">
              <a:solidFill>
                <a:schemeClr val="bg1"/>
              </a:solidFill>
            </a:endParaRPr>
          </a:p>
          <a:p>
            <a:pPr marL="742950" lvl="1" indent="-285750">
              <a:buFont typeface="Arial" panose="020B0604020202020204" pitchFamily="34" charset="0"/>
              <a:buChar char="•"/>
            </a:pPr>
            <a:r>
              <a:rPr lang="en-US" sz="1700">
                <a:solidFill>
                  <a:schemeClr val="bg1"/>
                </a:solidFill>
              </a:rPr>
              <a:t>Diffusion (</a:t>
            </a:r>
            <a:r>
              <a:rPr lang="en-US" sz="1700" err="1">
                <a:solidFill>
                  <a:schemeClr val="bg1"/>
                </a:solidFill>
              </a:rPr>
              <a:t>Bertalmio</a:t>
            </a:r>
            <a:r>
              <a:rPr lang="en-US" sz="1700">
                <a:solidFill>
                  <a:schemeClr val="bg1"/>
                </a:solidFill>
              </a:rPr>
              <a:t> et al.), Exemplar-based (</a:t>
            </a:r>
            <a:r>
              <a:rPr lang="en-US" sz="1700" err="1">
                <a:solidFill>
                  <a:schemeClr val="bg1"/>
                </a:solidFill>
              </a:rPr>
              <a:t>Criminisi</a:t>
            </a:r>
            <a:r>
              <a:rPr lang="en-US" sz="1700">
                <a:solidFill>
                  <a:schemeClr val="bg1"/>
                </a:solidFill>
              </a:rPr>
              <a:t> et al.). [3]</a:t>
            </a:r>
          </a:p>
          <a:p>
            <a:pPr marL="742950" lvl="1" indent="-285750">
              <a:buFont typeface="Arial" panose="020B0604020202020204" pitchFamily="34" charset="0"/>
              <a:buChar char="•"/>
            </a:pPr>
            <a:r>
              <a:rPr lang="en-US" sz="1700">
                <a:solidFill>
                  <a:schemeClr val="bg1"/>
                </a:solidFill>
              </a:rPr>
              <a:t>Struggle with large/masked regions</a:t>
            </a:r>
          </a:p>
          <a:p>
            <a:pPr>
              <a:buFont typeface="Arial" panose="020B0604020202020204" pitchFamily="34" charset="0"/>
              <a:buChar char="•"/>
            </a:pPr>
            <a:r>
              <a:rPr lang="en-US" sz="1700" b="1">
                <a:solidFill>
                  <a:schemeClr val="bg1"/>
                </a:solidFill>
              </a:rPr>
              <a:t>Deep Learning Approaches:</a:t>
            </a:r>
            <a:endParaRPr lang="en-US" sz="1700">
              <a:solidFill>
                <a:schemeClr val="bg1"/>
              </a:solidFill>
            </a:endParaRPr>
          </a:p>
          <a:p>
            <a:pPr marL="742950" lvl="1" indent="-285750">
              <a:buFont typeface="Arial" panose="020B0604020202020204" pitchFamily="34" charset="0"/>
              <a:buChar char="•"/>
            </a:pPr>
            <a:r>
              <a:rPr lang="en-US" sz="1700">
                <a:solidFill>
                  <a:schemeClr val="bg1"/>
                </a:solidFill>
              </a:rPr>
              <a:t>Context Encoders, Partial &amp; Gated Convolutions. [4,6]</a:t>
            </a:r>
          </a:p>
          <a:p>
            <a:pPr marL="742950" lvl="1" indent="-285750">
              <a:buFont typeface="Arial" panose="020B0604020202020204" pitchFamily="34" charset="0"/>
              <a:buChar char="•"/>
            </a:pPr>
            <a:r>
              <a:rPr lang="en-US" sz="1700">
                <a:solidFill>
                  <a:schemeClr val="bg1"/>
                </a:solidFill>
              </a:rPr>
              <a:t>Attention (</a:t>
            </a:r>
            <a:r>
              <a:rPr lang="en-US" sz="1700" err="1">
                <a:solidFill>
                  <a:schemeClr val="bg1"/>
                </a:solidFill>
              </a:rPr>
              <a:t>DeepFill</a:t>
            </a:r>
            <a:r>
              <a:rPr lang="en-US" sz="1700">
                <a:solidFill>
                  <a:schemeClr val="bg1"/>
                </a:solidFill>
              </a:rPr>
              <a:t>), </a:t>
            </a:r>
            <a:r>
              <a:rPr lang="en-US" sz="1700" err="1">
                <a:solidFill>
                  <a:schemeClr val="bg1"/>
                </a:solidFill>
              </a:rPr>
              <a:t>HiFill</a:t>
            </a:r>
            <a:r>
              <a:rPr lang="en-US" sz="1700">
                <a:solidFill>
                  <a:schemeClr val="bg1"/>
                </a:solidFill>
              </a:rPr>
              <a:t>, </a:t>
            </a:r>
            <a:r>
              <a:rPr lang="en-US" sz="1700" err="1">
                <a:solidFill>
                  <a:schemeClr val="bg1"/>
                </a:solidFill>
              </a:rPr>
              <a:t>CoModGAN</a:t>
            </a:r>
            <a:endParaRPr lang="en-US" sz="1700">
              <a:solidFill>
                <a:schemeClr val="bg1"/>
              </a:solidFill>
            </a:endParaRPr>
          </a:p>
          <a:p>
            <a:pPr>
              <a:buFont typeface="Arial" panose="020B0604020202020204" pitchFamily="34" charset="0"/>
              <a:buChar char="•"/>
            </a:pPr>
            <a:r>
              <a:rPr lang="en-US" sz="1700" b="1">
                <a:solidFill>
                  <a:schemeClr val="bg1"/>
                </a:solidFill>
              </a:rPr>
              <a:t>Structure-based:</a:t>
            </a:r>
            <a:r>
              <a:rPr lang="en-US" sz="1700">
                <a:solidFill>
                  <a:schemeClr val="bg1"/>
                </a:solidFill>
              </a:rPr>
              <a:t> PEN-Net, RFR, </a:t>
            </a:r>
            <a:r>
              <a:rPr lang="en-US" sz="1700" err="1">
                <a:solidFill>
                  <a:schemeClr val="bg1"/>
                </a:solidFill>
              </a:rPr>
              <a:t>EdgeConnect</a:t>
            </a:r>
            <a:endParaRPr lang="en-US" sz="1700">
              <a:solidFill>
                <a:schemeClr val="bg1"/>
              </a:solidFill>
            </a:endParaRPr>
          </a:p>
          <a:p>
            <a:pPr>
              <a:buFont typeface="Arial" panose="020B0604020202020204" pitchFamily="34" charset="0"/>
              <a:buChar char="•"/>
            </a:pPr>
            <a:r>
              <a:rPr lang="en-US" sz="1700" b="1">
                <a:solidFill>
                  <a:schemeClr val="bg1"/>
                </a:solidFill>
              </a:rPr>
              <a:t>Color-aware:</a:t>
            </a:r>
            <a:r>
              <a:rPr lang="en-US" sz="1700">
                <a:solidFill>
                  <a:schemeClr val="bg1"/>
                </a:solidFill>
              </a:rPr>
              <a:t> </a:t>
            </a:r>
            <a:r>
              <a:rPr lang="en-US" sz="1700" err="1">
                <a:solidFill>
                  <a:schemeClr val="bg1"/>
                </a:solidFill>
              </a:rPr>
              <a:t>FusionLabel</a:t>
            </a:r>
            <a:r>
              <a:rPr lang="en-US" sz="1700">
                <a:solidFill>
                  <a:schemeClr val="bg1"/>
                </a:solidFill>
              </a:rPr>
              <a:t> (uses edge + color fusion)</a:t>
            </a:r>
          </a:p>
          <a:p>
            <a:pPr>
              <a:buFont typeface="Arial" panose="020B0604020202020204" pitchFamily="34" charset="0"/>
              <a:buChar char="•"/>
            </a:pPr>
            <a:r>
              <a:rPr lang="en-US" sz="1700" b="1">
                <a:solidFill>
                  <a:schemeClr val="bg1"/>
                </a:solidFill>
              </a:rPr>
              <a:t>Limitation:</a:t>
            </a:r>
            <a:r>
              <a:rPr lang="en-US" sz="1700">
                <a:solidFill>
                  <a:schemeClr val="bg1"/>
                </a:solidFill>
              </a:rPr>
              <a:t> Lack of integrated color guidance</a:t>
            </a:r>
          </a:p>
          <a:p>
            <a:pPr marL="0" indent="0">
              <a:buNone/>
            </a:pPr>
            <a:endParaRPr lang="en-US" sz="1700">
              <a:solidFill>
                <a:schemeClr val="bg1"/>
              </a:solidFill>
            </a:endParaRPr>
          </a:p>
        </p:txBody>
      </p:sp>
      <p:pic>
        <p:nvPicPr>
          <p:cNvPr id="6" name="Picture 5" descr="A collage of a person&#10;&#10;AI-generated content may be incorrect.">
            <a:extLst>
              <a:ext uri="{FF2B5EF4-FFF2-40B4-BE49-F238E27FC236}">
                <a16:creationId xmlns:a16="http://schemas.microsoft.com/office/drawing/2014/main" id="{37DCB808-4CB1-7A63-8C13-E60C56819172}"/>
              </a:ext>
            </a:extLst>
          </p:cNvPr>
          <p:cNvPicPr>
            <a:picLocks noChangeAspect="1"/>
          </p:cNvPicPr>
          <p:nvPr/>
        </p:nvPicPr>
        <p:blipFill>
          <a:blip r:embed="rId3"/>
          <a:stretch>
            <a:fillRect/>
          </a:stretch>
        </p:blipFill>
        <p:spPr>
          <a:xfrm>
            <a:off x="7477769" y="1"/>
            <a:ext cx="4351284" cy="6857999"/>
          </a:xfrm>
          <a:prstGeom prst="rect">
            <a:avLst/>
          </a:prstGeom>
        </p:spPr>
      </p:pic>
      <p:sp>
        <p:nvSpPr>
          <p:cNvPr id="4" name="Slide Number Placeholder 3">
            <a:extLst>
              <a:ext uri="{FF2B5EF4-FFF2-40B4-BE49-F238E27FC236}">
                <a16:creationId xmlns:a16="http://schemas.microsoft.com/office/drawing/2014/main" id="{49D55E3D-3387-D217-066A-D904409C5A6B}"/>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smtClean="0">
                <a:solidFill>
                  <a:srgbClr val="FFFFFF"/>
                </a:solidFill>
              </a:rPr>
              <a:pPr>
                <a:spcAft>
                  <a:spcPts val="600"/>
                </a:spcAft>
              </a:pPr>
              <a:t>3</a:t>
            </a:fld>
            <a:endParaRPr lang="en-KR">
              <a:solidFill>
                <a:srgbClr val="FFFFFF"/>
              </a:solidFill>
            </a:endParaRPr>
          </a:p>
        </p:txBody>
      </p:sp>
      <p:cxnSp>
        <p:nvCxnSpPr>
          <p:cNvPr id="24" name="Straight Connector 2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79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AF470C6-5A79-33C1-01C5-2EF0CF4ABEAB}"/>
              </a:ext>
            </a:extLst>
          </p:cNvPr>
          <p:cNvSpPr>
            <a:spLocks noGrp="1"/>
          </p:cNvSpPr>
          <p:nvPr>
            <p:ph type="title"/>
          </p:nvPr>
        </p:nvSpPr>
        <p:spPr>
          <a:xfrm>
            <a:off x="838200" y="448721"/>
            <a:ext cx="5543851" cy="1225650"/>
          </a:xfrm>
        </p:spPr>
        <p:txBody>
          <a:bodyPr anchor="b">
            <a:normAutofit/>
          </a:bodyPr>
          <a:lstStyle/>
          <a:p>
            <a:r>
              <a:rPr lang="en-US" sz="3800" b="1" err="1">
                <a:solidFill>
                  <a:schemeClr val="bg1"/>
                </a:solidFill>
              </a:rPr>
              <a:t>EdgeConnect</a:t>
            </a:r>
            <a:r>
              <a:rPr lang="en-US" sz="3800" b="1">
                <a:solidFill>
                  <a:schemeClr val="bg1"/>
                </a:solidFill>
              </a:rPr>
              <a:t> Overview</a:t>
            </a:r>
            <a:endParaRPr lang="en-US" sz="3800">
              <a:solidFill>
                <a:schemeClr val="bg1"/>
              </a:solidFill>
            </a:endParaRP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EDEEB01-A93B-6737-2A82-910E608EB030}"/>
              </a:ext>
            </a:extLst>
          </p:cNvPr>
          <p:cNvSpPr>
            <a:spLocks noGrp="1"/>
          </p:cNvSpPr>
          <p:nvPr>
            <p:ph idx="1"/>
          </p:nvPr>
        </p:nvSpPr>
        <p:spPr>
          <a:xfrm>
            <a:off x="897769" y="1909191"/>
            <a:ext cx="5198231" cy="4660939"/>
          </a:xfrm>
        </p:spPr>
        <p:txBody>
          <a:bodyPr>
            <a:normAutofit/>
          </a:bodyPr>
          <a:lstStyle/>
          <a:p>
            <a:pPr>
              <a:buFont typeface="Arial" panose="020B0604020202020204" pitchFamily="34" charset="0"/>
              <a:buChar char="•"/>
            </a:pPr>
            <a:r>
              <a:rPr lang="en-US" sz="1600" b="1" err="1">
                <a:solidFill>
                  <a:schemeClr val="bg1"/>
                </a:solidFill>
              </a:rPr>
              <a:t>EdgeConnect</a:t>
            </a:r>
            <a:r>
              <a:rPr lang="en-US" sz="1600" b="1">
                <a:solidFill>
                  <a:schemeClr val="bg1"/>
                </a:solidFill>
              </a:rPr>
              <a:t> Overview:</a:t>
            </a:r>
            <a:endParaRPr lang="en-US" sz="1600">
              <a:solidFill>
                <a:schemeClr val="bg1"/>
              </a:solidFill>
            </a:endParaRPr>
          </a:p>
          <a:p>
            <a:pPr marL="742950" lvl="1" indent="-285750">
              <a:buFont typeface="Arial" panose="020B0604020202020204" pitchFamily="34" charset="0"/>
              <a:buChar char="•"/>
            </a:pPr>
            <a:r>
              <a:rPr lang="en-US" sz="1600">
                <a:solidFill>
                  <a:schemeClr val="bg1"/>
                </a:solidFill>
              </a:rPr>
              <a:t>Two-stage framework: G1 for edge generation, G2 for image completion</a:t>
            </a:r>
          </a:p>
          <a:p>
            <a:pPr marL="742950" lvl="1" indent="-285750">
              <a:buFont typeface="Arial" panose="020B0604020202020204" pitchFamily="34" charset="0"/>
              <a:buChar char="•"/>
            </a:pPr>
            <a:r>
              <a:rPr lang="en-US" sz="1600">
                <a:solidFill>
                  <a:schemeClr val="bg1"/>
                </a:solidFill>
              </a:rPr>
              <a:t>Focuses solely on structural guidance using Canny edges and grayscale input</a:t>
            </a:r>
          </a:p>
          <a:p>
            <a:pPr>
              <a:buFont typeface="Arial" panose="020B0604020202020204" pitchFamily="34" charset="0"/>
              <a:buChar char="•"/>
            </a:pPr>
            <a:r>
              <a:rPr lang="en-US" sz="1600" b="1">
                <a:solidFill>
                  <a:schemeClr val="bg1"/>
                </a:solidFill>
              </a:rPr>
              <a:t>Issues with </a:t>
            </a:r>
            <a:r>
              <a:rPr lang="en-US" sz="1600" b="1" err="1">
                <a:solidFill>
                  <a:schemeClr val="bg1"/>
                </a:solidFill>
              </a:rPr>
              <a:t>EdgeConnect</a:t>
            </a:r>
            <a:r>
              <a:rPr lang="en-US" sz="1600" b="1">
                <a:solidFill>
                  <a:schemeClr val="bg1"/>
                </a:solidFill>
              </a:rPr>
              <a:t>:</a:t>
            </a:r>
            <a:endParaRPr lang="en-US" sz="1600">
              <a:solidFill>
                <a:schemeClr val="bg1"/>
              </a:solidFill>
            </a:endParaRPr>
          </a:p>
          <a:p>
            <a:pPr marL="742950" lvl="1" indent="-285750">
              <a:buFont typeface="Arial" panose="020B0604020202020204" pitchFamily="34" charset="0"/>
              <a:buChar char="•"/>
            </a:pPr>
            <a:r>
              <a:rPr lang="en-US" sz="1600">
                <a:solidFill>
                  <a:schemeClr val="bg1"/>
                </a:solidFill>
              </a:rPr>
              <a:t>No explicit color modeling → leads to unnatural transitions or color mismatches</a:t>
            </a:r>
          </a:p>
          <a:p>
            <a:pPr marL="742950" lvl="1" indent="-285750">
              <a:buFont typeface="Arial" panose="020B0604020202020204" pitchFamily="34" charset="0"/>
              <a:buChar char="•"/>
            </a:pPr>
            <a:r>
              <a:rPr lang="en-US" sz="1600">
                <a:solidFill>
                  <a:schemeClr val="bg1"/>
                </a:solidFill>
              </a:rPr>
              <a:t>Relies on manually provided masks → reduces automation</a:t>
            </a:r>
          </a:p>
          <a:p>
            <a:pPr marL="742950" lvl="1" indent="-285750">
              <a:buFont typeface="Arial" panose="020B0604020202020204" pitchFamily="34" charset="0"/>
              <a:buChar char="•"/>
            </a:pPr>
            <a:r>
              <a:rPr lang="en-US" sz="1600">
                <a:solidFill>
                  <a:schemeClr val="bg1"/>
                </a:solidFill>
              </a:rPr>
              <a:t>Limited perceptual alignment in complex textures and facial regions</a:t>
            </a:r>
          </a:p>
          <a:p>
            <a:pPr>
              <a:buFont typeface="Arial" panose="020B0604020202020204" pitchFamily="34" charset="0"/>
              <a:buChar char="•"/>
            </a:pPr>
            <a:r>
              <a:rPr lang="en-US" sz="1600" b="1">
                <a:solidFill>
                  <a:schemeClr val="bg1"/>
                </a:solidFill>
              </a:rPr>
              <a:t>Motivation:</a:t>
            </a:r>
            <a:r>
              <a:rPr lang="en-US" sz="1600">
                <a:solidFill>
                  <a:schemeClr val="bg1"/>
                </a:solidFill>
              </a:rPr>
              <a:t> Address these gaps through integrated edge + color + mask input in a modular pipeline</a:t>
            </a:r>
          </a:p>
          <a:p>
            <a:endParaRPr lang="en-US" sz="1600">
              <a:solidFill>
                <a:schemeClr val="bg1"/>
              </a:solidFill>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A83091-A7C7-1D61-1B08-92DF41E2FE38}"/>
              </a:ext>
            </a:extLst>
          </p:cNvPr>
          <p:cNvPicPr>
            <a:picLocks noChangeAspect="1"/>
          </p:cNvPicPr>
          <p:nvPr/>
        </p:nvPicPr>
        <p:blipFill>
          <a:blip r:embed="rId3"/>
          <a:stretch>
            <a:fillRect/>
          </a:stretch>
        </p:blipFill>
        <p:spPr>
          <a:xfrm>
            <a:off x="6382051" y="2629410"/>
            <a:ext cx="5666547" cy="1898292"/>
          </a:xfrm>
          <a:prstGeom prst="rect">
            <a:avLst/>
          </a:prstGeom>
        </p:spPr>
      </p:pic>
      <p:sp>
        <p:nvSpPr>
          <p:cNvPr id="4" name="Slide Number Placeholder 3">
            <a:extLst>
              <a:ext uri="{FF2B5EF4-FFF2-40B4-BE49-F238E27FC236}">
                <a16:creationId xmlns:a16="http://schemas.microsoft.com/office/drawing/2014/main" id="{A999451E-08EB-2079-E98B-A95221F1A3F4}"/>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rgbClr val="FFFFFF"/>
                </a:solidFill>
              </a:rPr>
              <a:pPr>
                <a:spcAft>
                  <a:spcPts val="600"/>
                </a:spcAft>
              </a:pPr>
              <a:t>4</a:t>
            </a:fld>
            <a:endParaRPr lang="en-KR">
              <a:solidFill>
                <a:srgbClr val="FFFFFF"/>
              </a:solidFill>
            </a:endParaRPr>
          </a:p>
        </p:txBody>
      </p:sp>
      <p:sp>
        <p:nvSpPr>
          <p:cNvPr id="5" name="TextBox 4">
            <a:extLst>
              <a:ext uri="{FF2B5EF4-FFF2-40B4-BE49-F238E27FC236}">
                <a16:creationId xmlns:a16="http://schemas.microsoft.com/office/drawing/2014/main" id="{BA8C9151-E2F1-A213-D3DA-AAC8F8A315E4}"/>
              </a:ext>
            </a:extLst>
          </p:cNvPr>
          <p:cNvSpPr txBox="1"/>
          <p:nvPr/>
        </p:nvSpPr>
        <p:spPr>
          <a:xfrm>
            <a:off x="4184543" y="5757827"/>
            <a:ext cx="1665584" cy="369332"/>
          </a:xfrm>
          <a:prstGeom prst="rect">
            <a:avLst/>
          </a:prstGeom>
          <a:noFill/>
        </p:spPr>
        <p:txBody>
          <a:bodyPr wrap="none" rtlCol="0">
            <a:spAutoFit/>
          </a:bodyPr>
          <a:lstStyle/>
          <a:p>
            <a:r>
              <a:rPr lang="en-US">
                <a:solidFill>
                  <a:schemeClr val="bg1"/>
                </a:solidFill>
              </a:rPr>
              <a:t>[1] Nazeri et al.</a:t>
            </a:r>
          </a:p>
        </p:txBody>
      </p:sp>
    </p:spTree>
    <p:extLst>
      <p:ext uri="{BB962C8B-B14F-4D97-AF65-F5344CB8AC3E}">
        <p14:creationId xmlns:p14="http://schemas.microsoft.com/office/powerpoint/2010/main" val="107346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BD9AB57-7AFC-98CC-5704-04A6A69D30B8}"/>
              </a:ext>
            </a:extLst>
          </p:cNvPr>
          <p:cNvSpPr>
            <a:spLocks noGrp="1"/>
          </p:cNvSpPr>
          <p:nvPr>
            <p:ph type="title"/>
          </p:nvPr>
        </p:nvSpPr>
        <p:spPr>
          <a:xfrm>
            <a:off x="220134" y="407985"/>
            <a:ext cx="4508946" cy="1325563"/>
          </a:xfrm>
        </p:spPr>
        <p:txBody>
          <a:bodyPr anchor="b">
            <a:normAutofit/>
          </a:bodyPr>
          <a:lstStyle/>
          <a:p>
            <a:pPr algn="r"/>
            <a:r>
              <a:rPr lang="en-US" sz="5400" b="1" err="1">
                <a:solidFill>
                  <a:schemeClr val="bg1"/>
                </a:solidFill>
              </a:rPr>
              <a:t>EdgeConnect</a:t>
            </a:r>
            <a:r>
              <a:rPr lang="en-US" sz="5400" b="1">
                <a:solidFill>
                  <a:schemeClr val="bg1"/>
                </a:solidFill>
              </a:rPr>
              <a:t>+</a:t>
            </a:r>
            <a:endParaRPr lang="en-US" sz="5400">
              <a:solidFill>
                <a:schemeClr val="bg1"/>
              </a:solidFill>
            </a:endParaRPr>
          </a:p>
        </p:txBody>
      </p:sp>
      <p:cxnSp>
        <p:nvCxnSpPr>
          <p:cNvPr id="18" name="Straight Connector 17">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F0F7D2-BB2B-8406-663B-186B194007B4}"/>
              </a:ext>
            </a:extLst>
          </p:cNvPr>
          <p:cNvSpPr>
            <a:spLocks noGrp="1"/>
          </p:cNvSpPr>
          <p:nvPr>
            <p:ph idx="1"/>
          </p:nvPr>
        </p:nvSpPr>
        <p:spPr>
          <a:xfrm>
            <a:off x="5460503" y="228599"/>
            <a:ext cx="6794600" cy="2386903"/>
          </a:xfrm>
        </p:spPr>
        <p:txBody>
          <a:bodyPr>
            <a:normAutofit fontScale="85000" lnSpcReduction="20000"/>
          </a:bodyPr>
          <a:lstStyle/>
          <a:p>
            <a:pPr>
              <a:buFont typeface="Arial" panose="020B0604020202020204" pitchFamily="34" charset="0"/>
              <a:buChar char="•"/>
            </a:pPr>
            <a:r>
              <a:rPr lang="en-US" sz="2000" b="1">
                <a:solidFill>
                  <a:schemeClr val="bg1"/>
                </a:solidFill>
              </a:rPr>
              <a:t>Three-Stage Framework:</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Edge Generation (G1)</a:t>
            </a:r>
          </a:p>
          <a:p>
            <a:pPr marL="742950" lvl="1" indent="-285750">
              <a:buFont typeface="Arial" panose="020B0604020202020204" pitchFamily="34" charset="0"/>
              <a:buChar char="•"/>
            </a:pPr>
            <a:r>
              <a:rPr lang="en-US" sz="2000">
                <a:solidFill>
                  <a:schemeClr val="bg1"/>
                </a:solidFill>
              </a:rPr>
              <a:t>Color Fusion Guidance</a:t>
            </a:r>
          </a:p>
          <a:p>
            <a:pPr marL="742950" lvl="1" indent="-285750">
              <a:buFont typeface="Arial" panose="020B0604020202020204" pitchFamily="34" charset="0"/>
              <a:buChar char="•"/>
            </a:pPr>
            <a:r>
              <a:rPr lang="en-US" sz="2000">
                <a:solidFill>
                  <a:schemeClr val="bg1"/>
                </a:solidFill>
              </a:rPr>
              <a:t>Image Completion (G2)</a:t>
            </a:r>
          </a:p>
          <a:p>
            <a:pPr>
              <a:buFont typeface="Arial" panose="020B0604020202020204" pitchFamily="34" charset="0"/>
              <a:buChar char="•"/>
            </a:pPr>
            <a:r>
              <a:rPr lang="en-US" sz="2000" b="1">
                <a:solidFill>
                  <a:schemeClr val="bg1"/>
                </a:solidFill>
              </a:rPr>
              <a:t>Key Insight:</a:t>
            </a:r>
            <a:r>
              <a:rPr lang="en-US" sz="2000">
                <a:solidFill>
                  <a:schemeClr val="bg1"/>
                </a:solidFill>
              </a:rPr>
              <a:t> Combine structural and chromatic cues in a modular design</a:t>
            </a:r>
          </a:p>
          <a:p>
            <a:pPr>
              <a:buFont typeface="Arial" panose="020B0604020202020204" pitchFamily="34" charset="0"/>
              <a:buChar char="•"/>
            </a:pPr>
            <a:r>
              <a:rPr lang="en-US" sz="2000" b="1">
                <a:solidFill>
                  <a:schemeClr val="bg1"/>
                </a:solidFill>
              </a:rPr>
              <a:t>Benefits:</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Enhanced realism</a:t>
            </a:r>
          </a:p>
          <a:p>
            <a:pPr marL="742950" lvl="1" indent="-285750">
              <a:buFont typeface="Arial" panose="020B0604020202020204" pitchFamily="34" charset="0"/>
              <a:buChar char="•"/>
            </a:pPr>
            <a:r>
              <a:rPr lang="en-US" sz="2000">
                <a:solidFill>
                  <a:schemeClr val="bg1"/>
                </a:solidFill>
              </a:rPr>
              <a:t>Better semantic alignment</a:t>
            </a:r>
          </a:p>
          <a:p>
            <a:endParaRPr lang="en-US" sz="2000">
              <a:solidFill>
                <a:schemeClr val="bg1"/>
              </a:solidFill>
            </a:endParaRPr>
          </a:p>
        </p:txBody>
      </p:sp>
      <p:sp>
        <p:nvSpPr>
          <p:cNvPr id="20" name="Rectangle 1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4CB7170-1881-734D-7818-3EB0A732FCF4}"/>
              </a:ext>
            </a:extLst>
          </p:cNvPr>
          <p:cNvSpPr>
            <a:spLocks noGrp="1"/>
          </p:cNvSpPr>
          <p:nvPr>
            <p:ph type="sldNum" sz="quarter" idx="12"/>
          </p:nvPr>
        </p:nvSpPr>
        <p:spPr>
          <a:xfrm>
            <a:off x="8610600" y="6356350"/>
            <a:ext cx="2743200" cy="365125"/>
          </a:xfrm>
        </p:spPr>
        <p:txBody>
          <a:bodyPr>
            <a:normAutofit/>
          </a:bodyPr>
          <a:lstStyle/>
          <a:p>
            <a:pPr>
              <a:spcAft>
                <a:spcPts val="600"/>
              </a:spcAft>
            </a:pPr>
            <a:fld id="{AFBA9B49-0483-834D-97B0-51530009B1A2}" type="slidenum">
              <a:rPr lang="en-KR">
                <a:solidFill>
                  <a:schemeClr val="bg1">
                    <a:lumMod val="50000"/>
                  </a:schemeClr>
                </a:solidFill>
              </a:rPr>
              <a:pPr>
                <a:spcAft>
                  <a:spcPts val="600"/>
                </a:spcAft>
              </a:pPr>
              <a:t>5</a:t>
            </a:fld>
            <a:endParaRPr lang="en-KR">
              <a:solidFill>
                <a:schemeClr val="bg1">
                  <a:lumMod val="50000"/>
                </a:schemeClr>
              </a:solidFill>
            </a:endParaRPr>
          </a:p>
        </p:txBody>
      </p:sp>
      <p:pic>
        <p:nvPicPr>
          <p:cNvPr id="6" name="Picture 5">
            <a:extLst>
              <a:ext uri="{FF2B5EF4-FFF2-40B4-BE49-F238E27FC236}">
                <a16:creationId xmlns:a16="http://schemas.microsoft.com/office/drawing/2014/main" id="{61C05B8E-358F-8E1D-1606-76949ADDE599}"/>
              </a:ext>
            </a:extLst>
          </p:cNvPr>
          <p:cNvPicPr>
            <a:picLocks noChangeAspect="1"/>
          </p:cNvPicPr>
          <p:nvPr/>
        </p:nvPicPr>
        <p:blipFill>
          <a:blip r:embed="rId3"/>
          <a:stretch>
            <a:fillRect/>
          </a:stretch>
        </p:blipFill>
        <p:spPr>
          <a:xfrm>
            <a:off x="126206" y="2615502"/>
            <a:ext cx="11939588" cy="4127305"/>
          </a:xfrm>
          <a:prstGeom prst="rect">
            <a:avLst/>
          </a:prstGeom>
        </p:spPr>
      </p:pic>
    </p:spTree>
    <p:extLst>
      <p:ext uri="{BB962C8B-B14F-4D97-AF65-F5344CB8AC3E}">
        <p14:creationId xmlns:p14="http://schemas.microsoft.com/office/powerpoint/2010/main" val="134159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F296E92-32A7-E258-3247-9F9F3B7FA641}"/>
              </a:ext>
            </a:extLst>
          </p:cNvPr>
          <p:cNvSpPr>
            <a:spLocks noGrp="1"/>
          </p:cNvSpPr>
          <p:nvPr>
            <p:ph type="title"/>
          </p:nvPr>
        </p:nvSpPr>
        <p:spPr>
          <a:xfrm>
            <a:off x="6745298" y="669925"/>
            <a:ext cx="4208403" cy="1325563"/>
          </a:xfrm>
        </p:spPr>
        <p:txBody>
          <a:bodyPr anchor="b">
            <a:normAutofit/>
          </a:bodyPr>
          <a:lstStyle/>
          <a:p>
            <a:r>
              <a:rPr lang="en-US" b="1">
                <a:solidFill>
                  <a:schemeClr val="bg1"/>
                </a:solidFill>
              </a:rPr>
              <a:t>Dataset</a:t>
            </a:r>
            <a:endParaRPr lang="en-US">
              <a:solidFill>
                <a:schemeClr val="bg1"/>
              </a:solidFill>
            </a:endParaRPr>
          </a:p>
        </p:txBody>
      </p:sp>
      <p:pic>
        <p:nvPicPr>
          <p:cNvPr id="18" name="Picture 17" descr="A person with a drawing on her face&#10;&#10;AI-generated content may be incorrect.">
            <a:extLst>
              <a:ext uri="{FF2B5EF4-FFF2-40B4-BE49-F238E27FC236}">
                <a16:creationId xmlns:a16="http://schemas.microsoft.com/office/drawing/2014/main" id="{E56415F7-E406-6FE3-4504-2AB4B889DBC5}"/>
              </a:ext>
            </a:extLst>
          </p:cNvPr>
          <p:cNvPicPr>
            <a:picLocks noChangeAspect="1"/>
          </p:cNvPicPr>
          <p:nvPr/>
        </p:nvPicPr>
        <p:blipFill>
          <a:blip r:embed="rId3"/>
          <a:srcRect r="15785" b="-3"/>
          <a:stretch/>
        </p:blipFill>
        <p:spPr>
          <a:xfrm>
            <a:off x="885582" y="233582"/>
            <a:ext cx="2659001" cy="2971800"/>
          </a:xfrm>
          <a:prstGeom prst="rect">
            <a:avLst/>
          </a:prstGeom>
        </p:spPr>
      </p:pic>
      <p:pic>
        <p:nvPicPr>
          <p:cNvPr id="12" name="Picture 11" descr="A person with short dark hair&#10;&#10;AI-generated content may be incorrect.">
            <a:extLst>
              <a:ext uri="{FF2B5EF4-FFF2-40B4-BE49-F238E27FC236}">
                <a16:creationId xmlns:a16="http://schemas.microsoft.com/office/drawing/2014/main" id="{59DDE4B8-286B-2942-B6BC-680DBFD3DD97}"/>
              </a:ext>
            </a:extLst>
          </p:cNvPr>
          <p:cNvPicPr>
            <a:picLocks noChangeAspect="1"/>
          </p:cNvPicPr>
          <p:nvPr/>
        </p:nvPicPr>
        <p:blipFill>
          <a:blip r:embed="rId4"/>
          <a:srcRect t="2968" r="2" b="2"/>
          <a:stretch/>
        </p:blipFill>
        <p:spPr>
          <a:xfrm>
            <a:off x="3619012" y="3411753"/>
            <a:ext cx="2971800" cy="2883596"/>
          </a:xfrm>
          <a:prstGeom prst="rect">
            <a:avLst/>
          </a:prstGeom>
        </p:spPr>
      </p:pic>
      <p:cxnSp>
        <p:nvCxnSpPr>
          <p:cNvPr id="39" name="Straight Connector 3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45298" y="2026340"/>
            <a:ext cx="5446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A close-up of a person&#10;&#10;AI-generated content may be incorrect.">
            <a:extLst>
              <a:ext uri="{FF2B5EF4-FFF2-40B4-BE49-F238E27FC236}">
                <a16:creationId xmlns:a16="http://schemas.microsoft.com/office/drawing/2014/main" id="{D6DA5AC9-3546-8F09-F766-6056555243EC}"/>
              </a:ext>
            </a:extLst>
          </p:cNvPr>
          <p:cNvPicPr>
            <a:picLocks noChangeAspect="1"/>
          </p:cNvPicPr>
          <p:nvPr/>
        </p:nvPicPr>
        <p:blipFill>
          <a:blip r:embed="rId5"/>
          <a:srcRect l="2090" r="13421" b="3"/>
          <a:stretch/>
        </p:blipFill>
        <p:spPr>
          <a:xfrm>
            <a:off x="877288" y="3411753"/>
            <a:ext cx="2667296" cy="2883596"/>
          </a:xfrm>
          <a:prstGeom prst="rect">
            <a:avLst/>
          </a:prstGeom>
        </p:spPr>
      </p:pic>
      <p:cxnSp>
        <p:nvCxnSpPr>
          <p:cNvPr id="40" name="Straight Connector 39">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477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Picture 15" descr="A person with a crown&#10;&#10;AI-generated content may be incorrect.">
            <a:extLst>
              <a:ext uri="{FF2B5EF4-FFF2-40B4-BE49-F238E27FC236}">
                <a16:creationId xmlns:a16="http://schemas.microsoft.com/office/drawing/2014/main" id="{A645AD6F-2B6D-4762-FEB3-6CCE10E1F3DB}"/>
              </a:ext>
            </a:extLst>
          </p:cNvPr>
          <p:cNvPicPr>
            <a:picLocks noChangeAspect="1"/>
          </p:cNvPicPr>
          <p:nvPr/>
        </p:nvPicPr>
        <p:blipFill>
          <a:blip r:embed="rId6"/>
          <a:srcRect t="2969" r="2" b="2"/>
          <a:stretch/>
        </p:blipFill>
        <p:spPr>
          <a:xfrm>
            <a:off x="3619012" y="321817"/>
            <a:ext cx="2971800" cy="2883565"/>
          </a:xfrm>
          <a:prstGeom prst="rect">
            <a:avLst/>
          </a:prstGeom>
        </p:spPr>
      </p:pic>
      <p:sp>
        <p:nvSpPr>
          <p:cNvPr id="3" name="Content Placeholder 2">
            <a:extLst>
              <a:ext uri="{FF2B5EF4-FFF2-40B4-BE49-F238E27FC236}">
                <a16:creationId xmlns:a16="http://schemas.microsoft.com/office/drawing/2014/main" id="{8EAF158B-3B21-43B0-C9A1-77F3CF1C3201}"/>
              </a:ext>
            </a:extLst>
          </p:cNvPr>
          <p:cNvSpPr>
            <a:spLocks noGrp="1"/>
          </p:cNvSpPr>
          <p:nvPr>
            <p:ph idx="1"/>
          </p:nvPr>
        </p:nvSpPr>
        <p:spPr>
          <a:xfrm>
            <a:off x="6745298" y="2288833"/>
            <a:ext cx="4208403" cy="3711571"/>
          </a:xfrm>
        </p:spPr>
        <p:txBody>
          <a:bodyPr>
            <a:normAutofit/>
          </a:bodyPr>
          <a:lstStyle/>
          <a:p>
            <a:pPr>
              <a:buFont typeface="Arial" panose="020B0604020202020204" pitchFamily="34" charset="0"/>
              <a:buChar char="•"/>
            </a:pPr>
            <a:r>
              <a:rPr lang="en-US" sz="2000" err="1">
                <a:solidFill>
                  <a:schemeClr val="bg1"/>
                </a:solidFill>
              </a:rPr>
              <a:t>CelebA</a:t>
            </a:r>
            <a:r>
              <a:rPr lang="en-US" sz="2000">
                <a:solidFill>
                  <a:schemeClr val="bg1"/>
                </a:solidFill>
              </a:rPr>
              <a:t> (200K+ face images)</a:t>
            </a:r>
          </a:p>
          <a:p>
            <a:pPr marL="742950" lvl="1" indent="-285750">
              <a:buFont typeface="Arial" panose="020B0604020202020204" pitchFamily="34" charset="0"/>
              <a:buChar char="•"/>
            </a:pPr>
            <a:r>
              <a:rPr lang="en-US" sz="2000">
                <a:solidFill>
                  <a:schemeClr val="bg1"/>
                </a:solidFill>
              </a:rPr>
              <a:t>Train: 162k, Val: 10k, Test: 30k</a:t>
            </a:r>
          </a:p>
          <a:p>
            <a:pPr marL="742950" lvl="1" indent="-285750">
              <a:buFont typeface="Arial" panose="020B0604020202020204" pitchFamily="34" charset="0"/>
              <a:buChar char="•"/>
            </a:pPr>
            <a:r>
              <a:rPr lang="en-US" sz="2000">
                <a:solidFill>
                  <a:schemeClr val="bg1"/>
                </a:solidFill>
              </a:rPr>
              <a:t>Image size : Resized to 256 X 256</a:t>
            </a:r>
          </a:p>
          <a:p>
            <a:pPr marL="742950" lvl="1" indent="-285750">
              <a:buFont typeface="Arial" panose="020B0604020202020204" pitchFamily="34" charset="0"/>
              <a:buChar char="•"/>
            </a:pPr>
            <a:r>
              <a:rPr lang="en-US" sz="2000">
                <a:solidFill>
                  <a:schemeClr val="bg1"/>
                </a:solidFill>
              </a:rPr>
              <a:t>Masks: ≥ 20% random irregular regions</a:t>
            </a:r>
          </a:p>
        </p:txBody>
      </p:sp>
      <p:sp>
        <p:nvSpPr>
          <p:cNvPr id="4" name="Slide Number Placeholder 3">
            <a:extLst>
              <a:ext uri="{FF2B5EF4-FFF2-40B4-BE49-F238E27FC236}">
                <a16:creationId xmlns:a16="http://schemas.microsoft.com/office/drawing/2014/main" id="{7BDFD18F-680F-45CC-2C91-6A2E50830260}"/>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chemeClr val="bg1">
                    <a:lumMod val="50000"/>
                  </a:schemeClr>
                </a:solidFill>
              </a:rPr>
              <a:pPr>
                <a:spcAft>
                  <a:spcPts val="600"/>
                </a:spcAft>
              </a:pPr>
              <a:t>6</a:t>
            </a:fld>
            <a:endParaRPr lang="en-KR">
              <a:solidFill>
                <a:schemeClr val="bg1">
                  <a:lumMod val="50000"/>
                </a:schemeClr>
              </a:solidFill>
            </a:endParaRPr>
          </a:p>
        </p:txBody>
      </p:sp>
      <p:sp>
        <p:nvSpPr>
          <p:cNvPr id="5" name="TextBox 4">
            <a:extLst>
              <a:ext uri="{FF2B5EF4-FFF2-40B4-BE49-F238E27FC236}">
                <a16:creationId xmlns:a16="http://schemas.microsoft.com/office/drawing/2014/main" id="{6726B5C9-F223-4CA6-7635-34B97B9107AD}"/>
              </a:ext>
            </a:extLst>
          </p:cNvPr>
          <p:cNvSpPr txBox="1"/>
          <p:nvPr/>
        </p:nvSpPr>
        <p:spPr>
          <a:xfrm>
            <a:off x="4532967" y="6407188"/>
            <a:ext cx="1260281" cy="369332"/>
          </a:xfrm>
          <a:prstGeom prst="rect">
            <a:avLst/>
          </a:prstGeom>
          <a:noFill/>
        </p:spPr>
        <p:txBody>
          <a:bodyPr wrap="none" rtlCol="0">
            <a:spAutoFit/>
          </a:bodyPr>
          <a:lstStyle/>
          <a:p>
            <a:r>
              <a:rPr lang="en-US">
                <a:solidFill>
                  <a:schemeClr val="bg1"/>
                </a:solidFill>
              </a:rPr>
              <a:t>[2] Liu et al</a:t>
            </a:r>
          </a:p>
        </p:txBody>
      </p:sp>
    </p:spTree>
    <p:extLst>
      <p:ext uri="{BB962C8B-B14F-4D97-AF65-F5344CB8AC3E}">
        <p14:creationId xmlns:p14="http://schemas.microsoft.com/office/powerpoint/2010/main" val="175800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4C34C26-06EB-0A7A-0BC3-449D225960E2}"/>
              </a:ext>
            </a:extLst>
          </p:cNvPr>
          <p:cNvSpPr>
            <a:spLocks noGrp="1"/>
          </p:cNvSpPr>
          <p:nvPr>
            <p:ph type="title"/>
          </p:nvPr>
        </p:nvSpPr>
        <p:spPr>
          <a:xfrm>
            <a:off x="262466" y="438285"/>
            <a:ext cx="7669181" cy="1325563"/>
          </a:xfrm>
        </p:spPr>
        <p:txBody>
          <a:bodyPr anchor="b">
            <a:normAutofit/>
          </a:bodyPr>
          <a:lstStyle/>
          <a:p>
            <a:r>
              <a:rPr lang="en-US" b="1">
                <a:solidFill>
                  <a:schemeClr val="bg1"/>
                </a:solidFill>
              </a:rPr>
              <a:t>Step 1 : G1 - Edge Generator</a:t>
            </a:r>
            <a:endParaRPr lang="en-US">
              <a:solidFill>
                <a:schemeClr val="bg1"/>
              </a:solidFill>
            </a:endParaRP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A085E8-E63D-5E0C-815C-5AEF408CC0F8}"/>
              </a:ext>
            </a:extLst>
          </p:cNvPr>
          <p:cNvSpPr>
            <a:spLocks noGrp="1"/>
          </p:cNvSpPr>
          <p:nvPr>
            <p:ph idx="1"/>
          </p:nvPr>
        </p:nvSpPr>
        <p:spPr>
          <a:xfrm>
            <a:off x="262467" y="2288833"/>
            <a:ext cx="4800600" cy="3711571"/>
          </a:xfrm>
        </p:spPr>
        <p:txBody>
          <a:bodyPr>
            <a:normAutofit/>
          </a:bodyPr>
          <a:lstStyle/>
          <a:p>
            <a:pPr>
              <a:buFont typeface="Arial" panose="020B0604020202020204" pitchFamily="34" charset="0"/>
              <a:buChar char="•"/>
            </a:pPr>
            <a:r>
              <a:rPr lang="en-US" sz="1800" b="1">
                <a:solidFill>
                  <a:schemeClr val="bg1"/>
                </a:solidFill>
              </a:rPr>
              <a:t>Input:</a:t>
            </a:r>
            <a:r>
              <a:rPr lang="en-US" sz="1800">
                <a:solidFill>
                  <a:schemeClr val="bg1"/>
                </a:solidFill>
              </a:rPr>
              <a:t> Grayscale image + Canny edges + binary mask</a:t>
            </a:r>
          </a:p>
          <a:p>
            <a:pPr>
              <a:buFont typeface="Arial" panose="020B0604020202020204" pitchFamily="34" charset="0"/>
              <a:buChar char="•"/>
            </a:pPr>
            <a:r>
              <a:rPr lang="en-US" sz="1800" b="1">
                <a:solidFill>
                  <a:schemeClr val="bg1"/>
                </a:solidFill>
              </a:rPr>
              <a:t>Architecture:</a:t>
            </a:r>
            <a:r>
              <a:rPr lang="en-US" sz="1800">
                <a:solidFill>
                  <a:schemeClr val="bg1"/>
                </a:solidFill>
              </a:rPr>
              <a:t> Encoder-decoder with dilated residual blocks</a:t>
            </a:r>
          </a:p>
          <a:p>
            <a:pPr>
              <a:buFont typeface="Arial" panose="020B0604020202020204" pitchFamily="34" charset="0"/>
              <a:buChar char="•"/>
            </a:pPr>
            <a:r>
              <a:rPr lang="en-US" sz="1800" b="1">
                <a:solidFill>
                  <a:schemeClr val="bg1"/>
                </a:solidFill>
              </a:rPr>
              <a:t>Losses:</a:t>
            </a:r>
            <a:endParaRPr lang="en-US" sz="1800">
              <a:solidFill>
                <a:schemeClr val="bg1"/>
              </a:solidFill>
            </a:endParaRPr>
          </a:p>
          <a:p>
            <a:pPr marL="742950" lvl="1" indent="-285750">
              <a:buFont typeface="Arial" panose="020B0604020202020204" pitchFamily="34" charset="0"/>
              <a:buChar char="•"/>
            </a:pPr>
            <a:r>
              <a:rPr lang="en-US" sz="1800">
                <a:solidFill>
                  <a:schemeClr val="bg1"/>
                </a:solidFill>
              </a:rPr>
              <a:t>L1 Loss (pixel-wise)</a:t>
            </a:r>
          </a:p>
          <a:p>
            <a:pPr marL="742950" lvl="1" indent="-285750">
              <a:buFont typeface="Arial" panose="020B0604020202020204" pitchFamily="34" charset="0"/>
              <a:buChar char="•"/>
            </a:pPr>
            <a:r>
              <a:rPr lang="en-US" sz="1800">
                <a:solidFill>
                  <a:schemeClr val="bg1"/>
                </a:solidFill>
              </a:rPr>
              <a:t>Adversarial Loss (</a:t>
            </a:r>
            <a:r>
              <a:rPr lang="en-US" sz="1800" err="1">
                <a:solidFill>
                  <a:schemeClr val="bg1"/>
                </a:solidFill>
              </a:rPr>
              <a:t>PatchGAN</a:t>
            </a:r>
            <a:r>
              <a:rPr lang="en-US" sz="1800">
                <a:solidFill>
                  <a:schemeClr val="bg1"/>
                </a:solidFill>
              </a:rPr>
              <a:t>)</a:t>
            </a:r>
          </a:p>
          <a:p>
            <a:pPr marL="742950" lvl="1" indent="-285750">
              <a:buFont typeface="Arial" panose="020B0604020202020204" pitchFamily="34" charset="0"/>
              <a:buChar char="•"/>
            </a:pPr>
            <a:r>
              <a:rPr lang="en-US" sz="1800">
                <a:solidFill>
                  <a:schemeClr val="bg1"/>
                </a:solidFill>
              </a:rPr>
              <a:t>Feature Matching Loss</a:t>
            </a:r>
          </a:p>
          <a:p>
            <a:pPr>
              <a:buFont typeface="Arial" panose="020B0604020202020204" pitchFamily="34" charset="0"/>
              <a:buChar char="•"/>
            </a:pPr>
            <a:r>
              <a:rPr lang="en-US" sz="1800" b="1">
                <a:solidFill>
                  <a:schemeClr val="bg1"/>
                </a:solidFill>
              </a:rPr>
              <a:t>Goal:</a:t>
            </a:r>
            <a:r>
              <a:rPr lang="en-US" sz="1800">
                <a:solidFill>
                  <a:schemeClr val="bg1"/>
                </a:solidFill>
              </a:rPr>
              <a:t> Predict semantically consistent edges</a:t>
            </a:r>
          </a:p>
        </p:txBody>
      </p:sp>
      <p:pic>
        <p:nvPicPr>
          <p:cNvPr id="6" name="Picture 5" descr="A collage of images of a child's face&#10;&#10;AI-generated content may be incorrect.">
            <a:extLst>
              <a:ext uri="{FF2B5EF4-FFF2-40B4-BE49-F238E27FC236}">
                <a16:creationId xmlns:a16="http://schemas.microsoft.com/office/drawing/2014/main" id="{E0156310-D57B-EC7D-176F-7CDB9EDA129A}"/>
              </a:ext>
            </a:extLst>
          </p:cNvPr>
          <p:cNvPicPr>
            <a:picLocks noChangeAspect="1"/>
          </p:cNvPicPr>
          <p:nvPr/>
        </p:nvPicPr>
        <p:blipFill>
          <a:blip r:embed="rId3"/>
          <a:stretch>
            <a:fillRect/>
          </a:stretch>
        </p:blipFill>
        <p:spPr>
          <a:xfrm>
            <a:off x="5118598" y="2026340"/>
            <a:ext cx="6710456" cy="3711565"/>
          </a:xfrm>
          <a:prstGeom prst="rect">
            <a:avLst/>
          </a:prstGeom>
        </p:spPr>
      </p:pic>
      <p:sp>
        <p:nvSpPr>
          <p:cNvPr id="4" name="Slide Number Placeholder 3">
            <a:extLst>
              <a:ext uri="{FF2B5EF4-FFF2-40B4-BE49-F238E27FC236}">
                <a16:creationId xmlns:a16="http://schemas.microsoft.com/office/drawing/2014/main" id="{6406BDB0-A1D6-C83C-FF26-64FF31DD8A94}"/>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rgbClr val="FFFFFF"/>
                </a:solidFill>
              </a:rPr>
              <a:pPr>
                <a:spcAft>
                  <a:spcPts val="600"/>
                </a:spcAft>
              </a:pPr>
              <a:t>7</a:t>
            </a:fld>
            <a:endParaRPr lang="en-KR">
              <a:solidFill>
                <a:srgbClr val="FFFFFF"/>
              </a:solidFill>
            </a:endParaRPr>
          </a:p>
        </p:txBody>
      </p:sp>
      <p:cxnSp>
        <p:nvCxnSpPr>
          <p:cNvPr id="24" name="Straight Connector 23">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CBCC47-173E-3249-5C19-CFCDB53F20B2}"/>
              </a:ext>
            </a:extLst>
          </p:cNvPr>
          <p:cNvSpPr txBox="1"/>
          <p:nvPr/>
        </p:nvSpPr>
        <p:spPr>
          <a:xfrm>
            <a:off x="4229831" y="5252170"/>
            <a:ext cx="833236" cy="369332"/>
          </a:xfrm>
          <a:prstGeom prst="rect">
            <a:avLst/>
          </a:prstGeom>
          <a:noFill/>
        </p:spPr>
        <p:txBody>
          <a:bodyPr wrap="square">
            <a:spAutoFit/>
          </a:bodyPr>
          <a:lstStyle/>
          <a:p>
            <a:r>
              <a:rPr lang="en-US" sz="1800">
                <a:solidFill>
                  <a:schemeClr val="bg1"/>
                </a:solidFill>
              </a:rPr>
              <a:t>[3,12] </a:t>
            </a:r>
          </a:p>
        </p:txBody>
      </p:sp>
    </p:spTree>
    <p:extLst>
      <p:ext uri="{BB962C8B-B14F-4D97-AF65-F5344CB8AC3E}">
        <p14:creationId xmlns:p14="http://schemas.microsoft.com/office/powerpoint/2010/main" val="172536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4C6CD0-65A2-B4BD-F34A-2B8407FF5210}"/>
              </a:ext>
            </a:extLst>
          </p:cNvPr>
          <p:cNvSpPr>
            <a:spLocks noGrp="1"/>
          </p:cNvSpPr>
          <p:nvPr>
            <p:ph type="title"/>
          </p:nvPr>
        </p:nvSpPr>
        <p:spPr>
          <a:xfrm>
            <a:off x="232475" y="669925"/>
            <a:ext cx="5863525" cy="1325563"/>
          </a:xfrm>
        </p:spPr>
        <p:txBody>
          <a:bodyPr anchor="b">
            <a:normAutofit/>
          </a:bodyPr>
          <a:lstStyle/>
          <a:p>
            <a:r>
              <a:rPr lang="en-US" b="1">
                <a:solidFill>
                  <a:schemeClr val="bg1"/>
                </a:solidFill>
              </a:rPr>
              <a:t>Step 2 : Color Guidance</a:t>
            </a:r>
            <a:endParaRPr lang="en-US">
              <a:solidFill>
                <a:schemeClr val="bg1"/>
              </a:solidFill>
            </a:endParaRP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86908B-A6DC-4BC0-C587-F4CFB47DC6DC}"/>
              </a:ext>
            </a:extLst>
          </p:cNvPr>
          <p:cNvSpPr>
            <a:spLocks noGrp="1"/>
          </p:cNvSpPr>
          <p:nvPr>
            <p:ph idx="1"/>
          </p:nvPr>
        </p:nvSpPr>
        <p:spPr>
          <a:xfrm>
            <a:off x="1295400" y="2288833"/>
            <a:ext cx="4800600" cy="3711571"/>
          </a:xfrm>
        </p:spPr>
        <p:txBody>
          <a:bodyPr>
            <a:normAutofit/>
          </a:bodyPr>
          <a:lstStyle/>
          <a:p>
            <a:pPr>
              <a:buFont typeface="Arial" panose="020B0604020202020204" pitchFamily="34" charset="0"/>
              <a:buChar char="•"/>
            </a:pPr>
            <a:r>
              <a:rPr lang="en-US" sz="2000" b="1">
                <a:solidFill>
                  <a:schemeClr val="bg1"/>
                </a:solidFill>
              </a:rPr>
              <a:t>Why needed?</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Structure-only → color mismatch or desaturation</a:t>
            </a:r>
          </a:p>
          <a:p>
            <a:pPr>
              <a:buFont typeface="Arial" panose="020B0604020202020204" pitchFamily="34" charset="0"/>
              <a:buChar char="•"/>
            </a:pPr>
            <a:r>
              <a:rPr lang="en-US" sz="2000" b="1">
                <a:solidFill>
                  <a:schemeClr val="bg1"/>
                </a:solidFill>
              </a:rPr>
              <a:t>Steps:</a:t>
            </a:r>
            <a:endParaRPr lang="en-US" sz="2000">
              <a:solidFill>
                <a:schemeClr val="bg1"/>
              </a:solidFill>
            </a:endParaRPr>
          </a:p>
          <a:p>
            <a:pPr marL="742950" lvl="1" indent="-285750">
              <a:buFont typeface="Arial" panose="020B0604020202020204" pitchFamily="34" charset="0"/>
              <a:buChar char="•"/>
            </a:pPr>
            <a:r>
              <a:rPr lang="en-US" sz="2000">
                <a:solidFill>
                  <a:schemeClr val="bg1"/>
                </a:solidFill>
              </a:rPr>
              <a:t>TELEA inpainting for low-frequency color prior</a:t>
            </a:r>
          </a:p>
          <a:p>
            <a:pPr marL="742950" lvl="1" indent="-285750">
              <a:buFont typeface="Arial" panose="020B0604020202020204" pitchFamily="34" charset="0"/>
              <a:buChar char="•"/>
            </a:pPr>
            <a:r>
              <a:rPr lang="en-US" sz="2000">
                <a:solidFill>
                  <a:schemeClr val="bg1"/>
                </a:solidFill>
              </a:rPr>
              <a:t>Overlay predicted edges as black strokes</a:t>
            </a:r>
          </a:p>
          <a:p>
            <a:pPr marL="742950" lvl="1" indent="-285750">
              <a:buFont typeface="Arial" panose="020B0604020202020204" pitchFamily="34" charset="0"/>
              <a:buChar char="•"/>
            </a:pPr>
            <a:r>
              <a:rPr lang="en-US" sz="2000">
                <a:solidFill>
                  <a:schemeClr val="bg1"/>
                </a:solidFill>
              </a:rPr>
              <a:t>Result: Color + Structure composite image</a:t>
            </a:r>
          </a:p>
        </p:txBody>
      </p:sp>
      <p:pic>
        <p:nvPicPr>
          <p:cNvPr id="8" name="Picture 7" descr="A drawing of a child&#10;&#10;AI-generated content may be incorrect.">
            <a:extLst>
              <a:ext uri="{FF2B5EF4-FFF2-40B4-BE49-F238E27FC236}">
                <a16:creationId xmlns:a16="http://schemas.microsoft.com/office/drawing/2014/main" id="{623A2AAC-92CE-B8AE-2708-B13298E33E17}"/>
              </a:ext>
            </a:extLst>
          </p:cNvPr>
          <p:cNvPicPr>
            <a:picLocks noChangeAspect="1"/>
          </p:cNvPicPr>
          <p:nvPr/>
        </p:nvPicPr>
        <p:blipFill>
          <a:blip r:embed="rId3"/>
          <a:stretch>
            <a:fillRect/>
          </a:stretch>
        </p:blipFill>
        <p:spPr>
          <a:xfrm>
            <a:off x="7047247" y="369913"/>
            <a:ext cx="2784532" cy="2784532"/>
          </a:xfrm>
          <a:prstGeom prst="rect">
            <a:avLst/>
          </a:prstGeom>
        </p:spPr>
      </p:pic>
      <p:sp>
        <p:nvSpPr>
          <p:cNvPr id="17" name="Rectangle 16">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ith short dark hair&#10;&#10;AI-generated content may be incorrect.">
            <a:extLst>
              <a:ext uri="{FF2B5EF4-FFF2-40B4-BE49-F238E27FC236}">
                <a16:creationId xmlns:a16="http://schemas.microsoft.com/office/drawing/2014/main" id="{DA4B1C17-E71F-FE54-0005-9599B89D5864}"/>
              </a:ext>
            </a:extLst>
          </p:cNvPr>
          <p:cNvPicPr>
            <a:picLocks noChangeAspect="1"/>
          </p:cNvPicPr>
          <p:nvPr/>
        </p:nvPicPr>
        <p:blipFill>
          <a:blip r:embed="rId4"/>
          <a:stretch>
            <a:fillRect/>
          </a:stretch>
        </p:blipFill>
        <p:spPr>
          <a:xfrm>
            <a:off x="8280372" y="3601714"/>
            <a:ext cx="3073427" cy="3073427"/>
          </a:xfrm>
          <a:prstGeom prst="rect">
            <a:avLst/>
          </a:prstGeom>
        </p:spPr>
      </p:pic>
      <p:sp>
        <p:nvSpPr>
          <p:cNvPr id="4" name="Slide Number Placeholder 3">
            <a:extLst>
              <a:ext uri="{FF2B5EF4-FFF2-40B4-BE49-F238E27FC236}">
                <a16:creationId xmlns:a16="http://schemas.microsoft.com/office/drawing/2014/main" id="{6E490C5F-2674-5884-B2A4-AC580311C8FD}"/>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chemeClr val="bg1">
                    <a:lumMod val="50000"/>
                  </a:schemeClr>
                </a:solidFill>
              </a:rPr>
              <a:pPr>
                <a:spcAft>
                  <a:spcPts val="600"/>
                </a:spcAft>
              </a:pPr>
              <a:t>8</a:t>
            </a:fld>
            <a:endParaRPr lang="en-KR">
              <a:solidFill>
                <a:schemeClr val="bg1">
                  <a:lumMod val="50000"/>
                </a:schemeClr>
              </a:solidFill>
            </a:endParaRPr>
          </a:p>
        </p:txBody>
      </p:sp>
      <p:sp>
        <p:nvSpPr>
          <p:cNvPr id="19" name="Rectangle 18">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62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5837D44-5559-6B33-84D6-4923F73E8B6E}"/>
              </a:ext>
            </a:extLst>
          </p:cNvPr>
          <p:cNvSpPr>
            <a:spLocks noGrp="1"/>
          </p:cNvSpPr>
          <p:nvPr>
            <p:ph type="title"/>
          </p:nvPr>
        </p:nvSpPr>
        <p:spPr>
          <a:xfrm>
            <a:off x="838200" y="448721"/>
            <a:ext cx="8464826" cy="1225650"/>
          </a:xfrm>
        </p:spPr>
        <p:txBody>
          <a:bodyPr anchor="b">
            <a:normAutofit/>
          </a:bodyPr>
          <a:lstStyle/>
          <a:p>
            <a:r>
              <a:rPr lang="en-US" sz="3800" b="1">
                <a:solidFill>
                  <a:schemeClr val="bg1"/>
                </a:solidFill>
              </a:rPr>
              <a:t>Step 3 : G2 - Final Image Completion</a:t>
            </a:r>
            <a:endParaRPr lang="en-US" sz="3800">
              <a:solidFill>
                <a:schemeClr val="bg1"/>
              </a:solidFill>
            </a:endParaRP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47A3ED-AEB8-4C46-0F17-2BB7D3798681}"/>
              </a:ext>
            </a:extLst>
          </p:cNvPr>
          <p:cNvSpPr>
            <a:spLocks noGrp="1"/>
          </p:cNvSpPr>
          <p:nvPr>
            <p:ph idx="1"/>
          </p:nvPr>
        </p:nvSpPr>
        <p:spPr>
          <a:xfrm>
            <a:off x="897769" y="1909192"/>
            <a:ext cx="4586513" cy="3647710"/>
          </a:xfrm>
        </p:spPr>
        <p:txBody>
          <a:bodyPr>
            <a:normAutofit/>
          </a:bodyPr>
          <a:lstStyle/>
          <a:p>
            <a:pPr>
              <a:buFont typeface="Arial" panose="020B0604020202020204" pitchFamily="34" charset="0"/>
              <a:buChar char="•"/>
            </a:pPr>
            <a:r>
              <a:rPr lang="en-US" sz="1700" b="1">
                <a:solidFill>
                  <a:schemeClr val="bg1"/>
                </a:solidFill>
              </a:rPr>
              <a:t>Input:</a:t>
            </a:r>
            <a:endParaRPr lang="en-US" sz="1700">
              <a:solidFill>
                <a:schemeClr val="bg1"/>
              </a:solidFill>
            </a:endParaRPr>
          </a:p>
          <a:p>
            <a:pPr marL="742950" lvl="1" indent="-285750">
              <a:buFont typeface="Arial" panose="020B0604020202020204" pitchFamily="34" charset="0"/>
              <a:buChar char="•"/>
            </a:pPr>
            <a:r>
              <a:rPr lang="en-US" sz="1700">
                <a:solidFill>
                  <a:schemeClr val="bg1"/>
                </a:solidFill>
              </a:rPr>
              <a:t>Masked RGB + Fused Guidance + Mask = 7 channels</a:t>
            </a:r>
          </a:p>
          <a:p>
            <a:pPr>
              <a:buFont typeface="Arial" panose="020B0604020202020204" pitchFamily="34" charset="0"/>
              <a:buChar char="•"/>
            </a:pPr>
            <a:r>
              <a:rPr lang="en-US" sz="1700" b="1">
                <a:solidFill>
                  <a:schemeClr val="bg1"/>
                </a:solidFill>
              </a:rPr>
              <a:t>Architecture:</a:t>
            </a:r>
            <a:r>
              <a:rPr lang="en-US" sz="1700">
                <a:solidFill>
                  <a:schemeClr val="bg1"/>
                </a:solidFill>
              </a:rPr>
              <a:t> Residual blocks, no skip connections</a:t>
            </a:r>
          </a:p>
          <a:p>
            <a:pPr>
              <a:buFont typeface="Arial" panose="020B0604020202020204" pitchFamily="34" charset="0"/>
              <a:buChar char="•"/>
            </a:pPr>
            <a:r>
              <a:rPr lang="en-US" sz="1700" b="1">
                <a:solidFill>
                  <a:schemeClr val="bg1"/>
                </a:solidFill>
              </a:rPr>
              <a:t>Losses:</a:t>
            </a:r>
            <a:endParaRPr lang="en-US" sz="1700">
              <a:solidFill>
                <a:schemeClr val="bg1"/>
              </a:solidFill>
            </a:endParaRPr>
          </a:p>
          <a:p>
            <a:pPr marL="742950" lvl="1" indent="-285750">
              <a:buFont typeface="Arial" panose="020B0604020202020204" pitchFamily="34" charset="0"/>
              <a:buChar char="•"/>
            </a:pPr>
            <a:r>
              <a:rPr lang="en-US" sz="1700">
                <a:solidFill>
                  <a:schemeClr val="bg1"/>
                </a:solidFill>
              </a:rPr>
              <a:t>L1 (masked region)</a:t>
            </a:r>
          </a:p>
          <a:p>
            <a:pPr marL="742950" lvl="1" indent="-285750">
              <a:buFont typeface="Arial" panose="020B0604020202020204" pitchFamily="34" charset="0"/>
              <a:buChar char="•"/>
            </a:pPr>
            <a:r>
              <a:rPr lang="en-US" sz="1700">
                <a:solidFill>
                  <a:schemeClr val="bg1"/>
                </a:solidFill>
              </a:rPr>
              <a:t>Perceptual &amp; Style (VGG)</a:t>
            </a:r>
          </a:p>
          <a:p>
            <a:pPr marL="742950" lvl="1" indent="-285750">
              <a:buFont typeface="Arial" panose="020B0604020202020204" pitchFamily="34" charset="0"/>
              <a:buChar char="•"/>
            </a:pPr>
            <a:r>
              <a:rPr lang="en-US" sz="1700">
                <a:solidFill>
                  <a:schemeClr val="bg1"/>
                </a:solidFill>
              </a:rPr>
              <a:t>Adversarial (D2)</a:t>
            </a:r>
          </a:p>
          <a:p>
            <a:pPr marL="742950" lvl="1" indent="-285750">
              <a:buFont typeface="Arial" panose="020B0604020202020204" pitchFamily="34" charset="0"/>
              <a:buChar char="•"/>
            </a:pPr>
            <a:r>
              <a:rPr lang="en-US" sz="1700">
                <a:solidFill>
                  <a:schemeClr val="bg1"/>
                </a:solidFill>
              </a:rPr>
              <a:t>Feature Matching</a:t>
            </a:r>
          </a:p>
          <a:p>
            <a:pPr>
              <a:buFont typeface="Arial" panose="020B0604020202020204" pitchFamily="34" charset="0"/>
              <a:buChar char="•"/>
            </a:pPr>
            <a:r>
              <a:rPr lang="en-US" sz="1700" b="1">
                <a:solidFill>
                  <a:schemeClr val="bg1"/>
                </a:solidFill>
              </a:rPr>
              <a:t>Goal:</a:t>
            </a:r>
            <a:r>
              <a:rPr lang="en-US" sz="1700">
                <a:solidFill>
                  <a:schemeClr val="bg1"/>
                </a:solidFill>
              </a:rPr>
              <a:t> Generate realistic and aligned output</a:t>
            </a:r>
          </a:p>
          <a:p>
            <a:endParaRPr lang="en-US" sz="1700">
              <a:solidFill>
                <a:schemeClr val="bg1"/>
              </a:solidFill>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7507EA8-A0FE-253B-FDC0-429739F64D99}"/>
              </a:ext>
            </a:extLst>
          </p:cNvPr>
          <p:cNvSpPr>
            <a:spLocks noGrp="1"/>
          </p:cNvSpPr>
          <p:nvPr>
            <p:ph type="sldNum" sz="quarter" idx="12"/>
          </p:nvPr>
        </p:nvSpPr>
        <p:spPr>
          <a:xfrm>
            <a:off x="9303026" y="6356350"/>
            <a:ext cx="2050774" cy="365125"/>
          </a:xfrm>
        </p:spPr>
        <p:txBody>
          <a:bodyPr>
            <a:normAutofit/>
          </a:bodyPr>
          <a:lstStyle/>
          <a:p>
            <a:pPr>
              <a:spcAft>
                <a:spcPts val="600"/>
              </a:spcAft>
            </a:pPr>
            <a:fld id="{AFBA9B49-0483-834D-97B0-51530009B1A2}" type="slidenum">
              <a:rPr lang="en-KR">
                <a:solidFill>
                  <a:srgbClr val="FFFFFF"/>
                </a:solidFill>
              </a:rPr>
              <a:pPr>
                <a:spcAft>
                  <a:spcPts val="600"/>
                </a:spcAft>
              </a:pPr>
              <a:t>9</a:t>
            </a:fld>
            <a:endParaRPr lang="en-KR">
              <a:solidFill>
                <a:srgbClr val="FFFFFF"/>
              </a:solidFill>
            </a:endParaRPr>
          </a:p>
        </p:txBody>
      </p:sp>
      <p:pic>
        <p:nvPicPr>
          <p:cNvPr id="7" name="Picture 6" descr="A collage of a person's face&#10;&#10;AI-generated content may be incorrect.">
            <a:extLst>
              <a:ext uri="{FF2B5EF4-FFF2-40B4-BE49-F238E27FC236}">
                <a16:creationId xmlns:a16="http://schemas.microsoft.com/office/drawing/2014/main" id="{837BB8F5-EE36-DB07-3F4D-9EB5BC3885AB}"/>
              </a:ext>
            </a:extLst>
          </p:cNvPr>
          <p:cNvPicPr>
            <a:picLocks noChangeAspect="1"/>
          </p:cNvPicPr>
          <p:nvPr/>
        </p:nvPicPr>
        <p:blipFill>
          <a:blip r:embed="rId3"/>
          <a:stretch>
            <a:fillRect/>
          </a:stretch>
        </p:blipFill>
        <p:spPr>
          <a:xfrm>
            <a:off x="5661419" y="1909192"/>
            <a:ext cx="6530581" cy="3731761"/>
          </a:xfrm>
          <a:prstGeom prst="rect">
            <a:avLst/>
          </a:prstGeom>
        </p:spPr>
      </p:pic>
    </p:spTree>
    <p:extLst>
      <p:ext uri="{BB962C8B-B14F-4D97-AF65-F5344CB8AC3E}">
        <p14:creationId xmlns:p14="http://schemas.microsoft.com/office/powerpoint/2010/main" val="194393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3410</Words>
  <Application>Microsoft Office PowerPoint</Application>
  <PresentationFormat>Widescreen</PresentationFormat>
  <Paragraphs>232</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Roboto</vt:lpstr>
      <vt:lpstr>Office Theme</vt:lpstr>
      <vt:lpstr>EdgeConnect+: Adversarial Inpainting with Edge and Color Guidance Final Project Presentation</vt:lpstr>
      <vt:lpstr>Introduction</vt:lpstr>
      <vt:lpstr>Related Work</vt:lpstr>
      <vt:lpstr>EdgeConnect Overview</vt:lpstr>
      <vt:lpstr>EdgeConnect+</vt:lpstr>
      <vt:lpstr>Dataset</vt:lpstr>
      <vt:lpstr>Step 1 : G1 - Edge Generator</vt:lpstr>
      <vt:lpstr>Step 2 : Color Guidance</vt:lpstr>
      <vt:lpstr>Step 3 : G2 - Final Image Completion</vt:lpstr>
      <vt:lpstr>Training</vt:lpstr>
      <vt:lpstr>Quantitative Results</vt:lpstr>
      <vt:lpstr>Conclusions</vt:lpstr>
      <vt:lpstr>Future Work</vt:lpstr>
      <vt:lpstr>References</vt:lpstr>
      <vt:lpstr>Thank You </vt:lpstr>
      <vt:lpstr>Abhinay Kotla axk5827@mavs.uta.edu   Sanjana Ravi Prakash sxr8375@mavs.uta.edu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EdgeConnect+: Adversarial Inpainting with Edge and Color Guidance Final Project Presentation</dc:title>
  <dc:creator>Park, Wonjun</dc:creator>
  <cp:lastModifiedBy>Abhinay Kotla</cp:lastModifiedBy>
  <cp:revision>1</cp:revision>
  <dcterms:created xsi:type="dcterms:W3CDTF">2025-03-27T15:45:21Z</dcterms:created>
  <dcterms:modified xsi:type="dcterms:W3CDTF">2025-05-06T20:22:57Z</dcterms:modified>
</cp:coreProperties>
</file>