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8" r:id="rId4"/>
    <p:sldId id="289" r:id="rId5"/>
    <p:sldId id="290" r:id="rId6"/>
    <p:sldId id="291" r:id="rId7"/>
    <p:sldId id="293" r:id="rId8"/>
    <p:sldId id="294" r:id="rId9"/>
    <p:sldId id="295" r:id="rId10"/>
    <p:sldId id="297" r:id="rId11"/>
    <p:sldId id="304" r:id="rId12"/>
    <p:sldId id="296" r:id="rId13"/>
    <p:sldId id="298" r:id="rId14"/>
    <p:sldId id="299" r:id="rId15"/>
    <p:sldId id="300" r:id="rId16"/>
    <p:sldId id="301" r:id="rId17"/>
    <p:sldId id="302" r:id="rId18"/>
    <p:sldId id="288" r:id="rId19"/>
    <p:sldId id="305" r:id="rId20"/>
    <p:sldId id="257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E1D0BF-BEE3-FCED-8B7B-323016D0A02A}" name="Kotla, Abhinay" initials="KA" userId="S::axk5827@mavs.uta.edu::9cc4fa15-d558-4b09-94af-6b8322bd11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5F7EE-DC3A-23BA-0CEA-F98027F52B92}" v="1" dt="2025-04-25T16:50:34.678"/>
    <p1510:client id="{F2CA15D6-CC2F-C24A-8635-3B0B7C361B98}" v="20" dt="2025-04-25T12:57:27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64114" autoAdjust="0"/>
  </p:normalViewPr>
  <p:slideViewPr>
    <p:cSldViewPr snapToGrid="0" showGuides="1">
      <p:cViewPr varScale="1">
        <p:scale>
          <a:sx n="75" d="100"/>
          <a:sy n="75" d="100"/>
        </p:scale>
        <p:origin x="1332" y="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la, Abhinay" userId="S::axk5827@mavs.uta.edu::9cc4fa15-d558-4b09-94af-6b8322bd1181" providerId="AD" clId="Web-{5255F7EE-DC3A-23BA-0CEA-F98027F52B92}"/>
    <pc:docChg chg="addSld">
      <pc:chgData name="Kotla, Abhinay" userId="S::axk5827@mavs.uta.edu::9cc4fa15-d558-4b09-94af-6b8322bd1181" providerId="AD" clId="Web-{5255F7EE-DC3A-23BA-0CEA-F98027F52B92}" dt="2025-04-25T16:50:34.678" v="0"/>
      <pc:docMkLst>
        <pc:docMk/>
      </pc:docMkLst>
      <pc:sldChg chg="new">
        <pc:chgData name="Kotla, Abhinay" userId="S::axk5827@mavs.uta.edu::9cc4fa15-d558-4b09-94af-6b8322bd1181" providerId="AD" clId="Web-{5255F7EE-DC3A-23BA-0CEA-F98027F52B92}" dt="2025-04-25T16:50:34.678" v="0"/>
        <pc:sldMkLst>
          <pc:docMk/>
          <pc:sldMk cId="774502020" sldId="293"/>
        </pc:sldMkLst>
      </pc:sldChg>
    </pc:docChg>
  </pc:docChgLst>
  <pc:docChgLst>
    <pc:chgData name="Park, Wonjun" userId="b7ccadb5-266d-4b52-a139-568b916a9101" providerId="ADAL" clId="{F2CA15D6-CC2F-C24A-8635-3B0B7C361B98}"/>
    <pc:docChg chg="undo redo custSel addSld delSld modSld">
      <pc:chgData name="Park, Wonjun" userId="b7ccadb5-266d-4b52-a139-568b916a9101" providerId="ADAL" clId="{F2CA15D6-CC2F-C24A-8635-3B0B7C361B98}" dt="2025-04-25T13:15:39.407" v="1478" actId="1076"/>
      <pc:docMkLst>
        <pc:docMk/>
      </pc:docMkLst>
      <pc:sldChg chg="modSp mod">
        <pc:chgData name="Park, Wonjun" userId="b7ccadb5-266d-4b52-a139-568b916a9101" providerId="ADAL" clId="{F2CA15D6-CC2F-C24A-8635-3B0B7C361B98}" dt="2025-04-24T21:45:18.468" v="530" actId="20577"/>
        <pc:sldMkLst>
          <pc:docMk/>
          <pc:sldMk cId="2080570875" sldId="256"/>
        </pc:sldMkLst>
        <pc:spChg chg="mod">
          <ac:chgData name="Park, Wonjun" userId="b7ccadb5-266d-4b52-a139-568b916a9101" providerId="ADAL" clId="{F2CA15D6-CC2F-C24A-8635-3B0B7C361B98}" dt="2025-04-24T21:45:18.468" v="530" actId="20577"/>
          <ac:spMkLst>
            <pc:docMk/>
            <pc:sldMk cId="2080570875" sldId="256"/>
            <ac:spMk id="2" creationId="{8EB1DB28-B24F-41C4-3A4B-2649E9E2D111}"/>
          </ac:spMkLst>
        </pc:spChg>
        <pc:spChg chg="mod">
          <ac:chgData name="Park, Wonjun" userId="b7ccadb5-266d-4b52-a139-568b916a9101" providerId="ADAL" clId="{F2CA15D6-CC2F-C24A-8635-3B0B7C361B98}" dt="2025-04-24T16:27:46.235" v="150" actId="1076"/>
          <ac:spMkLst>
            <pc:docMk/>
            <pc:sldMk cId="2080570875" sldId="256"/>
            <ac:spMk id="3" creationId="{DE52B6F5-19A1-7494-0A66-9A004E0406BB}"/>
          </ac:spMkLst>
        </pc:spChg>
      </pc:sldChg>
      <pc:sldChg chg="modSp mod">
        <pc:chgData name="Park, Wonjun" userId="b7ccadb5-266d-4b52-a139-568b916a9101" providerId="ADAL" clId="{F2CA15D6-CC2F-C24A-8635-3B0B7C361B98}" dt="2025-04-24T21:44:47.680" v="525" actId="20577"/>
        <pc:sldMkLst>
          <pc:docMk/>
          <pc:sldMk cId="643706314" sldId="258"/>
        </pc:sldMkLst>
        <pc:spChg chg="mod">
          <ac:chgData name="Park, Wonjun" userId="b7ccadb5-266d-4b52-a139-568b916a9101" providerId="ADAL" clId="{F2CA15D6-CC2F-C24A-8635-3B0B7C361B98}" dt="2025-04-24T21:44:47.680" v="525" actId="20577"/>
          <ac:spMkLst>
            <pc:docMk/>
            <pc:sldMk cId="643706314" sldId="258"/>
            <ac:spMk id="2" creationId="{FBFAE268-B96A-4652-7DE3-305720A80353}"/>
          </ac:spMkLst>
        </pc:spChg>
        <pc:spChg chg="mod">
          <ac:chgData name="Park, Wonjun" userId="b7ccadb5-266d-4b52-a139-568b916a9101" providerId="ADAL" clId="{F2CA15D6-CC2F-C24A-8635-3B0B7C361B98}" dt="2025-04-24T21:44:46.492" v="524" actId="20577"/>
          <ac:spMkLst>
            <pc:docMk/>
            <pc:sldMk cId="643706314" sldId="258"/>
            <ac:spMk id="3" creationId="{BAD11EB9-A9EC-AD4B-0E3A-76A956D8E887}"/>
          </ac:spMkLst>
        </pc:spChg>
      </pc:sldChg>
      <pc:sldChg chg="del">
        <pc:chgData name="Park, Wonjun" userId="b7ccadb5-266d-4b52-a139-568b916a9101" providerId="ADAL" clId="{F2CA15D6-CC2F-C24A-8635-3B0B7C361B98}" dt="2025-04-24T16:24:41.265" v="41" actId="2696"/>
        <pc:sldMkLst>
          <pc:docMk/>
          <pc:sldMk cId="3120726856" sldId="259"/>
        </pc:sldMkLst>
      </pc:sldChg>
      <pc:sldChg chg="modSp mod">
        <pc:chgData name="Park, Wonjun" userId="b7ccadb5-266d-4b52-a139-568b916a9101" providerId="ADAL" clId="{F2CA15D6-CC2F-C24A-8635-3B0B7C361B98}" dt="2025-04-24T19:29:40.735" v="521" actId="20577"/>
        <pc:sldMkLst>
          <pc:docMk/>
          <pc:sldMk cId="2439852908" sldId="260"/>
        </pc:sldMkLst>
        <pc:spChg chg="mod">
          <ac:chgData name="Park, Wonjun" userId="b7ccadb5-266d-4b52-a139-568b916a9101" providerId="ADAL" clId="{F2CA15D6-CC2F-C24A-8635-3B0B7C361B98}" dt="2025-04-24T19:29:40.735" v="521" actId="20577"/>
          <ac:spMkLst>
            <pc:docMk/>
            <pc:sldMk cId="2439852908" sldId="260"/>
            <ac:spMk id="3" creationId="{AC439AD7-15B6-9716-F672-AF0C11A5E818}"/>
          </ac:spMkLst>
        </pc:spChg>
      </pc:sldChg>
      <pc:sldChg chg="del">
        <pc:chgData name="Park, Wonjun" userId="b7ccadb5-266d-4b52-a139-568b916a9101" providerId="ADAL" clId="{F2CA15D6-CC2F-C24A-8635-3B0B7C361B98}" dt="2025-04-24T16:24:41.414" v="58" actId="2696"/>
        <pc:sldMkLst>
          <pc:docMk/>
          <pc:sldMk cId="4045986769" sldId="262"/>
        </pc:sldMkLst>
      </pc:sldChg>
      <pc:sldChg chg="del">
        <pc:chgData name="Park, Wonjun" userId="b7ccadb5-266d-4b52-a139-568b916a9101" providerId="ADAL" clId="{F2CA15D6-CC2F-C24A-8635-3B0B7C361B98}" dt="2025-04-24T16:24:41.357" v="51" actId="2696"/>
        <pc:sldMkLst>
          <pc:docMk/>
          <pc:sldMk cId="824506651" sldId="263"/>
        </pc:sldMkLst>
      </pc:sldChg>
      <pc:sldChg chg="del">
        <pc:chgData name="Park, Wonjun" userId="b7ccadb5-266d-4b52-a139-568b916a9101" providerId="ADAL" clId="{F2CA15D6-CC2F-C24A-8635-3B0B7C361B98}" dt="2025-04-24T16:24:41.453" v="59" actId="2696"/>
        <pc:sldMkLst>
          <pc:docMk/>
          <pc:sldMk cId="509239051" sldId="264"/>
        </pc:sldMkLst>
      </pc:sldChg>
      <pc:sldChg chg="del">
        <pc:chgData name="Park, Wonjun" userId="b7ccadb5-266d-4b52-a139-568b916a9101" providerId="ADAL" clId="{F2CA15D6-CC2F-C24A-8635-3B0B7C361B98}" dt="2025-04-24T16:24:41.271" v="43" actId="2696"/>
        <pc:sldMkLst>
          <pc:docMk/>
          <pc:sldMk cId="2627931407" sldId="265"/>
        </pc:sldMkLst>
      </pc:sldChg>
      <pc:sldChg chg="del">
        <pc:chgData name="Park, Wonjun" userId="b7ccadb5-266d-4b52-a139-568b916a9101" providerId="ADAL" clId="{F2CA15D6-CC2F-C24A-8635-3B0B7C361B98}" dt="2025-04-24T16:24:41.364" v="53" actId="2696"/>
        <pc:sldMkLst>
          <pc:docMk/>
          <pc:sldMk cId="3056567311" sldId="266"/>
        </pc:sldMkLst>
      </pc:sldChg>
      <pc:sldChg chg="del">
        <pc:chgData name="Park, Wonjun" userId="b7ccadb5-266d-4b52-a139-568b916a9101" providerId="ADAL" clId="{F2CA15D6-CC2F-C24A-8635-3B0B7C361B98}" dt="2025-04-24T16:24:41.534" v="63" actId="2696"/>
        <pc:sldMkLst>
          <pc:docMk/>
          <pc:sldMk cId="1837389241" sldId="267"/>
        </pc:sldMkLst>
      </pc:sldChg>
      <pc:sldChg chg="del">
        <pc:chgData name="Park, Wonjun" userId="b7ccadb5-266d-4b52-a139-568b916a9101" providerId="ADAL" clId="{F2CA15D6-CC2F-C24A-8635-3B0B7C361B98}" dt="2025-04-24T16:24:41.277" v="45" actId="2696"/>
        <pc:sldMkLst>
          <pc:docMk/>
          <pc:sldMk cId="2600077801" sldId="268"/>
        </pc:sldMkLst>
      </pc:sldChg>
      <pc:sldChg chg="del">
        <pc:chgData name="Park, Wonjun" userId="b7ccadb5-266d-4b52-a139-568b916a9101" providerId="ADAL" clId="{F2CA15D6-CC2F-C24A-8635-3B0B7C361B98}" dt="2025-04-24T16:24:41.369" v="55" actId="2696"/>
        <pc:sldMkLst>
          <pc:docMk/>
          <pc:sldMk cId="1439494970" sldId="269"/>
        </pc:sldMkLst>
      </pc:sldChg>
      <pc:sldChg chg="del">
        <pc:chgData name="Park, Wonjun" userId="b7ccadb5-266d-4b52-a139-568b916a9101" providerId="ADAL" clId="{F2CA15D6-CC2F-C24A-8635-3B0B7C361B98}" dt="2025-04-24T16:24:41.279" v="46" actId="2696"/>
        <pc:sldMkLst>
          <pc:docMk/>
          <pc:sldMk cId="863610681" sldId="270"/>
        </pc:sldMkLst>
      </pc:sldChg>
      <pc:sldChg chg="del">
        <pc:chgData name="Park, Wonjun" userId="b7ccadb5-266d-4b52-a139-568b916a9101" providerId="ADAL" clId="{F2CA15D6-CC2F-C24A-8635-3B0B7C361B98}" dt="2025-04-24T16:24:41.371" v="56" actId="2696"/>
        <pc:sldMkLst>
          <pc:docMk/>
          <pc:sldMk cId="2829615597" sldId="271"/>
        </pc:sldMkLst>
      </pc:sldChg>
      <pc:sldChg chg="del">
        <pc:chgData name="Park, Wonjun" userId="b7ccadb5-266d-4b52-a139-568b916a9101" providerId="ADAL" clId="{F2CA15D6-CC2F-C24A-8635-3B0B7C361B98}" dt="2025-04-24T16:24:41.274" v="44" actId="2696"/>
        <pc:sldMkLst>
          <pc:docMk/>
          <pc:sldMk cId="1138045144" sldId="272"/>
        </pc:sldMkLst>
      </pc:sldChg>
      <pc:sldChg chg="del">
        <pc:chgData name="Park, Wonjun" userId="b7ccadb5-266d-4b52-a139-568b916a9101" providerId="ADAL" clId="{F2CA15D6-CC2F-C24A-8635-3B0B7C361B98}" dt="2025-04-24T16:24:41.322" v="48" actId="2696"/>
        <pc:sldMkLst>
          <pc:docMk/>
          <pc:sldMk cId="3430449776" sldId="273"/>
        </pc:sldMkLst>
      </pc:sldChg>
      <pc:sldChg chg="del">
        <pc:chgData name="Park, Wonjun" userId="b7ccadb5-266d-4b52-a139-568b916a9101" providerId="ADAL" clId="{F2CA15D6-CC2F-C24A-8635-3B0B7C361B98}" dt="2025-04-24T16:24:41.367" v="54" actId="2696"/>
        <pc:sldMkLst>
          <pc:docMk/>
          <pc:sldMk cId="4089899590" sldId="274"/>
        </pc:sldMkLst>
      </pc:sldChg>
      <pc:sldChg chg="del">
        <pc:chgData name="Park, Wonjun" userId="b7ccadb5-266d-4b52-a139-568b916a9101" providerId="ADAL" clId="{F2CA15D6-CC2F-C24A-8635-3B0B7C361B98}" dt="2025-04-24T16:24:41.373" v="57" actId="2696"/>
        <pc:sldMkLst>
          <pc:docMk/>
          <pc:sldMk cId="2021620808" sldId="275"/>
        </pc:sldMkLst>
      </pc:sldChg>
      <pc:sldChg chg="del">
        <pc:chgData name="Park, Wonjun" userId="b7ccadb5-266d-4b52-a139-568b916a9101" providerId="ADAL" clId="{F2CA15D6-CC2F-C24A-8635-3B0B7C361B98}" dt="2025-04-24T16:24:41.352" v="49" actId="2696"/>
        <pc:sldMkLst>
          <pc:docMk/>
          <pc:sldMk cId="1916899810" sldId="276"/>
        </pc:sldMkLst>
      </pc:sldChg>
      <pc:sldChg chg="del">
        <pc:chgData name="Park, Wonjun" userId="b7ccadb5-266d-4b52-a139-568b916a9101" providerId="ADAL" clId="{F2CA15D6-CC2F-C24A-8635-3B0B7C361B98}" dt="2025-04-24T16:24:41.319" v="47" actId="2696"/>
        <pc:sldMkLst>
          <pc:docMk/>
          <pc:sldMk cId="3616306127" sldId="277"/>
        </pc:sldMkLst>
      </pc:sldChg>
      <pc:sldChg chg="del">
        <pc:chgData name="Park, Wonjun" userId="b7ccadb5-266d-4b52-a139-568b916a9101" providerId="ADAL" clId="{F2CA15D6-CC2F-C24A-8635-3B0B7C361B98}" dt="2025-04-24T16:24:41.496" v="60" actId="2696"/>
        <pc:sldMkLst>
          <pc:docMk/>
          <pc:sldMk cId="1569986312" sldId="281"/>
        </pc:sldMkLst>
      </pc:sldChg>
      <pc:sldChg chg="del">
        <pc:chgData name="Park, Wonjun" userId="b7ccadb5-266d-4b52-a139-568b916a9101" providerId="ADAL" clId="{F2CA15D6-CC2F-C24A-8635-3B0B7C361B98}" dt="2025-04-24T16:24:41.499" v="61" actId="2696"/>
        <pc:sldMkLst>
          <pc:docMk/>
          <pc:sldMk cId="3901503365" sldId="282"/>
        </pc:sldMkLst>
      </pc:sldChg>
      <pc:sldChg chg="del">
        <pc:chgData name="Park, Wonjun" userId="b7ccadb5-266d-4b52-a139-568b916a9101" providerId="ADAL" clId="{F2CA15D6-CC2F-C24A-8635-3B0B7C361B98}" dt="2025-04-24T16:24:41.501" v="62" actId="2696"/>
        <pc:sldMkLst>
          <pc:docMk/>
          <pc:sldMk cId="1421117535" sldId="283"/>
        </pc:sldMkLst>
      </pc:sldChg>
      <pc:sldChg chg="del">
        <pc:chgData name="Park, Wonjun" userId="b7ccadb5-266d-4b52-a139-568b916a9101" providerId="ADAL" clId="{F2CA15D6-CC2F-C24A-8635-3B0B7C361B98}" dt="2025-04-24T16:24:41.355" v="50" actId="2696"/>
        <pc:sldMkLst>
          <pc:docMk/>
          <pc:sldMk cId="1427845035" sldId="284"/>
        </pc:sldMkLst>
      </pc:sldChg>
      <pc:sldChg chg="del">
        <pc:chgData name="Park, Wonjun" userId="b7ccadb5-266d-4b52-a139-568b916a9101" providerId="ADAL" clId="{F2CA15D6-CC2F-C24A-8635-3B0B7C361B98}" dt="2025-04-24T16:24:41.268" v="42" actId="2696"/>
        <pc:sldMkLst>
          <pc:docMk/>
          <pc:sldMk cId="1137809525" sldId="285"/>
        </pc:sldMkLst>
      </pc:sldChg>
      <pc:sldChg chg="del">
        <pc:chgData name="Park, Wonjun" userId="b7ccadb5-266d-4b52-a139-568b916a9101" providerId="ADAL" clId="{F2CA15D6-CC2F-C24A-8635-3B0B7C361B98}" dt="2025-04-24T16:24:41.361" v="52" actId="2696"/>
        <pc:sldMkLst>
          <pc:docMk/>
          <pc:sldMk cId="2245750566" sldId="286"/>
        </pc:sldMkLst>
      </pc:sldChg>
      <pc:sldChg chg="modSp del mod">
        <pc:chgData name="Park, Wonjun" userId="b7ccadb5-266d-4b52-a139-568b916a9101" providerId="ADAL" clId="{F2CA15D6-CC2F-C24A-8635-3B0B7C361B98}" dt="2025-04-24T19:25:23.637" v="360" actId="2696"/>
        <pc:sldMkLst>
          <pc:docMk/>
          <pc:sldMk cId="3290047371" sldId="287"/>
        </pc:sldMkLst>
        <pc:spChg chg="mod">
          <ac:chgData name="Park, Wonjun" userId="b7ccadb5-266d-4b52-a139-568b916a9101" providerId="ADAL" clId="{F2CA15D6-CC2F-C24A-8635-3B0B7C361B98}" dt="2025-04-24T19:25:17.919" v="358" actId="20577"/>
          <ac:spMkLst>
            <pc:docMk/>
            <pc:sldMk cId="3290047371" sldId="287"/>
            <ac:spMk id="2" creationId="{01449495-E912-D0EC-F387-CA935C45BD5A}"/>
          </ac:spMkLst>
        </pc:spChg>
        <pc:spChg chg="mod">
          <ac:chgData name="Park, Wonjun" userId="b7ccadb5-266d-4b52-a139-568b916a9101" providerId="ADAL" clId="{F2CA15D6-CC2F-C24A-8635-3B0B7C361B98}" dt="2025-04-24T16:24:52.901" v="66" actId="20577"/>
          <ac:spMkLst>
            <pc:docMk/>
            <pc:sldMk cId="3290047371" sldId="287"/>
            <ac:spMk id="3" creationId="{A7B15D8A-8941-9DD4-255C-A63DC5C3A0C5}"/>
          </ac:spMkLst>
        </pc:spChg>
      </pc:sldChg>
      <pc:sldChg chg="modSp add mod">
        <pc:chgData name="Park, Wonjun" userId="b7ccadb5-266d-4b52-a139-568b916a9101" providerId="ADAL" clId="{F2CA15D6-CC2F-C24A-8635-3B0B7C361B98}" dt="2025-04-25T10:51:05.522" v="1363" actId="20577"/>
        <pc:sldMkLst>
          <pc:docMk/>
          <pc:sldMk cId="2637966517" sldId="288"/>
        </pc:sldMkLst>
        <pc:spChg chg="mod">
          <ac:chgData name="Park, Wonjun" userId="b7ccadb5-266d-4b52-a139-568b916a9101" providerId="ADAL" clId="{F2CA15D6-CC2F-C24A-8635-3B0B7C361B98}" dt="2025-04-24T21:44:57.941" v="529" actId="20577"/>
          <ac:spMkLst>
            <pc:docMk/>
            <pc:sldMk cId="2637966517" sldId="288"/>
            <ac:spMk id="2" creationId="{B083CFCD-A55D-446A-23F2-267B57935BB7}"/>
          </ac:spMkLst>
        </pc:spChg>
        <pc:spChg chg="mod">
          <ac:chgData name="Park, Wonjun" userId="b7ccadb5-266d-4b52-a139-568b916a9101" providerId="ADAL" clId="{F2CA15D6-CC2F-C24A-8635-3B0B7C361B98}" dt="2025-04-25T10:51:05.522" v="1363" actId="20577"/>
          <ac:spMkLst>
            <pc:docMk/>
            <pc:sldMk cId="2637966517" sldId="288"/>
            <ac:spMk id="3" creationId="{83820824-B6CD-5925-54AF-6799A43D1F11}"/>
          </ac:spMkLst>
        </pc:spChg>
      </pc:sldChg>
      <pc:sldChg chg="addSp delSp modSp new mod">
        <pc:chgData name="Park, Wonjun" userId="b7ccadb5-266d-4b52-a139-568b916a9101" providerId="ADAL" clId="{F2CA15D6-CC2F-C24A-8635-3B0B7C361B98}" dt="2025-04-24T21:56:08.703" v="607" actId="1076"/>
        <pc:sldMkLst>
          <pc:docMk/>
          <pc:sldMk cId="840117018" sldId="289"/>
        </pc:sldMkLst>
        <pc:spChg chg="mod">
          <ac:chgData name="Park, Wonjun" userId="b7ccadb5-266d-4b52-a139-568b916a9101" providerId="ADAL" clId="{F2CA15D6-CC2F-C24A-8635-3B0B7C361B98}" dt="2025-04-24T21:44:52.210" v="526" actId="6549"/>
          <ac:spMkLst>
            <pc:docMk/>
            <pc:sldMk cId="840117018" sldId="289"/>
            <ac:spMk id="2" creationId="{1DFEEB3D-785E-CE4C-291F-83DF2690BE93}"/>
          </ac:spMkLst>
        </pc:spChg>
        <pc:spChg chg="del">
          <ac:chgData name="Park, Wonjun" userId="b7ccadb5-266d-4b52-a139-568b916a9101" providerId="ADAL" clId="{F2CA15D6-CC2F-C24A-8635-3B0B7C361B98}" dt="2025-04-24T21:51:40.487" v="531" actId="478"/>
          <ac:spMkLst>
            <pc:docMk/>
            <pc:sldMk cId="840117018" sldId="289"/>
            <ac:spMk id="3" creationId="{A0D09158-418B-FB60-4DEF-27A7274C5E0E}"/>
          </ac:spMkLst>
        </pc:spChg>
        <pc:spChg chg="add mod">
          <ac:chgData name="Park, Wonjun" userId="b7ccadb5-266d-4b52-a139-568b916a9101" providerId="ADAL" clId="{F2CA15D6-CC2F-C24A-8635-3B0B7C361B98}" dt="2025-04-24T21:56:08.703" v="607" actId="1076"/>
          <ac:spMkLst>
            <pc:docMk/>
            <pc:sldMk cId="840117018" sldId="289"/>
            <ac:spMk id="5" creationId="{19C47A7D-70CC-5D4E-13A1-DF96B398B68B}"/>
          </ac:spMkLst>
        </pc:spChg>
        <pc:picChg chg="add mod">
          <ac:chgData name="Park, Wonjun" userId="b7ccadb5-266d-4b52-a139-568b916a9101" providerId="ADAL" clId="{F2CA15D6-CC2F-C24A-8635-3B0B7C361B98}" dt="2025-04-24T21:51:57.019" v="538" actId="1076"/>
          <ac:picMkLst>
            <pc:docMk/>
            <pc:sldMk cId="840117018" sldId="289"/>
            <ac:picMk id="1026" creationId="{2377E733-4F0C-930F-6CB3-8B7E50A3003C}"/>
          </ac:picMkLst>
        </pc:picChg>
      </pc:sldChg>
      <pc:sldChg chg="addSp delSp modSp add mod">
        <pc:chgData name="Park, Wonjun" userId="b7ccadb5-266d-4b52-a139-568b916a9101" providerId="ADAL" clId="{F2CA15D6-CC2F-C24A-8635-3B0B7C361B98}" dt="2025-04-25T13:15:39.407" v="1478" actId="1076"/>
        <pc:sldMkLst>
          <pc:docMk/>
          <pc:sldMk cId="2801618382" sldId="290"/>
        </pc:sldMkLst>
        <pc:spChg chg="mod">
          <ac:chgData name="Park, Wonjun" userId="b7ccadb5-266d-4b52-a139-568b916a9101" providerId="ADAL" clId="{F2CA15D6-CC2F-C24A-8635-3B0B7C361B98}" dt="2025-04-24T21:44:53.968" v="527" actId="20577"/>
          <ac:spMkLst>
            <pc:docMk/>
            <pc:sldMk cId="2801618382" sldId="290"/>
            <ac:spMk id="2" creationId="{F2E8FC9C-D699-C0CB-DD86-D18C3F772A13}"/>
          </ac:spMkLst>
        </pc:spChg>
        <pc:spChg chg="del mod">
          <ac:chgData name="Park, Wonjun" userId="b7ccadb5-266d-4b52-a139-568b916a9101" providerId="ADAL" clId="{F2CA15D6-CC2F-C24A-8635-3B0B7C361B98}" dt="2025-04-25T13:15:31.307" v="1477" actId="478"/>
          <ac:spMkLst>
            <pc:docMk/>
            <pc:sldMk cId="2801618382" sldId="290"/>
            <ac:spMk id="3" creationId="{872809B9-695F-5A89-D3EC-B5E6237810C8}"/>
          </ac:spMkLst>
        </pc:spChg>
        <pc:spChg chg="add mod">
          <ac:chgData name="Park, Wonjun" userId="b7ccadb5-266d-4b52-a139-568b916a9101" providerId="ADAL" clId="{F2CA15D6-CC2F-C24A-8635-3B0B7C361B98}" dt="2025-04-25T13:15:39.407" v="1478" actId="1076"/>
          <ac:spMkLst>
            <pc:docMk/>
            <pc:sldMk cId="2801618382" sldId="290"/>
            <ac:spMk id="6" creationId="{DAFBA38A-96E0-155C-8120-E759D26FB2E0}"/>
          </ac:spMkLst>
        </pc:spChg>
        <pc:spChg chg="add del mod">
          <ac:chgData name="Park, Wonjun" userId="b7ccadb5-266d-4b52-a139-568b916a9101" providerId="ADAL" clId="{F2CA15D6-CC2F-C24A-8635-3B0B7C361B98}" dt="2025-04-25T13:09:47.586" v="1379" actId="478"/>
          <ac:spMkLst>
            <pc:docMk/>
            <pc:sldMk cId="2801618382" sldId="290"/>
            <ac:spMk id="7" creationId="{6ABB1B72-AB7B-0406-D573-CF95F26E1307}"/>
          </ac:spMkLst>
        </pc:spChg>
        <pc:spChg chg="add mod">
          <ac:chgData name="Park, Wonjun" userId="b7ccadb5-266d-4b52-a139-568b916a9101" providerId="ADAL" clId="{F2CA15D6-CC2F-C24A-8635-3B0B7C361B98}" dt="2025-04-25T13:15:31.307" v="1477" actId="478"/>
          <ac:spMkLst>
            <pc:docMk/>
            <pc:sldMk cId="2801618382" sldId="290"/>
            <ac:spMk id="9" creationId="{19672B41-C9BA-97FC-9135-080897FDCC54}"/>
          </ac:spMkLst>
        </pc:spChg>
        <pc:graphicFrameChg chg="add mod modGraphic">
          <ac:chgData name="Park, Wonjun" userId="b7ccadb5-266d-4b52-a139-568b916a9101" providerId="ADAL" clId="{F2CA15D6-CC2F-C24A-8635-3B0B7C361B98}" dt="2025-04-25T13:13:28.899" v="1454" actId="2161"/>
          <ac:graphicFrameMkLst>
            <pc:docMk/>
            <pc:sldMk cId="2801618382" sldId="290"/>
            <ac:graphicFrameMk id="5" creationId="{93398E65-900F-6E3D-665C-1CD6F4594CE4}"/>
          </ac:graphicFrameMkLst>
        </pc:graphicFrameChg>
      </pc:sldChg>
      <pc:sldChg chg="addSp delSp modSp add mod">
        <pc:chgData name="Park, Wonjun" userId="b7ccadb5-266d-4b52-a139-568b916a9101" providerId="ADAL" clId="{F2CA15D6-CC2F-C24A-8635-3B0B7C361B98}" dt="2025-04-25T10:39:34.392" v="1222" actId="1076"/>
        <pc:sldMkLst>
          <pc:docMk/>
          <pc:sldMk cId="1958591667" sldId="291"/>
        </pc:sldMkLst>
        <pc:spChg chg="mod">
          <ac:chgData name="Park, Wonjun" userId="b7ccadb5-266d-4b52-a139-568b916a9101" providerId="ADAL" clId="{F2CA15D6-CC2F-C24A-8635-3B0B7C361B98}" dt="2025-04-24T21:44:55.997" v="528" actId="6549"/>
          <ac:spMkLst>
            <pc:docMk/>
            <pc:sldMk cId="1958591667" sldId="291"/>
            <ac:spMk id="2" creationId="{6A1DA55C-CBA0-A0BB-B629-AEC67CAEB647}"/>
          </ac:spMkLst>
        </pc:spChg>
        <pc:spChg chg="del">
          <ac:chgData name="Park, Wonjun" userId="b7ccadb5-266d-4b52-a139-568b916a9101" providerId="ADAL" clId="{F2CA15D6-CC2F-C24A-8635-3B0B7C361B98}" dt="2025-04-25T10:25:29.113" v="790" actId="478"/>
          <ac:spMkLst>
            <pc:docMk/>
            <pc:sldMk cId="1958591667" sldId="291"/>
            <ac:spMk id="3" creationId="{9DF843AD-3817-C0E7-AB11-8A82C50498C9}"/>
          </ac:spMkLst>
        </pc:spChg>
        <pc:picChg chg="add mod">
          <ac:chgData name="Park, Wonjun" userId="b7ccadb5-266d-4b52-a139-568b916a9101" providerId="ADAL" clId="{F2CA15D6-CC2F-C24A-8635-3B0B7C361B98}" dt="2025-04-25T10:39:34.392" v="1222" actId="1076"/>
          <ac:picMkLst>
            <pc:docMk/>
            <pc:sldMk cId="1958591667" sldId="291"/>
            <ac:picMk id="6" creationId="{4050C7DF-87F2-1952-C7CF-4DD650E4939C}"/>
          </ac:picMkLst>
        </pc:picChg>
      </pc:sldChg>
      <pc:sldChg chg="addSp delSp modSp add mod">
        <pc:chgData name="Park, Wonjun" userId="b7ccadb5-266d-4b52-a139-568b916a9101" providerId="ADAL" clId="{F2CA15D6-CC2F-C24A-8635-3B0B7C361B98}" dt="2025-04-25T10:51:41.912" v="1364" actId="1076"/>
        <pc:sldMkLst>
          <pc:docMk/>
          <pc:sldMk cId="2332550689" sldId="292"/>
        </pc:sldMkLst>
        <pc:spChg chg="mod">
          <ac:chgData name="Park, Wonjun" userId="b7ccadb5-266d-4b52-a139-568b916a9101" providerId="ADAL" clId="{F2CA15D6-CC2F-C24A-8635-3B0B7C361B98}" dt="2025-04-25T10:45:02" v="1224" actId="20577"/>
          <ac:spMkLst>
            <pc:docMk/>
            <pc:sldMk cId="2332550689" sldId="292"/>
            <ac:spMk id="3" creationId="{94FFAD5C-20D2-10CE-E63E-676564041158}"/>
          </ac:spMkLst>
        </pc:spChg>
        <pc:spChg chg="mod">
          <ac:chgData name="Park, Wonjun" userId="b7ccadb5-266d-4b52-a139-568b916a9101" providerId="ADAL" clId="{F2CA15D6-CC2F-C24A-8635-3B0B7C361B98}" dt="2025-04-25T10:46:17.018" v="1261" actId="1076"/>
          <ac:spMkLst>
            <pc:docMk/>
            <pc:sldMk cId="2332550689" sldId="292"/>
            <ac:spMk id="6" creationId="{D12CC084-8096-9791-AEEA-57C3839E900A}"/>
          </ac:spMkLst>
        </pc:spChg>
        <pc:graphicFrameChg chg="del">
          <ac:chgData name="Park, Wonjun" userId="b7ccadb5-266d-4b52-a139-568b916a9101" providerId="ADAL" clId="{F2CA15D6-CC2F-C24A-8635-3B0B7C361B98}" dt="2025-04-25T10:44:54.795" v="1223" actId="478"/>
          <ac:graphicFrameMkLst>
            <pc:docMk/>
            <pc:sldMk cId="2332550689" sldId="292"/>
            <ac:graphicFrameMk id="5" creationId="{1B89AB57-3B34-E819-6069-BC1B8F84153E}"/>
          </ac:graphicFrameMkLst>
        </pc:graphicFrameChg>
        <pc:picChg chg="add mod">
          <ac:chgData name="Park, Wonjun" userId="b7ccadb5-266d-4b52-a139-568b916a9101" providerId="ADAL" clId="{F2CA15D6-CC2F-C24A-8635-3B0B7C361B98}" dt="2025-04-25T10:51:41.912" v="1364" actId="1076"/>
          <ac:picMkLst>
            <pc:docMk/>
            <pc:sldMk cId="2332550689" sldId="292"/>
            <ac:picMk id="7" creationId="{6AD8C0F8-6230-0791-0390-F8A7729B9ED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0BBDD-C810-4523-9A7B-0C299CA6CA8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0DB6C7-DE94-4681-9484-5C2B8837F2C5}">
      <dgm:prSet/>
      <dgm:spPr/>
      <dgm:t>
        <a:bodyPr/>
        <a:lstStyle/>
        <a:p>
          <a:r>
            <a:rPr lang="en-US"/>
            <a:t>Accuracy: 85.77%</a:t>
          </a:r>
        </a:p>
      </dgm:t>
    </dgm:pt>
    <dgm:pt modelId="{B56FF13E-792A-497B-8556-BD962298168B}" type="parTrans" cxnId="{DB1B960D-432E-425E-AE9A-EF17CEA762C3}">
      <dgm:prSet/>
      <dgm:spPr/>
      <dgm:t>
        <a:bodyPr/>
        <a:lstStyle/>
        <a:p>
          <a:endParaRPr lang="en-US"/>
        </a:p>
      </dgm:t>
    </dgm:pt>
    <dgm:pt modelId="{59E084C8-6B9D-47B3-A2B9-D374E08C585C}" type="sibTrans" cxnId="{DB1B960D-432E-425E-AE9A-EF17CEA762C3}">
      <dgm:prSet/>
      <dgm:spPr/>
      <dgm:t>
        <a:bodyPr/>
        <a:lstStyle/>
        <a:p>
          <a:endParaRPr lang="en-US"/>
        </a:p>
      </dgm:t>
    </dgm:pt>
    <dgm:pt modelId="{2ED66D58-5A8D-475E-B32D-1967096AE9C7}">
      <dgm:prSet/>
      <dgm:spPr/>
      <dgm:t>
        <a:bodyPr/>
        <a:lstStyle/>
        <a:p>
          <a:r>
            <a:rPr lang="en-US"/>
            <a:t>Train Time/Epoch: 72.32 sec</a:t>
          </a:r>
        </a:p>
      </dgm:t>
    </dgm:pt>
    <dgm:pt modelId="{8F48B2F5-07EC-4B2A-AE1A-F42435DE09D8}" type="parTrans" cxnId="{342BBE9B-1CEA-4F38-BFE8-0AA9AA083A5D}">
      <dgm:prSet/>
      <dgm:spPr/>
      <dgm:t>
        <a:bodyPr/>
        <a:lstStyle/>
        <a:p>
          <a:endParaRPr lang="en-US"/>
        </a:p>
      </dgm:t>
    </dgm:pt>
    <dgm:pt modelId="{A22460F1-9858-40E6-A55D-D3ABD484EEEB}" type="sibTrans" cxnId="{342BBE9B-1CEA-4F38-BFE8-0AA9AA083A5D}">
      <dgm:prSet/>
      <dgm:spPr/>
      <dgm:t>
        <a:bodyPr/>
        <a:lstStyle/>
        <a:p>
          <a:endParaRPr lang="en-US"/>
        </a:p>
      </dgm:t>
    </dgm:pt>
    <dgm:pt modelId="{D9C03AE5-1542-4E12-AA22-99787C4CBA47}">
      <dgm:prSet/>
      <dgm:spPr/>
      <dgm:t>
        <a:bodyPr/>
        <a:lstStyle/>
        <a:p>
          <a:r>
            <a:rPr lang="en-US"/>
            <a:t>Params: 26,534,358</a:t>
          </a:r>
        </a:p>
      </dgm:t>
    </dgm:pt>
    <dgm:pt modelId="{1B238E3B-5270-453F-980E-EBD7AE4BE978}" type="parTrans" cxnId="{A7AD3C43-B8A6-4548-8130-0C5E345F7EE0}">
      <dgm:prSet/>
      <dgm:spPr/>
      <dgm:t>
        <a:bodyPr/>
        <a:lstStyle/>
        <a:p>
          <a:endParaRPr lang="en-US"/>
        </a:p>
      </dgm:t>
    </dgm:pt>
    <dgm:pt modelId="{5C67A2FF-67C0-425D-9F96-A4F1ABA95C09}" type="sibTrans" cxnId="{A7AD3C43-B8A6-4548-8130-0C5E345F7EE0}">
      <dgm:prSet/>
      <dgm:spPr/>
      <dgm:t>
        <a:bodyPr/>
        <a:lstStyle/>
        <a:p>
          <a:endParaRPr lang="en-US"/>
        </a:p>
      </dgm:t>
    </dgm:pt>
    <dgm:pt modelId="{27F0BD2D-B085-43F4-B745-CA5DC89923E5}" type="pres">
      <dgm:prSet presAssocID="{BE50BBDD-C810-4523-9A7B-0C299CA6CA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7B7E18-4F6F-4EBE-9C4B-CAC821F3E865}" type="pres">
      <dgm:prSet presAssocID="{AE0DB6C7-DE94-4681-9484-5C2B8837F2C5}" presName="hierRoot1" presStyleCnt="0"/>
      <dgm:spPr/>
    </dgm:pt>
    <dgm:pt modelId="{6A37A52B-615A-4839-B576-AA22A178E27C}" type="pres">
      <dgm:prSet presAssocID="{AE0DB6C7-DE94-4681-9484-5C2B8837F2C5}" presName="composite" presStyleCnt="0"/>
      <dgm:spPr/>
    </dgm:pt>
    <dgm:pt modelId="{D389DB83-3BC2-4B87-B87B-23C97BC1D4C5}" type="pres">
      <dgm:prSet presAssocID="{AE0DB6C7-DE94-4681-9484-5C2B8837F2C5}" presName="background" presStyleLbl="node0" presStyleIdx="0" presStyleCnt="3"/>
      <dgm:spPr/>
    </dgm:pt>
    <dgm:pt modelId="{A304EFD1-DE05-4013-9572-08D0E2FB6B43}" type="pres">
      <dgm:prSet presAssocID="{AE0DB6C7-DE94-4681-9484-5C2B8837F2C5}" presName="text" presStyleLbl="fgAcc0" presStyleIdx="0" presStyleCnt="3">
        <dgm:presLayoutVars>
          <dgm:chPref val="3"/>
        </dgm:presLayoutVars>
      </dgm:prSet>
      <dgm:spPr/>
    </dgm:pt>
    <dgm:pt modelId="{3CFA1CC0-D810-4581-87B7-45C127A27E50}" type="pres">
      <dgm:prSet presAssocID="{AE0DB6C7-DE94-4681-9484-5C2B8837F2C5}" presName="hierChild2" presStyleCnt="0"/>
      <dgm:spPr/>
    </dgm:pt>
    <dgm:pt modelId="{027558EF-E57C-46D4-91BC-138D94FBEC40}" type="pres">
      <dgm:prSet presAssocID="{2ED66D58-5A8D-475E-B32D-1967096AE9C7}" presName="hierRoot1" presStyleCnt="0"/>
      <dgm:spPr/>
    </dgm:pt>
    <dgm:pt modelId="{16149678-CB16-4005-AD4C-590A5A74A3C8}" type="pres">
      <dgm:prSet presAssocID="{2ED66D58-5A8D-475E-B32D-1967096AE9C7}" presName="composite" presStyleCnt="0"/>
      <dgm:spPr/>
    </dgm:pt>
    <dgm:pt modelId="{024A5B42-5E9E-4E16-A619-7B97FCC13626}" type="pres">
      <dgm:prSet presAssocID="{2ED66D58-5A8D-475E-B32D-1967096AE9C7}" presName="background" presStyleLbl="node0" presStyleIdx="1" presStyleCnt="3"/>
      <dgm:spPr/>
    </dgm:pt>
    <dgm:pt modelId="{28559CD9-C3D1-49A9-B5B2-8E262D67B605}" type="pres">
      <dgm:prSet presAssocID="{2ED66D58-5A8D-475E-B32D-1967096AE9C7}" presName="text" presStyleLbl="fgAcc0" presStyleIdx="1" presStyleCnt="3">
        <dgm:presLayoutVars>
          <dgm:chPref val="3"/>
        </dgm:presLayoutVars>
      </dgm:prSet>
      <dgm:spPr/>
    </dgm:pt>
    <dgm:pt modelId="{3ED1C660-3FC3-4312-AA11-F440829ACC8C}" type="pres">
      <dgm:prSet presAssocID="{2ED66D58-5A8D-475E-B32D-1967096AE9C7}" presName="hierChild2" presStyleCnt="0"/>
      <dgm:spPr/>
    </dgm:pt>
    <dgm:pt modelId="{E2AF5AAA-7A46-4393-965F-177889041A05}" type="pres">
      <dgm:prSet presAssocID="{D9C03AE5-1542-4E12-AA22-99787C4CBA47}" presName="hierRoot1" presStyleCnt="0"/>
      <dgm:spPr/>
    </dgm:pt>
    <dgm:pt modelId="{497B103C-35AD-4D28-AD5F-40E19962920D}" type="pres">
      <dgm:prSet presAssocID="{D9C03AE5-1542-4E12-AA22-99787C4CBA47}" presName="composite" presStyleCnt="0"/>
      <dgm:spPr/>
    </dgm:pt>
    <dgm:pt modelId="{0FAEB2A6-6011-4714-B59B-DFDF0A4BC12D}" type="pres">
      <dgm:prSet presAssocID="{D9C03AE5-1542-4E12-AA22-99787C4CBA47}" presName="background" presStyleLbl="node0" presStyleIdx="2" presStyleCnt="3"/>
      <dgm:spPr/>
    </dgm:pt>
    <dgm:pt modelId="{2E27BC55-786C-4B9E-8104-B0A18888AA66}" type="pres">
      <dgm:prSet presAssocID="{D9C03AE5-1542-4E12-AA22-99787C4CBA47}" presName="text" presStyleLbl="fgAcc0" presStyleIdx="2" presStyleCnt="3">
        <dgm:presLayoutVars>
          <dgm:chPref val="3"/>
        </dgm:presLayoutVars>
      </dgm:prSet>
      <dgm:spPr/>
    </dgm:pt>
    <dgm:pt modelId="{B7CE9FB1-E0B7-4D59-B118-982D51D962C9}" type="pres">
      <dgm:prSet presAssocID="{D9C03AE5-1542-4E12-AA22-99787C4CBA47}" presName="hierChild2" presStyleCnt="0"/>
      <dgm:spPr/>
    </dgm:pt>
  </dgm:ptLst>
  <dgm:cxnLst>
    <dgm:cxn modelId="{4A1E7600-62D5-4DBD-B850-459E55947471}" type="presOf" srcId="{BE50BBDD-C810-4523-9A7B-0C299CA6CA86}" destId="{27F0BD2D-B085-43F4-B745-CA5DC89923E5}" srcOrd="0" destOrd="0" presId="urn:microsoft.com/office/officeart/2005/8/layout/hierarchy1"/>
    <dgm:cxn modelId="{DB1B960D-432E-425E-AE9A-EF17CEA762C3}" srcId="{BE50BBDD-C810-4523-9A7B-0C299CA6CA86}" destId="{AE0DB6C7-DE94-4681-9484-5C2B8837F2C5}" srcOrd="0" destOrd="0" parTransId="{B56FF13E-792A-497B-8556-BD962298168B}" sibTransId="{59E084C8-6B9D-47B3-A2B9-D374E08C585C}"/>
    <dgm:cxn modelId="{A7AD3C43-B8A6-4548-8130-0C5E345F7EE0}" srcId="{BE50BBDD-C810-4523-9A7B-0C299CA6CA86}" destId="{D9C03AE5-1542-4E12-AA22-99787C4CBA47}" srcOrd="2" destOrd="0" parTransId="{1B238E3B-5270-453F-980E-EBD7AE4BE978}" sibTransId="{5C67A2FF-67C0-425D-9F96-A4F1ABA95C09}"/>
    <dgm:cxn modelId="{4EB2564A-6D66-4375-91E2-66A5C87CE65F}" type="presOf" srcId="{D9C03AE5-1542-4E12-AA22-99787C4CBA47}" destId="{2E27BC55-786C-4B9E-8104-B0A18888AA66}" srcOrd="0" destOrd="0" presId="urn:microsoft.com/office/officeart/2005/8/layout/hierarchy1"/>
    <dgm:cxn modelId="{342BBE9B-1CEA-4F38-BFE8-0AA9AA083A5D}" srcId="{BE50BBDD-C810-4523-9A7B-0C299CA6CA86}" destId="{2ED66D58-5A8D-475E-B32D-1967096AE9C7}" srcOrd="1" destOrd="0" parTransId="{8F48B2F5-07EC-4B2A-AE1A-F42435DE09D8}" sibTransId="{A22460F1-9858-40E6-A55D-D3ABD484EEEB}"/>
    <dgm:cxn modelId="{8C644AA6-DC74-4E93-87E9-C5FE642D3D83}" type="presOf" srcId="{2ED66D58-5A8D-475E-B32D-1967096AE9C7}" destId="{28559CD9-C3D1-49A9-B5B2-8E262D67B605}" srcOrd="0" destOrd="0" presId="urn:microsoft.com/office/officeart/2005/8/layout/hierarchy1"/>
    <dgm:cxn modelId="{4A2ACEC0-EAB9-4F5E-B187-ED2ED79400B1}" type="presOf" srcId="{AE0DB6C7-DE94-4681-9484-5C2B8837F2C5}" destId="{A304EFD1-DE05-4013-9572-08D0E2FB6B43}" srcOrd="0" destOrd="0" presId="urn:microsoft.com/office/officeart/2005/8/layout/hierarchy1"/>
    <dgm:cxn modelId="{E1E98A09-E699-4E43-8FB6-1F531FED9EF1}" type="presParOf" srcId="{27F0BD2D-B085-43F4-B745-CA5DC89923E5}" destId="{347B7E18-4F6F-4EBE-9C4B-CAC821F3E865}" srcOrd="0" destOrd="0" presId="urn:microsoft.com/office/officeart/2005/8/layout/hierarchy1"/>
    <dgm:cxn modelId="{4BB14696-9802-461E-9E07-5A74928421CF}" type="presParOf" srcId="{347B7E18-4F6F-4EBE-9C4B-CAC821F3E865}" destId="{6A37A52B-615A-4839-B576-AA22A178E27C}" srcOrd="0" destOrd="0" presId="urn:microsoft.com/office/officeart/2005/8/layout/hierarchy1"/>
    <dgm:cxn modelId="{7FDED09C-9358-4A61-AED0-69FAC6CF46D5}" type="presParOf" srcId="{6A37A52B-615A-4839-B576-AA22A178E27C}" destId="{D389DB83-3BC2-4B87-B87B-23C97BC1D4C5}" srcOrd="0" destOrd="0" presId="urn:microsoft.com/office/officeart/2005/8/layout/hierarchy1"/>
    <dgm:cxn modelId="{80FF3358-0162-4D6F-BE72-BA562B010D72}" type="presParOf" srcId="{6A37A52B-615A-4839-B576-AA22A178E27C}" destId="{A304EFD1-DE05-4013-9572-08D0E2FB6B43}" srcOrd="1" destOrd="0" presId="urn:microsoft.com/office/officeart/2005/8/layout/hierarchy1"/>
    <dgm:cxn modelId="{9384035D-58D5-4833-B1F9-9A24DEED2486}" type="presParOf" srcId="{347B7E18-4F6F-4EBE-9C4B-CAC821F3E865}" destId="{3CFA1CC0-D810-4581-87B7-45C127A27E50}" srcOrd="1" destOrd="0" presId="urn:microsoft.com/office/officeart/2005/8/layout/hierarchy1"/>
    <dgm:cxn modelId="{0CCCD0B9-C8A7-4BBF-BC4B-CF45196EF41A}" type="presParOf" srcId="{27F0BD2D-B085-43F4-B745-CA5DC89923E5}" destId="{027558EF-E57C-46D4-91BC-138D94FBEC40}" srcOrd="1" destOrd="0" presId="urn:microsoft.com/office/officeart/2005/8/layout/hierarchy1"/>
    <dgm:cxn modelId="{3CE71D27-749A-40B0-89DC-94B30BAE72BF}" type="presParOf" srcId="{027558EF-E57C-46D4-91BC-138D94FBEC40}" destId="{16149678-CB16-4005-AD4C-590A5A74A3C8}" srcOrd="0" destOrd="0" presId="urn:microsoft.com/office/officeart/2005/8/layout/hierarchy1"/>
    <dgm:cxn modelId="{2C4DD935-9158-4607-A3E4-0757C5C36704}" type="presParOf" srcId="{16149678-CB16-4005-AD4C-590A5A74A3C8}" destId="{024A5B42-5E9E-4E16-A619-7B97FCC13626}" srcOrd="0" destOrd="0" presId="urn:microsoft.com/office/officeart/2005/8/layout/hierarchy1"/>
    <dgm:cxn modelId="{FD30851F-D004-4999-A422-B153C9AA8041}" type="presParOf" srcId="{16149678-CB16-4005-AD4C-590A5A74A3C8}" destId="{28559CD9-C3D1-49A9-B5B2-8E262D67B605}" srcOrd="1" destOrd="0" presId="urn:microsoft.com/office/officeart/2005/8/layout/hierarchy1"/>
    <dgm:cxn modelId="{800B0828-FC43-4B65-BE91-9E82813B4BB4}" type="presParOf" srcId="{027558EF-E57C-46D4-91BC-138D94FBEC40}" destId="{3ED1C660-3FC3-4312-AA11-F440829ACC8C}" srcOrd="1" destOrd="0" presId="urn:microsoft.com/office/officeart/2005/8/layout/hierarchy1"/>
    <dgm:cxn modelId="{805AF48B-B4A6-4621-90E4-7D94E535BFFB}" type="presParOf" srcId="{27F0BD2D-B085-43F4-B745-CA5DC89923E5}" destId="{E2AF5AAA-7A46-4393-965F-177889041A05}" srcOrd="2" destOrd="0" presId="urn:microsoft.com/office/officeart/2005/8/layout/hierarchy1"/>
    <dgm:cxn modelId="{E0272453-D284-4300-918B-C634DE71EEBC}" type="presParOf" srcId="{E2AF5AAA-7A46-4393-965F-177889041A05}" destId="{497B103C-35AD-4D28-AD5F-40E19962920D}" srcOrd="0" destOrd="0" presId="urn:microsoft.com/office/officeart/2005/8/layout/hierarchy1"/>
    <dgm:cxn modelId="{7D6432C9-6EC1-4427-9B4E-977FEDFA6EDE}" type="presParOf" srcId="{497B103C-35AD-4D28-AD5F-40E19962920D}" destId="{0FAEB2A6-6011-4714-B59B-DFDF0A4BC12D}" srcOrd="0" destOrd="0" presId="urn:microsoft.com/office/officeart/2005/8/layout/hierarchy1"/>
    <dgm:cxn modelId="{EB8B2B52-F25A-4225-BA33-50FDEE83CCC3}" type="presParOf" srcId="{497B103C-35AD-4D28-AD5F-40E19962920D}" destId="{2E27BC55-786C-4B9E-8104-B0A18888AA66}" srcOrd="1" destOrd="0" presId="urn:microsoft.com/office/officeart/2005/8/layout/hierarchy1"/>
    <dgm:cxn modelId="{DFA699F7-D3BF-467D-A109-E17AFDB73A1D}" type="presParOf" srcId="{E2AF5AAA-7A46-4393-965F-177889041A05}" destId="{B7CE9FB1-E0B7-4D59-B118-982D51D962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9DB83-3BC2-4B87-B87B-23C97BC1D4C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4EFD1-DE05-4013-9572-08D0E2FB6B43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Accuracy: 85.77%</a:t>
          </a:r>
        </a:p>
      </dsp:txBody>
      <dsp:txXfrm>
        <a:off x="398656" y="1088253"/>
        <a:ext cx="2959127" cy="1837317"/>
      </dsp:txXfrm>
    </dsp:sp>
    <dsp:sp modelId="{024A5B42-5E9E-4E16-A619-7B97FCC13626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59CD9-C3D1-49A9-B5B2-8E262D67B605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Train Time/Epoch: 72.32 sec</a:t>
          </a:r>
        </a:p>
      </dsp:txBody>
      <dsp:txXfrm>
        <a:off x="4155097" y="1088253"/>
        <a:ext cx="2959127" cy="1837317"/>
      </dsp:txXfrm>
    </dsp:sp>
    <dsp:sp modelId="{0FAEB2A6-6011-4714-B59B-DFDF0A4BC12D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7BC55-786C-4B9E-8104-B0A18888AA6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Params: 26,534,358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B9F5-654F-0A43-81C3-134F8C964553}" type="datetimeFigureOut">
              <a:rPr lang="en-KR" smtClean="0"/>
              <a:t>04/26/2025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6940D-018A-0F49-84FA-EC3255C7018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736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Good afternoon, everyone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I’m </a:t>
            </a:r>
            <a:r>
              <a:rPr lang="en-US" b="0" i="0" u="none" strike="noStrike" dirty="0" err="1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Wonjun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, a Master student in Computer Science,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Today, we will present about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Knowledge Distillation for Smaller Models in Computer Vision.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Let’s get started.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0869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Now let’s look at the student models — these are smaller, efficient networks that we distill knowledge into from the teacher.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main objective</a:t>
            </a:r>
            <a:r>
              <a:rPr lang="en-US" dirty="0"/>
              <a:t> here is to </a:t>
            </a:r>
            <a:r>
              <a:rPr lang="en-US" b="1" dirty="0"/>
              <a:t>reduce the model size</a:t>
            </a:r>
            <a:r>
              <a:rPr lang="en-US" dirty="0"/>
              <a:t> while maintaining high performance.</a:t>
            </a:r>
          </a:p>
          <a:p>
            <a:pPr>
              <a:buNone/>
            </a:pPr>
            <a:r>
              <a:rPr lang="en-US" dirty="0"/>
              <a:t>We created </a:t>
            </a:r>
            <a:r>
              <a:rPr lang="en-US" b="1" dirty="0"/>
              <a:t>four student variants</a:t>
            </a:r>
            <a:r>
              <a:rPr lang="en-US" dirty="0"/>
              <a:t> by reducing the number of residual blocks.</a:t>
            </a:r>
            <a:br>
              <a:rPr lang="en-US" dirty="0"/>
            </a:br>
            <a:r>
              <a:rPr lang="en-US" dirty="0"/>
              <a:t>We tested models with </a:t>
            </a:r>
            <a:r>
              <a:rPr lang="en-US" b="1" dirty="0"/>
              <a:t>10, 8, 6, and 4 blocks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Here’s how the number of parameters drops: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10-block model</a:t>
            </a:r>
            <a:r>
              <a:rPr lang="en-US" dirty="0"/>
              <a:t>: around </a:t>
            </a:r>
            <a:r>
              <a:rPr lang="en-US" b="1" dirty="0"/>
              <a:t>6.6 million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8-block model</a:t>
            </a:r>
            <a:r>
              <a:rPr lang="en-US" dirty="0"/>
              <a:t>: </a:t>
            </a:r>
            <a:r>
              <a:rPr lang="en-US" b="1" dirty="0"/>
              <a:t>1.6 million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6-block model</a:t>
            </a:r>
            <a:r>
              <a:rPr lang="en-US" dirty="0"/>
              <a:t>: </a:t>
            </a:r>
            <a:r>
              <a:rPr lang="en-US" b="1" dirty="0"/>
              <a:t>408 thousand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smallest 4-block model</a:t>
            </a:r>
            <a:r>
              <a:rPr lang="en-US" dirty="0"/>
              <a:t>: just </a:t>
            </a:r>
            <a:r>
              <a:rPr lang="en-US" b="1" dirty="0"/>
              <a:t>98 thousand parameters</a:t>
            </a:r>
            <a:endParaRPr lang="en-US" dirty="0"/>
          </a:p>
          <a:p>
            <a:pPr>
              <a:buNone/>
            </a:pPr>
            <a:r>
              <a:rPr lang="en-US" dirty="0"/>
              <a:t>Along with these, we </a:t>
            </a:r>
            <a:r>
              <a:rPr lang="en-US" b="1" dirty="0"/>
              <a:t>scaled down the fully connected layers</a:t>
            </a:r>
            <a:r>
              <a:rPr lang="en-US" dirty="0"/>
              <a:t> proportionally to match the reduced feature complexity.</a:t>
            </a:r>
          </a:p>
          <a:p>
            <a:pPr>
              <a:buNone/>
            </a:pPr>
            <a:r>
              <a:rPr lang="en-US" dirty="0"/>
              <a:t>All these models were implemented using a </a:t>
            </a:r>
            <a:r>
              <a:rPr lang="en-US" b="1" dirty="0"/>
              <a:t>modular design</a:t>
            </a:r>
            <a:r>
              <a:rPr lang="en-US" dirty="0"/>
              <a:t>, making it easy for us to plug in different configurations and experiment with structure and performance trade-offs.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923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Rather than manually defining each student model variant, we implemented a </a:t>
            </a:r>
            <a:r>
              <a:rPr lang="en-US" b="1" dirty="0" err="1"/>
              <a:t>ModularCNN</a:t>
            </a:r>
            <a:r>
              <a:rPr lang="en-US" dirty="0"/>
              <a:t> architecture that lets us dynamically configure the number of </a:t>
            </a:r>
            <a:r>
              <a:rPr lang="en-US" b="1" dirty="0"/>
              <a:t>residual blocks</a:t>
            </a:r>
            <a:r>
              <a:rPr lang="en-US" dirty="0"/>
              <a:t> and </a:t>
            </a:r>
            <a:r>
              <a:rPr lang="en-US" b="1" dirty="0"/>
              <a:t>fully connected layers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At its core, the model starts with a convolutional layer and a batch normalization layer, followed by a stack of residual blocks — the number of which is passed as a parameter when instantiating the model.</a:t>
            </a:r>
          </a:p>
          <a:p>
            <a:pPr>
              <a:buNone/>
            </a:pPr>
            <a:r>
              <a:rPr lang="en-US" dirty="0"/>
              <a:t>To make the design more scalable, the model also includes an </a:t>
            </a:r>
            <a:r>
              <a:rPr lang="en-US" b="1" dirty="0"/>
              <a:t>adaptive pooling layer</a:t>
            </a:r>
            <a:r>
              <a:rPr lang="en-US" dirty="0"/>
              <a:t> to reduce feature map size, followed by a </a:t>
            </a:r>
            <a:r>
              <a:rPr lang="en-US" b="1" dirty="0"/>
              <a:t>flexible fully connected block</a:t>
            </a:r>
            <a:r>
              <a:rPr lang="en-US" dirty="0"/>
              <a:t>. The fully connected layers are built in a loop and </a:t>
            </a:r>
            <a:r>
              <a:rPr lang="en-US" b="1" dirty="0"/>
              <a:t>progressively reduce dimensionality</a:t>
            </a:r>
            <a:r>
              <a:rPr lang="en-US" dirty="0"/>
              <a:t> using linear layers, </a:t>
            </a:r>
            <a:r>
              <a:rPr lang="en-US" dirty="0" err="1"/>
              <a:t>ReLU</a:t>
            </a:r>
            <a:r>
              <a:rPr lang="en-US" dirty="0"/>
              <a:t>, batch normalization, and dropout.</a:t>
            </a:r>
          </a:p>
          <a:p>
            <a:pPr>
              <a:buNone/>
            </a:pPr>
            <a:r>
              <a:rPr lang="en-US" dirty="0"/>
              <a:t>What’s really useful is that we determine the flattened feature size dynamically at runtime using a dummy input, so we can plug in any number of residual layers and it just works.</a:t>
            </a:r>
          </a:p>
          <a:p>
            <a:r>
              <a:rPr lang="en-US" dirty="0"/>
              <a:t>This modular approach allowed us to easily experiment with different student capacities — from lightweight networks with just a few blocks to deeper versions — without rewriting architecture code for each.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I’ll show how we trained these student models using knowledge distillation and precision quantization.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509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further optimize our models for </a:t>
            </a:r>
            <a:r>
              <a:rPr lang="en-US" b="1" dirty="0"/>
              <a:t>training efficiency and memory usage</a:t>
            </a:r>
            <a:r>
              <a:rPr lang="en-US" dirty="0"/>
              <a:t>, we tested them under three different numerical precisions:</a:t>
            </a:r>
            <a:br>
              <a:rPr lang="en-US" dirty="0"/>
            </a:br>
            <a:r>
              <a:rPr lang="en-US" b="1" dirty="0"/>
              <a:t>FP32</a:t>
            </a:r>
            <a:r>
              <a:rPr lang="en-US" dirty="0"/>
              <a:t>, </a:t>
            </a:r>
            <a:r>
              <a:rPr lang="en-US" b="1" dirty="0"/>
              <a:t>FP16</a:t>
            </a:r>
            <a:r>
              <a:rPr lang="en-US" dirty="0"/>
              <a:t>, and </a:t>
            </a:r>
            <a:r>
              <a:rPr lang="en-US" b="1" dirty="0"/>
              <a:t>FP8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For FP8 quantization, we used the </a:t>
            </a:r>
            <a:r>
              <a:rPr lang="en-US" b="1" dirty="0" err="1"/>
              <a:t>BitsAndBytes</a:t>
            </a:r>
            <a:r>
              <a:rPr lang="en-US" b="1" dirty="0"/>
              <a:t> library</a:t>
            </a:r>
            <a:r>
              <a:rPr lang="en-US" dirty="0"/>
              <a:t>, which allows us to run 8-bit optimizers and inference with minimal accuracy degradation.</a:t>
            </a:r>
          </a:p>
          <a:p>
            <a:pPr>
              <a:buNone/>
            </a:pPr>
            <a:r>
              <a:rPr lang="en-US" dirty="0"/>
              <a:t>Our objective here was to find the </a:t>
            </a:r>
            <a:r>
              <a:rPr lang="en-US" b="1" dirty="0"/>
              <a:t>best trade-off between speed and performance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FP32 gave us the most stability,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FP8 helped significantly reduce memory consumption,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it was </a:t>
            </a:r>
            <a:r>
              <a:rPr lang="en-US" b="1" dirty="0"/>
              <a:t>FP16</a:t>
            </a:r>
            <a:r>
              <a:rPr lang="en-US" dirty="0"/>
              <a:t> that consistently offered the </a:t>
            </a:r>
            <a:r>
              <a:rPr lang="en-US" b="1" dirty="0"/>
              <a:t>best balance</a:t>
            </a:r>
            <a:r>
              <a:rPr lang="en-US" dirty="0"/>
              <a:t> — achieving </a:t>
            </a:r>
            <a:r>
              <a:rPr lang="en-US" b="1" dirty="0"/>
              <a:t>fast training</a:t>
            </a:r>
            <a:r>
              <a:rPr lang="en-US" dirty="0"/>
              <a:t> while still maintaining high accuracy.</a:t>
            </a:r>
          </a:p>
          <a:p>
            <a:pPr>
              <a:buNone/>
            </a:pPr>
            <a:r>
              <a:rPr lang="en-US" dirty="0"/>
              <a:t>We configured precision modes dynamically using </a:t>
            </a:r>
            <a:r>
              <a:rPr lang="en-US" dirty="0" err="1"/>
              <a:t>PyTorch’s</a:t>
            </a:r>
            <a:r>
              <a:rPr lang="en-US" dirty="0"/>
              <a:t> </a:t>
            </a:r>
            <a:r>
              <a:rPr lang="en-US" dirty="0" err="1"/>
              <a:t>torch.set_default_dtype</a:t>
            </a:r>
            <a:r>
              <a:rPr lang="en-US" dirty="0"/>
              <a:t>() function before training each experiment.</a:t>
            </a:r>
          </a:p>
          <a:p>
            <a:r>
              <a:rPr lang="en-US" dirty="0"/>
              <a:t>The visual here illustrates the relative memory footprint of each format — smaller bit-widths help reduce GPU memory usage, which is essential when training on limited hardware or scaling to multiple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424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slide explains how we implemented the </a:t>
            </a:r>
            <a:r>
              <a:rPr lang="en-US" b="1" dirty="0"/>
              <a:t>knowledge distillation process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During training, the </a:t>
            </a:r>
            <a:r>
              <a:rPr lang="en-US" b="1" dirty="0"/>
              <a:t>student model learns from the teacher model’s soft predictions</a:t>
            </a:r>
            <a:r>
              <a:rPr lang="en-US" dirty="0"/>
              <a:t> — which are more informative than one-hot labels because they contain relative class probabilities.</a:t>
            </a:r>
          </a:p>
          <a:p>
            <a:pPr>
              <a:buNone/>
            </a:pPr>
            <a:r>
              <a:rPr lang="en-US" dirty="0"/>
              <a:t>We use a </a:t>
            </a:r>
            <a:r>
              <a:rPr lang="en-US" b="1" dirty="0"/>
              <a:t>blended loss function</a:t>
            </a:r>
            <a:r>
              <a:rPr lang="en-US" dirty="0"/>
              <a:t> that combines: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Cross-Entropy Loss</a:t>
            </a:r>
            <a:r>
              <a:rPr lang="en-US" dirty="0"/>
              <a:t>, which compares the student’s predictions to the ground-truth (hard labels),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KL Divergence</a:t>
            </a:r>
            <a:r>
              <a:rPr lang="en-US" dirty="0"/>
              <a:t>, which compares the student’s output distribution to the teacher’s soft predictions.</a:t>
            </a:r>
          </a:p>
          <a:p>
            <a:pPr>
              <a:buNone/>
            </a:pPr>
            <a:r>
              <a:rPr lang="en-US" dirty="0"/>
              <a:t>Each component is weighted equally with </a:t>
            </a:r>
            <a:r>
              <a:rPr lang="en-US" b="1" dirty="0"/>
              <a:t>α = 0.5</a:t>
            </a:r>
            <a:r>
              <a:rPr lang="en-US" dirty="0"/>
              <a:t>, and we apply a </a:t>
            </a:r>
            <a:r>
              <a:rPr lang="en-US" b="1" dirty="0"/>
              <a:t>temperature of 4.0</a:t>
            </a:r>
            <a:r>
              <a:rPr lang="en-US" dirty="0"/>
              <a:t> to soften the teacher’s output probabilities before comparison.</a:t>
            </a:r>
          </a:p>
          <a:p>
            <a:pPr>
              <a:buNone/>
            </a:pPr>
            <a:r>
              <a:rPr lang="en-US" dirty="0"/>
              <a:t>Our optimization strategy used either </a:t>
            </a:r>
            <a:r>
              <a:rPr lang="en-US" b="1" dirty="0"/>
              <a:t>Adam</a:t>
            </a:r>
            <a:r>
              <a:rPr lang="en-US" dirty="0"/>
              <a:t> or </a:t>
            </a:r>
            <a:r>
              <a:rPr lang="en-US" b="1" dirty="0"/>
              <a:t>Adam8bit</a:t>
            </a:r>
            <a:r>
              <a:rPr lang="en-US" dirty="0"/>
              <a:t> depending on the selected precision (e.g., FP8 uses 8-bit Adam).</a:t>
            </a:r>
          </a:p>
          <a:p>
            <a:pPr>
              <a:buNone/>
            </a:pPr>
            <a:r>
              <a:rPr lang="en-US" dirty="0"/>
              <a:t>To prevent overfitting, we added </a:t>
            </a:r>
            <a:r>
              <a:rPr lang="en-US" b="1" dirty="0"/>
              <a:t>early stopping</a:t>
            </a:r>
            <a:r>
              <a:rPr lang="en-US" dirty="0"/>
              <a:t> with a </a:t>
            </a:r>
            <a:r>
              <a:rPr lang="en-US" b="1" dirty="0"/>
              <a:t>patience of 3 epochs</a:t>
            </a:r>
            <a:r>
              <a:rPr lang="en-US" dirty="0"/>
              <a:t>.</a:t>
            </a:r>
          </a:p>
          <a:p>
            <a:r>
              <a:rPr lang="en-US" dirty="0"/>
              <a:t>All experiments were conducted on an </a:t>
            </a:r>
            <a:r>
              <a:rPr lang="en-US" b="1" dirty="0"/>
              <a:t>NVIDIA RTX 4070 Laptop GPU</a:t>
            </a:r>
            <a:r>
              <a:rPr lang="en-US" dirty="0"/>
              <a:t>, using a </a:t>
            </a:r>
            <a:r>
              <a:rPr lang="en-US" b="1" dirty="0"/>
              <a:t>batch size of 224</a:t>
            </a:r>
            <a:r>
              <a:rPr lang="en-US" dirty="0"/>
              <a:t> for efficient GPU utilization.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731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slide shows the performance of our </a:t>
            </a:r>
            <a:r>
              <a:rPr lang="en-US" b="1" dirty="0"/>
              <a:t>teacher model</a:t>
            </a:r>
            <a:r>
              <a:rPr lang="en-US" dirty="0"/>
              <a:t>, which serves as the knowledge source for student models during distillation.</a:t>
            </a:r>
          </a:p>
          <a:p>
            <a:pPr>
              <a:buNone/>
            </a:pPr>
            <a:r>
              <a:rPr lang="en-US" dirty="0"/>
              <a:t>We used a deep CNN architecture with </a:t>
            </a:r>
            <a:r>
              <a:rPr lang="en-US" b="1" dirty="0"/>
              <a:t>12 residual blocks</a:t>
            </a:r>
            <a:r>
              <a:rPr lang="en-US" dirty="0"/>
              <a:t> and progressively increasing channel sizes, ending with fully connected layers of size </a:t>
            </a:r>
            <a:r>
              <a:rPr lang="en-US" b="1" dirty="0"/>
              <a:t>1024 → 512 → 256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The model achieved a </a:t>
            </a:r>
            <a:r>
              <a:rPr lang="en-US" b="1" dirty="0"/>
              <a:t>test accuracy of 85.77%</a:t>
            </a:r>
            <a:r>
              <a:rPr lang="en-US" dirty="0"/>
              <a:t>, which serves as our benchmark for evaluating student models.</a:t>
            </a:r>
          </a:p>
          <a:p>
            <a:pPr>
              <a:buNone/>
            </a:pPr>
            <a:r>
              <a:rPr lang="en-US" dirty="0"/>
              <a:t>Each epoch of training took about </a:t>
            </a:r>
            <a:r>
              <a:rPr lang="en-US" b="1" dirty="0"/>
              <a:t>72.32 seconds</a:t>
            </a:r>
            <a:r>
              <a:rPr lang="en-US" dirty="0"/>
              <a:t> on the NVIDIA RTX 4070 Laptop GPU.</a:t>
            </a:r>
          </a:p>
          <a:p>
            <a:pPr>
              <a:buNone/>
            </a:pPr>
            <a:r>
              <a:rPr lang="en-US" dirty="0"/>
              <a:t>The total number of trainable parameters in the teacher model is around </a:t>
            </a:r>
            <a:r>
              <a:rPr lang="en-US" b="1" dirty="0"/>
              <a:t>26.5 million</a:t>
            </a:r>
            <a:r>
              <a:rPr lang="en-US" dirty="0"/>
              <a:t>, making it computationally expensive but accurate.</a:t>
            </a:r>
          </a:p>
          <a:p>
            <a:r>
              <a:rPr lang="en-US" dirty="0"/>
              <a:t>This strong baseline allows us to evaluate how well our compact student models can approximate its performance under various compression strategies.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397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slide highlights the trade-off between model complexity and performance by comparing student models with fewer residual blocks.</a:t>
            </a:r>
          </a:p>
          <a:p>
            <a:pPr>
              <a:buNone/>
            </a:pPr>
            <a:r>
              <a:rPr lang="en-US" dirty="0"/>
              <a:t>As we reduce the number of blocks from 10 down to 4, we observe a consistent drop in training time and model size — from </a:t>
            </a:r>
            <a:r>
              <a:rPr lang="en-US" b="1" dirty="0"/>
              <a:t>6.6 million parameters</a:t>
            </a:r>
            <a:r>
              <a:rPr lang="en-US" dirty="0"/>
              <a:t> down to just </a:t>
            </a:r>
            <a:r>
              <a:rPr lang="en-US" b="1" dirty="0"/>
              <a:t>98K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Interestingly, the </a:t>
            </a:r>
            <a:r>
              <a:rPr lang="en-US" b="1" dirty="0"/>
              <a:t>8-block student model</a:t>
            </a:r>
            <a:r>
              <a:rPr lang="en-US" dirty="0"/>
              <a:t> not only reduces parameters to just </a:t>
            </a:r>
            <a:r>
              <a:rPr lang="en-US" b="1" dirty="0"/>
              <a:t>1.6 million</a:t>
            </a:r>
            <a:r>
              <a:rPr lang="en-US" dirty="0"/>
              <a:t>, but also outperforms the teacher with the </a:t>
            </a:r>
            <a:r>
              <a:rPr lang="en-US" b="1" dirty="0"/>
              <a:t>highest accuracy of 86.43%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6-block model</a:t>
            </a:r>
            <a:r>
              <a:rPr lang="en-US" dirty="0"/>
              <a:t> closely matches the teacher at </a:t>
            </a:r>
            <a:r>
              <a:rPr lang="en-US" b="1" dirty="0"/>
              <a:t>85.77%</a:t>
            </a:r>
            <a:r>
              <a:rPr lang="en-US" dirty="0"/>
              <a:t>, with only </a:t>
            </a:r>
            <a:r>
              <a:rPr lang="en-US" b="1" dirty="0"/>
              <a:t>408K parameters</a:t>
            </a:r>
            <a:r>
              <a:rPr lang="en-US" dirty="0"/>
              <a:t>, which makes it a strong lightweight candidate.</a:t>
            </a:r>
          </a:p>
          <a:p>
            <a:pPr>
              <a:buNone/>
            </a:pPr>
            <a:r>
              <a:rPr lang="en-US" dirty="0"/>
              <a:t>Even the </a:t>
            </a:r>
            <a:r>
              <a:rPr lang="en-US" b="1" dirty="0"/>
              <a:t>smallest 4-block model</a:t>
            </a:r>
            <a:r>
              <a:rPr lang="en-US" dirty="0"/>
              <a:t> achieves over </a:t>
            </a:r>
            <a:r>
              <a:rPr lang="en-US" b="1" dirty="0"/>
              <a:t>84% accuracy</a:t>
            </a:r>
            <a:r>
              <a:rPr lang="en-US" dirty="0"/>
              <a:t>, while training faster and with very minimal computational cost.</a:t>
            </a:r>
          </a:p>
          <a:p>
            <a:r>
              <a:rPr lang="en-US" dirty="0"/>
              <a:t>This clearly shows that through distillation, we can build </a:t>
            </a:r>
            <a:r>
              <a:rPr lang="en-US" b="1" dirty="0"/>
              <a:t>efficient and compact models</a:t>
            </a:r>
            <a:r>
              <a:rPr lang="en-US" dirty="0"/>
              <a:t> that retain — or even improve — the performance of their larger counterparts.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737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slide shows how quantization affects both accuracy and training efficiency.</a:t>
            </a:r>
          </a:p>
          <a:p>
            <a:pPr>
              <a:buNone/>
            </a:pPr>
            <a:r>
              <a:rPr lang="en-US" dirty="0"/>
              <a:t>We experimented with </a:t>
            </a:r>
            <a:r>
              <a:rPr lang="en-US" b="1" dirty="0"/>
              <a:t>FP16 (half precision)</a:t>
            </a:r>
            <a:r>
              <a:rPr lang="en-US" dirty="0"/>
              <a:t> and </a:t>
            </a:r>
            <a:r>
              <a:rPr lang="en-US" b="1" dirty="0"/>
              <a:t>FP8 (8-bit precision)</a:t>
            </a:r>
            <a:r>
              <a:rPr lang="en-US" dirty="0"/>
              <a:t> on the best-performing student model.</a:t>
            </a:r>
          </a:p>
          <a:p>
            <a:pPr>
              <a:buNone/>
            </a:pPr>
            <a:r>
              <a:rPr lang="en-US" dirty="0"/>
              <a:t>Surprisingly, </a:t>
            </a:r>
            <a:r>
              <a:rPr lang="en-US" b="1" dirty="0"/>
              <a:t>FP16 achieved the highest overall accuracy</a:t>
            </a:r>
            <a:r>
              <a:rPr lang="en-US" dirty="0"/>
              <a:t> at </a:t>
            </a:r>
            <a:r>
              <a:rPr lang="en-US" b="1" dirty="0"/>
              <a:t>87.00%</a:t>
            </a:r>
            <a:r>
              <a:rPr lang="en-US" dirty="0"/>
              <a:t>, while also offering the </a:t>
            </a:r>
            <a:r>
              <a:rPr lang="en-US" b="1" dirty="0"/>
              <a:t>fastest training time per epoch — just 60.8 seconds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With </a:t>
            </a:r>
            <a:r>
              <a:rPr lang="en-US" b="1" dirty="0"/>
              <a:t>FP8</a:t>
            </a:r>
            <a:r>
              <a:rPr lang="en-US" dirty="0"/>
              <a:t>, accuracy dropped slightly to </a:t>
            </a:r>
            <a:r>
              <a:rPr lang="en-US" b="1" dirty="0"/>
              <a:t>86.07%</a:t>
            </a:r>
            <a:r>
              <a:rPr lang="en-US" dirty="0"/>
              <a:t>, and training time increased to </a:t>
            </a:r>
            <a:r>
              <a:rPr lang="en-US" b="1" dirty="0"/>
              <a:t>69.0 seconds</a:t>
            </a:r>
            <a:r>
              <a:rPr lang="en-US" dirty="0"/>
              <a:t>, likely due to overhead in quantization-aware operations.</a:t>
            </a:r>
          </a:p>
          <a:p>
            <a:pPr>
              <a:buNone/>
            </a:pPr>
            <a:r>
              <a:rPr lang="en-US" dirty="0"/>
              <a:t>Despite the slight trade-off, both formats offer excellent performance while drastically </a:t>
            </a:r>
            <a:r>
              <a:rPr lang="en-US" b="1" dirty="0"/>
              <a:t>reducing memory usage and speeding up training</a:t>
            </a:r>
            <a:r>
              <a:rPr lang="en-US" dirty="0"/>
              <a:t> compared to FP32.</a:t>
            </a:r>
          </a:p>
          <a:p>
            <a:r>
              <a:rPr lang="en-US" dirty="0"/>
              <a:t>These results confirm that precision tuning is a valuable tool for compressing models without sacrificing much in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5377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wrap up, our results show that </a:t>
            </a:r>
            <a:r>
              <a:rPr lang="en-US" b="1" dirty="0"/>
              <a:t>knowledge distillation</a:t>
            </a:r>
            <a:r>
              <a:rPr lang="en-US" dirty="0"/>
              <a:t> combined with </a:t>
            </a:r>
            <a:r>
              <a:rPr lang="en-US" b="1" dirty="0"/>
              <a:t>precision-aware training</a:t>
            </a:r>
            <a:r>
              <a:rPr lang="en-US" dirty="0"/>
              <a:t> leads to a highly efficient model pipeline.</a:t>
            </a:r>
          </a:p>
          <a:p>
            <a:pPr>
              <a:buNone/>
            </a:pPr>
            <a:r>
              <a:rPr lang="en-US" dirty="0"/>
              <a:t>We achieved </a:t>
            </a:r>
            <a:r>
              <a:rPr lang="en-US" b="1" dirty="0"/>
              <a:t>massive reductions in parameters</a:t>
            </a:r>
            <a:r>
              <a:rPr lang="en-US" dirty="0"/>
              <a:t> — from over 26 million in the teacher model to just </a:t>
            </a:r>
            <a:r>
              <a:rPr lang="en-US" b="1" dirty="0"/>
              <a:t>1.6 million</a:t>
            </a:r>
            <a:r>
              <a:rPr lang="en-US" dirty="0"/>
              <a:t> in the best-performing student.</a:t>
            </a:r>
          </a:p>
          <a:p>
            <a:pPr>
              <a:buNone/>
            </a:pPr>
            <a:r>
              <a:rPr lang="en-US" dirty="0"/>
              <a:t>Importantly, the </a:t>
            </a:r>
            <a:r>
              <a:rPr lang="en-US" b="1" dirty="0"/>
              <a:t>8-block FP16 student model</a:t>
            </a:r>
            <a:r>
              <a:rPr lang="en-US" dirty="0"/>
              <a:t> not only reduced size, but also achieved the </a:t>
            </a:r>
            <a:r>
              <a:rPr lang="en-US" b="1" dirty="0"/>
              <a:t>highest accuracy of 87%</a:t>
            </a:r>
            <a:r>
              <a:rPr lang="en-US" dirty="0"/>
              <a:t>, outperforming the teacher.</a:t>
            </a:r>
          </a:p>
          <a:p>
            <a:pPr>
              <a:buNone/>
            </a:pPr>
            <a:r>
              <a:rPr lang="en-US" dirty="0"/>
              <a:t>This validates our approach as both </a:t>
            </a:r>
            <a:r>
              <a:rPr lang="en-US" b="1" dirty="0"/>
              <a:t>computationally efficient</a:t>
            </a:r>
            <a:r>
              <a:rPr lang="en-US" dirty="0"/>
              <a:t> and </a:t>
            </a:r>
            <a:r>
              <a:rPr lang="en-US" b="1" dirty="0"/>
              <a:t>performance-effective</a:t>
            </a:r>
            <a:r>
              <a:rPr lang="en-US" dirty="0"/>
              <a:t>, making it well-suited for deployment on resource-constrained devices.</a:t>
            </a:r>
          </a:p>
          <a:p>
            <a:r>
              <a:rPr lang="en-US" dirty="0"/>
              <a:t>Lastly, this entire framework — modular CNN design, distillation, and quantization — is flexible and can now be </a:t>
            </a:r>
            <a:r>
              <a:rPr lang="en-US" b="1" dirty="0"/>
              <a:t>extended to other vision tasks</a:t>
            </a:r>
            <a:r>
              <a:rPr lang="en-US" dirty="0"/>
              <a:t>, including our next focus: </a:t>
            </a:r>
            <a:r>
              <a:rPr lang="en-US" b="1" dirty="0"/>
              <a:t>image inpainting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110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140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This is Acronym and Abbreviation of today’s presentation,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5800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 and here’s the content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I will describe what knowledge distillation and quantization are,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and introduce our story during the project.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And my colleague presents the methodology and experiment of our project.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792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Knowledge Distillation basically refers to Teacher-Student training.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Let’s imagine a very large model like Llama 70B.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It’s impossible to train it, on a normal GPU that has normally 6-8GB.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However, for the inference, we might be able to run on our GPU,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because we do not need to calculate gradients.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Also the model like Llama, has a superiority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that many data points that normally hard to access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was used.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So what knowledge distillation do is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during the training of the smaller model that can be trained on the small GPU,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freezing the large model and make the large model inference it.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Than, the small model trains the answer of the large model,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mimicing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 the distribution of the large model.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614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Quantization is a technique that addresses the precision of the number representation.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The the bit of the precision becomes smaller,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the calculation speed and the size of the model becomes smaller.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Conversely, if the bit of the precision becomes larger,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the calculation speed becomes slower and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the performance of the model might be increased due to the increase of the detail in the number representation.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Normally, </a:t>
            </a:r>
            <a:r>
              <a:rPr lang="en-US" b="0" i="0" u="none" strike="noStrike" dirty="0" err="1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PyTorch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 calculates the number as 32-bit floating point.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and we can choose what data type we will use during the </a:t>
            </a:r>
            <a:r>
              <a:rPr lang="en-US" b="0" i="0" u="none" strike="noStrike" dirty="0" err="1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pytorch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 calculation.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As an example, </a:t>
            </a:r>
            <a:r>
              <a:rPr lang="en-US" b="0" i="0" u="none" strike="noStrike" dirty="0" err="1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BitNet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 is an ongoing project that Microsoft develops.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It’s really fast and can run on the CPU as well.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What we need to concentrate on here is a demand to make a model smaller.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4768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We firstly planned our project topic as Knowledge Distillation on Image Inpainting.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After searching about the topic, we found </a:t>
            </a:r>
            <a:r>
              <a:rPr lang="en-US" b="0" i="0" u="none" strike="noStrike" dirty="0" err="1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DiffIR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,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quite small model than others, but shows the best performance.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However, the problem was, it still requires quite a lot computational resources.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The snapshot shows the required time to train </a:t>
            </a:r>
            <a:r>
              <a:rPr lang="en-US" b="0" i="0" u="none" strike="noStrike" dirty="0" err="1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DiffIR</a:t>
            </a: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 when using 8-bit quantization.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Note that, like I said before, 8-bit quantization makes the calculation faster.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So we shrink the range of the topic to the simpler task in Computer Vision</a:t>
            </a:r>
          </a:p>
          <a:p>
            <a:pPr algn="l">
              <a:spcAft>
                <a:spcPts val="1200"/>
              </a:spcAft>
              <a:buNone/>
            </a:pPr>
            <a:endParaRPr lang="en-US" b="0" i="0" u="none" strike="noStrike" dirty="0">
              <a:solidFill>
                <a:srgbClr val="C9D1D9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b="0" i="0" u="none" strike="noStrike" dirty="0">
                <a:solidFill>
                  <a:srgbClr val="C9D1D9"/>
                </a:solidFill>
                <a:effectLst/>
                <a:latin typeface="Helvetica Neue" panose="02000503000000020004" pitchFamily="2" charset="0"/>
              </a:rPr>
              <a:t>to show the effectiveness of our Knowledge Distillation framework.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211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Thanks for the introduction. From here, I’ll walk you through the </a:t>
            </a:r>
            <a:r>
              <a:rPr lang="en-US" b="1" dirty="0"/>
              <a:t>core implementation, the models we designed</a:t>
            </a:r>
            <a:r>
              <a:rPr lang="en-US" dirty="0"/>
              <a:t>, and the </a:t>
            </a:r>
            <a:r>
              <a:rPr lang="en-US" b="1" dirty="0"/>
              <a:t>experiments we ran</a:t>
            </a:r>
            <a:r>
              <a:rPr lang="en-US" dirty="0"/>
              <a:t> to evaluate our approach.</a:t>
            </a:r>
          </a:p>
          <a:p>
            <a:pPr>
              <a:buNone/>
            </a:pPr>
            <a:r>
              <a:rPr lang="en-US" dirty="0"/>
              <a:t>Specifically, I’ll be focusing on two main parts: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methodology</a:t>
            </a:r>
            <a:r>
              <a:rPr lang="en-US" dirty="0"/>
              <a:t> we used — including dataset, model architectures, and how we implemented knowledge distillation and quantization.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experiments and results</a:t>
            </a:r>
            <a:r>
              <a:rPr lang="en-US" dirty="0"/>
              <a:t> — showing performance trends, insights, and what we found effective.</a:t>
            </a:r>
          </a:p>
          <a:p>
            <a:r>
              <a:rPr lang="en-US" dirty="0"/>
              <a:t>Let’s begin with a quick overview of the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363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train and evaluate our models, we used the </a:t>
            </a:r>
            <a:r>
              <a:rPr lang="en-US" b="1" dirty="0"/>
              <a:t>Intel Image Classification Dataset</a:t>
            </a:r>
            <a:r>
              <a:rPr lang="en-US" dirty="0"/>
              <a:t>, which is a publicly available dataset from Kaggle.</a:t>
            </a:r>
          </a:p>
          <a:p>
            <a:pPr>
              <a:buNone/>
            </a:pPr>
            <a:r>
              <a:rPr lang="en-US" dirty="0"/>
              <a:t>It contains </a:t>
            </a:r>
            <a:r>
              <a:rPr lang="en-US" b="1" dirty="0"/>
              <a:t>25,000 RGB images</a:t>
            </a:r>
            <a:r>
              <a:rPr lang="en-US" dirty="0"/>
              <a:t>, each with a resolution of </a:t>
            </a:r>
            <a:r>
              <a:rPr lang="en-US" b="1" dirty="0"/>
              <a:t>150 by 150 pixels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These images are categorized into </a:t>
            </a:r>
            <a:r>
              <a:rPr lang="en-US" b="1" dirty="0"/>
              <a:t>six scene 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buildings</a:t>
            </a:r>
            <a:r>
              <a:rPr lang="en-US" dirty="0"/>
              <a:t>, </a:t>
            </a:r>
            <a:r>
              <a:rPr lang="en-US" b="1" dirty="0"/>
              <a:t>forest</a:t>
            </a:r>
            <a:r>
              <a:rPr lang="en-US" dirty="0"/>
              <a:t>, </a:t>
            </a:r>
            <a:r>
              <a:rPr lang="en-US" b="1" dirty="0"/>
              <a:t>glacier</a:t>
            </a:r>
            <a:r>
              <a:rPr lang="en-US" dirty="0"/>
              <a:t>, </a:t>
            </a:r>
            <a:r>
              <a:rPr lang="en-US" b="1" dirty="0"/>
              <a:t>mountain</a:t>
            </a:r>
            <a:r>
              <a:rPr lang="en-US" dirty="0"/>
              <a:t>, </a:t>
            </a:r>
            <a:r>
              <a:rPr lang="en-US" b="1" dirty="0"/>
              <a:t>sea</a:t>
            </a:r>
            <a:r>
              <a:rPr lang="en-US" dirty="0"/>
              <a:t>, and </a:t>
            </a:r>
            <a:r>
              <a:rPr lang="en-US" b="1" dirty="0"/>
              <a:t>street</a:t>
            </a:r>
            <a:r>
              <a:rPr lang="en-US" dirty="0"/>
              <a:t> — as shown in the image examples on the right.</a:t>
            </a:r>
          </a:p>
          <a:p>
            <a:pPr>
              <a:buNone/>
            </a:pPr>
            <a:r>
              <a:rPr lang="en-US" dirty="0"/>
              <a:t>The dataset is well-structured and split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Around </a:t>
            </a:r>
            <a:r>
              <a:rPr lang="en-US" b="1" dirty="0"/>
              <a:t>14,000 images for training</a:t>
            </a:r>
            <a:r>
              <a:rPr lang="en-US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3,000 for testing</a:t>
            </a:r>
            <a:r>
              <a:rPr lang="en-US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about </a:t>
            </a:r>
            <a:r>
              <a:rPr lang="en-US" b="1" dirty="0"/>
              <a:t>7,000 for prediction or validation tasks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What makes this dataset particularly suitable is that it's </a:t>
            </a:r>
            <a:r>
              <a:rPr lang="en-US" b="1" dirty="0"/>
              <a:t>balanced and clean</a:t>
            </a:r>
            <a:r>
              <a:rPr lang="en-US" dirty="0"/>
              <a:t>, which is ideal for training classification models without needing heavy preprocessing.</a:t>
            </a:r>
          </a:p>
          <a:p>
            <a:r>
              <a:rPr lang="en-US" dirty="0"/>
              <a:t>Next, let’s look at how we built our models starting with the teacher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444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is the architecture of our </a:t>
            </a:r>
            <a:r>
              <a:rPr lang="en-US" b="1" dirty="0"/>
              <a:t>Teacher CNN Model</a:t>
            </a:r>
            <a:r>
              <a:rPr lang="en-US" dirty="0"/>
              <a:t>, which we designed to serve as the high-capacity reference for knowledge distillation.</a:t>
            </a:r>
          </a:p>
          <a:p>
            <a:pPr>
              <a:buNone/>
            </a:pPr>
            <a:r>
              <a:rPr lang="en-US" dirty="0"/>
              <a:t>It starts with a convolutional layer that processes the 3-channel RGB input image, followed by </a:t>
            </a:r>
            <a:r>
              <a:rPr lang="en-US" b="1" dirty="0"/>
              <a:t>12 residual blocks</a:t>
            </a:r>
            <a:r>
              <a:rPr lang="en-US" dirty="0"/>
              <a:t>, structured in a </a:t>
            </a:r>
            <a:r>
              <a:rPr lang="en-US" dirty="0" err="1"/>
              <a:t>ResNet</a:t>
            </a:r>
            <a:r>
              <a:rPr lang="en-US" dirty="0"/>
              <a:t>-like fashion. These blocks progressively </a:t>
            </a:r>
            <a:r>
              <a:rPr lang="en-US" b="1" dirty="0"/>
              <a:t>increase the channel depth</a:t>
            </a:r>
            <a:r>
              <a:rPr lang="en-US" dirty="0"/>
              <a:t>, doubling approximately every two layers—from 16 all the way to 1024.</a:t>
            </a:r>
          </a:p>
          <a:p>
            <a:pPr>
              <a:buNone/>
            </a:pPr>
            <a:r>
              <a:rPr lang="en-US" dirty="0"/>
              <a:t>After feature extraction, we use a </a:t>
            </a:r>
            <a:r>
              <a:rPr lang="en-US" b="1" dirty="0"/>
              <a:t>fully connected classifier</a:t>
            </a:r>
            <a:r>
              <a:rPr lang="en-US" dirty="0"/>
              <a:t> consisting of several dense layers:</a:t>
            </a:r>
            <a:br>
              <a:rPr lang="en-US" dirty="0"/>
            </a:br>
            <a:r>
              <a:rPr lang="en-US" b="1" dirty="0"/>
              <a:t>1024 → 512 → 256 → 64 → 6</a:t>
            </a:r>
            <a:r>
              <a:rPr lang="en-US" dirty="0"/>
              <a:t>, where 6 corresponds to our output classes.</a:t>
            </a:r>
          </a:p>
          <a:p>
            <a:pPr>
              <a:buNone/>
            </a:pPr>
            <a:r>
              <a:rPr lang="en-US" dirty="0"/>
              <a:t>Altogether, the model has about </a:t>
            </a:r>
            <a:r>
              <a:rPr lang="en-US" b="1" dirty="0"/>
              <a:t>26.6 million parameters</a:t>
            </a:r>
            <a:r>
              <a:rPr lang="en-US" dirty="0"/>
              <a:t> and is trained in </a:t>
            </a:r>
            <a:r>
              <a:rPr lang="en-US" b="1" dirty="0"/>
              <a:t>FP32 precision</a:t>
            </a:r>
            <a:r>
              <a:rPr lang="en-US" dirty="0"/>
              <a:t>.</a:t>
            </a:r>
          </a:p>
          <a:p>
            <a:r>
              <a:rPr lang="en-US" dirty="0"/>
              <a:t>This teacher network is not trained alongside the student—it’s pretrained and then used to </a:t>
            </a:r>
            <a:r>
              <a:rPr lang="en-US" b="1" dirty="0"/>
              <a:t>guide the student model</a:t>
            </a:r>
            <a:r>
              <a:rPr lang="en-US" dirty="0"/>
              <a:t> using both hard and soft labels. I’ll explain how that works shortly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6940D-018A-0F49-84FA-EC3255C7018B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295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88D9-769B-5DCF-73DA-61F1CBEF1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4C1D3-E4CE-8BB8-4E87-1251C6F2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29C0-A2F8-E1E0-85C8-9C9261D1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E887-9430-5842-B7CC-1A6A21A18BFF}" type="datetime1">
              <a:rPr lang="en-US" smtClean="0"/>
              <a:t>4/26/2025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2AF81-95B8-E942-4827-DB8CCE8A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8601-FB40-C09C-4996-0843EFB3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654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1D9F-CDA9-6155-DDBA-2A95B9D6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A9A03-8764-F3AC-A254-C3A69400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4E82-AAE8-129B-03D5-8BA7C48C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10BC-BC81-E042-9785-552AF2CBF2D8}" type="datetime1">
              <a:rPr lang="en-US" smtClean="0"/>
              <a:t>4/26/2025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B9B5-0B0B-EB04-B2CF-2EE76883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E9D8-B86D-3F04-8500-BECB7624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11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0FC62-8A63-ED2C-775E-1A33BF7AD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41BA-B3F2-B7FE-2DD1-D2C7207B4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A4CA-5A08-11EA-17CA-504AB78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B05-89FB-8648-BE8E-AD5BCBFF95F7}" type="datetime1">
              <a:rPr lang="en-US" smtClean="0"/>
              <a:t>4/26/2025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201D-52B1-8D2E-277B-F273FA12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F0B7-73FC-9592-5CDA-AC113879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073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A8A1-FF71-2591-4CB2-9D62533A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DC98-69D7-0BAF-945E-15EBC165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3571-AAB9-0E69-B81B-62ABD7E7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CD8D-CB2B-7B47-B298-14C2FA07F16B}" type="datetime1">
              <a:rPr lang="en-US" smtClean="0"/>
              <a:t>4/26/2025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A73-4830-D897-F8A7-D7CAB73F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BA97-DA8E-4919-E523-FBF63105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32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EF0-AFC9-1AC9-F045-5F759B9E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A597-55FC-3FBD-C29A-D86607F0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7D43-8D75-876B-3724-5A99361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4F26-785D-5443-AACC-A1F04065B6DF}" type="datetime1">
              <a:rPr lang="en-US" smtClean="0"/>
              <a:t>4/26/2025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361A-76F6-4E1C-E05E-9DA644A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21EE-8E8F-D0B8-B3AF-C1372879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133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B279-3D00-5DB1-81E0-DE50A8B4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A04E-087C-194E-2FCE-6D8630AE7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71CAB-75B1-1DEC-1BC2-978B0E267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F59D6-91A1-9CD1-5991-7B2F129A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353-AD6C-3746-8982-C1DE8F3985A5}" type="datetime1">
              <a:rPr lang="en-US" smtClean="0"/>
              <a:t>4/26/2025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7A721-FCD8-7731-B858-6DABC299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0C943-91E3-1E4B-1321-D25C452A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523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4C9F-2850-4D4D-7797-662BD04C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28DC1-C164-BC4B-68CC-7D7D947F0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8B7C0-3BA3-D9D0-B4CC-1DC66DC1C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88154-3FD4-D265-1FBB-3E80D43A3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AFDEE-E519-2E8B-5792-AF67621F0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C528B-A9E3-B669-A032-3BDBBE91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7FC8-A86C-5A4F-BE12-AC7A8AA11D0A}" type="datetime1">
              <a:rPr lang="en-US" smtClean="0"/>
              <a:t>4/26/2025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F10E7-E195-4CC4-24AD-10C8DB8E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576C7-1A1B-BAA8-B149-AB4D26C1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090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6C82-E280-C698-143C-34AC563C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6AAD1-53A3-A060-DB97-A888FA48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800C-A0B7-F549-92A1-A623198000D4}" type="datetime1">
              <a:rPr lang="en-US" smtClean="0"/>
              <a:t>4/26/2025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FAD92-447C-D340-CE6A-46902338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39196-5CC6-6FA8-9F7E-7B111743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757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9F72B-9714-F2DC-6B63-0F82BF87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C8C9-036D-2B41-A459-842EC4E197E8}" type="datetime1">
              <a:rPr lang="en-US" smtClean="0"/>
              <a:t>4/26/2025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7E265-894B-DB98-088B-A0650526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A5C28-FCCD-ACEC-4C32-8AD2A269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984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F43B-E6E1-A50A-796F-5B5BFA24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2215-C49A-8304-E755-AF87577A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D7A25-F089-E04E-C387-5968C7BD4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82658-7B18-E0D2-88E8-2C1B32C0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D7D0-96DC-FF43-8C45-0A59EF6E5604}" type="datetime1">
              <a:rPr lang="en-US" smtClean="0"/>
              <a:t>4/26/2025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B80C-B10B-E226-D2E8-C39A897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4E0C2-4FCA-35C5-3E57-026411C3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063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040D-F910-1264-F319-7B367CC9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DBA9D-491E-F71B-3A23-F4879E61F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90BBA-934F-A962-98D4-3CF1BD30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AE790-D64D-BA86-44B0-D7149541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1663-D199-C143-842A-42A4419D665E}" type="datetime1">
              <a:rPr lang="en-US" smtClean="0"/>
              <a:t>4/26/2025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19D7-835F-D840-56A1-89F9EA24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3A636-12FC-C0D7-2351-6CF4784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25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05070-2E64-0962-AE45-A6D95968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5D78-9811-B925-F0E8-0C881AA1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C9851-3DAE-5F87-154B-CE17532C2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233C1-5AF3-4D44-81CE-13C02AF105FC}" type="datetime1">
              <a:rPr lang="en-US" smtClean="0"/>
              <a:t>4/26/2025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F1F2-233B-0043-2092-415398270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64868-30B3-8B88-7010-02638FA4F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A9B49-0483-834D-97B0-51530009B1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7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puneet6060/intel-image-classification" TargetMode="External"/><Relationship Id="rId3" Type="http://schemas.openxmlformats.org/officeDocument/2006/relationships/hyperlink" Target="https://pytorch.org/docs/stable/tensors.html" TargetMode="External"/><Relationship Id="rId7" Type="http://schemas.openxmlformats.org/officeDocument/2006/relationships/hyperlink" Target="https://github.com/TimDettmers/bitsandbytes" TargetMode="External"/><Relationship Id="rId2" Type="http://schemas.openxmlformats.org/officeDocument/2006/relationships/hyperlink" Target="https://towardsdatascience.com/knowledge-distillation-simplified-dd4973dbc7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12.03928" TargetMode="External"/><Relationship Id="rId5" Type="http://schemas.openxmlformats.org/officeDocument/2006/relationships/hyperlink" Target="https://arxiv.org/abs/1503.02531" TargetMode="External"/><Relationship Id="rId10" Type="http://schemas.openxmlformats.org/officeDocument/2006/relationships/hyperlink" Target="https://www.microsoft.com/en-us/research/blog" TargetMode="External"/><Relationship Id="rId4" Type="http://schemas.openxmlformats.org/officeDocument/2006/relationships/hyperlink" Target="https://arxiv.org/abs/2305.14201" TargetMode="External"/><Relationship Id="rId9" Type="http://schemas.openxmlformats.org/officeDocument/2006/relationships/hyperlink" Target="https://arxiv.org/abs/1412.698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xk5827@mavs.uta.edu" TargetMode="External"/><Relationship Id="rId2" Type="http://schemas.openxmlformats.org/officeDocument/2006/relationships/hyperlink" Target="mailto:wxp7177@mavs.uta.edu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DB28-B24F-41C4-3A4B-2649E9E2D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122363"/>
            <a:ext cx="10931610" cy="2387600"/>
          </a:xfrm>
        </p:spPr>
        <p:txBody>
          <a:bodyPr anchor="ctr" anchorCtr="0">
            <a:normAutofit fontScale="90000"/>
          </a:bodyPr>
          <a:lstStyle/>
          <a:p>
            <a:r>
              <a:rPr lang="en-KR" b="1" dirty="0"/>
              <a:t>Knowledge Distillation for Smaller Models in Computer Vision</a:t>
            </a:r>
            <a:br>
              <a:rPr lang="en-KR" b="1" dirty="0"/>
            </a:br>
            <a:r>
              <a:rPr lang="en-US" sz="2400" dirty="0"/>
              <a:t>Final Project </a:t>
            </a:r>
            <a:r>
              <a:rPr lang="en-KR" sz="2400" dirty="0"/>
              <a:t>Presentation</a:t>
            </a:r>
            <a:endParaRPr lang="en-K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2B6F5-19A1-7494-0A66-9A004E040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 anchor="ctr" anchorCtr="0"/>
          <a:lstStyle/>
          <a:p>
            <a:r>
              <a:rPr lang="en-KR" dirty="0"/>
              <a:t>Spring 2025, CSE 5368 – Neural Networks</a:t>
            </a:r>
          </a:p>
          <a:p>
            <a:r>
              <a:rPr lang="en-KR" dirty="0"/>
              <a:t>Wonjun Park, Abhinay Kotla</a:t>
            </a:r>
          </a:p>
          <a:p>
            <a:r>
              <a:rPr lang="en-KR" dirty="0"/>
              <a:t>April 26th, 2025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2DBCD1-96F1-6E08-A05C-5E36E77D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53" y="5242142"/>
            <a:ext cx="2659693" cy="13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7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F75F-1C87-F1C1-A056-3D029A7A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Student Model Variants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55E47-FC07-5366-A3AE-463EBCFA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9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175F473-164F-FB4F-F59B-A379663DC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3982" y="3752850"/>
            <a:ext cx="7485413" cy="2452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Aim: Reduce model size while retaining performance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Models created with: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10, 8, 6, and 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residual blocks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Parameter counts: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10-block: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6.6M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8-block: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1.6M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6-block: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408K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4-block: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98K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Corresponding FC layers scaled down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modular designs for easy experimentation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98DEE-8990-86FC-9FC5-30EA1F0C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7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C0C0-D9A1-CEC0-1B72-1A292AAE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ModularCNN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F5A2E-DF59-2B07-5273-C6C59853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9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B111D26-784C-A9B5-D3B3-3E5A1D54AA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3982" y="3752850"/>
            <a:ext cx="7485413" cy="2452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Parametrized Design: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Specify number of residual blocks and FC layers at model instantiation.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Dynamic Feature Size: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Uses a dummy input to auto-determine flattened feature size.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Scalable Residual Blocks: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Adds blocks with doubling channels every 2 layers.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Flexible FC Layers: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FC layers built in a loop with ReLU, BatchNorm, and Dropout.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Reusable &amp; Lightweight: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Enables fast prototyping of student models with varying depth and width.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16C89-E72C-DE59-06BA-C73D1515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D9065-E224-7CFA-5E39-1CFB18D5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Precision Quantization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71F273-3200-22A4-DC91-6FC6CFCD4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Tested under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FP32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FP16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FP8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bitsandbytes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for 8-bit training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Objective: Lower training time and memory usage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Precision set via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torch.set_default_dtype()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benefit: FP16 offers best trade-off between speed and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C12AC-6877-571F-09FD-C0E45247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3311321"/>
            <a:ext cx="5150277" cy="206011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26E0D-6327-2975-AED3-AABC1128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 smtClean="0"/>
              <a:pPr>
                <a:spcAft>
                  <a:spcPts val="600"/>
                </a:spcAft>
              </a:pPr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655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55310-BC5E-3812-84C6-3A80C7B0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Distillation Setup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6DF6FEC-2C9C-AE86-3485-9E76F68F8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Training: Student learns from teacher’s soft predictions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Loss = 0.5 * CE Loss + 0.5 * KL Divergence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Temperature = 4.0 for softening distributions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Optimizer: Adam or Adam8bit depending on precision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Early Stopping (Patience: 3 epochs)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Hardware: NVIDIA RTX 4070 Laptop GPU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Batch Size: 224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F4145-1C7A-B58B-001A-FDCBBA8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4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D2013-2E3A-03AE-3D7B-3277A36B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Teacher Model Baseline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7A448-CDE0-7B6E-1CFA-EB4D1644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30838BE-C340-1BF7-D147-C8D65933F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14736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924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606C7-9807-3677-613E-39DB17B4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Weight Reduction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C35F4-EF55-C4B9-03E6-4911E596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7A2C3C-1C51-F36F-C8B9-8F5499E1B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844321"/>
              </p:ext>
            </p:extLst>
          </p:nvPr>
        </p:nvGraphicFramePr>
        <p:xfrm>
          <a:off x="1217107" y="1966293"/>
          <a:ext cx="9757786" cy="44521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026504">
                  <a:extLst>
                    <a:ext uri="{9D8B030D-6E8A-4147-A177-3AD203B41FA5}">
                      <a16:colId xmlns:a16="http://schemas.microsoft.com/office/drawing/2014/main" val="3942753016"/>
                    </a:ext>
                  </a:extLst>
                </a:gridCol>
                <a:gridCol w="2177353">
                  <a:extLst>
                    <a:ext uri="{9D8B030D-6E8A-4147-A177-3AD203B41FA5}">
                      <a16:colId xmlns:a16="http://schemas.microsoft.com/office/drawing/2014/main" val="3588276262"/>
                    </a:ext>
                  </a:extLst>
                </a:gridCol>
                <a:gridCol w="1932405">
                  <a:extLst>
                    <a:ext uri="{9D8B030D-6E8A-4147-A177-3AD203B41FA5}">
                      <a16:colId xmlns:a16="http://schemas.microsoft.com/office/drawing/2014/main" val="264821196"/>
                    </a:ext>
                  </a:extLst>
                </a:gridCol>
                <a:gridCol w="2621524">
                  <a:extLst>
                    <a:ext uri="{9D8B030D-6E8A-4147-A177-3AD203B41FA5}">
                      <a16:colId xmlns:a16="http://schemas.microsoft.com/office/drawing/2014/main" val="4114000545"/>
                    </a:ext>
                  </a:extLst>
                </a:gridCol>
              </a:tblGrid>
              <a:tr h="890432"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Student Model</a:t>
                      </a:r>
                    </a:p>
                  </a:txBody>
                  <a:tcPr marL="244555" marR="188119" marT="188119" marB="1881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Params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Time/Epoch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520679"/>
                  </a:ext>
                </a:extLst>
              </a:tr>
              <a:tr h="890432"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10 Blocks</a:t>
                      </a:r>
                    </a:p>
                  </a:txBody>
                  <a:tcPr marL="244555" marR="188119" marT="188119" marB="1881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83.23%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6.6M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68.6s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6253"/>
                  </a:ext>
                </a:extLst>
              </a:tr>
              <a:tr h="890432"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8 Blocks</a:t>
                      </a:r>
                    </a:p>
                  </a:txBody>
                  <a:tcPr marL="244555" marR="188119" marT="188119" marB="1881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b="1" cap="none" spc="0">
                          <a:solidFill>
                            <a:schemeClr val="tx1"/>
                          </a:solidFill>
                        </a:rPr>
                        <a:t>86.43%</a:t>
                      </a:r>
                      <a:endParaRPr lang="en-US" sz="2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b="1" cap="none" spc="0">
                          <a:solidFill>
                            <a:schemeClr val="tx1"/>
                          </a:solidFill>
                        </a:rPr>
                        <a:t>1.6M</a:t>
                      </a:r>
                      <a:endParaRPr lang="en-US" sz="2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67.0s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093426"/>
                  </a:ext>
                </a:extLst>
              </a:tr>
              <a:tr h="890432"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6 Blocks</a:t>
                      </a:r>
                    </a:p>
                  </a:txBody>
                  <a:tcPr marL="244555" marR="188119" marT="188119" marB="1881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85.77%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408K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66.7s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676606"/>
                  </a:ext>
                </a:extLst>
              </a:tr>
              <a:tr h="890432"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4 Blocks</a:t>
                      </a:r>
                    </a:p>
                  </a:txBody>
                  <a:tcPr marL="244555" marR="188119" marT="188119" marB="1881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84.57%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98K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64.7s</a:t>
                      </a:r>
                    </a:p>
                  </a:txBody>
                  <a:tcPr marL="244555" marR="188119" marT="188119" marB="18811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829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A85DD-26E9-0885-1DC7-5E6FAE9B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Precision Quantization Results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F15C6-4201-B167-47CF-94433A87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D491E6F-C576-03FA-B8C0-F3A36D55C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81725"/>
              </p:ext>
            </p:extLst>
          </p:nvPr>
        </p:nvGraphicFramePr>
        <p:xfrm>
          <a:off x="2389293" y="3085949"/>
          <a:ext cx="7413415" cy="221284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00394">
                  <a:extLst>
                    <a:ext uri="{9D8B030D-6E8A-4147-A177-3AD203B41FA5}">
                      <a16:colId xmlns:a16="http://schemas.microsoft.com/office/drawing/2014/main" val="1036676038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1928161530"/>
                    </a:ext>
                  </a:extLst>
                </a:gridCol>
                <a:gridCol w="2812627">
                  <a:extLst>
                    <a:ext uri="{9D8B030D-6E8A-4147-A177-3AD203B41FA5}">
                      <a16:colId xmlns:a16="http://schemas.microsoft.com/office/drawing/2014/main" val="3105051673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Precision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Accuracy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Time/Epoch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09504767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FP16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87.00%</a:t>
                      </a:r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60.8s</a:t>
                      </a:r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52955272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FP8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86.07%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69.0s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87390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15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E334-0DC9-0E95-AF71-8C223028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0EAB88-B714-4709-EA00-D8BBAB648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3982" y="1891970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Distillation achieves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significant parameter reduction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Student models perform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as well as or better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than the teacher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8-block FP16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student: 87% accuracy with 1.6M params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Validates distillation + quantization for real-world deployments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Framework is now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ready to extend to other CV tasks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image inpainting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6F9DE-C326-CA2F-93DC-C5C0BEBB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46665-256A-C9D6-90AD-9E0D7782B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3CFCD-A55D-446A-23F2-267B5793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KR" sz="4000" b="1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0824-B6CD-5925-54AF-6799A43D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1400" dirty="0"/>
              <a:t>      [1] Prakhar Ganesh, Towards Data Science, “Knowledge Distillation : Simplified”, 2019, </a:t>
            </a:r>
            <a:r>
              <a:rPr lang="en-US" sz="1400" dirty="0">
                <a:hlinkClick r:id="rId2"/>
              </a:rPr>
              <a:t>https://towardsdatascience.com/knowledge-distillation-simplified-dd4973dbc764</a:t>
            </a:r>
            <a:r>
              <a:rPr lang="en-US" sz="1400" dirty="0"/>
              <a:t>, accessed in Apr. 24th, 2025.</a:t>
            </a:r>
            <a:br>
              <a:rPr lang="en-US" sz="1400" dirty="0"/>
            </a:br>
            <a:r>
              <a:rPr lang="en-US" sz="1400" dirty="0"/>
              <a:t>[2] </a:t>
            </a:r>
            <a:r>
              <a:rPr lang="en-US" sz="1400" dirty="0" err="1"/>
              <a:t>torch.Tensor</a:t>
            </a:r>
            <a:r>
              <a:rPr lang="en-US" sz="1400" dirty="0"/>
              <a:t>, </a:t>
            </a:r>
            <a:r>
              <a:rPr lang="en-US" sz="1400" dirty="0" err="1"/>
              <a:t>PyTorch</a:t>
            </a:r>
            <a:r>
              <a:rPr lang="en-US" sz="1400" dirty="0"/>
              <a:t> 2.7 documentation, </a:t>
            </a:r>
            <a:r>
              <a:rPr lang="en-US" sz="1400" dirty="0">
                <a:hlinkClick r:id="rId3"/>
              </a:rPr>
              <a:t>https://pytorch.org/docs/stable/tensors.html</a:t>
            </a:r>
            <a:r>
              <a:rPr lang="en-US" sz="1400" dirty="0"/>
              <a:t>, accessed in Apr. 25th, 2025.</a:t>
            </a:r>
            <a:br>
              <a:rPr lang="en-US" sz="1400" dirty="0"/>
            </a:br>
            <a:r>
              <a:rPr lang="en-US" sz="1400" dirty="0"/>
              <a:t>[3] Hongyu Wang, et al., 2023, </a:t>
            </a:r>
            <a:r>
              <a:rPr lang="en-US" sz="1400" dirty="0" err="1"/>
              <a:t>BitNet</a:t>
            </a:r>
            <a:r>
              <a:rPr lang="en-US" sz="1400" dirty="0"/>
              <a:t>: Scaling 1-bit Transformers for Large Language Models, </a:t>
            </a:r>
            <a:r>
              <a:rPr lang="en-US" sz="1400" dirty="0" err="1"/>
              <a:t>arXiv</a:t>
            </a:r>
            <a:r>
              <a:rPr lang="en-US" sz="1400" dirty="0"/>
              <a:t> preprint </a:t>
            </a:r>
            <a:r>
              <a:rPr lang="en-US" sz="1400" dirty="0">
                <a:hlinkClick r:id="rId4"/>
              </a:rPr>
              <a:t>arXiv:2305.14201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[4] Geoffrey Hinton, Oriol </a:t>
            </a:r>
            <a:r>
              <a:rPr lang="en-US" sz="1400" dirty="0" err="1"/>
              <a:t>Vinyals</a:t>
            </a:r>
            <a:r>
              <a:rPr lang="en-US" sz="1400" dirty="0"/>
              <a:t>, Jeff Dean. “Distilling the Knowledge in a Neural Network”, 2015, </a:t>
            </a:r>
            <a:r>
              <a:rPr lang="en-US" sz="1400" dirty="0" err="1"/>
              <a:t>arXiv</a:t>
            </a:r>
            <a:r>
              <a:rPr lang="en-US" sz="1400" dirty="0"/>
              <a:t> preprint </a:t>
            </a:r>
            <a:r>
              <a:rPr lang="en-US" sz="1400" dirty="0">
                <a:hlinkClick r:id="rId5"/>
              </a:rPr>
              <a:t>arXiv:1503.02531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[5] Sergey </a:t>
            </a:r>
            <a:r>
              <a:rPr lang="en-US" sz="1400" dirty="0" err="1"/>
              <a:t>Zagoruyko</a:t>
            </a:r>
            <a:r>
              <a:rPr lang="en-US" sz="1400" dirty="0"/>
              <a:t>, Nikos </a:t>
            </a:r>
            <a:r>
              <a:rPr lang="en-US" sz="1400" dirty="0" err="1"/>
              <a:t>Komodakis</a:t>
            </a:r>
            <a:r>
              <a:rPr lang="en-US" sz="1400" dirty="0"/>
              <a:t>. “Paying More Attention to Attention: Improving the Performance of CNN via Attention Transfer”, 2016, </a:t>
            </a:r>
            <a:r>
              <a:rPr lang="en-US" sz="1400" dirty="0" err="1"/>
              <a:t>arXiv</a:t>
            </a:r>
            <a:r>
              <a:rPr lang="en-US" sz="1400" dirty="0"/>
              <a:t> preprint </a:t>
            </a:r>
            <a:r>
              <a:rPr lang="en-US" sz="1400" dirty="0">
                <a:hlinkClick r:id="rId6"/>
              </a:rPr>
              <a:t>arXiv:1612.03928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[6] </a:t>
            </a:r>
            <a:r>
              <a:rPr lang="en-US" sz="1400" dirty="0" err="1"/>
              <a:t>BitsAndBytes</a:t>
            </a:r>
            <a:r>
              <a:rPr lang="en-US" sz="1400" dirty="0"/>
              <a:t> – 8-bit Optimizers and Quantization Tools for </a:t>
            </a:r>
            <a:r>
              <a:rPr lang="en-US" sz="1400" dirty="0" err="1"/>
              <a:t>PyTorch</a:t>
            </a:r>
            <a:r>
              <a:rPr lang="en-US" sz="1400" dirty="0"/>
              <a:t>, GitHub, </a:t>
            </a:r>
            <a:r>
              <a:rPr lang="en-US" sz="1400" dirty="0">
                <a:hlinkClick r:id="rId7"/>
              </a:rPr>
              <a:t>https://github.com/TimDettmers/bitsandbytes</a:t>
            </a:r>
            <a:r>
              <a:rPr lang="en-US" sz="1400" dirty="0"/>
              <a:t>, accessed Apr. 25th, 2025.</a:t>
            </a:r>
            <a:br>
              <a:rPr lang="en-US" sz="1400" dirty="0"/>
            </a:br>
            <a:r>
              <a:rPr lang="en-US" sz="1400" dirty="0"/>
              <a:t>[7] Intel Image Classification Dataset, Kaggle, </a:t>
            </a:r>
            <a:r>
              <a:rPr lang="en-US" sz="1400" dirty="0">
                <a:hlinkClick r:id="rId8"/>
              </a:rPr>
              <a:t>https://www.kaggle.com/datasets/puneet6060/intel-image-classification</a:t>
            </a:r>
            <a:r>
              <a:rPr lang="en-US" sz="1400" dirty="0"/>
              <a:t>, accessed Apr. 22nd, 2025.</a:t>
            </a:r>
            <a:br>
              <a:rPr lang="en-US" sz="1400" dirty="0"/>
            </a:br>
            <a:r>
              <a:rPr lang="en-US" sz="1400" dirty="0"/>
              <a:t>[8] Diederik P. Kingma and Jimmy Ba. “Adam: A Method for Stochastic Optimization”, ICLR 2015, </a:t>
            </a:r>
            <a:r>
              <a:rPr lang="en-US" sz="1400" dirty="0" err="1"/>
              <a:t>arXiv</a:t>
            </a:r>
            <a:r>
              <a:rPr lang="en-US" sz="1400" dirty="0"/>
              <a:t> preprint </a:t>
            </a:r>
            <a:r>
              <a:rPr lang="en-US" sz="1400" dirty="0">
                <a:hlinkClick r:id="rId9"/>
              </a:rPr>
              <a:t>arXiv:1412.6980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[9] Microsoft Phi-2 &amp; Phi-3: Quantized Language Models for Efficient Inference, Microsoft Research Blog, </a:t>
            </a:r>
            <a:r>
              <a:rPr lang="en-US" sz="1400" dirty="0">
                <a:hlinkClick r:id="rId10"/>
              </a:rPr>
              <a:t>https://www.microsoft.com/en-us/research/blog</a:t>
            </a:r>
            <a:r>
              <a:rPr lang="en-US" sz="1400" dirty="0"/>
              <a:t>, accessed Apr. 25th, 2025.</a:t>
            </a:r>
            <a:br>
              <a:rPr lang="en-US" sz="1400" dirty="0"/>
            </a:br>
            <a:r>
              <a:rPr lang="en-US" sz="1400" dirty="0"/>
              <a:t>[10] KL Divergence, Cross-Entropy Loss, and Temperature Scaling – Deep Learning Book, Chapter 18, Ian Goodfellow et al.</a:t>
            </a:r>
            <a:endParaRPr lang="en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AA07C-CD5F-F901-1267-132D04E2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6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E425-8B44-B09B-8368-FE651C0E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 dirty="0"/>
              <a:t>GIT REPO : </a:t>
            </a:r>
            <a:r>
              <a:rPr lang="en-US" sz="1800" dirty="0"/>
              <a:t>https://github.com/Abhinaykotla/Knowledge_Distilation_for_Smaller_Models_in_CV_CSE5368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24B5A-1670-3032-AC67-EE9D0C01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K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5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2A7F7-4849-1F8B-83FC-4BF6BAE9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KR" sz="4000" b="1">
                <a:solidFill>
                  <a:srgbClr val="FFFFFF"/>
                </a:solidFill>
              </a:rPr>
              <a:t>Acronym and Abbreviation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9AD7-15B6-9716-F672-AF0C11A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KR" sz="2000"/>
              <a:t>Convolutional Neural Network (CNN)</a:t>
            </a:r>
          </a:p>
          <a:p>
            <a:r>
              <a:rPr lang="en-KR" sz="2000"/>
              <a:t>Residual Neural Network (ResNet)</a:t>
            </a:r>
          </a:p>
          <a:p>
            <a:r>
              <a:rPr lang="en-KR" sz="2000"/>
              <a:t>FP (Floating Point)</a:t>
            </a:r>
          </a:p>
          <a:p>
            <a:r>
              <a:rPr lang="en-KR" sz="2000"/>
              <a:t>DiffIR (Diffusion Model for Image Restoration)</a:t>
            </a:r>
          </a:p>
          <a:p>
            <a:endParaRPr lang="en-KR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D078C-5640-C6ED-360D-D9B827E6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52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98952-F95E-F064-65FD-54294167021E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horz" anchor="ctr" anchorCtr="0">
            <a:normAutofit/>
          </a:bodyPr>
          <a:lstStyle/>
          <a:p>
            <a:r>
              <a:rPr lang="en-KR" sz="1800" b="1" dirty="0"/>
              <a:t>Wonjun Park</a:t>
            </a:r>
            <a:br>
              <a:rPr lang="en-KR" sz="1800" dirty="0"/>
            </a:br>
            <a:r>
              <a:rPr lang="en-KR" sz="1800" dirty="0">
                <a:hlinkClick r:id="rId2"/>
              </a:rPr>
              <a:t>wxp7177@mavs.uta.edu</a:t>
            </a:r>
            <a:br>
              <a:rPr lang="en-KR" sz="1800" dirty="0"/>
            </a:br>
            <a:br>
              <a:rPr lang="en-KR" sz="1800" dirty="0"/>
            </a:br>
            <a:br>
              <a:rPr lang="en-KR" sz="1800" dirty="0"/>
            </a:br>
            <a:br>
              <a:rPr lang="en-KR" sz="1800" dirty="0"/>
            </a:br>
            <a:r>
              <a:rPr lang="en-KR" sz="1800" b="1" dirty="0"/>
              <a:t>Abhinay Kotla</a:t>
            </a:r>
            <a:br>
              <a:rPr lang="en-KR" sz="1800" dirty="0"/>
            </a:br>
            <a:r>
              <a:rPr lang="en-KR" sz="1800" dirty="0">
                <a:hlinkClick r:id="rId3"/>
              </a:rPr>
              <a:t>axk5827@mavs.uta.edu</a:t>
            </a:r>
            <a:endParaRPr lang="en-KR" sz="180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75871-DF37-8826-0B67-C1107E39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ctr" anchorCtr="1">
            <a:normAutofit/>
          </a:bodyPr>
          <a:lstStyle/>
          <a:p>
            <a:pPr marL="0" indent="0">
              <a:buNone/>
            </a:pPr>
            <a:r>
              <a:rPr lang="en-KR" sz="7200" b="1" dirty="0"/>
              <a:t>Q&amp;A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B2B5E-A54C-FF8C-EB0B-3F58B3EB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946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AE268-B96A-4652-7DE3-305720A8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11EB9-A9EC-AD4B-0E3A-76A956D8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Background</a:t>
            </a:r>
          </a:p>
          <a:p>
            <a:pPr lvl="1"/>
            <a:r>
              <a:rPr lang="en-US" sz="2000"/>
              <a:t>Knowledge Distillation</a:t>
            </a:r>
          </a:p>
          <a:p>
            <a:pPr lvl="1"/>
            <a:r>
              <a:rPr lang="en-US" sz="2000"/>
              <a:t>Quantization</a:t>
            </a:r>
          </a:p>
          <a:p>
            <a:r>
              <a:rPr lang="en-US" sz="2000" b="1"/>
              <a:t>Obstacle</a:t>
            </a:r>
          </a:p>
          <a:p>
            <a:r>
              <a:rPr lang="en-US" sz="2000" b="1"/>
              <a:t>Methodology</a:t>
            </a:r>
          </a:p>
          <a:p>
            <a:pPr lvl="1"/>
            <a:r>
              <a:rPr lang="en-US" sz="2000"/>
              <a:t>Intel Image Dataset</a:t>
            </a:r>
          </a:p>
          <a:p>
            <a:pPr lvl="1"/>
            <a:r>
              <a:rPr lang="en-US" sz="2000"/>
              <a:t>Model Architecture</a:t>
            </a:r>
          </a:p>
          <a:p>
            <a:r>
              <a:rPr lang="en-US" sz="2000" b="1"/>
              <a:t>Experiment</a:t>
            </a:r>
          </a:p>
          <a:p>
            <a:pPr lvl="1"/>
            <a:r>
              <a:rPr lang="en-US" sz="2000"/>
              <a:t>Performance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EC34C-5EF5-5F20-7161-057476FC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70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EEB3D-785E-CE4C-291F-83DF2690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  <a:b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Knowledge Distillation</a:t>
            </a:r>
            <a:endParaRPr lang="en-US" sz="37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47A7D-70CC-5D4E-13A1-DF96B398B68B}"/>
              </a:ext>
            </a:extLst>
          </p:cNvPr>
          <p:cNvSpPr txBox="1"/>
          <p:nvPr/>
        </p:nvSpPr>
        <p:spPr>
          <a:xfrm>
            <a:off x="5979382" y="6418453"/>
            <a:ext cx="687057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latin typeface="+mn-lt"/>
                <a:ea typeface="+mn-ea"/>
                <a:cs typeface="+mn-cs"/>
              </a:rPr>
              <a:t>[1] Prakhar Ganesh, 2019, Knowledge distillation: Simplified.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77E733-4F0C-930F-6CB3-8B7E50A30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9967" y="1966293"/>
            <a:ext cx="7152064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8604-F33A-9596-38E2-0DFF33EB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ED72F-B1AC-B176-A447-2DF838B8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FC9C-D699-C0CB-DD86-D18C3F77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Background</a:t>
            </a:r>
            <a:br>
              <a:rPr lang="en-KR" b="1" dirty="0"/>
            </a:br>
            <a:r>
              <a:rPr lang="en-KR" sz="2400" dirty="0"/>
              <a:t>Quantization</a:t>
            </a:r>
            <a:endParaRPr lang="en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92479-D699-7E6A-D62E-09A3923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5</a:t>
            </a:fld>
            <a:endParaRPr lang="en-KR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398E65-900F-6E3D-665C-1CD6F4594CE4}"/>
              </a:ext>
            </a:extLst>
          </p:cNvPr>
          <p:cNvGraphicFramePr>
            <a:graphicFrameLocks noGrp="1"/>
          </p:cNvGraphicFramePr>
          <p:nvPr/>
        </p:nvGraphicFramePr>
        <p:xfrm>
          <a:off x="2584450" y="3716854"/>
          <a:ext cx="70231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483236079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1375542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KR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2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64-bit floating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KR" dirty="0"/>
                        <a:t>orch.float64 or torch.double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32-bit floating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KR" dirty="0">
                          <a:solidFill>
                            <a:srgbClr val="FF0000"/>
                          </a:solidFill>
                        </a:rPr>
                        <a:t>orch.float32 or torch.float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2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16-bit floating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KR" dirty="0"/>
                        <a:t>orch.float16 or torch.half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2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8-bit floating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KR" dirty="0"/>
                        <a:t>orch.float8_e4m3fn or torch.float8_e5m2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887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FBA38A-96E0-155C-8120-E759D26FB2E0}"/>
              </a:ext>
            </a:extLst>
          </p:cNvPr>
          <p:cNvSpPr txBox="1"/>
          <p:nvPr/>
        </p:nvSpPr>
        <p:spPr>
          <a:xfrm>
            <a:off x="2584450" y="5571054"/>
            <a:ext cx="452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[2] torch.Tensor, PyTorch 2.7 documentation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885F8-7064-C5D8-420A-D8DFB131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1833047"/>
            <a:ext cx="4610100" cy="1308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3CD7A6-8C43-E80C-DC3C-CFE9438F34B4}"/>
              </a:ext>
            </a:extLst>
          </p:cNvPr>
          <p:cNvSpPr txBox="1"/>
          <p:nvPr/>
        </p:nvSpPr>
        <p:spPr>
          <a:xfrm>
            <a:off x="3790950" y="3141147"/>
            <a:ext cx="366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[3] Hongyu Wang, et al., 2023, arXiv</a:t>
            </a:r>
          </a:p>
        </p:txBody>
      </p:sp>
    </p:spTree>
    <p:extLst>
      <p:ext uri="{BB962C8B-B14F-4D97-AF65-F5344CB8AC3E}">
        <p14:creationId xmlns:p14="http://schemas.microsoft.com/office/powerpoint/2010/main" val="280161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78C3-3015-5A87-3298-555965A3A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A55C-CBA0-A0BB-B629-AEC67CAE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Obstacle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495AA-F5F7-B56F-389C-7AF4B8DB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A9B49-0483-834D-97B0-51530009B1A2}" type="slidenum">
              <a:rPr lang="en-KR" smtClean="0"/>
              <a:t>6</a:t>
            </a:fld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0C7DF-87F2-1952-C7CF-4DD650E4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60" y="5363513"/>
            <a:ext cx="4874740" cy="3520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9A3D-7473-BF54-C762-14935D9C8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KR" dirty="0"/>
              <a:t>Knowledge Distillation on Image Inpainting</a:t>
            </a:r>
          </a:p>
          <a:p>
            <a:r>
              <a:rPr lang="en-KR" dirty="0"/>
              <a:t>DiffIR [11] (Bin Xia, et al., 2023, ICCV)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2CED8-81C3-F1BF-71C3-49C859DA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60" y="2817240"/>
            <a:ext cx="7772400" cy="208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9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BA112-662D-73A7-0F82-C2B06C92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Methodology, Experiments, and Results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99B5-B5B7-4C95-63C4-68756F7A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61C582-23D5-4C48-B31B-11B91396D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CA845-589B-E24E-7AA7-7DAEC7D1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5" y="502021"/>
            <a:ext cx="4945715" cy="1667997"/>
          </a:xfrm>
        </p:spPr>
        <p:txBody>
          <a:bodyPr anchor="b">
            <a:normAutofit/>
          </a:bodyPr>
          <a:lstStyle/>
          <a:p>
            <a:r>
              <a:rPr lang="en-US" sz="4000"/>
              <a:t>Intel Image Dataset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0F77D2-0F45-4625-D148-09E3B3004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0286" y="2399857"/>
            <a:ext cx="4945715" cy="3455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25,000 RGB images at 150 × 150 resolution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6 classes: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buildings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forest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glacier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mountain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sea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street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Dataset split: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~14,000 images for training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~3,000 images for testing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~7,000 images for prediction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Collected via Kaggle &amp; Unsplash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Balanced and clean—ideal for scene classification tasks</a:t>
            </a:r>
          </a:p>
        </p:txBody>
      </p:sp>
      <p:pic>
        <p:nvPicPr>
          <p:cNvPr id="8" name="Picture 7" descr="A multicolored building with balconies&#10;&#10;AI-generated content may be incorrect.">
            <a:extLst>
              <a:ext uri="{FF2B5EF4-FFF2-40B4-BE49-F238E27FC236}">
                <a16:creationId xmlns:a16="http://schemas.microsoft.com/office/drawing/2014/main" id="{32E4C3C4-C7D7-0CBE-54BB-BD3CCD32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06" r="1" b="1141"/>
          <a:stretch/>
        </p:blipFill>
        <p:spPr>
          <a:xfrm>
            <a:off x="6609490" y="1016568"/>
            <a:ext cx="2107634" cy="2053975"/>
          </a:xfrm>
          <a:prstGeom prst="rect">
            <a:avLst/>
          </a:prstGeom>
        </p:spPr>
      </p:pic>
      <p:pic>
        <p:nvPicPr>
          <p:cNvPr id="12" name="Picture 11" descr="Icebergs in the water&#10;&#10;AI-generated content may be incorrect.">
            <a:extLst>
              <a:ext uri="{FF2B5EF4-FFF2-40B4-BE49-F238E27FC236}">
                <a16:creationId xmlns:a16="http://schemas.microsoft.com/office/drawing/2014/main" id="{DEB1B75D-3A6F-D01C-1D76-F692906CE3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3" r="1" b="2224"/>
          <a:stretch/>
        </p:blipFill>
        <p:spPr>
          <a:xfrm>
            <a:off x="9064706" y="1016568"/>
            <a:ext cx="2107634" cy="2053975"/>
          </a:xfrm>
          <a:prstGeom prst="rect">
            <a:avLst/>
          </a:prstGeom>
        </p:spPr>
      </p:pic>
      <p:pic>
        <p:nvPicPr>
          <p:cNvPr id="10" name="Picture 9" descr="A street with cars parked on it&#10;&#10;AI-generated content may be incorrect.">
            <a:extLst>
              <a:ext uri="{FF2B5EF4-FFF2-40B4-BE49-F238E27FC236}">
                <a16:creationId xmlns:a16="http://schemas.microsoft.com/office/drawing/2014/main" id="{62991E61-8E59-B3B4-82A4-FD8FAC64E1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546" r="1" b="1"/>
          <a:stretch/>
        </p:blipFill>
        <p:spPr>
          <a:xfrm>
            <a:off x="6609490" y="3409858"/>
            <a:ext cx="2107634" cy="2053975"/>
          </a:xfrm>
          <a:prstGeom prst="rect">
            <a:avLst/>
          </a:prstGeom>
        </p:spPr>
      </p:pic>
      <p:pic>
        <p:nvPicPr>
          <p:cNvPr id="14" name="Picture 13" descr="A snowy field with trees and mountains in the background&#10;&#10;AI-generated content may be incorrect.">
            <a:extLst>
              <a:ext uri="{FF2B5EF4-FFF2-40B4-BE49-F238E27FC236}">
                <a16:creationId xmlns:a16="http://schemas.microsoft.com/office/drawing/2014/main" id="{DCD23361-777E-C471-C803-B7A1283F547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546" r="1" b="1"/>
          <a:stretch/>
        </p:blipFill>
        <p:spPr>
          <a:xfrm>
            <a:off x="9064706" y="3409858"/>
            <a:ext cx="2107634" cy="20539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4B7BD9-7F70-40CA-A74D-E1E6DA33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70CCB5-705B-4E99-8F73-B5403ED84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26D0D-9CDF-499E-82EC-1B463563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 sz="11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K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74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26386-A15E-DAA3-A22A-CFD9243F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/>
              <a:t>Teacher CNN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0CFF2B-D9B2-641A-0E9F-5C6568A8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79" y="457200"/>
            <a:ext cx="10314404" cy="34553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34A4383-9F9A-DAEA-D2BD-F57A61A32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6415" y="4230094"/>
            <a:ext cx="6235268" cy="18001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Built using 12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Residual Blocks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-style)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Channels double every two blocks: 16 → 1024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Fully Connected Layers: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1024 → 512 → 256 → 64 → 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26.5M total parameters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Operates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FP32 precision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Acts as a high-capacity knowledge base for distillation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607CC-BB64-0D22-449B-A8D1D7C9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1877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BA9B49-0483-834D-97B0-51530009B1A2}" type="slidenum">
              <a:rPr lang="en-K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K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6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3100</Words>
  <Application>Microsoft Office PowerPoint</Application>
  <PresentationFormat>Widescreen</PresentationFormat>
  <Paragraphs>325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Arial Unicode MS</vt:lpstr>
      <vt:lpstr>Helvetica Neue</vt:lpstr>
      <vt:lpstr>Office Theme</vt:lpstr>
      <vt:lpstr>Knowledge Distillation for Smaller Models in Computer Vision Final Project Presentation</vt:lpstr>
      <vt:lpstr>Acronym and Abbreviation</vt:lpstr>
      <vt:lpstr>Content</vt:lpstr>
      <vt:lpstr>Background Knowledge Distillation</vt:lpstr>
      <vt:lpstr>Background Quantization</vt:lpstr>
      <vt:lpstr>Obstacle</vt:lpstr>
      <vt:lpstr>Methodology, Experiments, and Results</vt:lpstr>
      <vt:lpstr>Intel Image Dataset</vt:lpstr>
      <vt:lpstr>Teacher CNN Model</vt:lpstr>
      <vt:lpstr>Student Model Variants</vt:lpstr>
      <vt:lpstr>ModularCNN Architecture</vt:lpstr>
      <vt:lpstr>Precision Quantization</vt:lpstr>
      <vt:lpstr>Distillation Setup</vt:lpstr>
      <vt:lpstr>Teacher Model Baseline Performance</vt:lpstr>
      <vt:lpstr>Weight Reduction Impact</vt:lpstr>
      <vt:lpstr>Precision Quantization Results</vt:lpstr>
      <vt:lpstr>Conclusion</vt:lpstr>
      <vt:lpstr>Reference</vt:lpstr>
      <vt:lpstr>PowerPoint Presentation</vt:lpstr>
      <vt:lpstr>Wonjun Park wxp7177@mavs.uta.edu    Abhinay Kotla axk5827@mavs.uta.edu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lastModifiedBy>Abhinay Kotla</cp:lastModifiedBy>
  <cp:revision>12</cp:revision>
  <dcterms:created xsi:type="dcterms:W3CDTF">2025-03-27T15:45:21Z</dcterms:created>
  <dcterms:modified xsi:type="dcterms:W3CDTF">2025-04-27T03:15:07Z</dcterms:modified>
</cp:coreProperties>
</file>