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sldIdLst>
    <p:sldId id="343" r:id="rId2"/>
    <p:sldId id="284" r:id="rId3"/>
    <p:sldId id="344" r:id="rId4"/>
    <p:sldId id="285" r:id="rId5"/>
    <p:sldId id="342" r:id="rId6"/>
    <p:sldId id="345" r:id="rId7"/>
    <p:sldId id="346" r:id="rId8"/>
    <p:sldId id="357" r:id="rId9"/>
    <p:sldId id="348" r:id="rId10"/>
    <p:sldId id="353" r:id="rId11"/>
    <p:sldId id="355" r:id="rId12"/>
    <p:sldId id="354" r:id="rId13"/>
    <p:sldId id="347" r:id="rId14"/>
    <p:sldId id="3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34" autoAdjust="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7/28/2021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7/28/2021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7/28/2021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7/28/2021</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7/28/2021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7/28/2021</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7/28/2021</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7/28/2021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7/28/2021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7/28/2021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7/28/2021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7/28/2021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7/28/2021</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1097280" y="758953"/>
            <a:ext cx="10058400" cy="1927098"/>
          </a:xfrm>
        </p:spPr>
        <p:txBody>
          <a:bodyPr>
            <a:normAutofit fontScale="90000"/>
          </a:bodyPr>
          <a:lstStyle/>
          <a:p>
            <a:br>
              <a:rPr lang="en-IN" sz="1800" b="0" i="0" u="none" strike="noStrike" baseline="0" dirty="0">
                <a:solidFill>
                  <a:srgbClr val="000000"/>
                </a:solidFill>
                <a:latin typeface="Times New Roman" panose="02020603050405020304" pitchFamily="18" charset="0"/>
              </a:rPr>
            </a:br>
            <a:r>
              <a:rPr lang="en-US" sz="6000" b="1" i="0" u="sng" strike="noStrike" baseline="0" dirty="0">
                <a:solidFill>
                  <a:srgbClr val="000000"/>
                </a:solidFill>
                <a:latin typeface="Times New Roman" panose="02020603050405020304" pitchFamily="18" charset="0"/>
              </a:rPr>
              <a:t>Use of Waste Plastic as </a:t>
            </a:r>
            <a:r>
              <a:rPr lang="en-US" sz="6000" b="1" u="sng" dirty="0">
                <a:solidFill>
                  <a:srgbClr val="000000"/>
                </a:solidFill>
                <a:latin typeface="Times New Roman" panose="02020603050405020304" pitchFamily="18" charset="0"/>
              </a:rPr>
              <a:t>SLEEPER CEMENT</a:t>
            </a:r>
            <a:endParaRPr lang="en-US" sz="6000" b="1" u="sng" dirty="0"/>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a:xfrm>
            <a:off x="1097280" y="3362325"/>
            <a:ext cx="10058400" cy="2244852"/>
          </a:xfrm>
        </p:spPr>
        <p:txBody>
          <a:bodyPr/>
          <a:lstStyle/>
          <a:p>
            <a:r>
              <a:rPr lang="en-US" b="1" u="sng" dirty="0">
                <a:latin typeface="Cambria Math" panose="02040503050406030204" pitchFamily="18" charset="0"/>
                <a:ea typeface="Cambria Math" panose="02040503050406030204" pitchFamily="18" charset="0"/>
              </a:rPr>
              <a:t>Name: ABHINEET AMAN </a:t>
            </a:r>
          </a:p>
          <a:p>
            <a:r>
              <a:rPr lang="en-US" b="1" u="sng" dirty="0">
                <a:latin typeface="Cambria Math" panose="02040503050406030204" pitchFamily="18" charset="0"/>
                <a:ea typeface="Cambria Math" panose="02040503050406030204" pitchFamily="18" charset="0"/>
              </a:rPr>
              <a:t>ROLL NO. : BTECH/10588/18</a:t>
            </a:r>
          </a:p>
          <a:p>
            <a:r>
              <a:rPr lang="en-US" b="1" u="sng" dirty="0">
                <a:latin typeface="Cambria Math" panose="02040503050406030204" pitchFamily="18" charset="0"/>
                <a:ea typeface="Cambria Math" panose="02040503050406030204" pitchFamily="18" charset="0"/>
              </a:rPr>
              <a:t>Branch: Mechanical Engineering</a:t>
            </a:r>
          </a:p>
          <a:p>
            <a:r>
              <a:rPr lang="en-US" b="1" u="sng" dirty="0">
                <a:latin typeface="Cambria Math" panose="02040503050406030204" pitchFamily="18" charset="0"/>
                <a:ea typeface="Cambria Math" panose="02040503050406030204" pitchFamily="18" charset="0"/>
              </a:rPr>
              <a:t>Section: B</a:t>
            </a:r>
          </a:p>
          <a:p>
            <a:endParaRPr lang="en-US" dirty="0"/>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C8E2C71-FC10-4AAC-96D0-713365E886B2}"/>
                  </a:ext>
                </a:extLst>
              </p:cNvPr>
              <p:cNvSpPr>
                <a:spLocks noGrp="1"/>
              </p:cNvSpPr>
              <p:nvPr>
                <p:ph idx="1"/>
              </p:nvPr>
            </p:nvSpPr>
            <p:spPr/>
            <p:txBody>
              <a:bodyPr/>
              <a:lstStyle/>
              <a:p>
                <a:r>
                  <a:rPr lang="en-US" sz="1800" b="0" i="0" u="none" strike="noStrike" baseline="0" dirty="0">
                    <a:solidFill>
                      <a:srgbClr val="000000"/>
                    </a:solidFill>
                    <a:latin typeface="Cambria" panose="02040503050406030204" pitchFamily="18" charset="0"/>
                  </a:rPr>
                  <a:t>The tests on Compressive strength of the specimen brick shall be calculated for 3 aspects after 7, 14 &amp; 28 days of curing using the formula as follows, </a:t>
                </a:r>
              </a:p>
              <a:p>
                <a:endParaRPr lang="en-US" sz="1800" b="0" i="0" u="none" strike="noStrike" baseline="0" dirty="0">
                  <a:solidFill>
                    <a:srgbClr val="000000"/>
                  </a:solidFill>
                  <a:latin typeface="Cambria" panose="02040503050406030204" pitchFamily="18" charset="0"/>
                </a:endParaRPr>
              </a:p>
              <a:p>
                <a:r>
                  <a:rPr lang="en-IN" sz="1800" b="0" i="0" u="none" strike="noStrike" baseline="0" dirty="0">
                    <a:solidFill>
                      <a:srgbClr val="000000"/>
                    </a:solidFill>
                    <a:latin typeface="Cambria" panose="02040503050406030204" pitchFamily="18" charset="0"/>
                  </a:rPr>
                  <a:t>Compressive strength = </a:t>
                </a:r>
                <a14:m>
                  <m:oMath xmlns:m="http://schemas.openxmlformats.org/officeDocument/2006/math">
                    <m:f>
                      <m:fPr>
                        <m:ctrlPr>
                          <a:rPr lang="en-IN" sz="1400" b="0" i="1" u="none" strike="noStrike" baseline="0" dirty="0" smtClean="0">
                            <a:solidFill>
                              <a:srgbClr val="000000"/>
                            </a:solidFill>
                            <a:latin typeface="Cambria Math" panose="02040503050406030204" pitchFamily="18" charset="0"/>
                          </a:rPr>
                        </m:ctrlPr>
                      </m:fPr>
                      <m:num>
                        <m:r>
                          <m:rPr>
                            <m:nor/>
                          </m:rPr>
                          <a:rPr lang="en-IN" sz="1400" dirty="0">
                            <a:solidFill>
                              <a:srgbClr val="000000"/>
                            </a:solidFill>
                            <a:latin typeface="Cambria" panose="02040503050406030204" pitchFamily="18" charset="0"/>
                          </a:rPr>
                          <m:t>Applied</m:t>
                        </m:r>
                        <m:r>
                          <m:rPr>
                            <m:nor/>
                          </m:rPr>
                          <a:rPr lang="en-IN" sz="1400" dirty="0">
                            <a:solidFill>
                              <a:srgbClr val="000000"/>
                            </a:solidFill>
                            <a:latin typeface="Cambria" panose="02040503050406030204" pitchFamily="18" charset="0"/>
                          </a:rPr>
                          <m:t> </m:t>
                        </m:r>
                        <m:r>
                          <m:rPr>
                            <m:nor/>
                          </m:rPr>
                          <a:rPr lang="en-IN" sz="1400" dirty="0">
                            <a:solidFill>
                              <a:srgbClr val="000000"/>
                            </a:solidFill>
                            <a:latin typeface="Cambria" panose="02040503050406030204" pitchFamily="18" charset="0"/>
                          </a:rPr>
                          <m:t>Max</m:t>
                        </m:r>
                        <m:r>
                          <m:rPr>
                            <m:nor/>
                          </m:rPr>
                          <a:rPr lang="en-IN" sz="1400" dirty="0">
                            <a:solidFill>
                              <a:srgbClr val="000000"/>
                            </a:solidFill>
                            <a:latin typeface="Cambria" panose="02040503050406030204" pitchFamily="18" charset="0"/>
                          </a:rPr>
                          <m:t>. </m:t>
                        </m:r>
                        <m:r>
                          <m:rPr>
                            <m:nor/>
                          </m:rPr>
                          <a:rPr lang="en-IN" sz="1400" dirty="0">
                            <a:solidFill>
                              <a:srgbClr val="000000"/>
                            </a:solidFill>
                            <a:latin typeface="Cambria" panose="02040503050406030204" pitchFamily="18" charset="0"/>
                          </a:rPr>
                          <m:t>Load</m:t>
                        </m:r>
                        <m:r>
                          <m:rPr>
                            <m:nor/>
                          </m:rPr>
                          <a:rPr lang="en-IN" sz="1400" dirty="0">
                            <a:solidFill>
                              <a:srgbClr val="000000"/>
                            </a:solidFill>
                            <a:latin typeface="Cambria" panose="02040503050406030204" pitchFamily="18" charset="0"/>
                          </a:rPr>
                          <m:t> </m:t>
                        </m:r>
                        <m:r>
                          <m:rPr>
                            <m:nor/>
                          </m:rPr>
                          <a:rPr lang="en-IN" sz="1400" dirty="0">
                            <a:solidFill>
                              <a:srgbClr val="000000"/>
                            </a:solidFill>
                            <a:latin typeface="Cambria" panose="02040503050406030204" pitchFamily="18" charset="0"/>
                          </a:rPr>
                          <m:t>x</m:t>
                        </m:r>
                        <m:r>
                          <m:rPr>
                            <m:nor/>
                          </m:rPr>
                          <a:rPr lang="en-IN" sz="1400" dirty="0">
                            <a:solidFill>
                              <a:srgbClr val="000000"/>
                            </a:solidFill>
                            <a:latin typeface="Cambria" panose="02040503050406030204" pitchFamily="18" charset="0"/>
                          </a:rPr>
                          <m:t> 1000 (</m:t>
                        </m:r>
                        <m:r>
                          <m:rPr>
                            <m:nor/>
                          </m:rPr>
                          <a:rPr lang="en-IN" sz="1400" dirty="0">
                            <a:solidFill>
                              <a:srgbClr val="000000"/>
                            </a:solidFill>
                            <a:latin typeface="Cambria" panose="02040503050406030204" pitchFamily="18" charset="0"/>
                          </a:rPr>
                          <m:t>N</m:t>
                        </m:r>
                        <m:r>
                          <m:rPr>
                            <m:nor/>
                          </m:rPr>
                          <a:rPr lang="en-IN" sz="1400" dirty="0">
                            <a:solidFill>
                              <a:srgbClr val="000000"/>
                            </a:solidFill>
                            <a:latin typeface="Cambria" panose="02040503050406030204" pitchFamily="18" charset="0"/>
                          </a:rPr>
                          <m:t>) </m:t>
                        </m:r>
                      </m:num>
                      <m:den>
                        <m:r>
                          <m:rPr>
                            <m:nor/>
                          </m:rPr>
                          <a:rPr lang="en-IN" sz="1400" b="0" i="0" u="none" strike="noStrike" baseline="0" dirty="0" smtClean="0">
                            <a:solidFill>
                              <a:srgbClr val="000000"/>
                            </a:solidFill>
                            <a:latin typeface="Cambria Math" panose="02040503050406030204" pitchFamily="18" charset="0"/>
                          </a:rPr>
                          <m:t>Cross</m:t>
                        </m:r>
                        <m:r>
                          <m:rPr>
                            <m:nor/>
                          </m:rPr>
                          <a:rPr lang="en-IN" sz="1400" b="0" i="0" u="none" strike="noStrike" baseline="0" dirty="0" smtClean="0">
                            <a:solidFill>
                              <a:srgbClr val="000000"/>
                            </a:solidFill>
                            <a:latin typeface="Cambria Math" panose="02040503050406030204" pitchFamily="18" charset="0"/>
                          </a:rPr>
                          <m:t> </m:t>
                        </m:r>
                        <m:r>
                          <m:rPr>
                            <m:nor/>
                          </m:rPr>
                          <a:rPr lang="en-IN" sz="1400" b="0" i="0" u="none" strike="noStrike" baseline="0" dirty="0" smtClean="0">
                            <a:solidFill>
                              <a:srgbClr val="000000"/>
                            </a:solidFill>
                            <a:latin typeface="Cambria Math" panose="02040503050406030204" pitchFamily="18" charset="0"/>
                          </a:rPr>
                          <m:t>Sectional</m:t>
                        </m:r>
                        <m:r>
                          <m:rPr>
                            <m:nor/>
                          </m:rPr>
                          <a:rPr lang="en-IN" sz="1400" b="0" i="0" u="none" strike="noStrike" baseline="0" dirty="0" smtClean="0">
                            <a:solidFill>
                              <a:srgbClr val="000000"/>
                            </a:solidFill>
                            <a:latin typeface="Cambria Math" panose="02040503050406030204" pitchFamily="18" charset="0"/>
                          </a:rPr>
                          <m:t> </m:t>
                        </m:r>
                        <m:r>
                          <m:rPr>
                            <m:nor/>
                          </m:rPr>
                          <a:rPr lang="en-IN" sz="1400" b="0" i="0" u="none" strike="noStrike" baseline="0" dirty="0" smtClean="0">
                            <a:solidFill>
                              <a:srgbClr val="000000"/>
                            </a:solidFill>
                            <a:latin typeface="Cambria Math" panose="02040503050406030204" pitchFamily="18" charset="0"/>
                          </a:rPr>
                          <m:t>Area</m:t>
                        </m:r>
                        <m:r>
                          <m:rPr>
                            <m:nor/>
                          </m:rPr>
                          <a:rPr lang="en-IN" sz="1400" b="0" i="0" u="none" strike="noStrike" baseline="0" dirty="0" smtClean="0">
                            <a:solidFill>
                              <a:srgbClr val="000000"/>
                            </a:solidFill>
                            <a:latin typeface="Cambria Math" panose="02040503050406030204" pitchFamily="18" charset="0"/>
                          </a:rPr>
                          <m:t> (</m:t>
                        </m:r>
                        <m:r>
                          <m:rPr>
                            <m:nor/>
                          </m:rPr>
                          <a:rPr lang="en-IN" sz="1400" b="0" i="0" u="none" strike="noStrike" baseline="0" dirty="0" smtClean="0">
                            <a:solidFill>
                              <a:srgbClr val="000000"/>
                            </a:solidFill>
                            <a:latin typeface="Cambria Math" panose="02040503050406030204" pitchFamily="18" charset="0"/>
                          </a:rPr>
                          <m:t>mm</m:t>
                        </m:r>
                        <m:r>
                          <m:rPr>
                            <m:nor/>
                          </m:rPr>
                          <a:rPr lang="en-IN" sz="1400" b="0" i="0" u="none" strike="noStrike" baseline="0" dirty="0" smtClean="0">
                            <a:solidFill>
                              <a:srgbClr val="000000"/>
                            </a:solidFill>
                            <a:latin typeface="Cambria Math" panose="02040503050406030204" pitchFamily="18" charset="0"/>
                          </a:rPr>
                          <m:t>2)</m:t>
                        </m:r>
                      </m:den>
                    </m:f>
                  </m:oMath>
                </a14:m>
                <a:endParaRPr lang="en-IN" sz="1400" b="0" i="0" u="none" strike="noStrike" baseline="0" dirty="0">
                  <a:solidFill>
                    <a:srgbClr val="000000"/>
                  </a:solidFill>
                  <a:latin typeface="Cambria" panose="02040503050406030204" pitchFamily="18" charset="0"/>
                </a:endParaRPr>
              </a:p>
              <a:p>
                <a:endParaRPr lang="en-IN" sz="1400" dirty="0">
                  <a:solidFill>
                    <a:srgbClr val="000000"/>
                  </a:solidFill>
                  <a:latin typeface="Cambria" panose="02040503050406030204" pitchFamily="18" charset="0"/>
                </a:endParaRPr>
              </a:p>
              <a:p>
                <a:r>
                  <a:rPr lang="en-US" sz="1800" b="0" i="0" u="none" strike="noStrike" baseline="0" dirty="0">
                    <a:solidFill>
                      <a:srgbClr val="000000"/>
                    </a:solidFill>
                    <a:latin typeface="Cambria" panose="02040503050406030204" pitchFamily="18" charset="0"/>
                  </a:rPr>
                  <a:t>The UTM was using the tests. The compressive strength of bricks. After the curing period gets over bricks are kept for testing. To test the specimens, the bricks are placed in the calibrated compression testing machine of capacity 3000 KN (Kilo Newton) and applied a load uniform at the rate of 2.9 </a:t>
                </a:r>
                <a:r>
                  <a:rPr lang="en-US" sz="1800" b="0" i="0" u="none" strike="noStrike" baseline="0" dirty="0" err="1">
                    <a:solidFill>
                      <a:srgbClr val="000000"/>
                    </a:solidFill>
                    <a:latin typeface="Cambria" panose="02040503050406030204" pitchFamily="18" charset="0"/>
                  </a:rPr>
                  <a:t>kN</a:t>
                </a:r>
                <a:r>
                  <a:rPr lang="en-US" sz="1800" b="0" i="0" u="none" strike="noStrike" baseline="0" dirty="0">
                    <a:solidFill>
                      <a:srgbClr val="000000"/>
                    </a:solidFill>
                    <a:latin typeface="Cambria" panose="02040503050406030204" pitchFamily="18" charset="0"/>
                  </a:rPr>
                  <a:t>/min. By obtaining the maximum load shall be taken as failure of load with specimen fails to produce any further increase in indicator reading on testing machine.</a:t>
                </a:r>
                <a:endParaRPr lang="en-IN" sz="1400" b="0" i="0" u="none" strike="noStrike" baseline="0" dirty="0">
                  <a:solidFill>
                    <a:srgbClr val="000000"/>
                  </a:solidFill>
                  <a:latin typeface="Cambria" panose="02040503050406030204" pitchFamily="18" charset="0"/>
                </a:endParaRPr>
              </a:p>
            </p:txBody>
          </p:sp>
        </mc:Choice>
        <mc:Fallback xmlns="">
          <p:sp>
            <p:nvSpPr>
              <p:cNvPr id="2" name="Content Placeholder 1">
                <a:extLst>
                  <a:ext uri="{FF2B5EF4-FFF2-40B4-BE49-F238E27FC236}">
                    <a16:creationId xmlns:a16="http://schemas.microsoft.com/office/drawing/2014/main" id="{9C8E2C71-FC10-4AAC-96D0-713365E886B2}"/>
                  </a:ext>
                </a:extLst>
              </p:cNvPr>
              <p:cNvSpPr>
                <a:spLocks noGrp="1" noRot="1" noChangeAspect="1" noMove="1" noResize="1" noEditPoints="1" noAdjustHandles="1" noChangeArrowheads="1" noChangeShapeType="1" noTextEdit="1"/>
              </p:cNvSpPr>
              <p:nvPr>
                <p:ph idx="1"/>
              </p:nvPr>
            </p:nvSpPr>
            <p:spPr>
              <a:blipFill>
                <a:blip r:embed="rId2"/>
                <a:stretch>
                  <a:fillRect l="-485" t="-1135" r="-909"/>
                </a:stretch>
              </a:blipFill>
            </p:spPr>
            <p:txBody>
              <a:bodyPr/>
              <a:lstStyle/>
              <a:p>
                <a:r>
                  <a:rPr lang="en-IN">
                    <a:noFill/>
                  </a:rPr>
                  <a:t> </a:t>
                </a:r>
              </a:p>
            </p:txBody>
          </p:sp>
        </mc:Fallback>
      </mc:AlternateContent>
      <p:sp>
        <p:nvSpPr>
          <p:cNvPr id="3" name="Title 2">
            <a:extLst>
              <a:ext uri="{FF2B5EF4-FFF2-40B4-BE49-F238E27FC236}">
                <a16:creationId xmlns:a16="http://schemas.microsoft.com/office/drawing/2014/main" id="{3FB28502-F139-4948-B922-B898FD715687}"/>
              </a:ext>
            </a:extLst>
          </p:cNvPr>
          <p:cNvSpPr>
            <a:spLocks noGrp="1"/>
          </p:cNvSpPr>
          <p:nvPr>
            <p:ph type="title"/>
          </p:nvPr>
        </p:nvSpPr>
        <p:spPr>
          <a:xfrm>
            <a:off x="1097280" y="988908"/>
            <a:ext cx="10058400" cy="587584"/>
          </a:xfrm>
        </p:spPr>
        <p:txBody>
          <a:bodyPr>
            <a:normAutofit/>
          </a:bodyPr>
          <a:lstStyle/>
          <a:p>
            <a:r>
              <a:rPr lang="en-US" sz="2400" b="1" i="0" u="sng" strike="noStrike" baseline="0" dirty="0">
                <a:solidFill>
                  <a:srgbClr val="000000"/>
                </a:solidFill>
                <a:latin typeface="Cambria" panose="02040503050406030204" pitchFamily="18" charset="0"/>
              </a:rPr>
              <a:t>TESTS CONDUCTED ON PLASTIC BRICKS </a:t>
            </a:r>
            <a:endParaRPr lang="en-IN" sz="2400" b="1" u="sng" dirty="0"/>
          </a:p>
        </p:txBody>
      </p:sp>
      <p:sp>
        <p:nvSpPr>
          <p:cNvPr id="4" name="Title 2">
            <a:extLst>
              <a:ext uri="{FF2B5EF4-FFF2-40B4-BE49-F238E27FC236}">
                <a16:creationId xmlns:a16="http://schemas.microsoft.com/office/drawing/2014/main" id="{EF251467-A944-422D-B730-B5CE32DEADCA}"/>
              </a:ext>
            </a:extLst>
          </p:cNvPr>
          <p:cNvSpPr txBox="1">
            <a:spLocks/>
          </p:cNvSpPr>
          <p:nvPr/>
        </p:nvSpPr>
        <p:spPr>
          <a:xfrm>
            <a:off x="1097280" y="1407638"/>
            <a:ext cx="10058400" cy="587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cap="all" spc="-50" baseline="0">
                <a:solidFill>
                  <a:schemeClr val="tx1">
                    <a:lumMod val="75000"/>
                    <a:lumOff val="25000"/>
                  </a:schemeClr>
                </a:solidFill>
                <a:latin typeface="+mj-lt"/>
                <a:ea typeface="+mj-ea"/>
                <a:cs typeface="+mj-cs"/>
              </a:defRPr>
            </a:lvl1pPr>
          </a:lstStyle>
          <a:p>
            <a:pPr marL="342900" indent="-342900">
              <a:buFont typeface="+mj-lt"/>
              <a:buAutoNum type="arabicPeriod"/>
            </a:pPr>
            <a:r>
              <a:rPr lang="en-IN" sz="1800" b="1" i="0" u="sng" strike="noStrike" baseline="0" dirty="0">
                <a:solidFill>
                  <a:srgbClr val="000000"/>
                </a:solidFill>
                <a:latin typeface="Cambria" panose="02040503050406030204" pitchFamily="18" charset="0"/>
              </a:rPr>
              <a:t>COMPRESSIVE STRENGTH </a:t>
            </a:r>
            <a:endParaRPr lang="en-IN" sz="1800" b="1" u="sng" dirty="0"/>
          </a:p>
        </p:txBody>
      </p:sp>
    </p:spTree>
    <p:extLst>
      <p:ext uri="{BB962C8B-B14F-4D97-AF65-F5344CB8AC3E}">
        <p14:creationId xmlns:p14="http://schemas.microsoft.com/office/powerpoint/2010/main" val="750649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77B6DD-4D05-44CE-95F0-0A3C0A7D49FC}"/>
              </a:ext>
            </a:extLst>
          </p:cNvPr>
          <p:cNvSpPr>
            <a:spLocks noGrp="1"/>
          </p:cNvSpPr>
          <p:nvPr>
            <p:ph idx="1"/>
          </p:nvPr>
        </p:nvSpPr>
        <p:spPr/>
        <p:txBody>
          <a:bodyPr/>
          <a:lstStyle/>
          <a:p>
            <a:r>
              <a:rPr lang="en-IN" sz="1800" b="0" i="0" u="none" strike="noStrike" baseline="0" dirty="0">
                <a:solidFill>
                  <a:srgbClr val="000000"/>
                </a:solidFill>
                <a:latin typeface="Cambria" panose="02040503050406030204" pitchFamily="18" charset="0"/>
              </a:rPr>
              <a:t>	</a:t>
            </a:r>
          </a:p>
          <a:p>
            <a:endParaRPr lang="en-IN" dirty="0"/>
          </a:p>
        </p:txBody>
      </p:sp>
      <p:sp>
        <p:nvSpPr>
          <p:cNvPr id="3" name="Title 2">
            <a:extLst>
              <a:ext uri="{FF2B5EF4-FFF2-40B4-BE49-F238E27FC236}">
                <a16:creationId xmlns:a16="http://schemas.microsoft.com/office/drawing/2014/main" id="{F6E88E13-B872-4ECC-B14B-C20869B183FD}"/>
              </a:ext>
            </a:extLst>
          </p:cNvPr>
          <p:cNvSpPr>
            <a:spLocks noGrp="1"/>
          </p:cNvSpPr>
          <p:nvPr>
            <p:ph type="title"/>
          </p:nvPr>
        </p:nvSpPr>
        <p:spPr>
          <a:xfrm>
            <a:off x="1066798" y="654591"/>
            <a:ext cx="10058400" cy="587584"/>
          </a:xfrm>
        </p:spPr>
        <p:txBody>
          <a:bodyPr/>
          <a:lstStyle/>
          <a:p>
            <a:r>
              <a:rPr lang="en-US" sz="1800" b="1" i="0" u="sng" strike="noStrike" baseline="0" dirty="0">
                <a:solidFill>
                  <a:srgbClr val="000000"/>
                </a:solidFill>
                <a:latin typeface="Calibri" panose="020F0502020204030204" pitchFamily="34" charset="0"/>
                <a:cs typeface="Calibri" panose="020F0502020204030204" pitchFamily="34" charset="0"/>
              </a:rPr>
              <a:t>COMPRESSIVE STRENGTH TEST RESULTS </a:t>
            </a:r>
            <a:endParaRPr lang="en-IN" u="sng" dirty="0">
              <a:latin typeface="Calibri" panose="020F0502020204030204" pitchFamily="34" charset="0"/>
              <a:cs typeface="Calibri" panose="020F0502020204030204" pitchFamily="34" charset="0"/>
            </a:endParaRPr>
          </a:p>
        </p:txBody>
      </p:sp>
      <p:graphicFrame>
        <p:nvGraphicFramePr>
          <p:cNvPr id="4" name="Table 4">
            <a:extLst>
              <a:ext uri="{FF2B5EF4-FFF2-40B4-BE49-F238E27FC236}">
                <a16:creationId xmlns:a16="http://schemas.microsoft.com/office/drawing/2014/main" id="{F6860582-C70F-40C7-B088-8852C12A6E48}"/>
              </a:ext>
            </a:extLst>
          </p:cNvPr>
          <p:cNvGraphicFramePr>
            <a:graphicFrameLocks noGrp="1"/>
          </p:cNvGraphicFramePr>
          <p:nvPr>
            <p:extLst>
              <p:ext uri="{D42A27DB-BD31-4B8C-83A1-F6EECF244321}">
                <p14:modId xmlns:p14="http://schemas.microsoft.com/office/powerpoint/2010/main" val="4246324509"/>
              </p:ext>
            </p:extLst>
          </p:nvPr>
        </p:nvGraphicFramePr>
        <p:xfrm>
          <a:off x="2886721" y="1266259"/>
          <a:ext cx="6418555" cy="1898544"/>
        </p:xfrm>
        <a:graphic>
          <a:graphicData uri="http://schemas.openxmlformats.org/drawingml/2006/table">
            <a:tbl>
              <a:tblPr firstRow="1" bandRow="1">
                <a:tableStyleId>{073A0DAA-6AF3-43AB-8588-CEC1D06C72B9}</a:tableStyleId>
              </a:tblPr>
              <a:tblGrid>
                <a:gridCol w="1219681">
                  <a:extLst>
                    <a:ext uri="{9D8B030D-6E8A-4147-A177-3AD203B41FA5}">
                      <a16:colId xmlns:a16="http://schemas.microsoft.com/office/drawing/2014/main" val="1391959119"/>
                    </a:ext>
                  </a:extLst>
                </a:gridCol>
                <a:gridCol w="2517950">
                  <a:extLst>
                    <a:ext uri="{9D8B030D-6E8A-4147-A177-3AD203B41FA5}">
                      <a16:colId xmlns:a16="http://schemas.microsoft.com/office/drawing/2014/main" val="679040066"/>
                    </a:ext>
                  </a:extLst>
                </a:gridCol>
                <a:gridCol w="2680924">
                  <a:extLst>
                    <a:ext uri="{9D8B030D-6E8A-4147-A177-3AD203B41FA5}">
                      <a16:colId xmlns:a16="http://schemas.microsoft.com/office/drawing/2014/main" val="872789821"/>
                    </a:ext>
                  </a:extLst>
                </a:gridCol>
              </a:tblGrid>
              <a:tr h="316424">
                <a:tc>
                  <a:txBody>
                    <a:bodyPr/>
                    <a:lstStyle/>
                    <a:p>
                      <a:pPr algn="ctr"/>
                      <a:r>
                        <a:rPr lang="en-IN" sz="1200" dirty="0"/>
                        <a:t>SAMPLE</a:t>
                      </a:r>
                    </a:p>
                  </a:txBody>
                  <a:tcPr/>
                </a:tc>
                <a:tc>
                  <a:txBody>
                    <a:bodyPr/>
                    <a:lstStyle/>
                    <a:p>
                      <a:pPr algn="ctr"/>
                      <a:r>
                        <a:rPr lang="en-IN" sz="1200" dirty="0"/>
                        <a:t>PLASTIC PERCENTAGE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i="0" u="none" strike="noStrike" kern="1200" baseline="0" dirty="0">
                          <a:solidFill>
                            <a:schemeClr val="lt1"/>
                          </a:solidFill>
                          <a:latin typeface="+mn-lt"/>
                          <a:ea typeface="+mn-ea"/>
                          <a:cs typeface="+mn-cs"/>
                        </a:rPr>
                        <a:t>COMPRESSIVE STRENGTH </a:t>
                      </a:r>
                      <a:endParaRPr lang="en-IN" sz="1200" b="0" i="0" u="none" strike="noStrike" kern="1200" baseline="0" dirty="0">
                        <a:solidFill>
                          <a:schemeClr val="lt1"/>
                        </a:solidFill>
                        <a:latin typeface="+mn-lt"/>
                        <a:ea typeface="+mn-ea"/>
                        <a:cs typeface="+mn-cs"/>
                      </a:endParaRPr>
                    </a:p>
                  </a:txBody>
                  <a:tcPr/>
                </a:tc>
                <a:extLst>
                  <a:ext uri="{0D108BD9-81ED-4DB2-BD59-A6C34878D82A}">
                    <a16:rowId xmlns:a16="http://schemas.microsoft.com/office/drawing/2014/main" val="1095663302"/>
                  </a:ext>
                </a:extLst>
              </a:tr>
              <a:tr h="316424">
                <a:tc>
                  <a:txBody>
                    <a:bodyPr/>
                    <a:lstStyle/>
                    <a:p>
                      <a:pPr algn="ctr"/>
                      <a:r>
                        <a:rPr lang="en-IN" sz="1200" dirty="0"/>
                        <a:t>1</a:t>
                      </a:r>
                    </a:p>
                  </a:txBody>
                  <a:tcPr/>
                </a:tc>
                <a:tc>
                  <a:txBody>
                    <a:bodyPr/>
                    <a:lstStyle/>
                    <a:p>
                      <a:pPr algn="ctr"/>
                      <a:r>
                        <a:rPr lang="en-IN" sz="1200" dirty="0"/>
                        <a:t>0</a:t>
                      </a:r>
                    </a:p>
                  </a:txBody>
                  <a:tcPr/>
                </a:tc>
                <a:tc>
                  <a:txBody>
                    <a:bodyPr/>
                    <a:lstStyle/>
                    <a:p>
                      <a:pPr algn="ctr"/>
                      <a:r>
                        <a:rPr lang="en-IN" sz="1200" dirty="0"/>
                        <a:t>18</a:t>
                      </a:r>
                    </a:p>
                  </a:txBody>
                  <a:tcPr/>
                </a:tc>
                <a:extLst>
                  <a:ext uri="{0D108BD9-81ED-4DB2-BD59-A6C34878D82A}">
                    <a16:rowId xmlns:a16="http://schemas.microsoft.com/office/drawing/2014/main" val="3562601162"/>
                  </a:ext>
                </a:extLst>
              </a:tr>
              <a:tr h="316424">
                <a:tc>
                  <a:txBody>
                    <a:bodyPr/>
                    <a:lstStyle/>
                    <a:p>
                      <a:pPr algn="ctr"/>
                      <a:r>
                        <a:rPr lang="en-IN" sz="1200" dirty="0"/>
                        <a:t>2</a:t>
                      </a:r>
                    </a:p>
                  </a:txBody>
                  <a:tcPr/>
                </a:tc>
                <a:tc>
                  <a:txBody>
                    <a:bodyPr/>
                    <a:lstStyle/>
                    <a:p>
                      <a:pPr algn="ctr"/>
                      <a:r>
                        <a:rPr lang="en-IN" sz="1200" dirty="0"/>
                        <a:t>5</a:t>
                      </a:r>
                    </a:p>
                  </a:txBody>
                  <a:tcPr/>
                </a:tc>
                <a:tc>
                  <a:txBody>
                    <a:bodyPr/>
                    <a:lstStyle/>
                    <a:p>
                      <a:pPr algn="ctr"/>
                      <a:r>
                        <a:rPr lang="en-IN" sz="1200" dirty="0"/>
                        <a:t>18.65</a:t>
                      </a:r>
                    </a:p>
                  </a:txBody>
                  <a:tcPr/>
                </a:tc>
                <a:extLst>
                  <a:ext uri="{0D108BD9-81ED-4DB2-BD59-A6C34878D82A}">
                    <a16:rowId xmlns:a16="http://schemas.microsoft.com/office/drawing/2014/main" val="3188690903"/>
                  </a:ext>
                </a:extLst>
              </a:tr>
              <a:tr h="316424">
                <a:tc>
                  <a:txBody>
                    <a:bodyPr/>
                    <a:lstStyle/>
                    <a:p>
                      <a:pPr algn="ctr"/>
                      <a:r>
                        <a:rPr lang="en-IN" sz="1200" dirty="0"/>
                        <a:t>3</a:t>
                      </a:r>
                    </a:p>
                  </a:txBody>
                  <a:tcPr/>
                </a:tc>
                <a:tc>
                  <a:txBody>
                    <a:bodyPr/>
                    <a:lstStyle/>
                    <a:p>
                      <a:pPr algn="ctr"/>
                      <a:r>
                        <a:rPr lang="en-IN" sz="1200" dirty="0"/>
                        <a:t>10</a:t>
                      </a:r>
                    </a:p>
                  </a:txBody>
                  <a:tcPr/>
                </a:tc>
                <a:tc>
                  <a:txBody>
                    <a:bodyPr/>
                    <a:lstStyle/>
                    <a:p>
                      <a:pPr algn="ctr"/>
                      <a:r>
                        <a:rPr lang="en-IN" sz="1200" dirty="0"/>
                        <a:t>19.20</a:t>
                      </a:r>
                    </a:p>
                  </a:txBody>
                  <a:tcPr/>
                </a:tc>
                <a:extLst>
                  <a:ext uri="{0D108BD9-81ED-4DB2-BD59-A6C34878D82A}">
                    <a16:rowId xmlns:a16="http://schemas.microsoft.com/office/drawing/2014/main" val="2384733938"/>
                  </a:ext>
                </a:extLst>
              </a:tr>
              <a:tr h="316424">
                <a:tc>
                  <a:txBody>
                    <a:bodyPr/>
                    <a:lstStyle/>
                    <a:p>
                      <a:pPr algn="ctr"/>
                      <a:r>
                        <a:rPr lang="en-IN" sz="1200" dirty="0"/>
                        <a:t>4</a:t>
                      </a:r>
                    </a:p>
                  </a:txBody>
                  <a:tcPr/>
                </a:tc>
                <a:tc>
                  <a:txBody>
                    <a:bodyPr/>
                    <a:lstStyle/>
                    <a:p>
                      <a:pPr algn="ctr"/>
                      <a:r>
                        <a:rPr lang="en-IN" sz="1200" dirty="0"/>
                        <a:t>15</a:t>
                      </a:r>
                    </a:p>
                  </a:txBody>
                  <a:tcPr/>
                </a:tc>
                <a:tc>
                  <a:txBody>
                    <a:bodyPr/>
                    <a:lstStyle/>
                    <a:p>
                      <a:pPr algn="ctr"/>
                      <a:r>
                        <a:rPr lang="en-IN" sz="1200" dirty="0"/>
                        <a:t>20</a:t>
                      </a:r>
                    </a:p>
                  </a:txBody>
                  <a:tcPr/>
                </a:tc>
                <a:extLst>
                  <a:ext uri="{0D108BD9-81ED-4DB2-BD59-A6C34878D82A}">
                    <a16:rowId xmlns:a16="http://schemas.microsoft.com/office/drawing/2014/main" val="2320376185"/>
                  </a:ext>
                </a:extLst>
              </a:tr>
              <a:tr h="316424">
                <a:tc>
                  <a:txBody>
                    <a:bodyPr/>
                    <a:lstStyle/>
                    <a:p>
                      <a:pPr algn="ctr"/>
                      <a:r>
                        <a:rPr lang="en-IN" sz="1200" dirty="0"/>
                        <a:t>5</a:t>
                      </a:r>
                    </a:p>
                  </a:txBody>
                  <a:tcPr/>
                </a:tc>
                <a:tc>
                  <a:txBody>
                    <a:bodyPr/>
                    <a:lstStyle/>
                    <a:p>
                      <a:pPr algn="ctr"/>
                      <a:r>
                        <a:rPr lang="en-IN" sz="1200" dirty="0"/>
                        <a:t>20</a:t>
                      </a:r>
                    </a:p>
                  </a:txBody>
                  <a:tcPr/>
                </a:tc>
                <a:tc>
                  <a:txBody>
                    <a:bodyPr/>
                    <a:lstStyle/>
                    <a:p>
                      <a:pPr algn="ctr"/>
                      <a:r>
                        <a:rPr lang="en-IN" sz="1200" dirty="0"/>
                        <a:t>18.4</a:t>
                      </a:r>
                    </a:p>
                  </a:txBody>
                  <a:tcPr/>
                </a:tc>
                <a:extLst>
                  <a:ext uri="{0D108BD9-81ED-4DB2-BD59-A6C34878D82A}">
                    <a16:rowId xmlns:a16="http://schemas.microsoft.com/office/drawing/2014/main" val="4219714632"/>
                  </a:ext>
                </a:extLst>
              </a:tr>
            </a:tbl>
          </a:graphicData>
        </a:graphic>
      </p:graphicFrame>
      <p:pic>
        <p:nvPicPr>
          <p:cNvPr id="6" name="Picture 5">
            <a:extLst>
              <a:ext uri="{FF2B5EF4-FFF2-40B4-BE49-F238E27FC236}">
                <a16:creationId xmlns:a16="http://schemas.microsoft.com/office/drawing/2014/main" id="{F96B8FB0-9C5C-47C7-A971-88A241D297C7}"/>
              </a:ext>
            </a:extLst>
          </p:cNvPr>
          <p:cNvPicPr>
            <a:picLocks noChangeAspect="1"/>
          </p:cNvPicPr>
          <p:nvPr/>
        </p:nvPicPr>
        <p:blipFill>
          <a:blip r:embed="rId2"/>
          <a:stretch>
            <a:fillRect/>
          </a:stretch>
        </p:blipFill>
        <p:spPr>
          <a:xfrm>
            <a:off x="2917202" y="3388394"/>
            <a:ext cx="3348507" cy="2704289"/>
          </a:xfrm>
          <a:prstGeom prst="rect">
            <a:avLst/>
          </a:prstGeom>
        </p:spPr>
      </p:pic>
      <p:sp>
        <p:nvSpPr>
          <p:cNvPr id="7" name="TextBox 6">
            <a:extLst>
              <a:ext uri="{FF2B5EF4-FFF2-40B4-BE49-F238E27FC236}">
                <a16:creationId xmlns:a16="http://schemas.microsoft.com/office/drawing/2014/main" id="{164D1CB3-7501-40C9-B615-6AA2E25EA422}"/>
              </a:ext>
            </a:extLst>
          </p:cNvPr>
          <p:cNvSpPr txBox="1"/>
          <p:nvPr/>
        </p:nvSpPr>
        <p:spPr>
          <a:xfrm>
            <a:off x="6826928" y="4057095"/>
            <a:ext cx="2663301" cy="1200329"/>
          </a:xfrm>
          <a:prstGeom prst="rect">
            <a:avLst/>
          </a:prstGeom>
          <a:noFill/>
        </p:spPr>
        <p:txBody>
          <a:bodyPr wrap="square" rtlCol="0">
            <a:spAutoFit/>
          </a:bodyPr>
          <a:lstStyle/>
          <a:p>
            <a:r>
              <a:rPr lang="en-US" sz="1800" i="0" u="none" strike="noStrike" baseline="0" dirty="0">
                <a:solidFill>
                  <a:srgbClr val="000000"/>
                </a:solidFill>
                <a:latin typeface="Cambria" panose="02040503050406030204" pitchFamily="18" charset="0"/>
              </a:rPr>
              <a:t>GRAPH FOR COMPRESSIVE STRENGTH TEST RESULTS </a:t>
            </a:r>
            <a:endParaRPr lang="en-IN" dirty="0"/>
          </a:p>
        </p:txBody>
      </p:sp>
    </p:spTree>
    <p:extLst>
      <p:ext uri="{BB962C8B-B14F-4D97-AF65-F5344CB8AC3E}">
        <p14:creationId xmlns:p14="http://schemas.microsoft.com/office/powerpoint/2010/main" val="3809400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3607CD8-7CD0-4062-9480-7209B5F497D7}"/>
                  </a:ext>
                </a:extLst>
              </p:cNvPr>
              <p:cNvSpPr>
                <a:spLocks noGrp="1"/>
              </p:cNvSpPr>
              <p:nvPr>
                <p:ph idx="1"/>
              </p:nvPr>
            </p:nvSpPr>
            <p:spPr>
              <a:xfrm>
                <a:off x="1066800" y="1548554"/>
                <a:ext cx="10058400" cy="4514895"/>
              </a:xfrm>
            </p:spPr>
            <p:txBody>
              <a:bodyPr/>
              <a:lstStyle/>
              <a:p>
                <a:r>
                  <a:rPr lang="en-US" sz="1800" b="0" i="0" u="none" strike="noStrike" baseline="0" dirty="0">
                    <a:solidFill>
                      <a:srgbClr val="000000"/>
                    </a:solidFill>
                    <a:latin typeface="Cambria" panose="02040503050406030204" pitchFamily="18" charset="0"/>
                  </a:rPr>
                  <a:t>Bricks should not absorb water more than 12% by its weight. The bricks to be tested should be dried in an oven at a temperature of 105oC to 115oC till attains constant weight cool the bricks to room temperature and weight (W1). Immerse completely dried and weighed (W1) brick in clean water for 24 hrs. at a temperature of 27±20oC. Remove the bricks and wipe out any traces of water and weigh immediately (W2). </a:t>
                </a:r>
              </a:p>
              <a:p>
                <a:r>
                  <a:rPr lang="en-US" sz="1800" b="0" i="0" u="none" strike="noStrike" baseline="0" dirty="0">
                    <a:solidFill>
                      <a:srgbClr val="000000"/>
                    </a:solidFill>
                    <a:latin typeface="Cambria" panose="02040503050406030204" pitchFamily="18" charset="0"/>
                  </a:rPr>
                  <a:t>Water absorption in % by wt. = </a:t>
                </a:r>
                <a14:m>
                  <m:oMath xmlns:m="http://schemas.openxmlformats.org/officeDocument/2006/math">
                    <m:f>
                      <m:fPr>
                        <m:ctrlPr>
                          <a:rPr lang="en-US" sz="1800" b="0" i="1" u="none" strike="noStrike" baseline="0" smtClean="0">
                            <a:solidFill>
                              <a:srgbClr val="000000"/>
                            </a:solidFill>
                            <a:latin typeface="Cambria Math" panose="02040503050406030204" pitchFamily="18" charset="0"/>
                          </a:rPr>
                        </m:ctrlPr>
                      </m:fPr>
                      <m:num>
                        <m:r>
                          <a:rPr lang="en-IN" sz="1800" b="0" i="1" u="none" strike="noStrike" baseline="0" smtClean="0">
                            <a:solidFill>
                              <a:srgbClr val="000000"/>
                            </a:solidFill>
                            <a:latin typeface="Cambria Math" panose="02040503050406030204" pitchFamily="18" charset="0"/>
                          </a:rPr>
                          <m:t>𝑊</m:t>
                        </m:r>
                        <m:r>
                          <a:rPr lang="en-IN" sz="1800" b="0" i="1" u="none" strike="noStrike" baseline="0" smtClean="0">
                            <a:solidFill>
                              <a:srgbClr val="000000"/>
                            </a:solidFill>
                            <a:latin typeface="Cambria Math" panose="02040503050406030204" pitchFamily="18" charset="0"/>
                          </a:rPr>
                          <m:t>2−</m:t>
                        </m:r>
                        <m:r>
                          <a:rPr lang="en-IN" sz="1800" b="0" i="1" u="none" strike="noStrike" baseline="0" smtClean="0">
                            <a:solidFill>
                              <a:srgbClr val="000000"/>
                            </a:solidFill>
                            <a:latin typeface="Cambria Math" panose="02040503050406030204" pitchFamily="18" charset="0"/>
                          </a:rPr>
                          <m:t>𝑊</m:t>
                        </m:r>
                        <m:r>
                          <a:rPr lang="en-IN" sz="1800" b="0" i="1" u="none" strike="noStrike" baseline="0" smtClean="0">
                            <a:solidFill>
                              <a:srgbClr val="000000"/>
                            </a:solidFill>
                            <a:latin typeface="Cambria Math" panose="02040503050406030204" pitchFamily="18" charset="0"/>
                          </a:rPr>
                          <m:t>1</m:t>
                        </m:r>
                      </m:num>
                      <m:den>
                        <m:r>
                          <a:rPr lang="en-IN" sz="1800" b="0" i="1" u="none" strike="noStrike" baseline="0" smtClean="0">
                            <a:solidFill>
                              <a:srgbClr val="000000"/>
                            </a:solidFill>
                            <a:latin typeface="Cambria Math" panose="02040503050406030204" pitchFamily="18" charset="0"/>
                          </a:rPr>
                          <m:t>𝑊</m:t>
                        </m:r>
                        <m:r>
                          <a:rPr lang="en-IN" sz="1800" b="0" i="1" u="none" strike="noStrike" baseline="0" smtClean="0">
                            <a:solidFill>
                              <a:srgbClr val="000000"/>
                            </a:solidFill>
                            <a:latin typeface="Cambria Math" panose="02040503050406030204" pitchFamily="18" charset="0"/>
                          </a:rPr>
                          <m:t>1</m:t>
                        </m:r>
                      </m:den>
                    </m:f>
                  </m:oMath>
                </a14:m>
                <a:r>
                  <a:rPr lang="en-US" sz="1800" b="0" i="0" u="none" strike="noStrike" baseline="0" dirty="0">
                    <a:solidFill>
                      <a:srgbClr val="000000"/>
                    </a:solidFill>
                    <a:latin typeface="Cambria" panose="02040503050406030204" pitchFamily="18" charset="0"/>
                  </a:rPr>
                  <a:t> x 100. </a:t>
                </a:r>
              </a:p>
              <a:p>
                <a:r>
                  <a:rPr lang="en-US" sz="1800" b="1" i="0" u="sng" strike="noStrike" baseline="0" dirty="0">
                    <a:solidFill>
                      <a:srgbClr val="000000"/>
                    </a:solidFill>
                    <a:latin typeface="Calibri" panose="020F0502020204030204" pitchFamily="34" charset="0"/>
                    <a:cs typeface="Calibri" panose="020F0502020204030204" pitchFamily="34" charset="0"/>
                  </a:rPr>
                  <a:t>WATER ABSORPTION TEST RESULTS </a:t>
                </a:r>
                <a:endParaRPr lang="en-US" sz="1800" u="sng" dirty="0">
                  <a:solidFill>
                    <a:srgbClr val="000000"/>
                  </a:solidFill>
                  <a:latin typeface="Calibri" panose="020F0502020204030204" pitchFamily="34" charset="0"/>
                  <a:cs typeface="Calibri" panose="020F0502020204030204" pitchFamily="34" charset="0"/>
                </a:endParaRPr>
              </a:p>
              <a:p>
                <a:endParaRPr lang="en-IN" dirty="0"/>
              </a:p>
            </p:txBody>
          </p:sp>
        </mc:Choice>
        <mc:Fallback xmlns="">
          <p:sp>
            <p:nvSpPr>
              <p:cNvPr id="2" name="Content Placeholder 1">
                <a:extLst>
                  <a:ext uri="{FF2B5EF4-FFF2-40B4-BE49-F238E27FC236}">
                    <a16:creationId xmlns:a16="http://schemas.microsoft.com/office/drawing/2014/main" id="{B3607CD8-7CD0-4062-9480-7209B5F497D7}"/>
                  </a:ext>
                </a:extLst>
              </p:cNvPr>
              <p:cNvSpPr>
                <a:spLocks noGrp="1" noRot="1" noChangeAspect="1" noMove="1" noResize="1" noEditPoints="1" noAdjustHandles="1" noChangeArrowheads="1" noChangeShapeType="1" noTextEdit="1"/>
              </p:cNvSpPr>
              <p:nvPr>
                <p:ph idx="1"/>
              </p:nvPr>
            </p:nvSpPr>
            <p:spPr>
              <a:xfrm>
                <a:off x="1066800" y="1548554"/>
                <a:ext cx="10058400" cy="4514895"/>
              </a:xfrm>
              <a:blipFill>
                <a:blip r:embed="rId2"/>
                <a:stretch>
                  <a:fillRect l="-485" t="-810" r="-121"/>
                </a:stretch>
              </a:blipFill>
            </p:spPr>
            <p:txBody>
              <a:bodyPr/>
              <a:lstStyle/>
              <a:p>
                <a:r>
                  <a:rPr lang="en-IN">
                    <a:noFill/>
                  </a:rPr>
                  <a:t> </a:t>
                </a:r>
              </a:p>
            </p:txBody>
          </p:sp>
        </mc:Fallback>
      </mc:AlternateContent>
      <p:sp>
        <p:nvSpPr>
          <p:cNvPr id="3" name="Title 2">
            <a:extLst>
              <a:ext uri="{FF2B5EF4-FFF2-40B4-BE49-F238E27FC236}">
                <a16:creationId xmlns:a16="http://schemas.microsoft.com/office/drawing/2014/main" id="{7CAFC036-8A8E-44B3-BE2E-E1945210D7C2}"/>
              </a:ext>
            </a:extLst>
          </p:cNvPr>
          <p:cNvSpPr>
            <a:spLocks noGrp="1"/>
          </p:cNvSpPr>
          <p:nvPr>
            <p:ph type="title"/>
          </p:nvPr>
        </p:nvSpPr>
        <p:spPr>
          <a:xfrm>
            <a:off x="1066800" y="960970"/>
            <a:ext cx="10058400" cy="587584"/>
          </a:xfrm>
        </p:spPr>
        <p:txBody>
          <a:bodyPr/>
          <a:lstStyle/>
          <a:p>
            <a:pPr marL="342900" indent="-342900">
              <a:buFont typeface="+mj-lt"/>
              <a:buAutoNum type="arabicPeriod" startAt="2"/>
            </a:pPr>
            <a:r>
              <a:rPr lang="en-IN" sz="1800" b="1" i="0" u="sng" strike="noStrike" baseline="0" dirty="0">
                <a:solidFill>
                  <a:srgbClr val="000000"/>
                </a:solidFill>
                <a:latin typeface="Cambria" panose="02040503050406030204" pitchFamily="18" charset="0"/>
              </a:rPr>
              <a:t>WATER ABSORPTION </a:t>
            </a:r>
            <a:endParaRPr lang="en-IN" u="sng" dirty="0"/>
          </a:p>
        </p:txBody>
      </p:sp>
      <p:graphicFrame>
        <p:nvGraphicFramePr>
          <p:cNvPr id="4" name="Table 4">
            <a:extLst>
              <a:ext uri="{FF2B5EF4-FFF2-40B4-BE49-F238E27FC236}">
                <a16:creationId xmlns:a16="http://schemas.microsoft.com/office/drawing/2014/main" id="{CBC121F9-0F91-4D34-943D-AD033D186840}"/>
              </a:ext>
            </a:extLst>
          </p:cNvPr>
          <p:cNvGraphicFramePr>
            <a:graphicFrameLocks noGrp="1"/>
          </p:cNvGraphicFramePr>
          <p:nvPr>
            <p:extLst>
              <p:ext uri="{D42A27DB-BD31-4B8C-83A1-F6EECF244321}">
                <p14:modId xmlns:p14="http://schemas.microsoft.com/office/powerpoint/2010/main" val="1857852629"/>
              </p:ext>
            </p:extLst>
          </p:nvPr>
        </p:nvGraphicFramePr>
        <p:xfrm>
          <a:off x="1066801" y="4105275"/>
          <a:ext cx="5714999" cy="1958172"/>
        </p:xfrm>
        <a:graphic>
          <a:graphicData uri="http://schemas.openxmlformats.org/drawingml/2006/table">
            <a:tbl>
              <a:tblPr firstRow="1" bandRow="1">
                <a:tableStyleId>{073A0DAA-6AF3-43AB-8588-CEC1D06C72B9}</a:tableStyleId>
              </a:tblPr>
              <a:tblGrid>
                <a:gridCol w="1085987">
                  <a:extLst>
                    <a:ext uri="{9D8B030D-6E8A-4147-A177-3AD203B41FA5}">
                      <a16:colId xmlns:a16="http://schemas.microsoft.com/office/drawing/2014/main" val="1391959119"/>
                    </a:ext>
                  </a:extLst>
                </a:gridCol>
                <a:gridCol w="2241951">
                  <a:extLst>
                    <a:ext uri="{9D8B030D-6E8A-4147-A177-3AD203B41FA5}">
                      <a16:colId xmlns:a16="http://schemas.microsoft.com/office/drawing/2014/main" val="679040066"/>
                    </a:ext>
                  </a:extLst>
                </a:gridCol>
                <a:gridCol w="2387061">
                  <a:extLst>
                    <a:ext uri="{9D8B030D-6E8A-4147-A177-3AD203B41FA5}">
                      <a16:colId xmlns:a16="http://schemas.microsoft.com/office/drawing/2014/main" val="872789821"/>
                    </a:ext>
                  </a:extLst>
                </a:gridCol>
              </a:tblGrid>
              <a:tr h="326362">
                <a:tc>
                  <a:txBody>
                    <a:bodyPr/>
                    <a:lstStyle/>
                    <a:p>
                      <a:pPr algn="ctr"/>
                      <a:r>
                        <a:rPr lang="en-IN" sz="1100" dirty="0"/>
                        <a:t>SAMPLE</a:t>
                      </a:r>
                    </a:p>
                  </a:txBody>
                  <a:tcPr/>
                </a:tc>
                <a:tc>
                  <a:txBody>
                    <a:bodyPr/>
                    <a:lstStyle/>
                    <a:p>
                      <a:pPr algn="ctr"/>
                      <a:r>
                        <a:rPr lang="en-IN" sz="1100" dirty="0"/>
                        <a:t>PLASTIC PERCENTAGE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100" b="1" i="0" u="none" strike="noStrike" kern="1200" baseline="0" dirty="0">
                          <a:solidFill>
                            <a:schemeClr val="lt1"/>
                          </a:solidFill>
                          <a:latin typeface="+mn-lt"/>
                          <a:ea typeface="+mn-ea"/>
                          <a:cs typeface="+mn-cs"/>
                        </a:rPr>
                        <a:t>WATER ABSORPTION</a:t>
                      </a:r>
                      <a:endParaRPr lang="en-IN" sz="1100" b="0" i="0" u="none" strike="noStrike" kern="1200" baseline="0" dirty="0">
                        <a:solidFill>
                          <a:schemeClr val="lt1"/>
                        </a:solidFill>
                        <a:latin typeface="+mn-lt"/>
                        <a:ea typeface="+mn-ea"/>
                        <a:cs typeface="+mn-cs"/>
                      </a:endParaRPr>
                    </a:p>
                  </a:txBody>
                  <a:tcPr/>
                </a:tc>
                <a:extLst>
                  <a:ext uri="{0D108BD9-81ED-4DB2-BD59-A6C34878D82A}">
                    <a16:rowId xmlns:a16="http://schemas.microsoft.com/office/drawing/2014/main" val="1095663302"/>
                  </a:ext>
                </a:extLst>
              </a:tr>
              <a:tr h="326362">
                <a:tc>
                  <a:txBody>
                    <a:bodyPr/>
                    <a:lstStyle/>
                    <a:p>
                      <a:pPr algn="ctr"/>
                      <a:r>
                        <a:rPr lang="en-IN" sz="1100" dirty="0"/>
                        <a:t>1</a:t>
                      </a:r>
                    </a:p>
                  </a:txBody>
                  <a:tcPr/>
                </a:tc>
                <a:tc>
                  <a:txBody>
                    <a:bodyPr/>
                    <a:lstStyle/>
                    <a:p>
                      <a:pPr algn="ctr"/>
                      <a:r>
                        <a:rPr lang="en-IN" sz="1100" dirty="0"/>
                        <a:t>0</a:t>
                      </a:r>
                    </a:p>
                  </a:txBody>
                  <a:tcPr/>
                </a:tc>
                <a:tc>
                  <a:txBody>
                    <a:bodyPr/>
                    <a:lstStyle/>
                    <a:p>
                      <a:pPr algn="ctr"/>
                      <a:r>
                        <a:rPr lang="en-IN" sz="1100" dirty="0"/>
                        <a:t>0.23</a:t>
                      </a:r>
                    </a:p>
                  </a:txBody>
                  <a:tcPr/>
                </a:tc>
                <a:extLst>
                  <a:ext uri="{0D108BD9-81ED-4DB2-BD59-A6C34878D82A}">
                    <a16:rowId xmlns:a16="http://schemas.microsoft.com/office/drawing/2014/main" val="3562601162"/>
                  </a:ext>
                </a:extLst>
              </a:tr>
              <a:tr h="326362">
                <a:tc>
                  <a:txBody>
                    <a:bodyPr/>
                    <a:lstStyle/>
                    <a:p>
                      <a:pPr algn="ctr"/>
                      <a:r>
                        <a:rPr lang="en-IN" sz="1100" dirty="0"/>
                        <a:t>2</a:t>
                      </a:r>
                    </a:p>
                  </a:txBody>
                  <a:tcPr/>
                </a:tc>
                <a:tc>
                  <a:txBody>
                    <a:bodyPr/>
                    <a:lstStyle/>
                    <a:p>
                      <a:pPr algn="ctr"/>
                      <a:r>
                        <a:rPr lang="en-IN" sz="1100" dirty="0"/>
                        <a:t>5</a:t>
                      </a:r>
                    </a:p>
                  </a:txBody>
                  <a:tcPr/>
                </a:tc>
                <a:tc>
                  <a:txBody>
                    <a:bodyPr/>
                    <a:lstStyle/>
                    <a:p>
                      <a:pPr algn="ctr"/>
                      <a:r>
                        <a:rPr lang="en-IN" sz="1100" dirty="0"/>
                        <a:t>0.14</a:t>
                      </a:r>
                    </a:p>
                  </a:txBody>
                  <a:tcPr/>
                </a:tc>
                <a:extLst>
                  <a:ext uri="{0D108BD9-81ED-4DB2-BD59-A6C34878D82A}">
                    <a16:rowId xmlns:a16="http://schemas.microsoft.com/office/drawing/2014/main" val="3188690903"/>
                  </a:ext>
                </a:extLst>
              </a:tr>
              <a:tr h="326362">
                <a:tc>
                  <a:txBody>
                    <a:bodyPr/>
                    <a:lstStyle/>
                    <a:p>
                      <a:pPr algn="ctr"/>
                      <a:r>
                        <a:rPr lang="en-IN" sz="1100" dirty="0"/>
                        <a:t>3</a:t>
                      </a:r>
                    </a:p>
                  </a:txBody>
                  <a:tcPr/>
                </a:tc>
                <a:tc>
                  <a:txBody>
                    <a:bodyPr/>
                    <a:lstStyle/>
                    <a:p>
                      <a:pPr algn="ctr"/>
                      <a:r>
                        <a:rPr lang="en-IN" sz="1100" dirty="0"/>
                        <a:t>10</a:t>
                      </a:r>
                    </a:p>
                  </a:txBody>
                  <a:tcPr/>
                </a:tc>
                <a:tc>
                  <a:txBody>
                    <a:bodyPr/>
                    <a:lstStyle/>
                    <a:p>
                      <a:pPr algn="ctr"/>
                      <a:r>
                        <a:rPr lang="en-IN" sz="1100" dirty="0"/>
                        <a:t>0.11</a:t>
                      </a:r>
                    </a:p>
                  </a:txBody>
                  <a:tcPr/>
                </a:tc>
                <a:extLst>
                  <a:ext uri="{0D108BD9-81ED-4DB2-BD59-A6C34878D82A}">
                    <a16:rowId xmlns:a16="http://schemas.microsoft.com/office/drawing/2014/main" val="2384733938"/>
                  </a:ext>
                </a:extLst>
              </a:tr>
              <a:tr h="326362">
                <a:tc>
                  <a:txBody>
                    <a:bodyPr/>
                    <a:lstStyle/>
                    <a:p>
                      <a:pPr algn="ctr"/>
                      <a:r>
                        <a:rPr lang="en-IN" sz="1100" dirty="0"/>
                        <a:t>4</a:t>
                      </a:r>
                    </a:p>
                  </a:txBody>
                  <a:tcPr/>
                </a:tc>
                <a:tc>
                  <a:txBody>
                    <a:bodyPr/>
                    <a:lstStyle/>
                    <a:p>
                      <a:pPr algn="ctr"/>
                      <a:r>
                        <a:rPr lang="en-IN" sz="1100" dirty="0"/>
                        <a:t>15</a:t>
                      </a:r>
                    </a:p>
                  </a:txBody>
                  <a:tcPr/>
                </a:tc>
                <a:tc>
                  <a:txBody>
                    <a:bodyPr/>
                    <a:lstStyle/>
                    <a:p>
                      <a:pPr algn="ctr"/>
                      <a:r>
                        <a:rPr lang="en-IN" sz="1100" dirty="0"/>
                        <a:t>0.09</a:t>
                      </a:r>
                    </a:p>
                  </a:txBody>
                  <a:tcPr/>
                </a:tc>
                <a:extLst>
                  <a:ext uri="{0D108BD9-81ED-4DB2-BD59-A6C34878D82A}">
                    <a16:rowId xmlns:a16="http://schemas.microsoft.com/office/drawing/2014/main" val="2320376185"/>
                  </a:ext>
                </a:extLst>
              </a:tr>
              <a:tr h="326362">
                <a:tc>
                  <a:txBody>
                    <a:bodyPr/>
                    <a:lstStyle/>
                    <a:p>
                      <a:pPr algn="ctr"/>
                      <a:r>
                        <a:rPr lang="en-IN" sz="1100" dirty="0"/>
                        <a:t>5</a:t>
                      </a:r>
                    </a:p>
                  </a:txBody>
                  <a:tcPr/>
                </a:tc>
                <a:tc>
                  <a:txBody>
                    <a:bodyPr/>
                    <a:lstStyle/>
                    <a:p>
                      <a:pPr algn="ctr"/>
                      <a:r>
                        <a:rPr lang="en-IN" sz="1100" dirty="0"/>
                        <a:t>20</a:t>
                      </a:r>
                    </a:p>
                  </a:txBody>
                  <a:tcPr/>
                </a:tc>
                <a:tc>
                  <a:txBody>
                    <a:bodyPr/>
                    <a:lstStyle/>
                    <a:p>
                      <a:pPr algn="ctr"/>
                      <a:r>
                        <a:rPr lang="en-IN" sz="1100" dirty="0"/>
                        <a:t>0.075</a:t>
                      </a:r>
                    </a:p>
                  </a:txBody>
                  <a:tcPr/>
                </a:tc>
                <a:extLst>
                  <a:ext uri="{0D108BD9-81ED-4DB2-BD59-A6C34878D82A}">
                    <a16:rowId xmlns:a16="http://schemas.microsoft.com/office/drawing/2014/main" val="4219714632"/>
                  </a:ext>
                </a:extLst>
              </a:tr>
            </a:tbl>
          </a:graphicData>
        </a:graphic>
      </p:graphicFrame>
      <p:pic>
        <p:nvPicPr>
          <p:cNvPr id="5" name="Content Placeholder 4">
            <a:extLst>
              <a:ext uri="{FF2B5EF4-FFF2-40B4-BE49-F238E27FC236}">
                <a16:creationId xmlns:a16="http://schemas.microsoft.com/office/drawing/2014/main" id="{4A788F84-854C-4EBA-9BD2-F196D616DD87}"/>
              </a:ext>
            </a:extLst>
          </p:cNvPr>
          <p:cNvPicPr>
            <a:picLocks noChangeAspect="1"/>
          </p:cNvPicPr>
          <p:nvPr/>
        </p:nvPicPr>
        <p:blipFill>
          <a:blip r:embed="rId3"/>
          <a:stretch>
            <a:fillRect/>
          </a:stretch>
        </p:blipFill>
        <p:spPr>
          <a:xfrm>
            <a:off x="7319496" y="3104795"/>
            <a:ext cx="3672054" cy="2343150"/>
          </a:xfrm>
          <a:prstGeom prst="rect">
            <a:avLst/>
          </a:prstGeom>
        </p:spPr>
      </p:pic>
      <p:sp>
        <p:nvSpPr>
          <p:cNvPr id="7" name="TextBox 6">
            <a:extLst>
              <a:ext uri="{FF2B5EF4-FFF2-40B4-BE49-F238E27FC236}">
                <a16:creationId xmlns:a16="http://schemas.microsoft.com/office/drawing/2014/main" id="{DD2FBAB8-9D34-4BC5-9ECE-24DB8D6DA803}"/>
              </a:ext>
            </a:extLst>
          </p:cNvPr>
          <p:cNvSpPr txBox="1"/>
          <p:nvPr/>
        </p:nvSpPr>
        <p:spPr>
          <a:xfrm rot="10800000" flipV="1">
            <a:off x="7319497" y="5447945"/>
            <a:ext cx="3805702" cy="646331"/>
          </a:xfrm>
          <a:prstGeom prst="rect">
            <a:avLst/>
          </a:prstGeom>
          <a:noFill/>
        </p:spPr>
        <p:txBody>
          <a:bodyPr wrap="square">
            <a:spAutoFit/>
          </a:bodyPr>
          <a:lstStyle/>
          <a:p>
            <a:r>
              <a:rPr lang="en-US" sz="1800" i="0" u="none" strike="noStrike" baseline="0" dirty="0">
                <a:solidFill>
                  <a:srgbClr val="000000"/>
                </a:solidFill>
                <a:latin typeface="Cambria" panose="02040503050406030204" pitchFamily="18" charset="0"/>
              </a:rPr>
              <a:t>GRAPH FOR WATER ABSORPTION          TEST RESULTS </a:t>
            </a:r>
            <a:endParaRPr lang="en-IN" dirty="0"/>
          </a:p>
        </p:txBody>
      </p:sp>
    </p:spTree>
    <p:extLst>
      <p:ext uri="{BB962C8B-B14F-4D97-AF65-F5344CB8AC3E}">
        <p14:creationId xmlns:p14="http://schemas.microsoft.com/office/powerpoint/2010/main" val="4262940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87BD84-F6DF-4F10-82F4-2380EECE0FA6}"/>
              </a:ext>
            </a:extLst>
          </p:cNvPr>
          <p:cNvSpPr>
            <a:spLocks noGrp="1"/>
          </p:cNvSpPr>
          <p:nvPr>
            <p:ph idx="1"/>
          </p:nvPr>
        </p:nvSpPr>
        <p:spPr/>
        <p:txBody>
          <a:bodyPr/>
          <a:lstStyle/>
          <a:p>
            <a:r>
              <a:rPr lang="en-IN" b="1" u="sng" dirty="0"/>
              <a:t>Step 1</a:t>
            </a:r>
            <a:r>
              <a:rPr lang="en-IN" dirty="0"/>
              <a:t>: Cost of waste plastic (</a:t>
            </a:r>
            <a:r>
              <a:rPr lang="en-IN" dirty="0" err="1"/>
              <a:t>C</a:t>
            </a:r>
            <a:r>
              <a:rPr lang="en-IN" sz="1400" dirty="0" err="1"/>
              <a:t>w</a:t>
            </a:r>
            <a:r>
              <a:rPr lang="en-IN" dirty="0"/>
              <a:t>) required to produce a unit amount of cement.</a:t>
            </a:r>
          </a:p>
          <a:p>
            <a:r>
              <a:rPr lang="en-IN" b="1" u="sng" dirty="0"/>
              <a:t>Step 2</a:t>
            </a:r>
            <a:r>
              <a:rPr lang="en-IN" dirty="0"/>
              <a:t>: Cost of making the extruder-cement mixer (E) and determining its life expectancy in terms of amount of plastic-cement produced.</a:t>
            </a:r>
          </a:p>
          <a:p>
            <a:r>
              <a:rPr lang="en-IN" b="1" u="sng" dirty="0"/>
              <a:t>Step 3</a:t>
            </a:r>
            <a:r>
              <a:rPr lang="en-IN" dirty="0"/>
              <a:t>: Cost of other raw materials (C</a:t>
            </a:r>
            <a:r>
              <a:rPr lang="en-IN" sz="1400" dirty="0"/>
              <a:t>m</a:t>
            </a:r>
            <a:r>
              <a:rPr lang="en-IN" dirty="0"/>
              <a:t>).</a:t>
            </a:r>
          </a:p>
          <a:p>
            <a:r>
              <a:rPr lang="en-IN" b="1" u="sng" dirty="0"/>
              <a:t>Step 4</a:t>
            </a:r>
            <a:r>
              <a:rPr lang="en-IN" dirty="0"/>
              <a:t>: Cost of power (C</a:t>
            </a:r>
            <a:r>
              <a:rPr lang="en-IN" sz="1400" dirty="0"/>
              <a:t>p</a:t>
            </a:r>
            <a:r>
              <a:rPr lang="en-IN" dirty="0"/>
              <a:t>) consumed in producing unit amount of cement.</a:t>
            </a:r>
          </a:p>
          <a:p>
            <a:r>
              <a:rPr lang="en-IN" b="1" u="sng" dirty="0"/>
              <a:t>Step 5</a:t>
            </a:r>
            <a:r>
              <a:rPr lang="en-IN" dirty="0"/>
              <a:t>: Total Cost of one unit of cement: </a:t>
            </a:r>
            <a:r>
              <a:rPr lang="en-IN" dirty="0" err="1"/>
              <a:t>C</a:t>
            </a:r>
            <a:r>
              <a:rPr lang="en-IN" sz="1400" dirty="0" err="1"/>
              <a:t>w</a:t>
            </a:r>
            <a:r>
              <a:rPr lang="en-IN" sz="1400" dirty="0"/>
              <a:t> + </a:t>
            </a:r>
            <a:r>
              <a:rPr lang="en-IN" dirty="0"/>
              <a:t>C</a:t>
            </a:r>
            <a:r>
              <a:rPr lang="en-IN" sz="1400" dirty="0"/>
              <a:t>m + </a:t>
            </a:r>
            <a:r>
              <a:rPr lang="en-IN" dirty="0"/>
              <a:t>C</a:t>
            </a:r>
            <a:r>
              <a:rPr lang="en-IN" sz="1400" dirty="0"/>
              <a:t>p + </a:t>
            </a:r>
            <a:r>
              <a:rPr lang="en-IN" dirty="0"/>
              <a:t>E/Cement Produced.</a:t>
            </a:r>
          </a:p>
          <a:p>
            <a:r>
              <a:rPr lang="en-IN" b="1" u="sng" dirty="0"/>
              <a:t>Step 6</a:t>
            </a:r>
            <a:r>
              <a:rPr lang="en-IN" dirty="0"/>
              <a:t>: Cost comparisons with traditional sleeper cement.</a:t>
            </a:r>
          </a:p>
          <a:p>
            <a:endParaRPr lang="en-IN" dirty="0"/>
          </a:p>
          <a:p>
            <a:pPr marL="0" indent="0">
              <a:buNone/>
            </a:pPr>
            <a:endParaRPr lang="en-IN" dirty="0"/>
          </a:p>
        </p:txBody>
      </p:sp>
      <p:sp>
        <p:nvSpPr>
          <p:cNvPr id="3" name="Title 2">
            <a:extLst>
              <a:ext uri="{FF2B5EF4-FFF2-40B4-BE49-F238E27FC236}">
                <a16:creationId xmlns:a16="http://schemas.microsoft.com/office/drawing/2014/main" id="{6BFF5585-D39C-4F4C-95FF-E2C31034FC76}"/>
              </a:ext>
            </a:extLst>
          </p:cNvPr>
          <p:cNvSpPr>
            <a:spLocks noGrp="1"/>
          </p:cNvSpPr>
          <p:nvPr>
            <p:ph type="title"/>
          </p:nvPr>
        </p:nvSpPr>
        <p:spPr/>
        <p:txBody>
          <a:bodyPr/>
          <a:lstStyle/>
          <a:p>
            <a:r>
              <a:rPr lang="en-IN" b="1" u="sng" dirty="0"/>
              <a:t>Cost Analysis</a:t>
            </a:r>
          </a:p>
        </p:txBody>
      </p:sp>
    </p:spTree>
    <p:extLst>
      <p:ext uri="{BB962C8B-B14F-4D97-AF65-F5344CB8AC3E}">
        <p14:creationId xmlns:p14="http://schemas.microsoft.com/office/powerpoint/2010/main" val="660217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748824-BEEC-4CEF-8C63-95ACED34DA35}"/>
              </a:ext>
            </a:extLst>
          </p:cNvPr>
          <p:cNvSpPr>
            <a:spLocks noGrp="1"/>
          </p:cNvSpPr>
          <p:nvPr>
            <p:ph idx="1"/>
          </p:nvPr>
        </p:nvSpPr>
        <p:spPr/>
        <p:txBody>
          <a:bodyPr/>
          <a:lstStyle/>
          <a:p>
            <a:r>
              <a:rPr lang="en-US" dirty="0"/>
              <a:t>From this research it was determined that the two most suitable choices were the 15% and 20% plastic content bricks with a compressive strength of 20 N per square </a:t>
            </a:r>
            <a:r>
              <a:rPr lang="en-US" dirty="0" err="1"/>
              <a:t>millimetre</a:t>
            </a:r>
            <a:r>
              <a:rPr lang="en-US" dirty="0"/>
              <a:t> and water absorption of 0.09% for the former while the latter had a compressive strength of 18.4 N per square </a:t>
            </a:r>
            <a:r>
              <a:rPr lang="en-US" dirty="0" err="1"/>
              <a:t>millimetre</a:t>
            </a:r>
            <a:r>
              <a:rPr lang="en-US" dirty="0"/>
              <a:t> but a lower water absorption of 0.075%.</a:t>
            </a:r>
          </a:p>
          <a:p>
            <a:r>
              <a:rPr lang="en-US" dirty="0"/>
              <a:t>This is the highest quality brick we have found till now.</a:t>
            </a:r>
            <a:endParaRPr lang="en-IN" dirty="0"/>
          </a:p>
        </p:txBody>
      </p:sp>
      <p:sp>
        <p:nvSpPr>
          <p:cNvPr id="3" name="Title 2">
            <a:extLst>
              <a:ext uri="{FF2B5EF4-FFF2-40B4-BE49-F238E27FC236}">
                <a16:creationId xmlns:a16="http://schemas.microsoft.com/office/drawing/2014/main" id="{F6E0CD9D-2361-43B9-80B2-59DC8F84F6A5}"/>
              </a:ext>
            </a:extLst>
          </p:cNvPr>
          <p:cNvSpPr>
            <a:spLocks noGrp="1"/>
          </p:cNvSpPr>
          <p:nvPr>
            <p:ph type="title"/>
          </p:nvPr>
        </p:nvSpPr>
        <p:spPr/>
        <p:txBody>
          <a:bodyPr/>
          <a:lstStyle/>
          <a:p>
            <a:r>
              <a:rPr lang="en-IN" sz="2400" b="1" i="0" u="sng" strike="noStrike" baseline="0" dirty="0">
                <a:solidFill>
                  <a:srgbClr val="000000"/>
                </a:solidFill>
                <a:latin typeface="Cambria" panose="02040503050406030204" pitchFamily="18" charset="0"/>
              </a:rPr>
              <a:t>CONCLUSIONS</a:t>
            </a:r>
            <a:r>
              <a:rPr lang="en-IN" sz="1800" b="1" i="0" u="none" strike="noStrike" baseline="0" dirty="0">
                <a:solidFill>
                  <a:srgbClr val="000000"/>
                </a:solidFill>
                <a:latin typeface="Cambria" panose="02040503050406030204" pitchFamily="18" charset="0"/>
              </a:rPr>
              <a:t> </a:t>
            </a:r>
            <a:endParaRPr lang="en-IN" dirty="0"/>
          </a:p>
        </p:txBody>
      </p:sp>
    </p:spTree>
    <p:extLst>
      <p:ext uri="{BB962C8B-B14F-4D97-AF65-F5344CB8AC3E}">
        <p14:creationId xmlns:p14="http://schemas.microsoft.com/office/powerpoint/2010/main" val="2422581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1195753" y="942870"/>
            <a:ext cx="9533765" cy="1292750"/>
          </a:xfrm>
        </p:spPr>
        <p:txBody>
          <a:bodyPr/>
          <a:lstStyle/>
          <a:p>
            <a:r>
              <a:rPr lang="en-US" b="1" u="sng" dirty="0"/>
              <a:t>introduction</a:t>
            </a:r>
          </a:p>
        </p:txBody>
      </p:sp>
      <p:sp>
        <p:nvSpPr>
          <p:cNvPr id="5" name="Content Placeholder 4">
            <a:extLst>
              <a:ext uri="{FF2B5EF4-FFF2-40B4-BE49-F238E27FC236}">
                <a16:creationId xmlns:a16="http://schemas.microsoft.com/office/drawing/2014/main" id="{BB2CA970-7F84-4AAE-A50E-164BA53FB076}"/>
              </a:ext>
            </a:extLst>
          </p:cNvPr>
          <p:cNvSpPr>
            <a:spLocks noGrp="1"/>
          </p:cNvSpPr>
          <p:nvPr>
            <p:ph sz="half" idx="2"/>
          </p:nvPr>
        </p:nvSpPr>
        <p:spPr>
          <a:xfrm>
            <a:off x="1195754" y="2281657"/>
            <a:ext cx="10288774" cy="3633471"/>
          </a:xfrm>
        </p:spPr>
        <p:txBody>
          <a:bodyPr/>
          <a:lstStyle/>
          <a:p>
            <a:pPr marL="285750" indent="-285750">
              <a:buFont typeface="Arial" panose="020B0604020202020204" pitchFamily="34" charset="0"/>
              <a:buChar char="•"/>
            </a:pPr>
            <a:r>
              <a:rPr lang="en-IN" sz="1800" dirty="0">
                <a:solidFill>
                  <a:srgbClr val="000000"/>
                </a:solidFill>
                <a:latin typeface="Times New Roman" panose="02020603050405020304" pitchFamily="18" charset="0"/>
              </a:rPr>
              <a:t>T</a:t>
            </a:r>
            <a:r>
              <a:rPr lang="en-US" sz="1800" i="0" u="none" strike="noStrike" baseline="0" dirty="0">
                <a:solidFill>
                  <a:srgbClr val="000000"/>
                </a:solidFill>
                <a:latin typeface="Times New Roman" panose="02020603050405020304" pitchFamily="18" charset="0"/>
              </a:rPr>
              <a:t>he main aim of this study is to </a:t>
            </a:r>
            <a:r>
              <a:rPr lang="en-US" sz="1800" b="1" i="0" u="none" strike="noStrike" baseline="0" dirty="0">
                <a:solidFill>
                  <a:srgbClr val="000000"/>
                </a:solidFill>
                <a:latin typeface="Times New Roman" panose="02020603050405020304" pitchFamily="18" charset="0"/>
              </a:rPr>
              <a:t>tackle the plastic waste generated</a:t>
            </a:r>
            <a:r>
              <a:rPr lang="en-US" sz="1800" i="0" u="none" strike="noStrike" baseline="0" dirty="0">
                <a:solidFill>
                  <a:srgbClr val="000000"/>
                </a:solidFill>
                <a:latin typeface="Times New Roman" panose="02020603050405020304" pitchFamily="18" charset="0"/>
              </a:rPr>
              <a:t> in abundance throughout the world. </a:t>
            </a:r>
          </a:p>
          <a:p>
            <a:pPr marL="285750" indent="-285750">
              <a:buFont typeface="Arial" panose="020B0604020202020204" pitchFamily="34" charset="0"/>
              <a:buChar char="•"/>
            </a:pPr>
            <a:r>
              <a:rPr lang="en-US" sz="1800" i="0" u="none" strike="noStrike" baseline="0" dirty="0">
                <a:solidFill>
                  <a:srgbClr val="000000"/>
                </a:solidFill>
                <a:latin typeface="Times New Roman" panose="02020603050405020304" pitchFamily="18" charset="0"/>
              </a:rPr>
              <a:t>To gain success in this, a systematic method is employed which makes use of plastic extrude for reutilizing waste plastic into suitable construction materials</a:t>
            </a:r>
            <a:r>
              <a:rPr lang="en-US" sz="1800" b="1" i="0" u="none" strike="noStrike" baseline="0" dirty="0">
                <a:solidFill>
                  <a:srgbClr val="000000"/>
                </a:solidFill>
                <a:latin typeface="Times New Roman" panose="02020603050405020304" pitchFamily="18" charset="0"/>
              </a:rPr>
              <a:t>. </a:t>
            </a:r>
          </a:p>
          <a:p>
            <a:pPr marL="285750" indent="-285750">
              <a:buFont typeface="Arial" panose="020B0604020202020204" pitchFamily="34" charset="0"/>
              <a:buChar char="•"/>
            </a:pPr>
            <a:r>
              <a:rPr lang="en-US" sz="1800" i="0" u="none" strike="noStrike" baseline="0" dirty="0">
                <a:solidFill>
                  <a:srgbClr val="000000"/>
                </a:solidFill>
                <a:latin typeface="Times New Roman" panose="02020603050405020304" pitchFamily="18" charset="0"/>
              </a:rPr>
              <a:t>Using only plastic waste or adding some other ingredients such as cement, fly ash, etc. plastic can be converted into useful construction materials such as pavers, railway sleepers, building blocks, etc.</a:t>
            </a:r>
          </a:p>
          <a:p>
            <a:pPr marL="285750" indent="-285750">
              <a:buFont typeface="Arial" panose="020B0604020202020204" pitchFamily="34" charset="0"/>
              <a:buChar char="•"/>
            </a:pPr>
            <a:r>
              <a:rPr lang="en-US" sz="1800" dirty="0">
                <a:solidFill>
                  <a:srgbClr val="000000"/>
                </a:solidFill>
                <a:latin typeface="Times New Roman" panose="02020603050405020304" pitchFamily="18" charset="0"/>
              </a:rPr>
              <a:t>Here we are going to take the help of </a:t>
            </a:r>
            <a:r>
              <a:rPr lang="en-IN" sz="1800" dirty="0">
                <a:solidFill>
                  <a:srgbClr val="000000"/>
                </a:solidFill>
                <a:latin typeface="Times New Roman" panose="02020603050405020304" pitchFamily="18" charset="0"/>
              </a:rPr>
              <a:t>the </a:t>
            </a:r>
            <a:r>
              <a:rPr lang="en-US" sz="1800" b="1" i="0" u="none" strike="noStrike" baseline="0" dirty="0">
                <a:solidFill>
                  <a:srgbClr val="000000"/>
                </a:solidFill>
                <a:latin typeface="Times New Roman" panose="02020603050405020304" pitchFamily="18" charset="0"/>
              </a:rPr>
              <a:t>plastic extrusion </a:t>
            </a:r>
            <a:r>
              <a:rPr lang="en-US" sz="1800" b="0" i="0" u="none" strike="noStrike" baseline="0" dirty="0">
                <a:solidFill>
                  <a:srgbClr val="000000"/>
                </a:solidFill>
                <a:latin typeface="Times New Roman" panose="02020603050405020304" pitchFamily="18" charset="0"/>
              </a:rPr>
              <a:t>which plays a crucial role, as it efficiently converts waste plastic into sustainable construction materials. There is no waste generated when this method is used.</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In this raw plastic is melted and form into a continuous profile allowing production for various construction material. </a:t>
            </a:r>
            <a:endParaRPr lang="en-US" sz="180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endParaRPr lang="en-US" sz="1800" i="0" u="none" strike="noStrike" baseline="0" dirty="0">
              <a:solidFill>
                <a:srgbClr val="000000"/>
              </a:solidFill>
              <a:latin typeface="Times New Roman" panose="02020603050405020304" pitchFamily="18" charset="0"/>
            </a:endParaRPr>
          </a:p>
          <a:p>
            <a:endParaRPr lang="en-IN" dirty="0"/>
          </a:p>
        </p:txBody>
      </p:sp>
    </p:spTree>
    <p:extLst>
      <p:ext uri="{BB962C8B-B14F-4D97-AF65-F5344CB8AC3E}">
        <p14:creationId xmlns:p14="http://schemas.microsoft.com/office/powerpoint/2010/main" val="1255359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lstStyle/>
          <a:p>
            <a:r>
              <a:rPr lang="en-US" b="1" u="sng" dirty="0"/>
              <a:t>Equipment required</a:t>
            </a:r>
          </a:p>
        </p:txBody>
      </p:sp>
      <p:sp>
        <p:nvSpPr>
          <p:cNvPr id="3" name="Content Placeholder 2">
            <a:extLst>
              <a:ext uri="{FF2B5EF4-FFF2-40B4-BE49-F238E27FC236}">
                <a16:creationId xmlns:a16="http://schemas.microsoft.com/office/drawing/2014/main" id="{01838092-9A19-4FA0-B5DF-17073CFD1477}"/>
              </a:ext>
            </a:extLst>
          </p:cNvPr>
          <p:cNvSpPr>
            <a:spLocks noGrp="1"/>
          </p:cNvSpPr>
          <p:nvPr>
            <p:ph idx="1"/>
          </p:nvPr>
        </p:nvSpPr>
        <p:spPr>
          <a:xfrm>
            <a:off x="1097280" y="1744911"/>
            <a:ext cx="10058400" cy="4124182"/>
          </a:xfrm>
        </p:spPr>
        <p:txBody>
          <a:bodyPr>
            <a:noAutofit/>
          </a:bodyPr>
          <a:lstStyle/>
          <a:p>
            <a:pPr algn="l"/>
            <a:r>
              <a:rPr lang="en-IN" sz="1800" dirty="0"/>
              <a:t>First and foremost, we have to design an extruder. </a:t>
            </a:r>
            <a:r>
              <a:rPr lang="en-US" sz="1800" b="0" i="0" u="none" strike="noStrike" baseline="0" dirty="0">
                <a:solidFill>
                  <a:srgbClr val="000000"/>
                </a:solidFill>
              </a:rPr>
              <a:t>Extruder‘s design is a complex type as it involves various types of equipment . </a:t>
            </a:r>
            <a:r>
              <a:rPr lang="en-US" sz="1800" b="0" i="0" dirty="0">
                <a:solidFill>
                  <a:srgbClr val="212529"/>
                </a:solidFill>
                <a:effectLst/>
              </a:rPr>
              <a:t>The plastic extrusion process begins with the placement of raw resin into the extruder’s hopper . Once in place, the resin is typically gravity-fed through the feed throat of the hopper down into the extruder's barrel. Within the barrel is a long, rotating screw that feeds the resin forward in the barrel towards the die.</a:t>
            </a:r>
          </a:p>
          <a:p>
            <a:pPr algn="l"/>
            <a:r>
              <a:rPr lang="en-US" sz="1800" b="0" i="0" dirty="0">
                <a:solidFill>
                  <a:srgbClr val="212529"/>
                </a:solidFill>
                <a:effectLst/>
              </a:rPr>
              <a:t>As the resin moves along within the barrel, it is subjected to extremely high temperatures until it starts to </a:t>
            </a:r>
            <a:r>
              <a:rPr lang="en-US" sz="1800" b="0" i="0" dirty="0" err="1">
                <a:solidFill>
                  <a:srgbClr val="212529"/>
                </a:solidFill>
                <a:effectLst/>
              </a:rPr>
              <a:t>melt.Most</a:t>
            </a:r>
            <a:r>
              <a:rPr lang="en-US" sz="1800" b="0" i="0" dirty="0">
                <a:solidFill>
                  <a:srgbClr val="212529"/>
                </a:solidFill>
                <a:effectLst/>
              </a:rPr>
              <a:t> extruders have a barrel that gradually increases in heat from the loading end to the feed pipe to enable gradual melting and minimize the possibility of plastic degradation</a:t>
            </a:r>
            <a:r>
              <a:rPr lang="en-US" sz="1800" dirty="0">
                <a:solidFill>
                  <a:srgbClr val="212529"/>
                </a:solidFill>
              </a:rPr>
              <a:t>.</a:t>
            </a:r>
            <a:endParaRPr lang="en-US" sz="1800" b="0" i="0" dirty="0">
              <a:solidFill>
                <a:srgbClr val="212529"/>
              </a:solidFill>
              <a:effectLst/>
            </a:endParaRPr>
          </a:p>
        </p:txBody>
      </p:sp>
    </p:spTree>
    <p:extLst>
      <p:ext uri="{BB962C8B-B14F-4D97-AF65-F5344CB8AC3E}">
        <p14:creationId xmlns:p14="http://schemas.microsoft.com/office/powerpoint/2010/main" val="2445481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342B2560-FAA9-124F-AD83-8C8D48E03E44}"/>
              </a:ext>
            </a:extLst>
          </p:cNvPr>
          <p:cNvSpPr>
            <a:spLocks noGrp="1"/>
          </p:cNvSpPr>
          <p:nvPr>
            <p:ph idx="1"/>
          </p:nvPr>
        </p:nvSpPr>
        <p:spPr>
          <a:xfrm>
            <a:off x="1097280" y="1451295"/>
            <a:ext cx="10058400" cy="4739780"/>
          </a:xfrm>
        </p:spPr>
        <p:txBody>
          <a:bodyPr>
            <a:normAutofit/>
          </a:bodyPr>
          <a:lstStyle/>
          <a:p>
            <a:pPr algn="l"/>
            <a:r>
              <a:rPr lang="en-US" sz="1800" b="0" i="0" dirty="0">
                <a:solidFill>
                  <a:srgbClr val="212529"/>
                </a:solidFill>
                <a:effectLst/>
              </a:rPr>
              <a:t>Once the molten plastic reaches the end of the barrel, it is forced through a screen pack and fed into the feed pipe that leads to the die. Once in the feed pipe, the molten metal is fed into the die cavity, where it cools and hardens. </a:t>
            </a:r>
          </a:p>
          <a:p>
            <a:endParaRPr lang="en-US" sz="1800" dirty="0"/>
          </a:p>
        </p:txBody>
      </p:sp>
      <p:sp>
        <p:nvSpPr>
          <p:cNvPr id="9" name="Title 8">
            <a:extLst>
              <a:ext uri="{FF2B5EF4-FFF2-40B4-BE49-F238E27FC236}">
                <a16:creationId xmlns:a16="http://schemas.microsoft.com/office/drawing/2014/main" id="{1B6C6BD0-EDC9-7C44-A414-B66D25E34B52}"/>
              </a:ext>
            </a:extLst>
          </p:cNvPr>
          <p:cNvSpPr>
            <a:spLocks noGrp="1"/>
          </p:cNvSpPr>
          <p:nvPr>
            <p:ph type="title"/>
          </p:nvPr>
        </p:nvSpPr>
        <p:spPr>
          <a:xfrm>
            <a:off x="1202055" y="863711"/>
            <a:ext cx="10058400" cy="587584"/>
          </a:xfrm>
        </p:spPr>
        <p:txBody>
          <a:bodyPr/>
          <a:lstStyle/>
          <a:p>
            <a:r>
              <a:rPr lang="en-US" b="1" u="sng" dirty="0"/>
              <a:t>Process contd.</a:t>
            </a:r>
          </a:p>
        </p:txBody>
      </p:sp>
      <p:pic>
        <p:nvPicPr>
          <p:cNvPr id="12" name="Picture 11">
            <a:extLst>
              <a:ext uri="{FF2B5EF4-FFF2-40B4-BE49-F238E27FC236}">
                <a16:creationId xmlns:a16="http://schemas.microsoft.com/office/drawing/2014/main" id="{D5246876-23D9-4F4E-B89E-0156B2894266}"/>
              </a:ext>
            </a:extLst>
          </p:cNvPr>
          <p:cNvPicPr>
            <a:picLocks noChangeAspect="1"/>
          </p:cNvPicPr>
          <p:nvPr/>
        </p:nvPicPr>
        <p:blipFill>
          <a:blip r:embed="rId2"/>
          <a:stretch>
            <a:fillRect/>
          </a:stretch>
        </p:blipFill>
        <p:spPr>
          <a:xfrm>
            <a:off x="3710613" y="3438569"/>
            <a:ext cx="4228051" cy="1968136"/>
          </a:xfrm>
          <a:prstGeom prst="rect">
            <a:avLst/>
          </a:prstGeom>
        </p:spPr>
      </p:pic>
    </p:spTree>
    <p:extLst>
      <p:ext uri="{BB962C8B-B14F-4D97-AF65-F5344CB8AC3E}">
        <p14:creationId xmlns:p14="http://schemas.microsoft.com/office/powerpoint/2010/main" val="1640389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497D95-D925-3641-A715-DB7630E983B0}"/>
              </a:ext>
            </a:extLst>
          </p:cNvPr>
          <p:cNvSpPr>
            <a:spLocks noGrp="1"/>
          </p:cNvSpPr>
          <p:nvPr>
            <p:ph idx="1"/>
          </p:nvPr>
        </p:nvSpPr>
        <p:spPr/>
        <p:txBody>
          <a:bodyPr/>
          <a:lstStyle/>
          <a:p>
            <a:pPr marL="342900" indent="-342900">
              <a:buFont typeface="+mj-lt"/>
              <a:buAutoNum type="arabicPeriod"/>
            </a:pPr>
            <a:r>
              <a:rPr lang="en-US" b="0" i="0" u="none" strike="noStrike" baseline="0" dirty="0">
                <a:solidFill>
                  <a:srgbClr val="000000"/>
                </a:solidFill>
              </a:rPr>
              <a:t>The material used in the construction of machine depends on the properties of the material used. This includes, how easily can it be formed or with what ease can it be welded, its hardness, ability to resist abrasion, etc. Along with that, whether the material is economical or not and few other mechanical properties plays a major role in material selection. Materials used for the purpose of construction of machine are Barrel</a:t>
            </a:r>
            <a:r>
              <a:rPr lang="en-US" dirty="0">
                <a:solidFill>
                  <a:srgbClr val="000000"/>
                </a:solidFill>
              </a:rPr>
              <a:t>(having </a:t>
            </a:r>
            <a:r>
              <a:rPr lang="en-US" b="0" i="0" u="none" strike="noStrike" baseline="0" dirty="0">
                <a:solidFill>
                  <a:srgbClr val="000000"/>
                </a:solidFill>
              </a:rPr>
              <a:t>Screw conveyor inside) while the material used for the hopper is sheet metal</a:t>
            </a:r>
            <a:r>
              <a:rPr lang="en-US" sz="1800" b="0" i="0" u="none" strike="noStrike" baseline="0" dirty="0">
                <a:solidFill>
                  <a:srgbClr val="000000"/>
                </a:solidFill>
              </a:rPr>
              <a:t>. </a:t>
            </a:r>
            <a:endParaRPr lang="en-US" dirty="0"/>
          </a:p>
        </p:txBody>
      </p:sp>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p:txBody>
          <a:bodyPr>
            <a:normAutofit/>
          </a:bodyPr>
          <a:lstStyle/>
          <a:p>
            <a:r>
              <a:rPr lang="en-IN" sz="2000" b="1" u="sng" strike="noStrike" baseline="0" dirty="0">
                <a:solidFill>
                  <a:srgbClr val="000000"/>
                </a:solidFill>
                <a:latin typeface="Arial" panose="020B0604020202020204" pitchFamily="34" charset="0"/>
                <a:cs typeface="Arial" panose="020B0604020202020204" pitchFamily="34" charset="0"/>
              </a:rPr>
              <a:t>SELECTION OF MATERIAL </a:t>
            </a:r>
            <a:endParaRPr lang="en-US" sz="20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6208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497D95-D925-3641-A715-DB7630E983B0}"/>
              </a:ext>
            </a:extLst>
          </p:cNvPr>
          <p:cNvSpPr>
            <a:spLocks noGrp="1"/>
          </p:cNvSpPr>
          <p:nvPr>
            <p:ph idx="1"/>
          </p:nvPr>
        </p:nvSpPr>
        <p:spPr>
          <a:xfrm>
            <a:off x="1097280" y="1530455"/>
            <a:ext cx="10058400" cy="4660620"/>
          </a:xfrm>
        </p:spPr>
        <p:txBody>
          <a:bodyPr>
            <a:normAutofit lnSpcReduction="10000"/>
          </a:bodyPr>
          <a:lstStyle/>
          <a:p>
            <a:r>
              <a:rPr lang="en-US" sz="1800" b="0" i="0" u="sng" strike="noStrike" baseline="0" dirty="0">
                <a:solidFill>
                  <a:srgbClr val="000000"/>
                </a:solidFill>
                <a:latin typeface="Times New Roman" panose="02020603050405020304" pitchFamily="18" charset="0"/>
              </a:rPr>
              <a:t>Working principle of the machine is given below: </a:t>
            </a:r>
          </a:p>
          <a:p>
            <a:r>
              <a:rPr lang="en-US" sz="1800" b="0" i="0" u="none" strike="noStrike" baseline="0" dirty="0">
                <a:solidFill>
                  <a:srgbClr val="000000"/>
                </a:solidFill>
                <a:latin typeface="Times New Roman" panose="02020603050405020304" pitchFamily="18" charset="0"/>
              </a:rPr>
              <a:t>1. The raw plastic material is fed into the hopper. It travels by gravity to the feed throat and drops on the rotating screw. This work is carried out after switching on the heater and setting the required temperature. </a:t>
            </a:r>
          </a:p>
          <a:p>
            <a:r>
              <a:rPr lang="en-US" sz="1800" b="0" i="0" u="none" strike="noStrike" baseline="0" dirty="0">
                <a:solidFill>
                  <a:srgbClr val="000000"/>
                </a:solidFill>
                <a:latin typeface="Times New Roman" panose="02020603050405020304" pitchFamily="18" charset="0"/>
              </a:rPr>
              <a:t>2. The rotation of screw conveys the plastic forward through the heated barrel. </a:t>
            </a:r>
          </a:p>
          <a:p>
            <a:r>
              <a:rPr lang="en-US" sz="1800" b="0" i="0" u="none" strike="noStrike" baseline="0" dirty="0">
                <a:solidFill>
                  <a:srgbClr val="000000"/>
                </a:solidFill>
                <a:latin typeface="Times New Roman" panose="02020603050405020304" pitchFamily="18" charset="0"/>
              </a:rPr>
              <a:t>3. As the plastic conveys forward along the screw, the channel </a:t>
            </a:r>
            <a:r>
              <a:rPr lang="en-US" sz="1800" dirty="0">
                <a:solidFill>
                  <a:srgbClr val="000000"/>
                </a:solidFill>
                <a:latin typeface="Times New Roman" panose="02020603050405020304" pitchFamily="18" charset="0"/>
              </a:rPr>
              <a:t>width</a:t>
            </a:r>
            <a:r>
              <a:rPr lang="en-US" sz="1800" b="0" i="0" u="none" strike="noStrike" baseline="0" dirty="0">
                <a:solidFill>
                  <a:srgbClr val="000000"/>
                </a:solidFill>
                <a:latin typeface="Times New Roman" panose="02020603050405020304" pitchFamily="18" charset="0"/>
              </a:rPr>
              <a:t> keeps on decreasing which forces plastic through a smaller area. </a:t>
            </a:r>
          </a:p>
          <a:p>
            <a:r>
              <a:rPr lang="en-US" sz="1800" b="0" i="0" u="none" strike="noStrike" baseline="0" dirty="0">
                <a:solidFill>
                  <a:srgbClr val="000000"/>
                </a:solidFill>
                <a:latin typeface="Times New Roman" panose="02020603050405020304" pitchFamily="18" charset="0"/>
              </a:rPr>
              <a:t>4. This combination of compression and screw rotation causes friction which generates heat and is called as shear heating. </a:t>
            </a:r>
          </a:p>
          <a:p>
            <a:r>
              <a:rPr lang="en-US" sz="1800" b="0" i="0" u="none" strike="noStrike" baseline="0" dirty="0">
                <a:solidFill>
                  <a:srgbClr val="000000"/>
                </a:solidFill>
                <a:latin typeface="Times New Roman" panose="02020603050405020304" pitchFamily="18" charset="0"/>
              </a:rPr>
              <a:t>5. Shear heat along with barrel‘s heating system melts </a:t>
            </a:r>
          </a:p>
          <a:p>
            <a:r>
              <a:rPr lang="en-US" sz="1800" b="0" i="0" u="none" strike="noStrike" baseline="0" dirty="0">
                <a:solidFill>
                  <a:srgbClr val="000000"/>
                </a:solidFill>
                <a:latin typeface="Times New Roman" panose="02020603050405020304" pitchFamily="18" charset="0"/>
              </a:rPr>
              <a:t>plastic. The final product is collected from the end of nozzle inside a </a:t>
            </a:r>
            <a:r>
              <a:rPr lang="en-US" sz="1800" b="0" i="0" u="none" strike="noStrike" baseline="0" dirty="0" err="1">
                <a:solidFill>
                  <a:srgbClr val="000000"/>
                </a:solidFill>
                <a:latin typeface="Times New Roman" panose="02020603050405020304" pitchFamily="18" charset="0"/>
              </a:rPr>
              <a:t>mould</a:t>
            </a:r>
            <a:r>
              <a:rPr lang="en-US" sz="1800" b="0" i="0" u="none" strike="noStrike" baseline="0" dirty="0">
                <a:solidFill>
                  <a:srgbClr val="000000"/>
                </a:solidFill>
                <a:latin typeface="Times New Roman" panose="02020603050405020304" pitchFamily="18" charset="0"/>
              </a:rPr>
              <a:t>. After the </a:t>
            </a:r>
            <a:r>
              <a:rPr lang="en-US" sz="1800" b="0" i="0" u="none" strike="noStrike" baseline="0" dirty="0" err="1">
                <a:solidFill>
                  <a:srgbClr val="000000"/>
                </a:solidFill>
                <a:latin typeface="Times New Roman" panose="02020603050405020304" pitchFamily="18" charset="0"/>
              </a:rPr>
              <a:t>mould</a:t>
            </a:r>
            <a:r>
              <a:rPr lang="en-US" sz="1800" b="0" i="0" u="none" strike="noStrike" baseline="0" dirty="0">
                <a:solidFill>
                  <a:srgbClr val="000000"/>
                </a:solidFill>
                <a:latin typeface="Times New Roman" panose="02020603050405020304" pitchFamily="18" charset="0"/>
              </a:rPr>
              <a:t> is filled it is properly cooled. </a:t>
            </a:r>
          </a:p>
          <a:p>
            <a:r>
              <a:rPr lang="en-US" sz="1800" b="0" i="0" u="none" strike="noStrike" baseline="0" dirty="0">
                <a:solidFill>
                  <a:srgbClr val="000000"/>
                </a:solidFill>
                <a:latin typeface="Times New Roman" panose="02020603050405020304" pitchFamily="18" charset="0"/>
              </a:rPr>
              <a:t>6. Brick is then removed from the </a:t>
            </a:r>
            <a:r>
              <a:rPr lang="en-US" sz="1800" b="0" i="0" u="none" strike="noStrike" baseline="0" dirty="0" err="1">
                <a:solidFill>
                  <a:srgbClr val="000000"/>
                </a:solidFill>
                <a:latin typeface="Times New Roman" panose="02020603050405020304" pitchFamily="18" charset="0"/>
              </a:rPr>
              <a:t>mould</a:t>
            </a:r>
            <a:r>
              <a:rPr lang="en-US" sz="1800" b="0" i="0" u="none" strike="noStrike" baseline="0" dirty="0">
                <a:solidFill>
                  <a:srgbClr val="000000"/>
                </a:solidFill>
                <a:latin typeface="Times New Roman" panose="02020603050405020304" pitchFamily="18" charset="0"/>
              </a:rPr>
              <a:t> and compressive strength is tested using the universal testing machine. </a:t>
            </a:r>
          </a:p>
          <a:p>
            <a:endParaRPr lang="en-IN" sz="1800" b="0" i="0" u="none" strike="noStrike" baseline="0" dirty="0">
              <a:solidFill>
                <a:srgbClr val="000000"/>
              </a:solidFill>
              <a:latin typeface="Times New Roman" panose="02020603050405020304" pitchFamily="18" charset="0"/>
            </a:endParaRPr>
          </a:p>
        </p:txBody>
      </p:sp>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p:txBody>
          <a:bodyPr>
            <a:normAutofit/>
          </a:bodyPr>
          <a:lstStyle/>
          <a:p>
            <a:r>
              <a:rPr lang="en-IN" sz="2400" b="1" u="sng" strike="noStrike" baseline="0" dirty="0">
                <a:solidFill>
                  <a:srgbClr val="000000"/>
                </a:solidFill>
                <a:latin typeface="Times New Roman" panose="02020603050405020304" pitchFamily="18" charset="0"/>
              </a:rPr>
              <a:t>OPERATIONS </a:t>
            </a:r>
            <a:endParaRPr lang="en-US" sz="2400" b="1" u="sng" dirty="0"/>
          </a:p>
        </p:txBody>
      </p:sp>
    </p:spTree>
    <p:extLst>
      <p:ext uri="{BB962C8B-B14F-4D97-AF65-F5344CB8AC3E}">
        <p14:creationId xmlns:p14="http://schemas.microsoft.com/office/powerpoint/2010/main" val="4097194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DC8D7C-DFA3-4FBD-A952-AA3AD691CB9B}"/>
              </a:ext>
            </a:extLst>
          </p:cNvPr>
          <p:cNvSpPr>
            <a:spLocks noGrp="1"/>
          </p:cNvSpPr>
          <p:nvPr>
            <p:ph idx="1"/>
          </p:nvPr>
        </p:nvSpPr>
        <p:spPr/>
        <p:txBody>
          <a:bodyPr/>
          <a:lstStyle/>
          <a:p>
            <a:r>
              <a:rPr lang="en-IN" dirty="0"/>
              <a:t>The extruder design will be modified to include a cement mixing extension which will enable the machine to produce the final plastic-cement mix from the raw materials directly in a single machine.</a:t>
            </a:r>
          </a:p>
          <a:p>
            <a:r>
              <a:rPr lang="en-IN" dirty="0"/>
              <a:t>The machine can further be fitted with wheels which shall allow for portability and ease of use.</a:t>
            </a:r>
          </a:p>
        </p:txBody>
      </p:sp>
      <p:sp>
        <p:nvSpPr>
          <p:cNvPr id="3" name="Title 2">
            <a:extLst>
              <a:ext uri="{FF2B5EF4-FFF2-40B4-BE49-F238E27FC236}">
                <a16:creationId xmlns:a16="http://schemas.microsoft.com/office/drawing/2014/main" id="{CC4E7B29-CB12-45F3-8E82-BA4074D46662}"/>
              </a:ext>
            </a:extLst>
          </p:cNvPr>
          <p:cNvSpPr>
            <a:spLocks noGrp="1"/>
          </p:cNvSpPr>
          <p:nvPr>
            <p:ph type="title"/>
          </p:nvPr>
        </p:nvSpPr>
        <p:spPr/>
        <p:txBody>
          <a:bodyPr/>
          <a:lstStyle/>
          <a:p>
            <a:r>
              <a:rPr lang="en-IN" b="1" u="sng" dirty="0"/>
              <a:t>Extruder Design Modification</a:t>
            </a:r>
          </a:p>
        </p:txBody>
      </p:sp>
    </p:spTree>
    <p:extLst>
      <p:ext uri="{BB962C8B-B14F-4D97-AF65-F5344CB8AC3E}">
        <p14:creationId xmlns:p14="http://schemas.microsoft.com/office/powerpoint/2010/main" val="3906725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82D06F-7726-4E70-8715-1CB2B3AE06F5}"/>
              </a:ext>
            </a:extLst>
          </p:cNvPr>
          <p:cNvSpPr>
            <a:spLocks noGrp="1"/>
          </p:cNvSpPr>
          <p:nvPr>
            <p:ph idx="1"/>
          </p:nvPr>
        </p:nvSpPr>
        <p:spPr/>
        <p:txBody>
          <a:bodyPr/>
          <a:lstStyle/>
          <a:p>
            <a:r>
              <a:rPr lang="en-US" dirty="0"/>
              <a:t>To determine the quality and viability of using plastic based bricks we covered multiple research papers to find the optimal plastic percentage which could lend the bricks with maximum compressive strength and lower water absorption percentage. </a:t>
            </a:r>
          </a:p>
          <a:p>
            <a:r>
              <a:rPr lang="en-US" dirty="0"/>
              <a:t>Our objective here is to determine the highest quality plastic based construction material which could be used as a sleeper cement.</a:t>
            </a:r>
            <a:endParaRPr lang="en-IN" dirty="0"/>
          </a:p>
        </p:txBody>
      </p:sp>
      <p:sp>
        <p:nvSpPr>
          <p:cNvPr id="3" name="Title 2">
            <a:extLst>
              <a:ext uri="{FF2B5EF4-FFF2-40B4-BE49-F238E27FC236}">
                <a16:creationId xmlns:a16="http://schemas.microsoft.com/office/drawing/2014/main" id="{7F8E1338-88A6-4F32-A96A-70B436595A6B}"/>
              </a:ext>
            </a:extLst>
          </p:cNvPr>
          <p:cNvSpPr>
            <a:spLocks noGrp="1"/>
          </p:cNvSpPr>
          <p:nvPr>
            <p:ph type="title"/>
          </p:nvPr>
        </p:nvSpPr>
        <p:spPr/>
        <p:txBody>
          <a:bodyPr>
            <a:normAutofit fontScale="90000"/>
          </a:bodyPr>
          <a:lstStyle/>
          <a:p>
            <a:r>
              <a:rPr lang="en-US" b="1" i="0" u="sng" strike="noStrike" baseline="0" dirty="0">
                <a:solidFill>
                  <a:srgbClr val="000000"/>
                </a:solidFill>
                <a:latin typeface="Bookman Old Style" panose="02050604050505020204" pitchFamily="18" charset="0"/>
              </a:rPr>
              <a:t>STUDY OF PLASTIC BRICKS MADE FROM WASTE PLASTIC</a:t>
            </a:r>
            <a:endParaRPr lang="en-IN" b="1" u="sng" dirty="0"/>
          </a:p>
        </p:txBody>
      </p:sp>
    </p:spTree>
    <p:extLst>
      <p:ext uri="{BB962C8B-B14F-4D97-AF65-F5344CB8AC3E}">
        <p14:creationId xmlns:p14="http://schemas.microsoft.com/office/powerpoint/2010/main" val="2709658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B2238A-EDD4-4D61-934F-544EDE26EE11}"/>
              </a:ext>
            </a:extLst>
          </p:cNvPr>
          <p:cNvSpPr>
            <a:spLocks noGrp="1"/>
          </p:cNvSpPr>
          <p:nvPr>
            <p:ph idx="1"/>
          </p:nvPr>
        </p:nvSpPr>
        <p:spPr/>
        <p:txBody>
          <a:bodyPr/>
          <a:lstStyle/>
          <a:p>
            <a:r>
              <a:rPr lang="en-US" sz="1800" b="0" i="0" u="none" strike="noStrike" baseline="0" dirty="0">
                <a:solidFill>
                  <a:srgbClr val="000000"/>
                </a:solidFill>
                <a:latin typeface="Cambria" panose="02040503050406030204" pitchFamily="18" charset="0"/>
              </a:rPr>
              <a:t>In order to find the plastic bricks that they possess high compressive strength with various mix proportions are made and they are tested using compressive testing machine (CTM). </a:t>
            </a:r>
            <a:endParaRPr lang="en-IN" dirty="0"/>
          </a:p>
        </p:txBody>
      </p:sp>
      <p:sp>
        <p:nvSpPr>
          <p:cNvPr id="3" name="Title 2">
            <a:extLst>
              <a:ext uri="{FF2B5EF4-FFF2-40B4-BE49-F238E27FC236}">
                <a16:creationId xmlns:a16="http://schemas.microsoft.com/office/drawing/2014/main" id="{0FD1581C-8701-4043-9C0D-15B7A44AC7B3}"/>
              </a:ext>
            </a:extLst>
          </p:cNvPr>
          <p:cNvSpPr>
            <a:spLocks noGrp="1"/>
          </p:cNvSpPr>
          <p:nvPr>
            <p:ph type="title"/>
          </p:nvPr>
        </p:nvSpPr>
        <p:spPr>
          <a:xfrm>
            <a:off x="1097280" y="1113977"/>
            <a:ext cx="10058400" cy="587584"/>
          </a:xfrm>
        </p:spPr>
        <p:txBody>
          <a:bodyPr>
            <a:normAutofit/>
          </a:bodyPr>
          <a:lstStyle/>
          <a:p>
            <a:r>
              <a:rPr lang="en-US" b="1" i="0" u="sng" strike="noStrike" baseline="0" dirty="0">
                <a:solidFill>
                  <a:srgbClr val="000000"/>
                </a:solidFill>
                <a:latin typeface="Bookman Old Style" panose="02050604050505020204" pitchFamily="18" charset="0"/>
              </a:rPr>
              <a:t>MIX DESIGN OF PLASTIC BRICKS </a:t>
            </a:r>
            <a:endParaRPr lang="en-IN" b="1" u="sng" dirty="0">
              <a:latin typeface="Bookman Old Style" panose="02050604050505020204" pitchFamily="18" charset="0"/>
            </a:endParaRPr>
          </a:p>
        </p:txBody>
      </p:sp>
      <p:graphicFrame>
        <p:nvGraphicFramePr>
          <p:cNvPr id="4" name="Table 4">
            <a:extLst>
              <a:ext uri="{FF2B5EF4-FFF2-40B4-BE49-F238E27FC236}">
                <a16:creationId xmlns:a16="http://schemas.microsoft.com/office/drawing/2014/main" id="{F25E6868-9F3D-4924-84BA-DE89F2FC9008}"/>
              </a:ext>
            </a:extLst>
          </p:cNvPr>
          <p:cNvGraphicFramePr>
            <a:graphicFrameLocks noGrp="1"/>
          </p:cNvGraphicFramePr>
          <p:nvPr>
            <p:extLst>
              <p:ext uri="{D42A27DB-BD31-4B8C-83A1-F6EECF244321}">
                <p14:modId xmlns:p14="http://schemas.microsoft.com/office/powerpoint/2010/main" val="2887046250"/>
              </p:ext>
            </p:extLst>
          </p:nvPr>
        </p:nvGraphicFramePr>
        <p:xfrm>
          <a:off x="1756791" y="3596031"/>
          <a:ext cx="9123682" cy="1854200"/>
        </p:xfrm>
        <a:graphic>
          <a:graphicData uri="http://schemas.openxmlformats.org/drawingml/2006/table">
            <a:tbl>
              <a:tblPr firstRow="1" bandRow="1">
                <a:tableStyleId>{073A0DAA-6AF3-43AB-8588-CEC1D06C72B9}</a:tableStyleId>
              </a:tblPr>
              <a:tblGrid>
                <a:gridCol w="808856">
                  <a:extLst>
                    <a:ext uri="{9D8B030D-6E8A-4147-A177-3AD203B41FA5}">
                      <a16:colId xmlns:a16="http://schemas.microsoft.com/office/drawing/2014/main" val="3232057978"/>
                    </a:ext>
                  </a:extLst>
                </a:gridCol>
                <a:gridCol w="1349406">
                  <a:extLst>
                    <a:ext uri="{9D8B030D-6E8A-4147-A177-3AD203B41FA5}">
                      <a16:colId xmlns:a16="http://schemas.microsoft.com/office/drawing/2014/main" val="555891689"/>
                    </a:ext>
                  </a:extLst>
                </a:gridCol>
                <a:gridCol w="1775534">
                  <a:extLst>
                    <a:ext uri="{9D8B030D-6E8A-4147-A177-3AD203B41FA5}">
                      <a16:colId xmlns:a16="http://schemas.microsoft.com/office/drawing/2014/main" val="2475536719"/>
                    </a:ext>
                  </a:extLst>
                </a:gridCol>
                <a:gridCol w="1722268">
                  <a:extLst>
                    <a:ext uri="{9D8B030D-6E8A-4147-A177-3AD203B41FA5}">
                      <a16:colId xmlns:a16="http://schemas.microsoft.com/office/drawing/2014/main" val="152522066"/>
                    </a:ext>
                  </a:extLst>
                </a:gridCol>
                <a:gridCol w="1562470">
                  <a:extLst>
                    <a:ext uri="{9D8B030D-6E8A-4147-A177-3AD203B41FA5}">
                      <a16:colId xmlns:a16="http://schemas.microsoft.com/office/drawing/2014/main" val="843742844"/>
                    </a:ext>
                  </a:extLst>
                </a:gridCol>
                <a:gridCol w="1905148">
                  <a:extLst>
                    <a:ext uri="{9D8B030D-6E8A-4147-A177-3AD203B41FA5}">
                      <a16:colId xmlns:a16="http://schemas.microsoft.com/office/drawing/2014/main" val="1162669108"/>
                    </a:ext>
                  </a:extLst>
                </a:gridCol>
              </a:tblGrid>
              <a:tr h="370840">
                <a:tc>
                  <a:txBody>
                    <a:bodyPr/>
                    <a:lstStyle/>
                    <a:p>
                      <a:r>
                        <a:rPr lang="en-IN" dirty="0"/>
                        <a:t>S. No.</a:t>
                      </a:r>
                    </a:p>
                  </a:txBody>
                  <a:tcPr/>
                </a:tc>
                <a:tc>
                  <a:txBody>
                    <a:bodyPr/>
                    <a:lstStyle/>
                    <a:p>
                      <a:r>
                        <a:rPr lang="en-IN" dirty="0"/>
                        <a:t>PLASTIC %</a:t>
                      </a:r>
                    </a:p>
                  </a:txBody>
                  <a:tcPr/>
                </a:tc>
                <a:tc>
                  <a:txBody>
                    <a:bodyPr/>
                    <a:lstStyle/>
                    <a:p>
                      <a:r>
                        <a:rPr lang="en-IN" dirty="0"/>
                        <a:t>CEMENT (KGs)</a:t>
                      </a:r>
                    </a:p>
                  </a:txBody>
                  <a:tcPr/>
                </a:tc>
                <a:tc>
                  <a:txBody>
                    <a:bodyPr/>
                    <a:lstStyle/>
                    <a:p>
                      <a:r>
                        <a:rPr lang="en-IN" dirty="0"/>
                        <a:t>FLYASH (KGs)</a:t>
                      </a:r>
                    </a:p>
                  </a:txBody>
                  <a:tcPr/>
                </a:tc>
                <a:tc>
                  <a:txBody>
                    <a:bodyPr/>
                    <a:lstStyle/>
                    <a:p>
                      <a:r>
                        <a:rPr lang="en-IN" dirty="0"/>
                        <a:t>SAND (KGs)</a:t>
                      </a:r>
                    </a:p>
                  </a:txBody>
                  <a:tcPr/>
                </a:tc>
                <a:tc>
                  <a:txBody>
                    <a:bodyPr/>
                    <a:lstStyle/>
                    <a:p>
                      <a:r>
                        <a:rPr lang="en-IN" dirty="0"/>
                        <a:t>PLASTIC (KGs)</a:t>
                      </a:r>
                    </a:p>
                  </a:txBody>
                  <a:tcPr/>
                </a:tc>
                <a:extLst>
                  <a:ext uri="{0D108BD9-81ED-4DB2-BD59-A6C34878D82A}">
                    <a16:rowId xmlns:a16="http://schemas.microsoft.com/office/drawing/2014/main" val="902924269"/>
                  </a:ext>
                </a:extLst>
              </a:tr>
              <a:tr h="370840">
                <a:tc>
                  <a:txBody>
                    <a:bodyPr/>
                    <a:lstStyle/>
                    <a:p>
                      <a:r>
                        <a:rPr lang="en-IN" dirty="0"/>
                        <a:t>1.</a:t>
                      </a:r>
                    </a:p>
                  </a:txBody>
                  <a:tcPr/>
                </a:tc>
                <a:tc>
                  <a:txBody>
                    <a:bodyPr/>
                    <a:lstStyle/>
                    <a:p>
                      <a:r>
                        <a:rPr lang="en-IN" dirty="0"/>
                        <a:t>5</a:t>
                      </a:r>
                    </a:p>
                  </a:txBody>
                  <a:tcPr/>
                </a:tc>
                <a:tc>
                  <a:txBody>
                    <a:bodyPr/>
                    <a:lstStyle/>
                    <a:p>
                      <a:r>
                        <a:rPr lang="en-IN" dirty="0"/>
                        <a:t>0.992</a:t>
                      </a:r>
                    </a:p>
                  </a:txBody>
                  <a:tcPr/>
                </a:tc>
                <a:tc>
                  <a:txBody>
                    <a:bodyPr/>
                    <a:lstStyle/>
                    <a:p>
                      <a:r>
                        <a:rPr lang="en-IN" dirty="0"/>
                        <a:t>4.04</a:t>
                      </a:r>
                    </a:p>
                  </a:txBody>
                  <a:tcPr/>
                </a:tc>
                <a:tc>
                  <a:txBody>
                    <a:bodyPr/>
                    <a:lstStyle/>
                    <a:p>
                      <a:r>
                        <a:rPr lang="en-IN" dirty="0"/>
                        <a:t>3.078</a:t>
                      </a:r>
                    </a:p>
                  </a:txBody>
                  <a:tcPr/>
                </a:tc>
                <a:tc>
                  <a:txBody>
                    <a:bodyPr/>
                    <a:lstStyle/>
                    <a:p>
                      <a:r>
                        <a:rPr lang="en-IN" dirty="0"/>
                        <a:t>0.162</a:t>
                      </a:r>
                    </a:p>
                  </a:txBody>
                  <a:tcPr/>
                </a:tc>
                <a:extLst>
                  <a:ext uri="{0D108BD9-81ED-4DB2-BD59-A6C34878D82A}">
                    <a16:rowId xmlns:a16="http://schemas.microsoft.com/office/drawing/2014/main" val="2456663654"/>
                  </a:ext>
                </a:extLst>
              </a:tr>
              <a:tr h="370840">
                <a:tc>
                  <a:txBody>
                    <a:bodyPr/>
                    <a:lstStyle/>
                    <a:p>
                      <a:r>
                        <a:rPr lang="en-IN" dirty="0"/>
                        <a:t>2.</a:t>
                      </a:r>
                    </a:p>
                  </a:txBody>
                  <a:tcPr/>
                </a:tc>
                <a:tc>
                  <a:txBody>
                    <a:bodyPr/>
                    <a:lstStyle/>
                    <a:p>
                      <a:r>
                        <a:rPr lang="en-IN" dirty="0"/>
                        <a:t>10</a:t>
                      </a:r>
                    </a:p>
                  </a:txBody>
                  <a:tcPr/>
                </a:tc>
                <a:tc>
                  <a:txBody>
                    <a:bodyPr/>
                    <a:lstStyle/>
                    <a:p>
                      <a:r>
                        <a:rPr lang="en-IN" dirty="0"/>
                        <a:t>0.992</a:t>
                      </a:r>
                    </a:p>
                  </a:txBody>
                  <a:tcPr/>
                </a:tc>
                <a:tc>
                  <a:txBody>
                    <a:bodyPr/>
                    <a:lstStyle/>
                    <a:p>
                      <a:r>
                        <a:rPr lang="en-IN" dirty="0"/>
                        <a:t>4.04</a:t>
                      </a:r>
                    </a:p>
                  </a:txBody>
                  <a:tcPr/>
                </a:tc>
                <a:tc>
                  <a:txBody>
                    <a:bodyPr/>
                    <a:lstStyle/>
                    <a:p>
                      <a:r>
                        <a:rPr lang="en-IN" dirty="0"/>
                        <a:t>2.916</a:t>
                      </a:r>
                    </a:p>
                  </a:txBody>
                  <a:tcPr/>
                </a:tc>
                <a:tc>
                  <a:txBody>
                    <a:bodyPr/>
                    <a:lstStyle/>
                    <a:p>
                      <a:r>
                        <a:rPr lang="en-IN" dirty="0"/>
                        <a:t>0.324</a:t>
                      </a:r>
                    </a:p>
                  </a:txBody>
                  <a:tcPr/>
                </a:tc>
                <a:extLst>
                  <a:ext uri="{0D108BD9-81ED-4DB2-BD59-A6C34878D82A}">
                    <a16:rowId xmlns:a16="http://schemas.microsoft.com/office/drawing/2014/main" val="919984387"/>
                  </a:ext>
                </a:extLst>
              </a:tr>
              <a:tr h="370840">
                <a:tc>
                  <a:txBody>
                    <a:bodyPr/>
                    <a:lstStyle/>
                    <a:p>
                      <a:r>
                        <a:rPr lang="en-IN" dirty="0"/>
                        <a:t>3.</a:t>
                      </a:r>
                    </a:p>
                  </a:txBody>
                  <a:tcPr/>
                </a:tc>
                <a:tc>
                  <a:txBody>
                    <a:bodyPr/>
                    <a:lstStyle/>
                    <a:p>
                      <a:r>
                        <a:rPr lang="en-IN" dirty="0"/>
                        <a:t>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0.992</a:t>
                      </a:r>
                    </a:p>
                  </a:txBody>
                  <a:tcPr/>
                </a:tc>
                <a:tc>
                  <a:txBody>
                    <a:bodyPr/>
                    <a:lstStyle/>
                    <a:p>
                      <a:r>
                        <a:rPr lang="en-IN" dirty="0"/>
                        <a:t>4.04</a:t>
                      </a:r>
                    </a:p>
                  </a:txBody>
                  <a:tcPr/>
                </a:tc>
                <a:tc>
                  <a:txBody>
                    <a:bodyPr/>
                    <a:lstStyle/>
                    <a:p>
                      <a:r>
                        <a:rPr lang="en-IN" dirty="0"/>
                        <a:t>2.754</a:t>
                      </a:r>
                    </a:p>
                  </a:txBody>
                  <a:tcPr/>
                </a:tc>
                <a:tc>
                  <a:txBody>
                    <a:bodyPr/>
                    <a:lstStyle/>
                    <a:p>
                      <a:r>
                        <a:rPr lang="en-IN" dirty="0"/>
                        <a:t>0.486</a:t>
                      </a:r>
                    </a:p>
                  </a:txBody>
                  <a:tcPr/>
                </a:tc>
                <a:extLst>
                  <a:ext uri="{0D108BD9-81ED-4DB2-BD59-A6C34878D82A}">
                    <a16:rowId xmlns:a16="http://schemas.microsoft.com/office/drawing/2014/main" val="273923312"/>
                  </a:ext>
                </a:extLst>
              </a:tr>
              <a:tr h="370840">
                <a:tc>
                  <a:txBody>
                    <a:bodyPr/>
                    <a:lstStyle/>
                    <a:p>
                      <a:r>
                        <a:rPr lang="en-IN" dirty="0"/>
                        <a:t>4.</a:t>
                      </a:r>
                    </a:p>
                  </a:txBody>
                  <a:tcPr/>
                </a:tc>
                <a:tc>
                  <a:txBody>
                    <a:bodyPr/>
                    <a:lstStyle/>
                    <a:p>
                      <a:r>
                        <a:rPr lang="en-IN" dirty="0"/>
                        <a:t>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0.992</a:t>
                      </a:r>
                    </a:p>
                  </a:txBody>
                  <a:tcPr/>
                </a:tc>
                <a:tc>
                  <a:txBody>
                    <a:bodyPr/>
                    <a:lstStyle/>
                    <a:p>
                      <a:r>
                        <a:rPr lang="en-IN" dirty="0"/>
                        <a:t>4.04</a:t>
                      </a:r>
                    </a:p>
                  </a:txBody>
                  <a:tcPr/>
                </a:tc>
                <a:tc>
                  <a:txBody>
                    <a:bodyPr/>
                    <a:lstStyle/>
                    <a:p>
                      <a:r>
                        <a:rPr lang="en-IN" dirty="0"/>
                        <a:t>2.590</a:t>
                      </a:r>
                    </a:p>
                  </a:txBody>
                  <a:tcPr/>
                </a:tc>
                <a:tc>
                  <a:txBody>
                    <a:bodyPr/>
                    <a:lstStyle/>
                    <a:p>
                      <a:r>
                        <a:rPr lang="en-IN" dirty="0"/>
                        <a:t>0.648</a:t>
                      </a:r>
                    </a:p>
                  </a:txBody>
                  <a:tcPr/>
                </a:tc>
                <a:extLst>
                  <a:ext uri="{0D108BD9-81ED-4DB2-BD59-A6C34878D82A}">
                    <a16:rowId xmlns:a16="http://schemas.microsoft.com/office/drawing/2014/main" val="3103194039"/>
                  </a:ext>
                </a:extLst>
              </a:tr>
            </a:tbl>
          </a:graphicData>
        </a:graphic>
      </p:graphicFrame>
    </p:spTree>
    <p:extLst>
      <p:ext uri="{BB962C8B-B14F-4D97-AF65-F5344CB8AC3E}">
        <p14:creationId xmlns:p14="http://schemas.microsoft.com/office/powerpoint/2010/main" val="600918552"/>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ales Pitch" id="{BA0280BF-E6B4-464B-BF28-F0D2A23065D1}" vid="{A1F0DEB3-06CD-4A85-8D08-B66BE056CE0F}"/>
    </a:ext>
  </a:extLst>
</a:theme>
</file>

<file path=docProps/app.xml><?xml version="1.0" encoding="utf-8"?>
<Properties xmlns="http://schemas.openxmlformats.org/officeDocument/2006/extended-properties" xmlns:vt="http://schemas.openxmlformats.org/officeDocument/2006/docPropsVTypes">
  <Template>Minimalist sales pitch</Template>
  <TotalTime>520</TotalTime>
  <Words>1313</Words>
  <Application>Microsoft Office PowerPoint</Application>
  <PresentationFormat>Widescreen</PresentationFormat>
  <Paragraphs>126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Bookman Old Style</vt:lpstr>
      <vt:lpstr>Calibri</vt:lpstr>
      <vt:lpstr>Cambria</vt:lpstr>
      <vt:lpstr>Cambria Math</vt:lpstr>
      <vt:lpstr>Century Gothic</vt:lpstr>
      <vt:lpstr>Times New Roman</vt:lpstr>
      <vt:lpstr>RetrospectVTI</vt:lpstr>
      <vt:lpstr> Use of Waste Plastic as SLEEPER CEMENT</vt:lpstr>
      <vt:lpstr>introduction</vt:lpstr>
      <vt:lpstr>Equipment required</vt:lpstr>
      <vt:lpstr>Process contd.</vt:lpstr>
      <vt:lpstr>SELECTION OF MATERIAL </vt:lpstr>
      <vt:lpstr>OPERATIONS </vt:lpstr>
      <vt:lpstr>Extruder Design Modification</vt:lpstr>
      <vt:lpstr>STUDY OF PLASTIC BRICKS MADE FROM WASTE PLASTIC</vt:lpstr>
      <vt:lpstr>MIX DESIGN OF PLASTIC BRICKS </vt:lpstr>
      <vt:lpstr>TESTS CONDUCTED ON PLASTIC BRICKS </vt:lpstr>
      <vt:lpstr>COMPRESSIVE STRENGTH TEST RESULTS </vt:lpstr>
      <vt:lpstr>WATER ABSORPTION </vt:lpstr>
      <vt:lpstr>Cost Analysis</vt:lpstr>
      <vt:lpstr>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of Waste Plastic as a Construction Material</dc:title>
  <dc:creator>ASHU D LEGEND yashaswi</dc:creator>
  <cp:lastModifiedBy>ABHINEET AMAN</cp:lastModifiedBy>
  <cp:revision>21</cp:revision>
  <dcterms:created xsi:type="dcterms:W3CDTF">2021-05-18T20:16:49Z</dcterms:created>
  <dcterms:modified xsi:type="dcterms:W3CDTF">2021-07-28T04:47:12Z</dcterms:modified>
</cp:coreProperties>
</file>