
<file path=[Content_Types].xml><?xml version="1.0" encoding="utf-8"?>
<Types xmlns="http://schemas.openxmlformats.org/package/2006/content-types">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sldIdLst>
    <p:sldId id="256" r:id="rId2"/>
    <p:sldId id="257" r:id="rId3"/>
    <p:sldId id="258" r:id="rId4"/>
    <p:sldId id="259" r:id="rId5"/>
    <p:sldId id="260" r:id="rId6"/>
    <p:sldId id="261" r:id="rId7"/>
    <p:sldId id="280" r:id="rId8"/>
    <p:sldId id="267" r:id="rId9"/>
    <p:sldId id="273" r:id="rId10"/>
    <p:sldId id="274" r:id="rId11"/>
    <p:sldId id="281" r:id="rId12"/>
    <p:sldId id="269" r:id="rId13"/>
    <p:sldId id="276" r:id="rId14"/>
    <p:sldId id="275" r:id="rId15"/>
    <p:sldId id="277" r:id="rId16"/>
    <p:sldId id="282" r:id="rId17"/>
    <p:sldId id="271" r:id="rId18"/>
    <p:sldId id="279" r:id="rId19"/>
    <p:sldId id="278" r:id="rId20"/>
    <p:sldId id="283" r:id="rId21"/>
    <p:sldId id="263" r:id="rId22"/>
    <p:sldId id="264"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sha kapoor" initials="sk" lastIdx="0" clrIdx="0">
    <p:extLst>
      <p:ext uri="{19B8F6BF-5375-455C-9EA6-DF929625EA0E}">
        <p15:presenceInfo xmlns:p15="http://schemas.microsoft.com/office/powerpoint/2012/main" userId="61f5633322e8e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684" autoAdjust="0"/>
  </p:normalViewPr>
  <p:slideViewPr>
    <p:cSldViewPr snapToGrid="0">
      <p:cViewPr varScale="1">
        <p:scale>
          <a:sx n="50" d="100"/>
          <a:sy n="50" d="100"/>
        </p:scale>
        <p:origin x="15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baseline="0" dirty="0"/>
              <a:t>Property Rates</a:t>
            </a:r>
          </a:p>
        </c:rich>
      </c:tx>
      <c:layout>
        <c:manualLayout>
          <c:xMode val="edge"/>
          <c:yMode val="edge"/>
          <c:x val="0.38289544260033803"/>
          <c:y val="4.2644037337712062E-2"/>
        </c:manualLayout>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93"/>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Property Rates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Sheet1!$A$2:$A$3</c:f>
              <c:strCache>
                <c:ptCount val="2"/>
                <c:pt idx="0">
                  <c:v>Increase</c:v>
                </c:pt>
                <c:pt idx="1">
                  <c:v>Decrease</c:v>
                </c:pt>
              </c:strCache>
            </c:strRef>
          </c:cat>
          <c:val>
            <c:numRef>
              <c:f>Sheet1!$B$2:$B$3</c:f>
              <c:numCache>
                <c:formatCode>General</c:formatCode>
                <c:ptCount val="2"/>
                <c:pt idx="0">
                  <c:v>50</c:v>
                </c:pt>
                <c:pt idx="1">
                  <c:v>3</c:v>
                </c:pt>
              </c:numCache>
            </c:numRef>
          </c:val>
        </c:ser>
        <c:dLbls>
          <c:dLblPos val="outEnd"/>
          <c:showLegendKey val="0"/>
          <c:showVal val="0"/>
          <c:showCatName val="0"/>
          <c:showSerName val="0"/>
          <c:showPercent val="1"/>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824"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824" b="0" baseline="0" dirty="0"/>
              <a:t>Best Zip Codes For Property </a:t>
            </a:r>
            <a:r>
              <a:rPr lang="en-US" sz="2824" b="0" baseline="0" dirty="0" smtClean="0"/>
              <a:t>Buyers</a:t>
            </a:r>
            <a:endParaRPr lang="en-US" sz="2824" b="0" baseline="0" dirty="0"/>
          </a:p>
        </c:rich>
      </c:tx>
      <c:layout>
        <c:manualLayout>
          <c:xMode val="edge"/>
          <c:yMode val="edge"/>
          <c:x val="0.22255176053059067"/>
          <c:y val="8.7882003372233481E-4"/>
        </c:manualLayout>
      </c:layout>
      <c:overlay val="0"/>
      <c:spPr>
        <a:noFill/>
        <a:ln w="67028">
          <a:noFill/>
        </a:ln>
      </c:spPr>
    </c:title>
    <c:autoTitleDeleted val="0"/>
    <c:plotArea>
      <c:layout/>
      <c:barChart>
        <c:barDir val="col"/>
        <c:grouping val="clustered"/>
        <c:varyColors val="0"/>
        <c:ser>
          <c:idx val="0"/>
          <c:order val="0"/>
          <c:tx>
            <c:strRef>
              <c:f>Sheet1!$B$1</c:f>
              <c:strCache>
                <c:ptCount val="1"/>
                <c:pt idx="0">
                  <c:v>Previous Five Years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Sheet1!$A$2:$A$6</c:f>
              <c:numCache>
                <c:formatCode>General</c:formatCode>
                <c:ptCount val="5"/>
                <c:pt idx="0">
                  <c:v>60649</c:v>
                </c:pt>
                <c:pt idx="1">
                  <c:v>60608</c:v>
                </c:pt>
                <c:pt idx="2">
                  <c:v>60651</c:v>
                </c:pt>
                <c:pt idx="3">
                  <c:v>60636</c:v>
                </c:pt>
                <c:pt idx="4">
                  <c:v>60609</c:v>
                </c:pt>
              </c:numCache>
            </c:numRef>
          </c:cat>
          <c:val>
            <c:numRef>
              <c:f>Sheet1!$B$2:$B$6</c:f>
              <c:numCache>
                <c:formatCode>General</c:formatCode>
                <c:ptCount val="5"/>
                <c:pt idx="0">
                  <c:v>453.9</c:v>
                </c:pt>
                <c:pt idx="1">
                  <c:v>787.1</c:v>
                </c:pt>
                <c:pt idx="2">
                  <c:v>584.1</c:v>
                </c:pt>
                <c:pt idx="3">
                  <c:v>426.7</c:v>
                </c:pt>
                <c:pt idx="4">
                  <c:v>616.1</c:v>
                </c:pt>
              </c:numCache>
            </c:numRef>
          </c:val>
        </c:ser>
        <c:ser>
          <c:idx val="1"/>
          <c:order val="1"/>
          <c:tx>
            <c:strRef>
              <c:f>Sheet1!$C$1</c:f>
              <c:strCache>
                <c:ptCount val="1"/>
                <c:pt idx="0">
                  <c:v>Next Five Years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Sheet1!$A$2:$A$6</c:f>
              <c:numCache>
                <c:formatCode>General</c:formatCode>
                <c:ptCount val="5"/>
                <c:pt idx="0">
                  <c:v>60649</c:v>
                </c:pt>
                <c:pt idx="1">
                  <c:v>60608</c:v>
                </c:pt>
                <c:pt idx="2">
                  <c:v>60651</c:v>
                </c:pt>
                <c:pt idx="3">
                  <c:v>60636</c:v>
                </c:pt>
                <c:pt idx="4">
                  <c:v>60609</c:v>
                </c:pt>
              </c:numCache>
            </c:numRef>
          </c:cat>
          <c:val>
            <c:numRef>
              <c:f>Sheet1!$C$2:$C$6</c:f>
              <c:numCache>
                <c:formatCode>General</c:formatCode>
                <c:ptCount val="5"/>
                <c:pt idx="0">
                  <c:v>626.29999999999995</c:v>
                </c:pt>
                <c:pt idx="1">
                  <c:v>1106.8</c:v>
                </c:pt>
                <c:pt idx="2">
                  <c:v>821.6</c:v>
                </c:pt>
                <c:pt idx="3">
                  <c:v>610.20000000000005</c:v>
                </c:pt>
                <c:pt idx="4">
                  <c:v>882.7</c:v>
                </c:pt>
              </c:numCache>
            </c:numRef>
          </c:val>
        </c:ser>
        <c:dLbls>
          <c:showLegendKey val="0"/>
          <c:showVal val="0"/>
          <c:showCatName val="0"/>
          <c:showSerName val="0"/>
          <c:showPercent val="0"/>
          <c:showBubbleSize val="0"/>
        </c:dLbls>
        <c:gapWidth val="100"/>
        <c:overlap val="-24"/>
        <c:axId val="275627504"/>
        <c:axId val="275627896"/>
      </c:barChart>
      <c:catAx>
        <c:axId val="275627504"/>
        <c:scaling>
          <c:orientation val="minMax"/>
        </c:scaling>
        <c:delete val="0"/>
        <c:axPos val="b"/>
        <c:numFmt formatCode="General" sourceLinked="1"/>
        <c:majorTickMark val="none"/>
        <c:minorTickMark val="none"/>
        <c:tickLblPos val="nextTo"/>
        <c:spPr>
          <a:noFill/>
          <a:ln w="33514" cap="flat" cmpd="sng" algn="ctr">
            <a:solidFill>
              <a:schemeClr val="lt1">
                <a:lumMod val="95000"/>
                <a:alpha val="54000"/>
              </a:schemeClr>
            </a:solidFill>
            <a:round/>
          </a:ln>
          <a:effectLst/>
        </c:spPr>
        <c:txPr>
          <a:bodyPr rot="-60000000" spcFirstLastPara="1" vertOverflow="ellipsis" vert="horz" wrap="square" anchor="ctr" anchorCtr="1"/>
          <a:lstStyle/>
          <a:p>
            <a:pPr>
              <a:defRPr sz="2375" b="0" i="0" u="none" strike="noStrike" kern="1200" baseline="0">
                <a:solidFill>
                  <a:schemeClr val="lt1">
                    <a:lumMod val="85000"/>
                  </a:schemeClr>
                </a:solidFill>
                <a:latin typeface="+mn-lt"/>
                <a:ea typeface="+mn-ea"/>
                <a:cs typeface="+mn-cs"/>
              </a:defRPr>
            </a:pPr>
            <a:endParaRPr lang="en-US"/>
          </a:p>
        </c:txPr>
        <c:crossAx val="275627896"/>
        <c:crosses val="autoZero"/>
        <c:auto val="1"/>
        <c:lblAlgn val="ctr"/>
        <c:lblOffset val="100"/>
        <c:noMultiLvlLbl val="0"/>
      </c:catAx>
      <c:valAx>
        <c:axId val="275627896"/>
        <c:scaling>
          <c:orientation val="minMax"/>
        </c:scaling>
        <c:delete val="0"/>
        <c:axPos val="l"/>
        <c:majorGridlines>
          <c:spPr>
            <a:ln w="25136" cap="flat" cmpd="sng" algn="ctr">
              <a:solidFill>
                <a:schemeClr val="lt1">
                  <a:lumMod val="95000"/>
                  <a:alpha val="10000"/>
                </a:schemeClr>
              </a:solidFill>
              <a:round/>
            </a:ln>
            <a:effectLst/>
          </c:spPr>
        </c:majorGridlines>
        <c:numFmt formatCode="General" sourceLinked="1"/>
        <c:majorTickMark val="none"/>
        <c:minorTickMark val="none"/>
        <c:tickLblPos val="nextTo"/>
        <c:spPr>
          <a:ln w="16757">
            <a:noFill/>
          </a:ln>
        </c:spPr>
        <c:txPr>
          <a:bodyPr rot="-60000000" spcFirstLastPara="1" vertOverflow="ellipsis" vert="horz" wrap="square" anchor="ctr" anchorCtr="1"/>
          <a:lstStyle/>
          <a:p>
            <a:pPr>
              <a:defRPr sz="2375" b="0" i="0" u="none" strike="noStrike" kern="1200" baseline="0">
                <a:solidFill>
                  <a:schemeClr val="lt1">
                    <a:lumMod val="85000"/>
                  </a:schemeClr>
                </a:solidFill>
                <a:latin typeface="+mn-lt"/>
                <a:ea typeface="+mn-ea"/>
                <a:cs typeface="+mn-cs"/>
              </a:defRPr>
            </a:pPr>
            <a:endParaRPr lang="en-US"/>
          </a:p>
        </c:txPr>
        <c:crossAx val="275627504"/>
        <c:crosses val="autoZero"/>
        <c:crossBetween val="between"/>
      </c:valAx>
      <c:spPr>
        <a:noFill/>
        <a:ln w="67028">
          <a:noFill/>
        </a:ln>
      </c:spPr>
    </c:plotArea>
    <c:legend>
      <c:legendPos val="b"/>
      <c:layout/>
      <c:overlay val="0"/>
      <c:spPr>
        <a:noFill/>
        <a:ln w="67028">
          <a:noFill/>
        </a:ln>
      </c:spPr>
      <c:txPr>
        <a:bodyPr rot="0" spcFirstLastPara="1" vertOverflow="ellipsis" vert="horz" wrap="square" anchor="ctr" anchorCtr="1"/>
        <a:lstStyle/>
        <a:p>
          <a:pPr>
            <a:defRPr sz="2375"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baseline="0" dirty="0"/>
              <a:t>Crime </a:t>
            </a:r>
            <a:r>
              <a:rPr lang="en-US" sz="2800" baseline="0" dirty="0"/>
              <a:t>Trends</a:t>
            </a:r>
          </a:p>
        </c:rich>
      </c:tx>
      <c:layout>
        <c:manualLayout>
          <c:xMode val="edge"/>
          <c:yMode val="edge"/>
          <c:x val="0.38002213110935101"/>
          <c:y val="3.5422350924145751E-2"/>
        </c:manualLayout>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79"/>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Property Rates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Sheet1!$A$2:$A$5</c:f>
              <c:strCache>
                <c:ptCount val="2"/>
                <c:pt idx="0">
                  <c:v>Increase</c:v>
                </c:pt>
                <c:pt idx="1">
                  <c:v>Decrease</c:v>
                </c:pt>
              </c:strCache>
            </c:strRef>
          </c:cat>
          <c:val>
            <c:numRef>
              <c:f>Sheet1!$B$2:$B$3</c:f>
              <c:numCache>
                <c:formatCode>General</c:formatCode>
                <c:ptCount val="2"/>
                <c:pt idx="0">
                  <c:v>55</c:v>
                </c:pt>
                <c:pt idx="1">
                  <c:v>2</c:v>
                </c:pt>
              </c:numCache>
            </c:numRef>
          </c:val>
        </c:ser>
        <c:dLbls>
          <c:dLblPos val="outEnd"/>
          <c:showLegendKey val="0"/>
          <c:showVal val="0"/>
          <c:showCatName val="0"/>
          <c:showSerName val="0"/>
          <c:showPercent val="1"/>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389"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i="0" baseline="0" dirty="0"/>
              <a:t>Zip Code: 60661</a:t>
            </a:r>
          </a:p>
        </c:rich>
      </c:tx>
      <c:layout>
        <c:manualLayout>
          <c:xMode val="edge"/>
          <c:yMode val="edge"/>
          <c:x val="0.32777777220661741"/>
          <c:y val="2.3707820912122941E-2"/>
        </c:manualLayout>
      </c:layout>
      <c:overlay val="0"/>
      <c:spPr>
        <a:noFill/>
        <a:ln w="53801">
          <a:noFill/>
        </a:ln>
      </c:spPr>
    </c:title>
    <c:autoTitleDeleted val="0"/>
    <c:plotArea>
      <c:layout/>
      <c:barChart>
        <c:barDir val="col"/>
        <c:grouping val="clustered"/>
        <c:varyColors val="0"/>
        <c:ser>
          <c:idx val="0"/>
          <c:order val="0"/>
          <c:tx>
            <c:strRef>
              <c:f>Sheet1!$B$1</c:f>
              <c:strCache>
                <c:ptCount val="1"/>
                <c:pt idx="0">
                  <c:v>Crime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Before 2009</c:v>
                </c:pt>
                <c:pt idx="1">
                  <c:v>After 2009</c:v>
                </c:pt>
              </c:strCache>
            </c:strRef>
          </c:cat>
          <c:val>
            <c:numRef>
              <c:f>Sheet1!$B$2:$B$3</c:f>
              <c:numCache>
                <c:formatCode>General</c:formatCode>
                <c:ptCount val="2"/>
                <c:pt idx="0">
                  <c:v>1045</c:v>
                </c:pt>
                <c:pt idx="1">
                  <c:v>1030</c:v>
                </c:pt>
              </c:numCache>
            </c:numRef>
          </c:val>
        </c:ser>
        <c:ser>
          <c:idx val="1"/>
          <c:order val="1"/>
          <c:tx>
            <c:strRef>
              <c:f>Sheet1!$C$1</c:f>
              <c:strCache>
                <c:ptCount val="1"/>
                <c:pt idx="0">
                  <c:v>Median Property Rate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Before 2009</c:v>
                </c:pt>
                <c:pt idx="1">
                  <c:v>After 2009</c:v>
                </c:pt>
              </c:strCache>
            </c:strRef>
          </c:cat>
          <c:val>
            <c:numRef>
              <c:f>Sheet1!$C$2:$C$3</c:f>
              <c:numCache>
                <c:formatCode>General</c:formatCode>
                <c:ptCount val="2"/>
                <c:pt idx="0">
                  <c:v>1353.8</c:v>
                </c:pt>
                <c:pt idx="1">
                  <c:v>1214.0999999999999</c:v>
                </c:pt>
              </c:numCache>
            </c:numRef>
          </c:val>
        </c:ser>
        <c:dLbls>
          <c:showLegendKey val="0"/>
          <c:showVal val="0"/>
          <c:showCatName val="0"/>
          <c:showSerName val="0"/>
          <c:showPercent val="0"/>
          <c:showBubbleSize val="0"/>
        </c:dLbls>
        <c:gapWidth val="100"/>
        <c:overlap val="-24"/>
        <c:axId val="275630640"/>
        <c:axId val="275629072"/>
      </c:barChart>
      <c:catAx>
        <c:axId val="275630640"/>
        <c:scaling>
          <c:orientation val="minMax"/>
        </c:scaling>
        <c:delete val="0"/>
        <c:axPos val="b"/>
        <c:numFmt formatCode="General" sourceLinked="1"/>
        <c:majorTickMark val="none"/>
        <c:minorTickMark val="none"/>
        <c:tickLblPos val="nextTo"/>
        <c:spPr>
          <a:noFill/>
          <a:ln w="26901" cap="flat" cmpd="sng" algn="ctr">
            <a:solidFill>
              <a:schemeClr val="lt1">
                <a:lumMod val="95000"/>
                <a:alpha val="54000"/>
              </a:schemeClr>
            </a:solidFill>
            <a:round/>
          </a:ln>
          <a:effectLst/>
        </c:spPr>
        <c:txPr>
          <a:bodyPr rot="-60000000" spcFirstLastPara="1" vertOverflow="ellipsis" vert="horz" wrap="square" anchor="ctr" anchorCtr="1"/>
          <a:lstStyle/>
          <a:p>
            <a:pPr>
              <a:defRPr sz="1906" b="0" i="0" u="none" strike="noStrike" kern="1200" baseline="0">
                <a:solidFill>
                  <a:schemeClr val="lt1">
                    <a:lumMod val="85000"/>
                  </a:schemeClr>
                </a:solidFill>
                <a:latin typeface="+mn-lt"/>
                <a:ea typeface="+mn-ea"/>
                <a:cs typeface="+mn-cs"/>
              </a:defRPr>
            </a:pPr>
            <a:endParaRPr lang="en-US"/>
          </a:p>
        </c:txPr>
        <c:crossAx val="275629072"/>
        <c:crosses val="autoZero"/>
        <c:auto val="1"/>
        <c:lblAlgn val="ctr"/>
        <c:lblOffset val="100"/>
        <c:noMultiLvlLbl val="0"/>
      </c:catAx>
      <c:valAx>
        <c:axId val="275629072"/>
        <c:scaling>
          <c:orientation val="minMax"/>
        </c:scaling>
        <c:delete val="0"/>
        <c:axPos val="l"/>
        <c:majorGridlines>
          <c:spPr>
            <a:ln w="20175" cap="flat" cmpd="sng" algn="ctr">
              <a:solidFill>
                <a:schemeClr val="lt1">
                  <a:lumMod val="95000"/>
                  <a:alpha val="10000"/>
                </a:schemeClr>
              </a:solidFill>
              <a:round/>
            </a:ln>
            <a:effectLst/>
          </c:spPr>
        </c:majorGridlines>
        <c:numFmt formatCode="General" sourceLinked="1"/>
        <c:majorTickMark val="none"/>
        <c:minorTickMark val="none"/>
        <c:tickLblPos val="nextTo"/>
        <c:spPr>
          <a:ln w="13450">
            <a:noFill/>
          </a:ln>
        </c:spPr>
        <c:txPr>
          <a:bodyPr rot="-60000000" spcFirstLastPara="1" vertOverflow="ellipsis" vert="horz" wrap="square" anchor="ctr" anchorCtr="1"/>
          <a:lstStyle/>
          <a:p>
            <a:pPr>
              <a:defRPr sz="1906" b="0" i="0" u="none" strike="noStrike" kern="1200" baseline="0">
                <a:solidFill>
                  <a:schemeClr val="lt1">
                    <a:lumMod val="85000"/>
                  </a:schemeClr>
                </a:solidFill>
                <a:latin typeface="+mn-lt"/>
                <a:ea typeface="+mn-ea"/>
                <a:cs typeface="+mn-cs"/>
              </a:defRPr>
            </a:pPr>
            <a:endParaRPr lang="en-US"/>
          </a:p>
        </c:txPr>
        <c:crossAx val="275630640"/>
        <c:crosses val="autoZero"/>
        <c:crossBetween val="between"/>
      </c:valAx>
      <c:spPr>
        <a:noFill/>
        <a:ln w="53801">
          <a:noFill/>
        </a:ln>
      </c:spPr>
    </c:plotArea>
    <c:legend>
      <c:legendPos val="b"/>
      <c:layout/>
      <c:overlay val="0"/>
      <c:spPr>
        <a:noFill/>
        <a:ln w="53801">
          <a:noFill/>
        </a:ln>
      </c:spPr>
      <c:txPr>
        <a:bodyPr rot="0" spcFirstLastPara="1" vertOverflow="ellipsis" vert="horz" wrap="square" anchor="ctr" anchorCtr="1"/>
        <a:lstStyle/>
        <a:p>
          <a:pPr>
            <a:defRPr sz="1906"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EAE90-FFA5-4443-A9DC-8821CF8F1D3A}" type="datetimeFigureOut">
              <a:rPr lang="en-US" smtClean="0"/>
              <a:t>12/10/2015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C6D04-9BCA-47FC-B3D9-E86617EEFE08}" type="slidenum">
              <a:rPr lang="en-US" smtClean="0"/>
              <a:t>‹#›</a:t>
            </a:fld>
            <a:endParaRPr lang="en-US"/>
          </a:p>
        </p:txBody>
      </p:sp>
    </p:spTree>
    <p:extLst>
      <p:ext uri="{BB962C8B-B14F-4D97-AF65-F5344CB8AC3E}">
        <p14:creationId xmlns:p14="http://schemas.microsoft.com/office/powerpoint/2010/main" val="418916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entury" panose="02040604050505020304" pitchFamily="18" charset="0"/>
              </a:rPr>
              <a:t>Who are the users of this analytic?  </a:t>
            </a:r>
            <a:r>
              <a:rPr lang="en-US" b="1" dirty="0" smtClean="0">
                <a:solidFill>
                  <a:srgbClr val="00B0F0"/>
                </a:solidFill>
                <a:latin typeface="Century" panose="02040604050505020304" pitchFamily="18" charset="0"/>
              </a:rPr>
              <a:t>Our projects aims to help general public find a suitable living place in the city of Chicago. Z</a:t>
            </a:r>
            <a:r>
              <a:rPr lang="en-US" dirty="0" smtClean="0"/>
              <a:t>ip codes with the highest and lowest crime scores, can help the Chicago Police Department  fair idea of neighborhoods wherein chances of property values being impacted by opening of stores are less. Property buyers can also take advantage of our analysis. Investing in property in zip codes mentioned in Fig. 8 can prove to be profitable since these are the areas where property values increased the most as a result of stores opening in those areas. People looking to rent a place in Chicago can benefit from our analysis as it gives a fair idea of neighborhoods wherein despite the fact that a number of stores opened, increase in crime rate was comparatively less. Our findings can also help the Chicago Police Department take preemptive measures to monitor areas wherein a number of stores were recently opened, as these have the potential to result in increased crime in the near future.</a:t>
            </a:r>
            <a:endParaRPr lang="en-US" b="1" dirty="0" smtClean="0">
              <a:latin typeface="Century" panose="02040604050505020304" pitchFamily="18" charset="0"/>
            </a:endParaRPr>
          </a:p>
          <a:p>
            <a:endParaRPr lang="en-US" dirty="0"/>
          </a:p>
        </p:txBody>
      </p:sp>
      <p:sp>
        <p:nvSpPr>
          <p:cNvPr id="4" name="Slide Number Placeholder 3"/>
          <p:cNvSpPr>
            <a:spLocks noGrp="1"/>
          </p:cNvSpPr>
          <p:nvPr>
            <p:ph type="sldNum" sz="quarter" idx="10"/>
          </p:nvPr>
        </p:nvSpPr>
        <p:spPr/>
        <p:txBody>
          <a:bodyPr/>
          <a:lstStyle/>
          <a:p>
            <a:fld id="{28AC6D04-9BCA-47FC-B3D9-E86617EEFE08}" type="slidenum">
              <a:rPr lang="en-US" smtClean="0"/>
              <a:t>4</a:t>
            </a:fld>
            <a:endParaRPr lang="en-US"/>
          </a:p>
        </p:txBody>
      </p:sp>
    </p:spTree>
    <p:extLst>
      <p:ext uri="{BB962C8B-B14F-4D97-AF65-F5344CB8AC3E}">
        <p14:creationId xmlns:p14="http://schemas.microsoft.com/office/powerpoint/2010/main" val="104541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AC6D04-9BCA-47FC-B3D9-E86617EEFE08}" type="slidenum">
              <a:rPr lang="en-US" smtClean="0"/>
              <a:t>5</a:t>
            </a:fld>
            <a:endParaRPr lang="en-US"/>
          </a:p>
        </p:txBody>
      </p:sp>
    </p:spTree>
    <p:extLst>
      <p:ext uri="{BB962C8B-B14F-4D97-AF65-F5344CB8AC3E}">
        <p14:creationId xmlns:p14="http://schemas.microsoft.com/office/powerpoint/2010/main" val="3083495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AC6D04-9BCA-47FC-B3D9-E86617EEFE08}" type="slidenum">
              <a:rPr lang="en-US" smtClean="0"/>
              <a:t>8</a:t>
            </a:fld>
            <a:endParaRPr lang="en-US"/>
          </a:p>
        </p:txBody>
      </p:sp>
    </p:spTree>
    <p:extLst>
      <p:ext uri="{BB962C8B-B14F-4D97-AF65-F5344CB8AC3E}">
        <p14:creationId xmlns:p14="http://schemas.microsoft.com/office/powerpoint/2010/main" val="15747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AC6D04-9BCA-47FC-B3D9-E86617EEFE08}" type="slidenum">
              <a:rPr lang="en-US" smtClean="0"/>
              <a:t>12</a:t>
            </a:fld>
            <a:endParaRPr lang="en-US"/>
          </a:p>
        </p:txBody>
      </p:sp>
    </p:spTree>
    <p:extLst>
      <p:ext uri="{BB962C8B-B14F-4D97-AF65-F5344CB8AC3E}">
        <p14:creationId xmlns:p14="http://schemas.microsoft.com/office/powerpoint/2010/main" val="230286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AC6D04-9BCA-47FC-B3D9-E86617EEFE08}" type="slidenum">
              <a:rPr lang="en-US" smtClean="0"/>
              <a:t>14</a:t>
            </a:fld>
            <a:endParaRPr lang="en-US"/>
          </a:p>
        </p:txBody>
      </p:sp>
    </p:spTree>
    <p:extLst>
      <p:ext uri="{BB962C8B-B14F-4D97-AF65-F5344CB8AC3E}">
        <p14:creationId xmlns:p14="http://schemas.microsoft.com/office/powerpoint/2010/main" val="377638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AC6D04-9BCA-47FC-B3D9-E86617EEFE08}" type="slidenum">
              <a:rPr lang="en-US" smtClean="0"/>
              <a:t>17</a:t>
            </a:fld>
            <a:endParaRPr lang="en-US"/>
          </a:p>
        </p:txBody>
      </p:sp>
    </p:spTree>
    <p:extLst>
      <p:ext uri="{BB962C8B-B14F-4D97-AF65-F5344CB8AC3E}">
        <p14:creationId xmlns:p14="http://schemas.microsoft.com/office/powerpoint/2010/main" val="369432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found its place in the top five zip codes to live in Chicago, having one of the least scores of 311 complaints and crime records. Even after the opening up of a number of stores, the property values here did not increase as compared to previous years. Also, the crime rate did not increase</a:t>
            </a:r>
          </a:p>
          <a:p>
            <a:endParaRPr lang="en-US" dirty="0"/>
          </a:p>
        </p:txBody>
      </p:sp>
      <p:sp>
        <p:nvSpPr>
          <p:cNvPr id="4" name="Slide Number Placeholder 3"/>
          <p:cNvSpPr>
            <a:spLocks noGrp="1"/>
          </p:cNvSpPr>
          <p:nvPr>
            <p:ph type="sldNum" sz="quarter" idx="10"/>
          </p:nvPr>
        </p:nvSpPr>
        <p:spPr/>
        <p:txBody>
          <a:bodyPr/>
          <a:lstStyle/>
          <a:p>
            <a:fld id="{28AC6D04-9BCA-47FC-B3D9-E86617EEFE08}" type="slidenum">
              <a:rPr lang="en-US" smtClean="0"/>
              <a:t>20</a:t>
            </a:fld>
            <a:endParaRPr lang="en-US"/>
          </a:p>
        </p:txBody>
      </p:sp>
    </p:spTree>
    <p:extLst>
      <p:ext uri="{BB962C8B-B14F-4D97-AF65-F5344CB8AC3E}">
        <p14:creationId xmlns:p14="http://schemas.microsoft.com/office/powerpoint/2010/main" val="1626929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D2427B-3835-473B-9136-BCB7CC96723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158264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2427B-3835-473B-9136-BCB7CC96723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306008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2427B-3835-473B-9136-BCB7CC96723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171517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2427B-3835-473B-9136-BCB7CC96723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379649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D2427B-3835-473B-9136-BCB7CC96723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228711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D2427B-3835-473B-9136-BCB7CC967230}"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333359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D2427B-3835-473B-9136-BCB7CC967230}"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317704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D2427B-3835-473B-9136-BCB7CC967230}"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421516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2427B-3835-473B-9136-BCB7CC967230}"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319423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2427B-3835-473B-9136-BCB7CC967230}"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135816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2427B-3835-473B-9136-BCB7CC967230}"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D6D81-0E54-47A3-AB73-34873BD44414}" type="slidenum">
              <a:rPr lang="en-US" smtClean="0"/>
              <a:t>‹#›</a:t>
            </a:fld>
            <a:endParaRPr lang="en-US"/>
          </a:p>
        </p:txBody>
      </p:sp>
    </p:spTree>
    <p:extLst>
      <p:ext uri="{BB962C8B-B14F-4D97-AF65-F5344CB8AC3E}">
        <p14:creationId xmlns:p14="http://schemas.microsoft.com/office/powerpoint/2010/main" val="304501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2427B-3835-473B-9136-BCB7CC967230}" type="datetimeFigureOut">
              <a:rPr lang="en-US" smtClean="0"/>
              <a:t>12/10/2015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D6D81-0E54-47A3-AB73-34873BD44414}" type="slidenum">
              <a:rPr lang="en-US" smtClean="0"/>
              <a:t>‹#›</a:t>
            </a:fld>
            <a:endParaRPr lang="en-US"/>
          </a:p>
        </p:txBody>
      </p:sp>
    </p:spTree>
    <p:extLst>
      <p:ext uri="{BB962C8B-B14F-4D97-AF65-F5344CB8AC3E}">
        <p14:creationId xmlns:p14="http://schemas.microsoft.com/office/powerpoint/2010/main" val="7339755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Microsoft_Excel_97-2003_Worksheet4.xls"/><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Excel_97-2003_Worksheet5.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Excel_97-2003_Worksheet6.xls"/><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Microsoft_Excel_97-2003_Worksheet2.xls"/><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C0000"/>
                </a:solidFill>
                <a:latin typeface="Century" panose="02040604050505020304" pitchFamily="18" charset="0"/>
              </a:rPr>
              <a:t>Analytics Project  Presentation - Fall 2015</a:t>
            </a:r>
            <a:endParaRPr lang="en-US" dirty="0"/>
          </a:p>
        </p:txBody>
      </p:sp>
      <p:sp>
        <p:nvSpPr>
          <p:cNvPr id="3" name="Subtitle 2"/>
          <p:cNvSpPr>
            <a:spLocks noGrp="1"/>
          </p:cNvSpPr>
          <p:nvPr>
            <p:ph type="subTitle" idx="1"/>
          </p:nvPr>
        </p:nvSpPr>
        <p:spPr/>
        <p:txBody>
          <a:bodyPr>
            <a:normAutofit/>
          </a:bodyPr>
          <a:lstStyle/>
          <a:p>
            <a:r>
              <a:rPr lang="en-US" sz="3600" b="1" u="sng" dirty="0" smtClean="0">
                <a:latin typeface="Century" panose="02040604050505020304" pitchFamily="18" charset="0"/>
              </a:rPr>
              <a:t>NYU Real Time and Big </a:t>
            </a:r>
            <a:r>
              <a:rPr lang="en-US" sz="3600" b="1" u="sng" smtClean="0">
                <a:latin typeface="Century" panose="02040604050505020304" pitchFamily="18" charset="0"/>
              </a:rPr>
              <a:t>Data Analytics</a:t>
            </a:r>
            <a:endParaRPr lang="en-US" sz="3600" b="1" u="sng" dirty="0" smtClean="0">
              <a:latin typeface="Century" panose="02040604050505020304" pitchFamily="18" charset="0"/>
            </a:endParaRPr>
          </a:p>
        </p:txBody>
      </p:sp>
    </p:spTree>
    <p:extLst>
      <p:ext uri="{BB962C8B-B14F-4D97-AF65-F5344CB8AC3E}">
        <p14:creationId xmlns:p14="http://schemas.microsoft.com/office/powerpoint/2010/main" val="95590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6359856" y="1091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p:cNvGraphicFramePr>
          <p:nvPr>
            <p:extLst>
              <p:ext uri="{D42A27DB-BD31-4B8C-83A1-F6EECF244321}">
                <p14:modId xmlns:p14="http://schemas.microsoft.com/office/powerpoint/2010/main" val="2012186179"/>
              </p:ext>
            </p:extLst>
          </p:nvPr>
        </p:nvGraphicFramePr>
        <p:xfrm>
          <a:off x="5895833" y="154899"/>
          <a:ext cx="6296167" cy="4245650"/>
        </p:xfrm>
        <a:graphic>
          <a:graphicData uri="http://schemas.openxmlformats.org/presentationml/2006/ole">
            <mc:AlternateContent xmlns:mc="http://schemas.openxmlformats.org/markup-compatibility/2006">
              <mc:Choice xmlns:v="urn:schemas-microsoft-com:vml" Requires="v">
                <p:oleObj spid="_x0000_s2223" name="Chart" r:id="rId3" imgW="3619672" imgH="2276430" progId="Excel.Chart.8">
                  <p:embed/>
                </p:oleObj>
              </mc:Choice>
              <mc:Fallback>
                <p:oleObj name="Chart" r:id="rId3" imgW="3619672" imgH="2276430" progId="Excel.Char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5833" y="154899"/>
                        <a:ext cx="6296167" cy="4245650"/>
                      </a:xfrm>
                      <a:prstGeom prst="rect">
                        <a:avLst/>
                      </a:prstGeom>
                      <a:noFill/>
                    </p:spPr>
                  </p:pic>
                </p:oleObj>
              </mc:Fallback>
            </mc:AlternateContent>
          </a:graphicData>
        </a:graphic>
      </p:graphicFrame>
      <p:sp>
        <p:nvSpPr>
          <p:cNvPr id="10" name="Rectangle 10"/>
          <p:cNvSpPr>
            <a:spLocks noChangeArrowheads="1"/>
          </p:cNvSpPr>
          <p:nvPr/>
        </p:nvSpPr>
        <p:spPr bwMode="auto">
          <a:xfrm>
            <a:off x="136477" y="109181"/>
            <a:ext cx="208247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p:cNvGraphicFramePr>
          <p:nvPr>
            <p:extLst>
              <p:ext uri="{D42A27DB-BD31-4B8C-83A1-F6EECF244321}">
                <p14:modId xmlns:p14="http://schemas.microsoft.com/office/powerpoint/2010/main" val="1547544251"/>
              </p:ext>
            </p:extLst>
          </p:nvPr>
        </p:nvGraphicFramePr>
        <p:xfrm>
          <a:off x="136476" y="154898"/>
          <a:ext cx="5826173" cy="4245651"/>
        </p:xfrm>
        <a:graphic>
          <a:graphicData uri="http://schemas.openxmlformats.org/presentationml/2006/ole">
            <mc:AlternateContent xmlns:mc="http://schemas.openxmlformats.org/markup-compatibility/2006">
              <mc:Choice xmlns:v="urn:schemas-microsoft-com:vml" Requires="v">
                <p:oleObj spid="_x0000_s2224" name="Chart" r:id="rId5" imgW="3362266" imgH="2276592" progId="Excel.Chart.8">
                  <p:embed/>
                </p:oleObj>
              </mc:Choice>
              <mc:Fallback>
                <p:oleObj name="Chart" r:id="rId5" imgW="3362266" imgH="2276592" progId="Excel.Chart.8">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476" y="154898"/>
                        <a:ext cx="5826173" cy="4245651"/>
                      </a:xfrm>
                      <a:prstGeom prst="rect">
                        <a:avLst/>
                      </a:prstGeom>
                      <a:noFill/>
                    </p:spPr>
                  </p:pic>
                </p:oleObj>
              </mc:Fallback>
            </mc:AlternateContent>
          </a:graphicData>
        </a:graphic>
      </p:graphicFrame>
      <p:sp>
        <p:nvSpPr>
          <p:cNvPr id="12" name="TextBox 11"/>
          <p:cNvSpPr txBox="1"/>
          <p:nvPr/>
        </p:nvSpPr>
        <p:spPr>
          <a:xfrm flipH="1">
            <a:off x="254000" y="4676278"/>
            <a:ext cx="11633200" cy="923330"/>
          </a:xfrm>
          <a:prstGeom prst="rect">
            <a:avLst/>
          </a:prstGeom>
          <a:noFill/>
        </p:spPr>
        <p:txBody>
          <a:bodyPr wrap="square" rtlCol="0">
            <a:spAutoFit/>
          </a:bodyPr>
          <a:lstStyle/>
          <a:p>
            <a:r>
              <a:rPr lang="en-US" b="1" u="sng" dirty="0">
                <a:latin typeface="Century" panose="02040604050505020304" pitchFamily="18" charset="0"/>
              </a:rPr>
              <a:t>RESULT:</a:t>
            </a:r>
            <a:endParaRPr lang="en-US" dirty="0" smtClean="0">
              <a:latin typeface="Century" panose="02040604050505020304" pitchFamily="18" charset="0"/>
            </a:endParaRPr>
          </a:p>
          <a:p>
            <a:r>
              <a:rPr lang="en-US" dirty="0" smtClean="0">
                <a:latin typeface="Century" panose="02040604050505020304" pitchFamily="18" charset="0"/>
              </a:rPr>
              <a:t>Worst zip codes with 311 complaints and all crime types having equal priority vs. Worst zip codes with </a:t>
            </a:r>
            <a:r>
              <a:rPr lang="en-US" dirty="0">
                <a:latin typeface="Century" panose="02040604050505020304" pitchFamily="18" charset="0"/>
              </a:rPr>
              <a:t>311 complaints and </a:t>
            </a:r>
            <a:r>
              <a:rPr lang="en-US" dirty="0" smtClean="0">
                <a:latin typeface="Century" panose="02040604050505020304" pitchFamily="18" charset="0"/>
              </a:rPr>
              <a:t>crime </a:t>
            </a:r>
            <a:r>
              <a:rPr lang="en-US" dirty="0">
                <a:latin typeface="Century" panose="02040604050505020304" pitchFamily="18" charset="0"/>
              </a:rPr>
              <a:t>types </a:t>
            </a:r>
            <a:r>
              <a:rPr lang="en-US" dirty="0" smtClean="0">
                <a:latin typeface="Century" panose="02040604050505020304" pitchFamily="18" charset="0"/>
              </a:rPr>
              <a:t>having priorities based on severity</a:t>
            </a:r>
            <a:endParaRPr lang="en-US" dirty="0">
              <a:latin typeface="Century" panose="02040604050505020304" pitchFamily="18" charset="0"/>
            </a:endParaRPr>
          </a:p>
        </p:txBody>
      </p:sp>
    </p:spTree>
    <p:extLst>
      <p:ext uri="{BB962C8B-B14F-4D97-AF65-F5344CB8AC3E}">
        <p14:creationId xmlns:p14="http://schemas.microsoft.com/office/powerpoint/2010/main" val="1000329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b="1" dirty="0" smtClean="0">
                <a:solidFill>
                  <a:srgbClr val="CC0000"/>
                </a:solidFill>
                <a:latin typeface="Century" panose="02040604050505020304" pitchFamily="18" charset="0"/>
              </a:rPr>
              <a:t>Analysis 2</a:t>
            </a:r>
          </a:p>
          <a:p>
            <a:pPr marL="0" indent="0">
              <a:buNone/>
            </a:pPr>
            <a:r>
              <a:rPr lang="en-US" b="1" i="1" u="sng" dirty="0" smtClean="0">
                <a:latin typeface="Century" panose="02040604050505020304" pitchFamily="18" charset="0"/>
              </a:rPr>
              <a:t>Aim</a:t>
            </a:r>
            <a:r>
              <a:rPr lang="en-US" b="1" i="1" dirty="0" smtClean="0">
                <a:latin typeface="Century" panose="02040604050505020304" pitchFamily="18" charset="0"/>
              </a:rPr>
              <a:t>: </a:t>
            </a:r>
            <a:r>
              <a:rPr lang="en-US" dirty="0" smtClean="0">
                <a:latin typeface="Century" panose="02040604050505020304" pitchFamily="18" charset="0"/>
              </a:rPr>
              <a:t>To analyze the </a:t>
            </a:r>
            <a:r>
              <a:rPr lang="en-US" dirty="0">
                <a:latin typeface="Century" panose="02040604050505020304" pitchFamily="18" charset="0"/>
              </a:rPr>
              <a:t>effects of recently opened </a:t>
            </a:r>
            <a:r>
              <a:rPr lang="en-US" dirty="0" smtClean="0">
                <a:latin typeface="Century" panose="02040604050505020304" pitchFamily="18" charset="0"/>
              </a:rPr>
              <a:t>stores </a:t>
            </a:r>
            <a:r>
              <a:rPr lang="en-US" dirty="0">
                <a:latin typeface="Century" panose="02040604050505020304" pitchFamily="18" charset="0"/>
              </a:rPr>
              <a:t>on property rates</a:t>
            </a:r>
          </a:p>
        </p:txBody>
      </p:sp>
      <p:sp>
        <p:nvSpPr>
          <p:cNvPr id="5" name="Title 1"/>
          <p:cNvSpPr>
            <a:spLocks noGrp="1"/>
          </p:cNvSpPr>
          <p:nvPr>
            <p:ph type="title"/>
          </p:nvPr>
        </p:nvSpPr>
        <p:spPr>
          <a:xfrm>
            <a:off x="545317" y="595055"/>
            <a:ext cx="10684099" cy="785612"/>
          </a:xfrm>
        </p:spPr>
        <p:txBody>
          <a:bodyPr>
            <a:normAutofit fontScale="90000"/>
          </a:bodyPr>
          <a:lstStyle/>
          <a:p>
            <a:r>
              <a:rPr lang="en-US" sz="4400" b="1" dirty="0" smtClean="0">
                <a:latin typeface="Century" panose="02040604050505020304" pitchFamily="18" charset="0"/>
              </a:rPr>
              <a:t>Find Your Neighborhood !</a:t>
            </a:r>
            <a:r>
              <a:rPr lang="en-US" b="1" dirty="0" smtClean="0">
                <a:latin typeface="Century" panose="02040604050505020304" pitchFamily="18" charset="0"/>
              </a:rPr>
              <a:t/>
            </a:r>
            <a:br>
              <a:rPr lang="en-US" b="1" dirty="0" smtClean="0">
                <a:latin typeface="Century" panose="02040604050505020304" pitchFamily="18" charset="0"/>
              </a:rPr>
            </a:br>
            <a:endParaRPr lang="en-US" b="1" dirty="0">
              <a:latin typeface="Century" panose="02040604050505020304" pitchFamily="18" charset="0"/>
            </a:endParaRPr>
          </a:p>
        </p:txBody>
      </p:sp>
    </p:spTree>
    <p:extLst>
      <p:ext uri="{BB962C8B-B14F-4D97-AF65-F5344CB8AC3E}">
        <p14:creationId xmlns:p14="http://schemas.microsoft.com/office/powerpoint/2010/main" val="2288165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5746" y="143661"/>
            <a:ext cx="2099257" cy="792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63064" y="225542"/>
            <a:ext cx="1712890" cy="923330"/>
          </a:xfrm>
          <a:prstGeom prst="rect">
            <a:avLst/>
          </a:prstGeom>
          <a:noFill/>
        </p:spPr>
        <p:txBody>
          <a:bodyPr wrap="square" rtlCol="0">
            <a:spAutoFit/>
          </a:bodyPr>
          <a:lstStyle/>
          <a:p>
            <a:r>
              <a:rPr lang="en-US" dirty="0" smtClean="0"/>
              <a:t>Food Inspection Dataset</a:t>
            </a:r>
            <a:endParaRPr lang="en-US" dirty="0"/>
          </a:p>
        </p:txBody>
      </p:sp>
      <p:sp>
        <p:nvSpPr>
          <p:cNvPr id="8" name="Rectangle 7"/>
          <p:cNvSpPr/>
          <p:nvPr/>
        </p:nvSpPr>
        <p:spPr>
          <a:xfrm>
            <a:off x="8384146" y="143661"/>
            <a:ext cx="194471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458201" y="131211"/>
            <a:ext cx="1558343" cy="1200329"/>
          </a:xfrm>
          <a:prstGeom prst="rect">
            <a:avLst/>
          </a:prstGeom>
          <a:noFill/>
        </p:spPr>
        <p:txBody>
          <a:bodyPr wrap="square" rtlCol="0">
            <a:spAutoFit/>
          </a:bodyPr>
          <a:lstStyle/>
          <a:p>
            <a:r>
              <a:rPr lang="en-US" dirty="0" smtClean="0"/>
              <a:t>Zillow Property Rates Dataset</a:t>
            </a:r>
            <a:endParaRPr lang="en-US" dirty="0"/>
          </a:p>
        </p:txBody>
      </p:sp>
      <p:cxnSp>
        <p:nvCxnSpPr>
          <p:cNvPr id="13" name="Straight Arrow Connector 12"/>
          <p:cNvCxnSpPr/>
          <p:nvPr/>
        </p:nvCxnSpPr>
        <p:spPr>
          <a:xfrm flipH="1">
            <a:off x="9431898" y="1046792"/>
            <a:ext cx="1" cy="33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192909" y="1391337"/>
            <a:ext cx="4012840" cy="99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17305" y="1724570"/>
            <a:ext cx="2967507" cy="523220"/>
          </a:xfrm>
          <a:prstGeom prst="rect">
            <a:avLst/>
          </a:prstGeom>
          <a:noFill/>
        </p:spPr>
        <p:txBody>
          <a:bodyPr wrap="square" rtlCol="0">
            <a:spAutoFit/>
          </a:bodyPr>
          <a:lstStyle/>
          <a:p>
            <a:r>
              <a:rPr lang="en-US" sz="1400" dirty="0" smtClean="0"/>
              <a:t>Extract zip code, year of opening for every store.</a:t>
            </a:r>
            <a:endParaRPr lang="en-US" sz="1400" dirty="0"/>
          </a:p>
        </p:txBody>
      </p:sp>
      <p:sp>
        <p:nvSpPr>
          <p:cNvPr id="27" name="Oval 26"/>
          <p:cNvSpPr/>
          <p:nvPr/>
        </p:nvSpPr>
        <p:spPr>
          <a:xfrm>
            <a:off x="4868213" y="4074258"/>
            <a:ext cx="4018210" cy="1688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313472" y="4482420"/>
            <a:ext cx="3219720" cy="954107"/>
          </a:xfrm>
          <a:prstGeom prst="rect">
            <a:avLst/>
          </a:prstGeom>
          <a:noFill/>
        </p:spPr>
        <p:txBody>
          <a:bodyPr wrap="square" rtlCol="0">
            <a:spAutoFit/>
          </a:bodyPr>
          <a:lstStyle/>
          <a:p>
            <a:r>
              <a:rPr lang="en-US" sz="1400" dirty="0" smtClean="0"/>
              <a:t>For every zip code, calculate summation of property rates 5 years prior to maximum year and those 5 years after maximum year.</a:t>
            </a:r>
            <a:endParaRPr lang="en-US" sz="1400" dirty="0"/>
          </a:p>
        </p:txBody>
      </p:sp>
      <p:cxnSp>
        <p:nvCxnSpPr>
          <p:cNvPr id="30" name="Straight Arrow Connector 29"/>
          <p:cNvCxnSpPr/>
          <p:nvPr/>
        </p:nvCxnSpPr>
        <p:spPr>
          <a:xfrm>
            <a:off x="6833315" y="5195247"/>
            <a:ext cx="44002" cy="784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711779" y="5979728"/>
            <a:ext cx="2331077" cy="84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060215" y="6197022"/>
            <a:ext cx="1688942" cy="338554"/>
          </a:xfrm>
          <a:prstGeom prst="rect">
            <a:avLst/>
          </a:prstGeom>
          <a:noFill/>
        </p:spPr>
        <p:txBody>
          <a:bodyPr wrap="square" rtlCol="0">
            <a:spAutoFit/>
          </a:bodyPr>
          <a:lstStyle/>
          <a:p>
            <a:r>
              <a:rPr lang="en-US" sz="1600" dirty="0" smtClean="0"/>
              <a:t>Analyze results</a:t>
            </a:r>
            <a:endParaRPr lang="en-US" sz="1600" dirty="0"/>
          </a:p>
        </p:txBody>
      </p:sp>
      <p:sp>
        <p:nvSpPr>
          <p:cNvPr id="35" name="TextBox 34"/>
          <p:cNvSpPr txBox="1"/>
          <p:nvPr/>
        </p:nvSpPr>
        <p:spPr>
          <a:xfrm>
            <a:off x="-721217" y="3646697"/>
            <a:ext cx="45719" cy="369332"/>
          </a:xfrm>
          <a:prstGeom prst="rect">
            <a:avLst/>
          </a:prstGeom>
          <a:noFill/>
        </p:spPr>
        <p:txBody>
          <a:bodyPr wrap="square" rtlCol="0">
            <a:spAutoFit/>
          </a:bodyPr>
          <a:lstStyle/>
          <a:p>
            <a:endParaRPr lang="en-US" dirty="0"/>
          </a:p>
        </p:txBody>
      </p:sp>
      <p:sp>
        <p:nvSpPr>
          <p:cNvPr id="2" name="Oval 1"/>
          <p:cNvSpPr/>
          <p:nvPr/>
        </p:nvSpPr>
        <p:spPr>
          <a:xfrm>
            <a:off x="7463167" y="1406118"/>
            <a:ext cx="3697851" cy="1065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37699" y="1717516"/>
            <a:ext cx="3037604" cy="523220"/>
          </a:xfrm>
          <a:prstGeom prst="rect">
            <a:avLst/>
          </a:prstGeom>
          <a:noFill/>
        </p:spPr>
        <p:txBody>
          <a:bodyPr wrap="square" rtlCol="0">
            <a:spAutoFit/>
          </a:bodyPr>
          <a:lstStyle/>
          <a:p>
            <a:pPr algn="ctr"/>
            <a:r>
              <a:rPr lang="en-US" sz="1400" dirty="0" smtClean="0"/>
              <a:t>Extract zip code, average median value for every year.</a:t>
            </a:r>
            <a:endParaRPr lang="en-US" sz="1400" dirty="0"/>
          </a:p>
        </p:txBody>
      </p:sp>
      <p:sp>
        <p:nvSpPr>
          <p:cNvPr id="12" name="Rectangle 11"/>
          <p:cNvSpPr/>
          <p:nvPr/>
        </p:nvSpPr>
        <p:spPr>
          <a:xfrm>
            <a:off x="1828800" y="2617518"/>
            <a:ext cx="2743199" cy="1665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28800" y="2911677"/>
            <a:ext cx="2743199" cy="1384995"/>
          </a:xfrm>
          <a:prstGeom prst="rect">
            <a:avLst/>
          </a:prstGeom>
          <a:noFill/>
        </p:spPr>
        <p:txBody>
          <a:bodyPr wrap="square" rtlCol="0">
            <a:spAutoFit/>
          </a:bodyPr>
          <a:lstStyle/>
          <a:p>
            <a:r>
              <a:rPr lang="en-US" sz="1400" dirty="0" smtClean="0"/>
              <a:t>For every zip code and year, calculate the number of stores opened and then for every zip code, calculate the year in which maximum number of stores opened.</a:t>
            </a:r>
            <a:endParaRPr lang="en-US" sz="1400" dirty="0"/>
          </a:p>
        </p:txBody>
      </p:sp>
      <p:cxnSp>
        <p:nvCxnSpPr>
          <p:cNvPr id="21" name="Straight Arrow Connector 20"/>
          <p:cNvCxnSpPr/>
          <p:nvPr/>
        </p:nvCxnSpPr>
        <p:spPr>
          <a:xfrm>
            <a:off x="4026793" y="4283290"/>
            <a:ext cx="933449" cy="39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8506" y="2790406"/>
            <a:ext cx="0" cy="38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 idx="4"/>
            <a:endCxn id="27" idx="7"/>
          </p:cNvCxnSpPr>
          <p:nvPr/>
        </p:nvCxnSpPr>
        <p:spPr>
          <a:xfrm flipH="1">
            <a:off x="8297970" y="2471530"/>
            <a:ext cx="1014123" cy="1849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53822" y="382034"/>
            <a:ext cx="1666742" cy="461665"/>
          </a:xfrm>
          <a:prstGeom prst="rect">
            <a:avLst/>
          </a:prstGeom>
          <a:noFill/>
        </p:spPr>
        <p:txBody>
          <a:bodyPr wrap="square" rtlCol="0">
            <a:spAutoFit/>
          </a:bodyPr>
          <a:lstStyle/>
          <a:p>
            <a:r>
              <a:rPr lang="en-US" sz="2400" b="1" u="sng" dirty="0" smtClean="0">
                <a:latin typeface="Century" panose="02040604050505020304" pitchFamily="18" charset="0"/>
              </a:rPr>
              <a:t>Analysis 2</a:t>
            </a:r>
            <a:endParaRPr lang="en-US" sz="2400" b="1" u="sng" dirty="0">
              <a:latin typeface="Century" panose="02040604050505020304" pitchFamily="18" charset="0"/>
            </a:endParaRPr>
          </a:p>
        </p:txBody>
      </p:sp>
      <p:sp>
        <p:nvSpPr>
          <p:cNvPr id="18" name="TextBox 17"/>
          <p:cNvSpPr txBox="1"/>
          <p:nvPr/>
        </p:nvSpPr>
        <p:spPr>
          <a:xfrm>
            <a:off x="2306710" y="2595844"/>
            <a:ext cx="1675545" cy="369332"/>
          </a:xfrm>
          <a:prstGeom prst="rect">
            <a:avLst/>
          </a:prstGeom>
          <a:noFill/>
        </p:spPr>
        <p:txBody>
          <a:bodyPr wrap="square" rtlCol="0">
            <a:spAutoFit/>
          </a:bodyPr>
          <a:lstStyle/>
          <a:p>
            <a:r>
              <a:rPr lang="en-US" dirty="0" smtClean="0"/>
              <a:t>MR 1 &amp; MR 2</a:t>
            </a:r>
            <a:endParaRPr lang="en-US" dirty="0"/>
          </a:p>
        </p:txBody>
      </p:sp>
      <p:sp>
        <p:nvSpPr>
          <p:cNvPr id="29" name="TextBox 28"/>
          <p:cNvSpPr txBox="1"/>
          <p:nvPr/>
        </p:nvSpPr>
        <p:spPr>
          <a:xfrm>
            <a:off x="6224653" y="4142450"/>
            <a:ext cx="1397358" cy="369332"/>
          </a:xfrm>
          <a:prstGeom prst="rect">
            <a:avLst/>
          </a:prstGeom>
          <a:noFill/>
        </p:spPr>
        <p:txBody>
          <a:bodyPr wrap="square" rtlCol="0">
            <a:spAutoFit/>
          </a:bodyPr>
          <a:lstStyle/>
          <a:p>
            <a:r>
              <a:rPr lang="en-US" dirty="0"/>
              <a:t> </a:t>
            </a:r>
            <a:r>
              <a:rPr lang="en-US" dirty="0" smtClean="0"/>
              <a:t>     MR</a:t>
            </a:r>
            <a:endParaRPr lang="en-US" dirty="0"/>
          </a:p>
        </p:txBody>
      </p:sp>
      <p:sp>
        <p:nvSpPr>
          <p:cNvPr id="31" name="TextBox 30"/>
          <p:cNvSpPr txBox="1"/>
          <p:nvPr/>
        </p:nvSpPr>
        <p:spPr>
          <a:xfrm>
            <a:off x="2325382" y="1399060"/>
            <a:ext cx="1675545" cy="369332"/>
          </a:xfrm>
          <a:prstGeom prst="rect">
            <a:avLst/>
          </a:prstGeom>
          <a:noFill/>
        </p:spPr>
        <p:txBody>
          <a:bodyPr wrap="square" rtlCol="0">
            <a:spAutoFit/>
          </a:bodyPr>
          <a:lstStyle/>
          <a:p>
            <a:r>
              <a:rPr lang="en-US" dirty="0" smtClean="0"/>
              <a:t>Data Cleanup</a:t>
            </a:r>
            <a:endParaRPr lang="en-US" dirty="0"/>
          </a:p>
        </p:txBody>
      </p:sp>
      <p:sp>
        <p:nvSpPr>
          <p:cNvPr id="32" name="TextBox 31"/>
          <p:cNvSpPr txBox="1"/>
          <p:nvPr/>
        </p:nvSpPr>
        <p:spPr>
          <a:xfrm>
            <a:off x="8536750" y="1396022"/>
            <a:ext cx="1675545" cy="369332"/>
          </a:xfrm>
          <a:prstGeom prst="rect">
            <a:avLst/>
          </a:prstGeom>
          <a:noFill/>
        </p:spPr>
        <p:txBody>
          <a:bodyPr wrap="square" rtlCol="0">
            <a:spAutoFit/>
          </a:bodyPr>
          <a:lstStyle/>
          <a:p>
            <a:r>
              <a:rPr lang="en-US" dirty="0" smtClean="0"/>
              <a:t>Data Cleanup</a:t>
            </a:r>
            <a:endParaRPr lang="en-US" dirty="0"/>
          </a:p>
        </p:txBody>
      </p:sp>
      <p:cxnSp>
        <p:nvCxnSpPr>
          <p:cNvPr id="36" name="Straight Arrow Connector 35"/>
          <p:cNvCxnSpPr>
            <a:endCxn id="17" idx="0"/>
          </p:cNvCxnSpPr>
          <p:nvPr/>
        </p:nvCxnSpPr>
        <p:spPr>
          <a:xfrm>
            <a:off x="3199329" y="936165"/>
            <a:ext cx="0" cy="45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185374" y="2384324"/>
            <a:ext cx="1071" cy="234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00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76821" y="388306"/>
            <a:ext cx="344244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066800" y="5958562"/>
            <a:ext cx="10144124" cy="646331"/>
          </a:xfrm>
          <a:prstGeom prst="rect">
            <a:avLst/>
          </a:prstGeom>
          <a:noFill/>
        </p:spPr>
        <p:txBody>
          <a:bodyPr wrap="none" rtlCol="0">
            <a:spAutoFit/>
          </a:bodyPr>
          <a:lstStyle/>
          <a:p>
            <a:r>
              <a:rPr lang="en-US" b="1" u="sng" dirty="0">
                <a:latin typeface="Century" panose="02040604050505020304" pitchFamily="18" charset="0"/>
              </a:rPr>
              <a:t>RESULT:</a:t>
            </a:r>
            <a:endParaRPr lang="en-US" dirty="0">
              <a:latin typeface="Century" panose="02040604050505020304" pitchFamily="18" charset="0"/>
            </a:endParaRPr>
          </a:p>
          <a:p>
            <a:r>
              <a:rPr lang="en-US" dirty="0" smtClean="0">
                <a:latin typeface="Century" panose="02040604050505020304" pitchFamily="18" charset="0"/>
              </a:rPr>
              <a:t>In </a:t>
            </a:r>
            <a:r>
              <a:rPr lang="en-US" dirty="0">
                <a:latin typeface="Century" panose="02040604050505020304" pitchFamily="18" charset="0"/>
              </a:rPr>
              <a:t>an </a:t>
            </a:r>
            <a:r>
              <a:rPr lang="en-US" dirty="0" smtClean="0">
                <a:latin typeface="Century" panose="02040604050505020304" pitchFamily="18" charset="0"/>
              </a:rPr>
              <a:t>area, as </a:t>
            </a:r>
            <a:r>
              <a:rPr lang="en-US" dirty="0">
                <a:latin typeface="Century" panose="02040604050505020304" pitchFamily="18" charset="0"/>
              </a:rPr>
              <a:t>the number of recently opened shops increase, the property rates also increase.</a:t>
            </a:r>
          </a:p>
        </p:txBody>
      </p:sp>
      <p:graphicFrame>
        <p:nvGraphicFramePr>
          <p:cNvPr id="9" name="Chart 8"/>
          <p:cNvGraphicFramePr>
            <a:graphicFrameLocks/>
          </p:cNvGraphicFramePr>
          <p:nvPr>
            <p:extLst>
              <p:ext uri="{D42A27DB-BD31-4B8C-83A1-F6EECF244321}">
                <p14:modId xmlns:p14="http://schemas.microsoft.com/office/powerpoint/2010/main" val="4120303683"/>
              </p:ext>
            </p:extLst>
          </p:nvPr>
        </p:nvGraphicFramePr>
        <p:xfrm>
          <a:off x="1066800" y="388306"/>
          <a:ext cx="9118599" cy="52885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4672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25676" y="363254"/>
            <a:ext cx="185501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 name="Object 4"/>
          <p:cNvGraphicFramePr>
            <a:graphicFrameLocks/>
          </p:cNvGraphicFramePr>
          <p:nvPr>
            <p:extLst>
              <p:ext uri="{D42A27DB-BD31-4B8C-83A1-F6EECF244321}">
                <p14:modId xmlns:p14="http://schemas.microsoft.com/office/powerpoint/2010/main" val="2938355688"/>
              </p:ext>
            </p:extLst>
          </p:nvPr>
        </p:nvGraphicFramePr>
        <p:xfrm>
          <a:off x="1193800" y="414052"/>
          <a:ext cx="9664700" cy="5452766"/>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4"/>
          <p:cNvSpPr>
            <a:spLocks noChangeArrowheads="1"/>
          </p:cNvSpPr>
          <p:nvPr/>
        </p:nvSpPr>
        <p:spPr bwMode="auto">
          <a:xfrm>
            <a:off x="5574082" y="363253"/>
            <a:ext cx="190916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143000" y="5917618"/>
            <a:ext cx="9537700" cy="923330"/>
          </a:xfrm>
          <a:prstGeom prst="rect">
            <a:avLst/>
          </a:prstGeom>
          <a:noFill/>
        </p:spPr>
        <p:txBody>
          <a:bodyPr wrap="square" rtlCol="0">
            <a:spAutoFit/>
          </a:bodyPr>
          <a:lstStyle/>
          <a:p>
            <a:r>
              <a:rPr lang="en-US" b="1" u="sng" dirty="0">
                <a:latin typeface="Century" panose="02040604050505020304" pitchFamily="18" charset="0"/>
              </a:rPr>
              <a:t>RESULT:</a:t>
            </a:r>
            <a:endParaRPr lang="en-US" dirty="0">
              <a:latin typeface="Century" panose="02040604050505020304" pitchFamily="18" charset="0"/>
            </a:endParaRPr>
          </a:p>
          <a:p>
            <a:r>
              <a:rPr lang="en-US" dirty="0" smtClean="0">
                <a:latin typeface="Century" panose="02040604050505020304" pitchFamily="18" charset="0"/>
              </a:rPr>
              <a:t>In most cases, with an increase in recently opened stores, there </a:t>
            </a:r>
            <a:r>
              <a:rPr lang="en-US" dirty="0">
                <a:latin typeface="Century" panose="02040604050505020304" pitchFamily="18" charset="0"/>
              </a:rPr>
              <a:t>is </a:t>
            </a:r>
            <a:r>
              <a:rPr lang="en-US" dirty="0" smtClean="0">
                <a:latin typeface="Century" panose="02040604050505020304" pitchFamily="18" charset="0"/>
              </a:rPr>
              <a:t>an increase </a:t>
            </a:r>
            <a:r>
              <a:rPr lang="en-US" dirty="0">
                <a:latin typeface="Century" panose="02040604050505020304" pitchFamily="18" charset="0"/>
              </a:rPr>
              <a:t>in property </a:t>
            </a:r>
            <a:r>
              <a:rPr lang="en-US" dirty="0" smtClean="0">
                <a:latin typeface="Century" panose="02040604050505020304" pitchFamily="18" charset="0"/>
              </a:rPr>
              <a:t>values</a:t>
            </a:r>
            <a:endParaRPr lang="en-US" dirty="0">
              <a:latin typeface="Century" panose="02040604050505020304" pitchFamily="18" charset="0"/>
            </a:endParaRPr>
          </a:p>
        </p:txBody>
      </p:sp>
    </p:spTree>
    <p:extLst>
      <p:ext uri="{BB962C8B-B14F-4D97-AF65-F5344CB8AC3E}">
        <p14:creationId xmlns:p14="http://schemas.microsoft.com/office/powerpoint/2010/main" val="1869958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p:cNvGraphicFramePr>
          <p:nvPr>
            <p:extLst>
              <p:ext uri="{D42A27DB-BD31-4B8C-83A1-F6EECF244321}">
                <p14:modId xmlns:p14="http://schemas.microsoft.com/office/powerpoint/2010/main" val="1599033128"/>
              </p:ext>
            </p:extLst>
          </p:nvPr>
        </p:nvGraphicFramePr>
        <p:xfrm>
          <a:off x="1320800" y="330200"/>
          <a:ext cx="9372600" cy="5486400"/>
        </p:xfrm>
        <a:graphic>
          <a:graphicData uri="http://schemas.openxmlformats.org/presentationml/2006/ole">
            <mc:AlternateContent xmlns:mc="http://schemas.openxmlformats.org/markup-compatibility/2006">
              <mc:Choice xmlns:v="urn:schemas-microsoft-com:vml" Requires="v">
                <p:oleObj spid="_x0000_s5187" name="Chart" r:id="rId3" imgW="3343318" imgH="2095615" progId="Excel.Chart.8">
                  <p:embed/>
                </p:oleObj>
              </mc:Choice>
              <mc:Fallback>
                <p:oleObj name="Chart" r:id="rId3" imgW="3343318" imgH="2095615" progId="Excel.Chart.8">
                  <p:embed/>
                  <p:pic>
                    <p:nvPicPr>
                      <p:cNvPr id="0" name=""/>
                      <p:cNvPicPr>
                        <a:picLocks noChangeArrowheads="1"/>
                      </p:cNvPicPr>
                      <p:nvPr/>
                    </p:nvPicPr>
                    <p:blipFill>
                      <a:blip r:embed="rId4"/>
                      <a:srcRect/>
                      <a:stretch>
                        <a:fillRect/>
                      </a:stretch>
                    </p:blipFill>
                    <p:spPr bwMode="auto">
                      <a:xfrm>
                        <a:off x="1320800" y="330200"/>
                        <a:ext cx="9372600" cy="5486400"/>
                      </a:xfrm>
                      <a:prstGeom prst="rect">
                        <a:avLst/>
                      </a:prstGeom>
                      <a:noFill/>
                    </p:spPr>
                  </p:pic>
                </p:oleObj>
              </mc:Fallback>
            </mc:AlternateContent>
          </a:graphicData>
        </a:graphic>
      </p:graphicFrame>
      <p:sp>
        <p:nvSpPr>
          <p:cNvPr id="6" name="TextBox 5"/>
          <p:cNvSpPr txBox="1"/>
          <p:nvPr/>
        </p:nvSpPr>
        <p:spPr>
          <a:xfrm>
            <a:off x="1320800" y="5816600"/>
            <a:ext cx="9232900" cy="923330"/>
          </a:xfrm>
          <a:prstGeom prst="rect">
            <a:avLst/>
          </a:prstGeom>
          <a:noFill/>
        </p:spPr>
        <p:txBody>
          <a:bodyPr wrap="square" rtlCol="0">
            <a:spAutoFit/>
          </a:bodyPr>
          <a:lstStyle/>
          <a:p>
            <a:r>
              <a:rPr lang="en-US" b="1" u="sng" dirty="0">
                <a:latin typeface="Century" panose="02040604050505020304" pitchFamily="18" charset="0"/>
              </a:rPr>
              <a:t>RESULT:</a:t>
            </a:r>
            <a:endParaRPr lang="en-US" dirty="0">
              <a:latin typeface="Century" panose="02040604050505020304" pitchFamily="18" charset="0"/>
            </a:endParaRPr>
          </a:p>
          <a:p>
            <a:r>
              <a:rPr lang="en-US" dirty="0" smtClean="0">
                <a:latin typeface="Century" panose="02040604050505020304" pitchFamily="18" charset="0"/>
              </a:rPr>
              <a:t>In some cases, with </a:t>
            </a:r>
            <a:r>
              <a:rPr lang="en-US" dirty="0">
                <a:latin typeface="Century" panose="02040604050505020304" pitchFamily="18" charset="0"/>
              </a:rPr>
              <a:t>an increase in recently opened stores, there is </a:t>
            </a:r>
            <a:r>
              <a:rPr lang="en-US" dirty="0" smtClean="0">
                <a:latin typeface="Century" panose="02040604050505020304" pitchFamily="18" charset="0"/>
              </a:rPr>
              <a:t>very less increase or a decline in </a:t>
            </a:r>
            <a:r>
              <a:rPr lang="en-US" dirty="0">
                <a:latin typeface="Century" panose="02040604050505020304" pitchFamily="18" charset="0"/>
              </a:rPr>
              <a:t>property </a:t>
            </a:r>
            <a:r>
              <a:rPr lang="en-US" dirty="0" smtClean="0">
                <a:latin typeface="Century" panose="02040604050505020304" pitchFamily="18" charset="0"/>
              </a:rPr>
              <a:t>values</a:t>
            </a:r>
            <a:endParaRPr lang="en-US" dirty="0">
              <a:latin typeface="Century" panose="02040604050505020304" pitchFamily="18" charset="0"/>
            </a:endParaRPr>
          </a:p>
        </p:txBody>
      </p:sp>
    </p:spTree>
    <p:extLst>
      <p:ext uri="{BB962C8B-B14F-4D97-AF65-F5344CB8AC3E}">
        <p14:creationId xmlns:p14="http://schemas.microsoft.com/office/powerpoint/2010/main" val="4245909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b="1" dirty="0" smtClean="0">
                <a:solidFill>
                  <a:srgbClr val="CC0000"/>
                </a:solidFill>
                <a:latin typeface="Century" panose="02040604050505020304" pitchFamily="18" charset="0"/>
              </a:rPr>
              <a:t>Analysis 3</a:t>
            </a:r>
          </a:p>
          <a:p>
            <a:pPr marL="0" indent="0">
              <a:buNone/>
            </a:pPr>
            <a:r>
              <a:rPr lang="en-US" b="1" i="1" u="sng" dirty="0" smtClean="0">
                <a:latin typeface="Century" panose="02040604050505020304" pitchFamily="18" charset="0"/>
              </a:rPr>
              <a:t>Aim</a:t>
            </a:r>
            <a:r>
              <a:rPr lang="en-US" b="1" i="1" dirty="0" smtClean="0">
                <a:latin typeface="Century" panose="02040604050505020304" pitchFamily="18" charset="0"/>
              </a:rPr>
              <a:t>: </a:t>
            </a:r>
            <a:r>
              <a:rPr lang="en-US" dirty="0" smtClean="0">
                <a:latin typeface="Century" panose="02040604050505020304" pitchFamily="18" charset="0"/>
              </a:rPr>
              <a:t>To analyze the </a:t>
            </a:r>
            <a:r>
              <a:rPr lang="en-US" dirty="0">
                <a:latin typeface="Century" panose="02040604050505020304" pitchFamily="18" charset="0"/>
              </a:rPr>
              <a:t>effects of recently opened </a:t>
            </a:r>
            <a:r>
              <a:rPr lang="en-US" dirty="0" smtClean="0">
                <a:latin typeface="Century" panose="02040604050505020304" pitchFamily="18" charset="0"/>
              </a:rPr>
              <a:t>stores</a:t>
            </a:r>
            <a:r>
              <a:rPr lang="en-US" dirty="0" smtClean="0">
                <a:latin typeface="Century" panose="02040604050505020304" pitchFamily="18" charset="0"/>
              </a:rPr>
              <a:t> </a:t>
            </a:r>
            <a:r>
              <a:rPr lang="en-US" dirty="0">
                <a:latin typeface="Century" panose="02040604050505020304" pitchFamily="18" charset="0"/>
              </a:rPr>
              <a:t>on crime </a:t>
            </a:r>
            <a:r>
              <a:rPr lang="en-US" dirty="0" smtClean="0">
                <a:latin typeface="Century" panose="02040604050505020304" pitchFamily="18" charset="0"/>
              </a:rPr>
              <a:t>rate.</a:t>
            </a:r>
          </a:p>
        </p:txBody>
      </p:sp>
      <p:sp>
        <p:nvSpPr>
          <p:cNvPr id="5" name="Title 1"/>
          <p:cNvSpPr>
            <a:spLocks noGrp="1"/>
          </p:cNvSpPr>
          <p:nvPr>
            <p:ph type="title"/>
          </p:nvPr>
        </p:nvSpPr>
        <p:spPr>
          <a:xfrm>
            <a:off x="545317" y="595055"/>
            <a:ext cx="10684099" cy="785612"/>
          </a:xfrm>
        </p:spPr>
        <p:txBody>
          <a:bodyPr>
            <a:normAutofit fontScale="90000"/>
          </a:bodyPr>
          <a:lstStyle/>
          <a:p>
            <a:r>
              <a:rPr lang="en-US" sz="4400" b="1" dirty="0" smtClean="0">
                <a:latin typeface="Century" panose="02040604050505020304" pitchFamily="18" charset="0"/>
              </a:rPr>
              <a:t>Find Your Neighborhood !</a:t>
            </a:r>
            <a:r>
              <a:rPr lang="en-US" b="1" dirty="0" smtClean="0">
                <a:latin typeface="Century" panose="02040604050505020304" pitchFamily="18" charset="0"/>
              </a:rPr>
              <a:t/>
            </a:r>
            <a:br>
              <a:rPr lang="en-US" b="1" dirty="0" smtClean="0">
                <a:latin typeface="Century" panose="02040604050505020304" pitchFamily="18" charset="0"/>
              </a:rPr>
            </a:br>
            <a:endParaRPr lang="en-US" b="1" dirty="0">
              <a:latin typeface="Century" panose="02040604050505020304" pitchFamily="18" charset="0"/>
            </a:endParaRPr>
          </a:p>
        </p:txBody>
      </p:sp>
    </p:spTree>
    <p:extLst>
      <p:ext uri="{BB962C8B-B14F-4D97-AF65-F5344CB8AC3E}">
        <p14:creationId xmlns:p14="http://schemas.microsoft.com/office/powerpoint/2010/main" val="734923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98878" y="435907"/>
            <a:ext cx="2099257" cy="927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98878" y="570744"/>
            <a:ext cx="1977711" cy="646331"/>
          </a:xfrm>
          <a:prstGeom prst="rect">
            <a:avLst/>
          </a:prstGeom>
          <a:noFill/>
        </p:spPr>
        <p:txBody>
          <a:bodyPr wrap="square" rtlCol="0">
            <a:spAutoFit/>
          </a:bodyPr>
          <a:lstStyle/>
          <a:p>
            <a:pPr algn="ctr"/>
            <a:r>
              <a:rPr lang="en-US" dirty="0" smtClean="0"/>
              <a:t>Food Inspection Dataset</a:t>
            </a:r>
            <a:endParaRPr lang="en-US" dirty="0"/>
          </a:p>
        </p:txBody>
      </p:sp>
      <p:sp>
        <p:nvSpPr>
          <p:cNvPr id="8" name="Rectangle 7"/>
          <p:cNvSpPr/>
          <p:nvPr/>
        </p:nvSpPr>
        <p:spPr>
          <a:xfrm>
            <a:off x="8533327" y="386366"/>
            <a:ext cx="194471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503327" y="507453"/>
            <a:ext cx="1909727" cy="646331"/>
          </a:xfrm>
          <a:prstGeom prst="rect">
            <a:avLst/>
          </a:prstGeom>
          <a:noFill/>
        </p:spPr>
        <p:txBody>
          <a:bodyPr wrap="square" rtlCol="0">
            <a:spAutoFit/>
          </a:bodyPr>
          <a:lstStyle/>
          <a:p>
            <a:pPr algn="ctr"/>
            <a:r>
              <a:rPr lang="en-US" dirty="0" smtClean="0"/>
              <a:t>Crime History Dataset</a:t>
            </a:r>
            <a:endParaRPr lang="en-US" dirty="0"/>
          </a:p>
        </p:txBody>
      </p:sp>
      <p:cxnSp>
        <p:nvCxnSpPr>
          <p:cNvPr id="11" name="Straight Arrow Connector 10"/>
          <p:cNvCxnSpPr/>
          <p:nvPr/>
        </p:nvCxnSpPr>
        <p:spPr>
          <a:xfrm flipH="1">
            <a:off x="3348505" y="1324549"/>
            <a:ext cx="1" cy="43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505681" y="1185799"/>
            <a:ext cx="0" cy="443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429556" y="1764406"/>
            <a:ext cx="4012840" cy="99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78246" y="2069052"/>
            <a:ext cx="2967507" cy="584775"/>
          </a:xfrm>
          <a:prstGeom prst="rect">
            <a:avLst/>
          </a:prstGeom>
          <a:noFill/>
        </p:spPr>
        <p:txBody>
          <a:bodyPr wrap="square" rtlCol="0">
            <a:spAutoFit/>
          </a:bodyPr>
          <a:lstStyle/>
          <a:p>
            <a:r>
              <a:rPr lang="en-US" sz="1600" dirty="0" smtClean="0"/>
              <a:t>Extract </a:t>
            </a:r>
            <a:r>
              <a:rPr lang="en-US" sz="1600" dirty="0"/>
              <a:t>zip </a:t>
            </a:r>
            <a:r>
              <a:rPr lang="en-US" sz="1600" dirty="0" smtClean="0"/>
              <a:t>code, year </a:t>
            </a:r>
            <a:r>
              <a:rPr lang="en-US" sz="1600" dirty="0"/>
              <a:t>of opening for every </a:t>
            </a:r>
            <a:r>
              <a:rPr lang="en-US" sz="1600" dirty="0" smtClean="0"/>
              <a:t>store.</a:t>
            </a:r>
            <a:endParaRPr lang="en-US" sz="1600" dirty="0"/>
          </a:p>
        </p:txBody>
      </p:sp>
      <p:sp>
        <p:nvSpPr>
          <p:cNvPr id="27" name="Oval 26"/>
          <p:cNvSpPr/>
          <p:nvPr/>
        </p:nvSpPr>
        <p:spPr>
          <a:xfrm>
            <a:off x="4936363" y="4283289"/>
            <a:ext cx="3596963" cy="1544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414658" y="4554553"/>
            <a:ext cx="3024758" cy="954107"/>
          </a:xfrm>
          <a:prstGeom prst="rect">
            <a:avLst/>
          </a:prstGeom>
          <a:noFill/>
        </p:spPr>
        <p:txBody>
          <a:bodyPr wrap="square" rtlCol="0">
            <a:spAutoFit/>
          </a:bodyPr>
          <a:lstStyle/>
          <a:p>
            <a:r>
              <a:rPr lang="en-US" sz="1400" dirty="0"/>
              <a:t>For every zip code, calculate summation of </a:t>
            </a:r>
            <a:r>
              <a:rPr lang="en-US" sz="1400" dirty="0" smtClean="0"/>
              <a:t>crime </a:t>
            </a:r>
            <a:r>
              <a:rPr lang="en-US" sz="1400" dirty="0"/>
              <a:t>rates 5 years prior to maximum year and those 5 years after maximum year.</a:t>
            </a:r>
          </a:p>
        </p:txBody>
      </p:sp>
      <p:sp>
        <p:nvSpPr>
          <p:cNvPr id="33" name="Rectangle 32"/>
          <p:cNvSpPr/>
          <p:nvPr/>
        </p:nvSpPr>
        <p:spPr>
          <a:xfrm>
            <a:off x="5696857" y="6114853"/>
            <a:ext cx="2162579" cy="654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988843" y="6263185"/>
            <a:ext cx="1688942" cy="338554"/>
          </a:xfrm>
          <a:prstGeom prst="rect">
            <a:avLst/>
          </a:prstGeom>
          <a:noFill/>
        </p:spPr>
        <p:txBody>
          <a:bodyPr wrap="square" rtlCol="0">
            <a:spAutoFit/>
          </a:bodyPr>
          <a:lstStyle/>
          <a:p>
            <a:r>
              <a:rPr lang="en-US" sz="1600" dirty="0" smtClean="0"/>
              <a:t>Analyze results</a:t>
            </a:r>
            <a:endParaRPr lang="en-US" sz="1600" dirty="0"/>
          </a:p>
        </p:txBody>
      </p:sp>
      <p:sp>
        <p:nvSpPr>
          <p:cNvPr id="35" name="TextBox 34"/>
          <p:cNvSpPr txBox="1"/>
          <p:nvPr/>
        </p:nvSpPr>
        <p:spPr>
          <a:xfrm>
            <a:off x="-721217" y="3646697"/>
            <a:ext cx="45719" cy="369332"/>
          </a:xfrm>
          <a:prstGeom prst="rect">
            <a:avLst/>
          </a:prstGeom>
          <a:noFill/>
        </p:spPr>
        <p:txBody>
          <a:bodyPr wrap="square" rtlCol="0">
            <a:spAutoFit/>
          </a:bodyPr>
          <a:lstStyle/>
          <a:p>
            <a:endParaRPr lang="en-US" dirty="0"/>
          </a:p>
        </p:txBody>
      </p:sp>
      <p:sp>
        <p:nvSpPr>
          <p:cNvPr id="2" name="Oval 1"/>
          <p:cNvSpPr/>
          <p:nvPr/>
        </p:nvSpPr>
        <p:spPr>
          <a:xfrm>
            <a:off x="7416617" y="1629605"/>
            <a:ext cx="3790955" cy="1103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90497" y="2007047"/>
            <a:ext cx="3630370" cy="523220"/>
          </a:xfrm>
          <a:prstGeom prst="rect">
            <a:avLst/>
          </a:prstGeom>
          <a:noFill/>
        </p:spPr>
        <p:txBody>
          <a:bodyPr wrap="square" rtlCol="0">
            <a:spAutoFit/>
          </a:bodyPr>
          <a:lstStyle/>
          <a:p>
            <a:r>
              <a:rPr lang="en-US" sz="1400" dirty="0"/>
              <a:t>Use Google Maps Geocoder API to convert (latitude, longitude) to zip codes.</a:t>
            </a:r>
          </a:p>
        </p:txBody>
      </p:sp>
      <p:sp>
        <p:nvSpPr>
          <p:cNvPr id="14" name="Rectangle 13"/>
          <p:cNvSpPr/>
          <p:nvPr/>
        </p:nvSpPr>
        <p:spPr>
          <a:xfrm>
            <a:off x="8568310" y="3220660"/>
            <a:ext cx="1815921" cy="1368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662114" y="3518398"/>
            <a:ext cx="1609859" cy="954107"/>
          </a:xfrm>
          <a:prstGeom prst="rect">
            <a:avLst/>
          </a:prstGeom>
          <a:noFill/>
        </p:spPr>
        <p:txBody>
          <a:bodyPr wrap="square" rtlCol="0">
            <a:spAutoFit/>
          </a:bodyPr>
          <a:lstStyle/>
          <a:p>
            <a:r>
              <a:rPr lang="en-US" sz="1400" dirty="0" smtClean="0"/>
              <a:t>For every zip code, calculate the crime score for every year</a:t>
            </a:r>
            <a:endParaRPr lang="en-US" sz="1400" dirty="0"/>
          </a:p>
        </p:txBody>
      </p:sp>
      <p:cxnSp>
        <p:nvCxnSpPr>
          <p:cNvPr id="21" name="Straight Arrow Connector 20"/>
          <p:cNvCxnSpPr>
            <a:endCxn id="27" idx="2"/>
          </p:cNvCxnSpPr>
          <p:nvPr/>
        </p:nvCxnSpPr>
        <p:spPr>
          <a:xfrm>
            <a:off x="4078579" y="4587770"/>
            <a:ext cx="857784" cy="467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8506" y="2790406"/>
            <a:ext cx="0" cy="38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458191" y="2768004"/>
            <a:ext cx="0" cy="44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7" idx="6"/>
          </p:cNvCxnSpPr>
          <p:nvPr/>
        </p:nvCxnSpPr>
        <p:spPr>
          <a:xfrm flipH="1">
            <a:off x="8533326" y="4536534"/>
            <a:ext cx="384385" cy="5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5696857" y="386366"/>
            <a:ext cx="1677471" cy="461665"/>
          </a:xfrm>
          <a:prstGeom prst="rect">
            <a:avLst/>
          </a:prstGeom>
          <a:noFill/>
        </p:spPr>
        <p:txBody>
          <a:bodyPr wrap="square" rtlCol="0">
            <a:spAutoFit/>
          </a:bodyPr>
          <a:lstStyle/>
          <a:p>
            <a:r>
              <a:rPr lang="en-US" sz="2400" b="1" u="sng" dirty="0" smtClean="0">
                <a:latin typeface="Century" panose="02040604050505020304" pitchFamily="18" charset="0"/>
                <a:cs typeface="Times New Roman" panose="02020603050405020304" pitchFamily="18" charset="0"/>
              </a:rPr>
              <a:t>Analysis 3</a:t>
            </a:r>
            <a:endParaRPr lang="en-US" sz="2400" b="1" u="sng" dirty="0">
              <a:latin typeface="Century" panose="02040604050505020304" pitchFamily="18" charset="0"/>
              <a:cs typeface="Times New Roman" panose="02020603050405020304" pitchFamily="18" charset="0"/>
            </a:endParaRPr>
          </a:p>
        </p:txBody>
      </p:sp>
      <p:sp>
        <p:nvSpPr>
          <p:cNvPr id="32" name="Rectangle 31"/>
          <p:cNvSpPr/>
          <p:nvPr/>
        </p:nvSpPr>
        <p:spPr>
          <a:xfrm>
            <a:off x="2012427" y="3189083"/>
            <a:ext cx="2743199" cy="1665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064376" y="3494129"/>
            <a:ext cx="2743199" cy="1384995"/>
          </a:xfrm>
          <a:prstGeom prst="rect">
            <a:avLst/>
          </a:prstGeom>
          <a:noFill/>
        </p:spPr>
        <p:txBody>
          <a:bodyPr wrap="square" rtlCol="0">
            <a:spAutoFit/>
          </a:bodyPr>
          <a:lstStyle/>
          <a:p>
            <a:r>
              <a:rPr lang="en-US" sz="1400" dirty="0"/>
              <a:t>For every zip code and year, calculate the number of stores opened and then for every zip code, calculate the year in which maximum number of stores opened.</a:t>
            </a:r>
          </a:p>
        </p:txBody>
      </p:sp>
      <p:cxnSp>
        <p:nvCxnSpPr>
          <p:cNvPr id="7" name="Straight Arrow Connector 6"/>
          <p:cNvCxnSpPr/>
          <p:nvPr/>
        </p:nvCxnSpPr>
        <p:spPr>
          <a:xfrm>
            <a:off x="6691106" y="5729039"/>
            <a:ext cx="1" cy="38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46253" y="3214573"/>
            <a:ext cx="1675545" cy="369332"/>
          </a:xfrm>
          <a:prstGeom prst="rect">
            <a:avLst/>
          </a:prstGeom>
          <a:noFill/>
        </p:spPr>
        <p:txBody>
          <a:bodyPr wrap="square" rtlCol="0">
            <a:spAutoFit/>
          </a:bodyPr>
          <a:lstStyle/>
          <a:p>
            <a:r>
              <a:rPr lang="en-US" dirty="0" smtClean="0"/>
              <a:t>MR 1 &amp; MR 2</a:t>
            </a:r>
            <a:endParaRPr lang="en-US" dirty="0"/>
          </a:p>
        </p:txBody>
      </p:sp>
      <p:sp>
        <p:nvSpPr>
          <p:cNvPr id="30" name="TextBox 29"/>
          <p:cNvSpPr txBox="1"/>
          <p:nvPr/>
        </p:nvSpPr>
        <p:spPr>
          <a:xfrm>
            <a:off x="6122152" y="4295721"/>
            <a:ext cx="1397358" cy="369332"/>
          </a:xfrm>
          <a:prstGeom prst="rect">
            <a:avLst/>
          </a:prstGeom>
          <a:noFill/>
        </p:spPr>
        <p:txBody>
          <a:bodyPr wrap="square" rtlCol="0">
            <a:spAutoFit/>
          </a:bodyPr>
          <a:lstStyle/>
          <a:p>
            <a:r>
              <a:rPr lang="en-US" dirty="0"/>
              <a:t> </a:t>
            </a:r>
            <a:r>
              <a:rPr lang="en-US" dirty="0" smtClean="0"/>
              <a:t>     MR</a:t>
            </a:r>
            <a:endParaRPr lang="en-US" dirty="0"/>
          </a:p>
        </p:txBody>
      </p:sp>
      <p:sp>
        <p:nvSpPr>
          <p:cNvPr id="40" name="TextBox 39"/>
          <p:cNvSpPr txBox="1"/>
          <p:nvPr/>
        </p:nvSpPr>
        <p:spPr>
          <a:xfrm>
            <a:off x="8874615" y="3231341"/>
            <a:ext cx="1397358" cy="369332"/>
          </a:xfrm>
          <a:prstGeom prst="rect">
            <a:avLst/>
          </a:prstGeom>
          <a:noFill/>
        </p:spPr>
        <p:txBody>
          <a:bodyPr wrap="square" rtlCol="0">
            <a:spAutoFit/>
          </a:bodyPr>
          <a:lstStyle/>
          <a:p>
            <a:r>
              <a:rPr lang="en-US" dirty="0"/>
              <a:t> </a:t>
            </a:r>
            <a:r>
              <a:rPr lang="en-US" dirty="0" smtClean="0"/>
              <a:t>     MR</a:t>
            </a:r>
            <a:endParaRPr lang="en-US" dirty="0"/>
          </a:p>
        </p:txBody>
      </p:sp>
      <p:sp>
        <p:nvSpPr>
          <p:cNvPr id="41" name="TextBox 40"/>
          <p:cNvSpPr txBox="1"/>
          <p:nvPr/>
        </p:nvSpPr>
        <p:spPr>
          <a:xfrm>
            <a:off x="2680757" y="1770250"/>
            <a:ext cx="1675545" cy="369332"/>
          </a:xfrm>
          <a:prstGeom prst="rect">
            <a:avLst/>
          </a:prstGeom>
          <a:noFill/>
        </p:spPr>
        <p:txBody>
          <a:bodyPr wrap="square" rtlCol="0">
            <a:spAutoFit/>
          </a:bodyPr>
          <a:lstStyle/>
          <a:p>
            <a:r>
              <a:rPr lang="en-US" dirty="0" smtClean="0"/>
              <a:t>Data Cleanup</a:t>
            </a:r>
            <a:endParaRPr lang="en-US" dirty="0"/>
          </a:p>
        </p:txBody>
      </p:sp>
      <p:sp>
        <p:nvSpPr>
          <p:cNvPr id="42" name="TextBox 41"/>
          <p:cNvSpPr txBox="1"/>
          <p:nvPr/>
        </p:nvSpPr>
        <p:spPr>
          <a:xfrm>
            <a:off x="8438229" y="1695935"/>
            <a:ext cx="1675545" cy="369332"/>
          </a:xfrm>
          <a:prstGeom prst="rect">
            <a:avLst/>
          </a:prstGeom>
          <a:noFill/>
        </p:spPr>
        <p:txBody>
          <a:bodyPr wrap="square" rtlCol="0">
            <a:spAutoFit/>
          </a:bodyPr>
          <a:lstStyle/>
          <a:p>
            <a:r>
              <a:rPr lang="en-US" dirty="0" smtClean="0"/>
              <a:t>Data Cleanup</a:t>
            </a:r>
            <a:endParaRPr lang="en-US" dirty="0"/>
          </a:p>
        </p:txBody>
      </p:sp>
    </p:spTree>
    <p:extLst>
      <p:ext uri="{BB962C8B-B14F-4D97-AF65-F5344CB8AC3E}">
        <p14:creationId xmlns:p14="http://schemas.microsoft.com/office/powerpoint/2010/main" val="4150267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301023705"/>
              </p:ext>
            </p:extLst>
          </p:nvPr>
        </p:nvGraphicFramePr>
        <p:xfrm>
          <a:off x="1321147" y="609600"/>
          <a:ext cx="8813453" cy="46608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219200" y="5679162"/>
            <a:ext cx="9143653" cy="923330"/>
          </a:xfrm>
          <a:prstGeom prst="rect">
            <a:avLst/>
          </a:prstGeom>
          <a:noFill/>
        </p:spPr>
        <p:txBody>
          <a:bodyPr wrap="square" rtlCol="0">
            <a:spAutoFit/>
          </a:bodyPr>
          <a:lstStyle/>
          <a:p>
            <a:r>
              <a:rPr lang="en-US" u="sng" dirty="0">
                <a:latin typeface="Century" panose="02040604050505020304" pitchFamily="18" charset="0"/>
              </a:rPr>
              <a:t>RESULT:</a:t>
            </a:r>
            <a:endParaRPr lang="en-US" dirty="0">
              <a:latin typeface="Century" panose="02040604050505020304" pitchFamily="18" charset="0"/>
            </a:endParaRPr>
          </a:p>
          <a:p>
            <a:r>
              <a:rPr lang="en-US" dirty="0" smtClean="0">
                <a:latin typeface="Century" panose="02040604050505020304" pitchFamily="18" charset="0"/>
              </a:rPr>
              <a:t>In </a:t>
            </a:r>
            <a:r>
              <a:rPr lang="en-US" dirty="0">
                <a:latin typeface="Century" panose="02040604050505020304" pitchFamily="18" charset="0"/>
              </a:rPr>
              <a:t>an </a:t>
            </a:r>
            <a:r>
              <a:rPr lang="en-US" dirty="0" smtClean="0">
                <a:latin typeface="Century" panose="02040604050505020304" pitchFamily="18" charset="0"/>
              </a:rPr>
              <a:t>area, as </a:t>
            </a:r>
            <a:r>
              <a:rPr lang="en-US" dirty="0">
                <a:latin typeface="Century" panose="02040604050505020304" pitchFamily="18" charset="0"/>
              </a:rPr>
              <a:t>the number of recently opened shops increase, the </a:t>
            </a:r>
            <a:r>
              <a:rPr lang="en-US" dirty="0" smtClean="0">
                <a:latin typeface="Century" panose="02040604050505020304" pitchFamily="18" charset="0"/>
              </a:rPr>
              <a:t>crime rates </a:t>
            </a:r>
            <a:r>
              <a:rPr lang="en-US" dirty="0">
                <a:latin typeface="Century" panose="02040604050505020304" pitchFamily="18" charset="0"/>
              </a:rPr>
              <a:t>also increase.</a:t>
            </a:r>
          </a:p>
        </p:txBody>
      </p:sp>
    </p:spTree>
    <p:extLst>
      <p:ext uri="{BB962C8B-B14F-4D97-AF65-F5344CB8AC3E}">
        <p14:creationId xmlns:p14="http://schemas.microsoft.com/office/powerpoint/2010/main" val="2315750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28699" y="368299"/>
            <a:ext cx="362560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p:cNvGraphicFramePr>
          <p:nvPr>
            <p:extLst>
              <p:ext uri="{D42A27DB-BD31-4B8C-83A1-F6EECF244321}">
                <p14:modId xmlns:p14="http://schemas.microsoft.com/office/powerpoint/2010/main" val="455279796"/>
              </p:ext>
            </p:extLst>
          </p:nvPr>
        </p:nvGraphicFramePr>
        <p:xfrm>
          <a:off x="1193800" y="253999"/>
          <a:ext cx="9804400" cy="5651501"/>
        </p:xfrm>
        <a:graphic>
          <a:graphicData uri="http://schemas.openxmlformats.org/presentationml/2006/ole">
            <mc:AlternateContent xmlns:mc="http://schemas.openxmlformats.org/markup-compatibility/2006">
              <mc:Choice xmlns:v="urn:schemas-microsoft-com:vml" Requires="v">
                <p:oleObj spid="_x0000_s6208" name="Chart" r:id="rId3" imgW="3353003" imgH="2314648" progId="Excel.Chart.8">
                  <p:embed/>
                </p:oleObj>
              </mc:Choice>
              <mc:Fallback>
                <p:oleObj name="Chart" r:id="rId3" imgW="3353003" imgH="2314648" progId="Excel.Chart.8">
                  <p:embed/>
                  <p:pic>
                    <p:nvPicPr>
                      <p:cNvPr id="0" name="Object 1"/>
                      <p:cNvPicPr>
                        <a:picLocks noChangeArrowheads="1"/>
                      </p:cNvPicPr>
                      <p:nvPr/>
                    </p:nvPicPr>
                    <p:blipFill>
                      <a:blip r:embed="rId4"/>
                      <a:srcRect/>
                      <a:stretch>
                        <a:fillRect/>
                      </a:stretch>
                    </p:blipFill>
                    <p:spPr bwMode="auto">
                      <a:xfrm>
                        <a:off x="1193800" y="253999"/>
                        <a:ext cx="9804400" cy="5651501"/>
                      </a:xfrm>
                      <a:prstGeom prst="rect">
                        <a:avLst/>
                      </a:prstGeom>
                      <a:noFill/>
                    </p:spPr>
                  </p:pic>
                </p:oleObj>
              </mc:Fallback>
            </mc:AlternateContent>
          </a:graphicData>
        </a:graphic>
      </p:graphicFrame>
      <p:sp>
        <p:nvSpPr>
          <p:cNvPr id="7" name="TextBox 6"/>
          <p:cNvSpPr txBox="1"/>
          <p:nvPr/>
        </p:nvSpPr>
        <p:spPr>
          <a:xfrm>
            <a:off x="1282700" y="5791200"/>
            <a:ext cx="9232900" cy="923330"/>
          </a:xfrm>
          <a:prstGeom prst="rect">
            <a:avLst/>
          </a:prstGeom>
          <a:noFill/>
        </p:spPr>
        <p:txBody>
          <a:bodyPr wrap="square" rtlCol="0">
            <a:spAutoFit/>
          </a:bodyPr>
          <a:lstStyle/>
          <a:p>
            <a:r>
              <a:rPr lang="en-US" b="1" u="sng" dirty="0">
                <a:latin typeface="Century" panose="02040604050505020304" pitchFamily="18" charset="0"/>
              </a:rPr>
              <a:t>RESULT:</a:t>
            </a:r>
            <a:endParaRPr lang="en-US" dirty="0">
              <a:latin typeface="Century" panose="02040604050505020304" pitchFamily="18" charset="0"/>
            </a:endParaRPr>
          </a:p>
          <a:p>
            <a:r>
              <a:rPr lang="en-US" b="1" dirty="0" smtClean="0">
                <a:latin typeface="Century" panose="02040604050505020304" pitchFamily="18" charset="0"/>
              </a:rPr>
              <a:t>In some cases, with </a:t>
            </a:r>
            <a:r>
              <a:rPr lang="en-US" b="1" dirty="0">
                <a:latin typeface="Century" panose="02040604050505020304" pitchFamily="18" charset="0"/>
              </a:rPr>
              <a:t>an increase in recently opened stores, there is </a:t>
            </a:r>
            <a:r>
              <a:rPr lang="en-US" b="1" dirty="0" smtClean="0">
                <a:latin typeface="Century" panose="02040604050505020304" pitchFamily="18" charset="0"/>
              </a:rPr>
              <a:t>very less increase or a decline in crime rates</a:t>
            </a:r>
            <a:endParaRPr lang="en-US" b="1" dirty="0">
              <a:latin typeface="Century" panose="02040604050505020304" pitchFamily="18" charset="0"/>
            </a:endParaRPr>
          </a:p>
        </p:txBody>
      </p:sp>
    </p:spTree>
    <p:extLst>
      <p:ext uri="{BB962C8B-B14F-4D97-AF65-F5344CB8AC3E}">
        <p14:creationId xmlns:p14="http://schemas.microsoft.com/office/powerpoint/2010/main" val="2021082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0"/>
            <a:ext cx="10515600" cy="5919386"/>
          </a:xfrm>
        </p:spPr>
        <p:txBody>
          <a:bodyPr>
            <a:normAutofit/>
          </a:bodyPr>
          <a:lstStyle/>
          <a:p>
            <a:pPr marL="0" indent="0">
              <a:buNone/>
            </a:pPr>
            <a:r>
              <a:rPr lang="en-US" sz="4400" b="1" u="sng" dirty="0" smtClean="0">
                <a:latin typeface="Century" panose="02040604050505020304" pitchFamily="18" charset="0"/>
              </a:rPr>
              <a:t>Project</a:t>
            </a:r>
            <a:r>
              <a:rPr lang="en-US" sz="4400" b="1" dirty="0" smtClean="0">
                <a:latin typeface="Century" panose="02040604050505020304" pitchFamily="18" charset="0"/>
              </a:rPr>
              <a:t> :  </a:t>
            </a:r>
            <a:r>
              <a:rPr lang="en-US" sz="3600" b="1" i="1" dirty="0" smtClean="0">
                <a:latin typeface="Century" panose="02040604050505020304" pitchFamily="18" charset="0"/>
              </a:rPr>
              <a:t>FIND YOUR NEIGHBORHOOD !  </a:t>
            </a:r>
          </a:p>
          <a:p>
            <a:pPr marL="0" indent="0">
              <a:buNone/>
            </a:pPr>
            <a:r>
              <a:rPr lang="en-US" sz="4400" b="1" dirty="0" smtClean="0">
                <a:latin typeface="Century" panose="02040604050505020304" pitchFamily="18" charset="0"/>
              </a:rPr>
              <a:t/>
            </a:r>
            <a:br>
              <a:rPr lang="en-US" sz="4400" b="1" dirty="0" smtClean="0">
                <a:latin typeface="Century" panose="02040604050505020304" pitchFamily="18" charset="0"/>
              </a:rPr>
            </a:br>
            <a:endParaRPr lang="en-US" sz="4400" b="1" dirty="0" smtClean="0">
              <a:latin typeface="Century" panose="02040604050505020304" pitchFamily="18" charset="0"/>
            </a:endParaRPr>
          </a:p>
          <a:p>
            <a:pPr marL="0" indent="0">
              <a:buNone/>
            </a:pPr>
            <a:r>
              <a:rPr lang="en-US" sz="4400" b="1" u="sng" dirty="0" smtClean="0">
                <a:latin typeface="Century" panose="02040604050505020304" pitchFamily="18" charset="0"/>
              </a:rPr>
              <a:t>Team</a:t>
            </a:r>
            <a:r>
              <a:rPr lang="en-US" sz="4400" b="1" dirty="0" smtClean="0">
                <a:latin typeface="Century" panose="02040604050505020304" pitchFamily="18" charset="0"/>
              </a:rPr>
              <a:t>: </a:t>
            </a:r>
            <a:r>
              <a:rPr lang="en-US" sz="4000" b="1" i="1" dirty="0" smtClean="0">
                <a:latin typeface="Century" panose="02040604050505020304" pitchFamily="18" charset="0"/>
              </a:rPr>
              <a:t>Anisha Bhatla(ab6544),</a:t>
            </a:r>
            <a:endParaRPr lang="en-US" sz="4000" b="1" dirty="0" smtClean="0">
              <a:latin typeface="Century" panose="02040604050505020304" pitchFamily="18" charset="0"/>
            </a:endParaRPr>
          </a:p>
          <a:p>
            <a:pPr marL="0" indent="0">
              <a:buNone/>
            </a:pPr>
            <a:r>
              <a:rPr lang="en-US" sz="4000" b="1" i="1" dirty="0" smtClean="0">
                <a:latin typeface="Century" panose="02040604050505020304" pitchFamily="18" charset="0"/>
              </a:rPr>
              <a:t>Abhineet Kalra(ak5345), Sasha Kapoor(sk5820)</a:t>
            </a:r>
            <a:endParaRPr lang="en-US" sz="4000" b="1" dirty="0">
              <a:latin typeface="Century" panose="02040604050505020304" pitchFamily="18" charset="0"/>
            </a:endParaRPr>
          </a:p>
        </p:txBody>
      </p:sp>
    </p:spTree>
    <p:extLst>
      <p:ext uri="{BB962C8B-B14F-4D97-AF65-F5344CB8AC3E}">
        <p14:creationId xmlns:p14="http://schemas.microsoft.com/office/powerpoint/2010/main" val="2495612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545910" y="1446662"/>
            <a:ext cx="227858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 name="Object 5"/>
          <p:cNvGraphicFramePr>
            <a:graphicFrameLocks/>
          </p:cNvGraphicFramePr>
          <p:nvPr>
            <p:extLst>
              <p:ext uri="{D42A27DB-BD31-4B8C-83A1-F6EECF244321}">
                <p14:modId xmlns:p14="http://schemas.microsoft.com/office/powerpoint/2010/main" val="2236813380"/>
              </p:ext>
            </p:extLst>
          </p:nvPr>
        </p:nvGraphicFramePr>
        <p:xfrm>
          <a:off x="1426704" y="428317"/>
          <a:ext cx="8974791" cy="473999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447607" y="5219114"/>
            <a:ext cx="8932984" cy="369332"/>
          </a:xfrm>
          <a:prstGeom prst="rect">
            <a:avLst/>
          </a:prstGeom>
          <a:noFill/>
        </p:spPr>
        <p:txBody>
          <a:bodyPr wrap="square" rtlCol="0">
            <a:spAutoFit/>
          </a:bodyPr>
          <a:lstStyle/>
          <a:p>
            <a:r>
              <a:rPr lang="en-US" b="1" dirty="0" smtClean="0"/>
              <a:t>In all </a:t>
            </a:r>
            <a:r>
              <a:rPr lang="en-US" b="1" dirty="0"/>
              <a:t>three analysis, the zip code that stood out the most was 60661. </a:t>
            </a:r>
          </a:p>
        </p:txBody>
      </p:sp>
    </p:spTree>
    <p:extLst>
      <p:ext uri="{BB962C8B-B14F-4D97-AF65-F5344CB8AC3E}">
        <p14:creationId xmlns:p14="http://schemas.microsoft.com/office/powerpoint/2010/main" val="2225321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7583"/>
            <a:ext cx="10515600" cy="5069380"/>
          </a:xfrm>
        </p:spPr>
        <p:txBody>
          <a:bodyPr/>
          <a:lstStyle/>
          <a:p>
            <a:pPr marL="0" indent="0">
              <a:buNone/>
            </a:pPr>
            <a:r>
              <a:rPr lang="en-US" sz="4000" b="1" dirty="0" smtClean="0">
                <a:solidFill>
                  <a:srgbClr val="CC0000"/>
                </a:solidFill>
                <a:latin typeface="Century" panose="02040604050505020304" pitchFamily="18" charset="0"/>
              </a:rPr>
              <a:t>Obstacles</a:t>
            </a:r>
          </a:p>
          <a:p>
            <a:endParaRPr lang="en-US" sz="1100" b="1" dirty="0" smtClean="0">
              <a:latin typeface="Century" panose="02040604050505020304" pitchFamily="18" charset="0"/>
            </a:endParaRPr>
          </a:p>
          <a:p>
            <a:r>
              <a:rPr lang="en-US" b="1" dirty="0" smtClean="0">
                <a:latin typeface="Century" panose="02040604050505020304" pitchFamily="18" charset="0"/>
              </a:rPr>
              <a:t>Change </a:t>
            </a:r>
            <a:r>
              <a:rPr lang="en-US" b="1" dirty="0">
                <a:latin typeface="Century" panose="02040604050505020304" pitchFamily="18" charset="0"/>
              </a:rPr>
              <a:t>of analytic project- no access to startup companies </a:t>
            </a:r>
            <a:r>
              <a:rPr lang="en-US" b="1" dirty="0" smtClean="0">
                <a:latin typeface="Century" panose="02040604050505020304" pitchFamily="18" charset="0"/>
              </a:rPr>
              <a:t>data</a:t>
            </a:r>
            <a:r>
              <a:rPr lang="en-US" b="1" dirty="0">
                <a:latin typeface="Century" panose="02040604050505020304" pitchFamily="18" charset="0"/>
              </a:rPr>
              <a:t>.</a:t>
            </a:r>
          </a:p>
          <a:p>
            <a:r>
              <a:rPr lang="en-US" b="1" dirty="0" smtClean="0">
                <a:latin typeface="Century" panose="02040604050505020304" pitchFamily="18" charset="0"/>
              </a:rPr>
              <a:t>Difficulty </a:t>
            </a:r>
            <a:r>
              <a:rPr lang="en-US" b="1" dirty="0" smtClean="0">
                <a:latin typeface="Century" panose="02040604050505020304" pitchFamily="18" charset="0"/>
              </a:rPr>
              <a:t>using raw crime data problems encountered while converting latitude and longitude into zip codes.</a:t>
            </a:r>
          </a:p>
          <a:p>
            <a:endParaRPr lang="en-US" b="1" dirty="0">
              <a:latin typeface="Century" panose="02040604050505020304" pitchFamily="18" charset="0"/>
            </a:endParaRPr>
          </a:p>
        </p:txBody>
      </p:sp>
      <p:sp>
        <p:nvSpPr>
          <p:cNvPr id="5" name="Title 1"/>
          <p:cNvSpPr>
            <a:spLocks noGrp="1"/>
          </p:cNvSpPr>
          <p:nvPr>
            <p:ph type="title"/>
          </p:nvPr>
        </p:nvSpPr>
        <p:spPr>
          <a:xfrm>
            <a:off x="669701" y="518855"/>
            <a:ext cx="10684099" cy="785612"/>
          </a:xfrm>
        </p:spPr>
        <p:txBody>
          <a:bodyPr>
            <a:normAutofit fontScale="90000"/>
          </a:bodyPr>
          <a:lstStyle/>
          <a:p>
            <a:r>
              <a:rPr lang="en-US" sz="4400" b="1" dirty="0" smtClean="0">
                <a:latin typeface="Century" panose="02040604050505020304" pitchFamily="18" charset="0"/>
              </a:rPr>
              <a:t>Find Your Neighborhood !</a:t>
            </a:r>
            <a:r>
              <a:rPr lang="en-US" b="1" dirty="0" smtClean="0">
                <a:latin typeface="Century" panose="02040604050505020304" pitchFamily="18" charset="0"/>
              </a:rPr>
              <a:t/>
            </a:r>
            <a:br>
              <a:rPr lang="en-US" b="1" dirty="0" smtClean="0">
                <a:latin typeface="Century" panose="02040604050505020304" pitchFamily="18" charset="0"/>
              </a:rPr>
            </a:br>
            <a:endParaRPr lang="en-US" b="1" dirty="0">
              <a:latin typeface="Century" panose="02040604050505020304" pitchFamily="18" charset="0"/>
            </a:endParaRPr>
          </a:p>
        </p:txBody>
      </p:sp>
    </p:spTree>
    <p:extLst>
      <p:ext uri="{BB962C8B-B14F-4D97-AF65-F5344CB8AC3E}">
        <p14:creationId xmlns:p14="http://schemas.microsoft.com/office/powerpoint/2010/main" val="2844071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107" y="1117286"/>
            <a:ext cx="10515600" cy="5579728"/>
          </a:xfrm>
        </p:spPr>
        <p:txBody>
          <a:bodyPr>
            <a:normAutofit fontScale="77500" lnSpcReduction="20000"/>
          </a:bodyPr>
          <a:lstStyle/>
          <a:p>
            <a:pPr marL="0" indent="0">
              <a:buNone/>
            </a:pPr>
            <a:r>
              <a:rPr lang="en-US" sz="4000" b="1" dirty="0" smtClean="0">
                <a:solidFill>
                  <a:srgbClr val="CC0000"/>
                </a:solidFill>
                <a:latin typeface="Century" panose="02040604050505020304" pitchFamily="18" charset="0"/>
              </a:rPr>
              <a:t>Summary</a:t>
            </a:r>
          </a:p>
          <a:p>
            <a:r>
              <a:rPr lang="en-US" b="1" dirty="0">
                <a:latin typeface="Century" panose="02040604050505020304" pitchFamily="18" charset="0"/>
              </a:rPr>
              <a:t>We have found the best five and worst five zip codes in Chicago based on 311 service request database and crime database.</a:t>
            </a:r>
          </a:p>
          <a:p>
            <a:r>
              <a:rPr lang="en-US" b="1" dirty="0">
                <a:latin typeface="Century" panose="02040604050505020304" pitchFamily="18" charset="0"/>
              </a:rPr>
              <a:t>We have also evidently proved that as more stores open in a particular zip code, the property prices increase and so does crime.</a:t>
            </a:r>
          </a:p>
          <a:p>
            <a:r>
              <a:rPr lang="en-US" b="1" dirty="0">
                <a:latin typeface="Century" panose="02040604050505020304" pitchFamily="18" charset="0"/>
              </a:rPr>
              <a:t>Lastly, we have concluded that 60661 proves to be the best zip code in all respects, having less crime rate, property prices and 311 service complaints.</a:t>
            </a:r>
          </a:p>
          <a:p>
            <a:pPr marL="0" indent="0">
              <a:buNone/>
            </a:pPr>
            <a:endParaRPr lang="en-US" b="1" dirty="0" smtClean="0">
              <a:solidFill>
                <a:srgbClr val="CC0000"/>
              </a:solidFill>
              <a:latin typeface="Century" panose="02040604050505020304" pitchFamily="18" charset="0"/>
            </a:endParaRPr>
          </a:p>
          <a:p>
            <a:pPr marL="0" indent="0">
              <a:buNone/>
            </a:pPr>
            <a:r>
              <a:rPr lang="en-US" sz="4000" b="1" dirty="0">
                <a:solidFill>
                  <a:srgbClr val="CC0000"/>
                </a:solidFill>
                <a:latin typeface="Century" panose="02040604050505020304" pitchFamily="18" charset="0"/>
              </a:rPr>
              <a:t>Acknowledgements</a:t>
            </a:r>
          </a:p>
          <a:p>
            <a:r>
              <a:rPr lang="en-US" b="1" dirty="0">
                <a:latin typeface="Century" panose="02040604050505020304" pitchFamily="18" charset="0"/>
              </a:rPr>
              <a:t>Prof. </a:t>
            </a:r>
            <a:r>
              <a:rPr lang="en-US" b="1">
                <a:latin typeface="Century" panose="02040604050505020304" pitchFamily="18" charset="0"/>
              </a:rPr>
              <a:t>Suzanne Macintosh for her guidance and support during the course of this project.</a:t>
            </a:r>
          </a:p>
          <a:p>
            <a:r>
              <a:rPr lang="en-US" b="1" smtClean="0">
                <a:latin typeface="Century" panose="02040604050505020304" pitchFamily="18" charset="0"/>
              </a:rPr>
              <a:t>311 </a:t>
            </a:r>
            <a:r>
              <a:rPr lang="en-US" b="1" dirty="0" smtClean="0">
                <a:latin typeface="Century" panose="02040604050505020304" pitchFamily="18" charset="0"/>
              </a:rPr>
              <a:t>Service Requests of Chicago for putting up their database online.</a:t>
            </a:r>
          </a:p>
          <a:p>
            <a:r>
              <a:rPr lang="en-US" b="1" dirty="0" smtClean="0">
                <a:latin typeface="Century" panose="02040604050505020304" pitchFamily="18" charset="0"/>
              </a:rPr>
              <a:t>Zillow for providing the Property Trends in Chicago</a:t>
            </a:r>
          </a:p>
          <a:p>
            <a:r>
              <a:rPr lang="en-US" b="1" dirty="0" smtClean="0">
                <a:latin typeface="Century" panose="02040604050505020304" pitchFamily="18" charset="0"/>
              </a:rPr>
              <a:t>Google for providing geocoding services through their Google Maps Geocoder API.</a:t>
            </a:r>
          </a:p>
          <a:p>
            <a:r>
              <a:rPr lang="en-US" b="1" dirty="0" smtClean="0">
                <a:latin typeface="Century" panose="02040604050505020304" pitchFamily="18" charset="0"/>
              </a:rPr>
              <a:t>d</a:t>
            </a:r>
            <a:r>
              <a:rPr lang="en-US" b="1" dirty="0" smtClean="0">
                <a:latin typeface="Century" panose="02040604050505020304" pitchFamily="18" charset="0"/>
              </a:rPr>
              <a:t>ata.cityofchicago.com </a:t>
            </a:r>
            <a:r>
              <a:rPr lang="en-US" b="1" dirty="0" smtClean="0">
                <a:latin typeface="Century" panose="02040604050505020304" pitchFamily="18" charset="0"/>
              </a:rPr>
              <a:t>for providing extensive databases like food inspection and crime data.</a:t>
            </a:r>
          </a:p>
          <a:p>
            <a:endParaRPr lang="en-US" b="1" dirty="0" smtClean="0">
              <a:latin typeface="Century" panose="02040604050505020304" pitchFamily="18" charset="0"/>
            </a:endParaRPr>
          </a:p>
          <a:p>
            <a:endParaRPr lang="en-US" b="1" dirty="0">
              <a:latin typeface="Century" panose="02040604050505020304" pitchFamily="18" charset="0"/>
            </a:endParaRPr>
          </a:p>
        </p:txBody>
      </p:sp>
      <p:sp>
        <p:nvSpPr>
          <p:cNvPr id="6" name="Title 1"/>
          <p:cNvSpPr>
            <a:spLocks noGrp="1"/>
          </p:cNvSpPr>
          <p:nvPr>
            <p:ph type="title"/>
          </p:nvPr>
        </p:nvSpPr>
        <p:spPr>
          <a:xfrm>
            <a:off x="545317" y="595055"/>
            <a:ext cx="10684099" cy="785612"/>
          </a:xfrm>
        </p:spPr>
        <p:txBody>
          <a:bodyPr>
            <a:normAutofit fontScale="90000"/>
          </a:bodyPr>
          <a:lstStyle/>
          <a:p>
            <a:r>
              <a:rPr lang="en-US" sz="4400" b="1" dirty="0" smtClean="0">
                <a:latin typeface="Century" panose="02040604050505020304" pitchFamily="18" charset="0"/>
              </a:rPr>
              <a:t>Find Your Neighborhood !</a:t>
            </a:r>
            <a:r>
              <a:rPr lang="en-US" b="1" dirty="0" smtClean="0">
                <a:latin typeface="Century" panose="02040604050505020304" pitchFamily="18" charset="0"/>
              </a:rPr>
              <a:t/>
            </a:r>
            <a:br>
              <a:rPr lang="en-US" b="1" dirty="0" smtClean="0">
                <a:latin typeface="Century" panose="02040604050505020304" pitchFamily="18" charset="0"/>
              </a:rPr>
            </a:br>
            <a:endParaRPr lang="en-US" b="1" dirty="0">
              <a:latin typeface="Century" panose="02040604050505020304" pitchFamily="18" charset="0"/>
            </a:endParaRPr>
          </a:p>
        </p:txBody>
      </p:sp>
    </p:spTree>
    <p:extLst>
      <p:ext uri="{BB962C8B-B14F-4D97-AF65-F5344CB8AC3E}">
        <p14:creationId xmlns:p14="http://schemas.microsoft.com/office/powerpoint/2010/main" val="1600031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471" y="1030310"/>
            <a:ext cx="10863329" cy="5666704"/>
          </a:xfrm>
        </p:spPr>
        <p:txBody>
          <a:bodyPr>
            <a:normAutofit/>
          </a:bodyPr>
          <a:lstStyle/>
          <a:p>
            <a:pPr marL="0" indent="0">
              <a:buNone/>
            </a:pPr>
            <a:r>
              <a:rPr lang="en-US" sz="4000" b="1" dirty="0" smtClean="0">
                <a:solidFill>
                  <a:srgbClr val="CC0000"/>
                </a:solidFill>
                <a:latin typeface="Century" panose="02040604050505020304" pitchFamily="18" charset="0"/>
              </a:rPr>
              <a:t>References</a:t>
            </a:r>
          </a:p>
          <a:p>
            <a:pPr marL="0" indent="0">
              <a:buNone/>
            </a:pPr>
            <a:r>
              <a:rPr lang="en-US" sz="2000" b="1" dirty="0" smtClean="0">
                <a:latin typeface="Century" panose="02040604050505020304" pitchFamily="18" charset="0"/>
              </a:rPr>
              <a:t>[1] https://data.cityofchicago.org/Public-Safety/Crimes-2001-to-present/ijzp-q8t2</a:t>
            </a:r>
          </a:p>
          <a:p>
            <a:pPr marL="0" indent="0">
              <a:buNone/>
            </a:pPr>
            <a:r>
              <a:rPr lang="en-US" sz="2000" b="1" dirty="0" smtClean="0">
                <a:latin typeface="Century" panose="02040604050505020304" pitchFamily="18" charset="0"/>
              </a:rPr>
              <a:t>[2] https://data.cityofchicago.org/Service-Requests/311-Service-Requests-Garbage-Carts/9ksk-na4q</a:t>
            </a:r>
          </a:p>
          <a:p>
            <a:pPr marL="0" indent="0">
              <a:buNone/>
            </a:pPr>
            <a:r>
              <a:rPr lang="en-US" sz="2000" b="1" dirty="0" smtClean="0">
                <a:latin typeface="Century" panose="02040604050505020304" pitchFamily="18" charset="0"/>
              </a:rPr>
              <a:t>[3] https://data.cityofchicago.org/Service-Requests/311-Service-Requests-Sanitation-Code-Complaints/me59-5fac</a:t>
            </a:r>
          </a:p>
          <a:p>
            <a:pPr marL="0" indent="0">
              <a:buNone/>
            </a:pPr>
            <a:r>
              <a:rPr lang="en-US" sz="2000" b="1" dirty="0" smtClean="0">
                <a:latin typeface="Century" panose="02040604050505020304" pitchFamily="18" charset="0"/>
              </a:rPr>
              <a:t>[4] https://data.cityofchicago.org/Service-Requests/311-Service-Requests-Pot-Holes-Reported/7as2-ds3y</a:t>
            </a:r>
          </a:p>
          <a:p>
            <a:pPr marL="0" indent="0">
              <a:buNone/>
            </a:pPr>
            <a:r>
              <a:rPr lang="en-US" sz="2000" b="1" dirty="0" smtClean="0">
                <a:latin typeface="Century" panose="02040604050505020304" pitchFamily="18" charset="0"/>
              </a:rPr>
              <a:t>[5] https://data.cityofchicago.org/Service-Requests/311-Service-Requests-Rodent-Baiting/97t6-zrhs</a:t>
            </a:r>
          </a:p>
          <a:p>
            <a:pPr marL="0" indent="0">
              <a:buNone/>
            </a:pPr>
            <a:r>
              <a:rPr lang="en-US" sz="2000" b="1" dirty="0" smtClean="0">
                <a:latin typeface="Century" panose="02040604050505020304" pitchFamily="18" charset="0"/>
              </a:rPr>
              <a:t>[6] https://data.cityofchicago.org/Health-Human-Services/Food-Inspections/4ijn-s7e5</a:t>
            </a:r>
          </a:p>
          <a:p>
            <a:pPr marL="0" indent="0">
              <a:buNone/>
            </a:pPr>
            <a:r>
              <a:rPr lang="en-US" sz="2000" b="1" dirty="0" smtClean="0">
                <a:latin typeface="Century" panose="02040604050505020304" pitchFamily="18" charset="0"/>
              </a:rPr>
              <a:t>[7] http://www.zillow.com/research/data/#median-home-value</a:t>
            </a:r>
          </a:p>
          <a:p>
            <a:pPr marL="0" indent="0">
              <a:buNone/>
            </a:pPr>
            <a:r>
              <a:rPr lang="en-US" sz="2000" b="1" dirty="0" smtClean="0">
                <a:latin typeface="Century" panose="02040604050505020304" pitchFamily="18" charset="0"/>
              </a:rPr>
              <a:t>[8] T. White. Hadoop: The Definitive Guide. O’Reilly Media Inc., Sebastopol, CA, May 2012.</a:t>
            </a:r>
          </a:p>
          <a:p>
            <a:pPr marL="0" indent="0">
              <a:buNone/>
            </a:pPr>
            <a:endParaRPr lang="en-US" sz="2000" b="1" dirty="0" smtClean="0">
              <a:solidFill>
                <a:srgbClr val="CC0000"/>
              </a:solidFill>
              <a:latin typeface="Century" panose="02040604050505020304" pitchFamily="18" charset="0"/>
            </a:endParaRPr>
          </a:p>
          <a:p>
            <a:pPr marL="0" indent="0">
              <a:buNone/>
            </a:pPr>
            <a:endParaRPr lang="en-US" sz="2000" dirty="0">
              <a:latin typeface="Century" panose="02040604050505020304" pitchFamily="18" charset="0"/>
            </a:endParaRPr>
          </a:p>
        </p:txBody>
      </p:sp>
      <p:sp>
        <p:nvSpPr>
          <p:cNvPr id="5" name="Title 1"/>
          <p:cNvSpPr>
            <a:spLocks noGrp="1"/>
          </p:cNvSpPr>
          <p:nvPr>
            <p:ph type="title"/>
          </p:nvPr>
        </p:nvSpPr>
        <p:spPr>
          <a:xfrm>
            <a:off x="580085" y="480755"/>
            <a:ext cx="10684099" cy="785612"/>
          </a:xfrm>
        </p:spPr>
        <p:txBody>
          <a:bodyPr>
            <a:normAutofit fontScale="90000"/>
          </a:bodyPr>
          <a:lstStyle/>
          <a:p>
            <a:r>
              <a:rPr lang="en-US" sz="4400" b="1" dirty="0" smtClean="0">
                <a:latin typeface="Century" panose="02040604050505020304" pitchFamily="18" charset="0"/>
              </a:rPr>
              <a:t>Find Your Neighborhood !</a:t>
            </a:r>
            <a:r>
              <a:rPr lang="en-US" b="1" dirty="0" smtClean="0">
                <a:latin typeface="Century" panose="02040604050505020304" pitchFamily="18" charset="0"/>
              </a:rPr>
              <a:t/>
            </a:r>
            <a:br>
              <a:rPr lang="en-US" b="1" dirty="0" smtClean="0">
                <a:latin typeface="Century" panose="02040604050505020304" pitchFamily="18" charset="0"/>
              </a:rPr>
            </a:br>
            <a:endParaRPr lang="en-US" b="1" dirty="0">
              <a:latin typeface="Century" panose="02040604050505020304" pitchFamily="18" charset="0"/>
            </a:endParaRPr>
          </a:p>
        </p:txBody>
      </p:sp>
    </p:spTree>
    <p:extLst>
      <p:ext uri="{BB962C8B-B14F-4D97-AF65-F5344CB8AC3E}">
        <p14:creationId xmlns:p14="http://schemas.microsoft.com/office/powerpoint/2010/main" val="102182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4026" y="1709022"/>
            <a:ext cx="5684274" cy="3046988"/>
          </a:xfrm>
          <a:prstGeom prst="rect">
            <a:avLst/>
          </a:prstGeom>
          <a:noFill/>
        </p:spPr>
        <p:txBody>
          <a:bodyPr wrap="square" lIns="91440" tIns="45720" rIns="91440" bIns="45720">
            <a:spAutoFit/>
          </a:bodyPr>
          <a:lstStyle/>
          <a:p>
            <a:pPr algn="ctr"/>
            <a:r>
              <a:rPr lang="en-US" sz="9600" b="1" dirty="0" smtClean="0">
                <a:ln w="9525">
                  <a:solidFill>
                    <a:schemeClr val="bg1"/>
                  </a:solidFill>
                  <a:prstDash val="solid"/>
                </a:ln>
                <a:effectLst>
                  <a:outerShdw blurRad="12700" dist="38100" dir="2700000" algn="tl" rotWithShape="0">
                    <a:schemeClr val="bg1">
                      <a:lumMod val="50000"/>
                    </a:schemeClr>
                  </a:outerShdw>
                </a:effectLst>
                <a:latin typeface="Century" panose="02040604050505020304" pitchFamily="18" charset="0"/>
              </a:rPr>
              <a:t>THANK YOU</a:t>
            </a:r>
            <a:endParaRPr lang="en-US" sz="96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00048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normAutofit/>
          </a:bodyPr>
          <a:lstStyle/>
          <a:p>
            <a:pPr marL="0" indent="0">
              <a:buNone/>
            </a:pPr>
            <a:r>
              <a:rPr lang="en-US" sz="4000" b="1" dirty="0" smtClean="0">
                <a:solidFill>
                  <a:srgbClr val="CC0000"/>
                </a:solidFill>
                <a:latin typeface="Century" panose="02040604050505020304" pitchFamily="18" charset="0"/>
              </a:rPr>
              <a:t>Abstract</a:t>
            </a:r>
          </a:p>
          <a:p>
            <a:pPr marL="0" indent="0">
              <a:buNone/>
            </a:pPr>
            <a:r>
              <a:rPr lang="en-US" sz="3200" b="1" i="1" u="sng" dirty="0" smtClean="0">
                <a:latin typeface="Century" panose="02040604050505020304" pitchFamily="18" charset="0"/>
              </a:rPr>
              <a:t>Analytic 1</a:t>
            </a:r>
          </a:p>
          <a:p>
            <a:pPr marL="0" indent="0"/>
            <a:r>
              <a:rPr lang="en-US" b="1" dirty="0" smtClean="0">
                <a:latin typeface="Century" panose="02040604050505020304" pitchFamily="18" charset="0"/>
              </a:rPr>
              <a:t>To find the five best and five worst neighborhoods in Chicago.</a:t>
            </a:r>
          </a:p>
          <a:p>
            <a:pPr marL="0" indent="0">
              <a:buNone/>
            </a:pPr>
            <a:endParaRPr lang="en-US" b="1" i="1" u="sng" dirty="0" smtClean="0">
              <a:latin typeface="Century" panose="02040604050505020304" pitchFamily="18" charset="0"/>
            </a:endParaRPr>
          </a:p>
          <a:p>
            <a:pPr marL="0" indent="0">
              <a:buNone/>
            </a:pPr>
            <a:r>
              <a:rPr lang="en-US" sz="3200" b="1" i="1" u="sng" dirty="0" smtClean="0">
                <a:latin typeface="Century" panose="02040604050505020304" pitchFamily="18" charset="0"/>
              </a:rPr>
              <a:t>Analytic 2</a:t>
            </a:r>
          </a:p>
          <a:p>
            <a:pPr marL="0" indent="0"/>
            <a:r>
              <a:rPr lang="en-US" b="1" dirty="0" smtClean="0">
                <a:latin typeface="Century" panose="02040604050505020304" pitchFamily="18" charset="0"/>
              </a:rPr>
              <a:t>Analyze the effects of recently opened stores on property prices.</a:t>
            </a:r>
          </a:p>
          <a:p>
            <a:pPr marL="0" indent="0">
              <a:buNone/>
            </a:pPr>
            <a:endParaRPr lang="en-US" sz="3200" b="1" i="1" u="sng" dirty="0" smtClean="0">
              <a:latin typeface="Century" panose="02040604050505020304" pitchFamily="18" charset="0"/>
            </a:endParaRPr>
          </a:p>
          <a:p>
            <a:pPr marL="0" indent="0">
              <a:buNone/>
            </a:pPr>
            <a:r>
              <a:rPr lang="en-US" sz="3200" b="1" i="1" u="sng" dirty="0" smtClean="0">
                <a:latin typeface="Century" panose="02040604050505020304" pitchFamily="18" charset="0"/>
              </a:rPr>
              <a:t>Analytic 3</a:t>
            </a:r>
          </a:p>
          <a:p>
            <a:pPr marL="0" indent="0"/>
            <a:r>
              <a:rPr lang="en-US" b="1" dirty="0" smtClean="0">
                <a:latin typeface="Century" panose="02040604050505020304" pitchFamily="18" charset="0"/>
              </a:rPr>
              <a:t>Analyze the effects of </a:t>
            </a:r>
            <a:r>
              <a:rPr lang="en-US" b="1" dirty="0">
                <a:latin typeface="Century" panose="02040604050505020304" pitchFamily="18" charset="0"/>
              </a:rPr>
              <a:t>recently opened stores on </a:t>
            </a:r>
            <a:r>
              <a:rPr lang="en-US" b="1" dirty="0" smtClean="0">
                <a:latin typeface="Century" panose="02040604050505020304" pitchFamily="18" charset="0"/>
              </a:rPr>
              <a:t>crime.</a:t>
            </a:r>
          </a:p>
        </p:txBody>
      </p:sp>
    </p:spTree>
    <p:extLst>
      <p:ext uri="{BB962C8B-B14F-4D97-AF65-F5344CB8AC3E}">
        <p14:creationId xmlns:p14="http://schemas.microsoft.com/office/powerpoint/2010/main" val="3920242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17" y="595055"/>
            <a:ext cx="10684099" cy="785612"/>
          </a:xfrm>
        </p:spPr>
        <p:txBody>
          <a:bodyPr>
            <a:normAutofit fontScale="90000"/>
          </a:bodyPr>
          <a:lstStyle/>
          <a:p>
            <a:r>
              <a:rPr lang="en-US" sz="4400" b="1" dirty="0" smtClean="0">
                <a:latin typeface="Century" panose="02040604050505020304" pitchFamily="18" charset="0"/>
              </a:rPr>
              <a:t>Find Your Neighborhood !</a:t>
            </a:r>
            <a:r>
              <a:rPr lang="en-US" b="1" dirty="0" smtClean="0">
                <a:latin typeface="Century" panose="02040604050505020304" pitchFamily="18" charset="0"/>
              </a:rPr>
              <a:t/>
            </a:r>
            <a:br>
              <a:rPr lang="en-US" b="1" dirty="0" smtClean="0">
                <a:latin typeface="Century" panose="02040604050505020304" pitchFamily="18" charset="0"/>
              </a:rPr>
            </a:br>
            <a:endParaRPr lang="en-US" b="1" dirty="0">
              <a:latin typeface="Century" panose="02040604050505020304" pitchFamily="18" charset="0"/>
            </a:endParaRPr>
          </a:p>
        </p:txBody>
      </p:sp>
      <p:sp>
        <p:nvSpPr>
          <p:cNvPr id="3" name="Content Placeholder 2"/>
          <p:cNvSpPr>
            <a:spLocks noGrp="1"/>
          </p:cNvSpPr>
          <p:nvPr>
            <p:ph idx="1"/>
          </p:nvPr>
        </p:nvSpPr>
        <p:spPr>
          <a:xfrm>
            <a:off x="545317" y="1140261"/>
            <a:ext cx="10515600" cy="5024595"/>
          </a:xfrm>
        </p:spPr>
        <p:txBody>
          <a:bodyPr>
            <a:normAutofit/>
          </a:bodyPr>
          <a:lstStyle/>
          <a:p>
            <a:pPr marL="0" indent="0">
              <a:buNone/>
            </a:pPr>
            <a:r>
              <a:rPr lang="en-US" sz="4000" b="1" dirty="0">
                <a:solidFill>
                  <a:srgbClr val="CC0000"/>
                </a:solidFill>
                <a:latin typeface="Century" panose="02040604050505020304" pitchFamily="18" charset="0"/>
              </a:rPr>
              <a:t>Motivation</a:t>
            </a:r>
          </a:p>
          <a:p>
            <a:r>
              <a:rPr lang="en-US" dirty="0" smtClean="0">
                <a:latin typeface="Century" panose="02040604050505020304" pitchFamily="18" charset="0"/>
              </a:rPr>
              <a:t>General public can use our analytic to find a suitable neighborhood in the city of Chicago. </a:t>
            </a:r>
          </a:p>
          <a:p>
            <a:r>
              <a:rPr lang="en-US" dirty="0" smtClean="0">
                <a:latin typeface="Century" panose="02040604050505020304" pitchFamily="18" charset="0"/>
              </a:rPr>
              <a:t>People looking to invest in property can also benefit. </a:t>
            </a:r>
          </a:p>
          <a:p>
            <a:r>
              <a:rPr lang="en-US" dirty="0" smtClean="0">
                <a:latin typeface="Century" panose="02040604050505020304" pitchFamily="18" charset="0"/>
              </a:rPr>
              <a:t>Chicago Police Department can monitor areas with high crime rate.</a:t>
            </a:r>
          </a:p>
          <a:p>
            <a:r>
              <a:rPr lang="en-US" dirty="0">
                <a:latin typeface="Century" panose="02040604050505020304" pitchFamily="18" charset="0"/>
              </a:rPr>
              <a:t>C</a:t>
            </a:r>
            <a:r>
              <a:rPr lang="en-US" dirty="0" smtClean="0">
                <a:latin typeface="Century" panose="02040604050505020304" pitchFamily="18" charset="0"/>
              </a:rPr>
              <a:t>hicago City Services may take preemptive control measures in areas with high 311 complaints.</a:t>
            </a:r>
            <a:endParaRPr lang="en-US" dirty="0">
              <a:latin typeface="Century" panose="02040604050505020304" pitchFamily="18" charset="0"/>
            </a:endParaRPr>
          </a:p>
        </p:txBody>
      </p:sp>
    </p:spTree>
    <p:extLst>
      <p:ext uri="{BB962C8B-B14F-4D97-AF65-F5344CB8AC3E}">
        <p14:creationId xmlns:p14="http://schemas.microsoft.com/office/powerpoint/2010/main" val="4163604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1380667"/>
            <a:ext cx="10915650" cy="5101644"/>
          </a:xfrm>
        </p:spPr>
        <p:txBody>
          <a:bodyPr>
            <a:normAutofit fontScale="25000" lnSpcReduction="20000"/>
          </a:bodyPr>
          <a:lstStyle/>
          <a:p>
            <a:pPr marL="0" indent="0">
              <a:spcBef>
                <a:spcPts val="0"/>
              </a:spcBef>
              <a:buNone/>
            </a:pPr>
            <a:r>
              <a:rPr lang="en-US" sz="16000" b="1" dirty="0">
                <a:solidFill>
                  <a:srgbClr val="CC0000"/>
                </a:solidFill>
                <a:latin typeface="Century" panose="02040604050505020304" pitchFamily="18" charset="0"/>
              </a:rPr>
              <a:t>Data</a:t>
            </a:r>
            <a:r>
              <a:rPr lang="en-US" sz="16000" b="1" dirty="0">
                <a:latin typeface="Century" panose="02040604050505020304" pitchFamily="18" charset="0"/>
              </a:rPr>
              <a:t> </a:t>
            </a:r>
            <a:r>
              <a:rPr lang="en-US" sz="16000" b="1" dirty="0">
                <a:solidFill>
                  <a:srgbClr val="CC0000"/>
                </a:solidFill>
                <a:latin typeface="Century" panose="02040604050505020304" pitchFamily="18" charset="0"/>
              </a:rPr>
              <a:t>Sources</a:t>
            </a:r>
          </a:p>
          <a:p>
            <a:pPr marL="0" indent="0">
              <a:lnSpc>
                <a:spcPct val="120000"/>
              </a:lnSpc>
              <a:spcBef>
                <a:spcPts val="0"/>
              </a:spcBef>
              <a:buNone/>
            </a:pPr>
            <a:endParaRPr lang="en-US" sz="4000" b="1" i="1" u="sng" dirty="0">
              <a:latin typeface="Century" panose="02040604050505020304" pitchFamily="18" charset="0"/>
            </a:endParaRPr>
          </a:p>
          <a:p>
            <a:pPr marL="0" indent="0">
              <a:buNone/>
            </a:pPr>
            <a:r>
              <a:rPr lang="en-US" sz="8800" b="1" i="1" u="sng" dirty="0" smtClean="0">
                <a:latin typeface="Century" panose="02040604050505020304" pitchFamily="18" charset="0"/>
              </a:rPr>
              <a:t>Chicago </a:t>
            </a:r>
            <a:r>
              <a:rPr lang="en-US" sz="8800" b="1" i="1" u="sng" dirty="0">
                <a:latin typeface="Century" panose="02040604050505020304" pitchFamily="18" charset="0"/>
              </a:rPr>
              <a:t>Crime History</a:t>
            </a:r>
          </a:p>
          <a:p>
            <a:pPr marL="0" indent="0"/>
            <a:r>
              <a:rPr lang="en-US" sz="8800" dirty="0">
                <a:latin typeface="Century" panose="02040604050505020304" pitchFamily="18" charset="0"/>
              </a:rPr>
              <a:t>Contains information like crime type, address, timestamp etc. for year 2001 – Nov’15.</a:t>
            </a:r>
          </a:p>
          <a:p>
            <a:pPr marL="0" indent="0"/>
            <a:r>
              <a:rPr lang="en-US" sz="8800" b="1" dirty="0">
                <a:latin typeface="Century" panose="02040604050505020304" pitchFamily="18" charset="0"/>
              </a:rPr>
              <a:t>Size: 1.3 GB; 		Format: ‘.CSV</a:t>
            </a:r>
            <a:r>
              <a:rPr lang="en-US" sz="8800" b="1" dirty="0" smtClean="0">
                <a:latin typeface="Century" panose="02040604050505020304" pitchFamily="18" charset="0"/>
              </a:rPr>
              <a:t>’</a:t>
            </a:r>
          </a:p>
          <a:p>
            <a:pPr marL="0" indent="0"/>
            <a:endParaRPr lang="en-US" sz="8800" b="1" dirty="0">
              <a:latin typeface="Century" panose="02040604050505020304" pitchFamily="18" charset="0"/>
            </a:endParaRPr>
          </a:p>
          <a:p>
            <a:pPr marL="0" indent="0">
              <a:buNone/>
            </a:pPr>
            <a:r>
              <a:rPr lang="en-US" sz="8800" b="1" i="1" u="sng" dirty="0" smtClean="0">
                <a:latin typeface="Century" panose="02040604050505020304" pitchFamily="18" charset="0"/>
              </a:rPr>
              <a:t>311 Service Request Database</a:t>
            </a:r>
          </a:p>
          <a:p>
            <a:pPr marL="0" indent="0"/>
            <a:r>
              <a:rPr lang="en-US" sz="8800" dirty="0" smtClean="0">
                <a:latin typeface="Century" panose="02040604050505020304" pitchFamily="18" charset="0"/>
              </a:rPr>
              <a:t>Contains complaints with regard to sanitation, rodents, garbage and pot holes, with details like timestamp of complaint, zip code, location type etc. for year 2010- Nov ’15</a:t>
            </a:r>
          </a:p>
          <a:p>
            <a:pPr marL="0" indent="0"/>
            <a:r>
              <a:rPr lang="en-US" sz="8800" b="1" dirty="0" smtClean="0">
                <a:latin typeface="Century" panose="02040604050505020304" pitchFamily="18" charset="0"/>
              </a:rPr>
              <a:t>Size: 195MB; 		Format: ‘.CSV’</a:t>
            </a:r>
          </a:p>
          <a:p>
            <a:pPr marL="0" indent="0"/>
            <a:endParaRPr lang="en-US" sz="8800" b="1" dirty="0" smtClean="0">
              <a:latin typeface="Century" panose="02040604050505020304" pitchFamily="18" charset="0"/>
            </a:endParaRPr>
          </a:p>
          <a:p>
            <a:pPr marL="0" indent="0">
              <a:buNone/>
            </a:pPr>
            <a:r>
              <a:rPr lang="en-US" sz="8800" b="1" i="1" u="sng" dirty="0" smtClean="0">
                <a:latin typeface="Century" panose="02040604050505020304" pitchFamily="18" charset="0"/>
              </a:rPr>
              <a:t>Zillow’s Zip Median Value Per </a:t>
            </a:r>
            <a:r>
              <a:rPr lang="en-US" sz="8800" b="1" i="1" u="sng" dirty="0" err="1" smtClean="0">
                <a:latin typeface="Century" panose="02040604050505020304" pitchFamily="18" charset="0"/>
              </a:rPr>
              <a:t>Sqft</a:t>
            </a:r>
            <a:r>
              <a:rPr lang="en-US" sz="8800" b="1" i="1" u="sng" dirty="0" smtClean="0">
                <a:latin typeface="Century" panose="02040604050505020304" pitchFamily="18" charset="0"/>
              </a:rPr>
              <a:t> All Homes</a:t>
            </a:r>
          </a:p>
          <a:p>
            <a:r>
              <a:rPr lang="en-US" sz="8800" dirty="0">
                <a:latin typeface="Century" panose="02040604050505020304" pitchFamily="18" charset="0"/>
              </a:rPr>
              <a:t>Contains information like property price and zip code for year 1996 – Sept’15.</a:t>
            </a:r>
          </a:p>
          <a:p>
            <a:pPr marL="0" indent="0"/>
            <a:r>
              <a:rPr lang="en-US" sz="8800" b="1" dirty="0" smtClean="0">
                <a:latin typeface="Century" panose="02040604050505020304" pitchFamily="18" charset="0"/>
              </a:rPr>
              <a:t>Size: 10MB; 		Format: ‘.CSV’</a:t>
            </a:r>
          </a:p>
        </p:txBody>
      </p:sp>
      <p:sp>
        <p:nvSpPr>
          <p:cNvPr id="5" name="Title 1"/>
          <p:cNvSpPr>
            <a:spLocks noGrp="1"/>
          </p:cNvSpPr>
          <p:nvPr>
            <p:ph type="title"/>
          </p:nvPr>
        </p:nvSpPr>
        <p:spPr>
          <a:xfrm>
            <a:off x="545317" y="595055"/>
            <a:ext cx="10684099" cy="785612"/>
          </a:xfrm>
        </p:spPr>
        <p:txBody>
          <a:bodyPr>
            <a:normAutofit fontScale="90000"/>
          </a:bodyPr>
          <a:lstStyle/>
          <a:p>
            <a:r>
              <a:rPr lang="en-US" sz="4400" b="1" dirty="0" smtClean="0">
                <a:latin typeface="Century" panose="02040604050505020304" pitchFamily="18" charset="0"/>
              </a:rPr>
              <a:t>Find Your Neighborhood !</a:t>
            </a:r>
            <a:r>
              <a:rPr lang="en-US" b="1" dirty="0" smtClean="0">
                <a:latin typeface="Century" panose="02040604050505020304" pitchFamily="18" charset="0"/>
              </a:rPr>
              <a:t/>
            </a:r>
            <a:br>
              <a:rPr lang="en-US" b="1" dirty="0" smtClean="0">
                <a:latin typeface="Century" panose="02040604050505020304" pitchFamily="18" charset="0"/>
              </a:rPr>
            </a:br>
            <a:endParaRPr lang="en-US" b="1" dirty="0">
              <a:latin typeface="Century" panose="02040604050505020304" pitchFamily="18" charset="0"/>
            </a:endParaRPr>
          </a:p>
        </p:txBody>
      </p:sp>
    </p:spTree>
    <p:extLst>
      <p:ext uri="{BB962C8B-B14F-4D97-AF65-F5344CB8AC3E}">
        <p14:creationId xmlns:p14="http://schemas.microsoft.com/office/powerpoint/2010/main" val="3900585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764"/>
            <a:ext cx="10515600" cy="5872766"/>
          </a:xfrm>
        </p:spPr>
        <p:txBody>
          <a:bodyPr/>
          <a:lstStyle/>
          <a:p>
            <a:pPr marL="0" indent="0">
              <a:buNone/>
            </a:pPr>
            <a:r>
              <a:rPr lang="en-US" sz="4000" b="1" dirty="0">
                <a:solidFill>
                  <a:srgbClr val="CC0000"/>
                </a:solidFill>
                <a:latin typeface="Century" panose="02040604050505020304" pitchFamily="18" charset="0"/>
              </a:rPr>
              <a:t>Data Sources Contd</a:t>
            </a:r>
            <a:r>
              <a:rPr lang="en-US" sz="4000" b="1" dirty="0" smtClean="0">
                <a:solidFill>
                  <a:srgbClr val="CC0000"/>
                </a:solidFill>
                <a:latin typeface="Century" panose="02040604050505020304" pitchFamily="18" charset="0"/>
              </a:rPr>
              <a:t>.</a:t>
            </a:r>
          </a:p>
          <a:p>
            <a:pPr marL="0" indent="0">
              <a:buNone/>
            </a:pPr>
            <a:r>
              <a:rPr lang="en-US" b="1" i="1" u="sng" dirty="0" smtClean="0">
                <a:latin typeface="Century" panose="02040604050505020304" pitchFamily="18" charset="0"/>
              </a:rPr>
              <a:t>Food Inspection</a:t>
            </a:r>
          </a:p>
          <a:p>
            <a:r>
              <a:rPr lang="en-US" dirty="0">
                <a:latin typeface="Century" panose="02040604050505020304" pitchFamily="18" charset="0"/>
              </a:rPr>
              <a:t>Contains information like name of food store, zip code, address, timestamp etc. for year 2000 – Nov’15.</a:t>
            </a:r>
          </a:p>
          <a:p>
            <a:pPr marL="0" indent="0"/>
            <a:r>
              <a:rPr lang="en-US" b="1" dirty="0" smtClean="0">
                <a:latin typeface="Century" panose="02040604050505020304" pitchFamily="18" charset="0"/>
              </a:rPr>
              <a:t>Size:4MB; 		Format: ‘.CSV’</a:t>
            </a:r>
          </a:p>
          <a:p>
            <a:pPr marL="0" indent="0"/>
            <a:endParaRPr lang="en-US" b="1" dirty="0">
              <a:latin typeface="Century" panose="02040604050505020304" pitchFamily="18" charset="0"/>
            </a:endParaRPr>
          </a:p>
          <a:p>
            <a:pPr marL="0" indent="0">
              <a:buNone/>
            </a:pPr>
            <a:r>
              <a:rPr lang="en-US" b="1" i="1" u="sng" dirty="0" smtClean="0">
                <a:latin typeface="Century" panose="02040604050505020304" pitchFamily="18" charset="0"/>
              </a:rPr>
              <a:t>Platform on which the analytic ran</a:t>
            </a:r>
          </a:p>
          <a:p>
            <a:pPr marL="0" indent="0">
              <a:buNone/>
            </a:pPr>
            <a:r>
              <a:rPr lang="en-US" b="1" dirty="0" err="1" smtClean="0">
                <a:latin typeface="Century" panose="02040604050505020304" pitchFamily="18" charset="0"/>
              </a:rPr>
              <a:t>Quickstart</a:t>
            </a:r>
            <a:r>
              <a:rPr lang="en-US" b="1" dirty="0" smtClean="0">
                <a:latin typeface="Century" panose="02040604050505020304" pitchFamily="18" charset="0"/>
              </a:rPr>
              <a:t> VM.</a:t>
            </a:r>
          </a:p>
          <a:p>
            <a:pPr marL="0" indent="0">
              <a:buNone/>
            </a:pPr>
            <a:endParaRPr lang="en-US" dirty="0" smtClean="0">
              <a:latin typeface="Century" panose="02040604050505020304" pitchFamily="18" charset="0"/>
            </a:endParaRPr>
          </a:p>
          <a:p>
            <a:pPr marL="0" indent="0">
              <a:buNone/>
            </a:pPr>
            <a:r>
              <a:rPr lang="en-US" b="1" i="1" u="sng" dirty="0" smtClean="0">
                <a:latin typeface="Century" panose="02040604050505020304" pitchFamily="18" charset="0"/>
              </a:rPr>
              <a:t>Technologies Used</a:t>
            </a:r>
          </a:p>
          <a:p>
            <a:pPr marL="0" indent="0">
              <a:buNone/>
            </a:pPr>
            <a:r>
              <a:rPr lang="en-US" dirty="0" smtClean="0">
                <a:latin typeface="Century" panose="02040604050505020304" pitchFamily="18" charset="0"/>
              </a:rPr>
              <a:t>Map Reduce, Pig, Hive</a:t>
            </a:r>
            <a:endParaRPr lang="en-US" dirty="0">
              <a:latin typeface="Century" panose="02040604050505020304" pitchFamily="18" charset="0"/>
            </a:endParaRPr>
          </a:p>
        </p:txBody>
      </p:sp>
      <p:sp>
        <p:nvSpPr>
          <p:cNvPr id="7" name="Title 1"/>
          <p:cNvSpPr>
            <a:spLocks noGrp="1"/>
          </p:cNvSpPr>
          <p:nvPr>
            <p:ph type="title"/>
          </p:nvPr>
        </p:nvSpPr>
        <p:spPr>
          <a:xfrm>
            <a:off x="669701" y="328355"/>
            <a:ext cx="10684099" cy="785612"/>
          </a:xfrm>
        </p:spPr>
        <p:txBody>
          <a:bodyPr>
            <a:normAutofit fontScale="90000"/>
          </a:bodyPr>
          <a:lstStyle/>
          <a:p>
            <a:r>
              <a:rPr lang="en-US" sz="4400" b="1" dirty="0" smtClean="0">
                <a:latin typeface="Century" panose="02040604050505020304" pitchFamily="18" charset="0"/>
              </a:rPr>
              <a:t>Find Your Neighborhood !</a:t>
            </a:r>
            <a:r>
              <a:rPr lang="en-US" b="1" dirty="0" smtClean="0">
                <a:latin typeface="Century" panose="02040604050505020304" pitchFamily="18" charset="0"/>
              </a:rPr>
              <a:t/>
            </a:r>
            <a:br>
              <a:rPr lang="en-US" b="1" dirty="0" smtClean="0">
                <a:latin typeface="Century" panose="02040604050505020304" pitchFamily="18" charset="0"/>
              </a:rPr>
            </a:br>
            <a:endParaRPr lang="en-US" b="1" dirty="0">
              <a:latin typeface="Century" panose="02040604050505020304" pitchFamily="18" charset="0"/>
            </a:endParaRPr>
          </a:p>
        </p:txBody>
      </p:sp>
    </p:spTree>
    <p:extLst>
      <p:ext uri="{BB962C8B-B14F-4D97-AF65-F5344CB8AC3E}">
        <p14:creationId xmlns:p14="http://schemas.microsoft.com/office/powerpoint/2010/main" val="2746770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b="1" dirty="0" smtClean="0">
                <a:solidFill>
                  <a:srgbClr val="CC0000"/>
                </a:solidFill>
                <a:latin typeface="Century" panose="02040604050505020304" pitchFamily="18" charset="0"/>
              </a:rPr>
              <a:t>Analysis 1</a:t>
            </a:r>
          </a:p>
          <a:p>
            <a:pPr marL="0" indent="0">
              <a:buNone/>
            </a:pPr>
            <a:r>
              <a:rPr lang="en-US" b="1" i="1" u="sng" dirty="0" smtClean="0">
                <a:latin typeface="Century" panose="02040604050505020304" pitchFamily="18" charset="0"/>
              </a:rPr>
              <a:t>Aim</a:t>
            </a:r>
            <a:r>
              <a:rPr lang="en-US" b="1" i="1" dirty="0" smtClean="0">
                <a:latin typeface="Century" panose="02040604050505020304" pitchFamily="18" charset="0"/>
              </a:rPr>
              <a:t>: </a:t>
            </a:r>
            <a:r>
              <a:rPr lang="en-US" dirty="0" smtClean="0">
                <a:latin typeface="Century" panose="02040604050505020304" pitchFamily="18" charset="0"/>
              </a:rPr>
              <a:t>To utilize </a:t>
            </a:r>
            <a:r>
              <a:rPr lang="en-US" dirty="0">
                <a:latin typeface="Century" panose="02040604050505020304" pitchFamily="18" charset="0"/>
              </a:rPr>
              <a:t>the area of big data for social </a:t>
            </a:r>
            <a:r>
              <a:rPr lang="en-US" dirty="0" smtClean="0">
                <a:latin typeface="Century" panose="02040604050505020304" pitchFamily="18" charset="0"/>
              </a:rPr>
              <a:t>good by finding the </a:t>
            </a:r>
            <a:r>
              <a:rPr lang="en-US" dirty="0">
                <a:latin typeface="Century" panose="02040604050505020304" pitchFamily="18" charset="0"/>
              </a:rPr>
              <a:t>most suitable neighborhoods to live in Chicago based on parameters like 311 service requests and crime </a:t>
            </a:r>
            <a:r>
              <a:rPr lang="en-US" dirty="0" smtClean="0">
                <a:latin typeface="Century" panose="02040604050505020304" pitchFamily="18" charset="0"/>
              </a:rPr>
              <a:t>records.</a:t>
            </a:r>
            <a:endParaRPr lang="en-US" b="1" dirty="0" smtClean="0">
              <a:solidFill>
                <a:srgbClr val="CC0000"/>
              </a:solidFill>
              <a:latin typeface="Century" panose="02040604050505020304" pitchFamily="18" charset="0"/>
            </a:endParaRPr>
          </a:p>
          <a:p>
            <a:endParaRPr lang="en-US" dirty="0">
              <a:latin typeface="Century" panose="02040604050505020304" pitchFamily="18" charset="0"/>
            </a:endParaRPr>
          </a:p>
        </p:txBody>
      </p:sp>
      <p:sp>
        <p:nvSpPr>
          <p:cNvPr id="5" name="Title 1"/>
          <p:cNvSpPr>
            <a:spLocks noGrp="1"/>
          </p:cNvSpPr>
          <p:nvPr>
            <p:ph type="title"/>
          </p:nvPr>
        </p:nvSpPr>
        <p:spPr>
          <a:xfrm>
            <a:off x="545317" y="595055"/>
            <a:ext cx="10684099" cy="785612"/>
          </a:xfrm>
        </p:spPr>
        <p:txBody>
          <a:bodyPr>
            <a:normAutofit fontScale="90000"/>
          </a:bodyPr>
          <a:lstStyle/>
          <a:p>
            <a:r>
              <a:rPr lang="en-US" sz="4400" b="1" dirty="0" smtClean="0">
                <a:latin typeface="Century" panose="02040604050505020304" pitchFamily="18" charset="0"/>
              </a:rPr>
              <a:t>Find Your Neighborhood !</a:t>
            </a:r>
            <a:r>
              <a:rPr lang="en-US" b="1" dirty="0" smtClean="0">
                <a:latin typeface="Century" panose="02040604050505020304" pitchFamily="18" charset="0"/>
              </a:rPr>
              <a:t/>
            </a:r>
            <a:br>
              <a:rPr lang="en-US" b="1" dirty="0" smtClean="0">
                <a:latin typeface="Century" panose="02040604050505020304" pitchFamily="18" charset="0"/>
              </a:rPr>
            </a:br>
            <a:endParaRPr lang="en-US" b="1" dirty="0">
              <a:latin typeface="Century" panose="02040604050505020304" pitchFamily="18" charset="0"/>
            </a:endParaRPr>
          </a:p>
        </p:txBody>
      </p:sp>
    </p:spTree>
    <p:extLst>
      <p:ext uri="{BB962C8B-B14F-4D97-AF65-F5344CB8AC3E}">
        <p14:creationId xmlns:p14="http://schemas.microsoft.com/office/powerpoint/2010/main" val="2933629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98878" y="435907"/>
            <a:ext cx="2099257" cy="927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67884" y="559068"/>
            <a:ext cx="2161241" cy="646331"/>
          </a:xfrm>
          <a:prstGeom prst="rect">
            <a:avLst/>
          </a:prstGeom>
          <a:noFill/>
        </p:spPr>
        <p:txBody>
          <a:bodyPr wrap="square" rtlCol="0">
            <a:spAutoFit/>
          </a:bodyPr>
          <a:lstStyle/>
          <a:p>
            <a:pPr algn="ctr"/>
            <a:r>
              <a:rPr lang="en-US" dirty="0" smtClean="0"/>
              <a:t>311 Service Requests Dataset</a:t>
            </a:r>
            <a:endParaRPr lang="en-US" dirty="0"/>
          </a:p>
        </p:txBody>
      </p:sp>
      <p:sp>
        <p:nvSpPr>
          <p:cNvPr id="8" name="Rectangle 7"/>
          <p:cNvSpPr/>
          <p:nvPr/>
        </p:nvSpPr>
        <p:spPr>
          <a:xfrm>
            <a:off x="8533327" y="386366"/>
            <a:ext cx="194471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577330" y="482399"/>
            <a:ext cx="1900707" cy="646331"/>
          </a:xfrm>
          <a:prstGeom prst="rect">
            <a:avLst/>
          </a:prstGeom>
          <a:noFill/>
        </p:spPr>
        <p:txBody>
          <a:bodyPr wrap="square" rtlCol="0">
            <a:spAutoFit/>
          </a:bodyPr>
          <a:lstStyle/>
          <a:p>
            <a:pPr algn="ctr"/>
            <a:r>
              <a:rPr lang="en-US" dirty="0" smtClean="0"/>
              <a:t>Crime History Dataset</a:t>
            </a:r>
            <a:endParaRPr lang="en-US" dirty="0"/>
          </a:p>
        </p:txBody>
      </p:sp>
      <p:cxnSp>
        <p:nvCxnSpPr>
          <p:cNvPr id="11" name="Straight Arrow Connector 10"/>
          <p:cNvCxnSpPr/>
          <p:nvPr/>
        </p:nvCxnSpPr>
        <p:spPr>
          <a:xfrm flipH="1">
            <a:off x="3366954" y="1266801"/>
            <a:ext cx="2" cy="472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334362" y="1266801"/>
            <a:ext cx="0" cy="40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429556" y="1764406"/>
            <a:ext cx="4012840" cy="99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085570" y="1994083"/>
            <a:ext cx="2967507" cy="738664"/>
          </a:xfrm>
          <a:prstGeom prst="rect">
            <a:avLst/>
          </a:prstGeom>
          <a:noFill/>
        </p:spPr>
        <p:txBody>
          <a:bodyPr wrap="square" rtlCol="0">
            <a:spAutoFit/>
          </a:bodyPr>
          <a:lstStyle/>
          <a:p>
            <a:r>
              <a:rPr lang="en-US" sz="1400" dirty="0" smtClean="0"/>
              <a:t>Extract zip codes for sanitation, rodent baiting, potholes and garbage service requests.</a:t>
            </a:r>
            <a:endParaRPr lang="en-US" sz="1400" dirty="0"/>
          </a:p>
        </p:txBody>
      </p:sp>
      <p:sp>
        <p:nvSpPr>
          <p:cNvPr id="27" name="Oval 26"/>
          <p:cNvSpPr/>
          <p:nvPr/>
        </p:nvSpPr>
        <p:spPr>
          <a:xfrm>
            <a:off x="4936364" y="4283290"/>
            <a:ext cx="3425780" cy="1081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442396" y="4571310"/>
            <a:ext cx="2781837" cy="553998"/>
          </a:xfrm>
          <a:prstGeom prst="rect">
            <a:avLst/>
          </a:prstGeom>
          <a:noFill/>
        </p:spPr>
        <p:txBody>
          <a:bodyPr wrap="square" rtlCol="0">
            <a:spAutoFit/>
          </a:bodyPr>
          <a:lstStyle/>
          <a:p>
            <a:r>
              <a:rPr lang="en-US" sz="1400" dirty="0" smtClean="0"/>
              <a:t>UNION operation to get total score for every zip code</a:t>
            </a:r>
            <a:r>
              <a:rPr lang="en-US" sz="1600" dirty="0" smtClean="0"/>
              <a:t>. </a:t>
            </a:r>
            <a:endParaRPr lang="en-US" sz="1600" dirty="0"/>
          </a:p>
        </p:txBody>
      </p:sp>
      <p:cxnSp>
        <p:nvCxnSpPr>
          <p:cNvPr id="30" name="Straight Arrow Connector 29"/>
          <p:cNvCxnSpPr/>
          <p:nvPr/>
        </p:nvCxnSpPr>
        <p:spPr>
          <a:xfrm>
            <a:off x="6515904" y="5219215"/>
            <a:ext cx="0" cy="63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359420" y="5851658"/>
            <a:ext cx="2331077" cy="84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359420" y="6032179"/>
            <a:ext cx="2331078" cy="338554"/>
          </a:xfrm>
          <a:prstGeom prst="rect">
            <a:avLst/>
          </a:prstGeom>
          <a:noFill/>
        </p:spPr>
        <p:txBody>
          <a:bodyPr wrap="square" rtlCol="0">
            <a:spAutoFit/>
          </a:bodyPr>
          <a:lstStyle/>
          <a:p>
            <a:pPr algn="ctr"/>
            <a:r>
              <a:rPr lang="en-US" sz="1600" dirty="0" smtClean="0"/>
              <a:t>Analyze results</a:t>
            </a:r>
            <a:endParaRPr lang="en-US" sz="1600" dirty="0"/>
          </a:p>
        </p:txBody>
      </p:sp>
      <p:sp>
        <p:nvSpPr>
          <p:cNvPr id="35" name="TextBox 34"/>
          <p:cNvSpPr txBox="1"/>
          <p:nvPr/>
        </p:nvSpPr>
        <p:spPr>
          <a:xfrm>
            <a:off x="-721217" y="3646697"/>
            <a:ext cx="45719" cy="369332"/>
          </a:xfrm>
          <a:prstGeom prst="rect">
            <a:avLst/>
          </a:prstGeom>
          <a:noFill/>
        </p:spPr>
        <p:txBody>
          <a:bodyPr wrap="square" rtlCol="0">
            <a:spAutoFit/>
          </a:bodyPr>
          <a:lstStyle/>
          <a:p>
            <a:endParaRPr lang="en-US" dirty="0"/>
          </a:p>
        </p:txBody>
      </p:sp>
      <p:sp>
        <p:nvSpPr>
          <p:cNvPr id="2" name="Oval 1"/>
          <p:cNvSpPr/>
          <p:nvPr/>
        </p:nvSpPr>
        <p:spPr>
          <a:xfrm>
            <a:off x="7416617" y="1636604"/>
            <a:ext cx="3790955" cy="1103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70104" y="1958455"/>
            <a:ext cx="3630370" cy="523220"/>
          </a:xfrm>
          <a:prstGeom prst="rect">
            <a:avLst/>
          </a:prstGeom>
          <a:noFill/>
        </p:spPr>
        <p:txBody>
          <a:bodyPr wrap="square" rtlCol="0">
            <a:spAutoFit/>
          </a:bodyPr>
          <a:lstStyle/>
          <a:p>
            <a:r>
              <a:rPr lang="en-US" sz="1400" dirty="0" smtClean="0"/>
              <a:t>Use Google Maps Geocoder API </a:t>
            </a:r>
            <a:r>
              <a:rPr lang="en-US" sz="1400" dirty="0"/>
              <a:t>to convert </a:t>
            </a:r>
            <a:r>
              <a:rPr lang="en-US" sz="1400" dirty="0" smtClean="0"/>
              <a:t>(latitude, longitude) to zip codes.</a:t>
            </a:r>
            <a:endParaRPr lang="en-US" sz="1400" dirty="0"/>
          </a:p>
        </p:txBody>
      </p:sp>
      <p:sp>
        <p:nvSpPr>
          <p:cNvPr id="12" name="Rectangle 11"/>
          <p:cNvSpPr/>
          <p:nvPr/>
        </p:nvSpPr>
        <p:spPr>
          <a:xfrm>
            <a:off x="2346364" y="3140773"/>
            <a:ext cx="2087456" cy="1391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577330" y="3186229"/>
            <a:ext cx="1815921" cy="1418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46364" y="3428589"/>
            <a:ext cx="2076346" cy="738664"/>
          </a:xfrm>
          <a:prstGeom prst="rect">
            <a:avLst/>
          </a:prstGeom>
          <a:noFill/>
        </p:spPr>
        <p:txBody>
          <a:bodyPr wrap="square" rtlCol="0">
            <a:spAutoFit/>
          </a:bodyPr>
          <a:lstStyle/>
          <a:p>
            <a:r>
              <a:rPr lang="en-US" sz="1400" dirty="0" smtClean="0"/>
              <a:t>Find count of 311 service requests for every zip code.</a:t>
            </a:r>
            <a:endParaRPr lang="en-US" sz="1400" dirty="0"/>
          </a:p>
        </p:txBody>
      </p:sp>
      <p:sp>
        <p:nvSpPr>
          <p:cNvPr id="16" name="TextBox 15"/>
          <p:cNvSpPr txBox="1"/>
          <p:nvPr/>
        </p:nvSpPr>
        <p:spPr>
          <a:xfrm>
            <a:off x="8577330" y="3436431"/>
            <a:ext cx="1900707" cy="954107"/>
          </a:xfrm>
          <a:prstGeom prst="rect">
            <a:avLst/>
          </a:prstGeom>
          <a:noFill/>
        </p:spPr>
        <p:txBody>
          <a:bodyPr wrap="square" rtlCol="0">
            <a:spAutoFit/>
          </a:bodyPr>
          <a:lstStyle/>
          <a:p>
            <a:r>
              <a:rPr lang="en-US" sz="1400" dirty="0" smtClean="0"/>
              <a:t> Assign weightage to crime types and find summation of weights for every zip code.</a:t>
            </a:r>
            <a:endParaRPr lang="en-US" sz="1400" dirty="0"/>
          </a:p>
        </p:txBody>
      </p:sp>
      <p:cxnSp>
        <p:nvCxnSpPr>
          <p:cNvPr id="21" name="Straight Arrow Connector 20"/>
          <p:cNvCxnSpPr/>
          <p:nvPr/>
        </p:nvCxnSpPr>
        <p:spPr>
          <a:xfrm>
            <a:off x="4078579" y="4570562"/>
            <a:ext cx="857785" cy="27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66954" y="2756206"/>
            <a:ext cx="0" cy="38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366161" y="2732747"/>
            <a:ext cx="0" cy="44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7" idx="6"/>
          </p:cNvCxnSpPr>
          <p:nvPr/>
        </p:nvCxnSpPr>
        <p:spPr>
          <a:xfrm flipH="1">
            <a:off x="8362144" y="4571310"/>
            <a:ext cx="609495" cy="25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86610" y="3178920"/>
            <a:ext cx="1397358" cy="369332"/>
          </a:xfrm>
          <a:prstGeom prst="rect">
            <a:avLst/>
          </a:prstGeom>
          <a:noFill/>
        </p:spPr>
        <p:txBody>
          <a:bodyPr wrap="square" rtlCol="0">
            <a:spAutoFit/>
          </a:bodyPr>
          <a:lstStyle/>
          <a:p>
            <a:r>
              <a:rPr lang="en-US" dirty="0"/>
              <a:t> </a:t>
            </a:r>
            <a:r>
              <a:rPr lang="en-US" dirty="0" smtClean="0"/>
              <a:t>     MR</a:t>
            </a:r>
            <a:endParaRPr lang="en-US" dirty="0"/>
          </a:p>
        </p:txBody>
      </p:sp>
      <p:sp>
        <p:nvSpPr>
          <p:cNvPr id="32" name="TextBox 31"/>
          <p:cNvSpPr txBox="1"/>
          <p:nvPr/>
        </p:nvSpPr>
        <p:spPr>
          <a:xfrm>
            <a:off x="2737297" y="3162726"/>
            <a:ext cx="1397358" cy="369332"/>
          </a:xfrm>
          <a:prstGeom prst="rect">
            <a:avLst/>
          </a:prstGeom>
          <a:noFill/>
        </p:spPr>
        <p:txBody>
          <a:bodyPr wrap="square" rtlCol="0">
            <a:spAutoFit/>
          </a:bodyPr>
          <a:lstStyle/>
          <a:p>
            <a:r>
              <a:rPr lang="en-US" dirty="0"/>
              <a:t> </a:t>
            </a:r>
            <a:r>
              <a:rPr lang="en-US" dirty="0" smtClean="0"/>
              <a:t>     MR</a:t>
            </a:r>
            <a:endParaRPr lang="en-US" dirty="0"/>
          </a:p>
        </p:txBody>
      </p:sp>
      <p:sp>
        <p:nvSpPr>
          <p:cNvPr id="40" name="TextBox 39"/>
          <p:cNvSpPr txBox="1"/>
          <p:nvPr/>
        </p:nvSpPr>
        <p:spPr>
          <a:xfrm>
            <a:off x="5923745" y="4283290"/>
            <a:ext cx="1397358" cy="369332"/>
          </a:xfrm>
          <a:prstGeom prst="rect">
            <a:avLst/>
          </a:prstGeom>
          <a:noFill/>
        </p:spPr>
        <p:txBody>
          <a:bodyPr wrap="square" rtlCol="0">
            <a:spAutoFit/>
          </a:bodyPr>
          <a:lstStyle/>
          <a:p>
            <a:r>
              <a:rPr lang="en-US" dirty="0"/>
              <a:t> </a:t>
            </a:r>
            <a:r>
              <a:rPr lang="en-US" dirty="0" smtClean="0"/>
              <a:t>     PIG</a:t>
            </a:r>
            <a:endParaRPr lang="en-US" dirty="0"/>
          </a:p>
        </p:txBody>
      </p:sp>
      <p:sp>
        <p:nvSpPr>
          <p:cNvPr id="41" name="TextBox 40"/>
          <p:cNvSpPr txBox="1"/>
          <p:nvPr/>
        </p:nvSpPr>
        <p:spPr>
          <a:xfrm>
            <a:off x="2722590" y="1729048"/>
            <a:ext cx="1675545" cy="369332"/>
          </a:xfrm>
          <a:prstGeom prst="rect">
            <a:avLst/>
          </a:prstGeom>
          <a:noFill/>
        </p:spPr>
        <p:txBody>
          <a:bodyPr wrap="square" rtlCol="0">
            <a:spAutoFit/>
          </a:bodyPr>
          <a:lstStyle/>
          <a:p>
            <a:r>
              <a:rPr lang="en-US" dirty="0" smtClean="0"/>
              <a:t>Data Cleanup</a:t>
            </a:r>
            <a:endParaRPr lang="en-US" dirty="0"/>
          </a:p>
        </p:txBody>
      </p:sp>
      <p:sp>
        <p:nvSpPr>
          <p:cNvPr id="42" name="TextBox 41"/>
          <p:cNvSpPr txBox="1"/>
          <p:nvPr/>
        </p:nvSpPr>
        <p:spPr>
          <a:xfrm>
            <a:off x="8577330" y="1659787"/>
            <a:ext cx="1675545" cy="369332"/>
          </a:xfrm>
          <a:prstGeom prst="rect">
            <a:avLst/>
          </a:prstGeom>
          <a:noFill/>
        </p:spPr>
        <p:txBody>
          <a:bodyPr wrap="square" rtlCol="0">
            <a:spAutoFit/>
          </a:bodyPr>
          <a:lstStyle/>
          <a:p>
            <a:r>
              <a:rPr lang="en-US" dirty="0" smtClean="0"/>
              <a:t>Data Cleanup</a:t>
            </a:r>
            <a:endParaRPr lang="en-US" dirty="0"/>
          </a:p>
        </p:txBody>
      </p:sp>
      <p:sp>
        <p:nvSpPr>
          <p:cNvPr id="36" name="TextBox 35"/>
          <p:cNvSpPr txBox="1"/>
          <p:nvPr/>
        </p:nvSpPr>
        <p:spPr>
          <a:xfrm>
            <a:off x="5654361" y="404242"/>
            <a:ext cx="1666742" cy="400110"/>
          </a:xfrm>
          <a:prstGeom prst="rect">
            <a:avLst/>
          </a:prstGeom>
          <a:noFill/>
        </p:spPr>
        <p:txBody>
          <a:bodyPr wrap="square" rtlCol="0">
            <a:spAutoFit/>
          </a:bodyPr>
          <a:lstStyle/>
          <a:p>
            <a:pPr algn="ctr"/>
            <a:r>
              <a:rPr lang="en-US" sz="2000" b="1" u="sng" dirty="0" smtClean="0">
                <a:latin typeface="Century" panose="02040604050505020304" pitchFamily="18" charset="0"/>
              </a:rPr>
              <a:t>Analysis 1</a:t>
            </a:r>
            <a:endParaRPr lang="en-US" sz="2000" b="1" u="sng" dirty="0">
              <a:latin typeface="Century" panose="02040604050505020304" pitchFamily="18" charset="0"/>
            </a:endParaRPr>
          </a:p>
        </p:txBody>
      </p:sp>
    </p:spTree>
    <p:extLst>
      <p:ext uri="{BB962C8B-B14F-4D97-AF65-F5344CB8AC3E}">
        <p14:creationId xmlns:p14="http://schemas.microsoft.com/office/powerpoint/2010/main" val="582223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2333768" y="2265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1" y="-1"/>
            <a:ext cx="20337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Rectangle 10"/>
          <p:cNvSpPr>
            <a:spLocks noChangeArrowheads="1"/>
          </p:cNvSpPr>
          <p:nvPr/>
        </p:nvSpPr>
        <p:spPr bwMode="auto">
          <a:xfrm>
            <a:off x="5854890" y="9004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2"/>
          <p:cNvSpPr>
            <a:spLocks noChangeArrowheads="1"/>
          </p:cNvSpPr>
          <p:nvPr/>
        </p:nvSpPr>
        <p:spPr bwMode="auto">
          <a:xfrm>
            <a:off x="5663821" y="79297"/>
            <a:ext cx="2183641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p:cNvGraphicFramePr>
          <p:nvPr>
            <p:extLst>
              <p:ext uri="{D42A27DB-BD31-4B8C-83A1-F6EECF244321}">
                <p14:modId xmlns:p14="http://schemas.microsoft.com/office/powerpoint/2010/main" val="1699925360"/>
              </p:ext>
            </p:extLst>
          </p:nvPr>
        </p:nvGraphicFramePr>
        <p:xfrm>
          <a:off x="5854890" y="102156"/>
          <a:ext cx="6174146" cy="4258830"/>
        </p:xfrm>
        <a:graphic>
          <a:graphicData uri="http://schemas.openxmlformats.org/presentationml/2006/ole">
            <mc:AlternateContent xmlns:mc="http://schemas.openxmlformats.org/markup-compatibility/2006">
              <mc:Choice xmlns:v="urn:schemas-microsoft-com:vml" Requires="v">
                <p:oleObj spid="_x0000_s1207" name="Chart" r:id="rId3" imgW="3533813" imgH="2162343" progId="Excel.Chart.8">
                  <p:embed/>
                </p:oleObj>
              </mc:Choice>
              <mc:Fallback>
                <p:oleObj name="Chart" r:id="rId3" imgW="3533813" imgH="2162343" progId="Excel.Chart.8">
                  <p:embed/>
                  <p:pic>
                    <p:nvPicPr>
                      <p:cNvPr id="0" name="Object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4890" y="102156"/>
                        <a:ext cx="6174146" cy="4258830"/>
                      </a:xfrm>
                      <a:prstGeom prst="rect">
                        <a:avLst/>
                      </a:prstGeom>
                      <a:noFill/>
                    </p:spPr>
                  </p:pic>
                </p:oleObj>
              </mc:Fallback>
            </mc:AlternateContent>
          </a:graphicData>
        </a:graphic>
      </p:graphicFrame>
      <p:sp>
        <p:nvSpPr>
          <p:cNvPr id="16" name="TextBox 15"/>
          <p:cNvSpPr txBox="1"/>
          <p:nvPr/>
        </p:nvSpPr>
        <p:spPr>
          <a:xfrm>
            <a:off x="545910" y="5322627"/>
            <a:ext cx="11109278" cy="369332"/>
          </a:xfrm>
          <a:prstGeom prst="rect">
            <a:avLst/>
          </a:prstGeom>
          <a:noFill/>
        </p:spPr>
        <p:txBody>
          <a:bodyPr wrap="square" rtlCol="0">
            <a:spAutoFit/>
          </a:bodyPr>
          <a:lstStyle/>
          <a:p>
            <a:endParaRPr lang="en-US" dirty="0"/>
          </a:p>
        </p:txBody>
      </p:sp>
      <p:sp>
        <p:nvSpPr>
          <p:cNvPr id="18" name="Rectangle 18"/>
          <p:cNvSpPr>
            <a:spLocks noChangeArrowheads="1"/>
          </p:cNvSpPr>
          <p:nvPr/>
        </p:nvSpPr>
        <p:spPr bwMode="auto">
          <a:xfrm>
            <a:off x="797112" y="547006"/>
            <a:ext cx="175971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9" name="Object 18"/>
          <p:cNvGraphicFramePr>
            <a:graphicFrameLocks/>
          </p:cNvGraphicFramePr>
          <p:nvPr>
            <p:extLst>
              <p:ext uri="{D42A27DB-BD31-4B8C-83A1-F6EECF244321}">
                <p14:modId xmlns:p14="http://schemas.microsoft.com/office/powerpoint/2010/main" val="1356758782"/>
              </p:ext>
            </p:extLst>
          </p:nvPr>
        </p:nvGraphicFramePr>
        <p:xfrm>
          <a:off x="126998" y="125016"/>
          <a:ext cx="5822407" cy="4249796"/>
        </p:xfrm>
        <a:graphic>
          <a:graphicData uri="http://schemas.openxmlformats.org/presentationml/2006/ole">
            <mc:AlternateContent xmlns:mc="http://schemas.openxmlformats.org/markup-compatibility/2006">
              <mc:Choice xmlns:v="urn:schemas-microsoft-com:vml" Requires="v">
                <p:oleObj spid="_x0000_s1208" name="Chart" r:id="rId5" imgW="3362266" imgH="2276592" progId="Excel.Chart.8">
                  <p:embed/>
                </p:oleObj>
              </mc:Choice>
              <mc:Fallback>
                <p:oleObj name="Chart" r:id="rId5" imgW="3362266" imgH="2276592" progId="Excel.Chart.8">
                  <p:embed/>
                  <p:pic>
                    <p:nvPicPr>
                      <p:cNvPr id="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998" y="125016"/>
                        <a:ext cx="5822407" cy="4249796"/>
                      </a:xfrm>
                      <a:prstGeom prst="rect">
                        <a:avLst/>
                      </a:prstGeom>
                      <a:noFill/>
                    </p:spPr>
                  </p:pic>
                </p:oleObj>
              </mc:Fallback>
            </mc:AlternateContent>
          </a:graphicData>
        </a:graphic>
      </p:graphicFrame>
      <p:sp>
        <p:nvSpPr>
          <p:cNvPr id="20" name="TextBox 19"/>
          <p:cNvSpPr txBox="1"/>
          <p:nvPr/>
        </p:nvSpPr>
        <p:spPr>
          <a:xfrm flipH="1">
            <a:off x="126998" y="4676278"/>
            <a:ext cx="11798301" cy="923330"/>
          </a:xfrm>
          <a:prstGeom prst="rect">
            <a:avLst/>
          </a:prstGeom>
          <a:noFill/>
        </p:spPr>
        <p:txBody>
          <a:bodyPr wrap="square" rtlCol="0">
            <a:spAutoFit/>
          </a:bodyPr>
          <a:lstStyle/>
          <a:p>
            <a:r>
              <a:rPr lang="en-US" b="1" u="sng" dirty="0" smtClean="0">
                <a:latin typeface="Century" panose="02040604050505020304" pitchFamily="18" charset="0"/>
              </a:rPr>
              <a:t>RESULT:</a:t>
            </a:r>
          </a:p>
          <a:p>
            <a:r>
              <a:rPr lang="en-US" dirty="0" smtClean="0">
                <a:latin typeface="Century" panose="02040604050505020304" pitchFamily="18" charset="0"/>
              </a:rPr>
              <a:t>Best zip codes with 311 complaints and all crime types having equal priority vs. Best zip codes with </a:t>
            </a:r>
            <a:r>
              <a:rPr lang="en-US" dirty="0">
                <a:latin typeface="Century" panose="02040604050505020304" pitchFamily="18" charset="0"/>
              </a:rPr>
              <a:t>311 complaints and </a:t>
            </a:r>
            <a:r>
              <a:rPr lang="en-US" dirty="0" smtClean="0">
                <a:latin typeface="Century" panose="02040604050505020304" pitchFamily="18" charset="0"/>
              </a:rPr>
              <a:t>crime </a:t>
            </a:r>
            <a:r>
              <a:rPr lang="en-US" dirty="0">
                <a:latin typeface="Century" panose="02040604050505020304" pitchFamily="18" charset="0"/>
              </a:rPr>
              <a:t>types </a:t>
            </a:r>
            <a:r>
              <a:rPr lang="en-US" dirty="0" smtClean="0">
                <a:latin typeface="Century" panose="02040604050505020304" pitchFamily="18" charset="0"/>
              </a:rPr>
              <a:t>having priorities based on severity</a:t>
            </a:r>
            <a:endParaRPr lang="en-US" dirty="0">
              <a:latin typeface="Century" panose="02040604050505020304" pitchFamily="18" charset="0"/>
            </a:endParaRPr>
          </a:p>
        </p:txBody>
      </p:sp>
    </p:spTree>
    <p:extLst>
      <p:ext uri="{BB962C8B-B14F-4D97-AF65-F5344CB8AC3E}">
        <p14:creationId xmlns:p14="http://schemas.microsoft.com/office/powerpoint/2010/main" val="1981213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1620</TotalTime>
  <Words>1275</Words>
  <Application>Microsoft Office PowerPoint</Application>
  <PresentationFormat>Widescreen</PresentationFormat>
  <Paragraphs>151</Paragraphs>
  <Slides>24</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Calibri Light</vt:lpstr>
      <vt:lpstr>Century</vt:lpstr>
      <vt:lpstr>Times New Roman</vt:lpstr>
      <vt:lpstr>Office Theme</vt:lpstr>
      <vt:lpstr>Chart</vt:lpstr>
      <vt:lpstr>Analytics Project  Presentation - Fall 2015</vt:lpstr>
      <vt:lpstr>PowerPoint Presentation</vt:lpstr>
      <vt:lpstr>PowerPoint Presentation</vt:lpstr>
      <vt:lpstr>Find Your Neighborhood ! </vt:lpstr>
      <vt:lpstr>Find Your Neighborhood ! </vt:lpstr>
      <vt:lpstr>Find Your Neighborhood ! </vt:lpstr>
      <vt:lpstr>Find Your Neighborhood ! </vt:lpstr>
      <vt:lpstr>PowerPoint Presentation</vt:lpstr>
      <vt:lpstr>PowerPoint Presentation</vt:lpstr>
      <vt:lpstr>PowerPoint Presentation</vt:lpstr>
      <vt:lpstr>Find Your Neighborhood ! </vt:lpstr>
      <vt:lpstr>PowerPoint Presentation</vt:lpstr>
      <vt:lpstr>PowerPoint Presentation</vt:lpstr>
      <vt:lpstr>PowerPoint Presentation</vt:lpstr>
      <vt:lpstr>PowerPoint Presentation</vt:lpstr>
      <vt:lpstr>Find Your Neighborhood ! </vt:lpstr>
      <vt:lpstr>PowerPoint Presentation</vt:lpstr>
      <vt:lpstr>PowerPoint Presentation</vt:lpstr>
      <vt:lpstr>PowerPoint Presentation</vt:lpstr>
      <vt:lpstr>PowerPoint Presentation</vt:lpstr>
      <vt:lpstr>Find Your Neighborhood ! </vt:lpstr>
      <vt:lpstr>Find Your Neighborhood ! </vt:lpstr>
      <vt:lpstr>Find Your Neighborhood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Project  Presentation - Fall 2015</dc:title>
  <dc:creator>sasha kapoor</dc:creator>
  <cp:lastModifiedBy>abhineet kalra</cp:lastModifiedBy>
  <cp:revision>176</cp:revision>
  <dcterms:created xsi:type="dcterms:W3CDTF">2015-12-01T08:54:02Z</dcterms:created>
  <dcterms:modified xsi:type="dcterms:W3CDTF">2015-12-10T23:26:00Z</dcterms:modified>
</cp:coreProperties>
</file>