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2" r:id="rId7"/>
    <p:sldId id="263" r:id="rId8"/>
    <p:sldId id="264" r:id="rId9"/>
    <p:sldId id="265" r:id="rId10"/>
    <p:sldId id="266" r:id="rId11"/>
    <p:sldId id="267" r:id="rId12"/>
    <p:sldId id="26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4810"/>
            <a:ext cx="9144000" cy="2649855"/>
          </a:xfrm>
        </p:spPr>
        <p:txBody>
          <a:bodyPr>
            <a:normAutofit/>
          </a:bodyPr>
          <a:lstStyle/>
          <a:p>
            <a:r>
              <a:rPr lang="en-IN" sz="3600" b="1" spc="-1" dirty="0" err="1">
                <a:solidFill>
                  <a:srgbClr val="808080"/>
                </a:solidFill>
                <a:latin typeface="Arial" panose="020B0604020202020204"/>
                <a:ea typeface="Arial" panose="020B0604020202020204"/>
                <a:sym typeface="+mn-ea"/>
              </a:rPr>
              <a:t>Greyatom</a:t>
            </a:r>
            <a:r>
              <a:rPr lang="en-IN" sz="3600" b="1" spc="-1" dirty="0">
                <a:solidFill>
                  <a:srgbClr val="808080"/>
                </a:solidFill>
                <a:latin typeface="Arial" panose="020B0604020202020204"/>
                <a:ea typeface="Arial" panose="020B0604020202020204"/>
                <a:sym typeface="+mn-ea"/>
              </a:rPr>
              <a:t> Test</a:t>
            </a:r>
            <a:br>
              <a:rPr lang="en-IN" sz="3600" b="0" strike="noStrike" spc="-1" dirty="0">
                <a:latin typeface="Arial" panose="020B0604020202020204"/>
              </a:rPr>
            </a:br>
            <a:r>
              <a:rPr lang="en-IN" sz="3600" b="1" spc="-1">
                <a:ln w="22225">
                  <a:solidFill>
                    <a:schemeClr val="accent2"/>
                  </a:solidFill>
                  <a:prstDash val="solid"/>
                </a:ln>
                <a:solidFill>
                  <a:srgbClr val="FF0000"/>
                </a:solidFill>
                <a:effectLst/>
                <a:latin typeface="Arial" panose="020B0604020202020204"/>
                <a:ea typeface="Arial" panose="020B0604020202020204"/>
                <a:sym typeface="+mn-ea"/>
              </a:rPr>
              <a:t>Advertisement Success Prediction</a:t>
            </a:r>
            <a:br>
              <a:rPr lang="en-IN" sz="3600" b="1" strike="noStrike" spc="-1">
                <a:solidFill>
                  <a:srgbClr val="808080"/>
                </a:solidFill>
                <a:latin typeface="Arial" panose="020B0604020202020204"/>
                <a:ea typeface="Arial" panose="020B0604020202020204"/>
              </a:rPr>
            </a:br>
            <a:r>
              <a:rPr lang="en-IN" sz="2000" spc="-1" dirty="0">
                <a:solidFill>
                  <a:srgbClr val="808080"/>
                </a:solidFill>
                <a:latin typeface="Arial" panose="020B0604020202020204"/>
                <a:ea typeface="Arial" panose="020B0604020202020204"/>
                <a:sym typeface="+mn-ea"/>
              </a:rPr>
              <a:t>presented by - Abhineet</a:t>
            </a:r>
            <a:br>
              <a:rPr lang="en-IN" b="0" strike="noStrike" spc="-1" dirty="0">
                <a:latin typeface="Arial" panose="020B0604020202020204"/>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2110" y="274955"/>
            <a:ext cx="11468735" cy="6297295"/>
          </a:xfrm>
        </p:spPr>
        <p:txBody>
          <a:bodyPr/>
          <a:p>
            <a:endParaRPr lang="en-IN" altLang="en-US"/>
          </a:p>
          <a:p>
            <a:r>
              <a:rPr lang="en-IN" altLang="en-US"/>
              <a:t>Models to train the data</a:t>
            </a:r>
            <a:endParaRPr lang="en-IN" altLang="en-US"/>
          </a:p>
          <a:p>
            <a:endParaRPr lang="en-IN" altLang="en-US"/>
          </a:p>
          <a:p>
            <a:pPr marL="0" indent="0">
              <a:buNone/>
            </a:pPr>
            <a:r>
              <a:rPr lang="en-IN" sz="2000" spc="-1">
                <a:solidFill>
                  <a:srgbClr val="000000"/>
                </a:solidFill>
                <a:latin typeface="+mn-ea"/>
                <a:ea typeface="Arial" panose="020B0604020202020204"/>
                <a:cs typeface="+mn-ea"/>
                <a:sym typeface="+mn-ea"/>
              </a:rPr>
              <a:t>Various Vanilla models were assessed without upsampling the data and tried on the models. The models were:</a:t>
            </a:r>
            <a:endParaRPr lang="en-IN" sz="2000" spc="-1">
              <a:solidFill>
                <a:srgbClr val="000000"/>
              </a:solidFill>
              <a:latin typeface="+mn-ea"/>
              <a:ea typeface="Arial" panose="020B0604020202020204"/>
              <a:cs typeface="+mn-ea"/>
              <a:sym typeface="+mn-ea"/>
            </a:endParaRPr>
          </a:p>
          <a:p>
            <a:r>
              <a:rPr lang="en-IN" sz="2000" spc="-1">
                <a:solidFill>
                  <a:srgbClr val="000000"/>
                </a:solidFill>
                <a:latin typeface="+mn-ea"/>
                <a:ea typeface="Arial" panose="020B0604020202020204"/>
                <a:cs typeface="+mn-ea"/>
                <a:sym typeface="+mn-ea"/>
              </a:rPr>
              <a:t>Logistic Regression</a:t>
            </a:r>
            <a:endParaRPr lang="en-IN" sz="2000" spc="-1">
              <a:solidFill>
                <a:srgbClr val="000000"/>
              </a:solidFill>
              <a:latin typeface="+mn-ea"/>
              <a:ea typeface="Arial" panose="020B0604020202020204"/>
              <a:cs typeface="+mn-ea"/>
              <a:sym typeface="+mn-ea"/>
            </a:endParaRPr>
          </a:p>
          <a:p>
            <a:r>
              <a:rPr lang="en-IN" altLang="en-US" sz="2000">
                <a:latin typeface="+mn-ea"/>
                <a:cs typeface="+mn-ea"/>
              </a:rPr>
              <a:t>DecisionTreeClassifier</a:t>
            </a:r>
            <a:endParaRPr lang="en-IN" altLang="en-US" sz="2000">
              <a:latin typeface="+mn-ea"/>
              <a:cs typeface="+mn-ea"/>
            </a:endParaRPr>
          </a:p>
          <a:p>
            <a:r>
              <a:rPr lang="en-IN" altLang="en-US" sz="2000">
                <a:latin typeface="+mn-ea"/>
                <a:cs typeface="+mn-ea"/>
              </a:rPr>
              <a:t>RandomForestClassifier</a:t>
            </a:r>
            <a:endParaRPr lang="en-IN" altLang="en-US" sz="2000">
              <a:latin typeface="+mn-ea"/>
              <a:cs typeface="+mn-ea"/>
            </a:endParaRPr>
          </a:p>
          <a:p>
            <a:r>
              <a:rPr lang="en-IN" altLang="en-US" sz="2000">
                <a:latin typeface="+mn-ea"/>
                <a:cs typeface="+mn-ea"/>
              </a:rPr>
              <a:t>XGBClassifier</a:t>
            </a:r>
            <a:endParaRPr lang="en-IN" altLang="en-US" sz="2000">
              <a:latin typeface="+mn-ea"/>
              <a:cs typeface="+mn-ea"/>
            </a:endParaRPr>
          </a:p>
          <a:p>
            <a:endParaRPr lang="en-IN" altLang="en-US" sz="2000">
              <a:latin typeface="+mn-ea"/>
              <a:cs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0995" y="304165"/>
            <a:ext cx="11448415" cy="6278245"/>
          </a:xfrm>
        </p:spPr>
        <p:txBody>
          <a:bodyPr/>
          <a:p>
            <a:endParaRPr lang="en-IN" spc="-1">
              <a:solidFill>
                <a:srgbClr val="000000"/>
              </a:solidFill>
              <a:latin typeface="Arial" panose="020B0604020202020204"/>
              <a:ea typeface="Arial" panose="020B0604020202020204"/>
              <a:sym typeface="+mn-ea"/>
            </a:endParaRPr>
          </a:p>
          <a:p>
            <a:r>
              <a:rPr lang="en-IN" spc="-1">
                <a:solidFill>
                  <a:srgbClr val="000000"/>
                </a:solidFill>
                <a:latin typeface="Arial" panose="020B0604020202020204"/>
                <a:ea typeface="Arial" panose="020B0604020202020204"/>
                <a:sym typeface="+mn-ea"/>
              </a:rPr>
              <a:t>Results of the Models:</a:t>
            </a:r>
            <a:endParaRPr lang="en-IN" spc="-1">
              <a:solidFill>
                <a:srgbClr val="000000"/>
              </a:solidFill>
              <a:latin typeface="Arial" panose="020B0604020202020204"/>
              <a:ea typeface="Arial" panose="020B0604020202020204"/>
              <a:sym typeface="+mn-ea"/>
            </a:endParaRPr>
          </a:p>
          <a:p>
            <a:endParaRPr lang="en-IN" b="0" strike="noStrike" spc="-1">
              <a:solidFill>
                <a:srgbClr val="000000"/>
              </a:solidFill>
              <a:latin typeface="Arial" panose="020B0604020202020204"/>
              <a:ea typeface="Arial" panose="020B0604020202020204"/>
              <a:sym typeface="+mn-ea"/>
            </a:endParaRPr>
          </a:p>
          <a:p>
            <a:endParaRPr lang="en-IN" b="0" strike="noStrike" spc="-1">
              <a:latin typeface="Arial" panose="020B0604020202020204"/>
            </a:endParaRPr>
          </a:p>
          <a:p>
            <a:endParaRPr lang="en-US"/>
          </a:p>
        </p:txBody>
      </p:sp>
      <p:graphicFrame>
        <p:nvGraphicFramePr>
          <p:cNvPr id="4" name="Table 3"/>
          <p:cNvGraphicFramePr/>
          <p:nvPr/>
        </p:nvGraphicFramePr>
        <p:xfrm>
          <a:off x="2224405" y="2232025"/>
          <a:ext cx="6825615" cy="2804160"/>
        </p:xfrm>
        <a:graphic>
          <a:graphicData uri="http://schemas.openxmlformats.org/drawingml/2006/table">
            <a:tbl>
              <a:tblPr firstRow="1" bandRow="1">
                <a:tableStyleId>{5C22544A-7EE6-4342-B048-85BDC9FD1C3A}</a:tableStyleId>
              </a:tblPr>
              <a:tblGrid>
                <a:gridCol w="1908810"/>
                <a:gridCol w="1503680"/>
                <a:gridCol w="1706499"/>
                <a:gridCol w="1706372"/>
              </a:tblGrid>
              <a:tr h="381000">
                <a:tc>
                  <a:txBody>
                    <a:bodyPr/>
                    <a:p>
                      <a:pPr>
                        <a:buNone/>
                      </a:pPr>
                      <a:r>
                        <a:rPr lang="en-IN" altLang="en-US"/>
                        <a:t>Model</a:t>
                      </a:r>
                      <a:endParaRPr lang="en-IN" altLang="en-US"/>
                    </a:p>
                  </a:txBody>
                  <a:tcPr/>
                </a:tc>
                <a:tc>
                  <a:txBody>
                    <a:bodyPr/>
                    <a:p>
                      <a:pPr>
                        <a:buNone/>
                      </a:pPr>
                      <a:r>
                        <a:rPr lang="en-IN" altLang="en-US"/>
                        <a:t>F1_score(0)</a:t>
                      </a:r>
                      <a:endParaRPr lang="en-IN" altLang="en-US"/>
                    </a:p>
                  </a:txBody>
                  <a:tcPr/>
                </a:tc>
                <a:tc>
                  <a:txBody>
                    <a:bodyPr/>
                    <a:p>
                      <a:pPr>
                        <a:buNone/>
                      </a:pPr>
                      <a:r>
                        <a:rPr lang="en-IN" altLang="en-US" sz="1800">
                          <a:sym typeface="+mn-ea"/>
                        </a:rPr>
                        <a:t>F1_score(1)</a:t>
                      </a:r>
                      <a:endParaRPr lang="en-IN" altLang="en-US"/>
                    </a:p>
                  </a:txBody>
                  <a:tcPr/>
                </a:tc>
                <a:tc>
                  <a:txBody>
                    <a:bodyPr/>
                    <a:p>
                      <a:pPr>
                        <a:buNone/>
                      </a:pPr>
                      <a:r>
                        <a:rPr lang="en-IN" altLang="en-US"/>
                        <a:t>accuracy</a:t>
                      </a:r>
                      <a:endParaRPr lang="en-IN" altLang="en-US"/>
                    </a:p>
                  </a:txBody>
                  <a:tcPr/>
                </a:tc>
              </a:tr>
              <a:tr h="381000">
                <a:tc>
                  <a:txBody>
                    <a:bodyPr/>
                    <a:p>
                      <a:pPr>
                        <a:buNone/>
                      </a:pPr>
                      <a:r>
                        <a:rPr lang="en-US"/>
                        <a:t>logisticRegression</a:t>
                      </a:r>
                      <a:endParaRPr lang="en-US"/>
                    </a:p>
                  </a:txBody>
                  <a:tcPr/>
                </a:tc>
                <a:tc>
                  <a:txBody>
                    <a:bodyPr/>
                    <a:p>
                      <a:pPr>
                        <a:buNone/>
                      </a:pPr>
                      <a:r>
                        <a:rPr lang="en-IN" altLang="en-US"/>
                        <a:t>0.87</a:t>
                      </a:r>
                      <a:endParaRPr lang="en-IN" altLang="en-US"/>
                    </a:p>
                  </a:txBody>
                  <a:tcPr/>
                </a:tc>
                <a:tc>
                  <a:txBody>
                    <a:bodyPr/>
                    <a:p>
                      <a:pPr>
                        <a:buNone/>
                      </a:pPr>
                      <a:r>
                        <a:rPr lang="en-IN" altLang="en-US"/>
                        <a:t>0.24</a:t>
                      </a:r>
                      <a:endParaRPr lang="en-IN" altLang="en-US"/>
                    </a:p>
                  </a:txBody>
                  <a:tcPr/>
                </a:tc>
                <a:tc>
                  <a:txBody>
                    <a:bodyPr/>
                    <a:p>
                      <a:pPr>
                        <a:buNone/>
                      </a:pPr>
                      <a:r>
                        <a:rPr lang="en-IN" altLang="en-US"/>
                        <a:t>0.78</a:t>
                      </a:r>
                      <a:endParaRPr lang="en-IN" altLang="en-US"/>
                    </a:p>
                  </a:txBody>
                  <a:tcPr/>
                </a:tc>
              </a:tr>
              <a:tr h="381000">
                <a:tc>
                  <a:txBody>
                    <a:bodyPr/>
                    <a:p>
                      <a:pPr>
                        <a:buNone/>
                      </a:pPr>
                      <a:r>
                        <a:rPr lang="en-US"/>
                        <a:t>RandomForestClassifier</a:t>
                      </a:r>
                      <a:endParaRPr lang="en-US"/>
                    </a:p>
                  </a:txBody>
                  <a:tcPr/>
                </a:tc>
                <a:tc>
                  <a:txBody>
                    <a:bodyPr/>
                    <a:p>
                      <a:pPr>
                        <a:buNone/>
                      </a:pPr>
                      <a:r>
                        <a:rPr lang="en-IN" altLang="en-US"/>
                        <a:t>0.81</a:t>
                      </a:r>
                      <a:endParaRPr lang="en-IN" altLang="en-US"/>
                    </a:p>
                  </a:txBody>
                  <a:tcPr/>
                </a:tc>
                <a:tc>
                  <a:txBody>
                    <a:bodyPr/>
                    <a:p>
                      <a:pPr>
                        <a:buNone/>
                      </a:pPr>
                      <a:r>
                        <a:rPr lang="en-IN" altLang="en-US"/>
                        <a:t>0.49</a:t>
                      </a:r>
                      <a:endParaRPr lang="en-IN" altLang="en-US"/>
                    </a:p>
                  </a:txBody>
                  <a:tcPr/>
                </a:tc>
                <a:tc>
                  <a:txBody>
                    <a:bodyPr/>
                    <a:p>
                      <a:pPr>
                        <a:buNone/>
                      </a:pPr>
                      <a:r>
                        <a:rPr lang="en-IN" altLang="en-US"/>
                        <a:t>0.77</a:t>
                      </a:r>
                      <a:endParaRPr lang="en-IN" altLang="en-US"/>
                    </a:p>
                  </a:txBody>
                  <a:tcPr/>
                </a:tc>
              </a:tr>
              <a:tr h="381000">
                <a:tc>
                  <a:txBody>
                    <a:bodyPr/>
                    <a:p>
                      <a:pPr>
                        <a:buNone/>
                      </a:pPr>
                      <a:r>
                        <a:rPr lang="en-US"/>
                        <a:t>DecisionTreeClassifier</a:t>
                      </a:r>
                      <a:endParaRPr lang="en-US"/>
                    </a:p>
                  </a:txBody>
                  <a:tcPr/>
                </a:tc>
                <a:tc>
                  <a:txBody>
                    <a:bodyPr/>
                    <a:p>
                      <a:pPr>
                        <a:buNone/>
                      </a:pPr>
                      <a:r>
                        <a:rPr lang="en-IN" altLang="en-US"/>
                        <a:t>0.85</a:t>
                      </a:r>
                      <a:endParaRPr lang="en-IN" altLang="en-US"/>
                    </a:p>
                  </a:txBody>
                  <a:tcPr/>
                </a:tc>
                <a:tc>
                  <a:txBody>
                    <a:bodyPr/>
                    <a:p>
                      <a:pPr>
                        <a:buNone/>
                      </a:pPr>
                      <a:r>
                        <a:rPr lang="en-IN" altLang="en-US"/>
                        <a:t>0.36</a:t>
                      </a:r>
                      <a:endParaRPr lang="en-IN" altLang="en-US"/>
                    </a:p>
                  </a:txBody>
                  <a:tcPr/>
                </a:tc>
                <a:tc>
                  <a:txBody>
                    <a:bodyPr/>
                    <a:p>
                      <a:pPr>
                        <a:buNone/>
                      </a:pPr>
                      <a:r>
                        <a:rPr lang="en-IN" altLang="en-US"/>
                        <a:t>0.76</a:t>
                      </a:r>
                      <a:endParaRPr lang="en-IN" altLang="en-US"/>
                    </a:p>
                  </a:txBody>
                  <a:tcPr/>
                </a:tc>
              </a:tr>
              <a:tr h="381000">
                <a:tc>
                  <a:txBody>
                    <a:bodyPr/>
                    <a:p>
                      <a:pPr>
                        <a:buNone/>
                      </a:pPr>
                      <a:r>
                        <a:rPr lang="en-US"/>
                        <a:t>XGBClassifier</a:t>
                      </a:r>
                      <a:endParaRPr lang="en-US"/>
                    </a:p>
                  </a:txBody>
                  <a:tcPr/>
                </a:tc>
                <a:tc>
                  <a:txBody>
                    <a:bodyPr/>
                    <a:p>
                      <a:pPr>
                        <a:buNone/>
                      </a:pPr>
                      <a:r>
                        <a:rPr lang="en-IN" altLang="en-US"/>
                        <a:t>0.87</a:t>
                      </a:r>
                      <a:endParaRPr lang="en-IN" altLang="en-US"/>
                    </a:p>
                  </a:txBody>
                  <a:tcPr/>
                </a:tc>
                <a:tc>
                  <a:txBody>
                    <a:bodyPr/>
                    <a:p>
                      <a:pPr>
                        <a:buNone/>
                      </a:pPr>
                      <a:r>
                        <a:rPr lang="en-IN" altLang="en-US"/>
                        <a:t>0.36</a:t>
                      </a:r>
                      <a:endParaRPr lang="en-IN" altLang="en-US"/>
                    </a:p>
                  </a:txBody>
                  <a:tcPr/>
                </a:tc>
                <a:tc>
                  <a:txBody>
                    <a:bodyPr/>
                    <a:p>
                      <a:pPr>
                        <a:buNone/>
                      </a:pPr>
                      <a:r>
                        <a:rPr lang="en-IN" altLang="en-US"/>
                        <a:t>0.78</a:t>
                      </a:r>
                      <a:endParaRPr lang="en-IN" alt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14350" y="385445"/>
            <a:ext cx="11194415" cy="6156960"/>
          </a:xfrm>
        </p:spPr>
        <p:txBody>
          <a:bodyPr/>
          <a:p>
            <a:r>
              <a:rPr lang="en-IN" altLang="en-US"/>
              <a:t>Results of the models after upsampling the data</a:t>
            </a:r>
            <a:endParaRPr lang="en-IN" altLang="en-US"/>
          </a:p>
          <a:p>
            <a:endParaRPr lang="en-IN" altLang="en-US"/>
          </a:p>
          <a:p>
            <a:endParaRPr lang="en-IN" altLang="en-US"/>
          </a:p>
        </p:txBody>
      </p:sp>
      <p:graphicFrame>
        <p:nvGraphicFramePr>
          <p:cNvPr id="4" name="Table 3"/>
          <p:cNvGraphicFramePr/>
          <p:nvPr/>
        </p:nvGraphicFramePr>
        <p:xfrm>
          <a:off x="2244725" y="1629410"/>
          <a:ext cx="6825615" cy="2804160"/>
        </p:xfrm>
        <a:graphic>
          <a:graphicData uri="http://schemas.openxmlformats.org/drawingml/2006/table">
            <a:tbl>
              <a:tblPr firstRow="1" bandRow="1">
                <a:tableStyleId>{5C22544A-7EE6-4342-B048-85BDC9FD1C3A}</a:tableStyleId>
              </a:tblPr>
              <a:tblGrid>
                <a:gridCol w="1908810"/>
                <a:gridCol w="1503680"/>
                <a:gridCol w="1706499"/>
                <a:gridCol w="1706372"/>
              </a:tblGrid>
              <a:tr h="381000">
                <a:tc>
                  <a:txBody>
                    <a:bodyPr/>
                    <a:p>
                      <a:pPr>
                        <a:buNone/>
                      </a:pPr>
                      <a:r>
                        <a:rPr lang="en-IN" altLang="en-US"/>
                        <a:t>Model</a:t>
                      </a:r>
                      <a:endParaRPr lang="en-IN" altLang="en-US"/>
                    </a:p>
                  </a:txBody>
                  <a:tcPr/>
                </a:tc>
                <a:tc>
                  <a:txBody>
                    <a:bodyPr/>
                    <a:p>
                      <a:pPr>
                        <a:buNone/>
                      </a:pPr>
                      <a:r>
                        <a:rPr lang="en-IN" altLang="en-US"/>
                        <a:t>F1_score(0)</a:t>
                      </a:r>
                      <a:endParaRPr lang="en-IN" altLang="en-US"/>
                    </a:p>
                  </a:txBody>
                  <a:tcPr/>
                </a:tc>
                <a:tc>
                  <a:txBody>
                    <a:bodyPr/>
                    <a:p>
                      <a:pPr>
                        <a:buNone/>
                      </a:pPr>
                      <a:r>
                        <a:rPr lang="en-IN" altLang="en-US" sz="1800">
                          <a:sym typeface="+mn-ea"/>
                        </a:rPr>
                        <a:t>F1_score(1)</a:t>
                      </a:r>
                      <a:endParaRPr lang="en-IN" altLang="en-US"/>
                    </a:p>
                  </a:txBody>
                  <a:tcPr/>
                </a:tc>
                <a:tc>
                  <a:txBody>
                    <a:bodyPr/>
                    <a:p>
                      <a:pPr>
                        <a:buNone/>
                      </a:pPr>
                      <a:r>
                        <a:rPr lang="en-IN" altLang="en-US"/>
                        <a:t>accuracy</a:t>
                      </a:r>
                      <a:endParaRPr lang="en-IN" altLang="en-US"/>
                    </a:p>
                  </a:txBody>
                  <a:tcPr/>
                </a:tc>
              </a:tr>
              <a:tr h="381000">
                <a:tc>
                  <a:txBody>
                    <a:bodyPr/>
                    <a:p>
                      <a:pPr>
                        <a:buNone/>
                      </a:pPr>
                      <a:r>
                        <a:rPr lang="en-US"/>
                        <a:t>logisticRegression</a:t>
                      </a:r>
                      <a:endParaRPr lang="en-US"/>
                    </a:p>
                  </a:txBody>
                  <a:tcPr/>
                </a:tc>
                <a:tc>
                  <a:txBody>
                    <a:bodyPr/>
                    <a:p>
                      <a:pPr>
                        <a:buNone/>
                      </a:pPr>
                      <a:r>
                        <a:rPr lang="en-IN" altLang="en-US"/>
                        <a:t>0.77</a:t>
                      </a:r>
                      <a:endParaRPr lang="en-IN" altLang="en-US"/>
                    </a:p>
                  </a:txBody>
                  <a:tcPr/>
                </a:tc>
                <a:tc>
                  <a:txBody>
                    <a:bodyPr/>
                    <a:p>
                      <a:pPr>
                        <a:buNone/>
                      </a:pPr>
                      <a:r>
                        <a:rPr lang="en-IN" altLang="en-US"/>
                        <a:t>0.43</a:t>
                      </a:r>
                      <a:endParaRPr lang="en-IN" altLang="en-US"/>
                    </a:p>
                  </a:txBody>
                  <a:tcPr/>
                </a:tc>
                <a:tc>
                  <a:txBody>
                    <a:bodyPr/>
                    <a:p>
                      <a:pPr>
                        <a:buNone/>
                      </a:pPr>
                      <a:r>
                        <a:rPr lang="en-IN" altLang="en-US"/>
                        <a:t>0.69</a:t>
                      </a:r>
                      <a:endParaRPr lang="en-IN" altLang="en-US"/>
                    </a:p>
                  </a:txBody>
                  <a:tcPr/>
                </a:tc>
              </a:tr>
              <a:tr h="381000">
                <a:tc>
                  <a:txBody>
                    <a:bodyPr/>
                    <a:p>
                      <a:pPr>
                        <a:buNone/>
                      </a:pPr>
                      <a:r>
                        <a:rPr lang="en-US"/>
                        <a:t>RandomForestClassifier</a:t>
                      </a:r>
                      <a:endParaRPr lang="en-US"/>
                    </a:p>
                  </a:txBody>
                  <a:tcPr/>
                </a:tc>
                <a:tc>
                  <a:txBody>
                    <a:bodyPr/>
                    <a:p>
                      <a:pPr>
                        <a:buNone/>
                      </a:pPr>
                      <a:r>
                        <a:rPr lang="en-IN" altLang="en-US"/>
                        <a:t>0.78</a:t>
                      </a:r>
                      <a:endParaRPr lang="en-IN" altLang="en-US"/>
                    </a:p>
                  </a:txBody>
                  <a:tcPr/>
                </a:tc>
                <a:tc>
                  <a:txBody>
                    <a:bodyPr/>
                    <a:p>
                      <a:pPr>
                        <a:buNone/>
                      </a:pPr>
                      <a:r>
                        <a:rPr lang="en-IN" altLang="en-US"/>
                        <a:t>0.54</a:t>
                      </a:r>
                      <a:endParaRPr lang="en-IN" altLang="en-US"/>
                    </a:p>
                  </a:txBody>
                  <a:tcPr/>
                </a:tc>
                <a:tc>
                  <a:txBody>
                    <a:bodyPr/>
                    <a:p>
                      <a:pPr>
                        <a:buNone/>
                      </a:pPr>
                      <a:r>
                        <a:rPr lang="en-IN" altLang="en-US"/>
                        <a:t>0.70</a:t>
                      </a:r>
                      <a:endParaRPr lang="en-IN" altLang="en-US"/>
                    </a:p>
                  </a:txBody>
                  <a:tcPr/>
                </a:tc>
              </a:tr>
              <a:tr h="381000">
                <a:tc>
                  <a:txBody>
                    <a:bodyPr/>
                    <a:p>
                      <a:pPr>
                        <a:buNone/>
                      </a:pPr>
                      <a:r>
                        <a:rPr lang="en-US"/>
                        <a:t>DecisionTreeClassifier</a:t>
                      </a:r>
                      <a:endParaRPr lang="en-US"/>
                    </a:p>
                  </a:txBody>
                  <a:tcPr/>
                </a:tc>
                <a:tc>
                  <a:txBody>
                    <a:bodyPr/>
                    <a:p>
                      <a:pPr>
                        <a:buNone/>
                      </a:pPr>
                      <a:r>
                        <a:rPr lang="en-IN" altLang="en-US"/>
                        <a:t>0.77</a:t>
                      </a:r>
                      <a:endParaRPr lang="en-IN" altLang="en-US"/>
                    </a:p>
                  </a:txBody>
                  <a:tcPr/>
                </a:tc>
                <a:tc>
                  <a:txBody>
                    <a:bodyPr/>
                    <a:p>
                      <a:pPr>
                        <a:buNone/>
                      </a:pPr>
                      <a:r>
                        <a:rPr lang="en-IN" altLang="en-US"/>
                        <a:t>0.53</a:t>
                      </a:r>
                      <a:endParaRPr lang="en-IN" altLang="en-US"/>
                    </a:p>
                  </a:txBody>
                  <a:tcPr/>
                </a:tc>
                <a:tc>
                  <a:txBody>
                    <a:bodyPr/>
                    <a:p>
                      <a:pPr>
                        <a:buNone/>
                      </a:pPr>
                      <a:r>
                        <a:rPr lang="en-IN" altLang="en-US"/>
                        <a:t>0.69</a:t>
                      </a:r>
                      <a:endParaRPr lang="en-IN" altLang="en-US"/>
                    </a:p>
                  </a:txBody>
                  <a:tcPr/>
                </a:tc>
              </a:tr>
              <a:tr h="381000">
                <a:tc>
                  <a:txBody>
                    <a:bodyPr/>
                    <a:p>
                      <a:pPr>
                        <a:buNone/>
                      </a:pPr>
                      <a:r>
                        <a:rPr lang="en-US"/>
                        <a:t>XGBClassifier</a:t>
                      </a:r>
                      <a:endParaRPr lang="en-US"/>
                    </a:p>
                  </a:txBody>
                  <a:tcPr/>
                </a:tc>
                <a:tc>
                  <a:txBody>
                    <a:bodyPr/>
                    <a:p>
                      <a:pPr>
                        <a:buNone/>
                      </a:pPr>
                      <a:r>
                        <a:rPr lang="en-IN" altLang="en-US"/>
                        <a:t>0.79</a:t>
                      </a:r>
                      <a:endParaRPr lang="en-IN" altLang="en-US"/>
                    </a:p>
                  </a:txBody>
                  <a:tcPr/>
                </a:tc>
                <a:tc>
                  <a:txBody>
                    <a:bodyPr/>
                    <a:p>
                      <a:pPr>
                        <a:buNone/>
                      </a:pPr>
                      <a:r>
                        <a:rPr lang="en-IN" altLang="en-US"/>
                        <a:t>0.57</a:t>
                      </a:r>
                      <a:endParaRPr lang="en-IN" altLang="en-US"/>
                    </a:p>
                  </a:txBody>
                  <a:tcPr/>
                </a:tc>
                <a:tc>
                  <a:txBody>
                    <a:bodyPr/>
                    <a:p>
                      <a:pPr>
                        <a:buNone/>
                      </a:pPr>
                      <a:r>
                        <a:rPr lang="en-IN" altLang="en-US"/>
                        <a:t>0.72</a:t>
                      </a:r>
                      <a:endParaRPr lang="en-IN" altLang="en-US"/>
                    </a:p>
                  </a:txBody>
                  <a:tcPr/>
                </a:tc>
              </a:tr>
              <a:tr h="381000">
                <a:tc>
                  <a:txBody>
                    <a:bodyPr/>
                    <a:p>
                      <a:pPr>
                        <a:buNone/>
                      </a:pPr>
                      <a:r>
                        <a:rPr lang="en-US" sz="1800">
                          <a:sym typeface="+mn-ea"/>
                        </a:rPr>
                        <a:t>XGBClassifier</a:t>
                      </a:r>
                      <a:r>
                        <a:rPr lang="en-IN" altLang="en-US" sz="1800">
                          <a:sym typeface="+mn-ea"/>
                        </a:rPr>
                        <a:t>(tunned)</a:t>
                      </a:r>
                      <a:endParaRPr lang="en-IN" altLang="en-US" sz="1800">
                        <a:sym typeface="+mn-ea"/>
                      </a:endParaRPr>
                    </a:p>
                  </a:txBody>
                  <a:tcPr/>
                </a:tc>
                <a:tc>
                  <a:txBody>
                    <a:bodyPr/>
                    <a:p>
                      <a:pPr>
                        <a:buNone/>
                      </a:pPr>
                      <a:r>
                        <a:rPr lang="en-IN" altLang="en-US"/>
                        <a:t>0.79</a:t>
                      </a:r>
                      <a:endParaRPr lang="en-IN" altLang="en-US"/>
                    </a:p>
                  </a:txBody>
                  <a:tcPr/>
                </a:tc>
                <a:tc>
                  <a:txBody>
                    <a:bodyPr/>
                    <a:p>
                      <a:pPr>
                        <a:buNone/>
                      </a:pPr>
                      <a:r>
                        <a:rPr lang="en-IN" altLang="en-US"/>
                        <a:t>0.57</a:t>
                      </a:r>
                      <a:endParaRPr lang="en-IN" altLang="en-US"/>
                    </a:p>
                  </a:txBody>
                  <a:tcPr/>
                </a:tc>
                <a:tc>
                  <a:txBody>
                    <a:bodyPr/>
                    <a:p>
                      <a:pPr>
                        <a:buNone/>
                      </a:pPr>
                      <a:r>
                        <a:rPr lang="en-IN" altLang="en-US"/>
                        <a:t>0.72</a:t>
                      </a:r>
                      <a:endParaRPr lang="en-IN" alt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9390" y="193675"/>
            <a:ext cx="11813540" cy="6520180"/>
          </a:xfrm>
        </p:spPr>
        <p:txBody>
          <a:bodyPr/>
          <a:p>
            <a:pPr marL="0" indent="0">
              <a:buNone/>
            </a:pPr>
            <a:r>
              <a:rPr lang="en-IN" altLang="en-US"/>
              <a:t> 				</a:t>
            </a:r>
            <a:endParaRPr lang="en-IN" altLang="en-US"/>
          </a:p>
          <a:p>
            <a:pPr marL="0" indent="0">
              <a:buNone/>
            </a:pPr>
            <a:r>
              <a:rPr lang="en-IN" altLang="en-US"/>
              <a:t>				   </a:t>
            </a:r>
            <a:r>
              <a:rPr lang="en-IN" altLang="en-US">
                <a:solidFill>
                  <a:schemeClr val="tx2"/>
                </a:solidFill>
              </a:rPr>
              <a:t>PROBLEM STATEMENT</a:t>
            </a:r>
            <a:endParaRPr lang="en-IN" altLang="en-US">
              <a:solidFill>
                <a:schemeClr val="tx2"/>
              </a:solidFill>
            </a:endParaRPr>
          </a:p>
          <a:p>
            <a:pPr marL="0" indent="0">
              <a:buNone/>
            </a:pPr>
            <a:endParaRPr lang="en-IN" altLang="en-US">
              <a:solidFill>
                <a:schemeClr val="tx1"/>
              </a:solidFill>
            </a:endParaRPr>
          </a:p>
          <a:p>
            <a:pPr marL="431800" indent="-323850">
              <a:spcBef>
                <a:spcPts val="1415"/>
              </a:spcBef>
              <a:buClr>
                <a:srgbClr val="000000"/>
              </a:buClr>
              <a:buSzPct val="45000"/>
              <a:buFont typeface="Wingdings" panose="05000000000000000000" pitchFamily="2" charset="2"/>
              <a:buChar char=""/>
            </a:pPr>
            <a:r>
              <a:rPr lang="en-IN" sz="2000" spc="-1">
                <a:solidFill>
                  <a:schemeClr val="tx1"/>
                </a:solidFill>
                <a:latin typeface="Arial" panose="020B0604020202020204"/>
                <a:sym typeface="+mn-ea"/>
              </a:rPr>
              <a:t>You have been hired by advertising company to assess the revenue that can be generated by a proposed ad. Based on the demographic information provided, you need to predict whether the revenue generated will cover costs to produce and air the ad(Whether there will be a net gain from an ad or not) </a:t>
            </a:r>
            <a:endParaRPr lang="en-IN" sz="2000" b="0" strike="noStrike" spc="-1">
              <a:solidFill>
                <a:schemeClr val="tx1"/>
              </a:solidFill>
              <a:latin typeface="Arial" panose="020B0604020202020204"/>
            </a:endParaRPr>
          </a:p>
          <a:p>
            <a:pPr marL="431800" indent="-323850">
              <a:spcBef>
                <a:spcPts val="1415"/>
              </a:spcBef>
              <a:buClr>
                <a:srgbClr val="000000"/>
              </a:buClr>
              <a:buSzPct val="45000"/>
              <a:buFont typeface="Wingdings" panose="05000000000000000000" pitchFamily="2" charset="2"/>
              <a:buChar char=""/>
            </a:pPr>
            <a:r>
              <a:rPr lang="en-IN" sz="2000" spc="-1">
                <a:solidFill>
                  <a:schemeClr val="tx1"/>
                </a:solidFill>
                <a:latin typeface="Arial" panose="020B0604020202020204"/>
                <a:sym typeface="+mn-ea"/>
              </a:rPr>
              <a:t>Data can be used to gain business insights, make decisions, behaviour and ways to optimize ads, guiding marketing initiatives, implementation of innovative additional services,boost the advertising firm’s reputation and much more.</a:t>
            </a:r>
            <a:endParaRPr lang="en-IN" sz="2000" b="0" strike="noStrike" spc="-1">
              <a:solidFill>
                <a:schemeClr val="tx1"/>
              </a:solidFill>
              <a:latin typeface="Arial" panose="020B0604020202020204"/>
            </a:endParaRPr>
          </a:p>
          <a:p>
            <a:pPr marL="431800" indent="-323850">
              <a:spcBef>
                <a:spcPts val="1415"/>
              </a:spcBef>
              <a:buClr>
                <a:srgbClr val="000000"/>
              </a:buClr>
              <a:buSzPct val="45000"/>
              <a:buFont typeface="Wingdings" panose="05000000000000000000" pitchFamily="2" charset="2"/>
              <a:buChar char=""/>
            </a:pPr>
            <a:r>
              <a:rPr lang="en-IN" sz="2000" spc="-1">
                <a:solidFill>
                  <a:schemeClr val="tx1"/>
                </a:solidFill>
                <a:latin typeface="Arial" panose="020B0604020202020204"/>
                <a:sym typeface="+mn-ea"/>
              </a:rPr>
              <a:t>Lets build Machine leaning model to predict Advertisement Success.</a:t>
            </a:r>
            <a:endParaRPr lang="en-IN" sz="2000" b="0" strike="noStrike" spc="-1">
              <a:solidFill>
                <a:schemeClr val="tx1"/>
              </a:solidFill>
              <a:latin typeface="Arial" panose="020B0604020202020204"/>
            </a:endParaRPr>
          </a:p>
          <a:p>
            <a:pPr marL="0" indent="0">
              <a:buNone/>
            </a:pPr>
            <a:endParaRPr lang="en-IN" altLang="en-US" sz="2000" b="0" strike="noStrike" spc="-1">
              <a:solidFill>
                <a:schemeClr val="tx1"/>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0835" y="172720"/>
            <a:ext cx="11712575" cy="6531610"/>
          </a:xfrm>
        </p:spPr>
        <p:txBody>
          <a:bodyPr/>
          <a:p>
            <a:r>
              <a:rPr lang="en-IN" altLang="en-US"/>
              <a:t>Business Insights:</a:t>
            </a:r>
            <a:endParaRPr lang="en-IN" altLang="en-US"/>
          </a:p>
          <a:p>
            <a:endParaRPr lang="en-IN" altLang="en-US"/>
          </a:p>
          <a:p>
            <a:r>
              <a:rPr lang="en-IN" altLang="en-US" sz="2000"/>
              <a:t>Understanding Target variable Distribution in data</a:t>
            </a:r>
            <a:endParaRPr lang="en-IN" altLang="en-US" sz="2000"/>
          </a:p>
          <a:p>
            <a:r>
              <a:rPr lang="en-IN" altLang="en-US" sz="2000"/>
              <a:t>Find out relation between Target variable and various features</a:t>
            </a:r>
            <a:endParaRPr lang="en-IN" altLang="en-US" sz="2000"/>
          </a:p>
          <a:p>
            <a:r>
              <a:rPr lang="en-IN" altLang="en-US" sz="2000"/>
              <a:t>Gender Distribution where campaign has gained or failed respectievely.</a:t>
            </a:r>
            <a:endParaRPr lang="en-IN" altLang="en-US" sz="2000"/>
          </a:p>
          <a:p>
            <a:r>
              <a:rPr lang="en-IN" sz="2000" spc="-1">
                <a:solidFill>
                  <a:srgbClr val="000000"/>
                </a:solidFill>
                <a:latin typeface="Arial" panose="020B0604020202020204"/>
                <a:ea typeface="Arial" panose="020B0604020202020204"/>
                <a:sym typeface="+mn-ea"/>
              </a:rPr>
              <a:t>Detect outliers in the data and handle them.</a:t>
            </a:r>
            <a:endParaRPr lang="en-IN" sz="2000" spc="-1">
              <a:solidFill>
                <a:srgbClr val="000000"/>
              </a:solidFill>
              <a:latin typeface="Arial" panose="020B0604020202020204"/>
              <a:ea typeface="Arial" panose="020B0604020202020204"/>
              <a:sym typeface="+mn-ea"/>
            </a:endParaRPr>
          </a:p>
          <a:p>
            <a:r>
              <a:rPr lang="en-IN" sz="2000" spc="-1">
                <a:solidFill>
                  <a:srgbClr val="000000"/>
                </a:solidFill>
                <a:latin typeface="Arial" panose="020B0604020202020204"/>
                <a:ea typeface="Arial" panose="020B0604020202020204"/>
                <a:sym typeface="+mn-ea"/>
              </a:rPr>
              <a:t>Do analysis to detect correleation among the columns and handle it.</a:t>
            </a:r>
            <a:endParaRPr lang="en-IN" sz="2000" b="0" strike="noStrike" spc="-1">
              <a:latin typeface="Arial" panose="020B0604020202020204"/>
            </a:endParaRPr>
          </a:p>
          <a:p>
            <a:endParaRPr lang="en-IN" altLang="en-US" sz="2000"/>
          </a:p>
          <a:p>
            <a:r>
              <a:rPr lang="en-IN" sz="2000" spc="-1">
                <a:solidFill>
                  <a:srgbClr val="000000"/>
                </a:solidFill>
                <a:latin typeface="Arial" panose="020B0604020202020204"/>
                <a:ea typeface="Arial" panose="020B0604020202020204"/>
                <a:sym typeface="+mn-ea"/>
              </a:rPr>
              <a:t>Evaluation Metric:</a:t>
            </a:r>
            <a:endParaRPr lang="en-IN" sz="2000" b="0" strike="noStrike" spc="-1">
              <a:latin typeface="Arial" panose="020B0604020202020204"/>
            </a:endParaRPr>
          </a:p>
          <a:p>
            <a:r>
              <a:rPr lang="en-IN" sz="2000" spc="-1">
                <a:solidFill>
                  <a:srgbClr val="000000"/>
                </a:solidFill>
                <a:latin typeface="Arial" panose="020B0604020202020204"/>
                <a:ea typeface="Arial" panose="020B0604020202020204"/>
                <a:sym typeface="+mn-ea"/>
              </a:rPr>
              <a:t>Evaluation metric for this problem is F1_score(binary)</a:t>
            </a:r>
            <a:endParaRPr lang="en-IN" sz="2000" b="0" strike="noStrike" spc="-1">
              <a:latin typeface="Arial" panose="020B0604020202020204"/>
            </a:endParaRPr>
          </a:p>
          <a:p>
            <a:endParaRPr lang="en-I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456565"/>
            <a:ext cx="11326495" cy="6003925"/>
          </a:xfrm>
        </p:spPr>
        <p:txBody>
          <a:bodyPr/>
          <a:p>
            <a:r>
              <a:rPr lang="en-IN" altLang="en-US"/>
              <a:t>EDA</a:t>
            </a:r>
            <a:endParaRPr lang="en-IN" altLang="en-US"/>
          </a:p>
          <a:p>
            <a:r>
              <a:rPr lang="en-IN" sz="2000" spc="-1">
                <a:latin typeface="Arial" panose="020B0604020202020204"/>
                <a:sym typeface="+mn-ea"/>
              </a:rPr>
              <a:t> Dropped Unique_Id column.</a:t>
            </a:r>
            <a:endParaRPr lang="en-IN" sz="2000" b="1" strike="noStrike" spc="-1">
              <a:latin typeface="Arial" panose="020B0604020202020204"/>
            </a:endParaRPr>
          </a:p>
          <a:p>
            <a:r>
              <a:rPr lang="en-IN" sz="2000" b="1" spc="-1">
                <a:latin typeface="Arial" panose="020B0604020202020204"/>
                <a:sym typeface="+mn-ea"/>
              </a:rPr>
              <a:t> </a:t>
            </a:r>
            <a:r>
              <a:rPr lang="en-IN" sz="2000" spc="-1">
                <a:latin typeface="Arial" panose="020B0604020202020204"/>
                <a:sym typeface="+mn-ea"/>
              </a:rPr>
              <a:t>There were no null values.</a:t>
            </a:r>
            <a:endParaRPr lang="en-IN" sz="2000" strike="noStrike" spc="-1">
              <a:latin typeface="Arial" panose="020B0604020202020204"/>
            </a:endParaRPr>
          </a:p>
          <a:p>
            <a:r>
              <a:rPr lang="en-IN" sz="2000" spc="-1">
                <a:latin typeface="Arial" panose="020B0604020202020204"/>
                <a:sym typeface="+mn-ea"/>
              </a:rPr>
              <a:t> Netgain column</a:t>
            </a:r>
            <a:r>
              <a:rPr lang="en-IN" sz="2000" b="1" spc="-1">
                <a:latin typeface="Arial" panose="020B0604020202020204"/>
                <a:sym typeface="+mn-ea"/>
              </a:rPr>
              <a:t>:</a:t>
            </a:r>
            <a:endParaRPr lang="en-IN" sz="2000" b="0" strike="noStrike" spc="-1">
              <a:latin typeface="Arial" panose="020B0604020202020204"/>
            </a:endParaRPr>
          </a:p>
          <a:p>
            <a:pPr marL="0" indent="0">
              <a:buNone/>
            </a:pPr>
            <a:r>
              <a:rPr lang="en-IN" sz="2000" spc="-1">
                <a:latin typeface="Arial" panose="020B0604020202020204"/>
                <a:sym typeface="+mn-ea"/>
              </a:rPr>
              <a:t>    - There was imbalance in the data. Value counts observed are as -0:14886, 1</a:t>
            </a:r>
            <a:r>
              <a:rPr lang="en-IN" sz="2000" b="0" strike="noStrike" spc="-1">
                <a:latin typeface="Arial" panose="020B0604020202020204"/>
              </a:rPr>
              <a:t>:4650</a:t>
            </a:r>
            <a:endParaRPr lang="en-IN" sz="2000" b="0" strike="noStrike" spc="-1">
              <a:latin typeface="Arial" panose="020B0604020202020204"/>
            </a:endParaRPr>
          </a:p>
          <a:p>
            <a:pPr marL="0" indent="0">
              <a:buNone/>
            </a:pPr>
            <a:r>
              <a:rPr lang="en-IN" sz="2000" spc="-1">
                <a:latin typeface="Arial" panose="020B0604020202020204"/>
                <a:sym typeface="+mn-ea"/>
              </a:rPr>
              <a:t>    - Class imbalance was handled to train the model.</a:t>
            </a:r>
            <a:endParaRPr lang="en-IN" sz="2000" b="0" strike="noStrike" spc="-1">
              <a:latin typeface="Arial" panose="020B0604020202020204"/>
            </a:endParaRPr>
          </a:p>
          <a:p>
            <a:endParaRPr lang="en-IN" altLang="en-US" sz="2000"/>
          </a:p>
          <a:p>
            <a:endParaRPr lang="en-IN" altLang="en-US" sz="2000"/>
          </a:p>
        </p:txBody>
      </p:sp>
      <p:pic>
        <p:nvPicPr>
          <p:cNvPr id="6" name="Picture 5"/>
          <p:cNvPicPr>
            <a:picLocks noChangeAspect="1"/>
          </p:cNvPicPr>
          <p:nvPr/>
        </p:nvPicPr>
        <p:blipFill>
          <a:blip r:embed="rId1"/>
          <a:stretch>
            <a:fillRect/>
          </a:stretch>
        </p:blipFill>
        <p:spPr>
          <a:xfrm>
            <a:off x="2985135" y="3244850"/>
            <a:ext cx="5471160" cy="3215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2590" y="395605"/>
            <a:ext cx="11356340" cy="6156960"/>
          </a:xfrm>
        </p:spPr>
        <p:txBody>
          <a:bodyPr/>
          <a:p>
            <a:r>
              <a:rPr lang="en-IN" altLang="en-US" sz="2000"/>
              <a:t>Outlier were dropped from average_runtime(minutes_per_week) and ratings columns.</a:t>
            </a:r>
            <a:endParaRPr lang="en-IN" altLang="en-US" sz="2000"/>
          </a:p>
          <a:p>
            <a:endParaRPr lang="en-IN" altLang="en-US" sz="2000"/>
          </a:p>
          <a:p>
            <a:endParaRPr lang="en-IN" altLang="en-US" sz="2000"/>
          </a:p>
          <a:p>
            <a:endParaRPr lang="en-IN" altLang="en-US" sz="2000"/>
          </a:p>
          <a:p>
            <a:endParaRPr lang="en-IN" altLang="en-US" sz="2000"/>
          </a:p>
          <a:p>
            <a:endParaRPr lang="en-IN" altLang="en-US" sz="2000"/>
          </a:p>
          <a:p>
            <a:endParaRPr lang="en-IN" altLang="en-US" sz="2000"/>
          </a:p>
          <a:p>
            <a:endParaRPr lang="en-IN" altLang="en-US" sz="2000"/>
          </a:p>
          <a:p>
            <a:endParaRPr lang="en-IN" altLang="en-US" sz="2000"/>
          </a:p>
          <a:p>
            <a:endParaRPr lang="en-IN" altLang="en-US" sz="2000"/>
          </a:p>
          <a:p>
            <a:endParaRPr lang="en-IN" altLang="en-US" sz="2000"/>
          </a:p>
          <a:p>
            <a:r>
              <a:rPr lang="en-IN" altLang="en-US" sz="2000"/>
              <a:t>Object type columns were converted into integr based columns.</a:t>
            </a:r>
            <a:endParaRPr lang="en-IN" altLang="en-US" sz="2000"/>
          </a:p>
          <a:p>
            <a:endParaRPr lang="en-IN" altLang="en-US" sz="2000"/>
          </a:p>
          <a:p>
            <a:endParaRPr lang="en-IN" altLang="en-US" sz="2000"/>
          </a:p>
        </p:txBody>
      </p:sp>
      <p:pic>
        <p:nvPicPr>
          <p:cNvPr id="4" name="Picture 3"/>
          <p:cNvPicPr>
            <a:picLocks noChangeAspect="1"/>
          </p:cNvPicPr>
          <p:nvPr/>
        </p:nvPicPr>
        <p:blipFill>
          <a:blip r:embed="rId1"/>
          <a:stretch>
            <a:fillRect/>
          </a:stretch>
        </p:blipFill>
        <p:spPr>
          <a:xfrm>
            <a:off x="608330" y="1236980"/>
            <a:ext cx="4381500" cy="3337560"/>
          </a:xfrm>
          <a:prstGeom prst="rect">
            <a:avLst/>
          </a:prstGeom>
        </p:spPr>
      </p:pic>
      <p:pic>
        <p:nvPicPr>
          <p:cNvPr id="6" name="Picture 5"/>
          <p:cNvPicPr>
            <a:picLocks noChangeAspect="1"/>
          </p:cNvPicPr>
          <p:nvPr/>
        </p:nvPicPr>
        <p:blipFill>
          <a:blip r:embed="rId2"/>
          <a:stretch>
            <a:fillRect/>
          </a:stretch>
        </p:blipFill>
        <p:spPr>
          <a:xfrm>
            <a:off x="5894070" y="1236980"/>
            <a:ext cx="4968240" cy="3345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2590" y="436245"/>
            <a:ext cx="11407775" cy="6045200"/>
          </a:xfrm>
        </p:spPr>
        <p:txBody>
          <a:bodyPr/>
          <a:p>
            <a:r>
              <a:rPr lang="en-IN" altLang="en-US"/>
              <a:t>Analysis on data</a:t>
            </a:r>
            <a:endParaRPr lang="en-IN" altLang="en-US"/>
          </a:p>
          <a:p>
            <a:r>
              <a:rPr lang="en-IN" altLang="en-US" sz="2000"/>
              <a:t>- The relationship status of the most responsive customers to the advertisement was observed.</a:t>
            </a:r>
            <a:endParaRPr lang="en-IN" altLang="en-US" sz="2000"/>
          </a:p>
          <a:p>
            <a:endParaRPr lang="en-IN" altLang="en-US" sz="2000"/>
          </a:p>
        </p:txBody>
      </p:sp>
      <p:pic>
        <p:nvPicPr>
          <p:cNvPr id="4" name="Picture 3"/>
          <p:cNvPicPr>
            <a:picLocks noChangeAspect="1"/>
          </p:cNvPicPr>
          <p:nvPr/>
        </p:nvPicPr>
        <p:blipFill>
          <a:blip r:embed="rId1"/>
          <a:stretch>
            <a:fillRect/>
          </a:stretch>
        </p:blipFill>
        <p:spPr>
          <a:xfrm>
            <a:off x="682625" y="1584960"/>
            <a:ext cx="5288280" cy="4030980"/>
          </a:xfrm>
          <a:prstGeom prst="rect">
            <a:avLst/>
          </a:prstGeom>
        </p:spPr>
      </p:pic>
      <p:sp>
        <p:nvSpPr>
          <p:cNvPr id="6" name="Text Box 5"/>
          <p:cNvSpPr txBox="1"/>
          <p:nvPr/>
        </p:nvSpPr>
        <p:spPr>
          <a:xfrm>
            <a:off x="6460490" y="2094865"/>
            <a:ext cx="4766945" cy="1476375"/>
          </a:xfrm>
          <a:prstGeom prst="rect">
            <a:avLst/>
          </a:prstGeom>
          <a:noFill/>
        </p:spPr>
        <p:txBody>
          <a:bodyPr wrap="square" rtlCol="0">
            <a:spAutoFit/>
          </a:bodyPr>
          <a:p>
            <a:r>
              <a:rPr lang="en-IN" altLang="en-US"/>
              <a:t>Insights:</a:t>
            </a:r>
            <a:endParaRPr lang="en-IN" altLang="en-US"/>
          </a:p>
          <a:p>
            <a:r>
              <a:rPr lang="en-IN" altLang="en-US"/>
              <a:t>1. Married-civ-spouse were the most responsive customers.</a:t>
            </a:r>
            <a:endParaRPr lang="en-IN" altLang="en-US"/>
          </a:p>
          <a:p>
            <a:r>
              <a:rPr lang="en-IN" altLang="en-US"/>
              <a:t>2. Never-married people also occupied a significant count.</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2750" y="365125"/>
            <a:ext cx="11397615" cy="6136640"/>
          </a:xfrm>
        </p:spPr>
        <p:txBody>
          <a:bodyPr/>
          <a:p>
            <a:r>
              <a:rPr lang="en-IN" altLang="en-US" sz="2400"/>
              <a:t>Analysis of netgain and type of industry</a:t>
            </a:r>
            <a:endParaRPr lang="en-IN" altLang="en-US" sz="2400"/>
          </a:p>
          <a:p>
            <a:endParaRPr lang="en-IN" altLang="en-US" sz="2400"/>
          </a:p>
        </p:txBody>
      </p:sp>
      <p:pic>
        <p:nvPicPr>
          <p:cNvPr id="4" name="Picture 3"/>
          <p:cNvPicPr>
            <a:picLocks noChangeAspect="1"/>
          </p:cNvPicPr>
          <p:nvPr/>
        </p:nvPicPr>
        <p:blipFill>
          <a:blip r:embed="rId1"/>
          <a:stretch>
            <a:fillRect/>
          </a:stretch>
        </p:blipFill>
        <p:spPr>
          <a:xfrm>
            <a:off x="816610" y="1219200"/>
            <a:ext cx="7170420" cy="4236720"/>
          </a:xfrm>
          <a:prstGeom prst="rect">
            <a:avLst/>
          </a:prstGeom>
        </p:spPr>
      </p:pic>
      <p:sp>
        <p:nvSpPr>
          <p:cNvPr id="6" name="Text Box 5"/>
          <p:cNvSpPr txBox="1"/>
          <p:nvPr/>
        </p:nvSpPr>
        <p:spPr>
          <a:xfrm>
            <a:off x="7941310" y="1739265"/>
            <a:ext cx="3601085" cy="922020"/>
          </a:xfrm>
          <a:prstGeom prst="rect">
            <a:avLst/>
          </a:prstGeom>
          <a:noFill/>
        </p:spPr>
        <p:txBody>
          <a:bodyPr wrap="square" rtlCol="0">
            <a:spAutoFit/>
          </a:bodyPr>
          <a:p>
            <a:r>
              <a:rPr lang="en-IN" altLang="en-US"/>
              <a:t>Insights:</a:t>
            </a:r>
            <a:endParaRPr lang="en-IN" altLang="en-US"/>
          </a:p>
          <a:p>
            <a:r>
              <a:rPr lang="en-IN" altLang="en-US"/>
              <a:t>Pharma was the most netgain was observed.</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2915" y="162560"/>
            <a:ext cx="11468735" cy="6591300"/>
          </a:xfrm>
        </p:spPr>
        <p:txBody>
          <a:bodyPr/>
          <a:p>
            <a:r>
              <a:rPr lang="en-IN" altLang="en-US" sz="2400"/>
              <a:t>A</a:t>
            </a:r>
            <a:r>
              <a:rPr lang="en-US" sz="2400"/>
              <a:t>nalysis of netgain and time of the advertisement</a:t>
            </a:r>
            <a:endParaRPr lang="en-US" sz="2400"/>
          </a:p>
          <a:p>
            <a:endParaRPr lang="en-US" sz="2400"/>
          </a:p>
          <a:p>
            <a:endParaRPr lang="en-US" sz="2400"/>
          </a:p>
          <a:p>
            <a:endParaRPr lang="en-US" sz="2400"/>
          </a:p>
          <a:p>
            <a:endParaRPr lang="en-US" sz="2400"/>
          </a:p>
          <a:p>
            <a:endParaRPr lang="en-US" sz="2400"/>
          </a:p>
          <a:p>
            <a:endParaRPr lang="en-US" sz="2400"/>
          </a:p>
          <a:p>
            <a:endParaRPr lang="en-US" sz="2400"/>
          </a:p>
          <a:p>
            <a:r>
              <a:rPr lang="en-IN" altLang="en-US" sz="2400"/>
              <a:t>A</a:t>
            </a:r>
            <a:r>
              <a:rPr lang="en-US" sz="2400"/>
              <a:t>nalysis of netgain </a:t>
            </a:r>
            <a:r>
              <a:rPr lang="en-IN" altLang="en-US" sz="2400"/>
              <a:t>vs </a:t>
            </a:r>
            <a:r>
              <a:rPr lang="en-US" sz="2400"/>
              <a:t>cost of Ads</a:t>
            </a:r>
            <a:endParaRPr lang="en-US" sz="2400"/>
          </a:p>
          <a:p>
            <a:endParaRPr lang="en-US" sz="2400"/>
          </a:p>
        </p:txBody>
      </p:sp>
      <p:pic>
        <p:nvPicPr>
          <p:cNvPr id="4" name="Picture 3"/>
          <p:cNvPicPr>
            <a:picLocks noChangeAspect="1"/>
          </p:cNvPicPr>
          <p:nvPr/>
        </p:nvPicPr>
        <p:blipFill>
          <a:blip r:embed="rId1"/>
          <a:stretch>
            <a:fillRect/>
          </a:stretch>
        </p:blipFill>
        <p:spPr>
          <a:xfrm>
            <a:off x="769620" y="582295"/>
            <a:ext cx="5175250" cy="3107690"/>
          </a:xfrm>
          <a:prstGeom prst="rect">
            <a:avLst/>
          </a:prstGeom>
        </p:spPr>
      </p:pic>
      <p:sp>
        <p:nvSpPr>
          <p:cNvPr id="7" name="Text Box 6"/>
          <p:cNvSpPr txBox="1"/>
          <p:nvPr/>
        </p:nvSpPr>
        <p:spPr>
          <a:xfrm>
            <a:off x="6947535" y="1222375"/>
            <a:ext cx="3550285" cy="922020"/>
          </a:xfrm>
          <a:prstGeom prst="rect">
            <a:avLst/>
          </a:prstGeom>
          <a:noFill/>
        </p:spPr>
        <p:txBody>
          <a:bodyPr wrap="square" rtlCol="0">
            <a:spAutoFit/>
          </a:bodyPr>
          <a:p>
            <a:r>
              <a:rPr lang="en-IN" altLang="en-US"/>
              <a:t>Insights:</a:t>
            </a:r>
            <a:endParaRPr lang="en-IN" altLang="en-US"/>
          </a:p>
          <a:p>
            <a:r>
              <a:rPr lang="en-IN" altLang="en-US"/>
              <a:t>Primetime ads leads to most netgain amongst any other time.</a:t>
            </a:r>
            <a:endParaRPr lang="en-IN" altLang="en-US"/>
          </a:p>
        </p:txBody>
      </p:sp>
      <p:pic>
        <p:nvPicPr>
          <p:cNvPr id="8" name="Picture 7"/>
          <p:cNvPicPr>
            <a:picLocks noChangeAspect="1"/>
          </p:cNvPicPr>
          <p:nvPr/>
        </p:nvPicPr>
        <p:blipFill>
          <a:blip r:embed="rId2"/>
          <a:stretch>
            <a:fillRect/>
          </a:stretch>
        </p:blipFill>
        <p:spPr>
          <a:xfrm>
            <a:off x="6400800" y="3589020"/>
            <a:ext cx="5455920" cy="3268980"/>
          </a:xfrm>
          <a:prstGeom prst="rect">
            <a:avLst/>
          </a:prstGeom>
        </p:spPr>
      </p:pic>
      <p:sp>
        <p:nvSpPr>
          <p:cNvPr id="10" name="Text Box 9"/>
          <p:cNvSpPr txBox="1"/>
          <p:nvPr/>
        </p:nvSpPr>
        <p:spPr>
          <a:xfrm>
            <a:off x="993140" y="4488180"/>
            <a:ext cx="4625340" cy="922020"/>
          </a:xfrm>
          <a:prstGeom prst="rect">
            <a:avLst/>
          </a:prstGeom>
          <a:noFill/>
        </p:spPr>
        <p:txBody>
          <a:bodyPr wrap="square" rtlCol="0">
            <a:spAutoFit/>
          </a:bodyPr>
          <a:p>
            <a:r>
              <a:rPr lang="en-IN" altLang="en-US"/>
              <a:t>Insights:</a:t>
            </a:r>
            <a:endParaRPr lang="en-IN" altLang="en-US"/>
          </a:p>
          <a:p>
            <a:r>
              <a:rPr lang="en-IN" altLang="en-US"/>
              <a:t>Low cost ads lead to most netgain followed by High cost ads.</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0190" y="132715"/>
            <a:ext cx="11752580" cy="6531610"/>
          </a:xfrm>
        </p:spPr>
        <p:txBody>
          <a:bodyPr/>
          <a:p>
            <a:r>
              <a:rPr lang="en-IN" altLang="en-US"/>
              <a:t>Piecharts to observe distribution among various features in data where there was netgain in the business</a:t>
            </a:r>
            <a:endParaRPr lang="en-IN" altLang="en-US"/>
          </a:p>
          <a:p>
            <a:endParaRPr lang="en-IN" altLang="en-US"/>
          </a:p>
          <a:p>
            <a:endParaRPr lang="en-IN" altLang="en-US"/>
          </a:p>
          <a:p>
            <a:endParaRPr lang="en-IN" altLang="en-US"/>
          </a:p>
        </p:txBody>
      </p:sp>
      <p:pic>
        <p:nvPicPr>
          <p:cNvPr id="4" name="Picture 3"/>
          <p:cNvPicPr>
            <a:picLocks noChangeAspect="1"/>
          </p:cNvPicPr>
          <p:nvPr/>
        </p:nvPicPr>
        <p:blipFill>
          <a:blip r:embed="rId1"/>
          <a:stretch>
            <a:fillRect/>
          </a:stretch>
        </p:blipFill>
        <p:spPr>
          <a:xfrm>
            <a:off x="1085215" y="1119505"/>
            <a:ext cx="3987165" cy="2807970"/>
          </a:xfrm>
          <a:prstGeom prst="rect">
            <a:avLst/>
          </a:prstGeom>
        </p:spPr>
      </p:pic>
      <p:pic>
        <p:nvPicPr>
          <p:cNvPr id="6" name="Picture 5"/>
          <p:cNvPicPr>
            <a:picLocks noChangeAspect="1"/>
          </p:cNvPicPr>
          <p:nvPr/>
        </p:nvPicPr>
        <p:blipFill>
          <a:blip r:embed="rId2"/>
          <a:stretch>
            <a:fillRect/>
          </a:stretch>
        </p:blipFill>
        <p:spPr>
          <a:xfrm>
            <a:off x="6992620" y="826770"/>
            <a:ext cx="3308350" cy="2806065"/>
          </a:xfrm>
          <a:prstGeom prst="rect">
            <a:avLst/>
          </a:prstGeom>
        </p:spPr>
      </p:pic>
      <p:pic>
        <p:nvPicPr>
          <p:cNvPr id="8" name="Picture 7"/>
          <p:cNvPicPr>
            <a:picLocks noChangeAspect="1"/>
          </p:cNvPicPr>
          <p:nvPr/>
        </p:nvPicPr>
        <p:blipFill>
          <a:blip r:embed="rId3"/>
          <a:stretch>
            <a:fillRect/>
          </a:stretch>
        </p:blipFill>
        <p:spPr>
          <a:xfrm>
            <a:off x="1673860" y="3833495"/>
            <a:ext cx="3398520" cy="2830830"/>
          </a:xfrm>
          <a:prstGeom prst="rect">
            <a:avLst/>
          </a:prstGeom>
        </p:spPr>
      </p:pic>
      <p:pic>
        <p:nvPicPr>
          <p:cNvPr id="10" name="Picture 9"/>
          <p:cNvPicPr>
            <a:picLocks noChangeAspect="1"/>
          </p:cNvPicPr>
          <p:nvPr/>
        </p:nvPicPr>
        <p:blipFill>
          <a:blip r:embed="rId4"/>
          <a:stretch>
            <a:fillRect/>
          </a:stretch>
        </p:blipFill>
        <p:spPr>
          <a:xfrm>
            <a:off x="7091045" y="3571875"/>
            <a:ext cx="3498215" cy="3031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2699</Words>
  <Application>WPS Presentation</Application>
  <PresentationFormat>Widescreen</PresentationFormat>
  <Paragraphs>188</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Arial</vt:lpstr>
      <vt:lpstr>Calibri Light</vt:lpstr>
      <vt:lpstr>Microsoft YaHei</vt:lpstr>
      <vt:lpstr>Arial Unicode MS</vt:lpstr>
      <vt:lpstr>Calibri</vt:lpstr>
      <vt:lpstr>Office Theme</vt:lpstr>
      <vt:lpstr>Greyatom Test Advertisement Success Prediction presented by - Abhineet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Greyatom Test Advertisement Success Prediction presented by - Abhineet </dc:title>
  <dc:creator/>
  <cp:lastModifiedBy>Abhineet</cp:lastModifiedBy>
  <cp:revision>34</cp:revision>
  <dcterms:created xsi:type="dcterms:W3CDTF">2020-12-06T13:26:00Z</dcterms:created>
  <dcterms:modified xsi:type="dcterms:W3CDTF">2020-12-09T13:00:17Z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