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sldIdLst>
    <p:sldId id="256" r:id="rId5"/>
    <p:sldId id="257" r:id="rId6"/>
    <p:sldId id="258" r:id="rId7"/>
    <p:sldId id="259" r:id="rId8"/>
    <p:sldId id="260" r:id="rId9"/>
    <p:sldId id="261" r:id="rId10"/>
    <p:sldId id="280" r:id="rId11"/>
    <p:sldId id="262" r:id="rId12"/>
    <p:sldId id="281" r:id="rId13"/>
    <p:sldId id="263" r:id="rId14"/>
    <p:sldId id="267" r:id="rId15"/>
    <p:sldId id="269" r:id="rId16"/>
    <p:sldId id="270" r:id="rId17"/>
    <p:sldId id="272" r:id="rId18"/>
  </p:sldIdLst>
  <p:sldSz cx="12192000" cy="6858000"/>
  <p:notesSz cx="7559675" cy="106914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24" name="PlaceHolder 2"/>
          <p:cNvSpPr>
            <a:spLocks noGrp="1"/>
          </p:cNvSpPr>
          <p:nvPr>
            <p:ph type="body"/>
          </p:nvPr>
        </p:nvSpPr>
        <p:spPr>
          <a:xfrm>
            <a:off x="609480" y="1600200"/>
            <a:ext cx="262296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25" name="PlaceHolder 3"/>
          <p:cNvSpPr>
            <a:spLocks noGrp="1"/>
          </p:cNvSpPr>
          <p:nvPr>
            <p:ph type="body"/>
          </p:nvPr>
        </p:nvSpPr>
        <p:spPr>
          <a:xfrm>
            <a:off x="609480" y="3963960"/>
            <a:ext cx="262296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27" name="PlaceHolder 2"/>
          <p:cNvSpPr>
            <a:spLocks noGrp="1"/>
          </p:cNvSpPr>
          <p:nvPr>
            <p:ph type="body"/>
          </p:nvPr>
        </p:nvSpPr>
        <p:spPr>
          <a:xfrm>
            <a:off x="60948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28" name="PlaceHolder 3"/>
          <p:cNvSpPr>
            <a:spLocks noGrp="1"/>
          </p:cNvSpPr>
          <p:nvPr>
            <p:ph type="body"/>
          </p:nvPr>
        </p:nvSpPr>
        <p:spPr>
          <a:xfrm>
            <a:off x="195372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29" name="PlaceHolder 4"/>
          <p:cNvSpPr>
            <a:spLocks noGrp="1"/>
          </p:cNvSpPr>
          <p:nvPr>
            <p:ph type="body"/>
          </p:nvPr>
        </p:nvSpPr>
        <p:spPr>
          <a:xfrm>
            <a:off x="609480" y="396396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30" name="PlaceHolder 5"/>
          <p:cNvSpPr>
            <a:spLocks noGrp="1"/>
          </p:cNvSpPr>
          <p:nvPr>
            <p:ph type="body"/>
          </p:nvPr>
        </p:nvSpPr>
        <p:spPr>
          <a:xfrm>
            <a:off x="1953720" y="3963960"/>
            <a:ext cx="127980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32" name="PlaceHolder 2"/>
          <p:cNvSpPr>
            <a:spLocks noGrp="1"/>
          </p:cNvSpPr>
          <p:nvPr>
            <p:ph type="body"/>
          </p:nvPr>
        </p:nvSpPr>
        <p:spPr>
          <a:xfrm>
            <a:off x="609480" y="1600200"/>
            <a:ext cx="8442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33" name="PlaceHolder 3"/>
          <p:cNvSpPr>
            <a:spLocks noGrp="1"/>
          </p:cNvSpPr>
          <p:nvPr>
            <p:ph type="body"/>
          </p:nvPr>
        </p:nvSpPr>
        <p:spPr>
          <a:xfrm>
            <a:off x="1496160" y="1600200"/>
            <a:ext cx="8442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34" name="PlaceHolder 4"/>
          <p:cNvSpPr>
            <a:spLocks noGrp="1"/>
          </p:cNvSpPr>
          <p:nvPr>
            <p:ph type="body"/>
          </p:nvPr>
        </p:nvSpPr>
        <p:spPr>
          <a:xfrm>
            <a:off x="2383200" y="1600200"/>
            <a:ext cx="8442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35" name="PlaceHolder 5"/>
          <p:cNvSpPr>
            <a:spLocks noGrp="1"/>
          </p:cNvSpPr>
          <p:nvPr>
            <p:ph type="body"/>
          </p:nvPr>
        </p:nvSpPr>
        <p:spPr>
          <a:xfrm>
            <a:off x="609480" y="3963960"/>
            <a:ext cx="8442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36" name="PlaceHolder 6"/>
          <p:cNvSpPr>
            <a:spLocks noGrp="1"/>
          </p:cNvSpPr>
          <p:nvPr>
            <p:ph type="body"/>
          </p:nvPr>
        </p:nvSpPr>
        <p:spPr>
          <a:xfrm>
            <a:off x="1496160" y="3963960"/>
            <a:ext cx="8442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37" name="PlaceHolder 7"/>
          <p:cNvSpPr>
            <a:spLocks noGrp="1"/>
          </p:cNvSpPr>
          <p:nvPr>
            <p:ph type="body"/>
          </p:nvPr>
        </p:nvSpPr>
        <p:spPr>
          <a:xfrm>
            <a:off x="2383200" y="3963960"/>
            <a:ext cx="84420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41" name="PlaceHolder 2"/>
          <p:cNvSpPr>
            <a:spLocks noGrp="1"/>
          </p:cNvSpPr>
          <p:nvPr>
            <p:ph type="subTitle"/>
          </p:nvPr>
        </p:nvSpPr>
        <p:spPr>
          <a:xfrm>
            <a:off x="609480" y="1600200"/>
            <a:ext cx="2622960" cy="452520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43" name="PlaceHolder 2"/>
          <p:cNvSpPr>
            <a:spLocks noGrp="1"/>
          </p:cNvSpPr>
          <p:nvPr>
            <p:ph type="body"/>
          </p:nvPr>
        </p:nvSpPr>
        <p:spPr>
          <a:xfrm>
            <a:off x="609480" y="1600200"/>
            <a:ext cx="2622960" cy="4525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45" name="PlaceHolder 2"/>
          <p:cNvSpPr>
            <a:spLocks noGrp="1"/>
          </p:cNvSpPr>
          <p:nvPr>
            <p:ph type="body"/>
          </p:nvPr>
        </p:nvSpPr>
        <p:spPr>
          <a:xfrm>
            <a:off x="609480" y="1600200"/>
            <a:ext cx="1279800" cy="4525200"/>
          </a:xfrm>
          <a:prstGeom prst="rect">
            <a:avLst/>
          </a:prstGeom>
        </p:spPr>
        <p:txBody>
          <a:bodyPr lIns="0" tIns="0" rIns="0" bIns="0">
            <a:normAutofit/>
          </a:bodyPr>
          <a:lstStyle/>
          <a:p>
            <a:endParaRPr lang="en-IN" sz="3200" b="0" strike="noStrike" spc="-1">
              <a:latin typeface="Arial" panose="020B0604020202020204"/>
            </a:endParaRPr>
          </a:p>
        </p:txBody>
      </p:sp>
      <p:sp>
        <p:nvSpPr>
          <p:cNvPr id="46" name="PlaceHolder 3"/>
          <p:cNvSpPr>
            <a:spLocks noGrp="1"/>
          </p:cNvSpPr>
          <p:nvPr>
            <p:ph type="body"/>
          </p:nvPr>
        </p:nvSpPr>
        <p:spPr>
          <a:xfrm>
            <a:off x="1953720" y="1600200"/>
            <a:ext cx="1279800" cy="4525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4680"/>
            <a:ext cx="10972080" cy="529632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50" name="PlaceHolder 2"/>
          <p:cNvSpPr>
            <a:spLocks noGrp="1"/>
          </p:cNvSpPr>
          <p:nvPr>
            <p:ph type="body"/>
          </p:nvPr>
        </p:nvSpPr>
        <p:spPr>
          <a:xfrm>
            <a:off x="60948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51" name="PlaceHolder 3"/>
          <p:cNvSpPr>
            <a:spLocks noGrp="1"/>
          </p:cNvSpPr>
          <p:nvPr>
            <p:ph type="body"/>
          </p:nvPr>
        </p:nvSpPr>
        <p:spPr>
          <a:xfrm>
            <a:off x="1953720" y="1600200"/>
            <a:ext cx="1279800" cy="4525200"/>
          </a:xfrm>
          <a:prstGeom prst="rect">
            <a:avLst/>
          </a:prstGeom>
        </p:spPr>
        <p:txBody>
          <a:bodyPr lIns="0" tIns="0" rIns="0" bIns="0">
            <a:normAutofit/>
          </a:bodyPr>
          <a:lstStyle/>
          <a:p>
            <a:endParaRPr lang="en-IN" sz="3200" b="0" strike="noStrike" spc="-1">
              <a:latin typeface="Arial" panose="020B0604020202020204"/>
            </a:endParaRPr>
          </a:p>
        </p:txBody>
      </p:sp>
      <p:sp>
        <p:nvSpPr>
          <p:cNvPr id="52" name="PlaceHolder 4"/>
          <p:cNvSpPr>
            <a:spLocks noGrp="1"/>
          </p:cNvSpPr>
          <p:nvPr>
            <p:ph type="body"/>
          </p:nvPr>
        </p:nvSpPr>
        <p:spPr>
          <a:xfrm>
            <a:off x="609480" y="3963960"/>
            <a:ext cx="127980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3" name="PlaceHolder 2"/>
          <p:cNvSpPr>
            <a:spLocks noGrp="1"/>
          </p:cNvSpPr>
          <p:nvPr>
            <p:ph type="subTitle"/>
          </p:nvPr>
        </p:nvSpPr>
        <p:spPr>
          <a:xfrm>
            <a:off x="609480" y="1600200"/>
            <a:ext cx="2622960" cy="452520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54" name="PlaceHolder 2"/>
          <p:cNvSpPr>
            <a:spLocks noGrp="1"/>
          </p:cNvSpPr>
          <p:nvPr>
            <p:ph type="body"/>
          </p:nvPr>
        </p:nvSpPr>
        <p:spPr>
          <a:xfrm>
            <a:off x="609480" y="1600200"/>
            <a:ext cx="1279800" cy="4525200"/>
          </a:xfrm>
          <a:prstGeom prst="rect">
            <a:avLst/>
          </a:prstGeom>
        </p:spPr>
        <p:txBody>
          <a:bodyPr lIns="0" tIns="0" rIns="0" bIns="0">
            <a:normAutofit/>
          </a:bodyPr>
          <a:lstStyle/>
          <a:p>
            <a:endParaRPr lang="en-IN" sz="3200" b="0" strike="noStrike" spc="-1">
              <a:latin typeface="Arial" panose="020B0604020202020204"/>
            </a:endParaRPr>
          </a:p>
        </p:txBody>
      </p:sp>
      <p:sp>
        <p:nvSpPr>
          <p:cNvPr id="55" name="PlaceHolder 3"/>
          <p:cNvSpPr>
            <a:spLocks noGrp="1"/>
          </p:cNvSpPr>
          <p:nvPr>
            <p:ph type="body"/>
          </p:nvPr>
        </p:nvSpPr>
        <p:spPr>
          <a:xfrm>
            <a:off x="195372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56" name="PlaceHolder 4"/>
          <p:cNvSpPr>
            <a:spLocks noGrp="1"/>
          </p:cNvSpPr>
          <p:nvPr>
            <p:ph type="body"/>
          </p:nvPr>
        </p:nvSpPr>
        <p:spPr>
          <a:xfrm>
            <a:off x="1953720" y="3963960"/>
            <a:ext cx="127980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58" name="PlaceHolder 2"/>
          <p:cNvSpPr>
            <a:spLocks noGrp="1"/>
          </p:cNvSpPr>
          <p:nvPr>
            <p:ph type="body"/>
          </p:nvPr>
        </p:nvSpPr>
        <p:spPr>
          <a:xfrm>
            <a:off x="60948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59" name="PlaceHolder 3"/>
          <p:cNvSpPr>
            <a:spLocks noGrp="1"/>
          </p:cNvSpPr>
          <p:nvPr>
            <p:ph type="body"/>
          </p:nvPr>
        </p:nvSpPr>
        <p:spPr>
          <a:xfrm>
            <a:off x="195372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60" name="PlaceHolder 4"/>
          <p:cNvSpPr>
            <a:spLocks noGrp="1"/>
          </p:cNvSpPr>
          <p:nvPr>
            <p:ph type="body"/>
          </p:nvPr>
        </p:nvSpPr>
        <p:spPr>
          <a:xfrm>
            <a:off x="609480" y="3963960"/>
            <a:ext cx="262296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62" name="PlaceHolder 2"/>
          <p:cNvSpPr>
            <a:spLocks noGrp="1"/>
          </p:cNvSpPr>
          <p:nvPr>
            <p:ph type="body"/>
          </p:nvPr>
        </p:nvSpPr>
        <p:spPr>
          <a:xfrm>
            <a:off x="609480" y="1600200"/>
            <a:ext cx="262296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63" name="PlaceHolder 3"/>
          <p:cNvSpPr>
            <a:spLocks noGrp="1"/>
          </p:cNvSpPr>
          <p:nvPr>
            <p:ph type="body"/>
          </p:nvPr>
        </p:nvSpPr>
        <p:spPr>
          <a:xfrm>
            <a:off x="609480" y="3963960"/>
            <a:ext cx="262296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65" name="PlaceHolder 2"/>
          <p:cNvSpPr>
            <a:spLocks noGrp="1"/>
          </p:cNvSpPr>
          <p:nvPr>
            <p:ph type="body"/>
          </p:nvPr>
        </p:nvSpPr>
        <p:spPr>
          <a:xfrm>
            <a:off x="60948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66" name="PlaceHolder 3"/>
          <p:cNvSpPr>
            <a:spLocks noGrp="1"/>
          </p:cNvSpPr>
          <p:nvPr>
            <p:ph type="body"/>
          </p:nvPr>
        </p:nvSpPr>
        <p:spPr>
          <a:xfrm>
            <a:off x="195372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67" name="PlaceHolder 4"/>
          <p:cNvSpPr>
            <a:spLocks noGrp="1"/>
          </p:cNvSpPr>
          <p:nvPr>
            <p:ph type="body"/>
          </p:nvPr>
        </p:nvSpPr>
        <p:spPr>
          <a:xfrm>
            <a:off x="609480" y="396396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68" name="PlaceHolder 5"/>
          <p:cNvSpPr>
            <a:spLocks noGrp="1"/>
          </p:cNvSpPr>
          <p:nvPr>
            <p:ph type="body"/>
          </p:nvPr>
        </p:nvSpPr>
        <p:spPr>
          <a:xfrm>
            <a:off x="1953720" y="3963960"/>
            <a:ext cx="127980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70" name="PlaceHolder 2"/>
          <p:cNvSpPr>
            <a:spLocks noGrp="1"/>
          </p:cNvSpPr>
          <p:nvPr>
            <p:ph type="body"/>
          </p:nvPr>
        </p:nvSpPr>
        <p:spPr>
          <a:xfrm>
            <a:off x="609480" y="1600200"/>
            <a:ext cx="8442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71" name="PlaceHolder 3"/>
          <p:cNvSpPr>
            <a:spLocks noGrp="1"/>
          </p:cNvSpPr>
          <p:nvPr>
            <p:ph type="body"/>
          </p:nvPr>
        </p:nvSpPr>
        <p:spPr>
          <a:xfrm>
            <a:off x="1496160" y="1600200"/>
            <a:ext cx="8442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72" name="PlaceHolder 4"/>
          <p:cNvSpPr>
            <a:spLocks noGrp="1"/>
          </p:cNvSpPr>
          <p:nvPr>
            <p:ph type="body"/>
          </p:nvPr>
        </p:nvSpPr>
        <p:spPr>
          <a:xfrm>
            <a:off x="2383200" y="1600200"/>
            <a:ext cx="8442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73" name="PlaceHolder 5"/>
          <p:cNvSpPr>
            <a:spLocks noGrp="1"/>
          </p:cNvSpPr>
          <p:nvPr>
            <p:ph type="body"/>
          </p:nvPr>
        </p:nvSpPr>
        <p:spPr>
          <a:xfrm>
            <a:off x="609480" y="3963960"/>
            <a:ext cx="8442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74" name="PlaceHolder 6"/>
          <p:cNvSpPr>
            <a:spLocks noGrp="1"/>
          </p:cNvSpPr>
          <p:nvPr>
            <p:ph type="body"/>
          </p:nvPr>
        </p:nvSpPr>
        <p:spPr>
          <a:xfrm>
            <a:off x="1496160" y="3963960"/>
            <a:ext cx="8442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75" name="PlaceHolder 7"/>
          <p:cNvSpPr>
            <a:spLocks noGrp="1"/>
          </p:cNvSpPr>
          <p:nvPr>
            <p:ph type="body"/>
          </p:nvPr>
        </p:nvSpPr>
        <p:spPr>
          <a:xfrm>
            <a:off x="2383200" y="3963960"/>
            <a:ext cx="84420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80" name="PlaceHolder 2"/>
          <p:cNvSpPr>
            <a:spLocks noGrp="1"/>
          </p:cNvSpPr>
          <p:nvPr>
            <p:ph type="subTitle"/>
          </p:nvPr>
        </p:nvSpPr>
        <p:spPr>
          <a:xfrm>
            <a:off x="609480" y="1600200"/>
            <a:ext cx="2622960" cy="452520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82" name="PlaceHolder 2"/>
          <p:cNvSpPr>
            <a:spLocks noGrp="1"/>
          </p:cNvSpPr>
          <p:nvPr>
            <p:ph type="body"/>
          </p:nvPr>
        </p:nvSpPr>
        <p:spPr>
          <a:xfrm>
            <a:off x="609480" y="1600200"/>
            <a:ext cx="2622960" cy="4525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84" name="PlaceHolder 2"/>
          <p:cNvSpPr>
            <a:spLocks noGrp="1"/>
          </p:cNvSpPr>
          <p:nvPr>
            <p:ph type="body"/>
          </p:nvPr>
        </p:nvSpPr>
        <p:spPr>
          <a:xfrm>
            <a:off x="609480" y="1600200"/>
            <a:ext cx="1279800" cy="4525200"/>
          </a:xfrm>
          <a:prstGeom prst="rect">
            <a:avLst/>
          </a:prstGeom>
        </p:spPr>
        <p:txBody>
          <a:bodyPr lIns="0" tIns="0" rIns="0" bIns="0">
            <a:normAutofit/>
          </a:bodyPr>
          <a:lstStyle/>
          <a:p>
            <a:endParaRPr lang="en-IN" sz="3200" b="0" strike="noStrike" spc="-1">
              <a:latin typeface="Arial" panose="020B0604020202020204"/>
            </a:endParaRPr>
          </a:p>
        </p:txBody>
      </p:sp>
      <p:sp>
        <p:nvSpPr>
          <p:cNvPr id="85" name="PlaceHolder 3"/>
          <p:cNvSpPr>
            <a:spLocks noGrp="1"/>
          </p:cNvSpPr>
          <p:nvPr>
            <p:ph type="body"/>
          </p:nvPr>
        </p:nvSpPr>
        <p:spPr>
          <a:xfrm>
            <a:off x="1953720" y="1600200"/>
            <a:ext cx="1279800" cy="4525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5" name="PlaceHolder 2"/>
          <p:cNvSpPr>
            <a:spLocks noGrp="1"/>
          </p:cNvSpPr>
          <p:nvPr>
            <p:ph type="body"/>
          </p:nvPr>
        </p:nvSpPr>
        <p:spPr>
          <a:xfrm>
            <a:off x="609480" y="1600200"/>
            <a:ext cx="2622960" cy="4525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09480" y="274680"/>
            <a:ext cx="10972080" cy="529632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89" name="PlaceHolder 2"/>
          <p:cNvSpPr>
            <a:spLocks noGrp="1"/>
          </p:cNvSpPr>
          <p:nvPr>
            <p:ph type="body"/>
          </p:nvPr>
        </p:nvSpPr>
        <p:spPr>
          <a:xfrm>
            <a:off x="60948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90" name="PlaceHolder 3"/>
          <p:cNvSpPr>
            <a:spLocks noGrp="1"/>
          </p:cNvSpPr>
          <p:nvPr>
            <p:ph type="body"/>
          </p:nvPr>
        </p:nvSpPr>
        <p:spPr>
          <a:xfrm>
            <a:off x="1953720" y="1600200"/>
            <a:ext cx="1279800" cy="4525200"/>
          </a:xfrm>
          <a:prstGeom prst="rect">
            <a:avLst/>
          </a:prstGeom>
        </p:spPr>
        <p:txBody>
          <a:bodyPr lIns="0" tIns="0" rIns="0" bIns="0">
            <a:normAutofit/>
          </a:bodyPr>
          <a:lstStyle/>
          <a:p>
            <a:endParaRPr lang="en-IN" sz="3200" b="0" strike="noStrike" spc="-1">
              <a:latin typeface="Arial" panose="020B0604020202020204"/>
            </a:endParaRPr>
          </a:p>
        </p:txBody>
      </p:sp>
      <p:sp>
        <p:nvSpPr>
          <p:cNvPr id="91" name="PlaceHolder 4"/>
          <p:cNvSpPr>
            <a:spLocks noGrp="1"/>
          </p:cNvSpPr>
          <p:nvPr>
            <p:ph type="body"/>
          </p:nvPr>
        </p:nvSpPr>
        <p:spPr>
          <a:xfrm>
            <a:off x="609480" y="3963960"/>
            <a:ext cx="127980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93" name="PlaceHolder 2"/>
          <p:cNvSpPr>
            <a:spLocks noGrp="1"/>
          </p:cNvSpPr>
          <p:nvPr>
            <p:ph type="body"/>
          </p:nvPr>
        </p:nvSpPr>
        <p:spPr>
          <a:xfrm>
            <a:off x="609480" y="1600200"/>
            <a:ext cx="1279800" cy="4525200"/>
          </a:xfrm>
          <a:prstGeom prst="rect">
            <a:avLst/>
          </a:prstGeom>
        </p:spPr>
        <p:txBody>
          <a:bodyPr lIns="0" tIns="0" rIns="0" bIns="0">
            <a:normAutofit/>
          </a:bodyPr>
          <a:lstStyle/>
          <a:p>
            <a:endParaRPr lang="en-IN" sz="3200" b="0" strike="noStrike" spc="-1">
              <a:latin typeface="Arial" panose="020B0604020202020204"/>
            </a:endParaRPr>
          </a:p>
        </p:txBody>
      </p:sp>
      <p:sp>
        <p:nvSpPr>
          <p:cNvPr id="94" name="PlaceHolder 3"/>
          <p:cNvSpPr>
            <a:spLocks noGrp="1"/>
          </p:cNvSpPr>
          <p:nvPr>
            <p:ph type="body"/>
          </p:nvPr>
        </p:nvSpPr>
        <p:spPr>
          <a:xfrm>
            <a:off x="195372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95" name="PlaceHolder 4"/>
          <p:cNvSpPr>
            <a:spLocks noGrp="1"/>
          </p:cNvSpPr>
          <p:nvPr>
            <p:ph type="body"/>
          </p:nvPr>
        </p:nvSpPr>
        <p:spPr>
          <a:xfrm>
            <a:off x="1953720" y="3963960"/>
            <a:ext cx="127980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97" name="PlaceHolder 2"/>
          <p:cNvSpPr>
            <a:spLocks noGrp="1"/>
          </p:cNvSpPr>
          <p:nvPr>
            <p:ph type="body"/>
          </p:nvPr>
        </p:nvSpPr>
        <p:spPr>
          <a:xfrm>
            <a:off x="60948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98" name="PlaceHolder 3"/>
          <p:cNvSpPr>
            <a:spLocks noGrp="1"/>
          </p:cNvSpPr>
          <p:nvPr>
            <p:ph type="body"/>
          </p:nvPr>
        </p:nvSpPr>
        <p:spPr>
          <a:xfrm>
            <a:off x="195372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99" name="PlaceHolder 4"/>
          <p:cNvSpPr>
            <a:spLocks noGrp="1"/>
          </p:cNvSpPr>
          <p:nvPr>
            <p:ph type="body"/>
          </p:nvPr>
        </p:nvSpPr>
        <p:spPr>
          <a:xfrm>
            <a:off x="609480" y="3963960"/>
            <a:ext cx="262296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101" name="PlaceHolder 2"/>
          <p:cNvSpPr>
            <a:spLocks noGrp="1"/>
          </p:cNvSpPr>
          <p:nvPr>
            <p:ph type="body"/>
          </p:nvPr>
        </p:nvSpPr>
        <p:spPr>
          <a:xfrm>
            <a:off x="609480" y="1600200"/>
            <a:ext cx="262296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102" name="PlaceHolder 3"/>
          <p:cNvSpPr>
            <a:spLocks noGrp="1"/>
          </p:cNvSpPr>
          <p:nvPr>
            <p:ph type="body"/>
          </p:nvPr>
        </p:nvSpPr>
        <p:spPr>
          <a:xfrm>
            <a:off x="609480" y="3963960"/>
            <a:ext cx="262296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104" name="PlaceHolder 2"/>
          <p:cNvSpPr>
            <a:spLocks noGrp="1"/>
          </p:cNvSpPr>
          <p:nvPr>
            <p:ph type="body"/>
          </p:nvPr>
        </p:nvSpPr>
        <p:spPr>
          <a:xfrm>
            <a:off x="60948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105" name="PlaceHolder 3"/>
          <p:cNvSpPr>
            <a:spLocks noGrp="1"/>
          </p:cNvSpPr>
          <p:nvPr>
            <p:ph type="body"/>
          </p:nvPr>
        </p:nvSpPr>
        <p:spPr>
          <a:xfrm>
            <a:off x="195372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106" name="PlaceHolder 4"/>
          <p:cNvSpPr>
            <a:spLocks noGrp="1"/>
          </p:cNvSpPr>
          <p:nvPr>
            <p:ph type="body"/>
          </p:nvPr>
        </p:nvSpPr>
        <p:spPr>
          <a:xfrm>
            <a:off x="609480" y="396396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107" name="PlaceHolder 5"/>
          <p:cNvSpPr>
            <a:spLocks noGrp="1"/>
          </p:cNvSpPr>
          <p:nvPr>
            <p:ph type="body"/>
          </p:nvPr>
        </p:nvSpPr>
        <p:spPr>
          <a:xfrm>
            <a:off x="1953720" y="3963960"/>
            <a:ext cx="127980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109" name="PlaceHolder 2"/>
          <p:cNvSpPr>
            <a:spLocks noGrp="1"/>
          </p:cNvSpPr>
          <p:nvPr>
            <p:ph type="body"/>
          </p:nvPr>
        </p:nvSpPr>
        <p:spPr>
          <a:xfrm>
            <a:off x="609480" y="1600200"/>
            <a:ext cx="8442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110" name="PlaceHolder 3"/>
          <p:cNvSpPr>
            <a:spLocks noGrp="1"/>
          </p:cNvSpPr>
          <p:nvPr>
            <p:ph type="body"/>
          </p:nvPr>
        </p:nvSpPr>
        <p:spPr>
          <a:xfrm>
            <a:off x="1496160" y="1600200"/>
            <a:ext cx="8442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111" name="PlaceHolder 4"/>
          <p:cNvSpPr>
            <a:spLocks noGrp="1"/>
          </p:cNvSpPr>
          <p:nvPr>
            <p:ph type="body"/>
          </p:nvPr>
        </p:nvSpPr>
        <p:spPr>
          <a:xfrm>
            <a:off x="2383200" y="1600200"/>
            <a:ext cx="8442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112" name="PlaceHolder 5"/>
          <p:cNvSpPr>
            <a:spLocks noGrp="1"/>
          </p:cNvSpPr>
          <p:nvPr>
            <p:ph type="body"/>
          </p:nvPr>
        </p:nvSpPr>
        <p:spPr>
          <a:xfrm>
            <a:off x="609480" y="3963960"/>
            <a:ext cx="8442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113" name="PlaceHolder 6"/>
          <p:cNvSpPr>
            <a:spLocks noGrp="1"/>
          </p:cNvSpPr>
          <p:nvPr>
            <p:ph type="body"/>
          </p:nvPr>
        </p:nvSpPr>
        <p:spPr>
          <a:xfrm>
            <a:off x="1496160" y="3963960"/>
            <a:ext cx="8442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114" name="PlaceHolder 7"/>
          <p:cNvSpPr>
            <a:spLocks noGrp="1"/>
          </p:cNvSpPr>
          <p:nvPr>
            <p:ph type="body"/>
          </p:nvPr>
        </p:nvSpPr>
        <p:spPr>
          <a:xfrm>
            <a:off x="2383200" y="3963960"/>
            <a:ext cx="84420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7" name="PlaceHolder 2"/>
          <p:cNvSpPr>
            <a:spLocks noGrp="1"/>
          </p:cNvSpPr>
          <p:nvPr>
            <p:ph type="body"/>
          </p:nvPr>
        </p:nvSpPr>
        <p:spPr>
          <a:xfrm>
            <a:off x="609480" y="1600200"/>
            <a:ext cx="1279800" cy="4525200"/>
          </a:xfrm>
          <a:prstGeom prst="rect">
            <a:avLst/>
          </a:prstGeom>
        </p:spPr>
        <p:txBody>
          <a:bodyPr lIns="0" tIns="0" rIns="0" bIns="0">
            <a:normAutofit/>
          </a:bodyPr>
          <a:lstStyle/>
          <a:p>
            <a:endParaRPr lang="en-IN" sz="3200" b="0" strike="noStrike" spc="-1">
              <a:latin typeface="Arial" panose="020B0604020202020204"/>
            </a:endParaRPr>
          </a:p>
        </p:txBody>
      </p:sp>
      <p:sp>
        <p:nvSpPr>
          <p:cNvPr id="8" name="PlaceHolder 3"/>
          <p:cNvSpPr>
            <a:spLocks noGrp="1"/>
          </p:cNvSpPr>
          <p:nvPr>
            <p:ph type="body"/>
          </p:nvPr>
        </p:nvSpPr>
        <p:spPr>
          <a:xfrm>
            <a:off x="1953720" y="1600200"/>
            <a:ext cx="1279800" cy="4525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4680"/>
            <a:ext cx="10972080" cy="529632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12" name="PlaceHolder 2"/>
          <p:cNvSpPr>
            <a:spLocks noGrp="1"/>
          </p:cNvSpPr>
          <p:nvPr>
            <p:ph type="body"/>
          </p:nvPr>
        </p:nvSpPr>
        <p:spPr>
          <a:xfrm>
            <a:off x="60948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13" name="PlaceHolder 3"/>
          <p:cNvSpPr>
            <a:spLocks noGrp="1"/>
          </p:cNvSpPr>
          <p:nvPr>
            <p:ph type="body"/>
          </p:nvPr>
        </p:nvSpPr>
        <p:spPr>
          <a:xfrm>
            <a:off x="1953720" y="1600200"/>
            <a:ext cx="1279800" cy="4525200"/>
          </a:xfrm>
          <a:prstGeom prst="rect">
            <a:avLst/>
          </a:prstGeom>
        </p:spPr>
        <p:txBody>
          <a:bodyPr lIns="0" tIns="0" rIns="0" bIns="0">
            <a:normAutofit/>
          </a:bodyPr>
          <a:lstStyle/>
          <a:p>
            <a:endParaRPr lang="en-IN" sz="3200" b="0" strike="noStrike" spc="-1">
              <a:latin typeface="Arial" panose="020B0604020202020204"/>
            </a:endParaRPr>
          </a:p>
        </p:txBody>
      </p:sp>
      <p:sp>
        <p:nvSpPr>
          <p:cNvPr id="14" name="PlaceHolder 4"/>
          <p:cNvSpPr>
            <a:spLocks noGrp="1"/>
          </p:cNvSpPr>
          <p:nvPr>
            <p:ph type="body"/>
          </p:nvPr>
        </p:nvSpPr>
        <p:spPr>
          <a:xfrm>
            <a:off x="609480" y="3963960"/>
            <a:ext cx="127980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16" name="PlaceHolder 2"/>
          <p:cNvSpPr>
            <a:spLocks noGrp="1"/>
          </p:cNvSpPr>
          <p:nvPr>
            <p:ph type="body"/>
          </p:nvPr>
        </p:nvSpPr>
        <p:spPr>
          <a:xfrm>
            <a:off x="609480" y="1600200"/>
            <a:ext cx="1279800" cy="4525200"/>
          </a:xfrm>
          <a:prstGeom prst="rect">
            <a:avLst/>
          </a:prstGeom>
        </p:spPr>
        <p:txBody>
          <a:bodyPr lIns="0" tIns="0" rIns="0" bIns="0">
            <a:normAutofit/>
          </a:bodyPr>
          <a:lstStyle/>
          <a:p>
            <a:endParaRPr lang="en-IN" sz="3200" b="0" strike="noStrike" spc="-1">
              <a:latin typeface="Arial" panose="020B0604020202020204"/>
            </a:endParaRPr>
          </a:p>
        </p:txBody>
      </p:sp>
      <p:sp>
        <p:nvSpPr>
          <p:cNvPr id="17" name="PlaceHolder 3"/>
          <p:cNvSpPr>
            <a:spLocks noGrp="1"/>
          </p:cNvSpPr>
          <p:nvPr>
            <p:ph type="body"/>
          </p:nvPr>
        </p:nvSpPr>
        <p:spPr>
          <a:xfrm>
            <a:off x="195372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18" name="PlaceHolder 4"/>
          <p:cNvSpPr>
            <a:spLocks noGrp="1"/>
          </p:cNvSpPr>
          <p:nvPr>
            <p:ph type="body"/>
          </p:nvPr>
        </p:nvSpPr>
        <p:spPr>
          <a:xfrm>
            <a:off x="1953720" y="3963960"/>
            <a:ext cx="127980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4680"/>
            <a:ext cx="10972080" cy="1142280"/>
          </a:xfrm>
          <a:prstGeom prst="rect">
            <a:avLst/>
          </a:prstGeom>
        </p:spPr>
        <p:txBody>
          <a:bodyPr lIns="0" tIns="0" rIns="0" bIns="0" anchor="ctr"/>
          <a:lstStyle/>
          <a:p>
            <a:pPr algn="ctr"/>
            <a:endParaRPr lang="en-IN" sz="4400" b="0" strike="noStrike" spc="-1">
              <a:latin typeface="Arial" panose="020B0604020202020204"/>
            </a:endParaRPr>
          </a:p>
        </p:txBody>
      </p:sp>
      <p:sp>
        <p:nvSpPr>
          <p:cNvPr id="20" name="PlaceHolder 2"/>
          <p:cNvSpPr>
            <a:spLocks noGrp="1"/>
          </p:cNvSpPr>
          <p:nvPr>
            <p:ph type="body"/>
          </p:nvPr>
        </p:nvSpPr>
        <p:spPr>
          <a:xfrm>
            <a:off x="60948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21" name="PlaceHolder 3"/>
          <p:cNvSpPr>
            <a:spLocks noGrp="1"/>
          </p:cNvSpPr>
          <p:nvPr>
            <p:ph type="body"/>
          </p:nvPr>
        </p:nvSpPr>
        <p:spPr>
          <a:xfrm>
            <a:off x="1953720" y="1600200"/>
            <a:ext cx="1279800" cy="2158200"/>
          </a:xfrm>
          <a:prstGeom prst="rect">
            <a:avLst/>
          </a:prstGeom>
        </p:spPr>
        <p:txBody>
          <a:bodyPr lIns="0" tIns="0" rIns="0" bIns="0">
            <a:normAutofit/>
          </a:bodyPr>
          <a:lstStyle/>
          <a:p>
            <a:endParaRPr lang="en-IN" sz="3200" b="0" strike="noStrike" spc="-1">
              <a:latin typeface="Arial" panose="020B0604020202020204"/>
            </a:endParaRPr>
          </a:p>
        </p:txBody>
      </p:sp>
      <p:sp>
        <p:nvSpPr>
          <p:cNvPr id="22" name="PlaceHolder 4"/>
          <p:cNvSpPr>
            <a:spLocks noGrp="1"/>
          </p:cNvSpPr>
          <p:nvPr>
            <p:ph type="body"/>
          </p:nvPr>
        </p:nvSpPr>
        <p:spPr>
          <a:xfrm>
            <a:off x="609480" y="3963960"/>
            <a:ext cx="2622960" cy="215820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4680"/>
            <a:ext cx="10972080" cy="1142280"/>
          </a:xfrm>
          <a:prstGeom prst="rect">
            <a:avLst/>
          </a:prstGeom>
        </p:spPr>
        <p:txBody>
          <a:bodyPr lIns="0" tIns="0" rIns="0" bIns="0" anchor="ctr"/>
          <a:lstStyle/>
          <a:p>
            <a:r>
              <a:rPr lang="en-IN" sz="1800" b="0" strike="noStrike" spc="-1">
                <a:latin typeface="Arial" panose="020B0604020202020204"/>
              </a:rPr>
              <a:t>Click to edit the title text format</a:t>
            </a:r>
            <a:endParaRPr lang="en-IN" sz="1800" b="0" strike="noStrike" spc="-1">
              <a:latin typeface="Arial" panose="020B0604020202020204"/>
            </a:endParaRP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latin typeface="Arial" panose="020B0604020202020204"/>
              </a:rPr>
              <a:t>Click to edit the title text format</a:t>
            </a:r>
            <a:endParaRPr lang="en-IN" sz="4400" b="0" strike="noStrike" spc="-1">
              <a:latin typeface="Arial" panose="020B0604020202020204"/>
            </a:endParaRP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4680"/>
            <a:ext cx="10972080" cy="1142280"/>
          </a:xfrm>
          <a:prstGeom prst="rect">
            <a:avLst/>
          </a:prstGeom>
        </p:spPr>
        <p:txBody>
          <a:bodyPr lIns="0" tIns="0" rIns="0" bIns="0" anchor="ctr"/>
          <a:lstStyle/>
          <a:p>
            <a:r>
              <a:rPr lang="en-IN" sz="1800" b="0" strike="noStrike" spc="-1">
                <a:latin typeface="Arial" panose="020B0604020202020204"/>
              </a:rPr>
              <a:t>Click to edit the title text format</a:t>
            </a:r>
            <a:endParaRPr lang="en-IN" sz="1800" b="0" strike="noStrike" spc="-1">
              <a:latin typeface="Arial" panose="020B0604020202020204"/>
            </a:endParaRPr>
          </a:p>
        </p:txBody>
      </p:sp>
      <p:sp>
        <p:nvSpPr>
          <p:cNvPr id="77" name="PlaceHolder 2"/>
          <p:cNvSpPr>
            <a:spLocks noGrp="1"/>
          </p:cNvSpPr>
          <p:nvPr>
            <p:ph type="body"/>
          </p:nvPr>
        </p:nvSpPr>
        <p:spPr>
          <a:xfrm>
            <a:off x="609480" y="1600200"/>
            <a:ext cx="2622960" cy="452520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1800" b="0" strike="noStrike" spc="-1">
                <a:latin typeface="Arial" panose="020B0604020202020204"/>
              </a:rPr>
              <a:t>Click to edit the outline text format</a:t>
            </a:r>
            <a:endParaRPr lang="en-IN" sz="18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1800" b="0" strike="noStrike" spc="-1">
                <a:latin typeface="Arial" panose="020B0604020202020204"/>
              </a:rPr>
              <a:t>Second Outline Level</a:t>
            </a:r>
            <a:endParaRPr lang="en-IN" sz="1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1800" b="0" strike="noStrike" spc="-1">
                <a:latin typeface="Arial" panose="020B0604020202020204"/>
              </a:rPr>
              <a:t>Third Outline Level</a:t>
            </a:r>
            <a:endParaRPr lang="en-IN" sz="18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1800" b="0" strike="noStrike" spc="-1">
                <a:latin typeface="Arial" panose="020B0604020202020204"/>
              </a:rPr>
              <a:t>Fourth Outline Level</a:t>
            </a:r>
            <a:endParaRPr lang="en-IN" sz="18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1800" b="0" strike="noStrike" spc="-1">
                <a:latin typeface="Arial" panose="020B0604020202020204"/>
              </a:rPr>
              <a:t>Fifth Outline Level</a:t>
            </a:r>
            <a:endParaRPr lang="en-IN" sz="18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1800" b="0" strike="noStrike" spc="-1">
                <a:latin typeface="Arial" panose="020B0604020202020204"/>
              </a:rPr>
              <a:t>Sixth Outline Level</a:t>
            </a:r>
            <a:endParaRPr lang="en-IN" sz="18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1800" b="0" strike="noStrike" spc="-1">
                <a:latin typeface="Arial" panose="020B0604020202020204"/>
              </a:rPr>
              <a:t>Seventh Outline Level</a:t>
            </a:r>
            <a:endParaRPr lang="en-IN" sz="1800" b="0" strike="noStrike" spc="-1">
              <a:latin typeface="Arial" panose="020B0604020202020204"/>
            </a:endParaRPr>
          </a:p>
        </p:txBody>
      </p:sp>
      <p:sp>
        <p:nvSpPr>
          <p:cNvPr id="78" name="PlaceHolder 3"/>
          <p:cNvSpPr>
            <a:spLocks noGrp="1"/>
          </p:cNvSpPr>
          <p:nvPr>
            <p:ph type="body"/>
          </p:nvPr>
        </p:nvSpPr>
        <p:spPr>
          <a:xfrm>
            <a:off x="3364200" y="1600200"/>
            <a:ext cx="2622960" cy="452520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1800" b="0" strike="noStrike" spc="-1">
                <a:latin typeface="Arial" panose="020B0604020202020204"/>
              </a:rPr>
              <a:t>Click to edit the outline text format</a:t>
            </a:r>
            <a:endParaRPr lang="en-IN" sz="18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1800" b="0" strike="noStrike" spc="-1">
                <a:latin typeface="Arial" panose="020B0604020202020204"/>
              </a:rPr>
              <a:t>Second Outline Level</a:t>
            </a:r>
            <a:endParaRPr lang="en-IN" sz="1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1800" b="0" strike="noStrike" spc="-1">
                <a:latin typeface="Arial" panose="020B0604020202020204"/>
              </a:rPr>
              <a:t>Third Outline Level</a:t>
            </a:r>
            <a:endParaRPr lang="en-IN" sz="18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1800" b="0" strike="noStrike" spc="-1">
                <a:latin typeface="Arial" panose="020B0604020202020204"/>
              </a:rPr>
              <a:t>Fourth Outline Level</a:t>
            </a:r>
            <a:endParaRPr lang="en-IN" sz="18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1800" b="0" strike="noStrike" spc="-1">
                <a:latin typeface="Arial" panose="020B0604020202020204"/>
              </a:rPr>
              <a:t>Fifth Outline Level</a:t>
            </a:r>
            <a:endParaRPr lang="en-IN" sz="18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1800" b="0" strike="noStrike" spc="-1">
                <a:latin typeface="Arial" panose="020B0604020202020204"/>
              </a:rPr>
              <a:t>Sixth Outline Level</a:t>
            </a:r>
            <a:endParaRPr lang="en-IN" sz="18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1800" b="0" strike="noStrike" spc="-1">
                <a:latin typeface="Arial" panose="020B0604020202020204"/>
              </a:rPr>
              <a:t>Seventh Outline Level</a:t>
            </a:r>
            <a:endParaRPr lang="en-IN" sz="18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699840" y="447120"/>
            <a:ext cx="11013480" cy="6143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640"/>
              </a:spcBef>
            </a:pPr>
            <a:endParaRPr lang="en-IN" sz="1800" b="0" strike="noStrike" spc="-1" dirty="0">
              <a:latin typeface="Arial" panose="020B0604020202020204"/>
            </a:endParaRPr>
          </a:p>
          <a:p>
            <a:pPr algn="ctr">
              <a:lnSpc>
                <a:spcPct val="100000"/>
              </a:lnSpc>
              <a:spcBef>
                <a:spcPts val="640"/>
              </a:spcBef>
            </a:pPr>
            <a:endParaRPr lang="en-IN" sz="1800" b="0" strike="noStrike" spc="-1" dirty="0">
              <a:latin typeface="Arial" panose="020B0604020202020204"/>
            </a:endParaRPr>
          </a:p>
          <a:p>
            <a:pPr algn="ctr">
              <a:lnSpc>
                <a:spcPct val="100000"/>
              </a:lnSpc>
              <a:spcBef>
                <a:spcPts val="640"/>
              </a:spcBef>
            </a:pPr>
            <a:endParaRPr lang="en-IN" sz="1800" b="0" strike="noStrike" spc="-1" dirty="0">
              <a:latin typeface="Arial" panose="020B0604020202020204"/>
            </a:endParaRPr>
          </a:p>
          <a:p>
            <a:pPr algn="ctr">
              <a:lnSpc>
                <a:spcPct val="100000"/>
              </a:lnSpc>
              <a:spcBef>
                <a:spcPts val="640"/>
              </a:spcBef>
            </a:pPr>
            <a:endParaRPr lang="en-IN" sz="1800" b="0" strike="noStrike" spc="-1" dirty="0">
              <a:latin typeface="Arial" panose="020B0604020202020204"/>
            </a:endParaRPr>
          </a:p>
          <a:p>
            <a:pPr algn="ctr">
              <a:lnSpc>
                <a:spcPct val="100000"/>
              </a:lnSpc>
              <a:spcBef>
                <a:spcPts val="640"/>
              </a:spcBef>
            </a:pPr>
            <a:r>
              <a:rPr lang="en-IN" sz="3200" b="1" strike="noStrike" spc="-1" dirty="0" err="1">
                <a:solidFill>
                  <a:srgbClr val="808080"/>
                </a:solidFill>
                <a:latin typeface="Arial" panose="020B0604020202020204"/>
                <a:ea typeface="Arial" panose="020B0604020202020204"/>
              </a:rPr>
              <a:t>Greyatom</a:t>
            </a:r>
            <a:r>
              <a:rPr lang="en-IN" sz="3200" b="1" strike="noStrike" spc="-1" dirty="0">
                <a:solidFill>
                  <a:srgbClr val="808080"/>
                </a:solidFill>
                <a:latin typeface="Arial" panose="020B0604020202020204"/>
                <a:ea typeface="Arial" panose="020B0604020202020204"/>
              </a:rPr>
              <a:t> Test</a:t>
            </a:r>
            <a:endParaRPr lang="en-IN" sz="3200" b="0" strike="noStrike" spc="-1" dirty="0">
              <a:latin typeface="Arial" panose="020B0604020202020204"/>
            </a:endParaRPr>
          </a:p>
          <a:p>
            <a:pPr algn="ctr">
              <a:lnSpc>
                <a:spcPct val="100000"/>
              </a:lnSpc>
              <a:spcBef>
                <a:spcPts val="640"/>
              </a:spcBef>
            </a:pPr>
            <a:r>
              <a:rPr lang="en-IN" sz="3200" b="1" strike="noStrike" spc="-1">
                <a:ln w="22225">
                  <a:solidFill>
                    <a:schemeClr val="accent2"/>
                  </a:solidFill>
                  <a:prstDash val="solid"/>
                </a:ln>
                <a:solidFill>
                  <a:srgbClr val="FF0000"/>
                </a:solidFill>
                <a:effectLst/>
                <a:latin typeface="Arial" panose="020B0604020202020204"/>
                <a:ea typeface="Arial" panose="020B0604020202020204"/>
              </a:rPr>
              <a:t>Flight Price Prediction</a:t>
            </a:r>
            <a:endParaRPr lang="en-IN" sz="3200" b="1" strike="noStrike" spc="-1">
              <a:solidFill>
                <a:srgbClr val="808080"/>
              </a:solidFill>
              <a:latin typeface="Arial" panose="020B0604020202020204"/>
              <a:ea typeface="Arial" panose="020B0604020202020204"/>
            </a:endParaRPr>
          </a:p>
          <a:p>
            <a:pPr algn="ctr">
              <a:lnSpc>
                <a:spcPct val="100000"/>
              </a:lnSpc>
              <a:spcBef>
                <a:spcPts val="640"/>
              </a:spcBef>
            </a:pPr>
            <a:r>
              <a:rPr lang="en-IN" sz="1600" b="0" strike="noStrike" spc="-1" dirty="0">
                <a:solidFill>
                  <a:srgbClr val="808080"/>
                </a:solidFill>
                <a:latin typeface="Arial" panose="020B0604020202020204"/>
                <a:ea typeface="Arial" panose="020B0604020202020204"/>
              </a:rPr>
              <a:t>presented by - Abhineet</a:t>
            </a:r>
            <a:endParaRPr lang="en-IN" sz="1600" b="0" strike="noStrike" spc="-1" dirty="0">
              <a:latin typeface="Arial" panose="020B0604020202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326520" y="191160"/>
            <a:ext cx="11237400" cy="641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40"/>
              </a:spcBef>
            </a:pPr>
            <a:endParaRPr lang="en-IN" sz="3200" b="0" strike="noStrike" spc="-1">
              <a:solidFill>
                <a:srgbClr val="000000"/>
              </a:solidFill>
              <a:latin typeface="Arial" panose="020B0604020202020204"/>
              <a:ea typeface="Arial" panose="020B0604020202020204"/>
            </a:endParaRPr>
          </a:p>
          <a:p>
            <a:pPr>
              <a:lnSpc>
                <a:spcPct val="100000"/>
              </a:lnSpc>
              <a:spcBef>
                <a:spcPts val="640"/>
              </a:spcBef>
            </a:pPr>
            <a:r>
              <a:rPr lang="en-IN" sz="3200" b="0" strike="noStrike" spc="-1">
                <a:solidFill>
                  <a:srgbClr val="000000"/>
                </a:solidFill>
                <a:latin typeface="Arial" panose="020B0604020202020204"/>
                <a:ea typeface="Arial" panose="020B0604020202020204"/>
              </a:rPr>
              <a:t>      </a:t>
            </a:r>
            <a:r>
              <a:rPr lang="en-IN" sz="2000" b="1" strike="noStrike" spc="-1">
                <a:solidFill>
                  <a:srgbClr val="000000"/>
                </a:solidFill>
                <a:latin typeface="Arial" panose="020B0604020202020204"/>
                <a:ea typeface="Arial" panose="020B0604020202020204"/>
              </a:rPr>
              <a:t>Outliers in Price column</a:t>
            </a:r>
            <a:endParaRPr lang="en-IN" sz="3200" b="0" strike="noStrike" spc="-1">
              <a:latin typeface="Arial" panose="020B0604020202020204"/>
            </a:endParaRPr>
          </a:p>
          <a:p>
            <a:pPr>
              <a:lnSpc>
                <a:spcPct val="100000"/>
              </a:lnSpc>
              <a:spcBef>
                <a:spcPts val="640"/>
              </a:spcBef>
            </a:pPr>
            <a:endParaRPr lang="en-IN" sz="3200" b="0" strike="noStrike" spc="-1">
              <a:latin typeface="Arial" panose="020B0604020202020204"/>
            </a:endParaRPr>
          </a:p>
          <a:p>
            <a:pPr>
              <a:lnSpc>
                <a:spcPct val="100000"/>
              </a:lnSpc>
              <a:spcBef>
                <a:spcPts val="640"/>
              </a:spcBef>
            </a:pPr>
            <a:endParaRPr lang="en-IN" sz="3200" b="0" strike="noStrike" spc="-1">
              <a:latin typeface="Arial" panose="020B0604020202020204"/>
            </a:endParaRPr>
          </a:p>
          <a:p>
            <a:pPr>
              <a:lnSpc>
                <a:spcPct val="100000"/>
              </a:lnSpc>
              <a:spcBef>
                <a:spcPts val="640"/>
              </a:spcBef>
            </a:pPr>
            <a:endParaRPr lang="en-IN" sz="3200" b="0" strike="noStrike" spc="-1">
              <a:latin typeface="Arial" panose="020B0604020202020204"/>
            </a:endParaRPr>
          </a:p>
          <a:p>
            <a:pPr>
              <a:lnSpc>
                <a:spcPct val="100000"/>
              </a:lnSpc>
              <a:spcBef>
                <a:spcPts val="640"/>
              </a:spcBef>
            </a:pPr>
            <a:endParaRPr lang="en-IN" sz="3200" b="0" strike="noStrike" spc="-1">
              <a:latin typeface="Arial" panose="020B0604020202020204"/>
            </a:endParaRPr>
          </a:p>
          <a:p>
            <a:pPr>
              <a:lnSpc>
                <a:spcPct val="100000"/>
              </a:lnSpc>
              <a:spcBef>
                <a:spcPts val="640"/>
              </a:spcBef>
            </a:pPr>
            <a:endParaRPr lang="en-IN" sz="3200" b="0" strike="noStrike" spc="-1">
              <a:latin typeface="Arial" panose="020B0604020202020204"/>
            </a:endParaRPr>
          </a:p>
          <a:p>
            <a:pPr>
              <a:lnSpc>
                <a:spcPct val="100000"/>
              </a:lnSpc>
              <a:spcBef>
                <a:spcPts val="640"/>
              </a:spcBef>
            </a:pPr>
            <a:endParaRPr lang="en-IN" sz="3200" b="0" strike="noStrike" spc="-1">
              <a:latin typeface="Arial" panose="020B0604020202020204"/>
            </a:endParaRPr>
          </a:p>
          <a:p>
            <a:pPr>
              <a:lnSpc>
                <a:spcPct val="100000"/>
              </a:lnSpc>
              <a:spcBef>
                <a:spcPts val="640"/>
              </a:spcBef>
            </a:pPr>
            <a:endParaRPr lang="en-IN" sz="3200" b="0" strike="noStrike" spc="-1">
              <a:latin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          Outlier in price column were dropped.</a:t>
            </a:r>
            <a:endParaRPr lang="en-IN" sz="2000" b="0" strike="noStrike" spc="-1">
              <a:latin typeface="Arial" panose="020B0604020202020204"/>
            </a:endParaRPr>
          </a:p>
          <a:p>
            <a:pPr>
              <a:lnSpc>
                <a:spcPct val="100000"/>
              </a:lnSpc>
              <a:spcBef>
                <a:spcPts val="640"/>
              </a:spcBef>
            </a:pPr>
            <a:endParaRPr lang="en-IN" sz="2000" b="0" strike="noStrike" spc="-1">
              <a:latin typeface="Arial" panose="020B0604020202020204"/>
            </a:endParaRPr>
          </a:p>
        </p:txBody>
      </p:sp>
      <p:pic>
        <p:nvPicPr>
          <p:cNvPr id="2" name="Picture 1"/>
          <p:cNvPicPr>
            <a:picLocks noChangeAspect="1"/>
          </p:cNvPicPr>
          <p:nvPr/>
        </p:nvPicPr>
        <p:blipFill>
          <a:blip r:embed="rId1"/>
          <a:stretch>
            <a:fillRect/>
          </a:stretch>
        </p:blipFill>
        <p:spPr>
          <a:xfrm>
            <a:off x="612140" y="1674495"/>
            <a:ext cx="4800600" cy="3444240"/>
          </a:xfrm>
          <a:prstGeom prst="rect">
            <a:avLst/>
          </a:prstGeom>
        </p:spPr>
      </p:pic>
      <p:pic>
        <p:nvPicPr>
          <p:cNvPr id="3" name="Picture 2"/>
          <p:cNvPicPr>
            <a:picLocks noChangeAspect="1"/>
          </p:cNvPicPr>
          <p:nvPr/>
        </p:nvPicPr>
        <p:blipFill>
          <a:blip r:embed="rId2"/>
          <a:stretch>
            <a:fillRect/>
          </a:stretch>
        </p:blipFill>
        <p:spPr>
          <a:xfrm>
            <a:off x="6174105" y="1532255"/>
            <a:ext cx="5036820" cy="358648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293890" y="222750"/>
            <a:ext cx="11603880" cy="641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40"/>
              </a:spcBef>
            </a:pPr>
            <a:r>
              <a:rPr lang="en-IN" sz="1800" b="0" strike="noStrike" spc="-1">
                <a:latin typeface="Arial" panose="020B0604020202020204"/>
              </a:rPr>
              <a:t> </a:t>
            </a:r>
            <a:endParaRPr lang="en-IN" sz="1800" b="0" strike="noStrike" spc="-1">
              <a:latin typeface="Arial" panose="020B0604020202020204"/>
            </a:endParaRPr>
          </a:p>
          <a:p>
            <a:pPr>
              <a:lnSpc>
                <a:spcPct val="100000"/>
              </a:lnSpc>
              <a:spcBef>
                <a:spcPts val="640"/>
              </a:spcBef>
            </a:pPr>
            <a:endParaRPr lang="en-IN" sz="1800" b="0" strike="noStrike" spc="-1">
              <a:latin typeface="Arial" panose="020B0604020202020204"/>
            </a:endParaRPr>
          </a:p>
          <a:p>
            <a:pPr>
              <a:lnSpc>
                <a:spcPct val="100000"/>
              </a:lnSpc>
              <a:spcBef>
                <a:spcPts val="640"/>
              </a:spcBef>
            </a:pPr>
            <a:r>
              <a:rPr lang="en-IN" sz="2400" b="1" strike="noStrike" spc="-1">
                <a:solidFill>
                  <a:srgbClr val="000000"/>
                </a:solidFill>
                <a:latin typeface="Arial" panose="020B0604020202020204"/>
                <a:ea typeface="Arial" panose="020B0604020202020204"/>
              </a:rPr>
              <a:t>Missing Values and treating Categorical values</a:t>
            </a:r>
            <a:endParaRPr lang="en-IN" sz="2400" b="1" strike="noStrike" spc="-1">
              <a:latin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1. One Missing values in Total_Stops  was dropped.</a:t>
            </a:r>
            <a:endParaRPr lang="en-IN" sz="2000" b="0" strike="noStrike" spc="-1">
              <a:latin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2. Route column was dropped as value could not be added from it.</a:t>
            </a:r>
            <a:endParaRPr lang="en-IN" sz="2000" b="0" strike="noStrike" spc="-1">
              <a:latin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3. </a:t>
            </a:r>
            <a:r>
              <a:rPr lang="en-IN" sz="2000" spc="-1">
                <a:solidFill>
                  <a:srgbClr val="000000"/>
                </a:solidFill>
                <a:latin typeface="Arial" panose="020B0604020202020204"/>
                <a:ea typeface="Arial" panose="020B0604020202020204"/>
                <a:sym typeface="+mn-ea"/>
              </a:rPr>
              <a:t>All Categorical columns were converted in Int values using OneHotEncoding.</a:t>
            </a:r>
            <a:r>
              <a:rPr lang="en-IN" sz="2000" b="0" strike="noStrike" spc="-1">
                <a:solidFill>
                  <a:srgbClr val="000000"/>
                </a:solidFill>
                <a:latin typeface="Arial" panose="020B0604020202020204"/>
                <a:ea typeface="Arial" panose="020B0604020202020204"/>
              </a:rPr>
              <a:t> </a:t>
            </a:r>
            <a:endParaRPr lang="en-IN" sz="2000" b="0" strike="noStrike" spc="-1">
              <a:latin typeface="Arial" panose="020B0604020202020204"/>
            </a:endParaRPr>
          </a:p>
          <a:p>
            <a:pPr>
              <a:lnSpc>
                <a:spcPct val="100000"/>
              </a:lnSpc>
              <a:spcBef>
                <a:spcPts val="400"/>
              </a:spcBef>
            </a:pPr>
            <a:endParaRPr lang="en-IN" sz="2000" b="0" strike="noStrike" spc="-1">
              <a:latin typeface="Arial" panose="020B0604020202020204"/>
            </a:endParaRPr>
          </a:p>
          <a:p>
            <a:pPr>
              <a:lnSpc>
                <a:spcPct val="100000"/>
              </a:lnSpc>
              <a:spcBef>
                <a:spcPts val="400"/>
              </a:spcBef>
            </a:pPr>
            <a:r>
              <a:rPr lang="en-IN" sz="2400" b="1" strike="noStrike" spc="-1">
                <a:solidFill>
                  <a:srgbClr val="000000"/>
                </a:solidFill>
                <a:latin typeface="Arial" panose="020B0604020202020204"/>
                <a:ea typeface="Arial" panose="020B0604020202020204"/>
              </a:rPr>
              <a:t>Feature engineering</a:t>
            </a:r>
            <a:endParaRPr lang="en-IN" sz="2000" b="0" strike="noStrike" spc="-1">
              <a:latin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1. A new feature 'Days_bfr_journey' was added to get the no of days ticket was booked before flight.</a:t>
            </a:r>
            <a:endParaRPr lang="en-IN" sz="2000" b="0" strike="noStrike" spc="-1">
              <a:solidFill>
                <a:srgbClr val="000000"/>
              </a:solidFill>
              <a:latin typeface="Arial" panose="020B0604020202020204"/>
              <a:ea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2. 'Arrival_Time' feature was cleaned to get only time and removing any dates present in the column.</a:t>
            </a:r>
            <a:endParaRPr lang="en-IN" sz="2000" b="0" strike="noStrike" spc="-1">
              <a:solidFill>
                <a:srgbClr val="000000"/>
              </a:solidFill>
              <a:latin typeface="Arial" panose="020B0604020202020204"/>
              <a:ea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3. 'Hours' feature was converted into minutes format.</a:t>
            </a:r>
            <a:endParaRPr lang="en-IN" sz="2000" b="0" strike="noStrike" spc="-1">
              <a:solidFill>
                <a:srgbClr val="000000"/>
              </a:solidFill>
              <a:latin typeface="Arial" panose="020B0604020202020204"/>
              <a:ea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4. Price column was treated to reduce skewness in the data.</a:t>
            </a:r>
            <a:endParaRPr lang="en-IN" sz="2000" b="0" strike="noStrike" spc="-1">
              <a:solidFill>
                <a:srgbClr val="000000"/>
              </a:solidFill>
              <a:latin typeface="Arial" panose="020B0604020202020204"/>
              <a:ea typeface="Arial" panose="020B0604020202020204"/>
            </a:endParaRPr>
          </a:p>
          <a:p>
            <a:pPr>
              <a:lnSpc>
                <a:spcPct val="100000"/>
              </a:lnSpc>
              <a:spcBef>
                <a:spcPts val="400"/>
              </a:spcBef>
            </a:pPr>
            <a:endParaRPr lang="en-IN" sz="2000" b="0" strike="noStrike" spc="-1">
              <a:solidFill>
                <a:srgbClr val="000000"/>
              </a:solidFill>
              <a:latin typeface="Arial" panose="020B0604020202020204"/>
              <a:ea typeface="Arial" panose="020B0604020202020204"/>
            </a:endParaRPr>
          </a:p>
          <a:p>
            <a:pPr>
              <a:lnSpc>
                <a:spcPct val="100000"/>
              </a:lnSpc>
              <a:spcBef>
                <a:spcPts val="400"/>
              </a:spcBef>
            </a:pPr>
            <a:endParaRPr lang="en-IN" sz="2000" b="0" strike="noStrike" spc="-1">
              <a:latin typeface="Arial" panose="020B0604020202020204"/>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203760" y="221040"/>
            <a:ext cx="11715120" cy="6381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40"/>
              </a:spcBef>
            </a:pPr>
            <a:r>
              <a:rPr lang="en-IN" sz="3200" b="0" strike="noStrike" spc="-1">
                <a:solidFill>
                  <a:srgbClr val="000000"/>
                </a:solidFill>
                <a:latin typeface="Arial" panose="020B0604020202020204"/>
                <a:ea typeface="Arial" panose="020B0604020202020204"/>
              </a:rPr>
              <a:t>Models and Approaches</a:t>
            </a:r>
            <a:endParaRPr lang="en-IN" sz="3200" b="0" strike="noStrike" spc="-1">
              <a:latin typeface="Arial" panose="020B0604020202020204"/>
            </a:endParaRPr>
          </a:p>
          <a:p>
            <a:pPr>
              <a:lnSpc>
                <a:spcPct val="100000"/>
              </a:lnSpc>
              <a:spcBef>
                <a:spcPts val="640"/>
              </a:spcBef>
            </a:pPr>
            <a:endParaRPr lang="en-IN" sz="3200" b="0" strike="noStrike" spc="-1">
              <a:latin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Various Vanilla models were assessed and also hyperparameter tuning were tried on the models. The models were:</a:t>
            </a:r>
            <a:endParaRPr lang="en-IN" sz="2000" b="0" strike="noStrike" spc="-1">
              <a:latin typeface="Arial" panose="020B0604020202020204"/>
            </a:endParaRPr>
          </a:p>
          <a:p>
            <a:pPr>
              <a:lnSpc>
                <a:spcPct val="100000"/>
              </a:lnSpc>
              <a:spcBef>
                <a:spcPts val="400"/>
              </a:spcBef>
            </a:pPr>
            <a:endParaRPr lang="en-IN" sz="2000" b="0" strike="noStrike" spc="-1">
              <a:latin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 BaggingRegressor                </a:t>
            </a:r>
            <a:endParaRPr lang="en-IN" sz="2000" b="0" strike="noStrike" spc="-1">
              <a:latin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 RandomForestRegressor</a:t>
            </a:r>
            <a:endParaRPr lang="en-IN" sz="2000" b="0" strike="noStrike" spc="-1">
              <a:solidFill>
                <a:srgbClr val="000000"/>
              </a:solidFill>
              <a:latin typeface="Arial" panose="020B0604020202020204"/>
              <a:ea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 GradientBoostingRegressor</a:t>
            </a:r>
            <a:endParaRPr lang="en-IN" sz="2000" b="0" strike="noStrike" spc="-1">
              <a:solidFill>
                <a:srgbClr val="000000"/>
              </a:solidFill>
              <a:latin typeface="Arial" panose="020B0604020202020204"/>
              <a:ea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 GradientBoostingRegressor(hyperparameter)</a:t>
            </a:r>
            <a:endParaRPr lang="en-IN" sz="2000" b="0" strike="noStrike" spc="-1">
              <a:solidFill>
                <a:srgbClr val="000000"/>
              </a:solidFill>
              <a:latin typeface="Arial" panose="020B0604020202020204"/>
              <a:ea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 XGBRegressor</a:t>
            </a:r>
            <a:endParaRPr lang="en-IN" sz="2000" b="0" strike="noStrike" spc="-1">
              <a:solidFill>
                <a:srgbClr val="000000"/>
              </a:solidFill>
              <a:latin typeface="Arial" panose="020B0604020202020204"/>
              <a:ea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	</a:t>
            </a:r>
            <a:endParaRPr lang="en-IN" sz="2000" b="0" strike="noStrike" spc="-1">
              <a:latin typeface="Arial" panose="020B0604020202020204"/>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184320" y="191160"/>
            <a:ext cx="11714400" cy="64915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100000"/>
              </a:lnSpc>
              <a:spcBef>
                <a:spcPts val="640"/>
              </a:spcBef>
              <a:buClr>
                <a:srgbClr val="000000"/>
              </a:buClr>
              <a:buFont typeface="Symbol" panose="05050102010706020507"/>
              <a:buChar char=""/>
            </a:pPr>
            <a:r>
              <a:rPr lang="en-IN" sz="3200" b="0" strike="noStrike" spc="-1">
                <a:solidFill>
                  <a:srgbClr val="000000"/>
                </a:solidFill>
                <a:latin typeface="Arial" panose="020B0604020202020204"/>
                <a:ea typeface="Arial" panose="020B0604020202020204"/>
              </a:rPr>
              <a:t>Results of the Models:</a:t>
            </a:r>
            <a:endParaRPr lang="en-IN" sz="3200" b="0" strike="noStrike" spc="-1">
              <a:latin typeface="Arial" panose="020B0604020202020204"/>
            </a:endParaRPr>
          </a:p>
          <a:p>
            <a:pPr>
              <a:lnSpc>
                <a:spcPct val="100000"/>
              </a:lnSpc>
              <a:spcBef>
                <a:spcPts val="640"/>
              </a:spcBef>
            </a:pPr>
            <a:r>
              <a:rPr lang="en-IN" sz="2000" b="0" strike="noStrike" spc="-1">
                <a:solidFill>
                  <a:srgbClr val="000000"/>
                </a:solidFill>
                <a:latin typeface="Arial" panose="020B0604020202020204"/>
                <a:ea typeface="Arial" panose="020B0604020202020204"/>
              </a:rPr>
              <a:t>Finally from the observations above GradientBoostingRegressor was selected as the best model for the price prediction. we avoided XGBRegressor although it gave a better result as we are still unaware on how XGB really works.</a:t>
            </a:r>
            <a:endParaRPr lang="en-IN" sz="2000" b="0" strike="noStrike" spc="-1">
              <a:latin typeface="Arial" panose="020B0604020202020204"/>
            </a:endParaRPr>
          </a:p>
        </p:txBody>
      </p:sp>
      <p:graphicFrame>
        <p:nvGraphicFramePr>
          <p:cNvPr id="2" name="Table 1"/>
          <p:cNvGraphicFramePr/>
          <p:nvPr/>
        </p:nvGraphicFramePr>
        <p:xfrm>
          <a:off x="1828800" y="2286000"/>
          <a:ext cx="8532495" cy="2286000"/>
        </p:xfrm>
        <a:graphic>
          <a:graphicData uri="http://schemas.openxmlformats.org/drawingml/2006/table">
            <a:tbl>
              <a:tblPr firstRow="1" bandRow="1">
                <a:tableStyleId>{5C22544A-7EE6-4342-B048-85BDC9FD1C3A}</a:tableStyleId>
              </a:tblPr>
              <a:tblGrid>
                <a:gridCol w="3016250"/>
                <a:gridCol w="2672080"/>
                <a:gridCol w="2844165"/>
              </a:tblGrid>
              <a:tr h="381000">
                <a:tc>
                  <a:txBody>
                    <a:bodyPr/>
                    <a:p>
                      <a:pPr>
                        <a:buNone/>
                      </a:pPr>
                      <a:r>
                        <a:rPr lang="en-IN" altLang="en-US"/>
                        <a:t>Model</a:t>
                      </a:r>
                      <a:endParaRPr lang="en-IN" altLang="en-US"/>
                    </a:p>
                  </a:txBody>
                  <a:tcPr/>
                </a:tc>
                <a:tc>
                  <a:txBody>
                    <a:bodyPr/>
                    <a:p>
                      <a:pPr>
                        <a:buNone/>
                      </a:pPr>
                      <a:r>
                        <a:rPr lang="en-IN" altLang="en-US"/>
                        <a:t>RMSE</a:t>
                      </a:r>
                      <a:endParaRPr lang="en-IN" altLang="en-US"/>
                    </a:p>
                  </a:txBody>
                  <a:tcPr/>
                </a:tc>
                <a:tc>
                  <a:txBody>
                    <a:bodyPr/>
                    <a:p>
                      <a:pPr>
                        <a:buNone/>
                      </a:pPr>
                      <a:r>
                        <a:rPr lang="en-IN" altLang="en-US"/>
                        <a:t>Accuracy</a:t>
                      </a:r>
                      <a:endParaRPr lang="en-IN" altLang="en-US"/>
                    </a:p>
                  </a:txBody>
                  <a:tcPr/>
                </a:tc>
              </a:tr>
              <a:tr h="381000">
                <a:tc>
                  <a:txBody>
                    <a:bodyPr/>
                    <a:p>
                      <a:pPr>
                        <a:buNone/>
                      </a:pPr>
                      <a:r>
                        <a:rPr lang="en-IN" sz="1800" spc="-1">
                          <a:solidFill>
                            <a:srgbClr val="000000"/>
                          </a:solidFill>
                          <a:latin typeface="Arial" panose="020B0604020202020204"/>
                          <a:ea typeface="Arial" panose="020B0604020202020204"/>
                          <a:sym typeface="+mn-ea"/>
                        </a:rPr>
                        <a:t>BaggingRegressor</a:t>
                      </a:r>
                      <a:endParaRPr lang="en-US"/>
                    </a:p>
                  </a:txBody>
                  <a:tcPr/>
                </a:tc>
                <a:tc>
                  <a:txBody>
                    <a:bodyPr/>
                    <a:p>
                      <a:pPr>
                        <a:buNone/>
                      </a:pPr>
                      <a:r>
                        <a:rPr lang="en-US"/>
                        <a:t>0.1218</a:t>
                      </a:r>
                      <a:endParaRPr lang="en-US"/>
                    </a:p>
                  </a:txBody>
                  <a:tcPr/>
                </a:tc>
                <a:tc>
                  <a:txBody>
                    <a:bodyPr/>
                    <a:p>
                      <a:pPr>
                        <a:buNone/>
                      </a:pPr>
                      <a:r>
                        <a:rPr lang="en-US"/>
                        <a:t>0.939</a:t>
                      </a:r>
                      <a:endParaRPr lang="en-US"/>
                    </a:p>
                  </a:txBody>
                  <a:tcPr/>
                </a:tc>
              </a:tr>
              <a:tr h="381000">
                <a:tc>
                  <a:txBody>
                    <a:bodyPr/>
                    <a:p>
                      <a:pPr>
                        <a:buNone/>
                      </a:pPr>
                      <a:r>
                        <a:rPr lang="en-US"/>
                        <a:t>RandomForestRegressor</a:t>
                      </a:r>
                      <a:endParaRPr lang="en-US"/>
                    </a:p>
                  </a:txBody>
                  <a:tcPr/>
                </a:tc>
                <a:tc>
                  <a:txBody>
                    <a:bodyPr/>
                    <a:p>
                      <a:pPr>
                        <a:buNone/>
                      </a:pPr>
                      <a:r>
                        <a:rPr lang="en-US"/>
                        <a:t>0.3052</a:t>
                      </a:r>
                      <a:endParaRPr lang="en-US"/>
                    </a:p>
                  </a:txBody>
                  <a:tcPr/>
                </a:tc>
                <a:tc>
                  <a:txBody>
                    <a:bodyPr/>
                    <a:p>
                      <a:pPr>
                        <a:buNone/>
                      </a:pPr>
                      <a:r>
                        <a:rPr lang="en-US"/>
                        <a:t>0.619</a:t>
                      </a:r>
                      <a:endParaRPr lang="en-US"/>
                    </a:p>
                  </a:txBody>
                  <a:tcPr/>
                </a:tc>
              </a:tr>
              <a:tr h="381000">
                <a:tc>
                  <a:txBody>
                    <a:bodyPr/>
                    <a:p>
                      <a:pPr>
                        <a:buNone/>
                      </a:pPr>
                      <a:r>
                        <a:rPr lang="en-US"/>
                        <a:t>GradientBoostingRegressor</a:t>
                      </a:r>
                      <a:endParaRPr lang="en-US"/>
                    </a:p>
                  </a:txBody>
                  <a:tcPr/>
                </a:tc>
                <a:tc>
                  <a:txBody>
                    <a:bodyPr/>
                    <a:p>
                      <a:pPr>
                        <a:buNone/>
                      </a:pPr>
                      <a:r>
                        <a:rPr lang="en-US"/>
                        <a:t>0.1943</a:t>
                      </a:r>
                      <a:endParaRPr lang="en-US"/>
                    </a:p>
                  </a:txBody>
                  <a:tcPr/>
                </a:tc>
                <a:tc>
                  <a:txBody>
                    <a:bodyPr/>
                    <a:p>
                      <a:pPr>
                        <a:buNone/>
                      </a:pPr>
                      <a:r>
                        <a:rPr lang="en-US"/>
                        <a:t>0.845</a:t>
                      </a:r>
                      <a:endParaRPr lang="en-US"/>
                    </a:p>
                  </a:txBody>
                  <a:tcPr/>
                </a:tc>
              </a:tr>
              <a:tr h="381000">
                <a:tc>
                  <a:txBody>
                    <a:bodyPr/>
                    <a:p>
                      <a:pPr>
                        <a:buNone/>
                      </a:pPr>
                      <a:r>
                        <a:rPr lang="en-US"/>
                        <a:t>GradientBoostingRegressor</a:t>
                      </a:r>
                      <a:endParaRPr lang="en-US"/>
                    </a:p>
                  </a:txBody>
                  <a:tcPr/>
                </a:tc>
                <a:tc>
                  <a:txBody>
                    <a:bodyPr/>
                    <a:p>
                      <a:pPr>
                        <a:buNone/>
                      </a:pPr>
                      <a:r>
                        <a:rPr lang="en-US"/>
                        <a:t>0.1271</a:t>
                      </a:r>
                      <a:endParaRPr lang="en-US"/>
                    </a:p>
                  </a:txBody>
                  <a:tcPr/>
                </a:tc>
                <a:tc>
                  <a:txBody>
                    <a:bodyPr/>
                    <a:p>
                      <a:pPr>
                        <a:buNone/>
                      </a:pPr>
                      <a:r>
                        <a:rPr lang="en-US"/>
                        <a:t>0.934</a:t>
                      </a:r>
                      <a:endParaRPr lang="en-US"/>
                    </a:p>
                  </a:txBody>
                  <a:tcPr/>
                </a:tc>
              </a:tr>
              <a:tr h="381000">
                <a:tc>
                  <a:txBody>
                    <a:bodyPr/>
                    <a:p>
                      <a:pPr>
                        <a:buNone/>
                      </a:pPr>
                      <a:r>
                        <a:rPr lang="en-US"/>
                        <a:t>XGBRegressor</a:t>
                      </a:r>
                      <a:endParaRPr lang="en-US"/>
                    </a:p>
                  </a:txBody>
                  <a:tcPr/>
                </a:tc>
                <a:tc>
                  <a:txBody>
                    <a:bodyPr/>
                    <a:p>
                      <a:pPr>
                        <a:buNone/>
                      </a:pPr>
                      <a:r>
                        <a:rPr lang="en-US"/>
                        <a:t>0.1254</a:t>
                      </a:r>
                      <a:endParaRPr lang="en-US"/>
                    </a:p>
                  </a:txBody>
                  <a:tcPr/>
                </a:tc>
                <a:tc>
                  <a:txBody>
                    <a:bodyPr/>
                    <a:p>
                      <a:pPr>
                        <a:buNone/>
                      </a:pPr>
                      <a:r>
                        <a:rPr lang="en-US"/>
                        <a:t>0.935</a:t>
                      </a:r>
                      <a:endParaRPr lang="en-US"/>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254520" y="383400"/>
            <a:ext cx="11675160" cy="62996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40"/>
              </a:spcBef>
            </a:pPr>
            <a:r>
              <a:rPr lang="en-IN" sz="3200" b="0" strike="noStrike" spc="-1">
                <a:solidFill>
                  <a:srgbClr val="000000"/>
                </a:solidFill>
                <a:latin typeface="Arial" panose="020B0604020202020204"/>
                <a:ea typeface="Arial" panose="020B0604020202020204"/>
              </a:rPr>
              <a:t>Next Steps</a:t>
            </a:r>
            <a:endParaRPr lang="en-IN" sz="3200" b="0" strike="noStrike" spc="-1">
              <a:latin typeface="Arial" panose="020B0604020202020204"/>
            </a:endParaRPr>
          </a:p>
          <a:p>
            <a:pPr>
              <a:lnSpc>
                <a:spcPct val="100000"/>
              </a:lnSpc>
              <a:spcBef>
                <a:spcPts val="640"/>
              </a:spcBef>
            </a:pPr>
            <a:endParaRPr lang="en-IN" sz="3200" b="0" strike="noStrike" spc="-1">
              <a:latin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If time permitted, could have tried the following :</a:t>
            </a:r>
            <a:endParaRPr lang="en-IN" sz="2000" b="0" strike="noStrike" spc="-1">
              <a:latin typeface="Arial" panose="020B0604020202020204"/>
            </a:endParaRPr>
          </a:p>
          <a:p>
            <a:pPr>
              <a:lnSpc>
                <a:spcPct val="100000"/>
              </a:lnSpc>
              <a:spcBef>
                <a:spcPts val="400"/>
              </a:spcBef>
            </a:pPr>
            <a:endParaRPr lang="en-IN" sz="2000" b="0" strike="noStrike" spc="-1">
              <a:latin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1. Do some research on the Route Column and extract meaningful words by using NLP.</a:t>
            </a:r>
            <a:endParaRPr lang="en-IN" sz="2000" b="0" strike="noStrike" spc="-1">
              <a:solidFill>
                <a:srgbClr val="000000"/>
              </a:solidFill>
              <a:latin typeface="Arial" panose="020B0604020202020204"/>
              <a:ea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2. Also do some further analysis on the data and obtain some more insights valuable for business.</a:t>
            </a:r>
            <a:endParaRPr lang="en-IN" sz="2000" b="0" strike="noStrike" spc="-1">
              <a:solidFill>
                <a:srgbClr val="000000"/>
              </a:solidFill>
              <a:latin typeface="Arial" panose="020B0604020202020204"/>
              <a:ea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 </a:t>
            </a:r>
            <a:endParaRPr lang="en-IN" sz="2000" b="0" strike="noStrike" spc="-1">
              <a:latin typeface="Arial" panose="020B06040202020202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609480" y="274680"/>
            <a:ext cx="10972080" cy="1142280"/>
          </a:xfrm>
          <a:prstGeom prst="rect">
            <a:avLst/>
          </a:prstGeom>
          <a:noFill/>
          <a:ln>
            <a:noFill/>
          </a:ln>
        </p:spPr>
        <p:txBody>
          <a:bodyPr lIns="0" tIns="0" rIns="0" bIns="0" anchor="ctr"/>
          <a:lstStyle/>
          <a:p>
            <a:pPr algn="ctr"/>
            <a:r>
              <a:rPr lang="en-IN" sz="4400" b="0" strike="noStrike" spc="-1">
                <a:latin typeface="Arial" panose="020B0604020202020204"/>
              </a:rPr>
              <a:t>Problem Statement</a:t>
            </a:r>
            <a:endParaRPr lang="en-IN" sz="4400" b="0" strike="noStrike" spc="-1">
              <a:latin typeface="Arial" panose="020B0604020202020204"/>
            </a:endParaRPr>
          </a:p>
        </p:txBody>
      </p:sp>
      <p:sp>
        <p:nvSpPr>
          <p:cNvPr id="117" name="TextShape 2"/>
          <p:cNvSpPr txBox="1"/>
          <p:nvPr/>
        </p:nvSpPr>
        <p:spPr>
          <a:xfrm>
            <a:off x="609480" y="1604520"/>
            <a:ext cx="10972440" cy="3977280"/>
          </a:xfrm>
          <a:prstGeom prst="rect">
            <a:avLst/>
          </a:prstGeom>
          <a:noFill/>
          <a:ln>
            <a:noFill/>
          </a:ln>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1600" b="0" strike="noStrike" spc="-1">
                <a:latin typeface="Arial" panose="020B0604020202020204"/>
              </a:rPr>
              <a:t>You have been hired by advertising company to assess the revenue that can be generated by a proposed ad. Based on the demographic information provided, you need to predict whether the revenue generated will cover costs to produce and air the ad(Whether there will be a net gain from an ad or not) </a:t>
            </a:r>
            <a:endParaRPr lang="en-IN" sz="1600" b="0" strike="noStrike" spc="-1">
              <a:latin typeface="Arial" panose="020B0604020202020204"/>
            </a:endParaRPr>
          </a:p>
          <a:p>
            <a:pPr marL="431800" indent="-323850">
              <a:spcBef>
                <a:spcPts val="1415"/>
              </a:spcBef>
              <a:buClr>
                <a:srgbClr val="000000"/>
              </a:buClr>
              <a:buSzPct val="45000"/>
              <a:buFont typeface="Wingdings" panose="05000000000000000000" pitchFamily="2" charset="2"/>
              <a:buChar char=""/>
            </a:pPr>
            <a:r>
              <a:rPr lang="en-IN" sz="1600" b="0" strike="noStrike" spc="-1">
                <a:latin typeface="Arial" panose="020B0604020202020204"/>
              </a:rPr>
              <a:t>Data can be used to gain business insights, make decisions, behaviour and ways to optimize ads, guiding marketing initiatives, implementation of innovative additional services,boost the advertising firm’s reputation and much more.</a:t>
            </a:r>
            <a:endParaRPr lang="en-IN" sz="1600" b="0" strike="noStrike" spc="-1">
              <a:latin typeface="Arial" panose="020B0604020202020204"/>
            </a:endParaRPr>
          </a:p>
          <a:p>
            <a:pPr marL="431800" indent="-323850">
              <a:spcBef>
                <a:spcPts val="1415"/>
              </a:spcBef>
              <a:buClr>
                <a:srgbClr val="000000"/>
              </a:buClr>
              <a:buSzPct val="45000"/>
              <a:buFont typeface="Wingdings" panose="05000000000000000000" pitchFamily="2" charset="2"/>
              <a:buChar char=""/>
            </a:pPr>
            <a:r>
              <a:rPr lang="en-IN" sz="1600" b="0" strike="noStrike" spc="-1">
                <a:latin typeface="Arial" panose="020B0604020202020204"/>
              </a:rPr>
              <a:t>Lets build Machine leaning model to predict Advertisement Success.</a:t>
            </a:r>
            <a:endParaRPr lang="en-IN" sz="1600" b="0" strike="noStrike" spc="-1">
              <a:latin typeface="Arial" panose="020B06040202020202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609480" y="374760"/>
            <a:ext cx="10972080" cy="5751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40"/>
              </a:spcBef>
            </a:pPr>
            <a:r>
              <a:rPr lang="en-IN" sz="3200" b="0" strike="noStrike" spc="-1">
                <a:solidFill>
                  <a:srgbClr val="000000"/>
                </a:solidFill>
                <a:latin typeface="Arial" panose="020B0604020202020204"/>
                <a:ea typeface="Arial" panose="020B0604020202020204"/>
              </a:rPr>
              <a:t>Business Insights:</a:t>
            </a:r>
            <a:endParaRPr lang="en-IN" sz="3200" b="0" strike="noStrike" spc="-1">
              <a:latin typeface="Arial" panose="020B0604020202020204"/>
            </a:endParaRPr>
          </a:p>
          <a:p>
            <a:pPr>
              <a:lnSpc>
                <a:spcPct val="100000"/>
              </a:lnSpc>
              <a:spcBef>
                <a:spcPts val="640"/>
              </a:spcBef>
            </a:pPr>
            <a:endParaRPr lang="en-IN" sz="3200" b="0" strike="noStrike" spc="-1">
              <a:latin typeface="Arial" panose="020B0604020202020204"/>
            </a:endParaRPr>
          </a:p>
          <a:p>
            <a:pPr>
              <a:lnSpc>
                <a:spcPct val="100000"/>
              </a:lnSpc>
              <a:spcBef>
                <a:spcPts val="360"/>
              </a:spcBef>
            </a:pPr>
            <a:r>
              <a:rPr lang="en-IN" sz="1800" b="0" strike="noStrike" spc="-1">
                <a:solidFill>
                  <a:srgbClr val="000000"/>
                </a:solidFill>
                <a:latin typeface="Arial" panose="020B0604020202020204"/>
                <a:ea typeface="Arial" panose="020B0604020202020204"/>
              </a:rPr>
              <a:t>1. Find if any particular Flights showing higher price.</a:t>
            </a:r>
            <a:endParaRPr lang="en-IN" sz="1800" b="0" strike="noStrike" spc="-1">
              <a:latin typeface="Arial" panose="020B0604020202020204"/>
            </a:endParaRPr>
          </a:p>
          <a:p>
            <a:pPr>
              <a:lnSpc>
                <a:spcPct val="100000"/>
              </a:lnSpc>
              <a:spcBef>
                <a:spcPts val="360"/>
              </a:spcBef>
            </a:pPr>
            <a:r>
              <a:rPr lang="en-IN" sz="1800" b="0" strike="noStrike" spc="-1">
                <a:solidFill>
                  <a:srgbClr val="000000"/>
                </a:solidFill>
                <a:latin typeface="Arial" panose="020B0604020202020204"/>
                <a:ea typeface="Arial" panose="020B0604020202020204"/>
              </a:rPr>
              <a:t>2. Find out if price of Flight is related to Price of the flight.</a:t>
            </a:r>
            <a:endParaRPr lang="en-IN" sz="1800" b="0" strike="noStrike" spc="-1">
              <a:latin typeface="Arial" panose="020B0604020202020204"/>
            </a:endParaRPr>
          </a:p>
          <a:p>
            <a:pPr>
              <a:lnSpc>
                <a:spcPct val="100000"/>
              </a:lnSpc>
              <a:spcBef>
                <a:spcPts val="360"/>
              </a:spcBef>
            </a:pPr>
            <a:r>
              <a:rPr lang="en-IN" sz="1800" b="0" strike="noStrike" spc="-1">
                <a:solidFill>
                  <a:srgbClr val="000000"/>
                </a:solidFill>
                <a:latin typeface="Arial" panose="020B0604020202020204"/>
                <a:ea typeface="Arial" panose="020B0604020202020204"/>
              </a:rPr>
              <a:t>3. Find out if particluar room types showing higher price of the property.</a:t>
            </a:r>
            <a:endParaRPr lang="en-IN" sz="1800" b="0" strike="noStrike" spc="-1">
              <a:latin typeface="Arial" panose="020B0604020202020204"/>
            </a:endParaRPr>
          </a:p>
          <a:p>
            <a:pPr>
              <a:lnSpc>
                <a:spcPct val="100000"/>
              </a:lnSpc>
              <a:spcBef>
                <a:spcPts val="360"/>
              </a:spcBef>
            </a:pPr>
            <a:r>
              <a:rPr lang="en-IN" sz="1800" b="0" strike="noStrike" spc="-1">
                <a:solidFill>
                  <a:srgbClr val="000000"/>
                </a:solidFill>
                <a:latin typeface="Arial" panose="020B0604020202020204"/>
                <a:ea typeface="Arial" panose="020B0604020202020204"/>
              </a:rPr>
              <a:t>4. Check skewness in the data and handle it.</a:t>
            </a:r>
            <a:endParaRPr lang="en-IN" sz="1800" b="0" strike="noStrike" spc="-1">
              <a:latin typeface="Arial" panose="020B0604020202020204"/>
            </a:endParaRPr>
          </a:p>
          <a:p>
            <a:pPr>
              <a:lnSpc>
                <a:spcPct val="100000"/>
              </a:lnSpc>
              <a:spcBef>
                <a:spcPts val="360"/>
              </a:spcBef>
            </a:pPr>
            <a:r>
              <a:rPr lang="en-IN" sz="1800" b="0" strike="noStrike" spc="-1">
                <a:solidFill>
                  <a:srgbClr val="000000"/>
                </a:solidFill>
                <a:latin typeface="Arial" panose="020B0604020202020204"/>
                <a:ea typeface="Arial" panose="020B0604020202020204"/>
              </a:rPr>
              <a:t>5. Detect outliers in the data and handle them.</a:t>
            </a:r>
            <a:endParaRPr lang="en-IN" sz="1800" b="0" strike="noStrike" spc="-1">
              <a:latin typeface="Arial" panose="020B0604020202020204"/>
            </a:endParaRPr>
          </a:p>
          <a:p>
            <a:pPr>
              <a:lnSpc>
                <a:spcPct val="100000"/>
              </a:lnSpc>
              <a:spcBef>
                <a:spcPts val="360"/>
              </a:spcBef>
            </a:pPr>
            <a:r>
              <a:rPr lang="en-IN" sz="1800" b="0" strike="noStrike" spc="-1">
                <a:solidFill>
                  <a:srgbClr val="000000"/>
                </a:solidFill>
                <a:latin typeface="Arial" panose="020B0604020202020204"/>
                <a:ea typeface="Arial" panose="020B0604020202020204"/>
              </a:rPr>
              <a:t>6. Do analysis to detect correleation among the columns and handle it.</a:t>
            </a:r>
            <a:endParaRPr lang="en-IN" sz="1800" b="0" strike="noStrike" spc="-1">
              <a:latin typeface="Arial" panose="020B0604020202020204"/>
            </a:endParaRPr>
          </a:p>
          <a:p>
            <a:pPr>
              <a:lnSpc>
                <a:spcPct val="100000"/>
              </a:lnSpc>
              <a:spcBef>
                <a:spcPts val="360"/>
              </a:spcBef>
            </a:pPr>
            <a:r>
              <a:rPr lang="en-IN" sz="1800" b="0" strike="noStrike" spc="-1">
                <a:solidFill>
                  <a:srgbClr val="000000"/>
                </a:solidFill>
                <a:latin typeface="Arial" panose="020B0604020202020204"/>
                <a:ea typeface="Arial" panose="020B0604020202020204"/>
              </a:rPr>
              <a:t>   </a:t>
            </a:r>
            <a:endParaRPr lang="en-IN" sz="1800" b="0" strike="noStrike" spc="-1">
              <a:latin typeface="Arial" panose="020B0604020202020204"/>
            </a:endParaRPr>
          </a:p>
          <a:p>
            <a:pPr>
              <a:lnSpc>
                <a:spcPct val="100000"/>
              </a:lnSpc>
              <a:spcBef>
                <a:spcPts val="360"/>
              </a:spcBef>
            </a:pPr>
            <a:r>
              <a:rPr lang="en-IN" sz="1800" b="0" strike="noStrike" spc="-1">
                <a:solidFill>
                  <a:srgbClr val="000000"/>
                </a:solidFill>
                <a:latin typeface="Arial" panose="020B0604020202020204"/>
                <a:ea typeface="Arial" panose="020B0604020202020204"/>
              </a:rPr>
              <a:t>Evaluation Metric:</a:t>
            </a:r>
            <a:endParaRPr lang="en-IN" sz="1800" b="0" strike="noStrike" spc="-1">
              <a:latin typeface="Arial" panose="020B0604020202020204"/>
            </a:endParaRPr>
          </a:p>
          <a:p>
            <a:pPr>
              <a:lnSpc>
                <a:spcPct val="100000"/>
              </a:lnSpc>
              <a:spcBef>
                <a:spcPts val="360"/>
              </a:spcBef>
            </a:pPr>
            <a:r>
              <a:rPr lang="en-IN" sz="1800" b="0" strike="noStrike" spc="-1">
                <a:solidFill>
                  <a:srgbClr val="000000"/>
                </a:solidFill>
                <a:latin typeface="Arial" panose="020B0604020202020204"/>
                <a:ea typeface="Arial" panose="020B0604020202020204"/>
              </a:rPr>
              <a:t>Evaluation metric for this problem is root-mean-squared error (RMSE)</a:t>
            </a:r>
            <a:endParaRPr lang="en-IN" sz="1800" b="0" strike="noStrike" spc="-1">
              <a:latin typeface="Arial" panose="020B0604020202020204"/>
            </a:endParaRPr>
          </a:p>
          <a:p>
            <a:pPr>
              <a:lnSpc>
                <a:spcPct val="100000"/>
              </a:lnSpc>
              <a:spcBef>
                <a:spcPts val="360"/>
              </a:spcBef>
            </a:pPr>
            <a:endParaRPr lang="en-IN" sz="1800" b="0" strike="noStrike" spc="-1">
              <a:latin typeface="Arial" panose="020B060402020202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527050" y="285750"/>
            <a:ext cx="10850880" cy="6287135"/>
          </a:xfrm>
          <a:prstGeom prst="rect">
            <a:avLst/>
          </a:prstGeom>
          <a:noFill/>
          <a:ln>
            <a:noFill/>
          </a:ln>
        </p:spPr>
        <p:txBody>
          <a:bodyPr lIns="90000" tIns="45000" rIns="90000" bIns="45000"/>
          <a:lstStyle/>
          <a:p>
            <a:r>
              <a:rPr lang="en-IN" sz="2000" b="0" strike="noStrike" spc="-1">
                <a:latin typeface="Arial" panose="020B0604020202020204"/>
              </a:rPr>
              <a:t>Data</a:t>
            </a:r>
            <a:r>
              <a:rPr lang="en-IN" sz="2400" b="0" strike="noStrike" spc="-1">
                <a:latin typeface="Arial" panose="020B0604020202020204"/>
              </a:rPr>
              <a:t> </a:t>
            </a:r>
            <a:r>
              <a:rPr lang="en-IN" sz="2200" b="0" strike="noStrike" spc="-1">
                <a:latin typeface="Arial" panose="020B0604020202020204"/>
              </a:rPr>
              <a:t>: </a:t>
            </a:r>
            <a:r>
              <a:rPr lang="en-IN" sz="1600" b="0" strike="noStrike" spc="-1">
                <a:latin typeface="Arial" panose="020B0604020202020204"/>
              </a:rPr>
              <a:t>Dataset Information: data contains 8012 bookings of the flight, 10 predictors and 1 target column(price). Features and target variable:</a:t>
            </a:r>
            <a:endParaRPr lang="en-IN" sz="1600" b="0" strike="noStrike" spc="-1">
              <a:latin typeface="Arial" panose="020B0604020202020204"/>
            </a:endParaRPr>
          </a:p>
          <a:p>
            <a:endParaRPr lang="en-IN" sz="1600" b="0" strike="noStrike" spc="-1">
              <a:latin typeface="Arial" panose="020B0604020202020204"/>
            </a:endParaRPr>
          </a:p>
          <a:p>
            <a:endParaRPr lang="en-IN" sz="1600" b="0" strike="noStrike" spc="-1">
              <a:latin typeface="Arial" panose="020B0604020202020204"/>
            </a:endParaRPr>
          </a:p>
          <a:p>
            <a:endParaRPr lang="en-IN" sz="1300" b="0" strike="noStrike" spc="-1">
              <a:latin typeface="Arial" panose="020B0604020202020204"/>
            </a:endParaRPr>
          </a:p>
          <a:p>
            <a:endParaRPr lang="en-IN" sz="1300" b="0" strike="noStrike" spc="-1">
              <a:latin typeface="Arial" panose="020B0604020202020204"/>
            </a:endParaRPr>
          </a:p>
        </p:txBody>
      </p:sp>
      <p:graphicFrame>
        <p:nvGraphicFramePr>
          <p:cNvPr id="2" name="Table 1"/>
          <p:cNvGraphicFramePr/>
          <p:nvPr/>
        </p:nvGraphicFramePr>
        <p:xfrm>
          <a:off x="936625" y="1169670"/>
          <a:ext cx="8533130" cy="4241165"/>
        </p:xfrm>
        <a:graphic>
          <a:graphicData uri="http://schemas.openxmlformats.org/drawingml/2006/table">
            <a:tbl>
              <a:tblPr firstRow="1" bandRow="1">
                <a:tableStyleId>{5C22544A-7EE6-4342-B048-85BDC9FD1C3A}</a:tableStyleId>
              </a:tblPr>
              <a:tblGrid>
                <a:gridCol w="4266565"/>
                <a:gridCol w="4266565"/>
              </a:tblGrid>
              <a:tr h="431165">
                <a:tc>
                  <a:txBody>
                    <a:bodyPr/>
                    <a:p>
                      <a:pPr>
                        <a:buNone/>
                      </a:pPr>
                      <a:r>
                        <a:rPr lang="en-IN" sz="1800" b="0" spc="-1">
                          <a:latin typeface="Arial" panose="020B0604020202020204"/>
                          <a:sym typeface="+mn-ea"/>
                        </a:rPr>
                        <a:t>Variable</a:t>
                      </a:r>
                      <a:endParaRPr lang="en-US"/>
                    </a:p>
                  </a:txBody>
                  <a:tcPr/>
                </a:tc>
                <a:tc>
                  <a:txBody>
                    <a:bodyPr/>
                    <a:p>
                      <a:pPr>
                        <a:buNone/>
                      </a:pPr>
                      <a:r>
                        <a:rPr lang="en-IN" sz="1800" b="0" spc="-1">
                          <a:latin typeface="Arial" panose="020B0604020202020204"/>
                          <a:sym typeface="+mn-ea"/>
                        </a:rPr>
                        <a:t>Description</a:t>
                      </a:r>
                      <a:endParaRPr lang="en-US"/>
                    </a:p>
                  </a:txBody>
                  <a:tcPr/>
                </a:tc>
              </a:tr>
              <a:tr h="381000">
                <a:tc>
                  <a:txBody>
                    <a:bodyPr/>
                    <a:p>
                      <a:pPr>
                        <a:buNone/>
                      </a:pPr>
                      <a:r>
                        <a:rPr lang="en-IN" sz="1800" spc="-1">
                          <a:latin typeface="Arial" panose="020B0604020202020204"/>
                          <a:sym typeface="+mn-ea"/>
                        </a:rPr>
                        <a:t>Airline</a:t>
                      </a:r>
                      <a:endParaRPr lang="en-US"/>
                    </a:p>
                  </a:txBody>
                  <a:tcPr/>
                </a:tc>
                <a:tc>
                  <a:txBody>
                    <a:bodyPr/>
                    <a:p>
                      <a:pPr>
                        <a:buNone/>
                      </a:pPr>
                      <a:r>
                        <a:rPr lang="en-IN" sz="1800" spc="-1">
                          <a:latin typeface="Arial" panose="020B0604020202020204"/>
                          <a:sym typeface="+mn-ea"/>
                        </a:rPr>
                        <a:t>The name of the airline</a:t>
                      </a:r>
                      <a:endParaRPr lang="en-US"/>
                    </a:p>
                  </a:txBody>
                  <a:tcPr/>
                </a:tc>
              </a:tr>
              <a:tr h="381000">
                <a:tc>
                  <a:txBody>
                    <a:bodyPr/>
                    <a:p>
                      <a:pPr>
                        <a:buNone/>
                      </a:pPr>
                      <a:r>
                        <a:rPr lang="en-IN" sz="1800" spc="-1">
                          <a:latin typeface="Arial" panose="020B0604020202020204"/>
                          <a:sym typeface="+mn-ea"/>
                        </a:rPr>
                        <a:t>source</a:t>
                      </a:r>
                      <a:endParaRPr lang="en-US"/>
                    </a:p>
                  </a:txBody>
                  <a:tcPr/>
                </a:tc>
                <a:tc>
                  <a:txBody>
                    <a:bodyPr/>
                    <a:p>
                      <a:pPr>
                        <a:buNone/>
                      </a:pPr>
                      <a:r>
                        <a:rPr lang="en-IN" sz="1800" spc="-1">
                          <a:latin typeface="Arial" panose="020B0604020202020204"/>
                          <a:sym typeface="+mn-ea"/>
                        </a:rPr>
                        <a:t>The date of the journey</a:t>
                      </a:r>
                      <a:endParaRPr lang="en-US"/>
                    </a:p>
                  </a:txBody>
                  <a:tcPr/>
                </a:tc>
              </a:tr>
              <a:tr h="381000">
                <a:tc>
                  <a:txBody>
                    <a:bodyPr/>
                    <a:p>
                      <a:pPr>
                        <a:buNone/>
                      </a:pPr>
                      <a:r>
                        <a:rPr lang="en-IN" sz="1800" spc="-1">
                          <a:latin typeface="Arial" panose="020B0604020202020204"/>
                          <a:sym typeface="+mn-ea"/>
                        </a:rPr>
                        <a:t>Destination</a:t>
                      </a:r>
                      <a:endParaRPr lang="en-US"/>
                    </a:p>
                  </a:txBody>
                  <a:tcPr/>
                </a:tc>
                <a:tc>
                  <a:txBody>
                    <a:bodyPr/>
                    <a:p>
                      <a:pPr>
                        <a:buNone/>
                      </a:pPr>
                      <a:r>
                        <a:rPr lang="en-IN" sz="1800" spc="-1">
                          <a:latin typeface="Arial" panose="020B0604020202020204"/>
                          <a:sym typeface="+mn-ea"/>
                        </a:rPr>
                        <a:t>The destination where the service ends</a:t>
                      </a:r>
                      <a:endParaRPr lang="en-US"/>
                    </a:p>
                  </a:txBody>
                  <a:tcPr/>
                </a:tc>
              </a:tr>
              <a:tr h="381000">
                <a:tc>
                  <a:txBody>
                    <a:bodyPr/>
                    <a:p>
                      <a:pPr>
                        <a:buNone/>
                      </a:pPr>
                      <a:r>
                        <a:rPr lang="en-IN" sz="1800" spc="-1">
                          <a:latin typeface="Arial" panose="020B0604020202020204"/>
                          <a:sym typeface="+mn-ea"/>
                        </a:rPr>
                        <a:t>Route</a:t>
                      </a:r>
                      <a:endParaRPr lang="en-US"/>
                    </a:p>
                  </a:txBody>
                  <a:tcPr/>
                </a:tc>
                <a:tc>
                  <a:txBody>
                    <a:bodyPr/>
                    <a:p>
                      <a:pPr>
                        <a:buNone/>
                      </a:pPr>
                      <a:r>
                        <a:rPr lang="en-IN" sz="1800" spc="-1">
                          <a:latin typeface="Arial" panose="020B0604020202020204"/>
                          <a:sym typeface="+mn-ea"/>
                        </a:rPr>
                        <a:t>The route taken by the flight to reach the destination</a:t>
                      </a:r>
                      <a:endParaRPr lang="en-US"/>
                    </a:p>
                  </a:txBody>
                  <a:tcPr/>
                </a:tc>
              </a:tr>
              <a:tr h="381000">
                <a:tc>
                  <a:txBody>
                    <a:bodyPr/>
                    <a:p>
                      <a:pPr>
                        <a:buNone/>
                      </a:pPr>
                      <a:r>
                        <a:rPr lang="en-IN" sz="1800" spc="-1">
                          <a:latin typeface="Arial" panose="020B0604020202020204"/>
                          <a:sym typeface="+mn-ea"/>
                        </a:rPr>
                        <a:t>Dep_Time</a:t>
                      </a:r>
                      <a:endParaRPr lang="en-US"/>
                    </a:p>
                  </a:txBody>
                  <a:tcPr/>
                </a:tc>
                <a:tc>
                  <a:txBody>
                    <a:bodyPr/>
                    <a:p>
                      <a:pPr>
                        <a:buNone/>
                      </a:pPr>
                      <a:r>
                        <a:rPr lang="en-IN" sz="1800" spc="-1">
                          <a:latin typeface="Arial" panose="020B0604020202020204"/>
                          <a:sym typeface="+mn-ea"/>
                        </a:rPr>
                        <a:t>The time when the journey starts from the source</a:t>
                      </a:r>
                      <a:endParaRPr lang="en-US"/>
                    </a:p>
                  </a:txBody>
                  <a:tcPr/>
                </a:tc>
              </a:tr>
              <a:tr h="381000">
                <a:tc>
                  <a:txBody>
                    <a:bodyPr/>
                    <a:p>
                      <a:pPr>
                        <a:buNone/>
                      </a:pPr>
                      <a:r>
                        <a:rPr lang="en-IN" sz="1800" spc="-1">
                          <a:latin typeface="Arial" panose="020B0604020202020204"/>
                          <a:sym typeface="+mn-ea"/>
                        </a:rPr>
                        <a:t>Arrival_Time</a:t>
                      </a:r>
                      <a:endParaRPr lang="en-US"/>
                    </a:p>
                  </a:txBody>
                  <a:tcPr/>
                </a:tc>
                <a:tc>
                  <a:txBody>
                    <a:bodyPr/>
                    <a:p>
                      <a:pPr>
                        <a:buNone/>
                      </a:pPr>
                      <a:r>
                        <a:rPr lang="en-IN" sz="1800" spc="-1">
                          <a:latin typeface="Arial" panose="020B0604020202020204"/>
                          <a:sym typeface="+mn-ea"/>
                        </a:rPr>
                        <a:t>Time of arrival at the destination.</a:t>
                      </a:r>
                      <a:endParaRPr lang="en-US"/>
                    </a:p>
                  </a:txBody>
                  <a:tcPr/>
                </a:tc>
              </a:tr>
              <a:tr h="381000">
                <a:tc>
                  <a:txBody>
                    <a:bodyPr/>
                    <a:p>
                      <a:pPr>
                        <a:buNone/>
                      </a:pPr>
                      <a:r>
                        <a:rPr lang="en-IN" sz="1800" spc="-1">
                          <a:latin typeface="Arial" panose="020B0604020202020204"/>
                          <a:sym typeface="+mn-ea"/>
                        </a:rPr>
                        <a:t>Duration</a:t>
                      </a:r>
                      <a:endParaRPr lang="en-US"/>
                    </a:p>
                  </a:txBody>
                  <a:tcPr/>
                </a:tc>
                <a:tc>
                  <a:txBody>
                    <a:bodyPr/>
                    <a:p>
                      <a:pPr>
                        <a:buNone/>
                      </a:pPr>
                      <a:r>
                        <a:rPr lang="en-IN" sz="1800" spc="-1">
                          <a:latin typeface="Arial" panose="020B0604020202020204"/>
                          <a:sym typeface="+mn-ea"/>
                        </a:rPr>
                        <a:t>Total duration of the flight.</a:t>
                      </a:r>
                      <a:endParaRPr lang="en-US"/>
                    </a:p>
                  </a:txBody>
                  <a:tcPr/>
                </a:tc>
              </a:tr>
              <a:tr h="381000">
                <a:tc>
                  <a:txBody>
                    <a:bodyPr/>
                    <a:p>
                      <a:pPr>
                        <a:buNone/>
                      </a:pPr>
                      <a:r>
                        <a:rPr lang="en-IN" sz="1800" spc="-1">
                          <a:latin typeface="Arial" panose="020B0604020202020204"/>
                          <a:sym typeface="+mn-ea"/>
                        </a:rPr>
                        <a:t>Total_Stops</a:t>
                      </a:r>
                      <a:endParaRPr lang="en-US"/>
                    </a:p>
                  </a:txBody>
                  <a:tcPr/>
                </a:tc>
                <a:tc>
                  <a:txBody>
                    <a:bodyPr/>
                    <a:p>
                      <a:pPr>
                        <a:buNone/>
                      </a:pPr>
                      <a:r>
                        <a:rPr lang="en-IN" sz="1800" spc="-1">
                          <a:latin typeface="Arial" panose="020B0604020202020204"/>
                          <a:sym typeface="+mn-ea"/>
                        </a:rPr>
                        <a:t>Total stops between the source and destination.</a:t>
                      </a:r>
                      <a:endParaRPr lang="en-US"/>
                    </a:p>
                  </a:txBody>
                  <a:tcPr/>
                </a:tc>
              </a:tr>
              <a:tr h="381000">
                <a:tc>
                  <a:txBody>
                    <a:bodyPr/>
                    <a:p>
                      <a:pPr>
                        <a:buNone/>
                      </a:pPr>
                      <a:r>
                        <a:rPr lang="en-IN" sz="1800" spc="-1">
                          <a:latin typeface="Arial" panose="020B0604020202020204"/>
                          <a:sym typeface="+mn-ea"/>
                        </a:rPr>
                        <a:t>Additional_Info</a:t>
                      </a:r>
                      <a:endParaRPr lang="en-US"/>
                    </a:p>
                  </a:txBody>
                  <a:tcPr/>
                </a:tc>
                <a:tc>
                  <a:txBody>
                    <a:bodyPr/>
                    <a:p>
                      <a:pPr>
                        <a:buNone/>
                      </a:pPr>
                      <a:r>
                        <a:rPr lang="en-IN" sz="1800" spc="-1">
                          <a:latin typeface="Arial" panose="020B0604020202020204"/>
                          <a:sym typeface="+mn-ea"/>
                        </a:rPr>
                        <a:t>Additional information about the flight</a:t>
                      </a:r>
                      <a:endParaRPr lang="en-US"/>
                    </a:p>
                  </a:txBody>
                  <a:tcPr/>
                </a:tc>
              </a:tr>
              <a:tr h="381000">
                <a:tc>
                  <a:txBody>
                    <a:bodyPr/>
                    <a:p>
                      <a:pPr>
                        <a:buNone/>
                      </a:pPr>
                      <a:r>
                        <a:rPr lang="en-IN" sz="1800" spc="-1">
                          <a:latin typeface="Arial" panose="020B0604020202020204"/>
                          <a:sym typeface="+mn-ea"/>
                        </a:rPr>
                        <a:t>Price</a:t>
                      </a:r>
                      <a:endParaRPr lang="en-US"/>
                    </a:p>
                  </a:txBody>
                  <a:tcPr/>
                </a:tc>
                <a:tc>
                  <a:txBody>
                    <a:bodyPr/>
                    <a:p>
                      <a:pPr>
                        <a:buNone/>
                      </a:pPr>
                      <a:r>
                        <a:rPr lang="en-IN" sz="1800" spc="-1">
                          <a:latin typeface="Arial" panose="020B0604020202020204"/>
                          <a:sym typeface="+mn-ea"/>
                        </a:rPr>
                        <a:t>Target, The price of the ticket()</a:t>
                      </a:r>
                      <a:endParaRPr lang="en-US"/>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360000" y="360000"/>
            <a:ext cx="11160000" cy="2394000"/>
          </a:xfrm>
          <a:prstGeom prst="rect">
            <a:avLst/>
          </a:prstGeom>
          <a:noFill/>
          <a:ln>
            <a:noFill/>
          </a:ln>
        </p:spPr>
        <p:txBody>
          <a:bodyPr lIns="90000" tIns="45000" rIns="90000" bIns="45000"/>
          <a:lstStyle/>
          <a:p>
            <a:r>
              <a:rPr lang="en-IN" sz="1800" b="1" strike="noStrike" spc="-1">
                <a:latin typeface="Arial" panose="020B0604020202020204"/>
              </a:rPr>
              <a:t>EDA</a:t>
            </a:r>
            <a:r>
              <a:rPr lang="en-IN" sz="1800" b="0" strike="noStrike" spc="-1">
                <a:latin typeface="Arial" panose="020B0604020202020204"/>
              </a:rPr>
              <a:t>:</a:t>
            </a:r>
            <a:endParaRPr lang="en-IN" sz="1800" b="0" strike="noStrike" spc="-1">
              <a:latin typeface="Arial" panose="020B0604020202020204"/>
            </a:endParaRPr>
          </a:p>
          <a:p>
            <a:r>
              <a:rPr lang="en-IN" sz="1800" b="0" strike="noStrike" spc="-1">
                <a:latin typeface="Arial" panose="020B0604020202020204"/>
              </a:rPr>
              <a:t>1. Dropped </a:t>
            </a:r>
            <a:r>
              <a:rPr lang="en-IN" sz="1800" b="1" strike="noStrike" spc="-1">
                <a:latin typeface="Arial" panose="020B0604020202020204"/>
              </a:rPr>
              <a:t>Route </a:t>
            </a:r>
            <a:r>
              <a:rPr lang="en-IN" sz="1800" strike="noStrike" spc="-1">
                <a:latin typeface="Arial" panose="020B0604020202020204"/>
              </a:rPr>
              <a:t>column.</a:t>
            </a:r>
            <a:endParaRPr lang="en-IN" sz="1800" b="1" strike="noStrike" spc="-1">
              <a:latin typeface="Arial" panose="020B0604020202020204"/>
            </a:endParaRPr>
          </a:p>
          <a:p>
            <a:r>
              <a:rPr lang="en-IN" sz="1800" b="1" strike="noStrike" spc="-1">
                <a:latin typeface="Arial" panose="020B0604020202020204"/>
              </a:rPr>
              <a:t>2. Total_Stops </a:t>
            </a:r>
            <a:r>
              <a:rPr lang="en-IN" sz="1800" strike="noStrike" spc="-1">
                <a:latin typeface="Arial" panose="020B0604020202020204"/>
              </a:rPr>
              <a:t>has one null value which was dropped.</a:t>
            </a:r>
            <a:endParaRPr lang="en-IN" sz="1800" b="1" strike="noStrike" spc="-1">
              <a:latin typeface="Arial" panose="020B0604020202020204"/>
            </a:endParaRPr>
          </a:p>
          <a:p>
            <a:r>
              <a:rPr lang="en-IN" sz="1800" b="1" strike="noStrike" spc="-1">
                <a:latin typeface="Arial" panose="020B0604020202020204"/>
              </a:rPr>
              <a:t>3 Price column:</a:t>
            </a:r>
            <a:endParaRPr lang="en-IN" sz="1800" b="0" strike="noStrike" spc="-1">
              <a:latin typeface="Arial" panose="020B0604020202020204"/>
            </a:endParaRPr>
          </a:p>
          <a:p>
            <a:r>
              <a:rPr lang="en-IN" sz="1800" b="0" strike="noStrike" spc="-1">
                <a:latin typeface="Arial" panose="020B0604020202020204"/>
              </a:rPr>
              <a:t>- Dependant column 'price' is positively skewed, so outliers present in price column.</a:t>
            </a:r>
            <a:endParaRPr lang="en-IN" sz="1800" b="0" strike="noStrike" spc="-1">
              <a:latin typeface="Arial" panose="020B0604020202020204"/>
            </a:endParaRPr>
          </a:p>
          <a:p>
            <a:r>
              <a:rPr lang="en-IN" sz="1800" b="0" strike="noStrike" spc="-1">
                <a:latin typeface="Arial" panose="020B0604020202020204"/>
              </a:rPr>
              <a:t>- To handle outliers we have scaled the column values using log.</a:t>
            </a:r>
            <a:endParaRPr lang="en-IN" sz="1800" b="0" strike="noStrike" spc="-1">
              <a:latin typeface="Arial" panose="020B0604020202020204"/>
            </a:endParaRPr>
          </a:p>
          <a:p>
            <a:r>
              <a:rPr lang="en-IN" sz="1800" b="0" strike="noStrike" spc="-1">
                <a:latin typeface="Arial" panose="020B0604020202020204"/>
              </a:rPr>
              <a:t>- Min value for price is '1759', maximum price of flight it 79512 which can be treated as a outlier and hence it was dropped. Avergae flight cost if around Rs. 9000.</a:t>
            </a:r>
            <a:endParaRPr lang="en-IN" sz="1800" b="0" strike="noStrike" spc="-1">
              <a:latin typeface="Arial" panose="020B0604020202020204"/>
            </a:endParaRPr>
          </a:p>
        </p:txBody>
      </p:sp>
      <p:sp>
        <p:nvSpPr>
          <p:cNvPr id="122" name="TextShape 2"/>
          <p:cNvSpPr txBox="1"/>
          <p:nvPr/>
        </p:nvSpPr>
        <p:spPr>
          <a:xfrm>
            <a:off x="1830705" y="6287770"/>
            <a:ext cx="3415665" cy="346075"/>
          </a:xfrm>
          <a:prstGeom prst="rect">
            <a:avLst/>
          </a:prstGeom>
          <a:noFill/>
          <a:ln>
            <a:noFill/>
          </a:ln>
        </p:spPr>
        <p:txBody>
          <a:bodyPr lIns="90000" tIns="45000" rIns="90000" bIns="45000"/>
          <a:lstStyle/>
          <a:p>
            <a:r>
              <a:rPr lang="en-IN" sz="1800" b="0" strike="noStrike" spc="-1">
                <a:latin typeface="Arial" panose="020B0604020202020204"/>
              </a:rPr>
              <a:t>Price Before normalization</a:t>
            </a:r>
            <a:endParaRPr lang="en-IN" sz="1800" b="0" strike="noStrike" spc="-1">
              <a:latin typeface="Arial" panose="020B0604020202020204"/>
            </a:endParaRPr>
          </a:p>
        </p:txBody>
      </p:sp>
      <p:sp>
        <p:nvSpPr>
          <p:cNvPr id="123" name="TextShape 3"/>
          <p:cNvSpPr txBox="1"/>
          <p:nvPr/>
        </p:nvSpPr>
        <p:spPr>
          <a:xfrm>
            <a:off x="7219315" y="6287770"/>
            <a:ext cx="3175635" cy="346075"/>
          </a:xfrm>
          <a:prstGeom prst="rect">
            <a:avLst/>
          </a:prstGeom>
          <a:noFill/>
          <a:ln>
            <a:noFill/>
          </a:ln>
        </p:spPr>
        <p:txBody>
          <a:bodyPr lIns="90000" tIns="45000" rIns="90000" bIns="45000"/>
          <a:lstStyle/>
          <a:p>
            <a:r>
              <a:rPr lang="en-IN" sz="1800" b="0" strike="noStrike" spc="-1">
                <a:latin typeface="Arial" panose="020B0604020202020204"/>
              </a:rPr>
              <a:t>Price After normalising</a:t>
            </a:r>
            <a:endParaRPr lang="en-IN" sz="1800" b="0" strike="noStrike" spc="-1">
              <a:latin typeface="Arial" panose="020B0604020202020204"/>
            </a:endParaRPr>
          </a:p>
        </p:txBody>
      </p:sp>
      <p:pic>
        <p:nvPicPr>
          <p:cNvPr id="2" name="Picture 1"/>
          <p:cNvPicPr>
            <a:picLocks noChangeAspect="1"/>
          </p:cNvPicPr>
          <p:nvPr/>
        </p:nvPicPr>
        <p:blipFill>
          <a:blip r:embed="rId1"/>
          <a:stretch>
            <a:fillRect/>
          </a:stretch>
        </p:blipFill>
        <p:spPr>
          <a:xfrm>
            <a:off x="553720" y="2842895"/>
            <a:ext cx="5425440" cy="3078480"/>
          </a:xfrm>
          <a:prstGeom prst="rect">
            <a:avLst/>
          </a:prstGeom>
        </p:spPr>
      </p:pic>
      <p:pic>
        <p:nvPicPr>
          <p:cNvPr id="3" name="Picture 2"/>
          <p:cNvPicPr>
            <a:picLocks noChangeAspect="1"/>
          </p:cNvPicPr>
          <p:nvPr/>
        </p:nvPicPr>
        <p:blipFill>
          <a:blip r:embed="rId2"/>
          <a:stretch>
            <a:fillRect/>
          </a:stretch>
        </p:blipFill>
        <p:spPr>
          <a:xfrm>
            <a:off x="5979160" y="2842895"/>
            <a:ext cx="5394960" cy="313182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609480" y="163080"/>
            <a:ext cx="11330280" cy="5890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400"/>
              </a:spcBef>
            </a:pPr>
            <a:endParaRPr lang="en-IN" sz="2000" b="0" strike="noStrike" spc="-1">
              <a:solidFill>
                <a:srgbClr val="000000"/>
              </a:solidFill>
              <a:latin typeface="Arial" panose="020B0604020202020204"/>
              <a:ea typeface="Arial" panose="020B0604020202020204"/>
            </a:endParaRPr>
          </a:p>
          <a:p>
            <a:pPr>
              <a:lnSpc>
                <a:spcPct val="100000"/>
              </a:lnSpc>
              <a:spcBef>
                <a:spcPts val="400"/>
              </a:spcBef>
            </a:pPr>
            <a:r>
              <a:rPr lang="en-IN" sz="2000" b="0" strike="noStrike" spc="-1">
                <a:solidFill>
                  <a:srgbClr val="000000"/>
                </a:solidFill>
                <a:latin typeface="Arial" panose="020B0604020202020204"/>
                <a:ea typeface="Arial" panose="020B0604020202020204"/>
              </a:rPr>
              <a:t>           </a:t>
            </a:r>
            <a:endParaRPr lang="en-IN" sz="2000" b="0" strike="noStrike" spc="-1">
              <a:solidFill>
                <a:srgbClr val="000000"/>
              </a:solidFill>
              <a:latin typeface="Arial" panose="020B0604020202020204"/>
              <a:ea typeface="Arial" panose="020B0604020202020204"/>
            </a:endParaRPr>
          </a:p>
          <a:p>
            <a:pPr>
              <a:lnSpc>
                <a:spcPct val="100000"/>
              </a:lnSpc>
              <a:spcBef>
                <a:spcPts val="400"/>
              </a:spcBef>
            </a:pPr>
            <a:r>
              <a:rPr lang="en-IN" b="1" strike="noStrike" spc="-1">
                <a:solidFill>
                  <a:srgbClr val="000000"/>
                </a:solidFill>
                <a:latin typeface="Arial" panose="020B0604020202020204"/>
                <a:ea typeface="Arial" panose="020B0604020202020204"/>
              </a:rPr>
              <a:t>            Bivaraite analysis of total_stops vs price</a:t>
            </a:r>
            <a:endParaRPr lang="en-IN" sz="2000" b="1" strike="noStrike" spc="-1">
              <a:latin typeface="Arial" panose="020B0604020202020204"/>
            </a:endParaRPr>
          </a:p>
          <a:p>
            <a:pPr>
              <a:lnSpc>
                <a:spcPct val="100000"/>
              </a:lnSpc>
              <a:spcBef>
                <a:spcPts val="400"/>
              </a:spcBef>
            </a:pPr>
            <a:endParaRPr lang="en-IN" sz="2000" b="0" strike="noStrike" spc="-1">
              <a:latin typeface="Arial" panose="020B0604020202020204"/>
            </a:endParaRPr>
          </a:p>
          <a:p>
            <a:pPr>
              <a:lnSpc>
                <a:spcPct val="100000"/>
              </a:lnSpc>
              <a:spcBef>
                <a:spcPts val="400"/>
              </a:spcBef>
            </a:pPr>
            <a:endParaRPr lang="en-IN" sz="2000" b="0" strike="noStrike" spc="-1">
              <a:latin typeface="Arial" panose="020B0604020202020204"/>
            </a:endParaRPr>
          </a:p>
          <a:p>
            <a:pPr>
              <a:lnSpc>
                <a:spcPct val="100000"/>
              </a:lnSpc>
              <a:spcBef>
                <a:spcPts val="400"/>
              </a:spcBef>
            </a:pPr>
            <a:endParaRPr lang="en-IN" sz="2000" b="0" strike="noStrike" spc="-1">
              <a:latin typeface="Arial" panose="020B0604020202020204"/>
            </a:endParaRPr>
          </a:p>
          <a:p>
            <a:pPr>
              <a:lnSpc>
                <a:spcPct val="100000"/>
              </a:lnSpc>
              <a:spcBef>
                <a:spcPts val="400"/>
              </a:spcBef>
            </a:pPr>
            <a:endParaRPr lang="en-IN" sz="2000" b="0" strike="noStrike" spc="-1">
              <a:latin typeface="Arial" panose="020B0604020202020204"/>
            </a:endParaRPr>
          </a:p>
          <a:p>
            <a:pPr>
              <a:lnSpc>
                <a:spcPct val="100000"/>
              </a:lnSpc>
              <a:spcBef>
                <a:spcPts val="400"/>
              </a:spcBef>
            </a:pPr>
            <a:endParaRPr lang="en-IN" sz="2000" b="0" strike="noStrike" spc="-1">
              <a:latin typeface="Arial" panose="020B0604020202020204"/>
            </a:endParaRPr>
          </a:p>
          <a:p>
            <a:pPr>
              <a:lnSpc>
                <a:spcPct val="100000"/>
              </a:lnSpc>
              <a:spcBef>
                <a:spcPts val="400"/>
              </a:spcBef>
            </a:pPr>
            <a:endParaRPr lang="en-IN" sz="2000" b="0" strike="noStrike" spc="-1">
              <a:latin typeface="Arial" panose="020B0604020202020204"/>
            </a:endParaRPr>
          </a:p>
        </p:txBody>
      </p:sp>
      <p:sp>
        <p:nvSpPr>
          <p:cNvPr id="130" name="TextShape 3"/>
          <p:cNvSpPr txBox="1"/>
          <p:nvPr/>
        </p:nvSpPr>
        <p:spPr>
          <a:xfrm>
            <a:off x="792000" y="3672000"/>
            <a:ext cx="7087320" cy="430560"/>
          </a:xfrm>
          <a:prstGeom prst="rect">
            <a:avLst/>
          </a:prstGeom>
          <a:noFill/>
          <a:ln>
            <a:noFill/>
          </a:ln>
        </p:spPr>
        <p:txBody>
          <a:bodyPr lIns="90000" tIns="45000" rIns="90000" bIns="45000"/>
          <a:lstStyle/>
          <a:p>
            <a:r>
              <a:rPr lang="en-IN" sz="2000" b="1" strike="noStrike" spc="-1">
                <a:solidFill>
                  <a:srgbClr val="000000"/>
                </a:solidFill>
                <a:latin typeface="Arial" panose="020B0604020202020204"/>
                <a:ea typeface="Arial" panose="020B0604020202020204"/>
              </a:rPr>
              <a:t>neighbourhood_group</a:t>
            </a:r>
            <a:r>
              <a:rPr lang="en-IN" sz="2000" b="0" strike="noStrike" spc="-1">
                <a:solidFill>
                  <a:srgbClr val="000000"/>
                </a:solidFill>
                <a:latin typeface="Arial" panose="020B0604020202020204"/>
                <a:ea typeface="Arial" panose="020B0604020202020204"/>
              </a:rPr>
              <a:t> vs price</a:t>
            </a:r>
            <a:endParaRPr lang="en-IN" sz="2000" b="0" strike="noStrike" spc="-1">
              <a:latin typeface="Arial" panose="020B0604020202020204"/>
            </a:endParaRPr>
          </a:p>
        </p:txBody>
      </p:sp>
      <p:pic>
        <p:nvPicPr>
          <p:cNvPr id="2" name="Picture 1"/>
          <p:cNvPicPr>
            <a:picLocks noChangeAspect="1"/>
          </p:cNvPicPr>
          <p:nvPr/>
        </p:nvPicPr>
        <p:blipFill>
          <a:blip r:embed="rId1"/>
          <a:stretch>
            <a:fillRect/>
          </a:stretch>
        </p:blipFill>
        <p:spPr>
          <a:xfrm>
            <a:off x="946150" y="1302385"/>
            <a:ext cx="7010400" cy="4485005"/>
          </a:xfrm>
          <a:prstGeom prst="rect">
            <a:avLst/>
          </a:prstGeom>
        </p:spPr>
      </p:pic>
      <p:sp>
        <p:nvSpPr>
          <p:cNvPr id="4" name="Text Box 3"/>
          <p:cNvSpPr txBox="1"/>
          <p:nvPr/>
        </p:nvSpPr>
        <p:spPr>
          <a:xfrm>
            <a:off x="8175625" y="3864610"/>
            <a:ext cx="3322320" cy="1476375"/>
          </a:xfrm>
          <a:prstGeom prst="rect">
            <a:avLst/>
          </a:prstGeom>
          <a:noFill/>
        </p:spPr>
        <p:txBody>
          <a:bodyPr wrap="square" rtlCol="0">
            <a:spAutoFit/>
          </a:bodyPr>
          <a:p>
            <a:r>
              <a:rPr lang="en-US"/>
              <a:t>Insight:</a:t>
            </a:r>
            <a:endParaRPr lang="en-US"/>
          </a:p>
          <a:p>
            <a:r>
              <a:rPr lang="en-IN" altLang="en-US"/>
              <a:t>1. </a:t>
            </a:r>
            <a:r>
              <a:rPr lang="en-US"/>
              <a:t>flights with 2 and 3 stops costs more</a:t>
            </a:r>
            <a:endParaRPr lang="en-US"/>
          </a:p>
          <a:p>
            <a:r>
              <a:rPr lang="en-IN" altLang="en-US"/>
              <a:t>2. </a:t>
            </a:r>
            <a:r>
              <a:rPr lang="en-US"/>
              <a:t>non-stop flights cost cheapest</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0085" y="782320"/>
            <a:ext cx="10901680" cy="635000"/>
          </a:xfrm>
        </p:spPr>
        <p:txBody>
          <a:bodyPr/>
          <a:p>
            <a:r>
              <a:rPr lang="en-IN" altLang="en-US" sz="1400"/>
              <a:t>            </a:t>
            </a:r>
            <a:r>
              <a:rPr lang="en-IN" altLang="en-US" sz="1800" b="1"/>
              <a:t>Bivariate Analysis of Airline and Price</a:t>
            </a:r>
            <a:endParaRPr lang="en-IN" altLang="en-US" sz="1800" b="1"/>
          </a:p>
        </p:txBody>
      </p:sp>
      <p:pic>
        <p:nvPicPr>
          <p:cNvPr id="5" name="Picture 4"/>
          <p:cNvPicPr>
            <a:picLocks noChangeAspect="1"/>
          </p:cNvPicPr>
          <p:nvPr/>
        </p:nvPicPr>
        <p:blipFill>
          <a:blip r:embed="rId1"/>
          <a:stretch>
            <a:fillRect/>
          </a:stretch>
        </p:blipFill>
        <p:spPr>
          <a:xfrm>
            <a:off x="680085" y="1560195"/>
            <a:ext cx="8313420" cy="4122420"/>
          </a:xfrm>
          <a:prstGeom prst="rect">
            <a:avLst/>
          </a:prstGeom>
        </p:spPr>
      </p:pic>
      <p:sp>
        <p:nvSpPr>
          <p:cNvPr id="6" name="Text Box 5"/>
          <p:cNvSpPr txBox="1"/>
          <p:nvPr/>
        </p:nvSpPr>
        <p:spPr>
          <a:xfrm>
            <a:off x="8993505" y="3971290"/>
            <a:ext cx="2484755" cy="1198880"/>
          </a:xfrm>
          <a:prstGeom prst="rect">
            <a:avLst/>
          </a:prstGeom>
          <a:noFill/>
        </p:spPr>
        <p:txBody>
          <a:bodyPr wrap="square" rtlCol="0">
            <a:spAutoFit/>
          </a:bodyPr>
          <a:p>
            <a:r>
              <a:rPr lang="en-US"/>
              <a:t>Insight:</a:t>
            </a:r>
            <a:endParaRPr lang="en-US"/>
          </a:p>
          <a:p>
            <a:r>
              <a:rPr lang="en-US"/>
              <a:t>Airline A and Airline I are having most expensive ticket cost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195120" y="321840"/>
            <a:ext cx="11814840" cy="6381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480"/>
              </a:spcBef>
            </a:pPr>
            <a:endParaRPr lang="en-IN" sz="1800" b="0" strike="noStrike" spc="-1">
              <a:latin typeface="Arial" panose="020B0604020202020204"/>
            </a:endParaRPr>
          </a:p>
          <a:p>
            <a:pPr>
              <a:lnSpc>
                <a:spcPct val="100000"/>
              </a:lnSpc>
              <a:spcBef>
                <a:spcPts val="480"/>
              </a:spcBef>
            </a:pPr>
            <a:endParaRPr lang="en-IN" sz="1800" b="0" strike="noStrike" spc="-1">
              <a:latin typeface="Arial" panose="020B0604020202020204"/>
            </a:endParaRPr>
          </a:p>
          <a:p>
            <a:pPr>
              <a:lnSpc>
                <a:spcPct val="100000"/>
              </a:lnSpc>
              <a:spcBef>
                <a:spcPts val="480"/>
              </a:spcBef>
            </a:pPr>
            <a:endParaRPr lang="en-IN" sz="1800" b="0" strike="noStrike" spc="-1">
              <a:latin typeface="Arial" panose="020B0604020202020204"/>
            </a:endParaRPr>
          </a:p>
          <a:p>
            <a:pPr>
              <a:lnSpc>
                <a:spcPct val="100000"/>
              </a:lnSpc>
              <a:spcBef>
                <a:spcPts val="480"/>
              </a:spcBef>
            </a:pPr>
            <a:endParaRPr lang="en-IN" sz="1800" b="0" strike="noStrike" spc="-1">
              <a:latin typeface="Arial" panose="020B0604020202020204"/>
            </a:endParaRPr>
          </a:p>
          <a:p>
            <a:pPr>
              <a:lnSpc>
                <a:spcPct val="100000"/>
              </a:lnSpc>
              <a:spcBef>
                <a:spcPts val="480"/>
              </a:spcBef>
            </a:pPr>
            <a:endParaRPr lang="en-IN" sz="1800" b="0" strike="noStrike" spc="-1">
              <a:latin typeface="Arial" panose="020B0604020202020204"/>
            </a:endParaRPr>
          </a:p>
          <a:p>
            <a:pPr>
              <a:lnSpc>
                <a:spcPct val="100000"/>
              </a:lnSpc>
              <a:spcBef>
                <a:spcPts val="480"/>
              </a:spcBef>
            </a:pPr>
            <a:endParaRPr lang="en-IN" sz="1800" b="0" strike="noStrike" spc="-1">
              <a:latin typeface="Arial" panose="020B0604020202020204"/>
            </a:endParaRPr>
          </a:p>
          <a:p>
            <a:pPr>
              <a:lnSpc>
                <a:spcPct val="100000"/>
              </a:lnSpc>
              <a:spcBef>
                <a:spcPts val="480"/>
              </a:spcBef>
            </a:pPr>
            <a:endParaRPr lang="en-IN" sz="1800" b="0" strike="noStrike" spc="-1">
              <a:latin typeface="Arial" panose="020B0604020202020204"/>
            </a:endParaRPr>
          </a:p>
          <a:p>
            <a:pPr>
              <a:lnSpc>
                <a:spcPct val="100000"/>
              </a:lnSpc>
              <a:spcBef>
                <a:spcPts val="480"/>
              </a:spcBef>
            </a:pPr>
            <a:endParaRPr lang="en-IN" sz="1800" b="0" strike="noStrike" spc="-1">
              <a:latin typeface="Arial" panose="020B0604020202020204"/>
            </a:endParaRPr>
          </a:p>
          <a:p>
            <a:pPr>
              <a:lnSpc>
                <a:spcPct val="100000"/>
              </a:lnSpc>
              <a:spcBef>
                <a:spcPts val="480"/>
              </a:spcBef>
            </a:pPr>
            <a:endParaRPr lang="en-IN" sz="1800" b="0" strike="noStrike" spc="-1">
              <a:latin typeface="Arial" panose="020B0604020202020204"/>
            </a:endParaRPr>
          </a:p>
          <a:p>
            <a:pPr>
              <a:lnSpc>
                <a:spcPct val="100000"/>
              </a:lnSpc>
              <a:spcBef>
                <a:spcPts val="480"/>
              </a:spcBef>
            </a:pPr>
            <a:endParaRPr lang="en-IN" sz="1800" b="0" strike="noStrike" spc="-1">
              <a:latin typeface="Arial" panose="020B0604020202020204"/>
            </a:endParaRPr>
          </a:p>
          <a:p>
            <a:pPr>
              <a:lnSpc>
                <a:spcPct val="100000"/>
              </a:lnSpc>
              <a:spcBef>
                <a:spcPts val="480"/>
              </a:spcBef>
            </a:pPr>
            <a:r>
              <a:rPr lang="en-IN" sz="2400" b="0" strike="noStrike" spc="-1">
                <a:solidFill>
                  <a:srgbClr val="000000"/>
                </a:solidFill>
                <a:latin typeface="Arial" panose="020B0604020202020204"/>
                <a:ea typeface="Arial" panose="020B0604020202020204"/>
              </a:rPr>
              <a:t>- </a:t>
            </a:r>
            <a:endParaRPr lang="en-IN" sz="2400" b="0" strike="noStrike" spc="-1">
              <a:latin typeface="Arial" panose="020B0604020202020204"/>
            </a:endParaRPr>
          </a:p>
          <a:p>
            <a:pPr>
              <a:lnSpc>
                <a:spcPct val="100000"/>
              </a:lnSpc>
              <a:spcBef>
                <a:spcPts val="480"/>
              </a:spcBef>
            </a:pPr>
            <a:endParaRPr lang="en-IN" sz="2400" b="0" strike="noStrike" spc="-1">
              <a:latin typeface="Arial" panose="020B0604020202020204"/>
            </a:endParaRPr>
          </a:p>
          <a:p>
            <a:pPr>
              <a:lnSpc>
                <a:spcPct val="100000"/>
              </a:lnSpc>
              <a:spcBef>
                <a:spcPts val="480"/>
              </a:spcBef>
            </a:pPr>
            <a:endParaRPr lang="en-IN" sz="2400" b="0" strike="noStrike" spc="-1">
              <a:latin typeface="Arial" panose="020B0604020202020204"/>
            </a:endParaRPr>
          </a:p>
        </p:txBody>
      </p:sp>
      <p:sp>
        <p:nvSpPr>
          <p:cNvPr id="133" name="TextShape 2"/>
          <p:cNvSpPr txBox="1"/>
          <p:nvPr/>
        </p:nvSpPr>
        <p:spPr>
          <a:xfrm>
            <a:off x="966135" y="990410"/>
            <a:ext cx="10080000" cy="504000"/>
          </a:xfrm>
          <a:prstGeom prst="rect">
            <a:avLst/>
          </a:prstGeom>
          <a:noFill/>
          <a:ln>
            <a:noFill/>
          </a:ln>
        </p:spPr>
        <p:txBody>
          <a:bodyPr lIns="90000" tIns="45000" rIns="90000" bIns="45000"/>
          <a:lstStyle/>
          <a:p>
            <a:r>
              <a:rPr lang="en-IN" sz="1800" b="0" strike="noStrike" spc="-1">
                <a:latin typeface="Arial" panose="020B0604020202020204"/>
              </a:rPr>
              <a:t>    </a:t>
            </a:r>
            <a:r>
              <a:rPr lang="en-IN" sz="1800" b="1" strike="noStrike" spc="-1">
                <a:latin typeface="Arial" panose="020B0604020202020204"/>
              </a:rPr>
              <a:t> Frequency distribution of Flights </a:t>
            </a:r>
            <a:endParaRPr lang="en-IN" sz="1800" b="1" strike="noStrike" spc="-1">
              <a:latin typeface="Arial" panose="020B0604020202020204"/>
            </a:endParaRPr>
          </a:p>
        </p:txBody>
      </p:sp>
      <p:sp>
        <p:nvSpPr>
          <p:cNvPr id="134" name="TextShape 3"/>
          <p:cNvSpPr txBox="1"/>
          <p:nvPr/>
        </p:nvSpPr>
        <p:spPr>
          <a:xfrm>
            <a:off x="7317475" y="3032580"/>
            <a:ext cx="4809960" cy="792000"/>
          </a:xfrm>
          <a:prstGeom prst="rect">
            <a:avLst/>
          </a:prstGeom>
          <a:noFill/>
          <a:ln>
            <a:noFill/>
          </a:ln>
        </p:spPr>
        <p:txBody>
          <a:bodyPr lIns="90000" tIns="45000" rIns="90000" bIns="45000"/>
          <a:lstStyle/>
          <a:p>
            <a:r>
              <a:rPr lang="en-IN" sz="1800" b="0" strike="noStrike" spc="-1">
                <a:latin typeface="Arial" panose="020B0604020202020204"/>
              </a:rPr>
              <a:t>Insight:</a:t>
            </a:r>
            <a:endParaRPr lang="en-IN" sz="1800" b="0" strike="noStrike" spc="-1">
              <a:latin typeface="Arial" panose="020B0604020202020204"/>
            </a:endParaRPr>
          </a:p>
          <a:p>
            <a:r>
              <a:rPr lang="en-IN" sz="1800" b="0" strike="noStrike" spc="-1">
                <a:latin typeface="Arial" panose="020B0604020202020204"/>
              </a:rPr>
              <a:t>Airline A has most number of flights</a:t>
            </a:r>
            <a:endParaRPr lang="en-IN" sz="1800" b="0" strike="noStrike" spc="-1">
              <a:latin typeface="Arial" panose="020B0604020202020204"/>
            </a:endParaRPr>
          </a:p>
        </p:txBody>
      </p:sp>
      <p:pic>
        <p:nvPicPr>
          <p:cNvPr id="2" name="Picture 1"/>
          <p:cNvPicPr>
            <a:picLocks noChangeAspect="1"/>
          </p:cNvPicPr>
          <p:nvPr/>
        </p:nvPicPr>
        <p:blipFill>
          <a:blip r:embed="rId1"/>
          <a:stretch>
            <a:fillRect/>
          </a:stretch>
        </p:blipFill>
        <p:spPr>
          <a:xfrm>
            <a:off x="692150" y="1861820"/>
            <a:ext cx="6625590" cy="382206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0235" y="909955"/>
            <a:ext cx="10972165" cy="716280"/>
          </a:xfrm>
        </p:spPr>
        <p:txBody>
          <a:bodyPr/>
          <a:p>
            <a:r>
              <a:rPr lang="en-IN" altLang="en-US" sz="2000" b="1"/>
              <a:t>        Bivariate analysis of Airline and Price</a:t>
            </a:r>
            <a:endParaRPr lang="en-IN" altLang="en-US" sz="2000" b="1"/>
          </a:p>
        </p:txBody>
      </p:sp>
      <p:pic>
        <p:nvPicPr>
          <p:cNvPr id="5" name="Picture 4"/>
          <p:cNvPicPr>
            <a:picLocks noChangeAspect="1"/>
          </p:cNvPicPr>
          <p:nvPr/>
        </p:nvPicPr>
        <p:blipFill>
          <a:blip r:embed="rId1"/>
          <a:stretch>
            <a:fillRect/>
          </a:stretch>
        </p:blipFill>
        <p:spPr>
          <a:xfrm>
            <a:off x="532765" y="1626235"/>
            <a:ext cx="8427720" cy="4152900"/>
          </a:xfrm>
          <a:prstGeom prst="rect">
            <a:avLst/>
          </a:prstGeom>
        </p:spPr>
      </p:pic>
      <p:sp>
        <p:nvSpPr>
          <p:cNvPr id="6" name="Text Box 5"/>
          <p:cNvSpPr txBox="1"/>
          <p:nvPr/>
        </p:nvSpPr>
        <p:spPr>
          <a:xfrm>
            <a:off x="8960485" y="4081780"/>
            <a:ext cx="2505710" cy="1198880"/>
          </a:xfrm>
          <a:prstGeom prst="rect">
            <a:avLst/>
          </a:prstGeom>
          <a:noFill/>
        </p:spPr>
        <p:txBody>
          <a:bodyPr wrap="square" rtlCol="0">
            <a:spAutoFit/>
          </a:bodyPr>
          <a:p>
            <a:r>
              <a:rPr lang="en-US"/>
              <a:t>Insight: </a:t>
            </a:r>
            <a:endParaRPr lang="en-US"/>
          </a:p>
          <a:p>
            <a:r>
              <a:rPr lang="en-US"/>
              <a:t>Airline A and C are showing wide range of variaton in price.</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4284</Words>
  <Application>WPS Presentation</Application>
  <PresentationFormat>Widescreen</PresentationFormat>
  <Paragraphs>215</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14</vt:i4>
      </vt:variant>
    </vt:vector>
  </HeadingPairs>
  <TitlesOfParts>
    <vt:vector size="27" baseType="lpstr">
      <vt:lpstr>Arial</vt:lpstr>
      <vt:lpstr>SimSun</vt:lpstr>
      <vt:lpstr>Wingdings</vt:lpstr>
      <vt:lpstr>Arial</vt:lpstr>
      <vt:lpstr>Symbol</vt:lpstr>
      <vt:lpstr>Symbol</vt:lpstr>
      <vt:lpstr>Microsoft YaHei</vt:lpstr>
      <vt:lpstr>Arial Unicode MS</vt:lpstr>
      <vt:lpstr>DejaVu Sans</vt:lpstr>
      <vt:lpstr>Calibri</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            Bivariate Analysis of Airline and Price</vt:lpstr>
      <vt:lpstr>PowerPoint 演示文稿</vt:lpstr>
      <vt:lpstr>        Bivariate analysis of Airline and Price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Abhineet</cp:lastModifiedBy>
  <cp:revision>66</cp:revision>
  <dcterms:created xsi:type="dcterms:W3CDTF">2020-10-09T03:31:00Z</dcterms:created>
  <dcterms:modified xsi:type="dcterms:W3CDTF">2020-12-06T13:36:08Z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1033-11.2.0.9747</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ies>
</file>