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80" r:id="rId11"/>
    <p:sldId id="262" r:id="rId12"/>
    <p:sldId id="281" r:id="rId13"/>
    <p:sldId id="263" r:id="rId14"/>
    <p:sldId id="267" r:id="rId15"/>
    <p:sldId id="269" r:id="rId16"/>
    <p:sldId id="270" r:id="rId17"/>
    <p:sldId id="272" r:id="rId18"/>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4"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32"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1"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3"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5"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46"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1"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3"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6"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8"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0"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62"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3"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65"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7"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8"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70"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1"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2"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3"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5"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0"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2"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85"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9"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0"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91"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93"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94"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5"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9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9"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1"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2"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4"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6"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7"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9"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0"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1"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2"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3"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4"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8"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2"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3"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14"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6"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77" name="PlaceHolder 2"/>
          <p:cNvSpPr>
            <a:spLocks noGrp="1"/>
          </p:cNvSpPr>
          <p:nvPr>
            <p:ph type="body"/>
          </p:nvPr>
        </p:nvSpPr>
        <p:spPr>
          <a:xfrm>
            <a:off x="609480" y="1600200"/>
            <a:ext cx="2622960" cy="45252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
        <p:nvSpPr>
          <p:cNvPr id="78" name="PlaceHolder 3"/>
          <p:cNvSpPr>
            <a:spLocks noGrp="1"/>
          </p:cNvSpPr>
          <p:nvPr>
            <p:ph type="body"/>
          </p:nvPr>
        </p:nvSpPr>
        <p:spPr>
          <a:xfrm>
            <a:off x="3364200" y="1600200"/>
            <a:ext cx="2622960" cy="45252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99840" y="447120"/>
            <a:ext cx="11013480" cy="614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r>
              <a:rPr lang="en-IN" sz="3200" b="1" strike="noStrike" spc="-1" dirty="0" err="1">
                <a:solidFill>
                  <a:srgbClr val="808080"/>
                </a:solidFill>
                <a:latin typeface="Arial" panose="020B0604020202020204"/>
                <a:ea typeface="Arial" panose="020B0604020202020204"/>
              </a:rPr>
              <a:t>Greyatom</a:t>
            </a:r>
            <a:r>
              <a:rPr lang="en-IN" sz="3200" b="1" strike="noStrike" spc="-1" dirty="0">
                <a:solidFill>
                  <a:srgbClr val="808080"/>
                </a:solidFill>
                <a:latin typeface="Arial" panose="020B0604020202020204"/>
                <a:ea typeface="Arial" panose="020B0604020202020204"/>
              </a:rPr>
              <a:t> Test</a:t>
            </a:r>
            <a:endParaRPr lang="en-IN" sz="3200" b="0" strike="noStrike" spc="-1" dirty="0">
              <a:latin typeface="Arial" panose="020B0604020202020204"/>
            </a:endParaRPr>
          </a:p>
          <a:p>
            <a:pPr algn="ctr">
              <a:lnSpc>
                <a:spcPct val="100000"/>
              </a:lnSpc>
              <a:spcBef>
                <a:spcPts val="640"/>
              </a:spcBef>
            </a:pPr>
            <a:r>
              <a:rPr lang="en-IN" sz="3200" b="1" strike="noStrike" spc="-1">
                <a:ln w="22225">
                  <a:solidFill>
                    <a:schemeClr val="accent2"/>
                  </a:solidFill>
                  <a:prstDash val="solid"/>
                </a:ln>
                <a:solidFill>
                  <a:srgbClr val="FF0000"/>
                </a:solidFill>
                <a:effectLst/>
                <a:latin typeface="Arial" panose="020B0604020202020204"/>
                <a:ea typeface="Arial" panose="020B0604020202020204"/>
              </a:rPr>
              <a:t>Flight Price Prediction</a:t>
            </a:r>
            <a:endParaRPr lang="en-IN" sz="3200" b="1" strike="noStrike" spc="-1">
              <a:solidFill>
                <a:srgbClr val="808080"/>
              </a:solidFill>
              <a:latin typeface="Arial" panose="020B0604020202020204"/>
              <a:ea typeface="Arial" panose="020B0604020202020204"/>
            </a:endParaRPr>
          </a:p>
          <a:p>
            <a:pPr algn="ctr">
              <a:lnSpc>
                <a:spcPct val="100000"/>
              </a:lnSpc>
              <a:spcBef>
                <a:spcPts val="640"/>
              </a:spcBef>
            </a:pPr>
            <a:r>
              <a:rPr lang="en-IN" sz="1600" b="0" strike="noStrike" spc="-1" dirty="0">
                <a:solidFill>
                  <a:srgbClr val="808080"/>
                </a:solidFill>
                <a:latin typeface="Arial" panose="020B0604020202020204"/>
                <a:ea typeface="Arial" panose="020B0604020202020204"/>
              </a:rPr>
              <a:t>presented by - Abhineet</a:t>
            </a:r>
            <a:endParaRPr lang="en-IN" sz="16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6520" y="191160"/>
            <a:ext cx="1123740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endParaRPr lang="en-IN" sz="3200" b="0" strike="noStrike" spc="-1">
              <a:solidFill>
                <a:srgbClr val="000000"/>
              </a:solidFill>
              <a:latin typeface="Arial" panose="020B0604020202020204"/>
              <a:ea typeface="Arial" panose="020B0604020202020204"/>
            </a:endParaRPr>
          </a:p>
          <a:p>
            <a:pPr>
              <a:lnSpc>
                <a:spcPct val="100000"/>
              </a:lnSpc>
              <a:spcBef>
                <a:spcPts val="640"/>
              </a:spcBef>
            </a:pPr>
            <a:r>
              <a:rPr lang="en-IN" sz="3200" b="0" strike="noStrike" spc="-1">
                <a:solidFill>
                  <a:srgbClr val="000000"/>
                </a:solidFill>
                <a:latin typeface="Arial" panose="020B0604020202020204"/>
                <a:ea typeface="Arial" panose="020B0604020202020204"/>
              </a:rPr>
              <a:t>      </a:t>
            </a:r>
            <a:r>
              <a:rPr lang="en-IN" sz="2000" b="1" strike="noStrike" spc="-1">
                <a:solidFill>
                  <a:srgbClr val="000000"/>
                </a:solidFill>
                <a:latin typeface="Arial" panose="020B0604020202020204"/>
                <a:ea typeface="Arial" panose="020B0604020202020204"/>
              </a:rPr>
              <a:t>Outliers in Price column</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Outlier in price column were dropped.</a:t>
            </a:r>
            <a:endParaRPr lang="en-IN" sz="2000" b="0" strike="noStrike" spc="-1">
              <a:latin typeface="Arial" panose="020B0604020202020204"/>
            </a:endParaRPr>
          </a:p>
          <a:p>
            <a:pPr>
              <a:lnSpc>
                <a:spcPct val="100000"/>
              </a:lnSpc>
              <a:spcBef>
                <a:spcPts val="640"/>
              </a:spcBef>
            </a:pPr>
            <a:endParaRPr lang="en-IN" sz="20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612140" y="1674495"/>
            <a:ext cx="4800600" cy="3444240"/>
          </a:xfrm>
          <a:prstGeom prst="rect">
            <a:avLst/>
          </a:prstGeom>
        </p:spPr>
      </p:pic>
      <p:pic>
        <p:nvPicPr>
          <p:cNvPr id="3" name="Picture 2"/>
          <p:cNvPicPr>
            <a:picLocks noChangeAspect="1"/>
          </p:cNvPicPr>
          <p:nvPr/>
        </p:nvPicPr>
        <p:blipFill>
          <a:blip r:embed="rId2"/>
          <a:stretch>
            <a:fillRect/>
          </a:stretch>
        </p:blipFill>
        <p:spPr>
          <a:xfrm>
            <a:off x="6174105" y="1532255"/>
            <a:ext cx="5036820" cy="35864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93890" y="222750"/>
            <a:ext cx="1160388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1800" b="0" strike="noStrike" spc="-1">
                <a:latin typeface="Arial" panose="020B0604020202020204"/>
              </a:rPr>
              <a:t> </a:t>
            </a:r>
            <a:endParaRPr lang="en-IN" sz="1800" b="0" strike="noStrike" spc="-1">
              <a:latin typeface="Arial" panose="020B0604020202020204"/>
            </a:endParaRPr>
          </a:p>
          <a:p>
            <a:pPr>
              <a:lnSpc>
                <a:spcPct val="100000"/>
              </a:lnSpc>
              <a:spcBef>
                <a:spcPts val="640"/>
              </a:spcBef>
            </a:pPr>
            <a:endParaRPr lang="en-IN" sz="1800" b="0" strike="noStrike" spc="-1">
              <a:latin typeface="Arial" panose="020B0604020202020204"/>
            </a:endParaRPr>
          </a:p>
          <a:p>
            <a:pPr>
              <a:lnSpc>
                <a:spcPct val="100000"/>
              </a:lnSpc>
              <a:spcBef>
                <a:spcPts val="640"/>
              </a:spcBef>
            </a:pPr>
            <a:r>
              <a:rPr lang="en-IN" sz="2400" b="1" strike="noStrike" spc="-1">
                <a:solidFill>
                  <a:srgbClr val="000000"/>
                </a:solidFill>
                <a:latin typeface="Arial" panose="020B0604020202020204"/>
                <a:ea typeface="Arial" panose="020B0604020202020204"/>
              </a:rPr>
              <a:t>Missing Values and treating Categorical values</a:t>
            </a:r>
            <a:endParaRPr lang="en-IN" sz="2400" b="1"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One Missing values in Total_Stops  was dropped.</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Route column was dropped as value could not be added from it.</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3. </a:t>
            </a:r>
            <a:r>
              <a:rPr lang="en-IN" sz="2000" spc="-1">
                <a:solidFill>
                  <a:srgbClr val="000000"/>
                </a:solidFill>
                <a:latin typeface="Arial" panose="020B0604020202020204"/>
                <a:ea typeface="Arial" panose="020B0604020202020204"/>
                <a:sym typeface="+mn-ea"/>
              </a:rPr>
              <a:t>All Categorical columns were converted in Int values using OneHotEncoding.</a:t>
            </a: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400" b="1" strike="noStrike" spc="-1">
                <a:solidFill>
                  <a:srgbClr val="000000"/>
                </a:solidFill>
                <a:latin typeface="Arial" panose="020B0604020202020204"/>
                <a:ea typeface="Arial" panose="020B0604020202020204"/>
              </a:rPr>
              <a:t>Feature engineering</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A new feature 'Days_bfr_journey' was added to get the no of days ticket was booked before flight.</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'Arrival_Time' feature was cleaned to get only time and removing any dates present in the column.</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3. 'Hours' feature was converted into minutes format.</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4. Price column was treated to reduce skewness in the data.</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endParaRPr lang="en-IN" sz="2000" b="0" strike="noStrike" spc="-1">
              <a:solidFill>
                <a:srgbClr val="000000"/>
              </a:solidFill>
              <a:latin typeface="Arial" panose="020B0604020202020204"/>
              <a:ea typeface="Arial" panose="020B0604020202020204"/>
            </a:endParaRPr>
          </a:p>
          <a:p>
            <a:pPr>
              <a:lnSpc>
                <a:spcPct val="100000"/>
              </a:lnSpc>
              <a:spcBef>
                <a:spcPts val="400"/>
              </a:spcBef>
            </a:pP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03760" y="221040"/>
            <a:ext cx="1171512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Models and Approaches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Various Vanilla models were assessed and also hyperparameter tuning were tried on the models. The models were:</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BaggingRegressor                </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RandomForestRegressor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GradientBoostingRegressor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GradientBoostingRegressor(hyperparameter)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XGBRegressor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84320" y="191160"/>
            <a:ext cx="11714400" cy="649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en-IN" sz="3200" b="0" strike="noStrike" spc="-1">
                <a:solidFill>
                  <a:srgbClr val="000000"/>
                </a:solidFill>
                <a:latin typeface="Arial" panose="020B0604020202020204"/>
                <a:ea typeface="Arial" panose="020B0604020202020204"/>
              </a:rPr>
              <a:t>Results of the Models:</a:t>
            </a:r>
            <a:endParaRPr lang="en-IN" sz="3200" b="0" strike="noStrike" spc="-1">
              <a:latin typeface="Arial" panose="020B0604020202020204"/>
            </a:endParaRPr>
          </a:p>
          <a:p>
            <a:pPr>
              <a:lnSpc>
                <a:spcPct val="100000"/>
              </a:lnSpc>
              <a:spcBef>
                <a:spcPts val="640"/>
              </a:spcBef>
            </a:pPr>
            <a:r>
              <a:rPr lang="en-IN" sz="2000" b="0" strike="noStrike" spc="-1">
                <a:solidFill>
                  <a:srgbClr val="000000"/>
                </a:solidFill>
                <a:latin typeface="Arial" panose="020B0604020202020204"/>
                <a:ea typeface="Arial" panose="020B0604020202020204"/>
              </a:rPr>
              <a:t>Finally from the observations above GradientBoostingRegressor was selected as the best model for the price prediction. we avoided XGBRegressor although it gave a better result as we are still unaware on how XGB really works.</a:t>
            </a:r>
            <a:endParaRPr lang="en-IN" sz="2000" b="0" strike="noStrike" spc="-1">
              <a:latin typeface="Arial" panose="020B0604020202020204"/>
            </a:endParaRPr>
          </a:p>
        </p:txBody>
      </p:sp>
      <p:graphicFrame>
        <p:nvGraphicFramePr>
          <p:cNvPr id="2" name="Table 1"/>
          <p:cNvGraphicFramePr/>
          <p:nvPr/>
        </p:nvGraphicFramePr>
        <p:xfrm>
          <a:off x="1828800" y="2286000"/>
          <a:ext cx="8532495" cy="2286000"/>
        </p:xfrm>
        <a:graphic>
          <a:graphicData uri="http://schemas.openxmlformats.org/drawingml/2006/table">
            <a:tbl>
              <a:tblPr firstRow="1" bandRow="1">
                <a:tableStyleId>{5C22544A-7EE6-4342-B048-85BDC9FD1C3A}</a:tableStyleId>
              </a:tblPr>
              <a:tblGrid>
                <a:gridCol w="3016250"/>
                <a:gridCol w="2672080"/>
                <a:gridCol w="2844165"/>
              </a:tblGrid>
              <a:tr h="381000">
                <a:tc>
                  <a:txBody>
                    <a:bodyPr/>
                    <a:p>
                      <a:pPr>
                        <a:buNone/>
                      </a:pPr>
                      <a:r>
                        <a:rPr lang="en-IN" altLang="en-US"/>
                        <a:t>Model</a:t>
                      </a:r>
                      <a:endParaRPr lang="en-IN" altLang="en-US"/>
                    </a:p>
                  </a:txBody>
                  <a:tcPr/>
                </a:tc>
                <a:tc>
                  <a:txBody>
                    <a:bodyPr/>
                    <a:p>
                      <a:pPr>
                        <a:buNone/>
                      </a:pPr>
                      <a:r>
                        <a:rPr lang="en-IN" altLang="en-US"/>
                        <a:t>RMSE</a:t>
                      </a:r>
                      <a:endParaRPr lang="en-IN" altLang="en-US"/>
                    </a:p>
                  </a:txBody>
                  <a:tcPr/>
                </a:tc>
                <a:tc>
                  <a:txBody>
                    <a:bodyPr/>
                    <a:p>
                      <a:pPr>
                        <a:buNone/>
                      </a:pPr>
                      <a:r>
                        <a:rPr lang="en-IN" altLang="en-US"/>
                        <a:t>Accuracy</a:t>
                      </a:r>
                      <a:endParaRPr lang="en-IN" altLang="en-US"/>
                    </a:p>
                  </a:txBody>
                  <a:tcPr/>
                </a:tc>
              </a:tr>
              <a:tr h="381000">
                <a:tc>
                  <a:txBody>
                    <a:bodyPr/>
                    <a:p>
                      <a:pPr>
                        <a:buNone/>
                      </a:pPr>
                      <a:r>
                        <a:rPr lang="en-IN" sz="1800" spc="-1">
                          <a:solidFill>
                            <a:srgbClr val="000000"/>
                          </a:solidFill>
                          <a:latin typeface="Arial" panose="020B0604020202020204"/>
                          <a:ea typeface="Arial" panose="020B0604020202020204"/>
                          <a:sym typeface="+mn-ea"/>
                        </a:rPr>
                        <a:t>BaggingRegressor</a:t>
                      </a:r>
                      <a:endParaRPr lang="en-US"/>
                    </a:p>
                  </a:txBody>
                  <a:tcPr/>
                </a:tc>
                <a:tc>
                  <a:txBody>
                    <a:bodyPr/>
                    <a:p>
                      <a:pPr>
                        <a:buNone/>
                      </a:pPr>
                      <a:r>
                        <a:rPr lang="en-US"/>
                        <a:t>0.1218</a:t>
                      </a:r>
                      <a:endParaRPr lang="en-US"/>
                    </a:p>
                  </a:txBody>
                  <a:tcPr/>
                </a:tc>
                <a:tc>
                  <a:txBody>
                    <a:bodyPr/>
                    <a:p>
                      <a:pPr>
                        <a:buNone/>
                      </a:pPr>
                      <a:r>
                        <a:rPr lang="en-US"/>
                        <a:t>0.939</a:t>
                      </a:r>
                      <a:endParaRPr lang="en-US"/>
                    </a:p>
                  </a:txBody>
                  <a:tcPr/>
                </a:tc>
              </a:tr>
              <a:tr h="381000">
                <a:tc>
                  <a:txBody>
                    <a:bodyPr/>
                    <a:p>
                      <a:pPr>
                        <a:buNone/>
                      </a:pPr>
                      <a:r>
                        <a:rPr lang="en-US"/>
                        <a:t>RandomForestRegressor</a:t>
                      </a:r>
                      <a:endParaRPr lang="en-US"/>
                    </a:p>
                  </a:txBody>
                  <a:tcPr/>
                </a:tc>
                <a:tc>
                  <a:txBody>
                    <a:bodyPr/>
                    <a:p>
                      <a:pPr>
                        <a:buNone/>
                      </a:pPr>
                      <a:r>
                        <a:rPr lang="en-US"/>
                        <a:t>0.3052</a:t>
                      </a:r>
                      <a:endParaRPr lang="en-US"/>
                    </a:p>
                  </a:txBody>
                  <a:tcPr/>
                </a:tc>
                <a:tc>
                  <a:txBody>
                    <a:bodyPr/>
                    <a:p>
                      <a:pPr>
                        <a:buNone/>
                      </a:pPr>
                      <a:r>
                        <a:rPr lang="en-US"/>
                        <a:t>0.619</a:t>
                      </a:r>
                      <a:endParaRPr lang="en-US"/>
                    </a:p>
                  </a:txBody>
                  <a:tcPr/>
                </a:tc>
              </a:tr>
              <a:tr h="381000">
                <a:tc>
                  <a:txBody>
                    <a:bodyPr/>
                    <a:p>
                      <a:pPr>
                        <a:buNone/>
                      </a:pPr>
                      <a:r>
                        <a:rPr lang="en-US"/>
                        <a:t>GradientBoostingRegressor</a:t>
                      </a:r>
                      <a:endParaRPr lang="en-US"/>
                    </a:p>
                  </a:txBody>
                  <a:tcPr/>
                </a:tc>
                <a:tc>
                  <a:txBody>
                    <a:bodyPr/>
                    <a:p>
                      <a:pPr>
                        <a:buNone/>
                      </a:pPr>
                      <a:r>
                        <a:rPr lang="en-US"/>
                        <a:t>0.1943</a:t>
                      </a:r>
                      <a:endParaRPr lang="en-US"/>
                    </a:p>
                  </a:txBody>
                  <a:tcPr/>
                </a:tc>
                <a:tc>
                  <a:txBody>
                    <a:bodyPr/>
                    <a:p>
                      <a:pPr>
                        <a:buNone/>
                      </a:pPr>
                      <a:r>
                        <a:rPr lang="en-US"/>
                        <a:t>0.845</a:t>
                      </a:r>
                      <a:endParaRPr lang="en-US"/>
                    </a:p>
                  </a:txBody>
                  <a:tcPr/>
                </a:tc>
              </a:tr>
              <a:tr h="381000">
                <a:tc>
                  <a:txBody>
                    <a:bodyPr/>
                    <a:p>
                      <a:pPr>
                        <a:buNone/>
                      </a:pPr>
                      <a:r>
                        <a:rPr lang="en-US"/>
                        <a:t>GradientBoostingRegressor</a:t>
                      </a:r>
                      <a:endParaRPr lang="en-US"/>
                    </a:p>
                  </a:txBody>
                  <a:tcPr/>
                </a:tc>
                <a:tc>
                  <a:txBody>
                    <a:bodyPr/>
                    <a:p>
                      <a:pPr>
                        <a:buNone/>
                      </a:pPr>
                      <a:r>
                        <a:rPr lang="en-US"/>
                        <a:t>0.1271</a:t>
                      </a:r>
                      <a:endParaRPr lang="en-US"/>
                    </a:p>
                  </a:txBody>
                  <a:tcPr/>
                </a:tc>
                <a:tc>
                  <a:txBody>
                    <a:bodyPr/>
                    <a:p>
                      <a:pPr>
                        <a:buNone/>
                      </a:pPr>
                      <a:r>
                        <a:rPr lang="en-US"/>
                        <a:t>0.934</a:t>
                      </a:r>
                      <a:endParaRPr lang="en-US"/>
                    </a:p>
                  </a:txBody>
                  <a:tcPr/>
                </a:tc>
              </a:tr>
              <a:tr h="381000">
                <a:tc>
                  <a:txBody>
                    <a:bodyPr/>
                    <a:p>
                      <a:pPr>
                        <a:buNone/>
                      </a:pPr>
                      <a:r>
                        <a:rPr lang="en-US"/>
                        <a:t>XGBRegressor</a:t>
                      </a:r>
                      <a:endParaRPr lang="en-US"/>
                    </a:p>
                  </a:txBody>
                  <a:tcPr/>
                </a:tc>
                <a:tc>
                  <a:txBody>
                    <a:bodyPr/>
                    <a:p>
                      <a:pPr>
                        <a:buNone/>
                      </a:pPr>
                      <a:r>
                        <a:rPr lang="en-US"/>
                        <a:t>0.1254</a:t>
                      </a:r>
                      <a:endParaRPr lang="en-US"/>
                    </a:p>
                  </a:txBody>
                  <a:tcPr/>
                </a:tc>
                <a:tc>
                  <a:txBody>
                    <a:bodyPr/>
                    <a:p>
                      <a:pPr>
                        <a:buNone/>
                      </a:pPr>
                      <a:r>
                        <a:rPr lang="en-US"/>
                        <a:t>0.935</a:t>
                      </a:r>
                      <a:endParaRPr 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54520" y="383400"/>
            <a:ext cx="11675160" cy="6299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Next Steps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If time permitted, could have tried the following :</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Do some research on the Route Column and extract meaningful words by using NLP.</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Also do some further analysis on the data and obtain some more insights valuable for business.</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09480" y="274680"/>
            <a:ext cx="10972080" cy="1142280"/>
          </a:xfrm>
          <a:prstGeom prst="rect">
            <a:avLst/>
          </a:prstGeom>
          <a:noFill/>
          <a:ln>
            <a:noFill/>
          </a:ln>
        </p:spPr>
        <p:txBody>
          <a:bodyPr lIns="0" tIns="0" rIns="0" bIns="0" anchor="ctr"/>
          <a:lstStyle/>
          <a:p>
            <a:pPr algn="ctr"/>
            <a:r>
              <a:rPr lang="en-IN" sz="4400" b="0" strike="noStrike" spc="-1">
                <a:latin typeface="Arial" panose="020B0604020202020204"/>
              </a:rPr>
              <a:t>Problem Statement</a:t>
            </a:r>
            <a:endParaRPr lang="en-IN" sz="4400" b="0" strike="noStrike" spc="-1">
              <a:latin typeface="Arial" panose="020B0604020202020204"/>
            </a:endParaRPr>
          </a:p>
        </p:txBody>
      </p:sp>
      <p:sp>
        <p:nvSpPr>
          <p:cNvPr id="117" name="TextShape 2"/>
          <p:cNvSpPr txBox="1"/>
          <p:nvPr/>
        </p:nvSpPr>
        <p:spPr>
          <a:xfrm>
            <a:off x="609480" y="1604520"/>
            <a:ext cx="10972440" cy="3977280"/>
          </a:xfrm>
          <a:prstGeom prst="rect">
            <a:avLst/>
          </a:prstGeom>
          <a:noFill/>
          <a:ln>
            <a:noFill/>
          </a:ln>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You have been hired as a Data Scientist for "Mytravelbookings.com". As a data scientist, you will be provided with prices of flight tickets for various airlines between the months of March and June of 2019 and between various cities. </a:t>
            </a:r>
            <a:endParaRPr lang="en-IN" sz="1600" b="0" strike="noStrike" spc="-1">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Data can be used to gain business insights, make decisions, understand the booking pattern, behaviour and ways to optimize flight price while doing booking on the platform, guiding marketing initiatives, implementation of innovative additional services and much more.</a:t>
            </a:r>
            <a:endParaRPr lang="en-IN" sz="1600" b="0" strike="noStrike" spc="-1">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Lets build Machine leaning model to predict Flight Price.</a:t>
            </a:r>
            <a:endParaRPr lang="en-IN" sz="1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09480" y="374760"/>
            <a:ext cx="10972080" cy="575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Business Insights: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1. Find if any particular Flights showing higher price.</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2. Find out if price of Flight is related to Price of the flight.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3. Find out if particluar room types showing higher price of the property.</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4. Check skewness in the data and handle it.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5. Detect outliers in the data and handle them.</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6. Do analysis to detect correleation among the columns and handle it.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   </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Evaluation Metric:</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Evaluation metric for this problem is root-mean-squared error (RMSE)</a:t>
            </a:r>
            <a:endParaRPr lang="en-IN" sz="1800" b="0" strike="noStrike" spc="-1">
              <a:latin typeface="Arial" panose="020B0604020202020204"/>
            </a:endParaRPr>
          </a:p>
          <a:p>
            <a:pPr>
              <a:lnSpc>
                <a:spcPct val="100000"/>
              </a:lnSpc>
              <a:spcBef>
                <a:spcPts val="360"/>
              </a:spcBef>
            </a:pPr>
            <a:endParaRPr lang="en-IN"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527050" y="285750"/>
            <a:ext cx="10850880" cy="6287135"/>
          </a:xfrm>
          <a:prstGeom prst="rect">
            <a:avLst/>
          </a:prstGeom>
          <a:noFill/>
          <a:ln>
            <a:noFill/>
          </a:ln>
        </p:spPr>
        <p:txBody>
          <a:bodyPr lIns="90000" tIns="45000" rIns="90000" bIns="45000"/>
          <a:lstStyle/>
          <a:p>
            <a:r>
              <a:rPr lang="en-IN" sz="2000" b="0" strike="noStrike" spc="-1">
                <a:latin typeface="Arial" panose="020B0604020202020204"/>
              </a:rPr>
              <a:t>Data</a:t>
            </a:r>
            <a:r>
              <a:rPr lang="en-IN" sz="2400" b="0" strike="noStrike" spc="-1">
                <a:latin typeface="Arial" panose="020B0604020202020204"/>
              </a:rPr>
              <a:t> </a:t>
            </a:r>
            <a:r>
              <a:rPr lang="en-IN" sz="2200" b="0" strike="noStrike" spc="-1">
                <a:latin typeface="Arial" panose="020B0604020202020204"/>
              </a:rPr>
              <a:t>: </a:t>
            </a:r>
            <a:r>
              <a:rPr lang="en-IN" sz="1600" b="0" strike="noStrike" spc="-1">
                <a:latin typeface="Arial" panose="020B0604020202020204"/>
              </a:rPr>
              <a:t>Dataset Information: data contains 8012 bookings of the flight, 10 predictors and 1 target column(price). Features and target variable:</a:t>
            </a:r>
            <a:endParaRPr lang="en-IN" sz="1600" b="0" strike="noStrike" spc="-1">
              <a:latin typeface="Arial" panose="020B0604020202020204"/>
            </a:endParaRPr>
          </a:p>
          <a:p>
            <a:endParaRPr lang="en-IN" sz="1600" b="0" strike="noStrike" spc="-1">
              <a:latin typeface="Arial" panose="020B0604020202020204"/>
            </a:endParaRPr>
          </a:p>
          <a:p>
            <a:endParaRPr lang="en-IN" sz="1600" b="0" strike="noStrike" spc="-1">
              <a:latin typeface="Arial" panose="020B0604020202020204"/>
            </a:endParaRPr>
          </a:p>
          <a:p>
            <a:endParaRPr lang="en-IN" sz="1300" b="0" strike="noStrike" spc="-1">
              <a:latin typeface="Arial" panose="020B0604020202020204"/>
            </a:endParaRPr>
          </a:p>
          <a:p>
            <a:endParaRPr lang="en-IN" sz="1300" b="0" strike="noStrike" spc="-1">
              <a:latin typeface="Arial" panose="020B0604020202020204"/>
            </a:endParaRPr>
          </a:p>
        </p:txBody>
      </p:sp>
      <p:graphicFrame>
        <p:nvGraphicFramePr>
          <p:cNvPr id="2" name="Table 1"/>
          <p:cNvGraphicFramePr/>
          <p:nvPr/>
        </p:nvGraphicFramePr>
        <p:xfrm>
          <a:off x="936625" y="1169670"/>
          <a:ext cx="8533130" cy="4241165"/>
        </p:xfrm>
        <a:graphic>
          <a:graphicData uri="http://schemas.openxmlformats.org/drawingml/2006/table">
            <a:tbl>
              <a:tblPr firstRow="1" bandRow="1">
                <a:tableStyleId>{5C22544A-7EE6-4342-B048-85BDC9FD1C3A}</a:tableStyleId>
              </a:tblPr>
              <a:tblGrid>
                <a:gridCol w="4266565"/>
                <a:gridCol w="4266565"/>
              </a:tblGrid>
              <a:tr h="431165">
                <a:tc>
                  <a:txBody>
                    <a:bodyPr/>
                    <a:p>
                      <a:pPr>
                        <a:buNone/>
                      </a:pPr>
                      <a:r>
                        <a:rPr lang="en-IN" sz="1800" b="0" spc="-1">
                          <a:latin typeface="Arial" panose="020B0604020202020204"/>
                          <a:sym typeface="+mn-ea"/>
                        </a:rPr>
                        <a:t>Variable</a:t>
                      </a:r>
                      <a:endParaRPr lang="en-US"/>
                    </a:p>
                  </a:txBody>
                  <a:tcPr/>
                </a:tc>
                <a:tc>
                  <a:txBody>
                    <a:bodyPr/>
                    <a:p>
                      <a:pPr>
                        <a:buNone/>
                      </a:pPr>
                      <a:r>
                        <a:rPr lang="en-IN" sz="1800" b="0" spc="-1">
                          <a:latin typeface="Arial" panose="020B0604020202020204"/>
                          <a:sym typeface="+mn-ea"/>
                        </a:rPr>
                        <a:t>Description</a:t>
                      </a:r>
                      <a:endParaRPr lang="en-US"/>
                    </a:p>
                  </a:txBody>
                  <a:tcPr/>
                </a:tc>
              </a:tr>
              <a:tr h="381000">
                <a:tc>
                  <a:txBody>
                    <a:bodyPr/>
                    <a:p>
                      <a:pPr>
                        <a:buNone/>
                      </a:pPr>
                      <a:r>
                        <a:rPr lang="en-IN" sz="1800" spc="-1">
                          <a:latin typeface="Arial" panose="020B0604020202020204"/>
                          <a:sym typeface="+mn-ea"/>
                        </a:rPr>
                        <a:t>Airline</a:t>
                      </a:r>
                      <a:endParaRPr lang="en-US"/>
                    </a:p>
                  </a:txBody>
                  <a:tcPr/>
                </a:tc>
                <a:tc>
                  <a:txBody>
                    <a:bodyPr/>
                    <a:p>
                      <a:pPr>
                        <a:buNone/>
                      </a:pPr>
                      <a:r>
                        <a:rPr lang="en-IN" sz="1800" spc="-1">
                          <a:latin typeface="Arial" panose="020B0604020202020204"/>
                          <a:sym typeface="+mn-ea"/>
                        </a:rPr>
                        <a:t>The name of the airline</a:t>
                      </a:r>
                      <a:endParaRPr lang="en-US"/>
                    </a:p>
                  </a:txBody>
                  <a:tcPr/>
                </a:tc>
              </a:tr>
              <a:tr h="381000">
                <a:tc>
                  <a:txBody>
                    <a:bodyPr/>
                    <a:p>
                      <a:pPr>
                        <a:buNone/>
                      </a:pPr>
                      <a:r>
                        <a:rPr lang="en-IN" sz="1800" spc="-1">
                          <a:latin typeface="Arial" panose="020B0604020202020204"/>
                          <a:sym typeface="+mn-ea"/>
                        </a:rPr>
                        <a:t>source</a:t>
                      </a:r>
                      <a:endParaRPr lang="en-US"/>
                    </a:p>
                  </a:txBody>
                  <a:tcPr/>
                </a:tc>
                <a:tc>
                  <a:txBody>
                    <a:bodyPr/>
                    <a:p>
                      <a:pPr>
                        <a:buNone/>
                      </a:pPr>
                      <a:r>
                        <a:rPr lang="en-IN" sz="1800" spc="-1">
                          <a:latin typeface="Arial" panose="020B0604020202020204"/>
                          <a:sym typeface="+mn-ea"/>
                        </a:rPr>
                        <a:t>The date of the journey</a:t>
                      </a:r>
                      <a:endParaRPr lang="en-US"/>
                    </a:p>
                  </a:txBody>
                  <a:tcPr/>
                </a:tc>
              </a:tr>
              <a:tr h="381000">
                <a:tc>
                  <a:txBody>
                    <a:bodyPr/>
                    <a:p>
                      <a:pPr>
                        <a:buNone/>
                      </a:pPr>
                      <a:r>
                        <a:rPr lang="en-IN" sz="1800" spc="-1">
                          <a:latin typeface="Arial" panose="020B0604020202020204"/>
                          <a:sym typeface="+mn-ea"/>
                        </a:rPr>
                        <a:t>Destination</a:t>
                      </a:r>
                      <a:endParaRPr lang="en-US"/>
                    </a:p>
                  </a:txBody>
                  <a:tcPr/>
                </a:tc>
                <a:tc>
                  <a:txBody>
                    <a:bodyPr/>
                    <a:p>
                      <a:pPr>
                        <a:buNone/>
                      </a:pPr>
                      <a:r>
                        <a:rPr lang="en-IN" sz="1800" spc="-1">
                          <a:latin typeface="Arial" panose="020B0604020202020204"/>
                          <a:sym typeface="+mn-ea"/>
                        </a:rPr>
                        <a:t>The destination where the service ends</a:t>
                      </a:r>
                      <a:endParaRPr lang="en-US"/>
                    </a:p>
                  </a:txBody>
                  <a:tcPr/>
                </a:tc>
              </a:tr>
              <a:tr h="381000">
                <a:tc>
                  <a:txBody>
                    <a:bodyPr/>
                    <a:p>
                      <a:pPr>
                        <a:buNone/>
                      </a:pPr>
                      <a:r>
                        <a:rPr lang="en-IN" sz="1800" spc="-1">
                          <a:latin typeface="Arial" panose="020B0604020202020204"/>
                          <a:sym typeface="+mn-ea"/>
                        </a:rPr>
                        <a:t>Route</a:t>
                      </a:r>
                      <a:endParaRPr lang="en-US"/>
                    </a:p>
                  </a:txBody>
                  <a:tcPr/>
                </a:tc>
                <a:tc>
                  <a:txBody>
                    <a:bodyPr/>
                    <a:p>
                      <a:pPr>
                        <a:buNone/>
                      </a:pPr>
                      <a:r>
                        <a:rPr lang="en-IN" sz="1800" spc="-1">
                          <a:latin typeface="Arial" panose="020B0604020202020204"/>
                          <a:sym typeface="+mn-ea"/>
                        </a:rPr>
                        <a:t>The route taken by the flight to reach the destination</a:t>
                      </a:r>
                      <a:endParaRPr lang="en-US"/>
                    </a:p>
                  </a:txBody>
                  <a:tcPr/>
                </a:tc>
              </a:tr>
              <a:tr h="381000">
                <a:tc>
                  <a:txBody>
                    <a:bodyPr/>
                    <a:p>
                      <a:pPr>
                        <a:buNone/>
                      </a:pPr>
                      <a:r>
                        <a:rPr lang="en-IN" sz="1800" spc="-1">
                          <a:latin typeface="Arial" panose="020B0604020202020204"/>
                          <a:sym typeface="+mn-ea"/>
                        </a:rPr>
                        <a:t>Dep_Time</a:t>
                      </a:r>
                      <a:endParaRPr lang="en-US"/>
                    </a:p>
                  </a:txBody>
                  <a:tcPr/>
                </a:tc>
                <a:tc>
                  <a:txBody>
                    <a:bodyPr/>
                    <a:p>
                      <a:pPr>
                        <a:buNone/>
                      </a:pPr>
                      <a:r>
                        <a:rPr lang="en-IN" sz="1800" spc="-1">
                          <a:latin typeface="Arial" panose="020B0604020202020204"/>
                          <a:sym typeface="+mn-ea"/>
                        </a:rPr>
                        <a:t>The time when the journey starts from the source</a:t>
                      </a:r>
                      <a:endParaRPr lang="en-US"/>
                    </a:p>
                  </a:txBody>
                  <a:tcPr/>
                </a:tc>
              </a:tr>
              <a:tr h="381000">
                <a:tc>
                  <a:txBody>
                    <a:bodyPr/>
                    <a:p>
                      <a:pPr>
                        <a:buNone/>
                      </a:pPr>
                      <a:r>
                        <a:rPr lang="en-IN" sz="1800" spc="-1">
                          <a:latin typeface="Arial" panose="020B0604020202020204"/>
                          <a:sym typeface="+mn-ea"/>
                        </a:rPr>
                        <a:t>Arrival_Time</a:t>
                      </a:r>
                      <a:endParaRPr lang="en-US"/>
                    </a:p>
                  </a:txBody>
                  <a:tcPr/>
                </a:tc>
                <a:tc>
                  <a:txBody>
                    <a:bodyPr/>
                    <a:p>
                      <a:pPr>
                        <a:buNone/>
                      </a:pPr>
                      <a:r>
                        <a:rPr lang="en-IN" sz="1800" spc="-1">
                          <a:latin typeface="Arial" panose="020B0604020202020204"/>
                          <a:sym typeface="+mn-ea"/>
                        </a:rPr>
                        <a:t>Time of arrival at the destination.</a:t>
                      </a:r>
                      <a:endParaRPr lang="en-US"/>
                    </a:p>
                  </a:txBody>
                  <a:tcPr/>
                </a:tc>
              </a:tr>
              <a:tr h="381000">
                <a:tc>
                  <a:txBody>
                    <a:bodyPr/>
                    <a:p>
                      <a:pPr>
                        <a:buNone/>
                      </a:pPr>
                      <a:r>
                        <a:rPr lang="en-IN" sz="1800" spc="-1">
                          <a:latin typeface="Arial" panose="020B0604020202020204"/>
                          <a:sym typeface="+mn-ea"/>
                        </a:rPr>
                        <a:t>Duration</a:t>
                      </a:r>
                      <a:endParaRPr lang="en-US"/>
                    </a:p>
                  </a:txBody>
                  <a:tcPr/>
                </a:tc>
                <a:tc>
                  <a:txBody>
                    <a:bodyPr/>
                    <a:p>
                      <a:pPr>
                        <a:buNone/>
                      </a:pPr>
                      <a:r>
                        <a:rPr lang="en-IN" sz="1800" spc="-1">
                          <a:latin typeface="Arial" panose="020B0604020202020204"/>
                          <a:sym typeface="+mn-ea"/>
                        </a:rPr>
                        <a:t>Total duration of the flight.</a:t>
                      </a:r>
                      <a:endParaRPr lang="en-US"/>
                    </a:p>
                  </a:txBody>
                  <a:tcPr/>
                </a:tc>
              </a:tr>
              <a:tr h="381000">
                <a:tc>
                  <a:txBody>
                    <a:bodyPr/>
                    <a:p>
                      <a:pPr>
                        <a:buNone/>
                      </a:pPr>
                      <a:r>
                        <a:rPr lang="en-IN" sz="1800" spc="-1">
                          <a:latin typeface="Arial" panose="020B0604020202020204"/>
                          <a:sym typeface="+mn-ea"/>
                        </a:rPr>
                        <a:t>Total_Stops</a:t>
                      </a:r>
                      <a:endParaRPr lang="en-US"/>
                    </a:p>
                  </a:txBody>
                  <a:tcPr/>
                </a:tc>
                <a:tc>
                  <a:txBody>
                    <a:bodyPr/>
                    <a:p>
                      <a:pPr>
                        <a:buNone/>
                      </a:pPr>
                      <a:r>
                        <a:rPr lang="en-IN" sz="1800" spc="-1">
                          <a:latin typeface="Arial" panose="020B0604020202020204"/>
                          <a:sym typeface="+mn-ea"/>
                        </a:rPr>
                        <a:t>Total stops between the source and destination.</a:t>
                      </a:r>
                      <a:endParaRPr lang="en-US"/>
                    </a:p>
                  </a:txBody>
                  <a:tcPr/>
                </a:tc>
              </a:tr>
              <a:tr h="381000">
                <a:tc>
                  <a:txBody>
                    <a:bodyPr/>
                    <a:p>
                      <a:pPr>
                        <a:buNone/>
                      </a:pPr>
                      <a:r>
                        <a:rPr lang="en-IN" sz="1800" spc="-1">
                          <a:latin typeface="Arial" panose="020B0604020202020204"/>
                          <a:sym typeface="+mn-ea"/>
                        </a:rPr>
                        <a:t>Additional_Info</a:t>
                      </a:r>
                      <a:endParaRPr lang="en-US"/>
                    </a:p>
                  </a:txBody>
                  <a:tcPr/>
                </a:tc>
                <a:tc>
                  <a:txBody>
                    <a:bodyPr/>
                    <a:p>
                      <a:pPr>
                        <a:buNone/>
                      </a:pPr>
                      <a:r>
                        <a:rPr lang="en-IN" sz="1800" spc="-1">
                          <a:latin typeface="Arial" panose="020B0604020202020204"/>
                          <a:sym typeface="+mn-ea"/>
                        </a:rPr>
                        <a:t>Additional information about the flight</a:t>
                      </a:r>
                      <a:endParaRPr lang="en-US"/>
                    </a:p>
                  </a:txBody>
                  <a:tcPr/>
                </a:tc>
              </a:tr>
              <a:tr h="381000">
                <a:tc>
                  <a:txBody>
                    <a:bodyPr/>
                    <a:p>
                      <a:pPr>
                        <a:buNone/>
                      </a:pPr>
                      <a:r>
                        <a:rPr lang="en-IN" sz="1800" spc="-1">
                          <a:latin typeface="Arial" panose="020B0604020202020204"/>
                          <a:sym typeface="+mn-ea"/>
                        </a:rPr>
                        <a:t>Price</a:t>
                      </a:r>
                      <a:endParaRPr lang="en-US"/>
                    </a:p>
                  </a:txBody>
                  <a:tcPr/>
                </a:tc>
                <a:tc>
                  <a:txBody>
                    <a:bodyPr/>
                    <a:p>
                      <a:pPr>
                        <a:buNone/>
                      </a:pPr>
                      <a:r>
                        <a:rPr lang="en-IN" sz="1800" spc="-1">
                          <a:latin typeface="Arial" panose="020B0604020202020204"/>
                          <a:sym typeface="+mn-ea"/>
                        </a:rPr>
                        <a:t>Target, The price of the ticket()</a:t>
                      </a:r>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60000" y="360000"/>
            <a:ext cx="11160000" cy="2394000"/>
          </a:xfrm>
          <a:prstGeom prst="rect">
            <a:avLst/>
          </a:prstGeom>
          <a:noFill/>
          <a:ln>
            <a:noFill/>
          </a:ln>
        </p:spPr>
        <p:txBody>
          <a:bodyPr lIns="90000" tIns="45000" rIns="90000" bIns="45000"/>
          <a:lstStyle/>
          <a:p>
            <a:r>
              <a:rPr lang="en-IN" sz="1800" b="1" strike="noStrike" spc="-1">
                <a:latin typeface="Arial" panose="020B0604020202020204"/>
              </a:rPr>
              <a:t>EDA</a:t>
            </a:r>
            <a:r>
              <a:rPr lang="en-IN" sz="1800" b="0" strike="noStrike" spc="-1">
                <a:latin typeface="Arial" panose="020B0604020202020204"/>
              </a:rPr>
              <a:t>:</a:t>
            </a:r>
            <a:endParaRPr lang="en-IN" sz="1800" b="0" strike="noStrike" spc="-1">
              <a:latin typeface="Arial" panose="020B0604020202020204"/>
            </a:endParaRPr>
          </a:p>
          <a:p>
            <a:r>
              <a:rPr lang="en-IN" sz="1800" b="0" strike="noStrike" spc="-1">
                <a:latin typeface="Arial" panose="020B0604020202020204"/>
              </a:rPr>
              <a:t>1. Dropped </a:t>
            </a:r>
            <a:r>
              <a:rPr lang="en-IN" sz="1800" b="1" strike="noStrike" spc="-1">
                <a:latin typeface="Arial" panose="020B0604020202020204"/>
              </a:rPr>
              <a:t>Route </a:t>
            </a:r>
            <a:r>
              <a:rPr lang="en-IN" sz="1800" strike="noStrike" spc="-1">
                <a:latin typeface="Arial" panose="020B0604020202020204"/>
              </a:rPr>
              <a:t>column.</a:t>
            </a:r>
            <a:endParaRPr lang="en-IN" sz="1800" b="1" strike="noStrike" spc="-1">
              <a:latin typeface="Arial" panose="020B0604020202020204"/>
            </a:endParaRPr>
          </a:p>
          <a:p>
            <a:r>
              <a:rPr lang="en-IN" sz="1800" b="1" strike="noStrike" spc="-1">
                <a:latin typeface="Arial" panose="020B0604020202020204"/>
              </a:rPr>
              <a:t>2. Total_Stops </a:t>
            </a:r>
            <a:r>
              <a:rPr lang="en-IN" sz="1800" strike="noStrike" spc="-1">
                <a:latin typeface="Arial" panose="020B0604020202020204"/>
              </a:rPr>
              <a:t>has one null value which was dropped.</a:t>
            </a:r>
            <a:endParaRPr lang="en-IN" sz="1800" b="1" strike="noStrike" spc="-1">
              <a:latin typeface="Arial" panose="020B0604020202020204"/>
            </a:endParaRPr>
          </a:p>
          <a:p>
            <a:r>
              <a:rPr lang="en-IN" sz="1800" b="1" strike="noStrike" spc="-1">
                <a:latin typeface="Arial" panose="020B0604020202020204"/>
              </a:rPr>
              <a:t>3 Price column:</a:t>
            </a:r>
            <a:endParaRPr lang="en-IN" sz="1800" b="0" strike="noStrike" spc="-1">
              <a:latin typeface="Arial" panose="020B0604020202020204"/>
            </a:endParaRPr>
          </a:p>
          <a:p>
            <a:r>
              <a:rPr lang="en-IN" sz="1800" b="0" strike="noStrike" spc="-1">
                <a:latin typeface="Arial" panose="020B0604020202020204"/>
              </a:rPr>
              <a:t>- Dependant column 'price' is positively skewed, so outliers present in price column.</a:t>
            </a:r>
            <a:endParaRPr lang="en-IN" sz="1800" b="0" strike="noStrike" spc="-1">
              <a:latin typeface="Arial" panose="020B0604020202020204"/>
            </a:endParaRPr>
          </a:p>
          <a:p>
            <a:r>
              <a:rPr lang="en-IN" sz="1800" b="0" strike="noStrike" spc="-1">
                <a:latin typeface="Arial" panose="020B0604020202020204"/>
              </a:rPr>
              <a:t>- To handle outliers we have scaled the column values using log.</a:t>
            </a:r>
            <a:endParaRPr lang="en-IN" sz="1800" b="0" strike="noStrike" spc="-1">
              <a:latin typeface="Arial" panose="020B0604020202020204"/>
            </a:endParaRPr>
          </a:p>
          <a:p>
            <a:r>
              <a:rPr lang="en-IN" sz="1800" b="0" strike="noStrike" spc="-1">
                <a:latin typeface="Arial" panose="020B0604020202020204"/>
              </a:rPr>
              <a:t>- Min value for price is '1759', maximum price of flight it 79512 which can be treated as a outlier and hence it was dropped. Avergae flight cost if around Rs. 9000.</a:t>
            </a:r>
            <a:endParaRPr lang="en-IN" sz="1800" b="0" strike="noStrike" spc="-1">
              <a:latin typeface="Arial" panose="020B0604020202020204"/>
            </a:endParaRPr>
          </a:p>
        </p:txBody>
      </p:sp>
      <p:sp>
        <p:nvSpPr>
          <p:cNvPr id="122" name="TextShape 2"/>
          <p:cNvSpPr txBox="1"/>
          <p:nvPr/>
        </p:nvSpPr>
        <p:spPr>
          <a:xfrm>
            <a:off x="1830705" y="6287770"/>
            <a:ext cx="3415665" cy="346075"/>
          </a:xfrm>
          <a:prstGeom prst="rect">
            <a:avLst/>
          </a:prstGeom>
          <a:noFill/>
          <a:ln>
            <a:noFill/>
          </a:ln>
        </p:spPr>
        <p:txBody>
          <a:bodyPr lIns="90000" tIns="45000" rIns="90000" bIns="45000"/>
          <a:lstStyle/>
          <a:p>
            <a:r>
              <a:rPr lang="en-IN" sz="1800" b="0" strike="noStrike" spc="-1">
                <a:latin typeface="Arial" panose="020B0604020202020204"/>
              </a:rPr>
              <a:t>Price Before normalization</a:t>
            </a:r>
            <a:endParaRPr lang="en-IN" sz="1800" b="0" strike="noStrike" spc="-1">
              <a:latin typeface="Arial" panose="020B0604020202020204"/>
            </a:endParaRPr>
          </a:p>
        </p:txBody>
      </p:sp>
      <p:sp>
        <p:nvSpPr>
          <p:cNvPr id="123" name="TextShape 3"/>
          <p:cNvSpPr txBox="1"/>
          <p:nvPr/>
        </p:nvSpPr>
        <p:spPr>
          <a:xfrm>
            <a:off x="7219315" y="6287770"/>
            <a:ext cx="3175635" cy="346075"/>
          </a:xfrm>
          <a:prstGeom prst="rect">
            <a:avLst/>
          </a:prstGeom>
          <a:noFill/>
          <a:ln>
            <a:noFill/>
          </a:ln>
        </p:spPr>
        <p:txBody>
          <a:bodyPr lIns="90000" tIns="45000" rIns="90000" bIns="45000"/>
          <a:lstStyle/>
          <a:p>
            <a:r>
              <a:rPr lang="en-IN" sz="1800" b="0" strike="noStrike" spc="-1">
                <a:latin typeface="Arial" panose="020B0604020202020204"/>
              </a:rPr>
              <a:t>Price After normalising</a:t>
            </a: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553720" y="2842895"/>
            <a:ext cx="5425440" cy="3078480"/>
          </a:xfrm>
          <a:prstGeom prst="rect">
            <a:avLst/>
          </a:prstGeom>
        </p:spPr>
      </p:pic>
      <p:pic>
        <p:nvPicPr>
          <p:cNvPr id="3" name="Picture 2"/>
          <p:cNvPicPr>
            <a:picLocks noChangeAspect="1"/>
          </p:cNvPicPr>
          <p:nvPr/>
        </p:nvPicPr>
        <p:blipFill>
          <a:blip r:embed="rId2"/>
          <a:stretch>
            <a:fillRect/>
          </a:stretch>
        </p:blipFill>
        <p:spPr>
          <a:xfrm>
            <a:off x="5979160" y="2842895"/>
            <a:ext cx="5394960" cy="31318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09480" y="163080"/>
            <a:ext cx="11330280" cy="589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b="1" strike="noStrike" spc="-1">
                <a:solidFill>
                  <a:srgbClr val="000000"/>
                </a:solidFill>
                <a:latin typeface="Arial" panose="020B0604020202020204"/>
                <a:ea typeface="Arial" panose="020B0604020202020204"/>
              </a:rPr>
              <a:t>            Bivaraite analysis of total_stops vs price</a:t>
            </a:r>
            <a:endParaRPr lang="en-IN" sz="2000" b="1"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p:txBody>
      </p:sp>
      <p:sp>
        <p:nvSpPr>
          <p:cNvPr id="130" name="TextShape 3"/>
          <p:cNvSpPr txBox="1"/>
          <p:nvPr/>
        </p:nvSpPr>
        <p:spPr>
          <a:xfrm>
            <a:off x="792000" y="3672000"/>
            <a:ext cx="7087320" cy="430560"/>
          </a:xfrm>
          <a:prstGeom prst="rect">
            <a:avLst/>
          </a:prstGeom>
          <a:noFill/>
          <a:ln>
            <a:noFill/>
          </a:ln>
        </p:spPr>
        <p:txBody>
          <a:bodyPr lIns="90000" tIns="45000" rIns="90000" bIns="45000"/>
          <a:lstStyle/>
          <a:p>
            <a:r>
              <a:rPr lang="en-IN" sz="2000" b="1" strike="noStrike" spc="-1">
                <a:solidFill>
                  <a:srgbClr val="000000"/>
                </a:solidFill>
                <a:latin typeface="Arial" panose="020B0604020202020204"/>
                <a:ea typeface="Arial" panose="020B0604020202020204"/>
              </a:rPr>
              <a:t>neighbourhood_group</a:t>
            </a:r>
            <a:r>
              <a:rPr lang="en-IN" sz="2000" b="0" strike="noStrike" spc="-1">
                <a:solidFill>
                  <a:srgbClr val="000000"/>
                </a:solidFill>
                <a:latin typeface="Arial" panose="020B0604020202020204"/>
                <a:ea typeface="Arial" panose="020B0604020202020204"/>
              </a:rPr>
              <a:t> vs price</a:t>
            </a:r>
            <a:endParaRPr lang="en-IN" sz="20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946150" y="1302385"/>
            <a:ext cx="7010400" cy="4485005"/>
          </a:xfrm>
          <a:prstGeom prst="rect">
            <a:avLst/>
          </a:prstGeom>
        </p:spPr>
      </p:pic>
      <p:sp>
        <p:nvSpPr>
          <p:cNvPr id="4" name="Text Box 3"/>
          <p:cNvSpPr txBox="1"/>
          <p:nvPr/>
        </p:nvSpPr>
        <p:spPr>
          <a:xfrm>
            <a:off x="8175625" y="3864610"/>
            <a:ext cx="3322320" cy="1476375"/>
          </a:xfrm>
          <a:prstGeom prst="rect">
            <a:avLst/>
          </a:prstGeom>
          <a:noFill/>
        </p:spPr>
        <p:txBody>
          <a:bodyPr wrap="square" rtlCol="0">
            <a:spAutoFit/>
          </a:bodyPr>
          <a:p>
            <a:r>
              <a:rPr lang="en-US"/>
              <a:t>Insight:</a:t>
            </a:r>
            <a:endParaRPr lang="en-US"/>
          </a:p>
          <a:p>
            <a:r>
              <a:rPr lang="en-IN" altLang="en-US"/>
              <a:t>1. </a:t>
            </a:r>
            <a:r>
              <a:rPr lang="en-US"/>
              <a:t>flights with 2 and 3 stops costs more</a:t>
            </a:r>
            <a:endParaRPr lang="en-US"/>
          </a:p>
          <a:p>
            <a:r>
              <a:rPr lang="en-IN" altLang="en-US"/>
              <a:t>2. </a:t>
            </a:r>
            <a:r>
              <a:rPr lang="en-US"/>
              <a:t>non-stop flights cost cheapest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0085" y="782320"/>
            <a:ext cx="10901680" cy="635000"/>
          </a:xfrm>
        </p:spPr>
        <p:txBody>
          <a:bodyPr/>
          <a:p>
            <a:r>
              <a:rPr lang="en-IN" altLang="en-US" sz="1400"/>
              <a:t>            </a:t>
            </a:r>
            <a:r>
              <a:rPr lang="en-IN" altLang="en-US" sz="1800" b="1"/>
              <a:t>Bivariate Analysis of Airline and Price</a:t>
            </a:r>
            <a:endParaRPr lang="en-IN" altLang="en-US" sz="1800" b="1"/>
          </a:p>
        </p:txBody>
      </p:sp>
      <p:pic>
        <p:nvPicPr>
          <p:cNvPr id="5" name="Picture 4"/>
          <p:cNvPicPr>
            <a:picLocks noChangeAspect="1"/>
          </p:cNvPicPr>
          <p:nvPr/>
        </p:nvPicPr>
        <p:blipFill>
          <a:blip r:embed="rId1"/>
          <a:stretch>
            <a:fillRect/>
          </a:stretch>
        </p:blipFill>
        <p:spPr>
          <a:xfrm>
            <a:off x="680085" y="1560195"/>
            <a:ext cx="8313420" cy="4122420"/>
          </a:xfrm>
          <a:prstGeom prst="rect">
            <a:avLst/>
          </a:prstGeom>
        </p:spPr>
      </p:pic>
      <p:sp>
        <p:nvSpPr>
          <p:cNvPr id="6" name="Text Box 5"/>
          <p:cNvSpPr txBox="1"/>
          <p:nvPr/>
        </p:nvSpPr>
        <p:spPr>
          <a:xfrm>
            <a:off x="8993505" y="3971290"/>
            <a:ext cx="2484755" cy="1198880"/>
          </a:xfrm>
          <a:prstGeom prst="rect">
            <a:avLst/>
          </a:prstGeom>
          <a:noFill/>
        </p:spPr>
        <p:txBody>
          <a:bodyPr wrap="square" rtlCol="0">
            <a:spAutoFit/>
          </a:bodyPr>
          <a:p>
            <a:r>
              <a:rPr lang="en-US"/>
              <a:t>Insight:</a:t>
            </a:r>
            <a:endParaRPr lang="en-US"/>
          </a:p>
          <a:p>
            <a:r>
              <a:rPr lang="en-US"/>
              <a:t>Airline A and Airline I are having most expensive ticket cost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95120" y="321840"/>
            <a:ext cx="1181484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r>
              <a:rPr lang="en-IN" sz="2400" b="0" strike="noStrike" spc="-1">
                <a:solidFill>
                  <a:srgbClr val="000000"/>
                </a:solidFill>
                <a:latin typeface="Arial" panose="020B0604020202020204"/>
                <a:ea typeface="Arial" panose="020B0604020202020204"/>
              </a:rPr>
              <a:t>- </a:t>
            </a:r>
            <a:endParaRPr lang="en-IN" sz="2400" b="0" strike="noStrike" spc="-1">
              <a:latin typeface="Arial" panose="020B0604020202020204"/>
            </a:endParaRPr>
          </a:p>
          <a:p>
            <a:pPr>
              <a:lnSpc>
                <a:spcPct val="100000"/>
              </a:lnSpc>
              <a:spcBef>
                <a:spcPts val="480"/>
              </a:spcBef>
            </a:pPr>
            <a:endParaRPr lang="en-IN" sz="2400" b="0" strike="noStrike" spc="-1">
              <a:latin typeface="Arial" panose="020B0604020202020204"/>
            </a:endParaRPr>
          </a:p>
          <a:p>
            <a:pPr>
              <a:lnSpc>
                <a:spcPct val="100000"/>
              </a:lnSpc>
              <a:spcBef>
                <a:spcPts val="480"/>
              </a:spcBef>
            </a:pPr>
            <a:endParaRPr lang="en-IN" sz="2400" b="0" strike="noStrike" spc="-1">
              <a:latin typeface="Arial" panose="020B0604020202020204"/>
            </a:endParaRPr>
          </a:p>
        </p:txBody>
      </p:sp>
      <p:sp>
        <p:nvSpPr>
          <p:cNvPr id="133" name="TextShape 2"/>
          <p:cNvSpPr txBox="1"/>
          <p:nvPr/>
        </p:nvSpPr>
        <p:spPr>
          <a:xfrm>
            <a:off x="966135" y="990410"/>
            <a:ext cx="10080000" cy="504000"/>
          </a:xfrm>
          <a:prstGeom prst="rect">
            <a:avLst/>
          </a:prstGeom>
          <a:noFill/>
          <a:ln>
            <a:noFill/>
          </a:ln>
        </p:spPr>
        <p:txBody>
          <a:bodyPr lIns="90000" tIns="45000" rIns="90000" bIns="45000"/>
          <a:lstStyle/>
          <a:p>
            <a:r>
              <a:rPr lang="en-IN" sz="1800" b="0" strike="noStrike" spc="-1">
                <a:latin typeface="Arial" panose="020B0604020202020204"/>
              </a:rPr>
              <a:t>    </a:t>
            </a:r>
            <a:r>
              <a:rPr lang="en-IN" sz="1800" b="1" strike="noStrike" spc="-1">
                <a:latin typeface="Arial" panose="020B0604020202020204"/>
              </a:rPr>
              <a:t> Frequency distribution of Flights </a:t>
            </a:r>
            <a:endParaRPr lang="en-IN" sz="1800" b="1" strike="noStrike" spc="-1">
              <a:latin typeface="Arial" panose="020B0604020202020204"/>
            </a:endParaRPr>
          </a:p>
        </p:txBody>
      </p:sp>
      <p:sp>
        <p:nvSpPr>
          <p:cNvPr id="134" name="TextShape 3"/>
          <p:cNvSpPr txBox="1"/>
          <p:nvPr/>
        </p:nvSpPr>
        <p:spPr>
          <a:xfrm>
            <a:off x="7317475" y="3032580"/>
            <a:ext cx="4809960" cy="792000"/>
          </a:xfrm>
          <a:prstGeom prst="rect">
            <a:avLst/>
          </a:prstGeom>
          <a:noFill/>
          <a:ln>
            <a:noFill/>
          </a:ln>
        </p:spPr>
        <p:txBody>
          <a:bodyPr lIns="90000" tIns="45000" rIns="90000" bIns="45000"/>
          <a:lstStyle/>
          <a:p>
            <a:r>
              <a:rPr lang="en-IN" sz="1800" b="0" strike="noStrike" spc="-1">
                <a:latin typeface="Arial" panose="020B0604020202020204"/>
              </a:rPr>
              <a:t>Insight:</a:t>
            </a:r>
            <a:endParaRPr lang="en-IN" sz="1800" b="0" strike="noStrike" spc="-1">
              <a:latin typeface="Arial" panose="020B0604020202020204"/>
            </a:endParaRPr>
          </a:p>
          <a:p>
            <a:r>
              <a:rPr lang="en-IN" sz="1800" b="0" strike="noStrike" spc="-1">
                <a:latin typeface="Arial" panose="020B0604020202020204"/>
              </a:rPr>
              <a:t>Airline A has most number of flights</a:t>
            </a: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692150" y="1861820"/>
            <a:ext cx="6625590" cy="3822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909955"/>
            <a:ext cx="10972165" cy="716280"/>
          </a:xfrm>
        </p:spPr>
        <p:txBody>
          <a:bodyPr/>
          <a:p>
            <a:r>
              <a:rPr lang="en-IN" altLang="en-US" sz="2000" b="1"/>
              <a:t>        Bivariate analysis of Airline and Price</a:t>
            </a:r>
            <a:endParaRPr lang="en-IN" altLang="en-US" sz="2000" b="1"/>
          </a:p>
        </p:txBody>
      </p:sp>
      <p:pic>
        <p:nvPicPr>
          <p:cNvPr id="5" name="Picture 4"/>
          <p:cNvPicPr>
            <a:picLocks noChangeAspect="1"/>
          </p:cNvPicPr>
          <p:nvPr/>
        </p:nvPicPr>
        <p:blipFill>
          <a:blip r:embed="rId1"/>
          <a:stretch>
            <a:fillRect/>
          </a:stretch>
        </p:blipFill>
        <p:spPr>
          <a:xfrm>
            <a:off x="532765" y="1626235"/>
            <a:ext cx="8427720" cy="4152900"/>
          </a:xfrm>
          <a:prstGeom prst="rect">
            <a:avLst/>
          </a:prstGeom>
        </p:spPr>
      </p:pic>
      <p:sp>
        <p:nvSpPr>
          <p:cNvPr id="6" name="Text Box 5"/>
          <p:cNvSpPr txBox="1"/>
          <p:nvPr/>
        </p:nvSpPr>
        <p:spPr>
          <a:xfrm>
            <a:off x="8960485" y="4081780"/>
            <a:ext cx="2505710" cy="1198880"/>
          </a:xfrm>
          <a:prstGeom prst="rect">
            <a:avLst/>
          </a:prstGeom>
          <a:noFill/>
        </p:spPr>
        <p:txBody>
          <a:bodyPr wrap="square" rtlCol="0">
            <a:spAutoFit/>
          </a:bodyPr>
          <a:p>
            <a:r>
              <a:rPr lang="en-US"/>
              <a:t>Insight: </a:t>
            </a:r>
            <a:endParaRPr lang="en-US"/>
          </a:p>
          <a:p>
            <a:r>
              <a:rPr lang="en-US"/>
              <a:t>Airline A and C are showing wide range of variaton in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4249</Words>
  <Application>WPS Presentation</Application>
  <PresentationFormat>Widescreen</PresentationFormat>
  <Paragraphs>215</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14</vt:i4>
      </vt:variant>
    </vt:vector>
  </HeadingPairs>
  <TitlesOfParts>
    <vt:vector size="29" baseType="lpstr">
      <vt:lpstr>Arial</vt:lpstr>
      <vt:lpstr>SimSun</vt:lpstr>
      <vt:lpstr>Wingdings</vt:lpstr>
      <vt:lpstr>Arial</vt:lpstr>
      <vt:lpstr>Symbol</vt:lpstr>
      <vt:lpstr>Symbol</vt:lpstr>
      <vt:lpstr>Microsoft YaHei</vt:lpstr>
      <vt:lpstr>Arial Unicode MS</vt:lpstr>
      <vt:lpstr>DejaVu Sans</vt:lpstr>
      <vt:lpstr>Calibri</vt:lpstr>
      <vt:lpstr>Yu Gothic UI Semibold</vt:lpstr>
      <vt:lpstr>Microsoft JhengHei</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Abhineet</cp:lastModifiedBy>
  <cp:revision>62</cp:revision>
  <dcterms:created xsi:type="dcterms:W3CDTF">2020-10-09T03:31:00Z</dcterms:created>
  <dcterms:modified xsi:type="dcterms:W3CDTF">2020-10-29T17:32:12Z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1033-11.2.0.9718</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