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9" r:id="rId5"/>
    <p:sldId id="261" r:id="rId6"/>
    <p:sldId id="269" r:id="rId7"/>
    <p:sldId id="267" r:id="rId8"/>
    <p:sldId id="26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54810"/>
            <a:ext cx="9144000" cy="2649855"/>
          </a:xfrm>
        </p:spPr>
        <p:txBody>
          <a:bodyPr>
            <a:normAutofit/>
          </a:bodyPr>
          <a:lstStyle/>
          <a:p>
            <a:r>
              <a:rPr lang="en-IN" sz="3600" b="1" spc="-1" dirty="0" err="1">
                <a:solidFill>
                  <a:srgbClr val="808080"/>
                </a:solidFill>
                <a:latin typeface="Arial" panose="020B0604020202020204"/>
                <a:ea typeface="Arial" panose="020B0604020202020204"/>
                <a:sym typeface="+mn-ea"/>
              </a:rPr>
              <a:t>Greyatom</a:t>
            </a:r>
            <a:r>
              <a:rPr lang="en-IN" sz="3600" b="1" spc="-1" dirty="0">
                <a:solidFill>
                  <a:srgbClr val="808080"/>
                </a:solidFill>
                <a:latin typeface="Arial" panose="020B0604020202020204"/>
                <a:ea typeface="Arial" panose="020B0604020202020204"/>
                <a:sym typeface="+mn-ea"/>
              </a:rPr>
              <a:t> Test</a:t>
            </a:r>
            <a:br>
              <a:rPr lang="en-IN" sz="3600" b="0" strike="noStrike" spc="-1" dirty="0">
                <a:latin typeface="Arial" panose="020B0604020202020204"/>
              </a:rPr>
            </a:br>
            <a:r>
              <a:rPr lang="en-IN" sz="3600" b="1" spc="-1">
                <a:ln w="22225">
                  <a:solidFill>
                    <a:schemeClr val="accent2"/>
                  </a:solidFill>
                  <a:prstDash val="solid"/>
                </a:ln>
                <a:solidFill>
                  <a:srgbClr val="FF0000"/>
                </a:solidFill>
                <a:effectLst/>
                <a:latin typeface="Arial" panose="020B0604020202020204"/>
                <a:ea typeface="Arial" panose="020B0604020202020204"/>
                <a:sym typeface="+mn-ea"/>
              </a:rPr>
              <a:t>Review Sentiment Prediction</a:t>
            </a:r>
            <a:br>
              <a:rPr lang="en-IN" sz="3600" b="1" strike="noStrike" spc="-1">
                <a:solidFill>
                  <a:srgbClr val="808080"/>
                </a:solidFill>
                <a:latin typeface="Arial" panose="020B0604020202020204"/>
                <a:ea typeface="Arial" panose="020B0604020202020204"/>
              </a:rPr>
            </a:br>
            <a:r>
              <a:rPr lang="en-IN" sz="2000" spc="-1" dirty="0">
                <a:solidFill>
                  <a:srgbClr val="808080"/>
                </a:solidFill>
                <a:latin typeface="Arial" panose="020B0604020202020204"/>
                <a:ea typeface="Arial" panose="020B0604020202020204"/>
                <a:sym typeface="+mn-ea"/>
              </a:rPr>
              <a:t>presented by - Abhineet</a:t>
            </a:r>
            <a:br>
              <a:rPr lang="en-IN" b="0" strike="noStrike" spc="-1" dirty="0">
                <a:latin typeface="Arial" panose="020B0604020202020204"/>
              </a:rPr>
            </a:b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99390" y="193675"/>
            <a:ext cx="11813540" cy="6520180"/>
          </a:xfrm>
        </p:spPr>
        <p:txBody>
          <a:bodyPr/>
          <a:p>
            <a:pPr marL="0" indent="0">
              <a:buNone/>
            </a:pPr>
            <a:r>
              <a:rPr lang="en-IN" altLang="en-US"/>
              <a:t> 				</a:t>
            </a:r>
            <a:endParaRPr lang="en-IN" altLang="en-US"/>
          </a:p>
          <a:p>
            <a:pPr marL="0" indent="0">
              <a:buNone/>
            </a:pPr>
            <a:r>
              <a:rPr lang="en-IN" altLang="en-US"/>
              <a:t>				   </a:t>
            </a:r>
            <a:r>
              <a:rPr lang="en-IN" altLang="en-US">
                <a:solidFill>
                  <a:schemeClr val="tx2"/>
                </a:solidFill>
              </a:rPr>
              <a:t>PROBLEM STATEMENT</a:t>
            </a:r>
            <a:endParaRPr lang="en-IN" altLang="en-US">
              <a:solidFill>
                <a:schemeClr val="tx2"/>
              </a:solidFill>
            </a:endParaRPr>
          </a:p>
          <a:p>
            <a:pPr marL="0" indent="0">
              <a:buNone/>
            </a:pPr>
            <a:endParaRPr lang="en-IN" altLang="en-US">
              <a:solidFill>
                <a:schemeClr val="tx1"/>
              </a:solidFill>
            </a:endParaRPr>
          </a:p>
          <a:p>
            <a:pPr marL="431800" indent="-323850">
              <a:spcBef>
                <a:spcPts val="1415"/>
              </a:spcBef>
              <a:buClr>
                <a:srgbClr val="000000"/>
              </a:buClr>
              <a:buSzPct val="45000"/>
              <a:buFont typeface="Wingdings" panose="05000000000000000000" pitchFamily="2" charset="2"/>
              <a:buChar char=""/>
            </a:pPr>
            <a:r>
              <a:rPr lang="en-IN" sz="2000" spc="-1">
                <a:solidFill>
                  <a:schemeClr val="tx1"/>
                </a:solidFill>
                <a:latin typeface="Arial" panose="020B0604020202020204"/>
                <a:sym typeface="+mn-ea"/>
              </a:rPr>
              <a:t>You have been hired by this marketing company to assess and predict the reviews that they have gathered on their products. Based on the review text provided, you need to predict whether the feedback has a positive or negative sentiment</a:t>
            </a:r>
            <a:endParaRPr lang="en-IN" sz="2000" spc="-1">
              <a:solidFill>
                <a:schemeClr val="tx1"/>
              </a:solidFill>
              <a:latin typeface="Arial" panose="020B0604020202020204"/>
              <a:sym typeface="+mn-ea"/>
            </a:endParaRPr>
          </a:p>
          <a:p>
            <a:pPr marL="431800" indent="-323850">
              <a:spcBef>
                <a:spcPts val="1415"/>
              </a:spcBef>
              <a:buClr>
                <a:srgbClr val="000000"/>
              </a:buClr>
              <a:buSzPct val="45000"/>
              <a:buFont typeface="Wingdings" panose="05000000000000000000" pitchFamily="2" charset="2"/>
              <a:buChar char=""/>
            </a:pPr>
            <a:r>
              <a:rPr lang="en-IN" sz="2000" spc="-1">
                <a:solidFill>
                  <a:schemeClr val="tx1"/>
                </a:solidFill>
                <a:latin typeface="Arial" panose="020B0604020202020204"/>
                <a:sym typeface="+mn-ea"/>
              </a:rPr>
              <a:t>Lets build Machine leaning model to predict Reviews Sentiment.</a:t>
            </a:r>
            <a:endParaRPr lang="en-IN" sz="2000" b="0" strike="noStrike" spc="-1">
              <a:solidFill>
                <a:schemeClr val="tx1"/>
              </a:solidFill>
              <a:latin typeface="Arial" panose="020B0604020202020204"/>
            </a:endParaRPr>
          </a:p>
          <a:p>
            <a:pPr marL="0" indent="0">
              <a:buNone/>
            </a:pPr>
            <a:endParaRPr lang="en-IN" altLang="en-US" sz="2000" b="0" strike="noStrike" spc="-1">
              <a:solidFill>
                <a:schemeClr val="tx1"/>
              </a:solidFill>
              <a:latin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30835" y="172720"/>
            <a:ext cx="11712575" cy="6531610"/>
          </a:xfrm>
        </p:spPr>
        <p:txBody>
          <a:bodyPr/>
          <a:p>
            <a:r>
              <a:rPr lang="en-IN" altLang="en-US"/>
              <a:t>Business Insights:</a:t>
            </a:r>
            <a:endParaRPr lang="en-IN" altLang="en-US"/>
          </a:p>
          <a:p>
            <a:endParaRPr lang="en-IN" altLang="en-US"/>
          </a:p>
          <a:p>
            <a:r>
              <a:rPr lang="en-IN" altLang="en-US" sz="2000"/>
              <a:t>Understanding Target variable Distribution in data</a:t>
            </a:r>
            <a:endParaRPr lang="en-IN" altLang="en-US" sz="2000"/>
          </a:p>
          <a:p>
            <a:r>
              <a:rPr lang="en-IN" altLang="en-US" sz="2000"/>
              <a:t>Gender Distribution where campaign has gained or failed respectievely.</a:t>
            </a:r>
            <a:endParaRPr lang="en-IN" altLang="en-US" sz="2000"/>
          </a:p>
          <a:p>
            <a:r>
              <a:rPr lang="en-IN" sz="2000" spc="-1">
                <a:solidFill>
                  <a:srgbClr val="000000"/>
                </a:solidFill>
                <a:latin typeface="Arial" panose="020B0604020202020204"/>
                <a:ea typeface="Arial" panose="020B0604020202020204"/>
                <a:sym typeface="+mn-ea"/>
              </a:rPr>
              <a:t>Detect outliers in the data and handle them.</a:t>
            </a:r>
            <a:endParaRPr lang="en-IN" sz="2000" spc="-1">
              <a:solidFill>
                <a:srgbClr val="000000"/>
              </a:solidFill>
              <a:latin typeface="Arial" panose="020B0604020202020204"/>
              <a:ea typeface="Arial" panose="020B0604020202020204"/>
              <a:sym typeface="+mn-ea"/>
            </a:endParaRPr>
          </a:p>
          <a:p>
            <a:r>
              <a:rPr lang="en-IN" sz="2000" spc="-1">
                <a:solidFill>
                  <a:srgbClr val="000000"/>
                </a:solidFill>
                <a:latin typeface="Arial" panose="020B0604020202020204"/>
                <a:ea typeface="Arial" panose="020B0604020202020204"/>
                <a:sym typeface="+mn-ea"/>
              </a:rPr>
              <a:t>Do analysis to detect correleation among the columns and handle it.</a:t>
            </a:r>
            <a:endParaRPr lang="en-IN" sz="2000" b="0" strike="noStrike" spc="-1">
              <a:latin typeface="Arial" panose="020B0604020202020204"/>
            </a:endParaRPr>
          </a:p>
          <a:p>
            <a:endParaRPr lang="en-IN" altLang="en-US" sz="2000"/>
          </a:p>
          <a:p>
            <a:r>
              <a:rPr lang="en-IN" sz="2000" spc="-1">
                <a:solidFill>
                  <a:srgbClr val="000000"/>
                </a:solidFill>
                <a:latin typeface="Arial" panose="020B0604020202020204"/>
                <a:ea typeface="Arial" panose="020B0604020202020204"/>
                <a:sym typeface="+mn-ea"/>
              </a:rPr>
              <a:t>Evaluation Metric:</a:t>
            </a:r>
            <a:endParaRPr lang="en-IN" sz="2000" b="0" strike="noStrike" spc="-1">
              <a:latin typeface="Arial" panose="020B0604020202020204"/>
            </a:endParaRPr>
          </a:p>
          <a:p>
            <a:r>
              <a:rPr lang="en-IN" sz="2000" spc="-1">
                <a:solidFill>
                  <a:srgbClr val="000000"/>
                </a:solidFill>
                <a:latin typeface="Arial" panose="020B0604020202020204"/>
                <a:ea typeface="Arial" panose="020B0604020202020204"/>
                <a:sym typeface="+mn-ea"/>
              </a:rPr>
              <a:t>Precision_score(macro)</a:t>
            </a:r>
            <a:endParaRPr lang="en-IN" sz="2000" b="0" strike="noStrike" spc="-1">
              <a:latin typeface="Arial" panose="020B0604020202020204"/>
            </a:endParaRPr>
          </a:p>
          <a:p>
            <a:endParaRPr lang="en-IN" alt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73710" y="456565"/>
            <a:ext cx="11326495" cy="6003925"/>
          </a:xfrm>
        </p:spPr>
        <p:txBody>
          <a:bodyPr/>
          <a:p>
            <a:r>
              <a:rPr lang="en-IN" altLang="en-US"/>
              <a:t>EDA</a:t>
            </a:r>
            <a:endParaRPr lang="en-IN" altLang="en-US"/>
          </a:p>
          <a:p>
            <a:r>
              <a:rPr lang="en-IN" sz="2000" spc="-1">
                <a:latin typeface="Arial" panose="020B0604020202020204"/>
                <a:sym typeface="+mn-ea"/>
              </a:rPr>
              <a:t> Dropped id column.</a:t>
            </a:r>
            <a:endParaRPr lang="en-IN" sz="2000" b="1" strike="noStrike" spc="-1">
              <a:latin typeface="Arial" panose="020B0604020202020204"/>
            </a:endParaRPr>
          </a:p>
          <a:p>
            <a:r>
              <a:rPr lang="en-IN" sz="2000" b="1" spc="-1">
                <a:latin typeface="Arial" panose="020B0604020202020204"/>
                <a:sym typeface="+mn-ea"/>
              </a:rPr>
              <a:t> </a:t>
            </a:r>
            <a:r>
              <a:rPr lang="en-IN" sz="2000" spc="-1">
                <a:latin typeface="Arial" panose="020B0604020202020204"/>
                <a:sym typeface="+mn-ea"/>
              </a:rPr>
              <a:t>There were no null values.</a:t>
            </a:r>
            <a:endParaRPr lang="en-IN" sz="2000" strike="noStrike" spc="-1">
              <a:latin typeface="Arial" panose="020B0604020202020204"/>
            </a:endParaRPr>
          </a:p>
          <a:p>
            <a:r>
              <a:rPr lang="en-IN" sz="2000" spc="-1">
                <a:latin typeface="Arial" panose="020B0604020202020204"/>
                <a:sym typeface="+mn-ea"/>
              </a:rPr>
              <a:t> Netgain column</a:t>
            </a:r>
            <a:r>
              <a:rPr lang="en-IN" sz="2000" b="1" spc="-1">
                <a:latin typeface="Arial" panose="020B0604020202020204"/>
                <a:sym typeface="+mn-ea"/>
              </a:rPr>
              <a:t>:</a:t>
            </a:r>
            <a:endParaRPr lang="en-IN" sz="2000" b="0" strike="noStrike" spc="-1">
              <a:latin typeface="Arial" panose="020B0604020202020204"/>
            </a:endParaRPr>
          </a:p>
          <a:p>
            <a:pPr marL="0" indent="0">
              <a:buNone/>
            </a:pPr>
            <a:r>
              <a:rPr lang="en-IN" sz="2000" spc="-1">
                <a:latin typeface="Arial" panose="020B0604020202020204"/>
                <a:sym typeface="+mn-ea"/>
              </a:rPr>
              <a:t>    - There was imbalance in the data. Value counts observed are as 0:2512, 1</a:t>
            </a:r>
            <a:r>
              <a:rPr lang="en-IN" sz="2000" b="0" strike="noStrike" spc="-1">
                <a:latin typeface="Arial" panose="020B0604020202020204"/>
              </a:rPr>
              <a:t>:86</a:t>
            </a:r>
            <a:endParaRPr lang="en-IN" sz="2000" b="0" strike="noStrike" spc="-1">
              <a:latin typeface="Arial" panose="020B0604020202020204"/>
            </a:endParaRPr>
          </a:p>
          <a:p>
            <a:pPr marL="0" indent="0">
              <a:buNone/>
            </a:pPr>
            <a:r>
              <a:rPr lang="en-IN" sz="2000" spc="-1">
                <a:latin typeface="Arial" panose="020B0604020202020204"/>
                <a:sym typeface="+mn-ea"/>
              </a:rPr>
              <a:t>    - Class imbalance was handled to train the model.</a:t>
            </a:r>
            <a:endParaRPr lang="en-IN" sz="2000" b="0" strike="noStrike" spc="-1">
              <a:latin typeface="Arial" panose="020B0604020202020204"/>
            </a:endParaRPr>
          </a:p>
          <a:p>
            <a:endParaRPr lang="en-IN" altLang="en-US" sz="2000"/>
          </a:p>
          <a:p>
            <a:endParaRPr lang="en-IN" altLang="en-US" sz="2000"/>
          </a:p>
        </p:txBody>
      </p:sp>
      <p:pic>
        <p:nvPicPr>
          <p:cNvPr id="2" name="Picture 1"/>
          <p:cNvPicPr>
            <a:picLocks noChangeAspect="1"/>
          </p:cNvPicPr>
          <p:nvPr/>
        </p:nvPicPr>
        <p:blipFill>
          <a:blip r:embed="rId1"/>
          <a:stretch>
            <a:fillRect/>
          </a:stretch>
        </p:blipFill>
        <p:spPr>
          <a:xfrm>
            <a:off x="3413125" y="3201670"/>
            <a:ext cx="4154170" cy="274701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78130" y="175895"/>
            <a:ext cx="11645900" cy="6510655"/>
          </a:xfrm>
        </p:spPr>
        <p:txBody>
          <a:bodyPr/>
          <a:p>
            <a:pPr marL="0" indent="0">
              <a:buNone/>
            </a:pPr>
            <a:endParaRPr lang="en-IN" altLang="en-US"/>
          </a:p>
          <a:p>
            <a:pPr marL="0" indent="0">
              <a:buNone/>
            </a:pPr>
            <a:endParaRPr lang="en-IN" altLang="en-US"/>
          </a:p>
          <a:p>
            <a:pPr marL="0" indent="0">
              <a:buNone/>
            </a:pPr>
            <a:r>
              <a:rPr lang="en-IN" altLang="en-US"/>
              <a:t>                Class imbalance was corrected using RandomOverSampler</a:t>
            </a:r>
            <a:endParaRPr lang="en-IN" altLang="en-US"/>
          </a:p>
          <a:p>
            <a:pPr marL="0" indent="0">
              <a:buNone/>
            </a:pPr>
            <a:endParaRPr lang="en-IN" altLang="en-US"/>
          </a:p>
          <a:p>
            <a:pPr marL="0" indent="0">
              <a:buNone/>
            </a:pPr>
            <a:endParaRPr lang="en-IN" altLang="en-US"/>
          </a:p>
        </p:txBody>
      </p:sp>
      <p:pic>
        <p:nvPicPr>
          <p:cNvPr id="4" name="Picture 3"/>
          <p:cNvPicPr>
            <a:picLocks noChangeAspect="1"/>
          </p:cNvPicPr>
          <p:nvPr/>
        </p:nvPicPr>
        <p:blipFill>
          <a:blip r:embed="rId1"/>
          <a:stretch>
            <a:fillRect/>
          </a:stretch>
        </p:blipFill>
        <p:spPr>
          <a:xfrm>
            <a:off x="3296920" y="2082165"/>
            <a:ext cx="5210175" cy="344868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72110" y="274955"/>
            <a:ext cx="11468735" cy="6297295"/>
          </a:xfrm>
        </p:spPr>
        <p:txBody>
          <a:bodyPr/>
          <a:p>
            <a:endParaRPr lang="en-IN" altLang="en-US"/>
          </a:p>
          <a:p>
            <a:r>
              <a:rPr lang="en-IN" altLang="en-US"/>
              <a:t>Models to train the data</a:t>
            </a:r>
            <a:endParaRPr lang="en-IN" altLang="en-US"/>
          </a:p>
          <a:p>
            <a:endParaRPr lang="en-IN" altLang="en-US"/>
          </a:p>
          <a:p>
            <a:pPr marL="0" indent="0">
              <a:buNone/>
            </a:pPr>
            <a:r>
              <a:rPr lang="en-IN" sz="2000" spc="-1">
                <a:solidFill>
                  <a:srgbClr val="000000"/>
                </a:solidFill>
                <a:latin typeface="+mn-ea"/>
                <a:ea typeface="Arial" panose="020B0604020202020204"/>
                <a:cs typeface="+mn-ea"/>
                <a:sym typeface="+mn-ea"/>
              </a:rPr>
              <a:t>Various Vanilla models were assessed without upsampling the data and tried on the models. The models were:</a:t>
            </a:r>
            <a:endParaRPr lang="en-IN" sz="2000" spc="-1">
              <a:solidFill>
                <a:srgbClr val="000000"/>
              </a:solidFill>
              <a:latin typeface="+mn-ea"/>
              <a:ea typeface="Arial" panose="020B0604020202020204"/>
              <a:cs typeface="+mn-ea"/>
              <a:sym typeface="+mn-ea"/>
            </a:endParaRPr>
          </a:p>
          <a:p>
            <a:r>
              <a:rPr lang="en-IN" sz="2000" spc="-1">
                <a:solidFill>
                  <a:srgbClr val="000000"/>
                </a:solidFill>
                <a:latin typeface="+mn-ea"/>
                <a:ea typeface="Arial" panose="020B0604020202020204"/>
                <a:cs typeface="+mn-ea"/>
                <a:sym typeface="+mn-ea"/>
              </a:rPr>
              <a:t>Logistic Regression</a:t>
            </a:r>
            <a:endParaRPr lang="en-IN" sz="2000" spc="-1">
              <a:solidFill>
                <a:srgbClr val="000000"/>
              </a:solidFill>
              <a:latin typeface="+mn-ea"/>
              <a:ea typeface="Arial" panose="020B0604020202020204"/>
              <a:cs typeface="+mn-ea"/>
              <a:sym typeface="+mn-ea"/>
            </a:endParaRPr>
          </a:p>
          <a:p>
            <a:r>
              <a:rPr lang="en-IN" altLang="en-US" sz="2000">
                <a:latin typeface="+mn-ea"/>
                <a:cs typeface="+mn-ea"/>
              </a:rPr>
              <a:t>MultinomialNB</a:t>
            </a:r>
            <a:endParaRPr lang="en-IN" altLang="en-US" sz="2000">
              <a:latin typeface="+mn-ea"/>
              <a:cs typeface="+mn-ea"/>
            </a:endParaRPr>
          </a:p>
          <a:p>
            <a:r>
              <a:rPr lang="en-IN" altLang="en-US" sz="2000">
                <a:latin typeface="+mn-ea"/>
                <a:cs typeface="+mn-ea"/>
              </a:rPr>
              <a:t>RandomForestClassifier</a:t>
            </a:r>
            <a:endParaRPr lang="en-IN" altLang="en-US" sz="2000">
              <a:latin typeface="+mn-ea"/>
              <a:cs typeface="+mn-ea"/>
            </a:endParaRPr>
          </a:p>
          <a:p>
            <a:r>
              <a:rPr lang="en-IN" altLang="en-US" sz="2000">
                <a:latin typeface="+mn-ea"/>
                <a:cs typeface="+mn-ea"/>
              </a:rPr>
              <a:t>XGBClassifier</a:t>
            </a:r>
            <a:endParaRPr lang="en-IN" altLang="en-US" sz="2000">
              <a:latin typeface="+mn-ea"/>
              <a:cs typeface="+mn-ea"/>
            </a:endParaRPr>
          </a:p>
          <a:p>
            <a:r>
              <a:rPr lang="en-IN" altLang="en-US" sz="2000">
                <a:latin typeface="+mn-ea"/>
                <a:cs typeface="+mn-ea"/>
              </a:rPr>
              <a:t>GradientBoostingClassifier</a:t>
            </a:r>
            <a:endParaRPr lang="en-IN" altLang="en-US" sz="2000">
              <a:latin typeface="+mn-ea"/>
              <a:cs typeface="+mn-ea"/>
            </a:endParaRPr>
          </a:p>
          <a:p>
            <a:endParaRPr lang="en-IN" altLang="en-US" sz="2000">
              <a:latin typeface="+mn-ea"/>
              <a:cs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40995" y="304165"/>
            <a:ext cx="11448415" cy="6278245"/>
          </a:xfrm>
        </p:spPr>
        <p:txBody>
          <a:bodyPr/>
          <a:p>
            <a:endParaRPr lang="en-IN" spc="-1">
              <a:solidFill>
                <a:srgbClr val="000000"/>
              </a:solidFill>
              <a:latin typeface="Arial" panose="020B0604020202020204"/>
              <a:ea typeface="Arial" panose="020B0604020202020204"/>
              <a:sym typeface="+mn-ea"/>
            </a:endParaRPr>
          </a:p>
          <a:p>
            <a:r>
              <a:rPr lang="en-IN" spc="-1">
                <a:solidFill>
                  <a:srgbClr val="000000"/>
                </a:solidFill>
                <a:latin typeface="Arial" panose="020B0604020202020204"/>
                <a:ea typeface="Arial" panose="020B0604020202020204"/>
                <a:sym typeface="+mn-ea"/>
              </a:rPr>
              <a:t>Results of the Models:</a:t>
            </a:r>
            <a:endParaRPr lang="en-IN" spc="-1">
              <a:solidFill>
                <a:srgbClr val="000000"/>
              </a:solidFill>
              <a:latin typeface="Arial" panose="020B0604020202020204"/>
              <a:ea typeface="Arial" panose="020B0604020202020204"/>
              <a:sym typeface="+mn-ea"/>
            </a:endParaRPr>
          </a:p>
          <a:p>
            <a:endParaRPr lang="en-IN" b="0" strike="noStrike" spc="-1">
              <a:solidFill>
                <a:srgbClr val="000000"/>
              </a:solidFill>
              <a:latin typeface="Arial" panose="020B0604020202020204"/>
              <a:ea typeface="Arial" panose="020B0604020202020204"/>
              <a:sym typeface="+mn-ea"/>
            </a:endParaRPr>
          </a:p>
          <a:p>
            <a:endParaRPr lang="en-IN" b="0" strike="noStrike" spc="-1">
              <a:latin typeface="Arial" panose="020B0604020202020204"/>
            </a:endParaRPr>
          </a:p>
          <a:p>
            <a:endParaRPr lang="en-US"/>
          </a:p>
          <a:p>
            <a:endParaRPr lang="en-US"/>
          </a:p>
        </p:txBody>
      </p:sp>
      <p:graphicFrame>
        <p:nvGraphicFramePr>
          <p:cNvPr id="4" name="Table 3"/>
          <p:cNvGraphicFramePr/>
          <p:nvPr/>
        </p:nvGraphicFramePr>
        <p:xfrm>
          <a:off x="2270760" y="2171700"/>
          <a:ext cx="5494655" cy="2854325"/>
        </p:xfrm>
        <a:graphic>
          <a:graphicData uri="http://schemas.openxmlformats.org/drawingml/2006/table">
            <a:tbl>
              <a:tblPr firstRow="1" bandRow="1">
                <a:tableStyleId>{5C22544A-7EE6-4342-B048-85BDC9FD1C3A}</a:tableStyleId>
              </a:tblPr>
              <a:tblGrid>
                <a:gridCol w="3054985"/>
                <a:gridCol w="2439670"/>
              </a:tblGrid>
              <a:tr h="649605">
                <a:tc>
                  <a:txBody>
                    <a:bodyPr/>
                    <a:p>
                      <a:pPr>
                        <a:buNone/>
                      </a:pPr>
                      <a:r>
                        <a:rPr lang="en-IN" altLang="en-US"/>
                        <a:t>Model</a:t>
                      </a:r>
                      <a:endParaRPr lang="en-IN" altLang="en-US"/>
                    </a:p>
                  </a:txBody>
                  <a:tcPr/>
                </a:tc>
                <a:tc>
                  <a:txBody>
                    <a:bodyPr/>
                    <a:p>
                      <a:pPr>
                        <a:buNone/>
                      </a:pPr>
                      <a:r>
                        <a:rPr lang="en-IN" altLang="en-US"/>
                        <a:t>Precision_score(macro)</a:t>
                      </a:r>
                      <a:endParaRPr lang="en-IN" altLang="en-US"/>
                    </a:p>
                  </a:txBody>
                  <a:tcPr/>
                </a:tc>
              </a:tr>
              <a:tr h="387985">
                <a:tc>
                  <a:txBody>
                    <a:bodyPr/>
                    <a:p>
                      <a:pPr>
                        <a:buNone/>
                      </a:pPr>
                      <a:r>
                        <a:rPr lang="en-US"/>
                        <a:t>logisticRegression</a:t>
                      </a:r>
                      <a:endParaRPr lang="en-US"/>
                    </a:p>
                  </a:txBody>
                  <a:tcPr/>
                </a:tc>
                <a:tc>
                  <a:txBody>
                    <a:bodyPr/>
                    <a:p>
                      <a:pPr>
                        <a:buNone/>
                      </a:pPr>
                      <a:r>
                        <a:rPr lang="en-IN" altLang="en-US"/>
                        <a:t>0.95</a:t>
                      </a:r>
                      <a:endParaRPr lang="en-IN" altLang="en-US"/>
                    </a:p>
                  </a:txBody>
                  <a:tcPr/>
                </a:tc>
              </a:tr>
              <a:tr h="652780">
                <a:tc>
                  <a:txBody>
                    <a:bodyPr/>
                    <a:p>
                      <a:pPr>
                        <a:buNone/>
                      </a:pPr>
                      <a:r>
                        <a:rPr lang="en-US"/>
                        <a:t>RandomForestClassifier</a:t>
                      </a:r>
                      <a:endParaRPr lang="en-US"/>
                    </a:p>
                  </a:txBody>
                  <a:tcPr/>
                </a:tc>
                <a:tc>
                  <a:txBody>
                    <a:bodyPr/>
                    <a:p>
                      <a:pPr>
                        <a:buNone/>
                      </a:pPr>
                      <a:r>
                        <a:rPr lang="en-IN" altLang="en-US"/>
                        <a:t>0.99</a:t>
                      </a:r>
                      <a:endParaRPr lang="en-IN" altLang="en-US"/>
                    </a:p>
                  </a:txBody>
                  <a:tcPr/>
                </a:tc>
              </a:tr>
              <a:tr h="387985">
                <a:tc>
                  <a:txBody>
                    <a:bodyPr/>
                    <a:p>
                      <a:pPr>
                        <a:buNone/>
                      </a:pPr>
                      <a:r>
                        <a:rPr lang="en-US"/>
                        <a:t>MultinomialNB</a:t>
                      </a:r>
                      <a:endParaRPr lang="en-US"/>
                    </a:p>
                  </a:txBody>
                  <a:tcPr/>
                </a:tc>
                <a:tc>
                  <a:txBody>
                    <a:bodyPr/>
                    <a:p>
                      <a:pPr>
                        <a:buNone/>
                      </a:pPr>
                      <a:r>
                        <a:rPr lang="en-IN" altLang="en-US" sz="1800">
                          <a:sym typeface="+mn-ea"/>
                        </a:rPr>
                        <a:t>0.80</a:t>
                      </a:r>
                      <a:endParaRPr lang="en-IN" altLang="en-US"/>
                    </a:p>
                  </a:txBody>
                  <a:tcPr/>
                </a:tc>
              </a:tr>
              <a:tr h="387985">
                <a:tc>
                  <a:txBody>
                    <a:bodyPr/>
                    <a:p>
                      <a:pPr>
                        <a:buNone/>
                      </a:pPr>
                      <a:r>
                        <a:rPr lang="en-US"/>
                        <a:t>XGBClassifier</a:t>
                      </a:r>
                      <a:endParaRPr lang="en-US"/>
                    </a:p>
                  </a:txBody>
                  <a:tcPr/>
                </a:tc>
                <a:tc>
                  <a:txBody>
                    <a:bodyPr/>
                    <a:p>
                      <a:pPr>
                        <a:buNone/>
                      </a:pPr>
                      <a:r>
                        <a:rPr lang="en-IN" altLang="en-US"/>
                        <a:t>0.89</a:t>
                      </a:r>
                      <a:endParaRPr lang="en-IN" altLang="en-US"/>
                    </a:p>
                  </a:txBody>
                  <a:tcPr/>
                </a:tc>
              </a:tr>
              <a:tr h="387985">
                <a:tc>
                  <a:txBody>
                    <a:bodyPr/>
                    <a:p>
                      <a:pPr>
                        <a:buNone/>
                      </a:pPr>
                      <a:r>
                        <a:rPr lang="en-IN" altLang="en-US"/>
                        <a:t>GradientBoosting</a:t>
                      </a:r>
                      <a:endParaRPr lang="en-IN" altLang="en-US"/>
                    </a:p>
                  </a:txBody>
                  <a:tcPr/>
                </a:tc>
                <a:tc>
                  <a:txBody>
                    <a:bodyPr/>
                    <a:p>
                      <a:pPr>
                        <a:buNone/>
                      </a:pPr>
                      <a:r>
                        <a:rPr lang="en-IN" altLang="en-US"/>
                        <a:t>0.85</a:t>
                      </a:r>
                      <a:endParaRPr lang="en-IN" altLang="en-US"/>
                    </a:p>
                  </a:txBody>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1325</Words>
  <Application>WPS Presentation</Application>
  <PresentationFormat>Widescreen</PresentationFormat>
  <Paragraphs>74</Paragraphs>
  <Slides>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vt:i4>
      </vt:variant>
    </vt:vector>
  </HeadingPairs>
  <TitlesOfParts>
    <vt:vector size="16" baseType="lpstr">
      <vt:lpstr>Arial</vt:lpstr>
      <vt:lpstr>SimSun</vt:lpstr>
      <vt:lpstr>Wingdings</vt:lpstr>
      <vt:lpstr>Arial</vt:lpstr>
      <vt:lpstr>Calibri Light</vt:lpstr>
      <vt:lpstr>Microsoft YaHei</vt:lpstr>
      <vt:lpstr>Arial Unicode MS</vt:lpstr>
      <vt:lpstr>Calibri</vt:lpstr>
      <vt:lpstr>Office Theme</vt:lpstr>
      <vt:lpstr>Greyatom Test Review Sentiment Prediction presented by - Abhineet </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Greyatom Test Advertisement Success Prediction presented by - Abhineet </dc:title>
  <dc:creator/>
  <cp:lastModifiedBy>Abhineet</cp:lastModifiedBy>
  <cp:revision>43</cp:revision>
  <dcterms:created xsi:type="dcterms:W3CDTF">2020-12-06T13:26:00Z</dcterms:created>
  <dcterms:modified xsi:type="dcterms:W3CDTF">2020-12-31T06:18:37Z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1033-11.2.0.9906</vt:lpwstr>
  </property>
</Properties>
</file>