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5" r:id="rId4"/>
    <p:sldId id="276" r:id="rId5"/>
    <p:sldId id="277" r:id="rId6"/>
    <p:sldId id="264" r:id="rId7"/>
    <p:sldId id="271" r:id="rId8"/>
    <p:sldId id="257" r:id="rId9"/>
    <p:sldId id="260" r:id="rId10"/>
    <p:sldId id="262" r:id="rId11"/>
    <p:sldId id="273" r:id="rId12"/>
    <p:sldId id="261" r:id="rId13"/>
    <p:sldId id="272" r:id="rId14"/>
    <p:sldId id="259" r:id="rId15"/>
    <p:sldId id="258" r:id="rId16"/>
    <p:sldId id="263" r:id="rId17"/>
    <p:sldId id="265" r:id="rId18"/>
    <p:sldId id="266" r:id="rId19"/>
    <p:sldId id="267" r:id="rId20"/>
    <p:sldId id="268" r:id="rId21"/>
    <p:sldId id="26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napToGrid="0">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B051-0613-781A-5AC5-ECCDA4DF28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135E679-3214-390B-3FA9-4E5B2833E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2DB8B04-9CBC-0063-C940-4114387388F1}"/>
              </a:ext>
            </a:extLst>
          </p:cNvPr>
          <p:cNvSpPr>
            <a:spLocks noGrp="1"/>
          </p:cNvSpPr>
          <p:nvPr>
            <p:ph type="dt" sz="half" idx="10"/>
          </p:nvPr>
        </p:nvSpPr>
        <p:spPr/>
        <p:txBody>
          <a:bodyPr/>
          <a:lstStyle/>
          <a:p>
            <a:fld id="{94C4AF04-4221-EA4D-9695-1AA8D24AD0A7}" type="datetimeFigureOut">
              <a:rPr lang="en-US" smtClean="0"/>
              <a:t>11/13/24</a:t>
            </a:fld>
            <a:endParaRPr lang="en-US"/>
          </a:p>
        </p:txBody>
      </p:sp>
      <p:sp>
        <p:nvSpPr>
          <p:cNvPr id="5" name="Footer Placeholder 4">
            <a:extLst>
              <a:ext uri="{FF2B5EF4-FFF2-40B4-BE49-F238E27FC236}">
                <a16:creationId xmlns:a16="http://schemas.microsoft.com/office/drawing/2014/main" id="{7449C9C2-3899-6A3A-639C-03584E47B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C117D-FB2C-1C1B-AAF6-AC1713824FD3}"/>
              </a:ext>
            </a:extLst>
          </p:cNvPr>
          <p:cNvSpPr>
            <a:spLocks noGrp="1"/>
          </p:cNvSpPr>
          <p:nvPr>
            <p:ph type="sldNum" sz="quarter" idx="12"/>
          </p:nvPr>
        </p:nvSpPr>
        <p:spPr/>
        <p:txBody>
          <a:bodyPr/>
          <a:lstStyle/>
          <a:p>
            <a:fld id="{B6F0E83D-FFE9-514A-94AF-0920FE3969DA}" type="slidenum">
              <a:rPr lang="en-US" smtClean="0"/>
              <a:t>‹#›</a:t>
            </a:fld>
            <a:endParaRPr lang="en-US"/>
          </a:p>
        </p:txBody>
      </p:sp>
    </p:spTree>
    <p:extLst>
      <p:ext uri="{BB962C8B-B14F-4D97-AF65-F5344CB8AC3E}">
        <p14:creationId xmlns:p14="http://schemas.microsoft.com/office/powerpoint/2010/main" val="26012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9C2F-BDAA-6484-A96A-2281845E63B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ACC480-9979-FB3E-91DF-461CC899A7F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B06418-C2A0-52E1-C846-E9F9E64769DD}"/>
              </a:ext>
            </a:extLst>
          </p:cNvPr>
          <p:cNvSpPr>
            <a:spLocks noGrp="1"/>
          </p:cNvSpPr>
          <p:nvPr>
            <p:ph type="dt" sz="half" idx="10"/>
          </p:nvPr>
        </p:nvSpPr>
        <p:spPr/>
        <p:txBody>
          <a:bodyPr/>
          <a:lstStyle/>
          <a:p>
            <a:fld id="{94C4AF04-4221-EA4D-9695-1AA8D24AD0A7}" type="datetimeFigureOut">
              <a:rPr lang="en-US" smtClean="0"/>
              <a:t>11/13/24</a:t>
            </a:fld>
            <a:endParaRPr lang="en-US"/>
          </a:p>
        </p:txBody>
      </p:sp>
      <p:sp>
        <p:nvSpPr>
          <p:cNvPr id="5" name="Footer Placeholder 4">
            <a:extLst>
              <a:ext uri="{FF2B5EF4-FFF2-40B4-BE49-F238E27FC236}">
                <a16:creationId xmlns:a16="http://schemas.microsoft.com/office/drawing/2014/main" id="{F57E5E0E-B031-406C-DB0C-4B9435B30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5FE31-6861-5DD7-A422-27419237F3CA}"/>
              </a:ext>
            </a:extLst>
          </p:cNvPr>
          <p:cNvSpPr>
            <a:spLocks noGrp="1"/>
          </p:cNvSpPr>
          <p:nvPr>
            <p:ph type="sldNum" sz="quarter" idx="12"/>
          </p:nvPr>
        </p:nvSpPr>
        <p:spPr/>
        <p:txBody>
          <a:bodyPr/>
          <a:lstStyle/>
          <a:p>
            <a:fld id="{B6F0E83D-FFE9-514A-94AF-0920FE3969DA}" type="slidenum">
              <a:rPr lang="en-US" smtClean="0"/>
              <a:t>‹#›</a:t>
            </a:fld>
            <a:endParaRPr lang="en-US"/>
          </a:p>
        </p:txBody>
      </p:sp>
    </p:spTree>
    <p:extLst>
      <p:ext uri="{BB962C8B-B14F-4D97-AF65-F5344CB8AC3E}">
        <p14:creationId xmlns:p14="http://schemas.microsoft.com/office/powerpoint/2010/main" val="72735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E2356-6B35-7D82-8E18-282B5A4A211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8879F6A-93DD-8AA6-6351-5007D0AB7F8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D5050C-DF4D-E268-4D18-A340F01C590A}"/>
              </a:ext>
            </a:extLst>
          </p:cNvPr>
          <p:cNvSpPr>
            <a:spLocks noGrp="1"/>
          </p:cNvSpPr>
          <p:nvPr>
            <p:ph type="dt" sz="half" idx="10"/>
          </p:nvPr>
        </p:nvSpPr>
        <p:spPr/>
        <p:txBody>
          <a:bodyPr/>
          <a:lstStyle/>
          <a:p>
            <a:fld id="{94C4AF04-4221-EA4D-9695-1AA8D24AD0A7}" type="datetimeFigureOut">
              <a:rPr lang="en-US" smtClean="0"/>
              <a:t>11/13/24</a:t>
            </a:fld>
            <a:endParaRPr lang="en-US"/>
          </a:p>
        </p:txBody>
      </p:sp>
      <p:sp>
        <p:nvSpPr>
          <p:cNvPr id="5" name="Footer Placeholder 4">
            <a:extLst>
              <a:ext uri="{FF2B5EF4-FFF2-40B4-BE49-F238E27FC236}">
                <a16:creationId xmlns:a16="http://schemas.microsoft.com/office/drawing/2014/main" id="{BA3163F6-5968-C60A-7A24-BE9D0C0FE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4E001-B585-6389-B5FC-2CEAAE58C878}"/>
              </a:ext>
            </a:extLst>
          </p:cNvPr>
          <p:cNvSpPr>
            <a:spLocks noGrp="1"/>
          </p:cNvSpPr>
          <p:nvPr>
            <p:ph type="sldNum" sz="quarter" idx="12"/>
          </p:nvPr>
        </p:nvSpPr>
        <p:spPr/>
        <p:txBody>
          <a:bodyPr/>
          <a:lstStyle/>
          <a:p>
            <a:fld id="{B6F0E83D-FFE9-514A-94AF-0920FE3969DA}" type="slidenum">
              <a:rPr lang="en-US" smtClean="0"/>
              <a:t>‹#›</a:t>
            </a:fld>
            <a:endParaRPr lang="en-US"/>
          </a:p>
        </p:txBody>
      </p:sp>
    </p:spTree>
    <p:extLst>
      <p:ext uri="{BB962C8B-B14F-4D97-AF65-F5344CB8AC3E}">
        <p14:creationId xmlns:p14="http://schemas.microsoft.com/office/powerpoint/2010/main" val="160009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FDB-A919-DD1A-81A7-CD250077DA7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640976A-9875-CF93-BB0E-9954163F9B8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AD5DC0-2EE1-0AE6-0675-47DD9BF3000A}"/>
              </a:ext>
            </a:extLst>
          </p:cNvPr>
          <p:cNvSpPr>
            <a:spLocks noGrp="1"/>
          </p:cNvSpPr>
          <p:nvPr>
            <p:ph type="dt" sz="half" idx="10"/>
          </p:nvPr>
        </p:nvSpPr>
        <p:spPr/>
        <p:txBody>
          <a:bodyPr/>
          <a:lstStyle/>
          <a:p>
            <a:fld id="{94C4AF04-4221-EA4D-9695-1AA8D24AD0A7}" type="datetimeFigureOut">
              <a:rPr lang="en-US" smtClean="0"/>
              <a:t>11/13/24</a:t>
            </a:fld>
            <a:endParaRPr lang="en-US"/>
          </a:p>
        </p:txBody>
      </p:sp>
      <p:sp>
        <p:nvSpPr>
          <p:cNvPr id="5" name="Footer Placeholder 4">
            <a:extLst>
              <a:ext uri="{FF2B5EF4-FFF2-40B4-BE49-F238E27FC236}">
                <a16:creationId xmlns:a16="http://schemas.microsoft.com/office/drawing/2014/main" id="{7022A8FD-98EC-DF0F-11C4-5EFE8E36A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269F1-CF01-4B79-CD37-666AD6DDB917}"/>
              </a:ext>
            </a:extLst>
          </p:cNvPr>
          <p:cNvSpPr>
            <a:spLocks noGrp="1"/>
          </p:cNvSpPr>
          <p:nvPr>
            <p:ph type="sldNum" sz="quarter" idx="12"/>
          </p:nvPr>
        </p:nvSpPr>
        <p:spPr/>
        <p:txBody>
          <a:bodyPr/>
          <a:lstStyle/>
          <a:p>
            <a:fld id="{B6F0E83D-FFE9-514A-94AF-0920FE3969DA}" type="slidenum">
              <a:rPr lang="en-US" smtClean="0"/>
              <a:t>‹#›</a:t>
            </a:fld>
            <a:endParaRPr lang="en-US"/>
          </a:p>
        </p:txBody>
      </p:sp>
    </p:spTree>
    <p:extLst>
      <p:ext uri="{BB962C8B-B14F-4D97-AF65-F5344CB8AC3E}">
        <p14:creationId xmlns:p14="http://schemas.microsoft.com/office/powerpoint/2010/main" val="91502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20FB-CF1D-1D59-AFCF-2C291F39B4E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479BFF2-2CFF-209B-99AC-E08579A02D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4DCE1B3-F9F3-B153-2F44-00D3EC06083D}"/>
              </a:ext>
            </a:extLst>
          </p:cNvPr>
          <p:cNvSpPr>
            <a:spLocks noGrp="1"/>
          </p:cNvSpPr>
          <p:nvPr>
            <p:ph type="dt" sz="half" idx="10"/>
          </p:nvPr>
        </p:nvSpPr>
        <p:spPr/>
        <p:txBody>
          <a:bodyPr/>
          <a:lstStyle/>
          <a:p>
            <a:fld id="{94C4AF04-4221-EA4D-9695-1AA8D24AD0A7}" type="datetimeFigureOut">
              <a:rPr lang="en-US" smtClean="0"/>
              <a:t>11/13/24</a:t>
            </a:fld>
            <a:endParaRPr lang="en-US"/>
          </a:p>
        </p:txBody>
      </p:sp>
      <p:sp>
        <p:nvSpPr>
          <p:cNvPr id="5" name="Footer Placeholder 4">
            <a:extLst>
              <a:ext uri="{FF2B5EF4-FFF2-40B4-BE49-F238E27FC236}">
                <a16:creationId xmlns:a16="http://schemas.microsoft.com/office/drawing/2014/main" id="{F6F07072-F956-37E8-7DE8-BCBA91EB6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49359-4B3D-3B9E-A86F-50F4B9ECE62E}"/>
              </a:ext>
            </a:extLst>
          </p:cNvPr>
          <p:cNvSpPr>
            <a:spLocks noGrp="1"/>
          </p:cNvSpPr>
          <p:nvPr>
            <p:ph type="sldNum" sz="quarter" idx="12"/>
          </p:nvPr>
        </p:nvSpPr>
        <p:spPr/>
        <p:txBody>
          <a:bodyPr/>
          <a:lstStyle/>
          <a:p>
            <a:fld id="{B6F0E83D-FFE9-514A-94AF-0920FE3969DA}" type="slidenum">
              <a:rPr lang="en-US" smtClean="0"/>
              <a:t>‹#›</a:t>
            </a:fld>
            <a:endParaRPr lang="en-US"/>
          </a:p>
        </p:txBody>
      </p:sp>
    </p:spTree>
    <p:extLst>
      <p:ext uri="{BB962C8B-B14F-4D97-AF65-F5344CB8AC3E}">
        <p14:creationId xmlns:p14="http://schemas.microsoft.com/office/powerpoint/2010/main" val="131201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BE53-608A-7EC8-2053-BE80326FDF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B1DE4F-6EA4-A5E4-9EB6-59077C5D42B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48F8A90-686A-7B09-43DA-72D1E25F3E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7F21FAA-31CD-9BCB-9C58-41EAAF3CB987}"/>
              </a:ext>
            </a:extLst>
          </p:cNvPr>
          <p:cNvSpPr>
            <a:spLocks noGrp="1"/>
          </p:cNvSpPr>
          <p:nvPr>
            <p:ph type="dt" sz="half" idx="10"/>
          </p:nvPr>
        </p:nvSpPr>
        <p:spPr/>
        <p:txBody>
          <a:bodyPr/>
          <a:lstStyle/>
          <a:p>
            <a:fld id="{94C4AF04-4221-EA4D-9695-1AA8D24AD0A7}" type="datetimeFigureOut">
              <a:rPr lang="en-US" smtClean="0"/>
              <a:t>11/13/24</a:t>
            </a:fld>
            <a:endParaRPr lang="en-US"/>
          </a:p>
        </p:txBody>
      </p:sp>
      <p:sp>
        <p:nvSpPr>
          <p:cNvPr id="6" name="Footer Placeholder 5">
            <a:extLst>
              <a:ext uri="{FF2B5EF4-FFF2-40B4-BE49-F238E27FC236}">
                <a16:creationId xmlns:a16="http://schemas.microsoft.com/office/drawing/2014/main" id="{EBEB7276-2787-61BE-6068-3E1BAA113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AE185-369D-383C-6BA5-CC16C3E9E445}"/>
              </a:ext>
            </a:extLst>
          </p:cNvPr>
          <p:cNvSpPr>
            <a:spLocks noGrp="1"/>
          </p:cNvSpPr>
          <p:nvPr>
            <p:ph type="sldNum" sz="quarter" idx="12"/>
          </p:nvPr>
        </p:nvSpPr>
        <p:spPr/>
        <p:txBody>
          <a:bodyPr/>
          <a:lstStyle/>
          <a:p>
            <a:fld id="{B6F0E83D-FFE9-514A-94AF-0920FE3969DA}" type="slidenum">
              <a:rPr lang="en-US" smtClean="0"/>
              <a:t>‹#›</a:t>
            </a:fld>
            <a:endParaRPr lang="en-US"/>
          </a:p>
        </p:txBody>
      </p:sp>
    </p:spTree>
    <p:extLst>
      <p:ext uri="{BB962C8B-B14F-4D97-AF65-F5344CB8AC3E}">
        <p14:creationId xmlns:p14="http://schemas.microsoft.com/office/powerpoint/2010/main" val="261181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544A-7EDA-8BC7-82C7-DFC7BADD4BA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A941ED-BF0F-D9C6-1C87-616842DA5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961AD7-E440-E12F-164F-7058F1364C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CA52093-60DE-9AF1-C89E-70FF2F82D2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EF8B3F2-121E-E9E1-2973-9B6F1227982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592B204-A151-DEA1-5130-D3153E1F3519}"/>
              </a:ext>
            </a:extLst>
          </p:cNvPr>
          <p:cNvSpPr>
            <a:spLocks noGrp="1"/>
          </p:cNvSpPr>
          <p:nvPr>
            <p:ph type="dt" sz="half" idx="10"/>
          </p:nvPr>
        </p:nvSpPr>
        <p:spPr/>
        <p:txBody>
          <a:bodyPr/>
          <a:lstStyle/>
          <a:p>
            <a:fld id="{94C4AF04-4221-EA4D-9695-1AA8D24AD0A7}" type="datetimeFigureOut">
              <a:rPr lang="en-US" smtClean="0"/>
              <a:t>11/13/24</a:t>
            </a:fld>
            <a:endParaRPr lang="en-US"/>
          </a:p>
        </p:txBody>
      </p:sp>
      <p:sp>
        <p:nvSpPr>
          <p:cNvPr id="8" name="Footer Placeholder 7">
            <a:extLst>
              <a:ext uri="{FF2B5EF4-FFF2-40B4-BE49-F238E27FC236}">
                <a16:creationId xmlns:a16="http://schemas.microsoft.com/office/drawing/2014/main" id="{D6820080-DB29-1A82-B6F9-E21A24AC91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A46695-5A6B-2C42-4B0A-387063310F76}"/>
              </a:ext>
            </a:extLst>
          </p:cNvPr>
          <p:cNvSpPr>
            <a:spLocks noGrp="1"/>
          </p:cNvSpPr>
          <p:nvPr>
            <p:ph type="sldNum" sz="quarter" idx="12"/>
          </p:nvPr>
        </p:nvSpPr>
        <p:spPr/>
        <p:txBody>
          <a:bodyPr/>
          <a:lstStyle/>
          <a:p>
            <a:fld id="{B6F0E83D-FFE9-514A-94AF-0920FE3969DA}" type="slidenum">
              <a:rPr lang="en-US" smtClean="0"/>
              <a:t>‹#›</a:t>
            </a:fld>
            <a:endParaRPr lang="en-US"/>
          </a:p>
        </p:txBody>
      </p:sp>
    </p:spTree>
    <p:extLst>
      <p:ext uri="{BB962C8B-B14F-4D97-AF65-F5344CB8AC3E}">
        <p14:creationId xmlns:p14="http://schemas.microsoft.com/office/powerpoint/2010/main" val="383035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FF56-6FDD-1A77-28B0-CF04BC52AFA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FF37AC-F1BB-E8AC-E794-34D155270A7B}"/>
              </a:ext>
            </a:extLst>
          </p:cNvPr>
          <p:cNvSpPr>
            <a:spLocks noGrp="1"/>
          </p:cNvSpPr>
          <p:nvPr>
            <p:ph type="dt" sz="half" idx="10"/>
          </p:nvPr>
        </p:nvSpPr>
        <p:spPr/>
        <p:txBody>
          <a:bodyPr/>
          <a:lstStyle/>
          <a:p>
            <a:fld id="{94C4AF04-4221-EA4D-9695-1AA8D24AD0A7}" type="datetimeFigureOut">
              <a:rPr lang="en-US" smtClean="0"/>
              <a:t>11/13/24</a:t>
            </a:fld>
            <a:endParaRPr lang="en-US"/>
          </a:p>
        </p:txBody>
      </p:sp>
      <p:sp>
        <p:nvSpPr>
          <p:cNvPr id="4" name="Footer Placeholder 3">
            <a:extLst>
              <a:ext uri="{FF2B5EF4-FFF2-40B4-BE49-F238E27FC236}">
                <a16:creationId xmlns:a16="http://schemas.microsoft.com/office/drawing/2014/main" id="{18DC3C8E-BDF5-47D7-F091-17ED891828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1CD0AA-2D32-E021-46E7-6B0E693E2595}"/>
              </a:ext>
            </a:extLst>
          </p:cNvPr>
          <p:cNvSpPr>
            <a:spLocks noGrp="1"/>
          </p:cNvSpPr>
          <p:nvPr>
            <p:ph type="sldNum" sz="quarter" idx="12"/>
          </p:nvPr>
        </p:nvSpPr>
        <p:spPr/>
        <p:txBody>
          <a:bodyPr/>
          <a:lstStyle/>
          <a:p>
            <a:fld id="{B6F0E83D-FFE9-514A-94AF-0920FE3969DA}" type="slidenum">
              <a:rPr lang="en-US" smtClean="0"/>
              <a:t>‹#›</a:t>
            </a:fld>
            <a:endParaRPr lang="en-US"/>
          </a:p>
        </p:txBody>
      </p:sp>
    </p:spTree>
    <p:extLst>
      <p:ext uri="{BB962C8B-B14F-4D97-AF65-F5344CB8AC3E}">
        <p14:creationId xmlns:p14="http://schemas.microsoft.com/office/powerpoint/2010/main" val="1444053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3BB585-88D5-9066-8C7D-E38DFBF3384C}"/>
              </a:ext>
            </a:extLst>
          </p:cNvPr>
          <p:cNvSpPr>
            <a:spLocks noGrp="1"/>
          </p:cNvSpPr>
          <p:nvPr>
            <p:ph type="dt" sz="half" idx="10"/>
          </p:nvPr>
        </p:nvSpPr>
        <p:spPr/>
        <p:txBody>
          <a:bodyPr/>
          <a:lstStyle/>
          <a:p>
            <a:fld id="{94C4AF04-4221-EA4D-9695-1AA8D24AD0A7}" type="datetimeFigureOut">
              <a:rPr lang="en-US" smtClean="0"/>
              <a:t>11/13/24</a:t>
            </a:fld>
            <a:endParaRPr lang="en-US"/>
          </a:p>
        </p:txBody>
      </p:sp>
      <p:sp>
        <p:nvSpPr>
          <p:cNvPr id="3" name="Footer Placeholder 2">
            <a:extLst>
              <a:ext uri="{FF2B5EF4-FFF2-40B4-BE49-F238E27FC236}">
                <a16:creationId xmlns:a16="http://schemas.microsoft.com/office/drawing/2014/main" id="{22B2F92A-16DC-EB08-8FD3-B1A5AB73EE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1C84B8-35EA-6894-8676-9BF2CB27437D}"/>
              </a:ext>
            </a:extLst>
          </p:cNvPr>
          <p:cNvSpPr>
            <a:spLocks noGrp="1"/>
          </p:cNvSpPr>
          <p:nvPr>
            <p:ph type="sldNum" sz="quarter" idx="12"/>
          </p:nvPr>
        </p:nvSpPr>
        <p:spPr/>
        <p:txBody>
          <a:bodyPr/>
          <a:lstStyle/>
          <a:p>
            <a:fld id="{B6F0E83D-FFE9-514A-94AF-0920FE3969DA}" type="slidenum">
              <a:rPr lang="en-US" smtClean="0"/>
              <a:t>‹#›</a:t>
            </a:fld>
            <a:endParaRPr lang="en-US"/>
          </a:p>
        </p:txBody>
      </p:sp>
    </p:spTree>
    <p:extLst>
      <p:ext uri="{BB962C8B-B14F-4D97-AF65-F5344CB8AC3E}">
        <p14:creationId xmlns:p14="http://schemas.microsoft.com/office/powerpoint/2010/main" val="229470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69EC-2792-0A2F-0DCD-5C4065B364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042D7CC-BCB8-3229-8ACA-7C9912059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EA31B6E-C75B-EA47-B1C8-D2C086793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325991-0735-73BB-BF54-45DFC9F529FF}"/>
              </a:ext>
            </a:extLst>
          </p:cNvPr>
          <p:cNvSpPr>
            <a:spLocks noGrp="1"/>
          </p:cNvSpPr>
          <p:nvPr>
            <p:ph type="dt" sz="half" idx="10"/>
          </p:nvPr>
        </p:nvSpPr>
        <p:spPr/>
        <p:txBody>
          <a:bodyPr/>
          <a:lstStyle/>
          <a:p>
            <a:fld id="{94C4AF04-4221-EA4D-9695-1AA8D24AD0A7}" type="datetimeFigureOut">
              <a:rPr lang="en-US" smtClean="0"/>
              <a:t>11/13/24</a:t>
            </a:fld>
            <a:endParaRPr lang="en-US"/>
          </a:p>
        </p:txBody>
      </p:sp>
      <p:sp>
        <p:nvSpPr>
          <p:cNvPr id="6" name="Footer Placeholder 5">
            <a:extLst>
              <a:ext uri="{FF2B5EF4-FFF2-40B4-BE49-F238E27FC236}">
                <a16:creationId xmlns:a16="http://schemas.microsoft.com/office/drawing/2014/main" id="{DAFFEBFD-24E0-9DA8-99A0-3194BA2CE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7F1BB-9C91-BA84-36FC-0F8CA8790756}"/>
              </a:ext>
            </a:extLst>
          </p:cNvPr>
          <p:cNvSpPr>
            <a:spLocks noGrp="1"/>
          </p:cNvSpPr>
          <p:nvPr>
            <p:ph type="sldNum" sz="quarter" idx="12"/>
          </p:nvPr>
        </p:nvSpPr>
        <p:spPr/>
        <p:txBody>
          <a:bodyPr/>
          <a:lstStyle/>
          <a:p>
            <a:fld id="{B6F0E83D-FFE9-514A-94AF-0920FE3969DA}" type="slidenum">
              <a:rPr lang="en-US" smtClean="0"/>
              <a:t>‹#›</a:t>
            </a:fld>
            <a:endParaRPr lang="en-US"/>
          </a:p>
        </p:txBody>
      </p:sp>
    </p:spTree>
    <p:extLst>
      <p:ext uri="{BB962C8B-B14F-4D97-AF65-F5344CB8AC3E}">
        <p14:creationId xmlns:p14="http://schemas.microsoft.com/office/powerpoint/2010/main" val="254078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6F58-40DD-AC29-867B-6B05A4BD00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169D100-9D8B-BAB1-6EEE-233F3C196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2F6B8D-7C9B-C11A-3A2F-A26E81661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B66964-B8A0-9CFA-74BE-04DDD04CAB35}"/>
              </a:ext>
            </a:extLst>
          </p:cNvPr>
          <p:cNvSpPr>
            <a:spLocks noGrp="1"/>
          </p:cNvSpPr>
          <p:nvPr>
            <p:ph type="dt" sz="half" idx="10"/>
          </p:nvPr>
        </p:nvSpPr>
        <p:spPr/>
        <p:txBody>
          <a:bodyPr/>
          <a:lstStyle/>
          <a:p>
            <a:fld id="{94C4AF04-4221-EA4D-9695-1AA8D24AD0A7}" type="datetimeFigureOut">
              <a:rPr lang="en-US" smtClean="0"/>
              <a:t>11/13/24</a:t>
            </a:fld>
            <a:endParaRPr lang="en-US"/>
          </a:p>
        </p:txBody>
      </p:sp>
      <p:sp>
        <p:nvSpPr>
          <p:cNvPr id="6" name="Footer Placeholder 5">
            <a:extLst>
              <a:ext uri="{FF2B5EF4-FFF2-40B4-BE49-F238E27FC236}">
                <a16:creationId xmlns:a16="http://schemas.microsoft.com/office/drawing/2014/main" id="{FF7D30A5-E4F5-E0B9-387D-23A9F7D60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2EB75-0B62-61B3-0CC4-D0F691C9D426}"/>
              </a:ext>
            </a:extLst>
          </p:cNvPr>
          <p:cNvSpPr>
            <a:spLocks noGrp="1"/>
          </p:cNvSpPr>
          <p:nvPr>
            <p:ph type="sldNum" sz="quarter" idx="12"/>
          </p:nvPr>
        </p:nvSpPr>
        <p:spPr/>
        <p:txBody>
          <a:bodyPr/>
          <a:lstStyle/>
          <a:p>
            <a:fld id="{B6F0E83D-FFE9-514A-94AF-0920FE3969DA}" type="slidenum">
              <a:rPr lang="en-US" smtClean="0"/>
              <a:t>‹#›</a:t>
            </a:fld>
            <a:endParaRPr lang="en-US"/>
          </a:p>
        </p:txBody>
      </p:sp>
    </p:spTree>
    <p:extLst>
      <p:ext uri="{BB962C8B-B14F-4D97-AF65-F5344CB8AC3E}">
        <p14:creationId xmlns:p14="http://schemas.microsoft.com/office/powerpoint/2010/main" val="158128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14E5F1-02FA-6013-9A90-D4081F37F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7D34D5C-764A-C9C8-3A14-6D0F7742C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13034-5CF4-DDFE-1B18-E606943D8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C4AF04-4221-EA4D-9695-1AA8D24AD0A7}" type="datetimeFigureOut">
              <a:rPr lang="en-US" smtClean="0"/>
              <a:t>11/13/24</a:t>
            </a:fld>
            <a:endParaRPr lang="en-US"/>
          </a:p>
        </p:txBody>
      </p:sp>
      <p:sp>
        <p:nvSpPr>
          <p:cNvPr id="5" name="Footer Placeholder 4">
            <a:extLst>
              <a:ext uri="{FF2B5EF4-FFF2-40B4-BE49-F238E27FC236}">
                <a16:creationId xmlns:a16="http://schemas.microsoft.com/office/drawing/2014/main" id="{17394BD7-5146-218E-D312-968FCFD52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B78753-E444-AC35-BBA9-C684FA3C3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F0E83D-FFE9-514A-94AF-0920FE3969DA}" type="slidenum">
              <a:rPr lang="en-US" smtClean="0"/>
              <a:t>‹#›</a:t>
            </a:fld>
            <a:endParaRPr lang="en-US"/>
          </a:p>
        </p:txBody>
      </p:sp>
    </p:spTree>
    <p:extLst>
      <p:ext uri="{BB962C8B-B14F-4D97-AF65-F5344CB8AC3E}">
        <p14:creationId xmlns:p14="http://schemas.microsoft.com/office/powerpoint/2010/main" val="1192292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AB45-881B-4962-F504-29D769E407C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3A138E4-A7C1-317A-FF95-D8D4ED802753}"/>
              </a:ext>
            </a:extLst>
          </p:cNvPr>
          <p:cNvSpPr>
            <a:spLocks noGrp="1"/>
          </p:cNvSpPr>
          <p:nvPr>
            <p:ph type="subTitle" idx="1"/>
          </p:nvPr>
        </p:nvSpPr>
        <p:spPr/>
        <p:txBody>
          <a:bodyPr/>
          <a:lstStyle/>
          <a:p>
            <a:endParaRPr lang="en-US"/>
          </a:p>
        </p:txBody>
      </p:sp>
      <p:pic>
        <p:nvPicPr>
          <p:cNvPr id="5" name="Picture 4" descr="A graph theory logo with text&#10;&#10;Description automatically generated with medium confidence">
            <a:extLst>
              <a:ext uri="{FF2B5EF4-FFF2-40B4-BE49-F238E27FC236}">
                <a16:creationId xmlns:a16="http://schemas.microsoft.com/office/drawing/2014/main" id="{8210801A-C739-3257-FC1D-6EE4230AE90C}"/>
              </a:ext>
            </a:extLst>
          </p:cNvPr>
          <p:cNvPicPr>
            <a:picLocks noChangeAspect="1"/>
          </p:cNvPicPr>
          <p:nvPr/>
        </p:nvPicPr>
        <p:blipFill>
          <a:blip r:embed="rId2"/>
          <a:stretch>
            <a:fillRect/>
          </a:stretch>
        </p:blipFill>
        <p:spPr>
          <a:xfrm>
            <a:off x="-10187" y="0"/>
            <a:ext cx="12212374" cy="6858000"/>
          </a:xfrm>
          <a:prstGeom prst="rect">
            <a:avLst/>
          </a:prstGeom>
        </p:spPr>
      </p:pic>
    </p:spTree>
    <p:extLst>
      <p:ext uri="{BB962C8B-B14F-4D97-AF65-F5344CB8AC3E}">
        <p14:creationId xmlns:p14="http://schemas.microsoft.com/office/powerpoint/2010/main" val="77560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DEF6-3C68-86C0-5972-FA01DCCA7EDB}"/>
              </a:ext>
            </a:extLst>
          </p:cNvPr>
          <p:cNvSpPr>
            <a:spLocks noGrp="1"/>
          </p:cNvSpPr>
          <p:nvPr>
            <p:ph type="title"/>
          </p:nvPr>
        </p:nvSpPr>
        <p:spPr/>
        <p:txBody>
          <a:bodyPr>
            <a:normAutofit/>
          </a:bodyPr>
          <a:lstStyle/>
          <a:p>
            <a:pPr algn="ctr"/>
            <a:r>
              <a:rPr lang="en-IN" dirty="0">
                <a:effectLst/>
                <a:latin typeface="Helvetica" pitchFamily="2" charset="0"/>
              </a:rPr>
              <a:t>Greedy Algorithm</a:t>
            </a:r>
            <a:br>
              <a:rPr lang="en-IN" dirty="0">
                <a:effectLst/>
                <a:latin typeface="Helvetica" pitchFamily="2" charset="0"/>
              </a:rPr>
            </a:br>
            <a:endParaRPr lang="en-US" dirty="0"/>
          </a:p>
        </p:txBody>
      </p:sp>
      <p:sp>
        <p:nvSpPr>
          <p:cNvPr id="3" name="Content Placeholder 2">
            <a:extLst>
              <a:ext uri="{FF2B5EF4-FFF2-40B4-BE49-F238E27FC236}">
                <a16:creationId xmlns:a16="http://schemas.microsoft.com/office/drawing/2014/main" id="{EA834589-CAAE-43CF-4C52-ABFED537B6CE}"/>
              </a:ext>
            </a:extLst>
          </p:cNvPr>
          <p:cNvSpPr>
            <a:spLocks noGrp="1"/>
          </p:cNvSpPr>
          <p:nvPr>
            <p:ph idx="1"/>
          </p:nvPr>
        </p:nvSpPr>
        <p:spPr/>
        <p:txBody>
          <a:bodyPr>
            <a:normAutofit lnSpcReduction="10000"/>
          </a:bodyPr>
          <a:lstStyle/>
          <a:p>
            <a:r>
              <a:rPr lang="en-IN" dirty="0">
                <a:effectLst/>
                <a:latin typeface="Helvetica" pitchFamily="2" charset="0"/>
              </a:rPr>
              <a:t>Greedy is an algorithmic paradigm that builds up a solution piece by piece, always choosing the next piece that offers the most obvious and immediate benefit. Greedy algorithms are used for optimization problems.</a:t>
            </a:r>
          </a:p>
          <a:p>
            <a:r>
              <a:rPr lang="en-IN" dirty="0">
                <a:effectLst/>
                <a:latin typeface="Helvetica" pitchFamily="2" charset="0"/>
              </a:rPr>
              <a:t>An optimization problem can be solved using Greedy if the problem has the following property:</a:t>
            </a:r>
          </a:p>
          <a:p>
            <a:pPr>
              <a:buFont typeface="Arial" panose="020B0604020202020204" pitchFamily="34" charset="0"/>
              <a:buChar char="•"/>
            </a:pPr>
            <a:r>
              <a:rPr lang="en-IN" dirty="0">
                <a:effectLst/>
                <a:latin typeface="Helvetica" pitchFamily="2" charset="0"/>
              </a:rPr>
              <a:t>﻿﻿At every step, we can make a choice that looks best at the moment, and we get the optimal solution to the complete problem.</a:t>
            </a:r>
          </a:p>
          <a:p>
            <a:pPr>
              <a:buFont typeface="Arial" panose="020B0604020202020204" pitchFamily="34" charset="0"/>
              <a:buChar char="•"/>
            </a:pPr>
            <a:r>
              <a:rPr lang="en-IN" dirty="0">
                <a:effectLst/>
                <a:latin typeface="Helvetica" pitchFamily="2" charset="0"/>
              </a:rPr>
              <a:t>﻿﻿Some popular Greedy Algorithms are Kruskal's algorithm</a:t>
            </a:r>
            <a:r>
              <a:rPr lang="en-IN" dirty="0">
                <a:latin typeface="Helvetica" pitchFamily="2" charset="0"/>
              </a:rPr>
              <a:t> and</a:t>
            </a:r>
            <a:r>
              <a:rPr lang="en-IN" dirty="0">
                <a:effectLst/>
                <a:latin typeface="Helvetica" pitchFamily="2" charset="0"/>
              </a:rPr>
              <a:t> Prim's Algorithm</a:t>
            </a:r>
          </a:p>
          <a:p>
            <a:endParaRPr lang="en-US" dirty="0"/>
          </a:p>
        </p:txBody>
      </p:sp>
    </p:spTree>
    <p:extLst>
      <p:ext uri="{BB962C8B-B14F-4D97-AF65-F5344CB8AC3E}">
        <p14:creationId xmlns:p14="http://schemas.microsoft.com/office/powerpoint/2010/main" val="67538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D494-6C74-5C1B-0C42-156ABF1F68C1}"/>
              </a:ext>
            </a:extLst>
          </p:cNvPr>
          <p:cNvSpPr>
            <a:spLocks noGrp="1"/>
          </p:cNvSpPr>
          <p:nvPr>
            <p:ph type="title"/>
          </p:nvPr>
        </p:nvSpPr>
        <p:spPr/>
        <p:txBody>
          <a:bodyPr/>
          <a:lstStyle/>
          <a:p>
            <a:pPr algn="ctr"/>
            <a:r>
              <a:rPr lang="en-US" dirty="0"/>
              <a:t>KRUSKAL’S ALGORITHM </a:t>
            </a:r>
          </a:p>
        </p:txBody>
      </p:sp>
      <p:sp>
        <p:nvSpPr>
          <p:cNvPr id="3" name="Content Placeholder 2">
            <a:extLst>
              <a:ext uri="{FF2B5EF4-FFF2-40B4-BE49-F238E27FC236}">
                <a16:creationId xmlns:a16="http://schemas.microsoft.com/office/drawing/2014/main" id="{A2B1CDAE-D528-E4A6-BBEB-84289D4809CE}"/>
              </a:ext>
            </a:extLst>
          </p:cNvPr>
          <p:cNvSpPr>
            <a:spLocks noGrp="1"/>
          </p:cNvSpPr>
          <p:nvPr>
            <p:ph idx="1"/>
          </p:nvPr>
        </p:nvSpPr>
        <p:spPr/>
        <p:txBody>
          <a:bodyPr/>
          <a:lstStyle/>
          <a:p>
            <a:r>
              <a:rPr lang="en-IN" dirty="0">
                <a:effectLst/>
                <a:latin typeface="Helvetica" pitchFamily="2" charset="0"/>
              </a:rPr>
              <a:t>In Kruskal's algorithm, sort all edges of the given graph in increasing order. Then it keeps on adding new edges and nodes in the MST if the newly added edge does not form a cycle. It picks the minimum weighted edge at first and the maximum weighted edge at last. Thus we can say that it makes a locally optimal choice in each step in order to find the optimal solution. Hence this is a Greedy Algorithm.</a:t>
            </a:r>
          </a:p>
          <a:p>
            <a:endParaRPr lang="en-US" dirty="0"/>
          </a:p>
        </p:txBody>
      </p:sp>
    </p:spTree>
    <p:extLst>
      <p:ext uri="{BB962C8B-B14F-4D97-AF65-F5344CB8AC3E}">
        <p14:creationId xmlns:p14="http://schemas.microsoft.com/office/powerpoint/2010/main" val="7550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6D64-6844-59D1-EFA6-F79254A51310}"/>
              </a:ext>
            </a:extLst>
          </p:cNvPr>
          <p:cNvSpPr>
            <a:spLocks noGrp="1"/>
          </p:cNvSpPr>
          <p:nvPr>
            <p:ph type="title"/>
          </p:nvPr>
        </p:nvSpPr>
        <p:spPr/>
        <p:txBody>
          <a:bodyPr>
            <a:normAutofit fontScale="90000"/>
          </a:bodyPr>
          <a:lstStyle/>
          <a:p>
            <a:r>
              <a:rPr lang="en-IN" dirty="0">
                <a:effectLst/>
                <a:latin typeface="Helvetica" pitchFamily="2" charset="0"/>
              </a:rPr>
              <a:t>How to find MST using Kruskal's algorithm?</a:t>
            </a:r>
            <a:br>
              <a:rPr lang="en-IN" dirty="0">
                <a:effectLst/>
                <a:latin typeface="Helvetica" pitchFamily="2" charset="0"/>
              </a:rPr>
            </a:br>
            <a:endParaRPr lang="en-US" dirty="0"/>
          </a:p>
        </p:txBody>
      </p:sp>
      <p:sp>
        <p:nvSpPr>
          <p:cNvPr id="3" name="Content Placeholder 2">
            <a:extLst>
              <a:ext uri="{FF2B5EF4-FFF2-40B4-BE49-F238E27FC236}">
                <a16:creationId xmlns:a16="http://schemas.microsoft.com/office/drawing/2014/main" id="{0646DD1B-3EA8-42CE-A99D-F7CCE365B80A}"/>
              </a:ext>
            </a:extLst>
          </p:cNvPr>
          <p:cNvSpPr>
            <a:spLocks noGrp="1"/>
          </p:cNvSpPr>
          <p:nvPr>
            <p:ph idx="1"/>
          </p:nvPr>
        </p:nvSpPr>
        <p:spPr/>
        <p:txBody>
          <a:bodyPr/>
          <a:lstStyle/>
          <a:p>
            <a:pPr marL="0" indent="0">
              <a:buNone/>
            </a:pPr>
            <a:r>
              <a:rPr lang="en-IN" dirty="0">
                <a:effectLst/>
                <a:latin typeface="Helvetica" pitchFamily="2" charset="0"/>
              </a:rPr>
              <a:t>Below are the steps for finding MST using Kruskal's algorithm:</a:t>
            </a:r>
          </a:p>
          <a:p>
            <a:pPr>
              <a:buFont typeface="+mj-lt"/>
              <a:buAutoNum type="arabicPeriod"/>
            </a:pPr>
            <a:r>
              <a:rPr lang="en-IN" dirty="0">
                <a:effectLst/>
                <a:latin typeface="Helvetica" pitchFamily="2" charset="0"/>
              </a:rPr>
              <a:t>﻿﻿﻿Sort all the edges in non-decreasing order of their weight.</a:t>
            </a:r>
          </a:p>
          <a:p>
            <a:pPr>
              <a:buFont typeface="+mj-lt"/>
              <a:buAutoNum type="arabicPeriod"/>
            </a:pPr>
            <a:r>
              <a:rPr lang="en-IN" dirty="0">
                <a:effectLst/>
                <a:latin typeface="Helvetica" pitchFamily="2" charset="0"/>
              </a:rPr>
              <a:t>﻿﻿﻿Pick the smallest edge. Check if it forms a cycle with the spanning tree formed so far. If the cycle is not formed, include this edge. Else, discard it.</a:t>
            </a:r>
          </a:p>
          <a:p>
            <a:pPr>
              <a:buFont typeface="+mj-lt"/>
              <a:buAutoNum type="arabicPeriod"/>
            </a:pPr>
            <a:r>
              <a:rPr lang="en-IN" dirty="0">
                <a:effectLst/>
                <a:latin typeface="Helvetica" pitchFamily="2" charset="0"/>
              </a:rPr>
              <a:t>﻿﻿﻿Repeat step#2 until there are (V-1) edges in the spanning tree.</a:t>
            </a:r>
          </a:p>
          <a:p>
            <a:endParaRPr lang="en-US" dirty="0"/>
          </a:p>
        </p:txBody>
      </p:sp>
    </p:spTree>
    <p:extLst>
      <p:ext uri="{BB962C8B-B14F-4D97-AF65-F5344CB8AC3E}">
        <p14:creationId xmlns:p14="http://schemas.microsoft.com/office/powerpoint/2010/main" val="605977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B642-A93F-1EDA-48A0-BF421304570B}"/>
              </a:ext>
            </a:extLst>
          </p:cNvPr>
          <p:cNvSpPr>
            <a:spLocks noGrp="1"/>
          </p:cNvSpPr>
          <p:nvPr>
            <p:ph type="title"/>
          </p:nvPr>
        </p:nvSpPr>
        <p:spPr>
          <a:xfrm>
            <a:off x="838200" y="-242888"/>
            <a:ext cx="10515600" cy="1933577"/>
          </a:xfrm>
        </p:spPr>
        <p:txBody>
          <a:bodyPr/>
          <a:lstStyle/>
          <a:p>
            <a:pPr algn="ctr"/>
            <a:r>
              <a:rPr lang="en-US" dirty="0"/>
              <a:t>PRIM’S ALGORITHM </a:t>
            </a:r>
          </a:p>
        </p:txBody>
      </p:sp>
      <p:sp>
        <p:nvSpPr>
          <p:cNvPr id="3" name="Content Placeholder 2">
            <a:extLst>
              <a:ext uri="{FF2B5EF4-FFF2-40B4-BE49-F238E27FC236}">
                <a16:creationId xmlns:a16="http://schemas.microsoft.com/office/drawing/2014/main" id="{D6746A07-76DF-294A-423F-3B55417F8981}"/>
              </a:ext>
            </a:extLst>
          </p:cNvPr>
          <p:cNvSpPr>
            <a:spLocks noGrp="1"/>
          </p:cNvSpPr>
          <p:nvPr>
            <p:ph idx="1"/>
          </p:nvPr>
        </p:nvSpPr>
        <p:spPr>
          <a:xfrm>
            <a:off x="838200" y="1543049"/>
            <a:ext cx="10515600" cy="4872039"/>
          </a:xfrm>
        </p:spPr>
        <p:txBody>
          <a:bodyPr>
            <a:normAutofit/>
          </a:bodyPr>
          <a:lstStyle/>
          <a:p>
            <a:r>
              <a:rPr lang="en-IN" dirty="0">
                <a:effectLst/>
                <a:latin typeface="Helvetica" pitchFamily="2" charset="0"/>
              </a:rPr>
              <a:t>This is also a greedy algorithm. This algorithm has the following workflow:</a:t>
            </a:r>
          </a:p>
          <a:p>
            <a:pPr algn="l">
              <a:buFont typeface="+mj-lt"/>
              <a:buAutoNum type="arabicPeriod"/>
            </a:pPr>
            <a:r>
              <a:rPr lang="en-IN" b="0" i="0" u="none" strike="noStrike" dirty="0">
                <a:solidFill>
                  <a:srgbClr val="000000"/>
                </a:solidFill>
                <a:effectLst/>
                <a:latin typeface="Helvetica" pitchFamily="2" charset="0"/>
              </a:rPr>
              <a:t>Start from any vertex, add it to the MST.</a:t>
            </a:r>
          </a:p>
          <a:p>
            <a:pPr algn="l">
              <a:buFont typeface="+mj-lt"/>
              <a:buAutoNum type="arabicPeriod"/>
            </a:pPr>
            <a:r>
              <a:rPr lang="en-IN" b="0" i="0" u="none" strike="noStrike" dirty="0">
                <a:solidFill>
                  <a:srgbClr val="000000"/>
                </a:solidFill>
                <a:effectLst/>
                <a:latin typeface="Helvetica" pitchFamily="2" charset="0"/>
              </a:rPr>
              <a:t>Repeatedly choose the minimum-weight edge that connects a vertex in the MST to a vertex outside it.</a:t>
            </a:r>
          </a:p>
          <a:p>
            <a:pPr algn="l">
              <a:buFont typeface="+mj-lt"/>
              <a:buAutoNum type="arabicPeriod"/>
            </a:pPr>
            <a:r>
              <a:rPr lang="en-IN" b="0" i="0" u="none" strike="noStrike" dirty="0">
                <a:solidFill>
                  <a:srgbClr val="000000"/>
                </a:solidFill>
                <a:effectLst/>
                <a:latin typeface="Helvetica" pitchFamily="2" charset="0"/>
              </a:rPr>
              <a:t>Continue until all vertices are included in the MST.</a:t>
            </a:r>
          </a:p>
          <a:p>
            <a:pPr algn="l"/>
            <a:r>
              <a:rPr lang="en-IN" b="0" i="0" u="none" strike="noStrike" dirty="0">
                <a:solidFill>
                  <a:srgbClr val="000000"/>
                </a:solidFill>
                <a:effectLst/>
                <a:latin typeface="Helvetica" pitchFamily="2" charset="0"/>
              </a:rPr>
              <a:t>Prim's algorithm uses a priority queue to select the minimum edge efficiently, making it useful for applications like image segmentation and optimal routing.</a:t>
            </a:r>
          </a:p>
          <a:p>
            <a:endParaRPr lang="en-US" dirty="0"/>
          </a:p>
        </p:txBody>
      </p:sp>
    </p:spTree>
    <p:extLst>
      <p:ext uri="{BB962C8B-B14F-4D97-AF65-F5344CB8AC3E}">
        <p14:creationId xmlns:p14="http://schemas.microsoft.com/office/powerpoint/2010/main" val="135922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325D-B87E-FB7C-FCBA-CC0327BD4CCF}"/>
              </a:ext>
            </a:extLst>
          </p:cNvPr>
          <p:cNvSpPr>
            <a:spLocks noGrp="1"/>
          </p:cNvSpPr>
          <p:nvPr>
            <p:ph type="title"/>
          </p:nvPr>
        </p:nvSpPr>
        <p:spPr/>
        <p:txBody>
          <a:bodyPr/>
          <a:lstStyle/>
          <a:p>
            <a:endParaRPr lang="en-US"/>
          </a:p>
        </p:txBody>
      </p:sp>
      <p:pic>
        <p:nvPicPr>
          <p:cNvPr id="5" name="Content Placeholder 4" descr="A white card with black text&#10;&#10;Description automatically generated">
            <a:extLst>
              <a:ext uri="{FF2B5EF4-FFF2-40B4-BE49-F238E27FC236}">
                <a16:creationId xmlns:a16="http://schemas.microsoft.com/office/drawing/2014/main" id="{49F6A32A-2630-180A-1A01-5240D4F0B1A2}"/>
              </a:ext>
            </a:extLst>
          </p:cNvPr>
          <p:cNvPicPr>
            <a:picLocks noGrp="1" noChangeAspect="1"/>
          </p:cNvPicPr>
          <p:nvPr>
            <p:ph idx="1"/>
          </p:nvPr>
        </p:nvPicPr>
        <p:blipFill>
          <a:blip r:embed="rId2"/>
          <a:stretch>
            <a:fillRect/>
          </a:stretch>
        </p:blipFill>
        <p:spPr>
          <a:xfrm>
            <a:off x="838200" y="2136575"/>
            <a:ext cx="10515600" cy="3729438"/>
          </a:xfrm>
        </p:spPr>
      </p:pic>
    </p:spTree>
    <p:extLst>
      <p:ext uri="{BB962C8B-B14F-4D97-AF65-F5344CB8AC3E}">
        <p14:creationId xmlns:p14="http://schemas.microsoft.com/office/powerpoint/2010/main" val="535589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A0F82-5942-DE4F-E3E9-FEEF23C4C49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endParaRPr lang="en-US" sz="3200" kern="1200">
              <a:solidFill>
                <a:schemeClr val="bg1"/>
              </a:solidFill>
              <a:latin typeface="+mj-lt"/>
              <a:ea typeface="+mj-ea"/>
              <a:cs typeface="+mj-cs"/>
            </a:endParaRPr>
          </a:p>
        </p:txBody>
      </p:sp>
      <p:pic>
        <p:nvPicPr>
          <p:cNvPr id="7" name="Content Placeholder 6" descr="A diagram of a triangle with text&#10;&#10;Description automatically generated">
            <a:extLst>
              <a:ext uri="{FF2B5EF4-FFF2-40B4-BE49-F238E27FC236}">
                <a16:creationId xmlns:a16="http://schemas.microsoft.com/office/drawing/2014/main" id="{622C52A1-189A-0379-7FB5-F3705123C3D5}"/>
              </a:ext>
            </a:extLst>
          </p:cNvPr>
          <p:cNvPicPr>
            <a:picLocks noGrp="1" noChangeAspect="1"/>
          </p:cNvPicPr>
          <p:nvPr>
            <p:ph idx="1"/>
          </p:nvPr>
        </p:nvPicPr>
        <p:blipFill>
          <a:blip r:embed="rId2"/>
          <a:stretch>
            <a:fillRect/>
          </a:stretch>
        </p:blipFill>
        <p:spPr>
          <a:xfrm>
            <a:off x="197826" y="1613958"/>
            <a:ext cx="11796348" cy="4600575"/>
          </a:xfrm>
          <a:prstGeom prst="rect">
            <a:avLst/>
          </a:prstGeom>
        </p:spPr>
      </p:pic>
    </p:spTree>
    <p:extLst>
      <p:ext uri="{BB962C8B-B14F-4D97-AF65-F5344CB8AC3E}">
        <p14:creationId xmlns:p14="http://schemas.microsoft.com/office/powerpoint/2010/main" val="2526259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24DE-E526-0763-9A52-AE96656D87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FB0699-9A93-226F-FCDB-4C0983DD5E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966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4183-09F0-E69F-FBE4-64948FBA2A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9647E3-BF27-6A1C-2D8C-3E40A26ECB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5699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0403-23D0-C926-545B-AE428BA0E9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1D75D6-FB2D-94E1-7395-AA4A0157A6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0818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B98-337F-CBEB-A9D8-D82D119A2F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FA81E2-A103-7AC5-11F4-8B24C2C424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050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2902-8A47-8B66-4F07-45B23F32C657}"/>
              </a:ext>
            </a:extLst>
          </p:cNvPr>
          <p:cNvSpPr>
            <a:spLocks noGrp="1"/>
          </p:cNvSpPr>
          <p:nvPr>
            <p:ph type="title"/>
          </p:nvPr>
        </p:nvSpPr>
        <p:spPr/>
        <p:txBody>
          <a:bodyPr/>
          <a:lstStyle/>
          <a:p>
            <a:r>
              <a:rPr lang="en-US" dirty="0"/>
              <a:t>Graph</a:t>
            </a:r>
          </a:p>
        </p:txBody>
      </p:sp>
      <p:sp>
        <p:nvSpPr>
          <p:cNvPr id="3" name="Content Placeholder 2">
            <a:extLst>
              <a:ext uri="{FF2B5EF4-FFF2-40B4-BE49-F238E27FC236}">
                <a16:creationId xmlns:a16="http://schemas.microsoft.com/office/drawing/2014/main" id="{04A8890A-3ECD-B139-8958-CDE8024BBC4D}"/>
              </a:ext>
            </a:extLst>
          </p:cNvPr>
          <p:cNvSpPr>
            <a:spLocks noGrp="1"/>
          </p:cNvSpPr>
          <p:nvPr>
            <p:ph idx="1"/>
          </p:nvPr>
        </p:nvSpPr>
        <p:spPr/>
        <p:txBody>
          <a:bodyPr/>
          <a:lstStyle/>
          <a:p>
            <a:r>
              <a:rPr lang="en-IN" dirty="0">
                <a:effectLst/>
                <a:latin typeface="Helvetica" pitchFamily="2" charset="0"/>
              </a:rPr>
              <a:t>A Graph is a non-linear data structure consisting of vertices and edges. The vertices are sometimes also referred to as nodes and the edges are lines or arcs that connect any two nodes in the graph. More formally a Graph is composed of a set of vertices (V) and a set of edges (E).</a:t>
            </a:r>
          </a:p>
          <a:p>
            <a:r>
              <a:rPr lang="en-IN" dirty="0">
                <a:effectLst/>
                <a:latin typeface="Helvetica" pitchFamily="2" charset="0"/>
              </a:rPr>
              <a:t>The graph is denoted by G(V,</a:t>
            </a:r>
            <a:r>
              <a:rPr lang="en-US" dirty="0">
                <a:effectLst/>
                <a:latin typeface="Helvetica" pitchFamily="2" charset="0"/>
              </a:rPr>
              <a:t>E).</a:t>
            </a:r>
            <a:endParaRPr lang="en-IN" dirty="0">
              <a:effectLst/>
              <a:latin typeface="Helvetica" pitchFamily="2" charset="0"/>
            </a:endParaRPr>
          </a:p>
        </p:txBody>
      </p:sp>
    </p:spTree>
    <p:extLst>
      <p:ext uri="{BB962C8B-B14F-4D97-AF65-F5344CB8AC3E}">
        <p14:creationId xmlns:p14="http://schemas.microsoft.com/office/powerpoint/2010/main" val="3490605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7B7B-96B4-A3E5-D756-9680E85761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8524B0-D021-703C-7052-9EC05A8805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7276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EDEF-1A66-08E3-3503-8C38B66F5D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B1D120-6170-EF72-60A3-42CF55A913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394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87DC-15F2-5CEF-9E3C-B20F4029E8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9E8D08-F4B1-2145-EB54-D84DEB053D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524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D00B-C65C-EB37-07A8-9D4A5784A548}"/>
              </a:ext>
            </a:extLst>
          </p:cNvPr>
          <p:cNvSpPr>
            <a:spLocks noGrp="1"/>
          </p:cNvSpPr>
          <p:nvPr>
            <p:ph type="title"/>
          </p:nvPr>
        </p:nvSpPr>
        <p:spPr/>
        <p:txBody>
          <a:bodyPr/>
          <a:lstStyle/>
          <a:p>
            <a:r>
              <a:rPr lang="en-IN" b="1" dirty="0">
                <a:solidFill>
                  <a:srgbClr val="000000"/>
                </a:solidFill>
              </a:rPr>
              <a:t>A</a:t>
            </a:r>
            <a:r>
              <a:rPr lang="en-IN" b="1" i="0" u="none" strike="noStrike" dirty="0">
                <a:solidFill>
                  <a:srgbClr val="000000"/>
                </a:solidFill>
                <a:effectLst/>
              </a:rPr>
              <a:t>djacency </a:t>
            </a:r>
            <a:r>
              <a:rPr lang="en-IN" b="1" dirty="0">
                <a:solidFill>
                  <a:srgbClr val="000000"/>
                </a:solidFill>
              </a:rPr>
              <a:t>M</a:t>
            </a:r>
            <a:r>
              <a:rPr lang="en-IN" b="1" i="0" u="none" strike="noStrike" dirty="0">
                <a:solidFill>
                  <a:srgbClr val="000000"/>
                </a:solidFill>
                <a:effectLst/>
              </a:rPr>
              <a:t>atrix</a:t>
            </a:r>
            <a:r>
              <a:rPr lang="en-IN" b="0" i="0" u="none" strike="noStrike" dirty="0">
                <a:solidFill>
                  <a:srgbClr val="000000"/>
                </a:solidFill>
                <a:effectLst/>
                <a:latin typeface="-webkit-standard"/>
              </a:rPr>
              <a:t> </a:t>
            </a:r>
            <a:endParaRPr lang="en-US" dirty="0"/>
          </a:p>
        </p:txBody>
      </p:sp>
      <p:sp>
        <p:nvSpPr>
          <p:cNvPr id="3" name="Content Placeholder 2">
            <a:extLst>
              <a:ext uri="{FF2B5EF4-FFF2-40B4-BE49-F238E27FC236}">
                <a16:creationId xmlns:a16="http://schemas.microsoft.com/office/drawing/2014/main" id="{A45C053E-E26B-79FF-7AEF-49E344E9EAE8}"/>
              </a:ext>
            </a:extLst>
          </p:cNvPr>
          <p:cNvSpPr>
            <a:spLocks noGrp="1"/>
          </p:cNvSpPr>
          <p:nvPr>
            <p:ph idx="1"/>
          </p:nvPr>
        </p:nvSpPr>
        <p:spPr/>
        <p:txBody>
          <a:bodyPr/>
          <a:lstStyle/>
          <a:p>
            <a:r>
              <a:rPr lang="en-IN" b="0" i="0" u="none" strike="noStrike" dirty="0">
                <a:solidFill>
                  <a:srgbClr val="000000"/>
                </a:solidFill>
                <a:effectLst/>
                <a:latin typeface="-webkit-standard"/>
              </a:rPr>
              <a:t>An </a:t>
            </a:r>
            <a:r>
              <a:rPr lang="en-IN" b="1" i="0" u="none" strike="noStrike" dirty="0">
                <a:solidFill>
                  <a:srgbClr val="000000"/>
                </a:solidFill>
                <a:effectLst/>
              </a:rPr>
              <a:t>adjacency matrix</a:t>
            </a:r>
            <a:r>
              <a:rPr lang="en-IN" b="0" i="0" u="none" strike="noStrike" dirty="0">
                <a:solidFill>
                  <a:srgbClr val="000000"/>
                </a:solidFill>
                <a:effectLst/>
                <a:latin typeface="-webkit-standard"/>
              </a:rPr>
              <a:t> is a way of representing a graph as a matrix. It is particularly useful for representing connections in </a:t>
            </a:r>
            <a:r>
              <a:rPr lang="en-IN" b="1" i="0" u="none" strike="noStrike" dirty="0">
                <a:solidFill>
                  <a:srgbClr val="000000"/>
                </a:solidFill>
                <a:effectLst/>
              </a:rPr>
              <a:t>directed</a:t>
            </a:r>
            <a:r>
              <a:rPr lang="en-IN" b="0" i="0" u="none" strike="noStrike" dirty="0">
                <a:solidFill>
                  <a:srgbClr val="000000"/>
                </a:solidFill>
                <a:effectLst/>
                <a:latin typeface="-webkit-standard"/>
              </a:rPr>
              <a:t> or </a:t>
            </a:r>
            <a:r>
              <a:rPr lang="en-IN" b="1" i="0" u="none" strike="noStrike" dirty="0">
                <a:solidFill>
                  <a:srgbClr val="000000"/>
                </a:solidFill>
                <a:effectLst/>
              </a:rPr>
              <a:t>undirected</a:t>
            </a:r>
            <a:r>
              <a:rPr lang="en-IN" b="0" i="0" u="none" strike="noStrike" dirty="0">
                <a:solidFill>
                  <a:srgbClr val="000000"/>
                </a:solidFill>
                <a:effectLst/>
                <a:latin typeface="-webkit-standard"/>
              </a:rPr>
              <a:t> graphs. For a graph with </a:t>
            </a:r>
            <a:r>
              <a:rPr lang="en-IN" b="0" i="0" u="none" strike="noStrike" dirty="0">
                <a:solidFill>
                  <a:srgbClr val="000000"/>
                </a:solidFill>
                <a:effectLst/>
              </a:rPr>
              <a:t>n</a:t>
            </a:r>
            <a:r>
              <a:rPr lang="en-IN" b="0" i="0" u="none" strike="noStrike" dirty="0">
                <a:solidFill>
                  <a:srgbClr val="000000"/>
                </a:solidFill>
                <a:effectLst/>
                <a:latin typeface="-webkit-standard"/>
              </a:rPr>
              <a:t> vertices, the adjacency matrix is an </a:t>
            </a:r>
            <a:r>
              <a:rPr lang="en-IN" b="0" i="0" u="none" strike="noStrike" dirty="0">
                <a:solidFill>
                  <a:srgbClr val="000000"/>
                </a:solidFill>
                <a:effectLst/>
              </a:rPr>
              <a:t>n×n</a:t>
            </a:r>
            <a:r>
              <a:rPr lang="en-IN" b="0" i="0" u="none" strike="noStrike" dirty="0">
                <a:solidFill>
                  <a:srgbClr val="000000"/>
                </a:solidFill>
                <a:effectLst/>
                <a:latin typeface="-webkit-standard"/>
              </a:rPr>
              <a:t> matrix </a:t>
            </a:r>
            <a:r>
              <a:rPr lang="en-IN" b="0" i="0" u="none" strike="noStrike" dirty="0">
                <a:solidFill>
                  <a:srgbClr val="000000"/>
                </a:solidFill>
                <a:effectLst/>
              </a:rPr>
              <a:t>A</a:t>
            </a:r>
            <a:r>
              <a:rPr lang="en-IN" b="0" i="0" u="none" strike="noStrike" dirty="0">
                <a:solidFill>
                  <a:srgbClr val="000000"/>
                </a:solidFill>
                <a:effectLst/>
                <a:latin typeface="-webkit-standard"/>
              </a:rPr>
              <a:t> where each entry </a:t>
            </a:r>
            <a:r>
              <a:rPr lang="en-IN" b="0" i="0" u="none" strike="noStrike" dirty="0">
                <a:solidFill>
                  <a:srgbClr val="000000"/>
                </a:solidFill>
                <a:effectLst/>
              </a:rPr>
              <a:t>A[</a:t>
            </a:r>
            <a:r>
              <a:rPr lang="en-IN" b="0" i="0" u="none" strike="noStrike" dirty="0" err="1">
                <a:solidFill>
                  <a:srgbClr val="000000"/>
                </a:solidFill>
                <a:effectLst/>
              </a:rPr>
              <a:t>i</a:t>
            </a:r>
            <a:r>
              <a:rPr lang="en-IN" b="0" i="0" u="none" strike="noStrike" dirty="0">
                <a:solidFill>
                  <a:srgbClr val="000000"/>
                </a:solidFill>
                <a:effectLst/>
              </a:rPr>
              <a:t>][j] </a:t>
            </a:r>
            <a:r>
              <a:rPr lang="en-IN" b="0" i="0" u="none" strike="noStrike" dirty="0">
                <a:solidFill>
                  <a:srgbClr val="000000"/>
                </a:solidFill>
                <a:effectLst/>
                <a:latin typeface="-webkit-standard"/>
              </a:rPr>
              <a:t>indicates whether there is an edge between vertex</a:t>
            </a:r>
            <a:r>
              <a:rPr lang="en-IN" b="0" i="1" u="none" strike="noStrike" dirty="0">
                <a:solidFill>
                  <a:srgbClr val="000000"/>
                </a:solidFill>
                <a:effectLst/>
                <a:latin typeface="-webkit-standard"/>
              </a:rPr>
              <a:t> </a:t>
            </a:r>
            <a:r>
              <a:rPr lang="en-IN" b="0" i="1" u="none" strike="noStrike" dirty="0" err="1">
                <a:solidFill>
                  <a:srgbClr val="000000"/>
                </a:solidFill>
                <a:effectLst/>
                <a:latin typeface="-webkit-standard"/>
              </a:rPr>
              <a:t>i</a:t>
            </a:r>
            <a:r>
              <a:rPr lang="en-IN" b="0" i="1" u="none" strike="noStrike" dirty="0">
                <a:solidFill>
                  <a:srgbClr val="000000"/>
                </a:solidFill>
                <a:effectLst/>
                <a:latin typeface="-webkit-standard"/>
              </a:rPr>
              <a:t> </a:t>
            </a:r>
            <a:r>
              <a:rPr lang="en-IN" b="0" i="0" u="none" strike="noStrike" dirty="0">
                <a:solidFill>
                  <a:srgbClr val="000000"/>
                </a:solidFill>
                <a:effectLst/>
                <a:latin typeface="-webkit-standard"/>
              </a:rPr>
              <a:t>and vertex </a:t>
            </a:r>
            <a:r>
              <a:rPr lang="en-IN" b="0" i="1" u="none" strike="noStrike" dirty="0">
                <a:solidFill>
                  <a:srgbClr val="000000"/>
                </a:solidFill>
                <a:effectLst/>
                <a:latin typeface="-webkit-standard"/>
              </a:rPr>
              <a:t>j</a:t>
            </a:r>
            <a:r>
              <a:rPr lang="en-IN" b="0" i="0" u="none" strike="noStrike" dirty="0">
                <a:solidFill>
                  <a:srgbClr val="000000"/>
                </a:solidFill>
                <a:effectLst/>
                <a:latin typeface="-webkit-standard"/>
              </a:rPr>
              <a:t> .</a:t>
            </a:r>
            <a:endParaRPr lang="en-US" dirty="0"/>
          </a:p>
        </p:txBody>
      </p:sp>
    </p:spTree>
    <p:extLst>
      <p:ext uri="{BB962C8B-B14F-4D97-AF65-F5344CB8AC3E}">
        <p14:creationId xmlns:p14="http://schemas.microsoft.com/office/powerpoint/2010/main" val="199220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2C6D-5AE1-9D2C-056C-2C33626E8550}"/>
              </a:ext>
            </a:extLst>
          </p:cNvPr>
          <p:cNvSpPr>
            <a:spLocks noGrp="1"/>
          </p:cNvSpPr>
          <p:nvPr>
            <p:ph type="title"/>
          </p:nvPr>
        </p:nvSpPr>
        <p:spPr/>
        <p:txBody>
          <a:bodyPr/>
          <a:lstStyle/>
          <a:p>
            <a:r>
              <a:rPr lang="en-US" dirty="0"/>
              <a:t>Directed and Undirected Graph</a:t>
            </a:r>
          </a:p>
        </p:txBody>
      </p:sp>
      <p:sp>
        <p:nvSpPr>
          <p:cNvPr id="3" name="Content Placeholder 2">
            <a:extLst>
              <a:ext uri="{FF2B5EF4-FFF2-40B4-BE49-F238E27FC236}">
                <a16:creationId xmlns:a16="http://schemas.microsoft.com/office/drawing/2014/main" id="{1385D321-618A-6DCB-54A3-3BD43E690A11}"/>
              </a:ext>
            </a:extLst>
          </p:cNvPr>
          <p:cNvSpPr>
            <a:spLocks noGrp="1"/>
          </p:cNvSpPr>
          <p:nvPr>
            <p:ph idx="1"/>
          </p:nvPr>
        </p:nvSpPr>
        <p:spPr/>
        <p:txBody>
          <a:bodyPr>
            <a:normAutofit/>
          </a:bodyPr>
          <a:lstStyle/>
          <a:p>
            <a:r>
              <a:rPr lang="en-IN" b="1" dirty="0"/>
              <a:t>Undirected Graph</a:t>
            </a:r>
            <a:r>
              <a:rPr lang="en-IN" dirty="0"/>
              <a:t>:</a:t>
            </a:r>
          </a:p>
          <a:p>
            <a:pPr>
              <a:buFont typeface="Arial" panose="020B0604020202020204" pitchFamily="34" charset="0"/>
              <a:buChar char="•"/>
            </a:pPr>
            <a:r>
              <a:rPr lang="en-IN" dirty="0"/>
              <a:t>If there is an edge between vertex ii and vertex </a:t>
            </a:r>
            <a:r>
              <a:rPr lang="en-IN" dirty="0" err="1"/>
              <a:t>jj</a:t>
            </a:r>
            <a:r>
              <a:rPr lang="en-IN" dirty="0"/>
              <a:t>, then both A[</a:t>
            </a:r>
            <a:r>
              <a:rPr lang="en-IN" dirty="0" err="1"/>
              <a:t>i</a:t>
            </a:r>
            <a:r>
              <a:rPr lang="en-IN" dirty="0"/>
              <a:t>][j] and A[j][</a:t>
            </a:r>
            <a:r>
              <a:rPr lang="en-IN" dirty="0" err="1"/>
              <a:t>i</a:t>
            </a:r>
            <a:r>
              <a:rPr lang="en-IN" dirty="0"/>
              <a:t>] are set to </a:t>
            </a:r>
            <a:r>
              <a:rPr lang="en-IN" b="1" dirty="0"/>
              <a:t>1</a:t>
            </a:r>
            <a:r>
              <a:rPr lang="en-IN" dirty="0"/>
              <a:t>.</a:t>
            </a:r>
          </a:p>
          <a:p>
            <a:pPr>
              <a:buFont typeface="Arial" panose="020B0604020202020204" pitchFamily="34" charset="0"/>
              <a:buChar char="•"/>
            </a:pPr>
            <a:r>
              <a:rPr lang="en-IN" dirty="0"/>
              <a:t>If there is no edge between them, A[</a:t>
            </a:r>
            <a:r>
              <a:rPr lang="en-IN" dirty="0" err="1"/>
              <a:t>i</a:t>
            </a:r>
            <a:r>
              <a:rPr lang="en-IN" dirty="0"/>
              <a:t>][j]=A[j][</a:t>
            </a:r>
            <a:r>
              <a:rPr lang="en-IN" dirty="0" err="1"/>
              <a:t>i</a:t>
            </a:r>
            <a:r>
              <a:rPr lang="en-IN" dirty="0"/>
              <a:t>]=This results in a </a:t>
            </a:r>
            <a:r>
              <a:rPr lang="en-IN" b="1" dirty="0"/>
              <a:t>symmetric matrix</a:t>
            </a:r>
            <a:r>
              <a:rPr lang="en-IN" dirty="0"/>
              <a:t> for undirected graphs.</a:t>
            </a:r>
          </a:p>
          <a:p>
            <a:r>
              <a:rPr lang="en-IN" b="1" dirty="0"/>
              <a:t>Directed Graph</a:t>
            </a:r>
            <a:r>
              <a:rPr lang="en-IN" dirty="0"/>
              <a:t>:</a:t>
            </a:r>
          </a:p>
          <a:p>
            <a:pPr>
              <a:buFont typeface="Arial" panose="020B0604020202020204" pitchFamily="34" charset="0"/>
              <a:buChar char="•"/>
            </a:pPr>
            <a:r>
              <a:rPr lang="en-IN" dirty="0"/>
              <a:t>If there is a directed edge from vertex ii to vertex </a:t>
            </a:r>
            <a:r>
              <a:rPr lang="en-IN" dirty="0" err="1"/>
              <a:t>jj</a:t>
            </a:r>
            <a:r>
              <a:rPr lang="en-IN" dirty="0"/>
              <a:t>, then A[</a:t>
            </a:r>
            <a:r>
              <a:rPr lang="en-IN" dirty="0" err="1"/>
              <a:t>i</a:t>
            </a:r>
            <a:r>
              <a:rPr lang="en-IN" dirty="0"/>
              <a:t>][j]=</a:t>
            </a:r>
          </a:p>
          <a:p>
            <a:pPr>
              <a:buFont typeface="Arial" panose="020B0604020202020204" pitchFamily="34" charset="0"/>
              <a:buChar char="•"/>
            </a:pPr>
            <a:r>
              <a:rPr lang="en-IN" dirty="0"/>
              <a:t>If there is no edge from ii to </a:t>
            </a:r>
            <a:r>
              <a:rPr lang="en-IN" dirty="0" err="1"/>
              <a:t>jj</a:t>
            </a:r>
            <a:r>
              <a:rPr lang="en-IN" dirty="0"/>
              <a:t>, A[</a:t>
            </a:r>
            <a:r>
              <a:rPr lang="en-IN" dirty="0" err="1"/>
              <a:t>i</a:t>
            </a:r>
            <a:r>
              <a:rPr lang="en-IN" dirty="0"/>
              <a:t>][j]= 0. This matrix does </a:t>
            </a:r>
            <a:r>
              <a:rPr lang="en-IN" b="1" dirty="0"/>
              <a:t>not</a:t>
            </a:r>
            <a:r>
              <a:rPr lang="en-IN" dirty="0"/>
              <a:t> have to be symmetric</a:t>
            </a:r>
          </a:p>
          <a:p>
            <a:endParaRPr lang="en-US" dirty="0"/>
          </a:p>
        </p:txBody>
      </p:sp>
    </p:spTree>
    <p:extLst>
      <p:ext uri="{BB962C8B-B14F-4D97-AF65-F5344CB8AC3E}">
        <p14:creationId xmlns:p14="http://schemas.microsoft.com/office/powerpoint/2010/main" val="301420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6F29-9EFC-A698-50BE-027580A303C5}"/>
              </a:ext>
            </a:extLst>
          </p:cNvPr>
          <p:cNvSpPr>
            <a:spLocks noGrp="1"/>
          </p:cNvSpPr>
          <p:nvPr>
            <p:ph type="title"/>
          </p:nvPr>
        </p:nvSpPr>
        <p:spPr/>
        <p:txBody>
          <a:bodyPr/>
          <a:lstStyle/>
          <a:p>
            <a:pPr algn="ctr"/>
            <a:r>
              <a:rPr lang="en-IN" b="0" i="0" u="none" strike="noStrike" dirty="0">
                <a:solidFill>
                  <a:srgbClr val="000000"/>
                </a:solidFill>
                <a:effectLst/>
                <a:latin typeface="-webkit-standard"/>
              </a:rPr>
              <a:t>Brute Force Method</a:t>
            </a:r>
            <a:endParaRPr lang="en-US" dirty="0"/>
          </a:p>
        </p:txBody>
      </p:sp>
      <p:sp>
        <p:nvSpPr>
          <p:cNvPr id="3" name="Content Placeholder 2">
            <a:extLst>
              <a:ext uri="{FF2B5EF4-FFF2-40B4-BE49-F238E27FC236}">
                <a16:creationId xmlns:a16="http://schemas.microsoft.com/office/drawing/2014/main" id="{4009FEA3-76AE-D4E1-5003-1390676F631A}"/>
              </a:ext>
            </a:extLst>
          </p:cNvPr>
          <p:cNvSpPr>
            <a:spLocks noGrp="1"/>
          </p:cNvSpPr>
          <p:nvPr>
            <p:ph idx="1"/>
          </p:nvPr>
        </p:nvSpPr>
        <p:spPr>
          <a:xfrm>
            <a:off x="838200" y="2028825"/>
            <a:ext cx="10515600" cy="4829174"/>
          </a:xfrm>
        </p:spPr>
        <p:txBody>
          <a:bodyPr/>
          <a:lstStyle/>
          <a:p>
            <a:r>
              <a:rPr lang="en-IN" b="0" i="0" u="none" strike="noStrike" dirty="0">
                <a:solidFill>
                  <a:srgbClr val="000000"/>
                </a:solidFill>
                <a:effectLst/>
                <a:latin typeface="-webkit-standard"/>
              </a:rPr>
              <a:t>A brute force algorithm for the Traveling Salesman Problem (TSP) is a straightforward but highly intensive method used to find the shortest route that allows a salesman to visit each city once and return to the starting point. The algorithm works by listing all possible tours among the </a:t>
            </a:r>
            <a:r>
              <a:rPr lang="en-IN" b="0" i="0" u="none" strike="noStrike" dirty="0">
                <a:solidFill>
                  <a:srgbClr val="000000"/>
                </a:solidFill>
                <a:effectLst/>
              </a:rPr>
              <a:t>n</a:t>
            </a:r>
            <a:r>
              <a:rPr lang="en-IN" b="0" i="0" u="none" strike="noStrike" dirty="0">
                <a:solidFill>
                  <a:srgbClr val="000000"/>
                </a:solidFill>
                <a:effectLst/>
                <a:latin typeface="-webkit-standard"/>
              </a:rPr>
              <a:t> cities, resulting in </a:t>
            </a:r>
            <a:r>
              <a:rPr lang="en-IN" b="0" i="0" u="none" strike="noStrike" dirty="0">
                <a:solidFill>
                  <a:srgbClr val="000000"/>
                </a:solidFill>
                <a:effectLst/>
              </a:rPr>
              <a:t>n!</a:t>
            </a:r>
            <a:r>
              <a:rPr lang="en-IN" b="0" i="0" u="none" strike="noStrike" dirty="0">
                <a:solidFill>
                  <a:srgbClr val="000000"/>
                </a:solidFill>
                <a:effectLst/>
                <a:latin typeface="-webkit-standard"/>
              </a:rPr>
              <a:t> different routes to evaluate. For each tour, the algorithm calculates the total distance by summing up the distances between consecutive cities. Finally, it identifies the route with the smallest total distance, which is the optimal solution for the TSP. Although simple in concept, this approach quickly becomes impractical as the number of cities increases, due to the exponential growth in possible routes</a:t>
            </a:r>
            <a:endParaRPr lang="en-US" dirty="0"/>
          </a:p>
        </p:txBody>
      </p:sp>
    </p:spTree>
    <p:extLst>
      <p:ext uri="{BB962C8B-B14F-4D97-AF65-F5344CB8AC3E}">
        <p14:creationId xmlns:p14="http://schemas.microsoft.com/office/powerpoint/2010/main" val="390334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B7ED-59FB-C631-2609-AC7EAC92288C}"/>
              </a:ext>
            </a:extLst>
          </p:cNvPr>
          <p:cNvSpPr>
            <a:spLocks noGrp="1"/>
          </p:cNvSpPr>
          <p:nvPr>
            <p:ph type="title"/>
          </p:nvPr>
        </p:nvSpPr>
        <p:spPr/>
        <p:txBody>
          <a:bodyPr/>
          <a:lstStyle/>
          <a:p>
            <a:r>
              <a:rPr lang="en-IN" b="0" i="0" u="none" strike="noStrike" dirty="0">
                <a:solidFill>
                  <a:srgbClr val="000000"/>
                </a:solidFill>
                <a:effectLst/>
                <a:latin typeface="-webkit-standard"/>
              </a:rPr>
              <a:t>Limitations of the Brute Force Method</a:t>
            </a:r>
            <a:endParaRPr lang="en-US" dirty="0"/>
          </a:p>
        </p:txBody>
      </p:sp>
      <p:sp>
        <p:nvSpPr>
          <p:cNvPr id="3" name="Content Placeholder 2">
            <a:extLst>
              <a:ext uri="{FF2B5EF4-FFF2-40B4-BE49-F238E27FC236}">
                <a16:creationId xmlns:a16="http://schemas.microsoft.com/office/drawing/2014/main" id="{9F8F3912-2747-5E9C-B89F-BD650A71F9E3}"/>
              </a:ext>
            </a:extLst>
          </p:cNvPr>
          <p:cNvSpPr>
            <a:spLocks noGrp="1"/>
          </p:cNvSpPr>
          <p:nvPr>
            <p:ph idx="1"/>
          </p:nvPr>
        </p:nvSpPr>
        <p:spPr/>
        <p:txBody>
          <a:bodyPr/>
          <a:lstStyle/>
          <a:p>
            <a:r>
              <a:rPr lang="en-IN" b="0" i="0" u="none" strike="noStrike" dirty="0">
                <a:solidFill>
                  <a:srgbClr val="000000"/>
                </a:solidFill>
                <a:effectLst/>
                <a:latin typeface="-webkit-standard"/>
              </a:rPr>
              <a:t>The brute force algorithm for the Traveling Salesman Problem (TSP) is limited because it requires checking every possible route to find the shortest one. As the number of cities increases, the number of possible routes grows extremely quickly, making it impossible to compute within a reasonable time. </a:t>
            </a:r>
          </a:p>
          <a:p>
            <a:r>
              <a:rPr lang="en-IN" b="0" i="0" u="none" strike="noStrike" dirty="0">
                <a:solidFill>
                  <a:srgbClr val="000000"/>
                </a:solidFill>
                <a:effectLst/>
                <a:latin typeface="-webkit-standard"/>
              </a:rPr>
              <a:t>For example, with 20 cities, there are trillions of possible routes to evaluate. This makes brute force impractical for larger problems, as it takes far too long to find a solution. </a:t>
            </a:r>
          </a:p>
          <a:p>
            <a:r>
              <a:rPr lang="en-IN" b="0" i="0" u="none" strike="noStrike" dirty="0">
                <a:solidFill>
                  <a:srgbClr val="000000"/>
                </a:solidFill>
                <a:effectLst/>
                <a:latin typeface="-webkit-standard"/>
              </a:rPr>
              <a:t>Therefore, other methods are preferred for solving TSP in real-world situations</a:t>
            </a:r>
            <a:endParaRPr lang="en-US" dirty="0"/>
          </a:p>
        </p:txBody>
      </p:sp>
    </p:spTree>
    <p:extLst>
      <p:ext uri="{BB962C8B-B14F-4D97-AF65-F5344CB8AC3E}">
        <p14:creationId xmlns:p14="http://schemas.microsoft.com/office/powerpoint/2010/main" val="353669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48F-B386-DDB6-8EE9-0A2FC69D7B3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5627FAC-0A1F-74BD-C2F5-142DA6FCAD37}"/>
              </a:ext>
            </a:extLst>
          </p:cNvPr>
          <p:cNvSpPr>
            <a:spLocks noGrp="1"/>
          </p:cNvSpPr>
          <p:nvPr>
            <p:ph idx="1"/>
          </p:nvPr>
        </p:nvSpPr>
        <p:spPr/>
        <p:txBody>
          <a:bodyPr>
            <a:normAutofit/>
          </a:bodyPr>
          <a:lstStyle/>
          <a:p>
            <a:pPr marL="0" indent="0" fontAlgn="base">
              <a:spcAft>
                <a:spcPts val="750"/>
              </a:spcAft>
              <a:buNone/>
            </a:pPr>
            <a:r>
              <a:rPr lang="en-IN" dirty="0">
                <a:effectLst/>
                <a:latin typeface="Helvetica" pitchFamily="2" charset="0"/>
              </a:rPr>
              <a:t>Given a set of cities and the distance between every pair of cities, the problem is to find the shortest possible route that visits every city exactly once and returns to the starting point. Note the difference between Hamiltonian Cycle and TSP. The Hamiltonian cycle problem is to find if there exists a tour that visits every city exactly once. Here we know that Hamiltonian Tour exists (because the graph is complete) and in fact, many such tours exist, the problem is to find a minimum weight Hamiltonian Cycle.</a:t>
            </a:r>
          </a:p>
          <a:p>
            <a:pPr marL="0" indent="0" algn="l" rtl="0" fontAlgn="base">
              <a:spcAft>
                <a:spcPts val="750"/>
              </a:spcAft>
              <a:buNone/>
            </a:pPr>
            <a:endParaRPr lang="en-US" dirty="0"/>
          </a:p>
        </p:txBody>
      </p:sp>
    </p:spTree>
    <p:extLst>
      <p:ext uri="{BB962C8B-B14F-4D97-AF65-F5344CB8AC3E}">
        <p14:creationId xmlns:p14="http://schemas.microsoft.com/office/powerpoint/2010/main" val="110891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F2F0-7E8F-E65A-42CB-EEB09A06043D}"/>
              </a:ext>
            </a:extLst>
          </p:cNvPr>
          <p:cNvSpPr>
            <a:spLocks noGrp="1"/>
          </p:cNvSpPr>
          <p:nvPr>
            <p:ph type="title"/>
          </p:nvPr>
        </p:nvSpPr>
        <p:spPr/>
        <p:txBody>
          <a:bodyPr>
            <a:normAutofit/>
          </a:bodyPr>
          <a:lstStyle/>
          <a:p>
            <a:pPr algn="ctr"/>
            <a:r>
              <a:rPr lang="en-IN" b="0" i="0" u="none" strike="noStrike" dirty="0">
                <a:solidFill>
                  <a:srgbClr val="FFFFFF"/>
                </a:solidFill>
                <a:effectLst/>
                <a:latin typeface="Tahoma" panose="020B0604030504040204" pitchFamily="34" charset="0"/>
              </a:rPr>
              <a:t> </a:t>
            </a:r>
            <a:r>
              <a:rPr lang="en-IN" dirty="0">
                <a:effectLst/>
                <a:latin typeface="Helvetica" pitchFamily="2" charset="0"/>
              </a:rPr>
              <a:t>Hamiltonian Circuits and Paths</a:t>
            </a:r>
            <a:br>
              <a:rPr lang="en-IN" dirty="0">
                <a:effectLst/>
                <a:latin typeface="Helvetica" pitchFamily="2" charset="0"/>
              </a:rPr>
            </a:br>
            <a:r>
              <a:rPr lang="en-IN" b="0" i="0" u="none" strike="noStrike" dirty="0">
                <a:solidFill>
                  <a:srgbClr val="FFFFFF"/>
                </a:solidFill>
                <a:effectLst/>
                <a:latin typeface="Tahoma" panose="020B0604030504040204" pitchFamily="34" charset="0"/>
              </a:rPr>
              <a:t>Circuits and Paths</a:t>
            </a:r>
            <a:endParaRPr lang="en-US" dirty="0"/>
          </a:p>
        </p:txBody>
      </p:sp>
      <p:sp>
        <p:nvSpPr>
          <p:cNvPr id="3" name="Content Placeholder 2">
            <a:extLst>
              <a:ext uri="{FF2B5EF4-FFF2-40B4-BE49-F238E27FC236}">
                <a16:creationId xmlns:a16="http://schemas.microsoft.com/office/drawing/2014/main" id="{9FD39E2F-683B-3AC0-0B2B-8DED8628EA22}"/>
              </a:ext>
            </a:extLst>
          </p:cNvPr>
          <p:cNvSpPr>
            <a:spLocks noGrp="1"/>
          </p:cNvSpPr>
          <p:nvPr>
            <p:ph idx="1"/>
          </p:nvPr>
        </p:nvSpPr>
        <p:spPr/>
        <p:txBody>
          <a:bodyPr/>
          <a:lstStyle/>
          <a:p>
            <a:r>
              <a:rPr lang="en-IN" b="0" i="0" u="none" strike="noStrike" dirty="0">
                <a:solidFill>
                  <a:srgbClr val="000000"/>
                </a:solidFill>
                <a:effectLst/>
                <a:latin typeface="Tahoma" panose="020B0604030504040204" pitchFamily="34" charset="0"/>
              </a:rPr>
              <a:t>A </a:t>
            </a:r>
            <a:r>
              <a:rPr lang="en-IN" b="1" i="0" u="none" strike="noStrike" dirty="0">
                <a:solidFill>
                  <a:srgbClr val="000000"/>
                </a:solidFill>
                <a:effectLst/>
                <a:latin typeface="Tahoma" panose="020B0604030504040204" pitchFamily="34" charset="0"/>
              </a:rPr>
              <a:t>Hamiltonian circuit</a:t>
            </a:r>
            <a:r>
              <a:rPr lang="en-IN" b="0" i="0" u="none" strike="noStrike" dirty="0">
                <a:solidFill>
                  <a:srgbClr val="000000"/>
                </a:solidFill>
                <a:effectLst/>
                <a:latin typeface="Tahoma" panose="020B0604030504040204" pitchFamily="34" charset="0"/>
              </a:rPr>
              <a:t> is a circuit that visits every vertex once with no repeats. Being a circuit, it must start and end at the same vertex. A </a:t>
            </a:r>
            <a:r>
              <a:rPr lang="en-IN" b="1" i="0" u="none" strike="noStrike" dirty="0">
                <a:solidFill>
                  <a:srgbClr val="000000"/>
                </a:solidFill>
                <a:effectLst/>
                <a:latin typeface="Tahoma" panose="020B0604030504040204" pitchFamily="34" charset="0"/>
              </a:rPr>
              <a:t>Hamiltonian path </a:t>
            </a:r>
            <a:r>
              <a:rPr lang="en-IN" b="0" i="0" u="none" strike="noStrike" dirty="0">
                <a:solidFill>
                  <a:srgbClr val="000000"/>
                </a:solidFill>
                <a:effectLst/>
                <a:latin typeface="Tahoma" panose="020B0604030504040204" pitchFamily="34" charset="0"/>
              </a:rPr>
              <a:t>also visits every vertex once with no repeats, but does not have to start and end at the same vertex.</a:t>
            </a:r>
          </a:p>
          <a:p>
            <a:endParaRPr lang="en-US" dirty="0"/>
          </a:p>
        </p:txBody>
      </p:sp>
    </p:spTree>
    <p:extLst>
      <p:ext uri="{BB962C8B-B14F-4D97-AF65-F5344CB8AC3E}">
        <p14:creationId xmlns:p14="http://schemas.microsoft.com/office/powerpoint/2010/main" val="278050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1701-DD9A-3391-F01E-45B9CC8B3D67}"/>
              </a:ext>
            </a:extLst>
          </p:cNvPr>
          <p:cNvSpPr>
            <a:spLocks noGrp="1"/>
          </p:cNvSpPr>
          <p:nvPr>
            <p:ph type="title"/>
          </p:nvPr>
        </p:nvSpPr>
        <p:spPr/>
        <p:txBody>
          <a:bodyPr/>
          <a:lstStyle/>
          <a:p>
            <a:pPr algn="ctr"/>
            <a:r>
              <a:rPr lang="en-US" dirty="0"/>
              <a:t>MINIMUM SPANNING TREE </a:t>
            </a:r>
          </a:p>
        </p:txBody>
      </p:sp>
      <p:sp>
        <p:nvSpPr>
          <p:cNvPr id="3" name="Content Placeholder 2">
            <a:extLst>
              <a:ext uri="{FF2B5EF4-FFF2-40B4-BE49-F238E27FC236}">
                <a16:creationId xmlns:a16="http://schemas.microsoft.com/office/drawing/2014/main" id="{A11D3BCE-1334-127B-4687-6C39223E5DD8}"/>
              </a:ext>
            </a:extLst>
          </p:cNvPr>
          <p:cNvSpPr>
            <a:spLocks noGrp="1"/>
          </p:cNvSpPr>
          <p:nvPr>
            <p:ph idx="1"/>
          </p:nvPr>
        </p:nvSpPr>
        <p:spPr/>
        <p:txBody>
          <a:bodyPr/>
          <a:lstStyle/>
          <a:p>
            <a:r>
              <a:rPr lang="en-IN" dirty="0">
                <a:effectLst/>
                <a:latin typeface="Helvetica" pitchFamily="2" charset="0"/>
              </a:rPr>
              <a:t>A spanning tree is defined as a tree-like subgraph of a connected, undirected graph that includes all the vertices of the graph. Or, to say in Layman's words, it is a subset of the edges of the graph that forms a tree (acyclic) where every node of the graph is a part of the tree.</a:t>
            </a:r>
          </a:p>
          <a:p>
            <a:r>
              <a:rPr lang="en-IN" dirty="0">
                <a:effectLst/>
                <a:latin typeface="Helvetica" pitchFamily="2" charset="0"/>
              </a:rPr>
              <a:t>A minimum spanning tree (MST) is defined as a spanning tree that has the minimum weight among all the possible spanning trees</a:t>
            </a:r>
          </a:p>
          <a:p>
            <a:endParaRPr lang="en-US" dirty="0"/>
          </a:p>
        </p:txBody>
      </p:sp>
    </p:spTree>
    <p:extLst>
      <p:ext uri="{BB962C8B-B14F-4D97-AF65-F5344CB8AC3E}">
        <p14:creationId xmlns:p14="http://schemas.microsoft.com/office/powerpoint/2010/main" val="2877154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816</TotalTime>
  <Words>1090</Words>
  <Application>Microsoft Macintosh PowerPoint</Application>
  <PresentationFormat>Widescreen</PresentationFormat>
  <Paragraphs>42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-webkit-standard</vt:lpstr>
      <vt:lpstr>Aptos</vt:lpstr>
      <vt:lpstr>Aptos Display</vt:lpstr>
      <vt:lpstr>Arial</vt:lpstr>
      <vt:lpstr>Helvetica</vt:lpstr>
      <vt:lpstr>Tahoma</vt:lpstr>
      <vt:lpstr>Office Theme</vt:lpstr>
      <vt:lpstr>PowerPoint Presentation</vt:lpstr>
      <vt:lpstr>Graph</vt:lpstr>
      <vt:lpstr>Adjacency Matrix </vt:lpstr>
      <vt:lpstr>Directed and Undirected Graph</vt:lpstr>
      <vt:lpstr>Brute Force Method</vt:lpstr>
      <vt:lpstr>Limitations of the Brute Force Method</vt:lpstr>
      <vt:lpstr>PowerPoint Presentation</vt:lpstr>
      <vt:lpstr> Hamiltonian Circuits and Paths Circuits and Paths</vt:lpstr>
      <vt:lpstr>MINIMUM SPANNING TREE </vt:lpstr>
      <vt:lpstr>Greedy Algorithm </vt:lpstr>
      <vt:lpstr>KRUSKAL’S ALGORITHM </vt:lpstr>
      <vt:lpstr>How to find MST using Kruskal's algorithm? </vt:lpstr>
      <vt:lpstr>PRIM’S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Chhavi Kainth</dc:creator>
  <cp:lastModifiedBy>Chhavi Kainth</cp:lastModifiedBy>
  <cp:revision>1</cp:revision>
  <dcterms:created xsi:type="dcterms:W3CDTF">2024-11-13T16:25:40Z</dcterms:created>
  <dcterms:modified xsi:type="dcterms:W3CDTF">2024-11-14T06:02:22Z</dcterms:modified>
</cp:coreProperties>
</file>