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</p:sldMasterIdLst>
  <p:notesMasterIdLst>
    <p:notesMasterId r:id="rId23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9" r:id="rId21"/>
    <p:sldId id="270" r:id="rId22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itchFamily="32" charset="0"/>
              </a:defRPr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itchFamily="32" charset="0"/>
              </a:defRPr>
            </a:lvl1pPr>
          </a:lstStyle>
          <a:p>
            <a:fld id="{90B301ED-E16C-4FA7-A3C4-8E28677F7B20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A79C7F-10E3-4EF0-B191-08B4A807AAB3}" type="slidenum">
              <a:rPr lang="en-IN"/>
              <a:pPr/>
              <a:t>1</a:t>
            </a:fld>
            <a:endParaRPr lang="en-IN"/>
          </a:p>
        </p:txBody>
      </p:sp>
      <p:sp>
        <p:nvSpPr>
          <p:cNvPr id="245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254A79-CCBC-4EDB-969F-B71FAEAA6529}" type="slidenum">
              <a:rPr lang="en-IN"/>
              <a:pPr/>
              <a:t>10</a:t>
            </a:fld>
            <a:endParaRPr lang="en-IN"/>
          </a:p>
        </p:txBody>
      </p:sp>
      <p:sp>
        <p:nvSpPr>
          <p:cNvPr id="337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8EA7B9-FCA4-4E4A-BFFE-A22C2D15EBCB}" type="slidenum">
              <a:rPr lang="en-IN"/>
              <a:pPr/>
              <a:t>11</a:t>
            </a:fld>
            <a:endParaRPr lang="en-IN"/>
          </a:p>
        </p:txBody>
      </p:sp>
      <p:sp>
        <p:nvSpPr>
          <p:cNvPr id="348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BB8E90-8405-4548-ACA4-A744535B0F8D}" type="slidenum">
              <a:rPr lang="en-IN"/>
              <a:pPr/>
              <a:t>12</a:t>
            </a:fld>
            <a:endParaRPr lang="en-IN"/>
          </a:p>
        </p:txBody>
      </p:sp>
      <p:sp>
        <p:nvSpPr>
          <p:cNvPr id="358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1CA1F3-868B-46D6-BAE4-8FD3ED4CB989}" type="slidenum">
              <a:rPr lang="en-IN"/>
              <a:pPr/>
              <a:t>13</a:t>
            </a:fld>
            <a:endParaRPr lang="en-IN"/>
          </a:p>
        </p:txBody>
      </p:sp>
      <p:sp>
        <p:nvSpPr>
          <p:cNvPr id="378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>
              <a:latin typeface="Calibri" pitchFamily="32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1CA1F3-868B-46D6-BAE4-8FD3ED4CB989}" type="slidenum">
              <a:rPr lang="en-IN"/>
              <a:pPr/>
              <a:t>14</a:t>
            </a:fld>
            <a:endParaRPr lang="en-IN"/>
          </a:p>
        </p:txBody>
      </p:sp>
      <p:sp>
        <p:nvSpPr>
          <p:cNvPr id="378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>
              <a:latin typeface="Calibri" pitchFamily="32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4AB71B-0E05-4166-A5A0-23FB8BF193E7}" type="slidenum">
              <a:rPr lang="en-IN"/>
              <a:pPr/>
              <a:t>2</a:t>
            </a:fld>
            <a:endParaRPr lang="en-IN"/>
          </a:p>
        </p:txBody>
      </p:sp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>
              <a:latin typeface="Calibri" pitchFamily="32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2522DC-D633-45A8-876F-B2EC601B4EC8}" type="slidenum">
              <a:rPr lang="en-IN"/>
              <a:pPr/>
              <a:t>3</a:t>
            </a:fld>
            <a:endParaRPr lang="en-IN"/>
          </a:p>
        </p:txBody>
      </p:sp>
      <p:sp>
        <p:nvSpPr>
          <p:cNvPr id="266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>
              <a:latin typeface="Calibri" pitchFamily="32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C47EE0-A13D-4E4D-8B8C-4B78DBCBD128}" type="slidenum">
              <a:rPr lang="en-IN"/>
              <a:pPr/>
              <a:t>4</a:t>
            </a:fld>
            <a:endParaRPr lang="en-IN"/>
          </a:p>
        </p:txBody>
      </p:sp>
      <p:sp>
        <p:nvSpPr>
          <p:cNvPr id="276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>
              <a:latin typeface="Calibri" pitchFamily="32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56504E-B986-4860-B073-A4D977B408DD}" type="slidenum">
              <a:rPr lang="en-IN"/>
              <a:pPr/>
              <a:t>5</a:t>
            </a:fld>
            <a:endParaRPr lang="en-IN"/>
          </a:p>
        </p:txBody>
      </p:sp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>
              <a:latin typeface="Calibri" pitchFamily="32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E03473-0C28-414D-9CDE-3CF9B14C8C1A}" type="slidenum">
              <a:rPr lang="en-IN"/>
              <a:pPr/>
              <a:t>6</a:t>
            </a:fld>
            <a:endParaRPr lang="en-IN"/>
          </a:p>
        </p:txBody>
      </p:sp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>
              <a:latin typeface="Calibri" pitchFamily="32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CA8314-E2A6-4080-B91F-1BB2207AAEFA}" type="slidenum">
              <a:rPr lang="en-IN"/>
              <a:pPr/>
              <a:t>7</a:t>
            </a:fld>
            <a:endParaRPr lang="en-IN"/>
          </a:p>
        </p:txBody>
      </p:sp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>
              <a:latin typeface="Calibri" pitchFamily="32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36BD16-F94F-4E45-B9F5-D8EE7DEF14A3}" type="slidenum">
              <a:rPr lang="en-IN"/>
              <a:pPr/>
              <a:t>8</a:t>
            </a:fld>
            <a:endParaRPr lang="en-IN"/>
          </a:p>
        </p:txBody>
      </p:sp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>
              <a:latin typeface="Calibri" pitchFamily="32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F0CCFE-58E4-4EDC-86FA-9C89A978F23E}" type="slidenum">
              <a:rPr lang="en-IN"/>
              <a:pPr/>
              <a:t>9</a:t>
            </a:fld>
            <a:endParaRPr lang="en-IN"/>
          </a:p>
        </p:txBody>
      </p:sp>
      <p:sp>
        <p:nvSpPr>
          <p:cNvPr id="327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>
              <a:latin typeface="Calibri" pitchFamily="32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6DA6926-21B5-4816-8834-6CACAA18EE7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661A48E-D477-44A8-9D74-6B81A034791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4625"/>
            <a:ext cx="2055813" cy="5281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625"/>
            <a:ext cx="6019800" cy="5281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3B56B41-0DFD-43AF-9888-F258CB4F6671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625"/>
            <a:ext cx="8228013" cy="1341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727825" y="6405563"/>
            <a:ext cx="1917700" cy="3667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8647113" y="6405563"/>
            <a:ext cx="365125" cy="366712"/>
          </a:xfrm>
        </p:spPr>
        <p:txBody>
          <a:bodyPr/>
          <a:lstStyle>
            <a:lvl1pPr>
              <a:defRPr/>
            </a:lvl1pPr>
          </a:lstStyle>
          <a:p>
            <a:fld id="{FB45D908-097F-48DC-B195-6651F66BA14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126E735-ABD3-4244-9132-A0A3A4DEEC8B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0CFCB02-AABD-4EF9-A832-B7DDC673A72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361385B-FF2C-407E-AE18-CF9A8DEC6EA5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70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1138"/>
            <a:ext cx="40386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839480A-DCD8-45F4-A361-F729F5AA901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B1AAC9B-D794-425E-B241-2C7894A44E2B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DDFDEA0-C429-4C96-A035-111E27812EC1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451C149-4466-4C7F-806C-F25F14A385C1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80163B-729B-4B84-A8DF-995F9696F07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24284C2-46D1-4C01-90F3-2CE4DBEF2F1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01CE838-5A6C-48E0-B3D8-B318C10640F5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B4EA1BC-6D39-4FA1-9FFC-CB6CA8457152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4625"/>
            <a:ext cx="2055813" cy="5281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625"/>
            <a:ext cx="6019800" cy="5281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ADFE0CB-302E-44EF-9FAA-7FB7849F735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625"/>
            <a:ext cx="8228013" cy="1341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727825" y="6408738"/>
            <a:ext cx="1917700" cy="3635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8647113" y="6408738"/>
            <a:ext cx="365125" cy="363537"/>
          </a:xfrm>
        </p:spPr>
        <p:txBody>
          <a:bodyPr/>
          <a:lstStyle>
            <a:lvl1pPr>
              <a:defRPr/>
            </a:lvl1pPr>
          </a:lstStyle>
          <a:p>
            <a:fld id="{8769009F-4F32-42CF-B252-1C6D8C6DDE4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12B1547-133B-4760-A3C3-55151EF1730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426D7F9-3C80-4D7B-8F56-93BA647B486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9419F9C-AB81-456C-81C0-69D3440C24BC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70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1138"/>
            <a:ext cx="40386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2D0AED3-8B5D-46F6-B643-C710B4C5A291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E733C31-DDFD-489C-81B7-A4F3456F14D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E2DF60A-EFA6-4B18-AEA0-1FC2CC6C0B6B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815AAF3-0767-4B9D-A9FD-273215DC8E6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427C8C2-2E16-434F-B649-9F56D9F2C87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6F89C1F-2A74-4ED3-BB34-C6C9BBA805A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8B3C932-0593-4FB8-A38A-EC908CB3BFF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1A1790-7139-45E3-858A-0397143A092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4625"/>
            <a:ext cx="2055813" cy="5281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625"/>
            <a:ext cx="6019800" cy="5281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3B1B1C1-5FDE-405C-93B0-E1F00255691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ED1F77-520B-4CAF-AE03-1076DBE02844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7E736AB-EE62-4BBC-B845-0CF96FA63BA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9423859-4CED-4615-BB4B-B9ACD82D2956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70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1138"/>
            <a:ext cx="40386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7D51778-041A-4412-90E3-30CA03CE6B4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70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1138"/>
            <a:ext cx="40386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EE37E1B-D2DC-41B8-9F4D-126322F385C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52A57C5-9007-44A1-94C1-CA11E4DBE05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B65F915-5956-4944-9658-C1F23FF147C4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851548F-A82A-4E31-B1C1-27F357B3EE01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9C5D804-3241-4478-87E2-3D33827FA0AC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DDE8222-41A5-468D-9610-5721B739D61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220548E-060E-4497-AABE-45618D45638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4625"/>
            <a:ext cx="2055813" cy="5281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625"/>
            <a:ext cx="6019800" cy="5281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C702F7E-20E6-42B1-8DAA-3E2BFB2E351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D9202F3-2E7D-4457-986B-798E67BCE10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6EB59CF-0B9B-426C-AFE2-D6F382C8012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6A13810-AD41-45EB-85EC-1B9DE2BB956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C1D06D5-D23E-4809-BDAF-F74024A96C2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70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1138"/>
            <a:ext cx="40386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62C2947-377F-44C8-AC58-53CD51D7BDEC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1128A1C-557C-4072-9615-824AFECCED5C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A407ED8-62A5-471D-8EA8-57E3B29F4B65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7D2C27-0443-4B5E-BDD9-34E820DF445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E83A302-8780-4506-92B2-60E9381CA5D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7042246-5A27-45DD-A3E8-5B2CEE2A693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0B9B45E-5C97-47A9-99BC-2CE9DF9730B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4625"/>
            <a:ext cx="2055813" cy="5281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625"/>
            <a:ext cx="6019800" cy="5281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304424D-0D24-47DD-96B8-61E24C5719A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A61DBAE-5C08-4A69-926A-A49B1EF68BD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11EB280-25CD-4C0D-8D9A-3846B395B76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6280F2C-71B2-47D5-B256-319505F36D6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2BE53EC-DA04-49D3-9497-05C12B086491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70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1138"/>
            <a:ext cx="40386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C80E82F-72DD-4542-9DA9-E74FD5B3AC7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F5CF151-58FF-4569-AA98-A5857D8A426C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BFFADDA-712A-4806-876C-5BE92F890F46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50D4EDA-3BC6-409E-80E2-EDA38914497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9708307-1446-4D1E-A8E9-E175D0A8242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D33ABCF-C050-4039-8E1C-21235DB1C25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684817F-792A-41D2-90A5-C5F46977EF3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4625"/>
            <a:ext cx="2055813" cy="5281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625"/>
            <a:ext cx="6019800" cy="5281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330BB8C-825C-40CF-B1B0-E46F03392E6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BED429F-ED43-4D15-9A55-2D70EF66F72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954CB0C-8CE5-4252-A73B-76A1758BC2E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0B853BF-A1C7-4A0F-A245-892A26060A1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A717C00-DF6A-4322-92CD-5145E12FE2E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70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1138"/>
            <a:ext cx="40386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274AD87-35AA-4452-93CB-FA8AE3F54AA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F6F6FCD-1FBC-490F-B7DD-FEE03A5A40E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4B1376F-8150-4527-9D20-A83CCDAD6B3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D568F8D-8C8D-4EAD-B481-2E2CB0695744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D0F0058-B99E-4270-AE08-E7170EC83A7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73CAECF-D2A7-4F4C-9D3B-6C6F77DFA264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6BB15CE-DEB9-4231-A9FB-1543000107F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4625"/>
            <a:ext cx="2055813" cy="5281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625"/>
            <a:ext cx="6019800" cy="5281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316A82-9169-4A6D-B573-410D4D3B8D5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5E7D8B8-16E5-4B11-AD96-759FFB310EA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278C522-2D19-44AF-94FE-8554AD26922F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CD6F1FC-05F3-4412-9479-3F058682C0BF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67CCD59-B4D8-4B81-A9CA-B649DF5FC0C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70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1138"/>
            <a:ext cx="40386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9AEF1F8-6F57-432F-8878-5EB1BC7FF13C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DFDA081-22D8-4BBE-B7AC-FB0E73D4751B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419CD6D-10E7-403C-B808-B09C9BC3851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2AA8FAC-250A-4BFB-A26C-E8128C2ED79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C86932F-2215-420F-A44B-DD7135CC2BE2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6B9F5ED-5D04-4298-817F-A1171ACE65D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B855163-7AAA-4B34-9C27-1EB69FDC0BB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69AA163-D1C4-4D1B-BC87-67C36E7A8F4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4625"/>
            <a:ext cx="2055813" cy="5281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625"/>
            <a:ext cx="6019800" cy="5281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2B1FE5E-E5A4-41A7-9168-78F9F551F7C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715963" y="5002213"/>
            <a:ext cx="3802062" cy="1443037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0 w 5760"/>
              <a:gd name="T5" fmla="*/ 0 h 528"/>
              <a:gd name="T6" fmla="*/ 5760 w 5760"/>
              <a:gd name="T7" fmla="*/ 0 h 528"/>
              <a:gd name="T8" fmla="*/ 5760 w 5760"/>
              <a:gd name="T9" fmla="*/ 528 h 528"/>
              <a:gd name="T10" fmla="*/ 48 w 5760"/>
              <a:gd name="T11" fmla="*/ 0 h 528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FCBDC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0 w 5760"/>
              <a:gd name="T5" fmla="*/ 0 h 528"/>
              <a:gd name="T6" fmla="*/ 5760 w 5760"/>
              <a:gd name="T7" fmla="*/ 0 h 528"/>
              <a:gd name="T8" fmla="*/ 5760 w 5760"/>
              <a:gd name="T9" fmla="*/ 528 h 528"/>
              <a:gd name="T10" fmla="*/ 48 w 5760"/>
              <a:gd name="T11" fmla="*/ 0 h 528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-12700" y="5784850"/>
            <a:ext cx="3413125" cy="1090613"/>
            <a:chOff x="-8" y="3644"/>
            <a:chExt cx="2150" cy="68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-8" y="3644"/>
              <a:ext cx="2150" cy="6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175" y="4045"/>
              <a:ext cx="1070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19050" y="5772150"/>
            <a:ext cx="3421063" cy="1109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8013" cy="3975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6727825" y="6405563"/>
            <a:ext cx="191770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4379913" y="6405563"/>
            <a:ext cx="235108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8647113" y="6405563"/>
            <a:ext cx="365125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2F4346A6-4A2B-4288-901E-C330AB957495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745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4664075"/>
            <a:ext cx="9150350" cy="1588"/>
          </a:xfrm>
          <a:prstGeom prst="rtTriangle">
            <a:avLst/>
          </a:prstGeom>
          <a:gradFill rotWithShape="0">
            <a:gsLst>
              <a:gs pos="0">
                <a:srgbClr val="007897"/>
              </a:gs>
              <a:gs pos="50000">
                <a:srgbClr val="4ABBE0"/>
              </a:gs>
              <a:gs pos="100000">
                <a:srgbClr val="007897"/>
              </a:gs>
            </a:gsLst>
            <a:lin ang="30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-3175" y="4953000"/>
            <a:ext cx="9145588" cy="1909763"/>
            <a:chOff x="-2" y="3120"/>
            <a:chExt cx="5761" cy="1203"/>
          </a:xfrm>
        </p:grpSpPr>
        <p:sp>
          <p:nvSpPr>
            <p:cNvPr id="2051" name="AutoShape 3"/>
            <p:cNvSpPr>
              <a:spLocks noChangeArrowheads="1"/>
            </p:cNvSpPr>
            <p:nvPr/>
          </p:nvSpPr>
          <p:spPr bwMode="auto">
            <a:xfrm>
              <a:off x="1067" y="3120"/>
              <a:ext cx="4688" cy="305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697 w 4697"/>
                <a:gd name="T5" fmla="*/ 0 h 367"/>
                <a:gd name="T6" fmla="*/ 4697 w 4697"/>
                <a:gd name="T7" fmla="*/ 367 h 367"/>
                <a:gd name="T8" fmla="*/ 0 w 4697"/>
                <a:gd name="T9" fmla="*/ 218 h 367"/>
                <a:gd name="T10" fmla="*/ 4697 w 4697"/>
                <a:gd name="T11" fmla="*/ 0 h 367"/>
                <a:gd name="T12" fmla="*/ 0 w 4697"/>
                <a:gd name="T13" fmla="*/ 0 h 367"/>
                <a:gd name="T14" fmla="*/ 4697 w 4697"/>
                <a:gd name="T15" fmla="*/ 367 h 367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2" name="AutoShape 4"/>
            <p:cNvSpPr>
              <a:spLocks noChangeArrowheads="1"/>
            </p:cNvSpPr>
            <p:nvPr/>
          </p:nvSpPr>
          <p:spPr bwMode="auto">
            <a:xfrm>
              <a:off x="29" y="3298"/>
              <a:ext cx="5727" cy="494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0 w 5760"/>
                <a:gd name="T5" fmla="*/ 0 h 528"/>
                <a:gd name="T6" fmla="*/ 5760 w 5760"/>
                <a:gd name="T7" fmla="*/ 0 h 528"/>
                <a:gd name="T8" fmla="*/ 5760 w 5760"/>
                <a:gd name="T9" fmla="*/ 528 h 528"/>
                <a:gd name="T10" fmla="*/ 48 w 5760"/>
                <a:gd name="T11" fmla="*/ 0 h 528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053" name="Group 5"/>
            <p:cNvGrpSpPr>
              <a:grpSpLocks/>
            </p:cNvGrpSpPr>
            <p:nvPr/>
          </p:nvGrpSpPr>
          <p:grpSpPr bwMode="auto">
            <a:xfrm>
              <a:off x="2" y="3145"/>
              <a:ext cx="5757" cy="1178"/>
              <a:chOff x="2" y="3145"/>
              <a:chExt cx="5757" cy="1178"/>
            </a:xfrm>
          </p:grpSpPr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2" y="3145"/>
                <a:ext cx="5757" cy="117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</p:pic>
          <p:sp>
            <p:nvSpPr>
              <p:cNvPr id="2055" name="Text Box 7"/>
              <p:cNvSpPr txBox="1">
                <a:spLocks noChangeArrowheads="1"/>
              </p:cNvSpPr>
              <p:nvPr/>
            </p:nvSpPr>
            <p:spPr bwMode="auto">
              <a:xfrm>
                <a:off x="6" y="3150"/>
                <a:ext cx="0" cy="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-2" y="3141"/>
              <a:ext cx="5761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8013" cy="3975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/>
          </p:nvPr>
        </p:nvSpPr>
        <p:spPr bwMode="auto">
          <a:xfrm>
            <a:off x="6727825" y="6408738"/>
            <a:ext cx="1917700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00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8647113" y="6408738"/>
            <a:ext cx="365125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>
                <a:solidFill>
                  <a:srgbClr val="FFFFFF"/>
                </a:solidFill>
                <a:latin typeface="+mn-lt"/>
              </a:defRPr>
            </a:lvl1pPr>
          </a:lstStyle>
          <a:p>
            <a:fld id="{94831B77-16B2-401C-9354-5A6797A31109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744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715963" y="5002213"/>
            <a:ext cx="3802062" cy="1443037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0 w 5760"/>
              <a:gd name="T5" fmla="*/ 0 h 528"/>
              <a:gd name="T6" fmla="*/ 5760 w 5760"/>
              <a:gd name="T7" fmla="*/ 0 h 528"/>
              <a:gd name="T8" fmla="*/ 5760 w 5760"/>
              <a:gd name="T9" fmla="*/ 528 h 528"/>
              <a:gd name="T10" fmla="*/ 48 w 5760"/>
              <a:gd name="T11" fmla="*/ 0 h 528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FCBDC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0 w 5760"/>
              <a:gd name="T5" fmla="*/ 0 h 528"/>
              <a:gd name="T6" fmla="*/ 5760 w 5760"/>
              <a:gd name="T7" fmla="*/ 0 h 528"/>
              <a:gd name="T8" fmla="*/ 5760 w 5760"/>
              <a:gd name="T9" fmla="*/ 528 h 528"/>
              <a:gd name="T10" fmla="*/ 48 w 5760"/>
              <a:gd name="T11" fmla="*/ 0 h 528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-12700" y="5784850"/>
            <a:ext cx="3413125" cy="1090613"/>
            <a:chOff x="-8" y="3644"/>
            <a:chExt cx="2150" cy="687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-8" y="3644"/>
              <a:ext cx="2150" cy="6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175" y="4045"/>
              <a:ext cx="1070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19050" y="5772150"/>
            <a:ext cx="3421063" cy="1109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7FC4DD"/>
              </a:gs>
              <a:gs pos="100000">
                <a:srgbClr val="1389A6"/>
              </a:gs>
            </a:gsLst>
            <a:lin ang="16200000" scaled="1"/>
          </a:gradFill>
          <a:ln w="3240">
            <a:solidFill>
              <a:srgbClr val="1E768C"/>
            </a:solidFill>
            <a:miter lim="800000"/>
            <a:headEnd/>
            <a:tailEnd/>
          </a:ln>
          <a:effectLst>
            <a:outerShdw dist="73094" dir="595575" algn="ctr" rotWithShape="0">
              <a:srgbClr val="000000">
                <a:alpha val="46030"/>
              </a:srgbClr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7FC4DD"/>
              </a:gs>
              <a:gs pos="100000">
                <a:srgbClr val="1389A6"/>
              </a:gs>
            </a:gsLst>
            <a:lin ang="16200000" scaled="1"/>
          </a:gradFill>
          <a:ln w="3240">
            <a:solidFill>
              <a:srgbClr val="1E768C"/>
            </a:solidFill>
            <a:miter lim="800000"/>
            <a:headEnd/>
            <a:tailEnd/>
          </a:ln>
          <a:effectLst>
            <a:outerShdw dist="73094" dir="595575" algn="ctr" rotWithShape="0">
              <a:srgbClr val="000000">
                <a:alpha val="46030"/>
              </a:srgbClr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8013" cy="3975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/>
          </p:nvPr>
        </p:nvSpPr>
        <p:spPr bwMode="auto">
          <a:xfrm>
            <a:off x="6727825" y="6408738"/>
            <a:ext cx="1917700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0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8647113" y="6408738"/>
            <a:ext cx="365125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>
                <a:solidFill>
                  <a:srgbClr val="000000"/>
                </a:solidFill>
                <a:latin typeface="+mn-lt"/>
              </a:defRPr>
            </a:lvl1pPr>
          </a:lstStyle>
          <a:p>
            <a:fld id="{FFA7B8DC-951E-4A5A-B098-9D13C84E957F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715963" y="5002213"/>
            <a:ext cx="3802062" cy="1443037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0 w 5760"/>
              <a:gd name="T5" fmla="*/ 0 h 528"/>
              <a:gd name="T6" fmla="*/ 5760 w 5760"/>
              <a:gd name="T7" fmla="*/ 0 h 528"/>
              <a:gd name="T8" fmla="*/ 5760 w 5760"/>
              <a:gd name="T9" fmla="*/ 528 h 528"/>
              <a:gd name="T10" fmla="*/ 48 w 5760"/>
              <a:gd name="T11" fmla="*/ 0 h 528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FCBDC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0 w 5760"/>
              <a:gd name="T5" fmla="*/ 0 h 528"/>
              <a:gd name="T6" fmla="*/ 5760 w 5760"/>
              <a:gd name="T7" fmla="*/ 0 h 528"/>
              <a:gd name="T8" fmla="*/ 5760 w 5760"/>
              <a:gd name="T9" fmla="*/ 528 h 528"/>
              <a:gd name="T10" fmla="*/ 48 w 5760"/>
              <a:gd name="T11" fmla="*/ 0 h 528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-12700" y="5784850"/>
            <a:ext cx="3413125" cy="1090613"/>
            <a:chOff x="-8" y="3644"/>
            <a:chExt cx="2150" cy="687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-8" y="3644"/>
              <a:ext cx="2150" cy="6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175" y="4045"/>
              <a:ext cx="1070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19050" y="5772150"/>
            <a:ext cx="3421063" cy="1109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8013" cy="3975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6727825" y="6408738"/>
            <a:ext cx="1917700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0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8647113" y="6408738"/>
            <a:ext cx="365125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>
                <a:solidFill>
                  <a:srgbClr val="000000"/>
                </a:solidFill>
                <a:latin typeface="+mn-lt"/>
              </a:defRPr>
            </a:lvl1pPr>
          </a:lstStyle>
          <a:p>
            <a:fld id="{4F0DAB6B-7651-441A-B69E-7D51A799762B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8013" cy="3975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727825" y="6408738"/>
            <a:ext cx="1917700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0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647113" y="6408738"/>
            <a:ext cx="365125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>
                <a:solidFill>
                  <a:srgbClr val="000000"/>
                </a:solidFill>
                <a:latin typeface="+mn-lt"/>
              </a:defRPr>
            </a:lvl1pPr>
          </a:lstStyle>
          <a:p>
            <a:fld id="{44A029DF-9A28-4C0B-9D03-0BF6C859F3ED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715963" y="5002213"/>
            <a:ext cx="3802062" cy="1443037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0 w 5760"/>
              <a:gd name="T5" fmla="*/ 0 h 528"/>
              <a:gd name="T6" fmla="*/ 5760 w 5760"/>
              <a:gd name="T7" fmla="*/ 0 h 528"/>
              <a:gd name="T8" fmla="*/ 5760 w 5760"/>
              <a:gd name="T9" fmla="*/ 528 h 528"/>
              <a:gd name="T10" fmla="*/ 48 w 5760"/>
              <a:gd name="T11" fmla="*/ 0 h 528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FCBDC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0 w 5760"/>
              <a:gd name="T5" fmla="*/ 0 h 528"/>
              <a:gd name="T6" fmla="*/ 5760 w 5760"/>
              <a:gd name="T7" fmla="*/ 0 h 528"/>
              <a:gd name="T8" fmla="*/ 5760 w 5760"/>
              <a:gd name="T9" fmla="*/ 528 h 528"/>
              <a:gd name="T10" fmla="*/ 48 w 5760"/>
              <a:gd name="T11" fmla="*/ 0 h 528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-12700" y="5784850"/>
            <a:ext cx="3413125" cy="1090613"/>
            <a:chOff x="-8" y="3644"/>
            <a:chExt cx="2150" cy="687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-8" y="3644"/>
              <a:ext cx="2150" cy="6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175" y="4045"/>
              <a:ext cx="1070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19050" y="5772150"/>
            <a:ext cx="3421063" cy="1109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8013" cy="3975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6727825" y="6408738"/>
            <a:ext cx="1917700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0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8647113" y="6408738"/>
            <a:ext cx="365125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>
                <a:solidFill>
                  <a:srgbClr val="000000"/>
                </a:solidFill>
                <a:latin typeface="+mn-lt"/>
              </a:defRPr>
            </a:lvl1pPr>
          </a:lstStyle>
          <a:p>
            <a:fld id="{90228EB0-F5AF-40A7-8029-FFA57F89B756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8013" cy="3975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727825" y="6408738"/>
            <a:ext cx="1917700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0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647113" y="6408738"/>
            <a:ext cx="365125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>
                <a:solidFill>
                  <a:srgbClr val="000000"/>
                </a:solidFill>
                <a:latin typeface="+mn-lt"/>
              </a:defRPr>
            </a:lvl1pPr>
          </a:lstStyle>
          <a:p>
            <a:fld id="{E9F71245-4EA9-48AA-85E9-DAA1FB001298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464646"/>
          </a:solidFill>
          <a:latin typeface="Lucida Sans Unicode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715963" y="5002213"/>
            <a:ext cx="3802062" cy="1443037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0 w 5760"/>
              <a:gd name="T5" fmla="*/ 0 h 528"/>
              <a:gd name="T6" fmla="*/ 5760 w 5760"/>
              <a:gd name="T7" fmla="*/ 0 h 528"/>
              <a:gd name="T8" fmla="*/ 5760 w 5760"/>
              <a:gd name="T9" fmla="*/ 528 h 528"/>
              <a:gd name="T10" fmla="*/ 48 w 5760"/>
              <a:gd name="T11" fmla="*/ 0 h 528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FCBDC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0 w 5760"/>
              <a:gd name="T5" fmla="*/ 0 h 528"/>
              <a:gd name="T6" fmla="*/ 5760 w 5760"/>
              <a:gd name="T7" fmla="*/ 0 h 528"/>
              <a:gd name="T8" fmla="*/ 5760 w 5760"/>
              <a:gd name="T9" fmla="*/ 528 h 528"/>
              <a:gd name="T10" fmla="*/ 48 w 5760"/>
              <a:gd name="T11" fmla="*/ 0 h 528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-12700" y="5784850"/>
            <a:ext cx="3413125" cy="1090613"/>
            <a:chOff x="-8" y="3644"/>
            <a:chExt cx="2150" cy="687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-8" y="3644"/>
              <a:ext cx="2150" cy="6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175" y="4045"/>
              <a:ext cx="1070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19050" y="5772150"/>
            <a:ext cx="3421063" cy="1109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7FC4DD"/>
              </a:gs>
              <a:gs pos="100000">
                <a:srgbClr val="1389A6"/>
              </a:gs>
            </a:gsLst>
            <a:lin ang="16200000" scaled="1"/>
          </a:gradFill>
          <a:ln w="3240">
            <a:solidFill>
              <a:srgbClr val="1E768C"/>
            </a:solidFill>
            <a:miter lim="800000"/>
            <a:headEnd/>
            <a:tailEnd/>
          </a:ln>
          <a:effectLst>
            <a:outerShdw dist="73094" dir="595575" algn="ctr" rotWithShape="0">
              <a:srgbClr val="000000">
                <a:alpha val="46030"/>
              </a:srgbClr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7FC4DD"/>
              </a:gs>
              <a:gs pos="100000">
                <a:srgbClr val="1389A6"/>
              </a:gs>
            </a:gsLst>
            <a:lin ang="16200000" scaled="1"/>
          </a:gradFill>
          <a:ln w="3240">
            <a:solidFill>
              <a:srgbClr val="1E768C"/>
            </a:solidFill>
            <a:miter lim="800000"/>
            <a:headEnd/>
            <a:tailEnd/>
          </a:ln>
          <a:effectLst>
            <a:outerShdw dist="73094" dir="595575" algn="ctr" rotWithShape="0">
              <a:srgbClr val="000000">
                <a:alpha val="46030"/>
              </a:srgbClr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8013" cy="3975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dt"/>
          </p:nvPr>
        </p:nvSpPr>
        <p:spPr bwMode="auto">
          <a:xfrm>
            <a:off x="6727825" y="6408738"/>
            <a:ext cx="1917700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00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8647113" y="6408738"/>
            <a:ext cx="365125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>
                <a:solidFill>
                  <a:srgbClr val="FFFFFF"/>
                </a:solidFill>
                <a:latin typeface="+mn-lt"/>
              </a:defRPr>
            </a:lvl1pPr>
          </a:lstStyle>
          <a:p>
            <a:fld id="{A9A207BA-9827-49B5-A2AF-8C0C776FAA86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DEF5FA"/>
          </a:solidFill>
          <a:latin typeface="Lucida Sans Unicode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486400"/>
            <a:ext cx="2041525" cy="1160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633538" y="1800225"/>
            <a:ext cx="6791325" cy="1643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IN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ejaVu Sans" charset="0"/>
              </a:rPr>
              <a:t>App Resources </a:t>
            </a:r>
            <a:br>
              <a:rPr lang="en-IN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ejaVu Sans" charset="0"/>
              </a:rPr>
            </a:br>
            <a:r>
              <a:rPr lang="en-IN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ejaVu Sans" charset="0"/>
              </a:rPr>
              <a:t> and </a:t>
            </a:r>
            <a:br>
              <a:rPr lang="en-IN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ejaVu Sans" charset="0"/>
              </a:rPr>
            </a:br>
            <a:r>
              <a:rPr lang="en-IN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ejaVu Sans" charset="0"/>
              </a:rPr>
              <a:t>Supporting  Multiple Screens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624638" y="4348163"/>
            <a:ext cx="2376487" cy="763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200">
                <a:solidFill>
                  <a:srgbClr val="000000"/>
                </a:solidFill>
                <a:latin typeface="DejaVu Sans" charset="0"/>
              </a:rPr>
              <a:t>Tushar Sharma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200">
              <a:solidFill>
                <a:srgbClr val="000000"/>
              </a:solidFill>
              <a:latin typeface="DejaVu Sans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0113" y="5327650"/>
            <a:ext cx="5586412" cy="181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81413" y="5260975"/>
            <a:ext cx="1389062" cy="136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0438" y="1871663"/>
            <a:ext cx="6454775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720725" y="144463"/>
            <a:ext cx="8094663" cy="1862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800">
                <a:solidFill>
                  <a:srgbClr val="000000"/>
                </a:solidFill>
                <a:latin typeface="DejaVu Sans" charset="0"/>
              </a:rPr>
              <a:t>Density independence: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000">
              <a:solidFill>
                <a:srgbClr val="000000"/>
              </a:solidFill>
              <a:latin typeface="DejaVu Sans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This is used to express layout Dimension or Position (in density independent way).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800">
              <a:solidFill>
                <a:srgbClr val="000000"/>
              </a:solidFill>
              <a:latin typeface="DejaVu Sans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019800"/>
            <a:ext cx="14478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20725" y="5543550"/>
            <a:ext cx="770255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u="sng" dirty="0">
                <a:solidFill>
                  <a:srgbClr val="000000"/>
                </a:solidFill>
              </a:rPr>
              <a:t>http://jayxie.com/mirrors/android-sdk/guide/practices/screens_support.html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8245475" y="6408738"/>
            <a:ext cx="1220788" cy="427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062440A-A1B9-495C-BAEB-1C804B618804}" type="slidenum">
              <a:rPr lang="en-IN">
                <a:solidFill>
                  <a:srgbClr val="000000"/>
                </a:solidFill>
              </a:rPr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21" dur="2000" fill="hold" masterRel="sameClick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1"/>
          <p:cNvGrpSpPr>
            <a:grpSpLocks/>
          </p:cNvGrpSpPr>
          <p:nvPr/>
        </p:nvGrpSpPr>
        <p:grpSpPr bwMode="auto">
          <a:xfrm>
            <a:off x="819150" y="700088"/>
            <a:ext cx="3046413" cy="2103437"/>
            <a:chOff x="516" y="441"/>
            <a:chExt cx="1919" cy="1325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6" y="441"/>
              <a:ext cx="1919" cy="13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20483" name="Text Box 3"/>
            <p:cNvSpPr txBox="1">
              <a:spLocks noChangeArrowheads="1"/>
            </p:cNvSpPr>
            <p:nvPr/>
          </p:nvSpPr>
          <p:spPr bwMode="auto">
            <a:xfrm>
              <a:off x="516" y="441"/>
              <a:ext cx="1919" cy="13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51388" y="665163"/>
            <a:ext cx="3260725" cy="2143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8675" y="3271838"/>
            <a:ext cx="3057525" cy="210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38688" y="3230563"/>
            <a:ext cx="3181350" cy="2170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79450" y="131763"/>
            <a:ext cx="57404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800">
                <a:solidFill>
                  <a:srgbClr val="000000"/>
                </a:solidFill>
                <a:latin typeface="DejaVu Sans" charset="0"/>
              </a:rPr>
              <a:t>Screen-Compatibility Examples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742950" y="2922588"/>
            <a:ext cx="300037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600">
                <a:solidFill>
                  <a:srgbClr val="000000"/>
                </a:solidFill>
              </a:rPr>
              <a:t>normal size, normal density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714875" y="2901950"/>
            <a:ext cx="3214688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600">
                <a:solidFill>
                  <a:srgbClr val="000000"/>
                </a:solidFill>
              </a:rPr>
              <a:t> normal size, high density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815975" y="5472113"/>
            <a:ext cx="3071813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600">
                <a:solidFill>
                  <a:srgbClr val="000000"/>
                </a:solidFill>
              </a:rPr>
              <a:t> large size, normal density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806950" y="5472113"/>
            <a:ext cx="2786063" cy="36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600">
                <a:solidFill>
                  <a:srgbClr val="000000"/>
                </a:solidFill>
              </a:rPr>
              <a:t> large size, high density</a:t>
            </a:r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6019800"/>
            <a:ext cx="14478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66775" y="5759450"/>
            <a:ext cx="770255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u="sng" dirty="0">
                <a:solidFill>
                  <a:srgbClr val="000000"/>
                </a:solidFill>
              </a:rPr>
              <a:t>http://</a:t>
            </a:r>
            <a:r>
              <a:rPr lang="en-IN" u="sng" dirty="0" smtClean="0">
                <a:solidFill>
                  <a:srgbClr val="000000"/>
                </a:solidFill>
              </a:rPr>
              <a:t>jayxie.com/mirrors/android-dk/guide/practices/screens_support.html</a:t>
            </a:r>
            <a:endParaRPr lang="en-IN" u="sng" dirty="0">
              <a:solidFill>
                <a:srgbClr val="000000"/>
              </a:solidFill>
            </a:endParaRP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8243888" y="6408738"/>
            <a:ext cx="1220787" cy="427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3DCE393-2AE3-4D4C-9B45-15F008CCD3B7}" type="slidenum">
              <a:rPr lang="en-IN">
                <a:solidFill>
                  <a:srgbClr val="000000"/>
                </a:solidFill>
              </a:rPr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500"/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2" dur="500"/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2" dur="500"/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2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7" dur="500"/>
                                        <p:tgtEl>
                                          <p:spTgt spid="20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51" dur="2000" fill="hold" masterRel="sameClick"/>
                                        <p:tgtEl>
                                          <p:spTgt spid="20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19800"/>
            <a:ext cx="14478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60363" y="896938"/>
            <a:ext cx="8064500" cy="5122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Resources are declarative files and static content.</a:t>
            </a:r>
          </a:p>
          <a:p>
            <a:pPr>
              <a:lnSpc>
                <a:spcPct val="15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000">
              <a:solidFill>
                <a:srgbClr val="000000"/>
              </a:solidFill>
              <a:latin typeface="DejaVu Sans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Resource-Directory Tree Structure: which is created </a:t>
            </a:r>
          </a:p>
          <a:p>
            <a:pPr>
              <a:lnSpc>
                <a:spcPct val="15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during   project compilation.</a:t>
            </a:r>
          </a:p>
          <a:p>
            <a:pPr>
              <a:lnSpc>
                <a:spcPct val="15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000">
              <a:solidFill>
                <a:srgbClr val="000000"/>
              </a:solidFill>
              <a:latin typeface="DejaVu Sans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Supporting  Multiple  Screens: characteristics  are</a:t>
            </a:r>
          </a:p>
          <a:p>
            <a:pPr>
              <a:lnSpc>
                <a:spcPct val="15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size, density, aspect-ratio,  orientation, and</a:t>
            </a:r>
          </a:p>
          <a:p>
            <a:pPr>
              <a:lnSpc>
                <a:spcPct val="15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some set of qualifier.</a:t>
            </a:r>
          </a:p>
          <a:p>
            <a:pPr>
              <a:lnSpc>
                <a:spcPct val="15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000">
              <a:solidFill>
                <a:srgbClr val="000000"/>
              </a:solidFill>
              <a:latin typeface="DejaVu Sans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Density Independence: used to express layout </a:t>
            </a:r>
          </a:p>
          <a:p>
            <a:pPr>
              <a:lnSpc>
                <a:spcPct val="15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dimensions or position (in a density-independent way).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76263" y="431800"/>
            <a:ext cx="2232025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800">
                <a:solidFill>
                  <a:srgbClr val="000000"/>
                </a:solidFill>
                <a:latin typeface="DejaVu Sans" charset="0"/>
              </a:rPr>
              <a:t>Summary: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426450" y="6408738"/>
            <a:ext cx="646113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AF28F58-8A45-48F7-8CA5-B9AE279C4A31}" type="slidenum">
              <a:rPr lang="en-IN">
                <a:solidFill>
                  <a:srgbClr val="000000"/>
                </a:solidFill>
              </a:rPr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19800"/>
            <a:ext cx="14478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588375" y="6335713"/>
            <a:ext cx="482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645FFFF-3431-4671-B382-801E321B5BC3}" type="slidenum">
              <a:rPr lang="en-IN">
                <a:solidFill>
                  <a:srgbClr val="000000"/>
                </a:solidFill>
              </a:rPr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I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4350" y="1579563"/>
            <a:ext cx="7986740" cy="2248950"/>
          </a:xfrm>
          <a:prstGeom prst="rect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SzPct val="45000"/>
              <a:buFont typeface="StarSymbol" charset="0"/>
              <a:buChar char="●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FF"/>
                </a:solidFill>
                <a:latin typeface="DejaVu Sans" charset="0"/>
              </a:rPr>
              <a:t> http://jayxie.com/mirrors/android-sdk/guide/practices/screens_support.html</a:t>
            </a:r>
          </a:p>
          <a:p>
            <a:pPr>
              <a:buSzPct val="45000"/>
              <a:buFont typeface="StarSymbol" charset="0"/>
              <a:buChar char="●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solidFill>
                  <a:srgbClr val="0000FF"/>
                </a:solidFill>
                <a:latin typeface="DejaVu Sans" charset="0"/>
              </a:rPr>
              <a:t>http://developer.android.com/guide/topics/resources/index.html</a:t>
            </a:r>
          </a:p>
          <a:p>
            <a:pPr>
              <a:buSzPct val="45000"/>
              <a:buFont typeface="StarSymbol" charset="0"/>
              <a:buChar char="●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solidFill>
                  <a:srgbClr val="0000FF"/>
                </a:solidFill>
                <a:latin typeface="DejaVu Sans" charset="0"/>
              </a:rPr>
              <a:t>http://developer.android.com/guide/practices/screens_support.html</a:t>
            </a:r>
          </a:p>
          <a:p>
            <a:pPr>
              <a:buSzPct val="45000"/>
              <a:buFont typeface="StarSymbol" charset="0"/>
              <a:buChar char="●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solidFill>
                  <a:srgbClr val="000000"/>
                </a:solidFill>
                <a:latin typeface="DejaVu Sans" charset="0"/>
              </a:rPr>
              <a:t>Professional  Android 4 Application Development </a:t>
            </a:r>
            <a:r>
              <a:rPr lang="en-IN" sz="2000" dirty="0" smtClean="0">
                <a:solidFill>
                  <a:srgbClr val="FF0000"/>
                </a:solidFill>
                <a:latin typeface="DejaVu Sans" charset="0"/>
              </a:rPr>
              <a:t>by </a:t>
            </a:r>
            <a:r>
              <a:rPr lang="en-IN" sz="2000" dirty="0" err="1" smtClean="0">
                <a:solidFill>
                  <a:srgbClr val="FF0000"/>
                </a:solidFill>
                <a:latin typeface="DejaVu Sans" charset="0"/>
              </a:rPr>
              <a:t>Reto</a:t>
            </a:r>
            <a:r>
              <a:rPr lang="en-IN" sz="2000" dirty="0" smtClean="0">
                <a:solidFill>
                  <a:srgbClr val="FF0000"/>
                </a:solidFill>
                <a:latin typeface="DejaVu Sans" charset="0"/>
              </a:rPr>
              <a:t> Meier.</a:t>
            </a:r>
          </a:p>
          <a:p>
            <a:pPr>
              <a:buSzPct val="45000"/>
              <a:buFont typeface="StarSymbol" charset="0"/>
              <a:buChar char="●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000" dirty="0" smtClean="0">
              <a:solidFill>
                <a:srgbClr val="0000FF"/>
              </a:solidFill>
              <a:latin typeface="DejaVu Sans" charset="0"/>
            </a:endParaRPr>
          </a:p>
          <a:p>
            <a:pPr>
              <a:buSzPct val="45000"/>
              <a:buFont typeface="StarSymbol" charset="0"/>
              <a:buChar char="●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000" dirty="0" smtClean="0">
              <a:solidFill>
                <a:srgbClr val="0000FF"/>
              </a:solidFill>
              <a:latin typeface="DejaVu Sans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71472" y="714356"/>
            <a:ext cx="6048375" cy="576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800" dirty="0">
                <a:solidFill>
                  <a:srgbClr val="000000"/>
                </a:solidFill>
                <a:latin typeface="DejaVu Sans" charset="0"/>
              </a:rPr>
              <a:t>Reference Book and Links :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19800"/>
            <a:ext cx="14478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28650" y="2068513"/>
            <a:ext cx="8064500" cy="766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                         </a:t>
            </a:r>
            <a:r>
              <a:rPr lang="en-IN" sz="3200">
                <a:solidFill>
                  <a:srgbClr val="000000"/>
                </a:solidFill>
                <a:latin typeface="DejaVu Sans" charset="0"/>
              </a:rPr>
              <a:t> THANK YOU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588375" y="6335713"/>
            <a:ext cx="482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645FFFF-3431-4671-B382-801E321B5BC3}" type="slidenum">
              <a:rPr lang="en-IN">
                <a:solidFill>
                  <a:srgbClr val="000000"/>
                </a:solidFill>
              </a:rPr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6" dur="2000" fill="hold" masterRel="sameClick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5BA2E2C-2207-4420-929E-30AB598793FC}" type="slidenum">
              <a:rPr lang="en-IN"/>
              <a:pPr/>
              <a:t>2</a:t>
            </a:fld>
            <a:endParaRPr lang="en-IN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19800"/>
            <a:ext cx="14478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92163" y="1003300"/>
            <a:ext cx="7710487" cy="4972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2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 App-Resource Definition</a:t>
            </a:r>
          </a:p>
          <a:p>
            <a:pPr>
              <a:lnSpc>
                <a:spcPct val="2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Types of Resources</a:t>
            </a:r>
          </a:p>
          <a:p>
            <a:pPr>
              <a:lnSpc>
                <a:spcPct val="2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Resource-Directory Tree Structure</a:t>
            </a:r>
          </a:p>
          <a:p>
            <a:pPr>
              <a:lnSpc>
                <a:spcPct val="2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Types of Resource-Directories</a:t>
            </a:r>
          </a:p>
          <a:p>
            <a:pPr>
              <a:lnSpc>
                <a:spcPct val="2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Assets</a:t>
            </a:r>
          </a:p>
          <a:p>
            <a:pPr>
              <a:lnSpc>
                <a:spcPct val="2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Supporting Multiple Screens </a:t>
            </a:r>
          </a:p>
          <a:p>
            <a:pPr>
              <a:lnSpc>
                <a:spcPct val="2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Density Independence</a:t>
            </a:r>
          </a:p>
          <a:p>
            <a:pPr>
              <a:lnSpc>
                <a:spcPct val="2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Screen-Compatiblity Examples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36625" y="474663"/>
            <a:ext cx="2232025" cy="604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800" b="1">
                <a:solidFill>
                  <a:srgbClr val="000000"/>
                </a:solidFill>
                <a:latin typeface="DejaVu Sans" charset="0"/>
              </a:rPr>
              <a:t>Contents: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21E4EE9-2926-4934-AB87-510BE0C79FB7}" type="slidenum">
              <a:rPr lang="en-IN"/>
              <a:pPr/>
              <a:t>3</a:t>
            </a:fld>
            <a:endParaRPr lang="en-IN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19800"/>
            <a:ext cx="14478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413000" y="431800"/>
            <a:ext cx="4100513" cy="731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>
                <a:solidFill>
                  <a:srgbClr val="464646"/>
                </a:solidFill>
                <a:latin typeface="DejaVu Sans" charset="0"/>
              </a:rPr>
              <a:t>App Resources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792163" y="1295400"/>
            <a:ext cx="7559675" cy="3240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0000"/>
                </a:solidFill>
                <a:latin typeface="DejaVu Sans" charset="0"/>
              </a:rPr>
              <a:t>Definition:</a:t>
            </a:r>
          </a:p>
          <a:p>
            <a:pPr>
              <a:lnSpc>
                <a:spcPct val="150000"/>
              </a:lnSpc>
              <a:buSzPct val="45000"/>
              <a:buFont typeface="StarSymbol" charset="0"/>
              <a:buChar char="●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Resources are  </a:t>
            </a:r>
          </a:p>
          <a:p>
            <a:pPr>
              <a:lnSpc>
                <a:spcPct val="150000"/>
              </a:lnSpc>
              <a:buSzPct val="45000"/>
              <a:buFont typeface="StarSymbo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additional declarative files and</a:t>
            </a:r>
            <a:r>
              <a:rPr lang="en-IN">
                <a:solidFill>
                  <a:srgbClr val="000000"/>
                </a:solidFill>
                <a:latin typeface="DejaVu Sans" charset="0"/>
              </a:rPr>
              <a:t> </a:t>
            </a:r>
            <a:r>
              <a:rPr lang="en-IN" sz="2000">
                <a:solidFill>
                  <a:srgbClr val="000000"/>
                </a:solidFill>
                <a:latin typeface="DejaVu Sans" charset="0"/>
              </a:rPr>
              <a:t>static  content.         </a:t>
            </a:r>
          </a:p>
          <a:p>
            <a:pPr>
              <a:lnSpc>
                <a:spcPct val="15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Android  creates  resource IDs </a:t>
            </a:r>
          </a:p>
          <a:p>
            <a:pPr>
              <a:lnSpc>
                <a:spcPct val="15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for using them in  Java programs</a:t>
            </a:r>
            <a:r>
              <a:rPr lang="en-IN" sz="2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3250" y="1901825"/>
            <a:ext cx="180975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A7C16D6-AFBE-4E9A-8DEE-16314224CD3E}" type="slidenum">
              <a:rPr lang="en-IN"/>
              <a:pPr/>
              <a:t>4</a:t>
            </a:fld>
            <a:endParaRPr lang="en-IN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19800"/>
            <a:ext cx="14478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14375" y="215900"/>
            <a:ext cx="44704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ejaVu Sans" charset="0"/>
              </a:rPr>
              <a:t>Types of Resources:e.g.</a:t>
            </a:r>
          </a:p>
        </p:txBody>
      </p:sp>
      <p:graphicFrame>
        <p:nvGraphicFramePr>
          <p:cNvPr id="13315" name="Group 3"/>
          <p:cNvGraphicFramePr>
            <a:graphicFrameLocks noGrp="1"/>
          </p:cNvGraphicFramePr>
          <p:nvPr/>
        </p:nvGraphicFramePr>
        <p:xfrm>
          <a:off x="611188" y="792163"/>
          <a:ext cx="8102600" cy="5089527"/>
        </p:xfrm>
        <a:graphic>
          <a:graphicData uri="http://schemas.openxmlformats.org/drawingml/2006/table">
            <a:tbl>
              <a:tblPr/>
              <a:tblGrid>
                <a:gridCol w="3805237"/>
                <a:gridCol w="4297363"/>
              </a:tblGrid>
              <a:tr h="9175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buChar char="●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cs typeface="Arial" charset="0"/>
                        </a:rPr>
                        <a:t>String: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cs typeface="Arial" charset="0"/>
                        </a:rPr>
                        <a:t>R.string.Str_android</a:t>
                      </a:r>
                    </a:p>
                  </a:txBody>
                  <a:tcPr marL="90000" marR="90000" marT="53604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buChar char="●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cs typeface="Arial" charset="0"/>
                        </a:rPr>
                        <a:t> Color-Drawable: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cs typeface="Arial" charset="0"/>
                        </a:rPr>
                        <a:t> R.drawable.rectangle_green</a:t>
                      </a:r>
                    </a:p>
                  </a:txBody>
                  <a:tcPr marL="90000" marR="90000" marT="53604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</a:tr>
              <a:tr h="8778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buChar char="●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cs typeface="Arial" charset="0"/>
                        </a:rPr>
                        <a:t>Color: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cs typeface="Arial" charset="0"/>
                        </a:rPr>
                        <a:t>R.color.Yellow</a:t>
                      </a:r>
                    </a:p>
                  </a:txBody>
                  <a:tcPr marL="90000" marR="90000" marT="53604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buChar char="●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cs typeface="Arial" charset="0"/>
                        </a:rPr>
                        <a:t> Drawable: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cs typeface="Arial" charset="0"/>
                        </a:rPr>
                        <a:t> R.drawable.img1</a:t>
                      </a:r>
                    </a:p>
                  </a:txBody>
                  <a:tcPr marL="90000" marR="90000" marT="53604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10937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buChar char="●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cs typeface="Arial" charset="0"/>
                        </a:rPr>
                        <a:t>Style and Theme: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cs typeface="Arial" charset="0"/>
                        </a:rPr>
                        <a:t>R.style.styleresource</a:t>
                      </a:r>
                    </a:p>
                  </a:txBody>
                  <a:tcPr marL="90000" marR="90000" marT="53604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buChar char="●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cs typeface="Arial" charset="0"/>
                        </a:rPr>
                        <a:t> Layout: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cs typeface="Arial" charset="0"/>
                        </a:rPr>
                        <a:t> R.layout.appresources</a:t>
                      </a:r>
                    </a:p>
                  </a:txBody>
                  <a:tcPr marL="90000" marR="90000" marT="53604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905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buChar char="●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cs typeface="Arial" charset="0"/>
                        </a:rPr>
                        <a:t>Dimension: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cs typeface="Arial" charset="0"/>
                        </a:rPr>
                        <a:t>R.dimen.medium_size</a:t>
                      </a:r>
                    </a:p>
                  </a:txBody>
                  <a:tcPr marL="90000" marR="90000" marT="53604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buChar char="●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cs typeface="Arial" charset="0"/>
                        </a:rPr>
                        <a:t> Menus: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cs typeface="Arial" charset="0"/>
                        </a:rPr>
                        <a:t> R.menu.menus</a:t>
                      </a:r>
                    </a:p>
                  </a:txBody>
                  <a:tcPr marL="90000" marR="90000" marT="53604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13096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buChar char="●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cs typeface="Arial" charset="0"/>
                        </a:rPr>
                        <a:t>Animation            </a:t>
                      </a:r>
                    </a:p>
                  </a:txBody>
                  <a:tcPr marL="90000" marR="90000" marT="53604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buChar char="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cs typeface="Arial" charset="0"/>
                        </a:rPr>
                        <a:t>Property animation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buChar char="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cs typeface="Arial" charset="0"/>
                        </a:rPr>
                        <a:t>Frame animation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buChar char="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cs typeface="Arial" charset="0"/>
                        </a:rPr>
                        <a:t>View   animation: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cs typeface="Arial" charset="0"/>
                        </a:rPr>
                        <a:t> R.anim.frameanim</a:t>
                      </a:r>
                    </a:p>
                  </a:txBody>
                  <a:tcPr marL="90000" marR="90000" marT="53604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A101C4C-64A7-4506-BD40-2D0F78CFCB8D}" type="slidenum">
              <a:rPr lang="en-IN"/>
              <a:pPr/>
              <a:t>5</a:t>
            </a:fld>
            <a:endParaRPr lang="en-IN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19800"/>
            <a:ext cx="14478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14375" y="357188"/>
            <a:ext cx="6629400" cy="650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ejaVu Sans" charset="0"/>
              </a:rPr>
              <a:t>Resource-Directory Tree Structure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35488" y="1152525"/>
            <a:ext cx="3240087" cy="4608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500" y="992188"/>
            <a:ext cx="3038475" cy="4840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76B50FF-06D9-4974-8365-46FE24A17774}" type="slidenum">
              <a:rPr lang="en-IN"/>
              <a:pPr/>
              <a:t>6</a:t>
            </a:fld>
            <a:endParaRPr lang="en-IN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19800"/>
            <a:ext cx="14478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563563" y="646113"/>
            <a:ext cx="2808287" cy="360362"/>
          </a:xfrm>
          <a:prstGeom prst="rect">
            <a:avLst/>
          </a:prstGeom>
          <a:solidFill>
            <a:srgbClr val="00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Resource-Directories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660400" y="936625"/>
            <a:ext cx="1588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238" y="1368425"/>
            <a:ext cx="352425" cy="352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855663" y="1511300"/>
            <a:ext cx="65563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501775" y="1341438"/>
            <a:ext cx="2160588" cy="360362"/>
          </a:xfrm>
          <a:prstGeom prst="rect">
            <a:avLst/>
          </a:prstGeom>
          <a:solidFill>
            <a:srgbClr val="83CA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anim/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11300" y="1800225"/>
            <a:ext cx="2160588" cy="360363"/>
          </a:xfrm>
          <a:prstGeom prst="rect">
            <a:avLst/>
          </a:prstGeom>
          <a:solidFill>
            <a:srgbClr val="83CA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animator/</a:t>
            </a:r>
          </a:p>
        </p:txBody>
      </p:sp>
      <p:cxnSp>
        <p:nvCxnSpPr>
          <p:cNvPr id="15368" name="AutoShape 8"/>
          <p:cNvCxnSpPr>
            <a:cxnSpLocks noChangeShapeType="1"/>
            <a:stCxn id="0" idx="2"/>
            <a:endCxn id="15367" idx="1"/>
          </p:cNvCxnSpPr>
          <p:nvPr/>
        </p:nvCxnSpPr>
        <p:spPr bwMode="auto">
          <a:xfrm>
            <a:off x="679450" y="1720850"/>
            <a:ext cx="831850" cy="260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492250" y="2303463"/>
            <a:ext cx="2160588" cy="360362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drawable/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1511300" y="2808288"/>
            <a:ext cx="2160588" cy="360362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layout/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511300" y="3311525"/>
            <a:ext cx="2160588" cy="360363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menu/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511300" y="3816350"/>
            <a:ext cx="2160588" cy="360363"/>
          </a:xfrm>
          <a:prstGeom prst="rect">
            <a:avLst/>
          </a:prstGeom>
          <a:solidFill>
            <a:srgbClr val="83CA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raw/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511300" y="4319588"/>
            <a:ext cx="2160588" cy="360362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values/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511300" y="4824413"/>
            <a:ext cx="2160588" cy="360362"/>
          </a:xfrm>
          <a:prstGeom prst="rect">
            <a:avLst/>
          </a:prstGeom>
          <a:solidFill>
            <a:srgbClr val="83CA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xml/</a:t>
            </a:r>
          </a:p>
        </p:txBody>
      </p:sp>
      <p:cxnSp>
        <p:nvCxnSpPr>
          <p:cNvPr id="15375" name="AutoShape 15"/>
          <p:cNvCxnSpPr>
            <a:cxnSpLocks noChangeShapeType="1"/>
            <a:stCxn id="15368" idx="1"/>
            <a:endCxn id="15369" idx="1"/>
          </p:cNvCxnSpPr>
          <p:nvPr/>
        </p:nvCxnSpPr>
        <p:spPr bwMode="auto">
          <a:xfrm>
            <a:off x="679450" y="1979613"/>
            <a:ext cx="812800" cy="5048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</p:cxnSp>
      <p:cxnSp>
        <p:nvCxnSpPr>
          <p:cNvPr id="15376" name="AutoShape 16"/>
          <p:cNvCxnSpPr>
            <a:cxnSpLocks noChangeShapeType="1"/>
            <a:stCxn id="15370" idx="1"/>
            <a:endCxn id="15375" idx="1"/>
          </p:cNvCxnSpPr>
          <p:nvPr/>
        </p:nvCxnSpPr>
        <p:spPr bwMode="auto">
          <a:xfrm flipH="1" flipV="1">
            <a:off x="679450" y="2484438"/>
            <a:ext cx="831850" cy="5032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</p:cxnSp>
      <p:cxnSp>
        <p:nvCxnSpPr>
          <p:cNvPr id="15377" name="AutoShape 17"/>
          <p:cNvCxnSpPr>
            <a:cxnSpLocks noChangeShapeType="1"/>
            <a:stCxn id="15371" idx="1"/>
            <a:endCxn id="15376" idx="1"/>
          </p:cNvCxnSpPr>
          <p:nvPr/>
        </p:nvCxnSpPr>
        <p:spPr bwMode="auto">
          <a:xfrm flipH="1" flipV="1">
            <a:off x="679450" y="2987675"/>
            <a:ext cx="831850" cy="5032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</p:cxnSp>
      <p:cxnSp>
        <p:nvCxnSpPr>
          <p:cNvPr id="15378" name="AutoShape 18"/>
          <p:cNvCxnSpPr>
            <a:cxnSpLocks noChangeShapeType="1"/>
            <a:stCxn id="15372" idx="1"/>
            <a:endCxn id="15377" idx="1"/>
          </p:cNvCxnSpPr>
          <p:nvPr/>
        </p:nvCxnSpPr>
        <p:spPr bwMode="auto">
          <a:xfrm flipH="1" flipV="1">
            <a:off x="679450" y="3492500"/>
            <a:ext cx="831850" cy="5032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</p:cxnSp>
      <p:cxnSp>
        <p:nvCxnSpPr>
          <p:cNvPr id="15379" name="AutoShape 19"/>
          <p:cNvCxnSpPr>
            <a:cxnSpLocks noChangeShapeType="1"/>
            <a:stCxn id="15373" idx="1"/>
            <a:endCxn id="15378" idx="1"/>
          </p:cNvCxnSpPr>
          <p:nvPr/>
        </p:nvCxnSpPr>
        <p:spPr bwMode="auto">
          <a:xfrm flipH="1" flipV="1">
            <a:off x="679450" y="3995738"/>
            <a:ext cx="831850" cy="5032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</p:cxnSp>
      <p:cxnSp>
        <p:nvCxnSpPr>
          <p:cNvPr id="15380" name="AutoShape 20"/>
          <p:cNvCxnSpPr>
            <a:cxnSpLocks noChangeShapeType="1"/>
            <a:stCxn id="15374" idx="1"/>
            <a:endCxn id="15379" idx="1"/>
          </p:cNvCxnSpPr>
          <p:nvPr/>
        </p:nvCxnSpPr>
        <p:spPr bwMode="auto">
          <a:xfrm flipH="1" flipV="1">
            <a:off x="679450" y="4500563"/>
            <a:ext cx="831850" cy="5032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3662363" y="1511300"/>
            <a:ext cx="8016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82" name="Oval 22"/>
          <p:cNvSpPr>
            <a:spLocks noChangeArrowheads="1"/>
          </p:cNvSpPr>
          <p:nvPr/>
        </p:nvSpPr>
        <p:spPr bwMode="auto">
          <a:xfrm>
            <a:off x="4411663" y="1287463"/>
            <a:ext cx="2141537" cy="431800"/>
          </a:xfrm>
          <a:prstGeom prst="ellipse">
            <a:avLst/>
          </a:prstGeom>
          <a:solidFill>
            <a:srgbClr val="4C4C4C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FFFFFF"/>
                </a:solidFill>
              </a:rPr>
              <a:t>View animation</a:t>
            </a:r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3671888" y="1944688"/>
            <a:ext cx="7207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84" name="Oval 24"/>
          <p:cNvSpPr>
            <a:spLocks noChangeArrowheads="1"/>
          </p:cNvSpPr>
          <p:nvPr/>
        </p:nvSpPr>
        <p:spPr bwMode="auto">
          <a:xfrm>
            <a:off x="4392613" y="1800225"/>
            <a:ext cx="2160587" cy="431800"/>
          </a:xfrm>
          <a:prstGeom prst="ellipse">
            <a:avLst/>
          </a:prstGeom>
          <a:solidFill>
            <a:srgbClr val="4C4C4C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FFFFFF"/>
                </a:solidFill>
              </a:rPr>
              <a:t>Property animation</a:t>
            </a:r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3652838" y="2519363"/>
            <a:ext cx="211613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86" name="Oval 26"/>
          <p:cNvSpPr>
            <a:spLocks noChangeArrowheads="1"/>
          </p:cNvSpPr>
          <p:nvPr/>
        </p:nvSpPr>
        <p:spPr bwMode="auto">
          <a:xfrm>
            <a:off x="6911975" y="2016125"/>
            <a:ext cx="1871663" cy="360363"/>
          </a:xfrm>
          <a:prstGeom prst="ellipse">
            <a:avLst/>
          </a:prstGeom>
          <a:solidFill>
            <a:srgbClr val="4C4C4C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FFFFFF"/>
                </a:solidFill>
              </a:rPr>
              <a:t>Drawable</a:t>
            </a:r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>
            <a:off x="3671888" y="2952750"/>
            <a:ext cx="79216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88" name="Oval 28"/>
          <p:cNvSpPr>
            <a:spLocks noChangeArrowheads="1"/>
          </p:cNvSpPr>
          <p:nvPr/>
        </p:nvSpPr>
        <p:spPr bwMode="auto">
          <a:xfrm>
            <a:off x="4392613" y="2808288"/>
            <a:ext cx="2087562" cy="360362"/>
          </a:xfrm>
          <a:prstGeom prst="ellipse">
            <a:avLst/>
          </a:prstGeom>
          <a:solidFill>
            <a:srgbClr val="4C4C4C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FFFFFF"/>
                </a:solidFill>
              </a:rPr>
              <a:t>Layout</a:t>
            </a:r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3671888" y="3455988"/>
            <a:ext cx="863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90" name="Oval 30"/>
          <p:cNvSpPr>
            <a:spLocks noChangeArrowheads="1"/>
          </p:cNvSpPr>
          <p:nvPr/>
        </p:nvSpPr>
        <p:spPr bwMode="auto">
          <a:xfrm>
            <a:off x="4392613" y="3311525"/>
            <a:ext cx="2087562" cy="360363"/>
          </a:xfrm>
          <a:prstGeom prst="ellipse">
            <a:avLst/>
          </a:prstGeom>
          <a:solidFill>
            <a:srgbClr val="4C4C4C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FFFFFF"/>
                </a:solidFill>
              </a:rPr>
              <a:t>Menu</a:t>
            </a:r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3671888" y="3959225"/>
            <a:ext cx="863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92" name="Oval 32"/>
          <p:cNvSpPr>
            <a:spLocks noChangeArrowheads="1"/>
          </p:cNvSpPr>
          <p:nvPr/>
        </p:nvSpPr>
        <p:spPr bwMode="auto">
          <a:xfrm>
            <a:off x="4392613" y="3743325"/>
            <a:ext cx="2087562" cy="360363"/>
          </a:xfrm>
          <a:prstGeom prst="ellipse">
            <a:avLst/>
          </a:prstGeom>
          <a:solidFill>
            <a:srgbClr val="4C4C4C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FFFFFF"/>
                </a:solidFill>
              </a:rPr>
              <a:t>Raw</a:t>
            </a:r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>
            <a:off x="3671888" y="4464050"/>
            <a:ext cx="21685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pic>
        <p:nvPicPr>
          <p:cNvPr id="15394" name="Picture 3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3113" y="4370388"/>
            <a:ext cx="352425" cy="352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6215063" y="4535488"/>
            <a:ext cx="8001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96" name="Oval 36"/>
          <p:cNvSpPr>
            <a:spLocks noChangeArrowheads="1"/>
          </p:cNvSpPr>
          <p:nvPr/>
        </p:nvSpPr>
        <p:spPr bwMode="auto">
          <a:xfrm>
            <a:off x="6964363" y="4408488"/>
            <a:ext cx="1871662" cy="377825"/>
          </a:xfrm>
          <a:prstGeom prst="ellipse">
            <a:avLst/>
          </a:prstGeom>
          <a:solidFill>
            <a:srgbClr val="4C4C4C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FFFFFF"/>
                </a:solidFill>
              </a:rPr>
              <a:t>Color-Drawable</a:t>
            </a:r>
          </a:p>
        </p:txBody>
      </p:sp>
      <p:sp>
        <p:nvSpPr>
          <p:cNvPr id="15397" name="Oval 37"/>
          <p:cNvSpPr>
            <a:spLocks noChangeArrowheads="1"/>
          </p:cNvSpPr>
          <p:nvPr/>
        </p:nvSpPr>
        <p:spPr bwMode="auto">
          <a:xfrm>
            <a:off x="6994525" y="4895850"/>
            <a:ext cx="1862138" cy="423863"/>
          </a:xfrm>
          <a:prstGeom prst="ellipse">
            <a:avLst/>
          </a:prstGeom>
          <a:solidFill>
            <a:srgbClr val="4C4C4C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FFFFFF"/>
                </a:solidFill>
              </a:rPr>
              <a:t>Dimension</a:t>
            </a:r>
          </a:p>
        </p:txBody>
      </p:sp>
      <p:cxnSp>
        <p:nvCxnSpPr>
          <p:cNvPr id="15398" name="AutoShape 38"/>
          <p:cNvCxnSpPr>
            <a:cxnSpLocks noChangeShapeType="1"/>
            <a:stCxn id="0" idx="2"/>
            <a:endCxn id="15397" idx="2"/>
          </p:cNvCxnSpPr>
          <p:nvPr/>
        </p:nvCxnSpPr>
        <p:spPr bwMode="auto">
          <a:xfrm>
            <a:off x="6029325" y="4721225"/>
            <a:ext cx="965200" cy="385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5399" name="Line 39"/>
          <p:cNvSpPr>
            <a:spLocks noChangeShapeType="1"/>
          </p:cNvSpPr>
          <p:nvPr/>
        </p:nvSpPr>
        <p:spPr bwMode="auto">
          <a:xfrm>
            <a:off x="3671888" y="4967288"/>
            <a:ext cx="6699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400" name="Oval 40"/>
          <p:cNvSpPr>
            <a:spLocks noChangeArrowheads="1"/>
          </p:cNvSpPr>
          <p:nvPr/>
        </p:nvSpPr>
        <p:spPr bwMode="auto">
          <a:xfrm>
            <a:off x="4341813" y="4730750"/>
            <a:ext cx="1511300" cy="525463"/>
          </a:xfrm>
          <a:prstGeom prst="ellipse">
            <a:avLst/>
          </a:prstGeom>
          <a:solidFill>
            <a:srgbClr val="4C4C4C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FFFFFF"/>
                </a:solidFill>
              </a:rPr>
              <a:t>Xml files</a:t>
            </a:r>
          </a:p>
        </p:txBody>
      </p:sp>
      <p:sp>
        <p:nvSpPr>
          <p:cNvPr id="15401" name="Oval 41"/>
          <p:cNvSpPr>
            <a:spLocks noChangeArrowheads="1"/>
          </p:cNvSpPr>
          <p:nvPr/>
        </p:nvSpPr>
        <p:spPr bwMode="auto">
          <a:xfrm>
            <a:off x="7016750" y="5438775"/>
            <a:ext cx="1800225" cy="431800"/>
          </a:xfrm>
          <a:prstGeom prst="ellipse">
            <a:avLst/>
          </a:prstGeom>
          <a:solidFill>
            <a:srgbClr val="4C4C4C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FFFFFF"/>
                </a:solidFill>
              </a:rPr>
              <a:t>String</a:t>
            </a:r>
          </a:p>
        </p:txBody>
      </p:sp>
      <p:cxnSp>
        <p:nvCxnSpPr>
          <p:cNvPr id="15402" name="AutoShape 42"/>
          <p:cNvCxnSpPr>
            <a:cxnSpLocks noChangeShapeType="1"/>
            <a:stCxn id="15398" idx="1"/>
            <a:endCxn id="15401" idx="2"/>
          </p:cNvCxnSpPr>
          <p:nvPr/>
        </p:nvCxnSpPr>
        <p:spPr bwMode="auto">
          <a:xfrm>
            <a:off x="6029325" y="5106988"/>
            <a:ext cx="987425" cy="546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5403" name="Oval 43"/>
          <p:cNvSpPr>
            <a:spLocks noChangeArrowheads="1"/>
          </p:cNvSpPr>
          <p:nvPr/>
        </p:nvSpPr>
        <p:spPr bwMode="auto">
          <a:xfrm>
            <a:off x="7127875" y="5975350"/>
            <a:ext cx="1728788" cy="431800"/>
          </a:xfrm>
          <a:prstGeom prst="ellipse">
            <a:avLst/>
          </a:prstGeom>
          <a:solidFill>
            <a:srgbClr val="4C4C4C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FFFFFF"/>
                </a:solidFill>
              </a:rPr>
              <a:t>Style</a:t>
            </a:r>
          </a:p>
        </p:txBody>
      </p:sp>
      <p:cxnSp>
        <p:nvCxnSpPr>
          <p:cNvPr id="15404" name="AutoShape 44"/>
          <p:cNvCxnSpPr>
            <a:cxnSpLocks noChangeShapeType="1"/>
            <a:stCxn id="15402" idx="1"/>
            <a:endCxn id="15403" idx="2"/>
          </p:cNvCxnSpPr>
          <p:nvPr/>
        </p:nvCxnSpPr>
        <p:spPr bwMode="auto">
          <a:xfrm>
            <a:off x="6029325" y="5654675"/>
            <a:ext cx="1098550" cy="5381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5405" name="Oval 45"/>
          <p:cNvSpPr>
            <a:spLocks noChangeArrowheads="1"/>
          </p:cNvSpPr>
          <p:nvPr/>
        </p:nvSpPr>
        <p:spPr bwMode="auto">
          <a:xfrm>
            <a:off x="6973888" y="3959225"/>
            <a:ext cx="1800225" cy="360363"/>
          </a:xfrm>
          <a:prstGeom prst="ellipse">
            <a:avLst/>
          </a:prstGeom>
          <a:solidFill>
            <a:srgbClr val="4C4C4C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FFFFFF"/>
                </a:solidFill>
              </a:rPr>
              <a:t>Color</a:t>
            </a:r>
          </a:p>
        </p:txBody>
      </p:sp>
      <p:cxnSp>
        <p:nvCxnSpPr>
          <p:cNvPr id="15406" name="AutoShape 46"/>
          <p:cNvCxnSpPr>
            <a:cxnSpLocks noChangeShapeType="1"/>
            <a:stCxn id="0" idx="0"/>
            <a:endCxn id="15405" idx="2"/>
          </p:cNvCxnSpPr>
          <p:nvPr/>
        </p:nvCxnSpPr>
        <p:spPr bwMode="auto">
          <a:xfrm flipV="1">
            <a:off x="6029325" y="4140200"/>
            <a:ext cx="944563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</p:cxnSp>
      <p:pic>
        <p:nvPicPr>
          <p:cNvPr id="15407" name="Picture 4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7388" y="2311400"/>
            <a:ext cx="352425" cy="352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408" name="Oval 48"/>
          <p:cNvSpPr>
            <a:spLocks noChangeArrowheads="1"/>
          </p:cNvSpPr>
          <p:nvPr/>
        </p:nvSpPr>
        <p:spPr bwMode="auto">
          <a:xfrm>
            <a:off x="6907213" y="2676525"/>
            <a:ext cx="1871662" cy="430213"/>
          </a:xfrm>
          <a:prstGeom prst="ellipse">
            <a:avLst/>
          </a:prstGeom>
          <a:solidFill>
            <a:srgbClr val="4C4C4C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FFFFFF"/>
                </a:solidFill>
              </a:rPr>
              <a:t>Color-Drawable</a:t>
            </a:r>
          </a:p>
        </p:txBody>
      </p:sp>
      <p:cxnSp>
        <p:nvCxnSpPr>
          <p:cNvPr id="15409" name="AutoShape 49"/>
          <p:cNvCxnSpPr>
            <a:cxnSpLocks noChangeShapeType="1"/>
            <a:stCxn id="0" idx="3"/>
            <a:endCxn id="15386" idx="2"/>
          </p:cNvCxnSpPr>
          <p:nvPr/>
        </p:nvCxnSpPr>
        <p:spPr bwMode="auto">
          <a:xfrm flipV="1">
            <a:off x="6119813" y="2195513"/>
            <a:ext cx="792162" cy="292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</p:cxnSp>
      <p:cxnSp>
        <p:nvCxnSpPr>
          <p:cNvPr id="15410" name="AutoShape 50"/>
          <p:cNvCxnSpPr>
            <a:cxnSpLocks noChangeShapeType="1"/>
            <a:stCxn id="0" idx="3"/>
            <a:endCxn id="15408" idx="2"/>
          </p:cNvCxnSpPr>
          <p:nvPr/>
        </p:nvCxnSpPr>
        <p:spPr bwMode="auto">
          <a:xfrm>
            <a:off x="6119813" y="2487613"/>
            <a:ext cx="787400" cy="4032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1871663" y="55563"/>
            <a:ext cx="53673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ejaVu Sans" charset="0"/>
              </a:rPr>
              <a:t>Type of Resource Directories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19800"/>
            <a:ext cx="14478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024188" y="360363"/>
            <a:ext cx="1944687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                      </a:t>
            </a:r>
            <a:r>
              <a:rPr lang="en-IN" sz="2800">
                <a:solidFill>
                  <a:srgbClr val="000000"/>
                </a:solidFill>
                <a:latin typeface="DejaVu Sans" charset="0"/>
              </a:rPr>
              <a:t>Assets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588375" y="6335713"/>
            <a:ext cx="482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595DAEF-F425-4D10-B8BE-DC6A67CFF956}" type="slidenum">
              <a:rPr lang="en-IN">
                <a:solidFill>
                  <a:srgbClr val="000000"/>
                </a:solidFill>
              </a:rPr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IN">
              <a:solidFill>
                <a:srgbClr val="000000"/>
              </a:solidFill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60363" y="1289050"/>
            <a:ext cx="7775575" cy="420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buSzPct val="45000"/>
              <a:buFont typeface="StarSymbol" charset="0"/>
              <a:buChar char="●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Assets are  directory used to store raw  assets files.         </a:t>
            </a:r>
          </a:p>
          <a:p>
            <a:pPr>
              <a:lnSpc>
                <a:spcPct val="15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Files saved in the assets/ directory are not given a               resource ID.</a:t>
            </a:r>
          </a:p>
          <a:p>
            <a:pPr>
              <a:lnSpc>
                <a:spcPct val="15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We can query files in the assets/ directory like a normal      file system  and read raw data using AssetManager.</a:t>
            </a:r>
          </a:p>
          <a:p>
            <a:pPr>
              <a:lnSpc>
                <a:spcPct val="15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000000"/>
                </a:solidFill>
                <a:latin typeface="DejaVu Sans" charset="0"/>
              </a:rPr>
              <a:t>Files that  save in assets are compiled  into an .apk file,     and the original filename is preserved.</a:t>
            </a:r>
          </a:p>
          <a:p>
            <a:pPr>
              <a:lnSpc>
                <a:spcPct val="15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DD4814"/>
                </a:solidFill>
                <a:latin typeface="DejaVu Sans" charset="0"/>
              </a:rPr>
              <a:t> AssetManager assetManager = getAssets();</a:t>
            </a:r>
          </a:p>
          <a:p>
            <a:pPr>
              <a:lnSpc>
                <a:spcPct val="15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>
                <a:solidFill>
                  <a:srgbClr val="DD4814"/>
                </a:solidFill>
                <a:latin typeface="DejaVu Sans" charset="0"/>
              </a:rPr>
              <a:t> InputStream instream = assetManager.open("file.txt");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D61981E-23AC-485F-A69A-D16A2EA09B01}" type="slidenum">
              <a:rPr lang="en-IN"/>
              <a:pPr/>
              <a:t>8</a:t>
            </a:fld>
            <a:endParaRPr lang="en-IN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19800"/>
            <a:ext cx="14478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6863" y="-73025"/>
            <a:ext cx="6870700" cy="798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2714612" y="6000768"/>
            <a:ext cx="4464050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rgbClr val="000000"/>
                </a:solidFill>
                <a:latin typeface="Lucida Sans Unicode" pitchFamily="32" charset="0"/>
              </a:rPr>
              <a:t> Where   </a:t>
            </a:r>
            <a:r>
              <a:rPr lang="en-US" sz="1400" b="1" dirty="0" err="1">
                <a:solidFill>
                  <a:srgbClr val="000000"/>
                </a:solidFill>
                <a:latin typeface="Lucida Sans Unicode" pitchFamily="32" charset="0"/>
              </a:rPr>
              <a:t>dp</a:t>
            </a:r>
            <a:r>
              <a:rPr lang="en-US" sz="1400" b="1" dirty="0">
                <a:solidFill>
                  <a:srgbClr val="000000"/>
                </a:solidFill>
                <a:latin typeface="Lucida Sans Unicode" pitchFamily="32" charset="0"/>
              </a:rPr>
              <a:t> is </a:t>
            </a:r>
            <a:r>
              <a:rPr lang="en-IN" sz="1400" b="1" dirty="0">
                <a:solidFill>
                  <a:srgbClr val="000000"/>
                </a:solidFill>
                <a:latin typeface="Lucida Sans Unicode" pitchFamily="32" charset="0"/>
              </a:rPr>
              <a:t>Density-Independent Pixels,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Lucida Sans Unicode" pitchFamily="32" charset="0"/>
              </a:rPr>
              <a:t>             dpi is Dots per inch.</a:t>
            </a:r>
            <a:r>
              <a:rPr lang="en-IN" sz="1400" dirty="0">
                <a:solidFill>
                  <a:srgbClr val="000000"/>
                </a:solidFill>
                <a:latin typeface="Lucida Sans Unicode" pitchFamily="32" charset="0"/>
              </a:rPr>
              <a:t> </a:t>
            </a:r>
          </a:p>
        </p:txBody>
      </p:sp>
      <p:graphicFrame>
        <p:nvGraphicFramePr>
          <p:cNvPr id="174" name="Table 173"/>
          <p:cNvGraphicFramePr>
            <a:graphicFrameLocks noGrp="1"/>
          </p:cNvGraphicFramePr>
          <p:nvPr/>
        </p:nvGraphicFramePr>
        <p:xfrm>
          <a:off x="785786" y="714356"/>
          <a:ext cx="8001056" cy="519163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62424"/>
                <a:gridCol w="1823790"/>
                <a:gridCol w="4214842"/>
              </a:tblGrid>
              <a:tr h="492305">
                <a:tc>
                  <a:txBody>
                    <a:bodyPr/>
                    <a:lstStyle/>
                    <a:p>
                      <a:r>
                        <a:rPr lang="en-IN" sz="1600" b="1" dirty="0"/>
                        <a:t>Screen </a:t>
                      </a:r>
                      <a:r>
                        <a:rPr lang="en-IN" sz="1600" b="1" dirty="0" smtClean="0"/>
                        <a:t>characteristic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Qualifier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Description/Example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</a:tr>
              <a:tr h="640050">
                <a:tc rowSpan="3">
                  <a:txBody>
                    <a:bodyPr/>
                    <a:lstStyle/>
                    <a:p>
                      <a:r>
                        <a:rPr lang="en-IN" sz="1600" b="1" dirty="0" smtClean="0"/>
                        <a:t>Size</a:t>
                      </a:r>
                    </a:p>
                    <a:p>
                      <a:r>
                        <a:rPr lang="en-US" sz="1600" b="1" dirty="0" smtClean="0"/>
                        <a:t> 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Small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QVGA </a:t>
                      </a:r>
                      <a:r>
                        <a:rPr lang="en-IN" sz="1600" b="1" dirty="0"/>
                        <a:t>low </a:t>
                      </a:r>
                      <a:r>
                        <a:rPr lang="en-IN" sz="1600" b="1" dirty="0" smtClean="0"/>
                        <a:t>density(426dp x 320dp).</a:t>
                      </a:r>
                    </a:p>
                    <a:p>
                      <a:endParaRPr lang="en-IN" sz="1600" b="1" baseline="0" dirty="0" smtClean="0"/>
                    </a:p>
                    <a:p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</a:tr>
              <a:tr h="3881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Normal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 HTC </a:t>
                      </a:r>
                      <a:r>
                        <a:rPr lang="en-IN" sz="1600" b="1" dirty="0"/>
                        <a:t>Magic screen </a:t>
                      </a:r>
                      <a:r>
                        <a:rPr lang="en-IN" sz="1600" b="1" dirty="0" smtClean="0"/>
                        <a:t>size(470dp x 320dp).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</a:tr>
              <a:tr h="4923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Large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Typical </a:t>
                      </a:r>
                      <a:r>
                        <a:rPr lang="en-IN" sz="1600" b="1" dirty="0"/>
                        <a:t>example is </a:t>
                      </a:r>
                      <a:r>
                        <a:rPr lang="en-IN" sz="1600" b="1" dirty="0" err="1" smtClean="0"/>
                        <a:t>Aakash</a:t>
                      </a:r>
                      <a:r>
                        <a:rPr lang="en-IN" sz="1600" b="1" dirty="0" smtClean="0"/>
                        <a:t> tablet, </a:t>
                      </a:r>
                    </a:p>
                    <a:p>
                      <a:r>
                        <a:rPr lang="en-IN" sz="1600" b="1" dirty="0" smtClean="0"/>
                        <a:t>  like device(640dp x 480dp).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</a:tr>
              <a:tr h="253630">
                <a:tc rowSpan="3">
                  <a:txBody>
                    <a:bodyPr/>
                    <a:lstStyle/>
                    <a:p>
                      <a:r>
                        <a:rPr lang="en-IN" sz="1600" b="1" dirty="0" smtClean="0"/>
                        <a:t>Density</a:t>
                      </a:r>
                    </a:p>
                    <a:p>
                      <a:r>
                        <a:rPr lang="en-US" sz="1600" b="1" dirty="0" smtClean="0"/>
                        <a:t> 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err="1" smtClean="0"/>
                        <a:t>Ldpi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 </a:t>
                      </a:r>
                      <a:r>
                        <a:rPr lang="en-IN" sz="1600" b="1" dirty="0"/>
                        <a:t>100 to 140 </a:t>
                      </a:r>
                      <a:r>
                        <a:rPr lang="en-IN" sz="1600" b="1" dirty="0" smtClean="0"/>
                        <a:t>dpi .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</a:tr>
              <a:tr h="3110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err="1" smtClean="0"/>
                        <a:t>Mdpi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 </a:t>
                      </a:r>
                      <a:r>
                        <a:rPr lang="en-IN" sz="1600" b="1" dirty="0"/>
                        <a:t>140 to 180 dpi </a:t>
                      </a:r>
                      <a:r>
                        <a:rPr lang="en-IN" sz="1600" b="1" dirty="0" smtClean="0"/>
                        <a:t>.  (</a:t>
                      </a:r>
                      <a:r>
                        <a:rPr lang="en-IN" sz="1600" b="1" dirty="0" err="1" smtClean="0"/>
                        <a:t>Aakash</a:t>
                      </a:r>
                      <a:r>
                        <a:rPr lang="en-IN" sz="1600" b="1" dirty="0" smtClean="0"/>
                        <a:t> tablet</a:t>
                      </a:r>
                      <a:r>
                        <a:rPr lang="en-IN" sz="1600" b="1" baseline="0" dirty="0" smtClean="0"/>
                        <a:t> 160dpi</a:t>
                      </a:r>
                      <a:r>
                        <a:rPr lang="en-IN" sz="1600" b="1" dirty="0" smtClean="0"/>
                        <a:t>)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</a:tr>
              <a:tr h="2536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err="1" smtClean="0"/>
                        <a:t>Hdpi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190 </a:t>
                      </a:r>
                      <a:r>
                        <a:rPr lang="en-IN" sz="1600" b="1" dirty="0"/>
                        <a:t>to 250 dpi </a:t>
                      </a:r>
                      <a:r>
                        <a:rPr lang="en-IN" sz="1600" b="1" dirty="0" smtClean="0"/>
                        <a:t>.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</a:tr>
              <a:tr h="1036852">
                <a:tc rowSpan="2">
                  <a:txBody>
                    <a:bodyPr/>
                    <a:lstStyle/>
                    <a:p>
                      <a:r>
                        <a:rPr lang="en-IN" sz="1600" b="1" dirty="0"/>
                        <a:t>Aspect </a:t>
                      </a:r>
                      <a:r>
                        <a:rPr lang="en-IN" sz="1600" b="1" dirty="0" smtClean="0"/>
                        <a:t>Ratio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Long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taller (in portrait </a:t>
                      </a:r>
                      <a:r>
                        <a:rPr lang="en-IN" sz="1600" b="1" dirty="0"/>
                        <a:t>mode) and </a:t>
                      </a:r>
                      <a:endParaRPr lang="en-IN" sz="1600" b="1" dirty="0" smtClean="0"/>
                    </a:p>
                    <a:p>
                      <a:r>
                        <a:rPr lang="en-IN" sz="1600" b="1" dirty="0" smtClean="0"/>
                        <a:t>wider </a:t>
                      </a:r>
                      <a:r>
                        <a:rPr lang="en-IN" sz="1600" b="1" dirty="0"/>
                        <a:t>(in landscape </a:t>
                      </a:r>
                      <a:r>
                        <a:rPr lang="en-IN" sz="1600" b="1" dirty="0" smtClean="0"/>
                        <a:t>mode)  aspect ratio </a:t>
                      </a:r>
                    </a:p>
                    <a:p>
                      <a:r>
                        <a:rPr lang="en-IN" sz="1600" b="1" dirty="0" smtClean="0"/>
                        <a:t>than </a:t>
                      </a:r>
                      <a:r>
                        <a:rPr lang="en-IN" sz="1600" b="1" dirty="0"/>
                        <a:t>the baseline screen configuration</a:t>
                      </a:r>
                      <a:r>
                        <a:rPr lang="en-IN" sz="1600" b="1" dirty="0" smtClean="0"/>
                        <a:t>. </a:t>
                      </a:r>
                    </a:p>
                    <a:p>
                      <a:r>
                        <a:rPr lang="en-IN" sz="1600" b="1" dirty="0" smtClean="0"/>
                        <a:t>(</a:t>
                      </a:r>
                      <a:r>
                        <a:rPr lang="en-IN" sz="1600" b="1" dirty="0" err="1" smtClean="0"/>
                        <a:t>Aakash</a:t>
                      </a:r>
                      <a:r>
                        <a:rPr lang="en-IN" sz="1600" b="1" dirty="0" smtClean="0"/>
                        <a:t> 16:9).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</a:tr>
              <a:tr h="53311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err="1" smtClean="0"/>
                        <a:t>Notlong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aspect </a:t>
                      </a:r>
                      <a:r>
                        <a:rPr lang="en-IN" sz="1600" b="1" dirty="0"/>
                        <a:t>ratio </a:t>
                      </a:r>
                      <a:r>
                        <a:rPr lang="en-IN" sz="1600" b="1" dirty="0" smtClean="0"/>
                        <a:t>similar </a:t>
                      </a:r>
                      <a:r>
                        <a:rPr lang="en-IN" sz="1600" b="1" dirty="0"/>
                        <a:t>to </a:t>
                      </a:r>
                      <a:r>
                        <a:rPr lang="en-IN" sz="1600" b="1" dirty="0" smtClean="0"/>
                        <a:t>the</a:t>
                      </a:r>
                    </a:p>
                    <a:p>
                      <a:r>
                        <a:rPr lang="en-IN" sz="1600" b="1" dirty="0" smtClean="0"/>
                        <a:t>baseline </a:t>
                      </a:r>
                      <a:r>
                        <a:rPr lang="en-IN" sz="1600" b="1" dirty="0"/>
                        <a:t>screen configuration.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</a:tr>
              <a:tr h="651613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Orientation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Landscape,</a:t>
                      </a:r>
                    </a:p>
                    <a:p>
                      <a:r>
                        <a:rPr lang="en-US" sz="1600" b="1" dirty="0" smtClean="0"/>
                        <a:t>Portrait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landscape orientation (wide aspect ratio) </a:t>
                      </a:r>
                    </a:p>
                    <a:p>
                      <a:r>
                        <a:rPr lang="en-IN" sz="1600" b="1" dirty="0" smtClean="0"/>
                        <a:t>and  portrait</a:t>
                      </a:r>
                      <a:r>
                        <a:rPr lang="en-IN" sz="1600" b="1" baseline="0" dirty="0" smtClean="0"/>
                        <a:t> </a:t>
                      </a:r>
                      <a:r>
                        <a:rPr lang="en-IN" sz="1600" b="1" dirty="0" smtClean="0"/>
                        <a:t>orientation (tall aspect ratio)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278" marR="15278" marT="7639" marB="7639" anchor="ctr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7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7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F33091C-0D9F-40DC-895C-CDF3C2CBDF1C}" type="slidenum">
              <a:rPr lang="en-IN"/>
              <a:pPr/>
              <a:t>9</a:t>
            </a:fld>
            <a:endParaRPr lang="en-IN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19800"/>
            <a:ext cx="14478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47700" y="1008063"/>
            <a:ext cx="7848600" cy="3240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65125" indent="-254000">
              <a:spcBef>
                <a:spcPts val="400"/>
              </a:spcBef>
              <a:buClrTx/>
              <a:buSzPct val="68000"/>
              <a:buFontTx/>
              <a:buNone/>
              <a:tabLst>
                <a:tab pos="365125" algn="l"/>
                <a:tab pos="1279525" algn="l"/>
                <a:tab pos="2193925" algn="l"/>
                <a:tab pos="3108325" algn="l"/>
                <a:tab pos="4022725" algn="l"/>
                <a:tab pos="4937125" algn="l"/>
                <a:tab pos="5851525" algn="l"/>
                <a:tab pos="6765925" algn="l"/>
                <a:tab pos="7680325" algn="l"/>
                <a:tab pos="8594725" algn="l"/>
                <a:tab pos="9509125" algn="l"/>
                <a:tab pos="10423525" algn="l"/>
              </a:tabLst>
            </a:pPr>
            <a:r>
              <a:rPr lang="en-IN" sz="2000" dirty="0">
                <a:solidFill>
                  <a:srgbClr val="000000"/>
                </a:solidFill>
                <a:latin typeface="DejaVu Sans" charset="0"/>
              </a:rPr>
              <a:t>&lt;manifest </a:t>
            </a:r>
            <a:r>
              <a:rPr lang="en-IN" sz="2000" dirty="0" err="1">
                <a:solidFill>
                  <a:srgbClr val="000000"/>
                </a:solidFill>
                <a:latin typeface="DejaVu Sans" charset="0"/>
              </a:rPr>
              <a:t>xmlns:android</a:t>
            </a:r>
            <a:r>
              <a:rPr lang="en-IN" sz="2000" dirty="0">
                <a:solidFill>
                  <a:srgbClr val="000000"/>
                </a:solidFill>
                <a:latin typeface="DejaVu Sans" charset="0"/>
              </a:rPr>
              <a:t>=</a:t>
            </a:r>
            <a:r>
              <a:rPr lang="en-IN" sz="2000" dirty="0">
                <a:solidFill>
                  <a:srgbClr val="FF8119"/>
                </a:solidFill>
                <a:latin typeface="DejaVu Sans" charset="0"/>
              </a:rPr>
              <a:t>http://</a:t>
            </a:r>
            <a:r>
              <a:rPr lang="en-IN" sz="2000" dirty="0" smtClean="0">
                <a:solidFill>
                  <a:srgbClr val="FF8119"/>
                </a:solidFill>
                <a:latin typeface="DejaVu Sans" charset="0"/>
              </a:rPr>
              <a:t>schemas.android.com/apk/res/android</a:t>
            </a:r>
            <a:r>
              <a:rPr lang="en-IN" sz="2000" dirty="0" smtClean="0">
                <a:solidFill>
                  <a:srgbClr val="000000"/>
                </a:solidFill>
                <a:latin typeface="DejaVu Sans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DejaVu Sans" charset="0"/>
              </a:rPr>
              <a:t>  </a:t>
            </a:r>
            <a:endParaRPr lang="en-IN" sz="2000" dirty="0" smtClean="0">
              <a:solidFill>
                <a:srgbClr val="000000"/>
              </a:solidFill>
              <a:latin typeface="DejaVu Sans" charset="0"/>
            </a:endParaRPr>
          </a:p>
          <a:p>
            <a:pPr marL="365125" indent="-254000">
              <a:spcBef>
                <a:spcPts val="400"/>
              </a:spcBef>
              <a:buClrTx/>
              <a:buSzPct val="68000"/>
              <a:buFontTx/>
              <a:buNone/>
              <a:tabLst>
                <a:tab pos="365125" algn="l"/>
                <a:tab pos="1279525" algn="l"/>
                <a:tab pos="2193925" algn="l"/>
                <a:tab pos="3108325" algn="l"/>
                <a:tab pos="4022725" algn="l"/>
                <a:tab pos="4937125" algn="l"/>
                <a:tab pos="5851525" algn="l"/>
                <a:tab pos="6765925" algn="l"/>
                <a:tab pos="7680325" algn="l"/>
                <a:tab pos="8594725" algn="l"/>
                <a:tab pos="9509125" algn="l"/>
                <a:tab pos="10423525" algn="l"/>
              </a:tabLst>
            </a:pPr>
            <a:r>
              <a:rPr lang="en-IN" sz="2000" dirty="0" smtClean="0">
                <a:solidFill>
                  <a:srgbClr val="000000"/>
                </a:solidFill>
                <a:latin typeface="DejaVu Sans" charset="0"/>
              </a:rPr>
              <a:t>&lt;</a:t>
            </a:r>
            <a:r>
              <a:rPr lang="en-IN" sz="2000" dirty="0">
                <a:solidFill>
                  <a:srgbClr val="000000"/>
                </a:solidFill>
                <a:latin typeface="DejaVu Sans" charset="0"/>
              </a:rPr>
              <a:t>supports-screens</a:t>
            </a:r>
            <a:br>
              <a:rPr lang="en-IN" sz="2000" dirty="0">
                <a:solidFill>
                  <a:srgbClr val="000000"/>
                </a:solidFill>
                <a:latin typeface="DejaVu Sans" charset="0"/>
              </a:rPr>
            </a:br>
            <a:r>
              <a:rPr lang="en-IN" sz="2000" dirty="0">
                <a:solidFill>
                  <a:srgbClr val="000000"/>
                </a:solidFill>
                <a:latin typeface="DejaVu Sans" charset="0"/>
              </a:rPr>
              <a:t>          </a:t>
            </a:r>
            <a:r>
              <a:rPr lang="en-IN" sz="2000" dirty="0" err="1">
                <a:solidFill>
                  <a:srgbClr val="000000"/>
                </a:solidFill>
                <a:latin typeface="DejaVu Sans" charset="0"/>
              </a:rPr>
              <a:t>android:largeScreens</a:t>
            </a:r>
            <a:r>
              <a:rPr lang="en-IN" sz="2000" dirty="0">
                <a:solidFill>
                  <a:srgbClr val="000000"/>
                </a:solidFill>
                <a:latin typeface="DejaVu Sans" charset="0"/>
              </a:rPr>
              <a:t>="true"</a:t>
            </a:r>
            <a:br>
              <a:rPr lang="en-IN" sz="2000" dirty="0">
                <a:solidFill>
                  <a:srgbClr val="000000"/>
                </a:solidFill>
                <a:latin typeface="DejaVu Sans" charset="0"/>
              </a:rPr>
            </a:br>
            <a:r>
              <a:rPr lang="en-IN" sz="2000" dirty="0">
                <a:solidFill>
                  <a:srgbClr val="000000"/>
                </a:solidFill>
                <a:latin typeface="DejaVu Sans" charset="0"/>
              </a:rPr>
              <a:t>          </a:t>
            </a:r>
            <a:r>
              <a:rPr lang="en-IN" sz="2000" dirty="0" err="1">
                <a:solidFill>
                  <a:srgbClr val="000000"/>
                </a:solidFill>
                <a:latin typeface="DejaVu Sans" charset="0"/>
              </a:rPr>
              <a:t>android:normalScreens</a:t>
            </a:r>
            <a:r>
              <a:rPr lang="en-IN" sz="2000" dirty="0">
                <a:solidFill>
                  <a:srgbClr val="000000"/>
                </a:solidFill>
                <a:latin typeface="DejaVu Sans" charset="0"/>
              </a:rPr>
              <a:t>="true"</a:t>
            </a:r>
            <a:br>
              <a:rPr lang="en-IN" sz="2000" dirty="0">
                <a:solidFill>
                  <a:srgbClr val="000000"/>
                </a:solidFill>
                <a:latin typeface="DejaVu Sans" charset="0"/>
              </a:rPr>
            </a:br>
            <a:r>
              <a:rPr lang="en-IN" sz="2000" dirty="0">
                <a:solidFill>
                  <a:srgbClr val="000000"/>
                </a:solidFill>
                <a:latin typeface="DejaVu Sans" charset="0"/>
              </a:rPr>
              <a:t>          </a:t>
            </a:r>
            <a:r>
              <a:rPr lang="en-IN" sz="2000" dirty="0" err="1">
                <a:solidFill>
                  <a:srgbClr val="000000"/>
                </a:solidFill>
                <a:latin typeface="DejaVu Sans" charset="0"/>
              </a:rPr>
              <a:t>android:smallScreens</a:t>
            </a:r>
            <a:r>
              <a:rPr lang="en-IN" sz="2000" dirty="0">
                <a:solidFill>
                  <a:srgbClr val="000000"/>
                </a:solidFill>
                <a:latin typeface="DejaVu Sans" charset="0"/>
              </a:rPr>
              <a:t>="true"</a:t>
            </a:r>
            <a:br>
              <a:rPr lang="en-IN" sz="2000" dirty="0">
                <a:solidFill>
                  <a:srgbClr val="000000"/>
                </a:solidFill>
                <a:latin typeface="DejaVu Sans" charset="0"/>
              </a:rPr>
            </a:br>
            <a:r>
              <a:rPr lang="en-IN" sz="2000" dirty="0">
                <a:solidFill>
                  <a:srgbClr val="000000"/>
                </a:solidFill>
                <a:latin typeface="DejaVu Sans" charset="0"/>
              </a:rPr>
              <a:t>          </a:t>
            </a:r>
            <a:r>
              <a:rPr lang="en-IN" sz="2000" dirty="0" err="1">
                <a:solidFill>
                  <a:srgbClr val="000000"/>
                </a:solidFill>
                <a:latin typeface="DejaVu Sans" charset="0"/>
              </a:rPr>
              <a:t>android:resizable</a:t>
            </a:r>
            <a:r>
              <a:rPr lang="en-IN" sz="2000" dirty="0">
                <a:solidFill>
                  <a:srgbClr val="000000"/>
                </a:solidFill>
                <a:latin typeface="DejaVu Sans" charset="0"/>
              </a:rPr>
              <a:t>="true"</a:t>
            </a:r>
            <a:br>
              <a:rPr lang="en-IN" sz="2000" dirty="0">
                <a:solidFill>
                  <a:srgbClr val="000000"/>
                </a:solidFill>
                <a:latin typeface="DejaVu Sans" charset="0"/>
              </a:rPr>
            </a:br>
            <a:r>
              <a:rPr lang="en-IN" sz="2000" dirty="0">
                <a:solidFill>
                  <a:srgbClr val="000000"/>
                </a:solidFill>
                <a:latin typeface="DejaVu Sans" charset="0"/>
              </a:rPr>
              <a:t>          </a:t>
            </a:r>
            <a:r>
              <a:rPr lang="en-IN" sz="2000" dirty="0" err="1">
                <a:solidFill>
                  <a:srgbClr val="000000"/>
                </a:solidFill>
                <a:latin typeface="DejaVu Sans" charset="0"/>
              </a:rPr>
              <a:t>android:anyDensity</a:t>
            </a:r>
            <a:r>
              <a:rPr lang="en-IN" sz="2000" dirty="0">
                <a:solidFill>
                  <a:srgbClr val="000000"/>
                </a:solidFill>
                <a:latin typeface="DejaVu Sans" charset="0"/>
              </a:rPr>
              <a:t>="true" /&gt;</a:t>
            </a:r>
          </a:p>
          <a:p>
            <a:pPr marL="365125" indent="-254000">
              <a:spcBef>
                <a:spcPts val="400"/>
              </a:spcBef>
              <a:buClrTx/>
              <a:buSzPct val="68000"/>
              <a:buFontTx/>
              <a:buNone/>
              <a:tabLst>
                <a:tab pos="365125" algn="l"/>
                <a:tab pos="1279525" algn="l"/>
                <a:tab pos="2193925" algn="l"/>
                <a:tab pos="3108325" algn="l"/>
                <a:tab pos="4022725" algn="l"/>
                <a:tab pos="4937125" algn="l"/>
                <a:tab pos="5851525" algn="l"/>
                <a:tab pos="6765925" algn="l"/>
                <a:tab pos="7680325" algn="l"/>
                <a:tab pos="8594725" algn="l"/>
                <a:tab pos="9509125" algn="l"/>
                <a:tab pos="10423525" algn="l"/>
              </a:tabLst>
            </a:pPr>
            <a:r>
              <a:rPr lang="en-IN" sz="2000" dirty="0">
                <a:solidFill>
                  <a:srgbClr val="000000"/>
                </a:solidFill>
                <a:latin typeface="DejaVu Sans" charset="0"/>
              </a:rPr>
              <a:t>&lt;/manifest&gt;</a:t>
            </a:r>
          </a:p>
          <a:p>
            <a:pPr marL="365125" indent="-254000">
              <a:spcBef>
                <a:spcPts val="400"/>
              </a:spcBef>
              <a:buClrTx/>
              <a:buSzPct val="68000"/>
              <a:buFontTx/>
              <a:buNone/>
              <a:tabLst>
                <a:tab pos="365125" algn="l"/>
                <a:tab pos="1279525" algn="l"/>
                <a:tab pos="2193925" algn="l"/>
                <a:tab pos="3108325" algn="l"/>
                <a:tab pos="4022725" algn="l"/>
                <a:tab pos="4937125" algn="l"/>
                <a:tab pos="5851525" algn="l"/>
                <a:tab pos="6765925" algn="l"/>
                <a:tab pos="7680325" algn="l"/>
                <a:tab pos="8594725" algn="l"/>
                <a:tab pos="9509125" algn="l"/>
                <a:tab pos="10423525" algn="l"/>
              </a:tabLst>
            </a:pPr>
            <a:endParaRPr lang="en-IN" sz="2000" dirty="0">
              <a:solidFill>
                <a:srgbClr val="000000"/>
              </a:solidFill>
              <a:latin typeface="DejaVu Sans" charset="0"/>
            </a:endParaRPr>
          </a:p>
          <a:p>
            <a:pPr marL="365125" indent="-254000">
              <a:spcBef>
                <a:spcPts val="400"/>
              </a:spcBef>
              <a:buClrTx/>
              <a:buSzPct val="68000"/>
              <a:buFontTx/>
              <a:buNone/>
              <a:tabLst>
                <a:tab pos="365125" algn="l"/>
                <a:tab pos="1279525" algn="l"/>
                <a:tab pos="2193925" algn="l"/>
                <a:tab pos="3108325" algn="l"/>
                <a:tab pos="4022725" algn="l"/>
                <a:tab pos="4937125" algn="l"/>
                <a:tab pos="5851525" algn="l"/>
                <a:tab pos="6765925" algn="l"/>
                <a:tab pos="7680325" algn="l"/>
                <a:tab pos="8594725" algn="l"/>
                <a:tab pos="9509125" algn="l"/>
                <a:tab pos="10423525" algn="l"/>
              </a:tabLst>
            </a:pPr>
            <a:endParaRPr lang="en-US" sz="2000" dirty="0">
              <a:solidFill>
                <a:srgbClr val="000000"/>
              </a:solidFill>
              <a:latin typeface="Lucida Sans Unicode" pitchFamily="32" charset="0"/>
            </a:endParaRPr>
          </a:p>
          <a:p>
            <a:pPr marL="365125" indent="-254000">
              <a:spcBef>
                <a:spcPts val="400"/>
              </a:spcBef>
              <a:buClrTx/>
              <a:buSzPct val="68000"/>
              <a:buFontTx/>
              <a:buNone/>
              <a:tabLst>
                <a:tab pos="365125" algn="l"/>
                <a:tab pos="1279525" algn="l"/>
                <a:tab pos="2193925" algn="l"/>
                <a:tab pos="3108325" algn="l"/>
                <a:tab pos="4022725" algn="l"/>
                <a:tab pos="4937125" algn="l"/>
                <a:tab pos="5851525" algn="l"/>
                <a:tab pos="6765925" algn="l"/>
                <a:tab pos="7680325" algn="l"/>
                <a:tab pos="8594725" algn="l"/>
                <a:tab pos="9509125" algn="l"/>
                <a:tab pos="10423525" algn="l"/>
              </a:tabLst>
            </a:pPr>
            <a:endParaRPr lang="en-US" sz="2000" dirty="0">
              <a:solidFill>
                <a:srgbClr val="000000"/>
              </a:solidFill>
              <a:latin typeface="Lucida Sans Unicode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ucida Sans Unicode"/>
        <a:ea typeface="DejaVu Sans"/>
        <a:cs typeface="DejaVu Sans"/>
      </a:majorFont>
      <a:minorFont>
        <a:latin typeface="Lucida Sans Unicode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ucida Sans Unicode"/>
        <a:ea typeface="DejaVu Sans"/>
        <a:cs typeface="DejaVu Sans"/>
      </a:majorFont>
      <a:minorFont>
        <a:latin typeface="Lucida Sans Unicode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ucida Sans Unicode"/>
        <a:ea typeface="DejaVu Sans"/>
        <a:cs typeface="DejaVu Sans"/>
      </a:majorFont>
      <a:minorFont>
        <a:latin typeface="Lucida Sans Unicode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ucida Sans Unicode"/>
        <a:ea typeface="DejaVu Sans"/>
        <a:cs typeface="DejaVu Sans"/>
      </a:majorFont>
      <a:minorFont>
        <a:latin typeface="Lucida Sans Unicode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ucida Sans Unicode"/>
        <a:ea typeface="DejaVu Sans"/>
        <a:cs typeface="DejaVu Sans"/>
      </a:majorFont>
      <a:minorFont>
        <a:latin typeface="Lucida Sans Unicode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ucida Sans Unicode"/>
        <a:ea typeface="DejaVu Sans"/>
        <a:cs typeface="DejaVu Sans"/>
      </a:majorFont>
      <a:minorFont>
        <a:latin typeface="Lucida Sans Unicode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ucida Sans Unicode"/>
        <a:ea typeface="DejaVu Sans"/>
        <a:cs typeface="DejaVu Sans"/>
      </a:majorFont>
      <a:minorFont>
        <a:latin typeface="Lucida Sans Unicode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ucida Sans Unicode"/>
        <a:ea typeface="DejaVu Sans"/>
        <a:cs typeface="DejaVu Sans"/>
      </a:majorFont>
      <a:minorFont>
        <a:latin typeface="Lucida Sans Unicode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519</Words>
  <PresentationFormat>On-screen Show (4:3)</PresentationFormat>
  <Paragraphs>165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Times New Roman</vt:lpstr>
      <vt:lpstr>Lucida Sans Unicode</vt:lpstr>
      <vt:lpstr>DejaVu Sans</vt:lpstr>
      <vt:lpstr>Arial</vt:lpstr>
      <vt:lpstr>StarSymbol</vt:lpstr>
      <vt:lpstr>Calibri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tushar</dc:creator>
  <cp:lastModifiedBy>tushar</cp:lastModifiedBy>
  <cp:revision>252</cp:revision>
  <cp:lastPrinted>1601-01-01T00:00:00Z</cp:lastPrinted>
  <dcterms:created xsi:type="dcterms:W3CDTF">2012-11-20T05:05:28Z</dcterms:created>
  <dcterms:modified xsi:type="dcterms:W3CDTF">2013-02-23T18:16:54Z</dcterms:modified>
</cp:coreProperties>
</file>