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72" r:id="rId3"/>
    <p:sldId id="257" r:id="rId4"/>
    <p:sldId id="263" r:id="rId5"/>
    <p:sldId id="276" r:id="rId6"/>
    <p:sldId id="279" r:id="rId7"/>
    <p:sldId id="264" r:id="rId8"/>
    <p:sldId id="273" r:id="rId9"/>
    <p:sldId id="274" r:id="rId10"/>
    <p:sldId id="277" r:id="rId11"/>
    <p:sldId id="278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5C78-BDE4-42BC-A827-944D0C0149B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E9E6-D475-4963-BC24-01188E4C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E9E6-D475-4963-BC24-01188E4C5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E9E6-D475-4963-BC24-01188E4C5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E9E6-D475-4963-BC24-01188E4C5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E9E6-D475-4963-BC24-01188E4C5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2949-1AE3-4EE0-BD74-9E172A56277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351B-F5A5-47AF-B5FE-AA3565D963B3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7833-03DE-4D57-B9B1-9BFA0F973DE0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49FD-7A47-4BF6-A8D0-15BA58D4C2F7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D987-139D-4D49-B201-0AF9A67304F3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296-51F5-4C0E-989C-6967C603E604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741-1B23-4CCE-93D6-5864E3CD8E01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1764-9576-4A39-9104-84A0DE444A8A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AADB-C7B9-4D19-BB13-541357A9F3F1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5971-6D57-4414-91B9-DE9E1ECA4E52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7E5-3A11-49FD-8923-6214B969B46B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273-205B-4500-B7A6-FFB87A60F5AE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4A48-23CD-4655-87E2-5062B28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hub.dock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408"/>
            <a:ext cx="7772400" cy="1470025"/>
          </a:xfrm>
        </p:spPr>
        <p:txBody>
          <a:bodyPr/>
          <a:lstStyle/>
          <a:p>
            <a:r>
              <a:rPr lang="en-US" b="1" dirty="0" smtClean="0"/>
              <a:t>Microservices </a:t>
            </a:r>
            <a:r>
              <a:rPr lang="en-US" b="1" dirty="0"/>
              <a:t>Architecture</a:t>
            </a:r>
            <a:endParaRPr lang="en-US" dirty="0"/>
          </a:p>
        </p:txBody>
      </p:sp>
      <p:pic>
        <p:nvPicPr>
          <p:cNvPr id="1026" name="Picture 2" descr="C:\Users\Ayan\Downloads\MicroService-Architechture\screen-shots\microservice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25" y="1448212"/>
            <a:ext cx="7418387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8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Moving forward with Microservices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pic>
        <p:nvPicPr>
          <p:cNvPr id="4098" name="Picture 2" descr="C:\Users\Ayan\Downloads\microservices_us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0" y="3139944"/>
            <a:ext cx="4642175" cy="188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0" y="1981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These are some of the popular applications which are using microservices: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45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Architecture difference </a:t>
            </a:r>
            <a:r>
              <a:rPr lang="en-US" b="1" dirty="0" smtClean="0"/>
              <a:t>between SOA, SAAS </a:t>
            </a:r>
            <a:r>
              <a:rPr lang="en-US" b="1" dirty="0"/>
              <a:t>and Micro services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pic>
        <p:nvPicPr>
          <p:cNvPr id="5124" name="Picture 4" descr="C:\Users\Ayan\Downloads\SOA-architecture-vs-microser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84664"/>
            <a:ext cx="3276600" cy="292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yan\Downloads\scalable-business-servicebased-saas-applications-2-6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3" y="2547801"/>
            <a:ext cx="5254057" cy="265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pic>
        <p:nvPicPr>
          <p:cNvPr id="6146" name="Picture 2" descr="C:\Users\Ayan\Downloads\Examples+of+SaaS+SalesForce+NetSuite+Constant+Contact+GoToMe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1534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8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Lets play with Docker</a:t>
            </a:r>
            <a:endParaRPr lang="en-US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895600" y="1676400"/>
            <a:ext cx="5410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Docker is a container management service</a:t>
            </a:r>
            <a:r>
              <a:rPr lang="en-US" sz="1400" dirty="0" smtClean="0"/>
              <a:t>. The </a:t>
            </a:r>
            <a:r>
              <a:rPr lang="en-US" sz="1400" dirty="0"/>
              <a:t>whole idea of Docker is for developers to easily develop applications, ship them into containers which can then be deployed anywhere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/>
              <a:t>Docker is an excellent tool for managing and deploying </a:t>
            </a:r>
            <a:r>
              <a:rPr lang="en-US" sz="1400" dirty="0" smtClean="0"/>
              <a:t>microservices.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505200"/>
            <a:ext cx="5181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Steps: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Go </a:t>
            </a:r>
            <a:r>
              <a:rPr lang="en-US" sz="1400" dirty="0"/>
              <a:t>to </a:t>
            </a:r>
            <a:r>
              <a:rPr lang="en-US" sz="1400" dirty="0">
                <a:hlinkClick r:id="rId3"/>
              </a:rPr>
              <a:t>https://labs.play-with-docker.com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Initially it will ask you to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On clicking Login, it will take you to Docker login page and you need to </a:t>
            </a:r>
            <a:r>
              <a:rPr lang="en-US" sz="1400" dirty="0"/>
              <a:t>create  account at </a:t>
            </a:r>
            <a:r>
              <a:rPr lang="en-US" sz="1400" dirty="0">
                <a:hlinkClick r:id="rId4"/>
              </a:rPr>
              <a:t>https://hub.docker.com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Then after signup it will allow you to login to </a:t>
            </a:r>
            <a:r>
              <a:rPr lang="en-US" sz="1400" dirty="0"/>
              <a:t>D</a:t>
            </a:r>
            <a:r>
              <a:rPr lang="en-US" sz="1400" dirty="0" smtClean="0"/>
              <a:t>ocker labs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pic>
        <p:nvPicPr>
          <p:cNvPr id="11" name="Picture 2" descr="C:\Users\Ayan\Downloads\1_9eqkIxHnho9ny2Tym5-I-w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9536"/>
            <a:ext cx="1963893" cy="13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Lets play with Docker</a:t>
            </a:r>
            <a:endParaRPr lang="en-US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pic>
        <p:nvPicPr>
          <p:cNvPr id="7170" name="Picture 2" descr="C:\Users\Ayan\Downloads\1_9eqkIxHnho9ny2Tym5-I-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9536"/>
            <a:ext cx="1963893" cy="13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38752" y="1664017"/>
            <a:ext cx="6200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We have 3 different hello-worlds code available in github at the following paths:</a:t>
            </a:r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https://github.com/Abhinish-prodevans/Spring_boot_Hello_World.git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https://github.com/Abhinish-prodevans/Python_Hello-world.git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https://</a:t>
            </a:r>
            <a:r>
              <a:rPr lang="en-US" sz="1400" dirty="0" smtClean="0"/>
              <a:t>github.com/Abhinish-prodevans/Node.js_Hello-world.git</a:t>
            </a:r>
          </a:p>
          <a:p>
            <a:endParaRPr lang="en-US" sz="1400" dirty="0"/>
          </a:p>
          <a:p>
            <a:r>
              <a:rPr lang="en-US" sz="1400" dirty="0" smtClean="0"/>
              <a:t>Use the GIT clone command from the labs console and then the related code will be available to at the respective directory.  Change the directory to the path say,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Next, use the following </a:t>
            </a:r>
            <a:r>
              <a:rPr lang="en-US" sz="1400" dirty="0"/>
              <a:t>D</a:t>
            </a:r>
            <a:r>
              <a:rPr lang="en-US" sz="1400" dirty="0" smtClean="0"/>
              <a:t>ocker commands:</a:t>
            </a:r>
          </a:p>
          <a:p>
            <a:r>
              <a:rPr lang="en-US" sz="1400" b="1" dirty="0" smtClean="0"/>
              <a:t>$ </a:t>
            </a:r>
            <a:r>
              <a:rPr lang="de-DE" sz="1400" b="1" dirty="0"/>
              <a:t>docker build  -t ImageName:TagName </a:t>
            </a:r>
            <a:r>
              <a:rPr lang="de-DE" sz="1400" b="1" dirty="0" smtClean="0"/>
              <a:t>dir</a:t>
            </a:r>
          </a:p>
        </p:txBody>
      </p:sp>
      <p:pic>
        <p:nvPicPr>
          <p:cNvPr id="1027" name="Picture 3" descr="D:\Projects\ProDevAns\Training\MicroService-Architechture\screen-shots\microservices-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51" y="3429000"/>
            <a:ext cx="2348049" cy="2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ProDevAns\Training\MicroService-Architechture\screen-shots\microservices-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26" y="4267200"/>
            <a:ext cx="4981248" cy="229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Lets play with Docker</a:t>
            </a:r>
            <a:endParaRPr lang="en-US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pic>
        <p:nvPicPr>
          <p:cNvPr id="7170" name="Picture 2" descr="C:\Users\Ayan\Downloads\1_9eqkIxHnho9ny2Tym5-I-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9536"/>
            <a:ext cx="1963893" cy="13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43200" y="1664017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The  docker build command  takes the parameters from a file called </a:t>
            </a:r>
            <a:r>
              <a:rPr lang="de-DE" sz="1400" b="1" dirty="0" smtClean="0"/>
              <a:t>Dockerfile.</a:t>
            </a:r>
          </a:p>
          <a:p>
            <a:endParaRPr lang="de-DE" sz="1400" b="1" dirty="0" smtClean="0"/>
          </a:p>
          <a:p>
            <a:r>
              <a:rPr lang="de-DE" sz="1400" b="1" dirty="0" smtClean="0"/>
              <a:t>$ docker images</a:t>
            </a:r>
            <a:endParaRPr lang="en-US" sz="1400" dirty="0"/>
          </a:p>
          <a:p>
            <a:r>
              <a:rPr lang="en-US" sz="1400" dirty="0" smtClean="0"/>
              <a:t>It will give the output as follows:</a:t>
            </a:r>
            <a:endParaRPr lang="de-DE" sz="1400" dirty="0" smtClean="0"/>
          </a:p>
        </p:txBody>
      </p:sp>
      <p:pic>
        <p:nvPicPr>
          <p:cNvPr id="1026" name="Picture 2" descr="D:\Projects\ProDevAns\Training\MicroService-Architechture\screen-shots\microservices-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68" y="2667000"/>
            <a:ext cx="5875132" cy="53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43200" y="3376136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Then you need to run the  the docker image as follow</a:t>
            </a:r>
            <a:endParaRPr lang="de-DE" sz="1400" b="1" dirty="0" smtClean="0"/>
          </a:p>
          <a:p>
            <a:r>
              <a:rPr lang="de-DE" sz="1400" b="1" dirty="0" smtClean="0"/>
              <a:t>$ docker run  &lt;imageName:tagNo.&gt;</a:t>
            </a:r>
          </a:p>
          <a:p>
            <a:endParaRPr lang="en-US" sz="1400" dirty="0"/>
          </a:p>
          <a:p>
            <a:r>
              <a:rPr lang="en-US" sz="1400" dirty="0" smtClean="0"/>
              <a:t>It will give the output as follows:</a:t>
            </a:r>
            <a:endParaRPr lang="de-DE" sz="1400" dirty="0" smtClean="0"/>
          </a:p>
        </p:txBody>
      </p:sp>
      <p:pic>
        <p:nvPicPr>
          <p:cNvPr id="2050" name="Picture 2" descr="D:\Projects\ProDevAns\Training\MicroService-Architechture\screen-shots\microservices-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886200"/>
            <a:ext cx="38576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43200" y="609600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/>
              <a:t>Note: </a:t>
            </a:r>
            <a:r>
              <a:rPr lang="de-DE" sz="1400" dirty="0" smtClean="0"/>
              <a:t>Please refer to the Readme file for more docker commands.</a:t>
            </a:r>
          </a:p>
        </p:txBody>
      </p:sp>
    </p:spTree>
    <p:extLst>
      <p:ext uri="{BB962C8B-B14F-4D97-AF65-F5344CB8AC3E}">
        <p14:creationId xmlns:p14="http://schemas.microsoft.com/office/powerpoint/2010/main" val="38087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0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Topics</a:t>
            </a:r>
            <a:endParaRPr lang="en-US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491" y="1034140"/>
            <a:ext cx="6574978" cy="490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What is a Service and Service Oriented Architecture ?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What Services offer ?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The Monolithic - SOA 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Emergence </a:t>
            </a:r>
            <a:r>
              <a:rPr lang="en-US" sz="1800" b="1" dirty="0">
                <a:solidFill>
                  <a:schemeClr val="tx1"/>
                </a:solidFill>
              </a:rPr>
              <a:t>of </a:t>
            </a:r>
            <a:r>
              <a:rPr lang="en-US" sz="1800" b="1" dirty="0" smtClean="0">
                <a:solidFill>
                  <a:schemeClr val="tx1"/>
                </a:solidFill>
              </a:rPr>
              <a:t>Microservices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Design Principles and Design Approach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Technology </a:t>
            </a:r>
            <a:r>
              <a:rPr lang="en-US" sz="1800" b="1" dirty="0">
                <a:solidFill>
                  <a:schemeClr val="tx1"/>
                </a:solidFill>
              </a:rPr>
              <a:t>used to implement </a:t>
            </a:r>
            <a:r>
              <a:rPr lang="en-US" sz="1800" b="1" dirty="0" smtClean="0">
                <a:solidFill>
                  <a:schemeClr val="tx1"/>
                </a:solidFill>
              </a:rPr>
              <a:t>Microservices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Moving </a:t>
            </a:r>
            <a:r>
              <a:rPr lang="en-US" sz="1800" b="1" dirty="0">
                <a:solidFill>
                  <a:schemeClr val="tx1"/>
                </a:solidFill>
              </a:rPr>
              <a:t>forward with </a:t>
            </a:r>
            <a:r>
              <a:rPr lang="en-US" sz="1800" b="1" dirty="0" smtClean="0">
                <a:solidFill>
                  <a:schemeClr val="tx1"/>
                </a:solidFill>
              </a:rPr>
              <a:t>micro-services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Architecture </a:t>
            </a:r>
            <a:r>
              <a:rPr lang="en-US" sz="1800" b="1" dirty="0">
                <a:solidFill>
                  <a:schemeClr val="tx1"/>
                </a:solidFill>
              </a:rPr>
              <a:t>difference between SOA, </a:t>
            </a:r>
            <a:r>
              <a:rPr lang="en-US" sz="1800" b="1" dirty="0" smtClean="0">
                <a:solidFill>
                  <a:schemeClr val="tx1"/>
                </a:solidFill>
              </a:rPr>
              <a:t>SaaS </a:t>
            </a:r>
            <a:r>
              <a:rPr lang="en-US" sz="1800" b="1" dirty="0">
                <a:solidFill>
                  <a:schemeClr val="tx1"/>
                </a:solidFill>
              </a:rPr>
              <a:t>and Micro </a:t>
            </a:r>
            <a:r>
              <a:rPr lang="en-US" sz="1800" b="1" dirty="0" smtClean="0">
                <a:solidFill>
                  <a:schemeClr val="tx1"/>
                </a:solidFill>
              </a:rPr>
              <a:t>services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Examples of SaaS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Lets play with Docker</a:t>
            </a:r>
            <a:endParaRPr lang="en-US" sz="18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066800"/>
            <a:ext cx="4267200" cy="5059363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What </a:t>
            </a:r>
            <a:r>
              <a:rPr lang="en-US" sz="1600" b="1" dirty="0" smtClean="0"/>
              <a:t>is a Service </a:t>
            </a:r>
            <a:r>
              <a:rPr lang="en-US" sz="1600" b="1" dirty="0"/>
              <a:t>and Service Oriented Architecture (SOA)? </a:t>
            </a:r>
            <a:endParaRPr lang="en-US" sz="1600" b="1" dirty="0" smtClean="0"/>
          </a:p>
          <a:p>
            <a:pPr marL="0" lvl="0" indent="0">
              <a:buNone/>
            </a:pPr>
            <a:endParaRPr lang="en-US" sz="1400" b="1" dirty="0"/>
          </a:p>
          <a:p>
            <a:pPr lvl="1"/>
            <a:r>
              <a:rPr lang="en-US" sz="1400" dirty="0"/>
              <a:t>Service is a piece of </a:t>
            </a:r>
            <a:r>
              <a:rPr lang="en-US" sz="1400" dirty="0" smtClean="0"/>
              <a:t>software </a:t>
            </a:r>
            <a:r>
              <a:rPr lang="en-US" sz="1400" dirty="0"/>
              <a:t>which provides functionality to other </a:t>
            </a:r>
            <a:r>
              <a:rPr lang="en-US" sz="1400" dirty="0" smtClean="0"/>
              <a:t>software components, like </a:t>
            </a:r>
            <a:r>
              <a:rPr lang="en-US" sz="1400" dirty="0"/>
              <a:t>a website or a mobile </a:t>
            </a:r>
            <a:r>
              <a:rPr lang="en-US" sz="1400" dirty="0" smtClean="0"/>
              <a:t>app.</a:t>
            </a:r>
          </a:p>
          <a:p>
            <a:pPr lvl="1"/>
            <a:r>
              <a:rPr lang="en-US" sz="1400" dirty="0" smtClean="0"/>
              <a:t>E.g</a:t>
            </a:r>
            <a:r>
              <a:rPr lang="en-US" sz="1400" dirty="0"/>
              <a:t>.: Shopping cart site or Shopping cart mobile app may be using same set of services to cater for creation, updates, deletion and retrieval of orders from the database.</a:t>
            </a:r>
          </a:p>
          <a:p>
            <a:pPr lvl="1"/>
            <a:r>
              <a:rPr lang="en-US" sz="1400" dirty="0"/>
              <a:t>Communication between </a:t>
            </a:r>
            <a:r>
              <a:rPr lang="en-US" sz="1400" dirty="0" smtClean="0"/>
              <a:t>software </a:t>
            </a:r>
            <a:r>
              <a:rPr lang="en-US" sz="1400" dirty="0"/>
              <a:t>components and a service happens over a network, </a:t>
            </a:r>
            <a:r>
              <a:rPr lang="en-US" sz="1400" dirty="0" smtClean="0"/>
              <a:t>using HTTP protocol.</a:t>
            </a:r>
            <a:endParaRPr lang="en-US" sz="1400" dirty="0"/>
          </a:p>
          <a:p>
            <a:pPr lvl="1"/>
            <a:r>
              <a:rPr lang="en-US" sz="1400" dirty="0"/>
              <a:t>System which uses service or multiple services is known to have Service oriented Architecture (SOA)</a:t>
            </a:r>
          </a:p>
          <a:p>
            <a:pPr lvl="1"/>
            <a:r>
              <a:rPr lang="en-US" sz="1400" dirty="0"/>
              <a:t>Main idea behind SOA is, instead of using packaged modules within each client application, it uses common </a:t>
            </a:r>
            <a:r>
              <a:rPr lang="en-US" sz="1400" dirty="0" smtClean="0"/>
              <a:t>reusable </a:t>
            </a:r>
            <a:r>
              <a:rPr lang="en-US" sz="1400" dirty="0"/>
              <a:t>services to </a:t>
            </a:r>
            <a:r>
              <a:rPr lang="en-US" sz="1400" dirty="0" smtClean="0"/>
              <a:t>provide same </a:t>
            </a:r>
            <a:r>
              <a:rPr lang="en-US" sz="1400" dirty="0"/>
              <a:t>functionality to different client applications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Introduction</a:t>
            </a:r>
            <a:endParaRPr lang="en-US" sz="2400" b="1" dirty="0"/>
          </a:p>
        </p:txBody>
      </p:sp>
      <p:pic>
        <p:nvPicPr>
          <p:cNvPr id="5" name="Picture 2" descr="C:\Users\Ayan\Downloads\MicroService-Architechture\screen-shots\microservices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600200"/>
            <a:ext cx="4114800" cy="304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16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66800"/>
            <a:ext cx="3962400" cy="5059363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/>
              <a:t>What Services offer?</a:t>
            </a:r>
          </a:p>
          <a:p>
            <a:pPr marL="0" lvl="0" indent="0">
              <a:buNone/>
            </a:pPr>
            <a:endParaRPr lang="en-US" sz="1400" b="1" dirty="0" smtClean="0"/>
          </a:p>
          <a:p>
            <a:pPr lvl="1"/>
            <a:r>
              <a:rPr lang="en-US" sz="1400" b="1" dirty="0" smtClean="0"/>
              <a:t>Scalability</a:t>
            </a:r>
            <a:r>
              <a:rPr lang="en-US" sz="1400" dirty="0" smtClean="0"/>
              <a:t> – having copy of a service on multiple servers in load balanced environment provides the capability of running multiple instances of the service. </a:t>
            </a:r>
          </a:p>
          <a:p>
            <a:pPr lvl="1"/>
            <a:r>
              <a:rPr lang="en-US" sz="1400" dirty="0" smtClean="0"/>
              <a:t>So when traffic increases, the load balancer would redirect the request to a specific instance of the service running on each of the multiple servers.</a:t>
            </a:r>
          </a:p>
          <a:p>
            <a:pPr lvl="1"/>
            <a:r>
              <a:rPr lang="en-US" sz="1400" b="1" dirty="0" smtClean="0"/>
              <a:t>Reusability</a:t>
            </a:r>
            <a:r>
              <a:rPr lang="en-US" sz="1400" dirty="0" smtClean="0"/>
              <a:t> – referring to the same shopping cart website or a mobile app using same set of web services for order updates etc.</a:t>
            </a:r>
          </a:p>
          <a:p>
            <a:pPr lvl="1"/>
            <a:r>
              <a:rPr lang="en-US" sz="1400" b="1" dirty="0" smtClean="0"/>
              <a:t>Standardized </a:t>
            </a:r>
            <a:r>
              <a:rPr lang="en-US" sz="1400" dirty="0" smtClean="0"/>
              <a:t>interfaces or methods - where parameters to call the method remains same, which helps to upgrade the services without having to upgrade the clients application (like website or mobile app).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Services</a:t>
            </a:r>
            <a:endParaRPr lang="en-US" sz="2400" b="1" dirty="0"/>
          </a:p>
        </p:txBody>
      </p:sp>
      <p:pic>
        <p:nvPicPr>
          <p:cNvPr id="3074" name="Picture 2" descr="C:\Users\Ayan\Downloads\MicroService-Architechture\screen-shots\microservice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7" y="1752601"/>
            <a:ext cx="464378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yan\Downloads\MicroService-Architechture\screen-shots\SOA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905793" cy="237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SOA - the Monolithic</a:t>
            </a:r>
            <a:endParaRPr lang="en-US" sz="2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86200" y="1293226"/>
            <a:ext cx="4970318" cy="4650373"/>
          </a:xfrm>
        </p:spPr>
        <p:txBody>
          <a:bodyPr>
            <a:noAutofit/>
          </a:bodyPr>
          <a:lstStyle/>
          <a:p>
            <a:r>
              <a:rPr lang="en-US" sz="1600" b="1" dirty="0"/>
              <a:t>Monolithic </a:t>
            </a:r>
            <a:r>
              <a:rPr lang="en-US" sz="1600" b="1" dirty="0" smtClean="0"/>
              <a:t> - Service Oriented Architecture</a:t>
            </a:r>
          </a:p>
          <a:p>
            <a:endParaRPr lang="en-US" sz="1600" b="1" dirty="0" smtClean="0"/>
          </a:p>
          <a:p>
            <a:pPr lvl="1"/>
            <a:r>
              <a:rPr lang="en-US" sz="1400" dirty="0" smtClean="0"/>
              <a:t>Used for typical </a:t>
            </a:r>
            <a:r>
              <a:rPr lang="en-US" sz="1400" dirty="0"/>
              <a:t>enterprise application</a:t>
            </a:r>
          </a:p>
          <a:p>
            <a:pPr lvl="1"/>
            <a:r>
              <a:rPr lang="en-US" sz="1400" dirty="0"/>
              <a:t>No restriction on size</a:t>
            </a:r>
          </a:p>
          <a:p>
            <a:pPr lvl="1"/>
            <a:r>
              <a:rPr lang="en-US" sz="1400" dirty="0"/>
              <a:t>Large codebase</a:t>
            </a:r>
          </a:p>
          <a:p>
            <a:pPr lvl="1"/>
            <a:r>
              <a:rPr lang="en-US" sz="1400" dirty="0"/>
              <a:t>Longer development times</a:t>
            </a:r>
          </a:p>
          <a:p>
            <a:pPr lvl="1"/>
            <a:r>
              <a:rPr lang="en-US" sz="1400" dirty="0"/>
              <a:t>Challenging deployment</a:t>
            </a:r>
          </a:p>
          <a:p>
            <a:pPr lvl="1"/>
            <a:r>
              <a:rPr lang="en-US" sz="1400" dirty="0" smtClean="0"/>
              <a:t>Fixed </a:t>
            </a:r>
            <a:r>
              <a:rPr lang="en-US" sz="1400" dirty="0"/>
              <a:t>technology stack</a:t>
            </a:r>
          </a:p>
          <a:p>
            <a:pPr lvl="1"/>
            <a:r>
              <a:rPr lang="en-US" sz="1400" dirty="0"/>
              <a:t>High levels of coupling</a:t>
            </a:r>
          </a:p>
          <a:p>
            <a:pPr lvl="2"/>
            <a:r>
              <a:rPr lang="en-US" sz="1400" dirty="0"/>
              <a:t>Between modules</a:t>
            </a:r>
          </a:p>
          <a:p>
            <a:pPr lvl="2"/>
            <a:r>
              <a:rPr lang="en-US" sz="1400" dirty="0"/>
              <a:t>Between services</a:t>
            </a:r>
          </a:p>
          <a:p>
            <a:pPr lvl="1"/>
            <a:r>
              <a:rPr lang="en-US" sz="1400" dirty="0"/>
              <a:t>Failure could affect whole system</a:t>
            </a:r>
          </a:p>
          <a:p>
            <a:pPr lvl="1"/>
            <a:r>
              <a:rPr lang="en-US" sz="1400" dirty="0"/>
              <a:t>Scaling requires duplication of the whole</a:t>
            </a:r>
          </a:p>
          <a:p>
            <a:pPr lvl="1"/>
            <a:r>
              <a:rPr lang="en-US" sz="1400" dirty="0" smtClean="0"/>
              <a:t>Acts as a single </a:t>
            </a:r>
            <a:r>
              <a:rPr lang="en-US" sz="1400" dirty="0"/>
              <a:t>service on </a:t>
            </a:r>
            <a:r>
              <a:rPr lang="en-US" sz="1400" dirty="0" smtClean="0"/>
              <a:t>a server</a:t>
            </a:r>
            <a:endParaRPr lang="en-US" sz="1400" dirty="0"/>
          </a:p>
          <a:p>
            <a:pPr lvl="1"/>
            <a:r>
              <a:rPr lang="en-US" sz="1400" dirty="0"/>
              <a:t>Minor change could result in complete rebuild</a:t>
            </a:r>
          </a:p>
          <a:p>
            <a:pPr lvl="1"/>
            <a:r>
              <a:rPr lang="en-US" sz="1400" dirty="0"/>
              <a:t>Easy to replicate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4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Emergence of Microservices</a:t>
            </a:r>
            <a:endParaRPr lang="en-US" sz="24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554" y="1362898"/>
            <a:ext cx="4965964" cy="3971102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/>
              <a:t>Why microservices?</a:t>
            </a:r>
            <a:endParaRPr lang="en-US" sz="1600" b="1" dirty="0"/>
          </a:p>
          <a:p>
            <a:pPr lvl="1"/>
            <a:r>
              <a:rPr lang="en-US" sz="1400" dirty="0"/>
              <a:t>Need to respond to change </a:t>
            </a:r>
            <a:r>
              <a:rPr lang="en-US" sz="1400" dirty="0" smtClean="0"/>
              <a:t>quickly</a:t>
            </a:r>
            <a:endParaRPr lang="en-US" sz="1400" dirty="0"/>
          </a:p>
          <a:p>
            <a:pPr lvl="1"/>
            <a:r>
              <a:rPr lang="en-US" sz="1400" dirty="0"/>
              <a:t>Need for reliability</a:t>
            </a:r>
          </a:p>
          <a:p>
            <a:pPr lvl="1"/>
            <a:r>
              <a:rPr lang="en-US" sz="1400" dirty="0"/>
              <a:t>Business domain-driven design</a:t>
            </a:r>
          </a:p>
          <a:p>
            <a:pPr lvl="1"/>
            <a:r>
              <a:rPr lang="en-US" sz="1400" dirty="0"/>
              <a:t>Automated test </a:t>
            </a:r>
            <a:r>
              <a:rPr lang="en-US" sz="1400" dirty="0" smtClean="0"/>
              <a:t>tools - like </a:t>
            </a:r>
            <a:r>
              <a:rPr lang="en-US" sz="1400" dirty="0" err="1" smtClean="0"/>
              <a:t>Jmitter</a:t>
            </a:r>
            <a:r>
              <a:rPr lang="en-US" sz="1400" dirty="0" smtClean="0"/>
              <a:t>, </a:t>
            </a:r>
            <a:r>
              <a:rPr lang="en-US" sz="1400" dirty="0" err="1" smtClean="0"/>
              <a:t>BlackDuck</a:t>
            </a:r>
            <a:endParaRPr lang="en-US" sz="1400" dirty="0"/>
          </a:p>
          <a:p>
            <a:pPr lvl="1"/>
            <a:r>
              <a:rPr lang="en-US" sz="1400" dirty="0"/>
              <a:t>Release and deployment </a:t>
            </a:r>
            <a:r>
              <a:rPr lang="en-US" sz="1400" dirty="0" smtClean="0"/>
              <a:t>tools – Like Jenkins</a:t>
            </a:r>
            <a:endParaRPr lang="en-US" sz="1400" dirty="0"/>
          </a:p>
          <a:p>
            <a:pPr lvl="1"/>
            <a:r>
              <a:rPr lang="en-US" sz="1400" dirty="0"/>
              <a:t>On-demand hosting </a:t>
            </a:r>
            <a:r>
              <a:rPr lang="en-US" sz="1400" dirty="0" smtClean="0"/>
              <a:t>technology – like </a:t>
            </a:r>
            <a:r>
              <a:rPr lang="en-US" sz="1400" dirty="0" err="1" smtClean="0"/>
              <a:t>OpenShift</a:t>
            </a:r>
            <a:r>
              <a:rPr lang="en-US" sz="1400" dirty="0" smtClean="0"/>
              <a:t> </a:t>
            </a:r>
            <a:endParaRPr lang="en-US" sz="1400" dirty="0"/>
          </a:p>
          <a:p>
            <a:pPr lvl="1"/>
            <a:r>
              <a:rPr lang="en-US" sz="1400" dirty="0" smtClean="0"/>
              <a:t>Online </a:t>
            </a:r>
            <a:r>
              <a:rPr lang="en-US" sz="1400" dirty="0"/>
              <a:t>cloud </a:t>
            </a:r>
            <a:r>
              <a:rPr lang="en-US" sz="1400" dirty="0" smtClean="0"/>
              <a:t>services </a:t>
            </a:r>
            <a:r>
              <a:rPr lang="en-US" sz="1400" dirty="0"/>
              <a:t>or VMs </a:t>
            </a:r>
            <a:r>
              <a:rPr lang="en-US" sz="1400" dirty="0" smtClean="0"/>
              <a:t>like </a:t>
            </a:r>
            <a:r>
              <a:rPr lang="en-US" sz="1400" dirty="0"/>
              <a:t>AWS, Azure, </a:t>
            </a:r>
            <a:r>
              <a:rPr lang="en-US" sz="1400" dirty="0" smtClean="0"/>
              <a:t>GCP</a:t>
            </a:r>
            <a:endParaRPr lang="en-US" sz="1400" dirty="0"/>
          </a:p>
          <a:p>
            <a:pPr lvl="1"/>
            <a:r>
              <a:rPr lang="en-US" sz="1400" dirty="0"/>
              <a:t>Need to embrace new </a:t>
            </a:r>
            <a:r>
              <a:rPr lang="en-US" sz="1400" dirty="0" smtClean="0"/>
              <a:t>technology – like </a:t>
            </a:r>
            <a:r>
              <a:rPr lang="en-US" sz="1400" dirty="0" err="1" smtClean="0"/>
              <a:t>SprintBoot</a:t>
            </a:r>
            <a:r>
              <a:rPr lang="en-US" sz="1400" dirty="0" smtClean="0"/>
              <a:t>, </a:t>
            </a:r>
            <a:r>
              <a:rPr lang="en-US" sz="1400" dirty="0" err="1" smtClean="0"/>
              <a:t>GoLang</a:t>
            </a:r>
            <a:endParaRPr lang="en-US" sz="1400" dirty="0"/>
          </a:p>
          <a:p>
            <a:pPr lvl="1"/>
            <a:r>
              <a:rPr lang="en-US" sz="1400" dirty="0"/>
              <a:t>Asynchronous communication </a:t>
            </a:r>
            <a:r>
              <a:rPr lang="en-US" sz="1400" dirty="0" smtClean="0"/>
              <a:t>technology – like </a:t>
            </a:r>
            <a:r>
              <a:rPr lang="en-US" sz="1400" dirty="0" err="1"/>
              <a:t>Vert.x</a:t>
            </a:r>
            <a:r>
              <a:rPr lang="en-US" sz="1400" dirty="0"/>
              <a:t> or Node.js platform</a:t>
            </a:r>
          </a:p>
          <a:p>
            <a:pPr lvl="1"/>
            <a:r>
              <a:rPr lang="en-US" sz="1400" dirty="0"/>
              <a:t>Simpler server side and client side </a:t>
            </a:r>
            <a:r>
              <a:rPr lang="en-US" sz="1400" dirty="0" smtClean="0"/>
              <a:t>technology</a:t>
            </a:r>
            <a:endParaRPr lang="en-US" sz="1400" dirty="0"/>
          </a:p>
        </p:txBody>
      </p:sp>
      <p:pic>
        <p:nvPicPr>
          <p:cNvPr id="6146" name="Picture 2" descr="C:\Users\Ayan\Downloads\MicroService-Architechture\screen-shots\microservices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" y="1482634"/>
            <a:ext cx="3657600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0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Emergence of Microservices</a:t>
            </a:r>
            <a:endParaRPr lang="en-US" sz="2400" b="1" dirty="0"/>
          </a:p>
        </p:txBody>
      </p:sp>
      <p:pic>
        <p:nvPicPr>
          <p:cNvPr id="6146" name="Picture 2" descr="C:\Users\Ayan\Downloads\MicroService-Architechture\screen-shots\microservices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" y="1482634"/>
            <a:ext cx="3657600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86200" y="1371600"/>
            <a:ext cx="4965964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Benefits:</a:t>
            </a:r>
          </a:p>
          <a:p>
            <a:pPr lvl="1"/>
            <a:r>
              <a:rPr lang="en-US" sz="1400" dirty="0" smtClean="0"/>
              <a:t>Shorter development times</a:t>
            </a:r>
          </a:p>
          <a:p>
            <a:pPr lvl="1"/>
            <a:r>
              <a:rPr lang="en-US" sz="1400" dirty="0" smtClean="0"/>
              <a:t>Reliable and faster updates</a:t>
            </a:r>
            <a:endParaRPr lang="en-US" sz="1400" dirty="0"/>
          </a:p>
          <a:p>
            <a:pPr lvl="1"/>
            <a:r>
              <a:rPr lang="en-US" sz="1400" dirty="0"/>
              <a:t>Decouple the changeable </a:t>
            </a:r>
            <a:r>
              <a:rPr lang="en-US" sz="1400" dirty="0" smtClean="0"/>
              <a:t>deployment</a:t>
            </a:r>
          </a:p>
          <a:p>
            <a:pPr lvl="1"/>
            <a:r>
              <a:rPr lang="en-US" sz="1400" dirty="0" smtClean="0"/>
              <a:t>Enables frequent parts</a:t>
            </a:r>
          </a:p>
          <a:p>
            <a:pPr lvl="1"/>
            <a:r>
              <a:rPr lang="en-US" sz="1400" dirty="0" smtClean="0"/>
              <a:t>Security</a:t>
            </a:r>
          </a:p>
          <a:p>
            <a:pPr lvl="1"/>
            <a:r>
              <a:rPr lang="en-US" sz="1400" dirty="0" smtClean="0"/>
              <a:t>Increased uptime</a:t>
            </a:r>
          </a:p>
          <a:p>
            <a:pPr lvl="1"/>
            <a:r>
              <a:rPr lang="en-US" sz="1400" dirty="0" smtClean="0"/>
              <a:t>Fast issue resolution</a:t>
            </a:r>
          </a:p>
          <a:p>
            <a:pPr lvl="1"/>
            <a:r>
              <a:rPr lang="en-US" sz="1400" dirty="0" smtClean="0"/>
              <a:t>Highly scalable and better performance</a:t>
            </a:r>
          </a:p>
          <a:p>
            <a:pPr lvl="1"/>
            <a:r>
              <a:rPr lang="en-US" sz="1400" dirty="0" smtClean="0"/>
              <a:t>Better ownership and knowledge</a:t>
            </a:r>
          </a:p>
          <a:p>
            <a:pPr lvl="1"/>
            <a:r>
              <a:rPr lang="en-US" sz="1400" dirty="0" smtClean="0"/>
              <a:t>Right technology</a:t>
            </a:r>
          </a:p>
          <a:p>
            <a:pPr lvl="1"/>
            <a:r>
              <a:rPr lang="en-US" sz="1400" dirty="0" smtClean="0"/>
              <a:t>Enables distributed teams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85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Design Principles and Design Approach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pic>
        <p:nvPicPr>
          <p:cNvPr id="2055" name="Picture 7" descr="D:\Projects\ProDevAns\Training\MicroService-Architechture\screen-shots\microservices-20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8546"/>
            <a:ext cx="2490384" cy="13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Projects\ProDevAns\Training\MicroService-Architechture\screen-shots\microservices-20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53" y="2362200"/>
            <a:ext cx="2490384" cy="13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Projects\ProDevAns\Training\MicroService-Architechture\screen-shots\microservices-20.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73" y="2362200"/>
            <a:ext cx="2483227" cy="13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Projects\ProDevAns\Training\MicroService-Architechture\screen-shots\microservices-20.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17058"/>
            <a:ext cx="2497540" cy="14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Projects\ProDevAns\Training\MicroService-Architechture\screen-shots\microservices-20.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82" y="3936274"/>
            <a:ext cx="2490384" cy="13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Projects\ProDevAns\Training\MicroService-Architechture\screen-shots\microservices-20.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42" y="3938966"/>
            <a:ext cx="2490384" cy="140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2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A48-23CD-4655-87E2-5062B2808CB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4" y="154228"/>
            <a:ext cx="738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9303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Technology used to implement Microservices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Microservices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384767" y="160020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/>
              <a:t>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 smtClean="0"/>
              <a:t>Synchronous – Dependent services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 smtClean="0"/>
              <a:t>Asynchronous – Event based services</a:t>
            </a:r>
            <a:endParaRPr lang="en-US" sz="1300" dirty="0"/>
          </a:p>
          <a:p>
            <a:r>
              <a:rPr lang="en-US" sz="1300" dirty="0"/>
              <a:t>Hosting Platforms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 smtClean="0"/>
              <a:t>Virtualization – VM or Cloud hosting in Microsoft Azure, Amazon Web Services, etc.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 smtClean="0"/>
              <a:t>Containers – Docker, Rocker, Glassware.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Self </a:t>
            </a:r>
            <a:r>
              <a:rPr lang="en-US" sz="1300" dirty="0" smtClean="0"/>
              <a:t>Hosting – using container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Registry and </a:t>
            </a:r>
            <a:r>
              <a:rPr lang="en-US" sz="1300" dirty="0" smtClean="0"/>
              <a:t>Discovery </a:t>
            </a:r>
            <a:endParaRPr lang="en-US" sz="1300" dirty="0"/>
          </a:p>
          <a:p>
            <a:r>
              <a:rPr lang="en-US" sz="1300" dirty="0"/>
              <a:t>Observable Microservices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Monitoring </a:t>
            </a:r>
            <a:r>
              <a:rPr lang="en-US" sz="1300" dirty="0" smtClean="0"/>
              <a:t>Technology – like: </a:t>
            </a:r>
            <a:r>
              <a:rPr lang="en-US" sz="1300" dirty="0" err="1" smtClean="0"/>
              <a:t>Nagios</a:t>
            </a:r>
            <a:r>
              <a:rPr lang="en-US" sz="1300" dirty="0"/>
              <a:t>, PRTG, New Relic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Logging </a:t>
            </a:r>
            <a:r>
              <a:rPr lang="en-US" sz="1300" dirty="0" smtClean="0"/>
              <a:t>Technology – like: Elastic </a:t>
            </a:r>
            <a:r>
              <a:rPr lang="en-US" sz="1300" dirty="0"/>
              <a:t>log, </a:t>
            </a:r>
            <a:r>
              <a:rPr lang="en-US" sz="1300" dirty="0" smtClean="0"/>
              <a:t>Logstash</a:t>
            </a:r>
            <a:r>
              <a:rPr lang="en-US" sz="1300" dirty="0"/>
              <a:t>, Splunk, Kibana, Graphite</a:t>
            </a:r>
          </a:p>
          <a:p>
            <a:r>
              <a:rPr lang="en-US" sz="1300" dirty="0"/>
              <a:t>Performance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 smtClean="0"/>
              <a:t>Scaling - based on Performance issue, Monitoring data or Capacity planning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 smtClean="0"/>
              <a:t>Caching – to reduce server side calls 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API </a:t>
            </a:r>
            <a:r>
              <a:rPr lang="en-US" sz="1300" dirty="0" smtClean="0"/>
              <a:t>Gateway – Load balancing , caching, routing to specific instance of a service etc.</a:t>
            </a:r>
            <a:endParaRPr lang="en-US" sz="1300" dirty="0"/>
          </a:p>
          <a:p>
            <a:r>
              <a:rPr lang="en-US" sz="1300" dirty="0"/>
              <a:t>Automation Tools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Continuous </a:t>
            </a:r>
            <a:r>
              <a:rPr lang="en-US" sz="1300" dirty="0" smtClean="0"/>
              <a:t>Integration – like  Jenkins, </a:t>
            </a:r>
            <a:r>
              <a:rPr lang="en-US" sz="1300" dirty="0" err="1" smtClean="0"/>
              <a:t>TeamCity</a:t>
            </a:r>
            <a:r>
              <a:rPr lang="en-US" sz="1300" dirty="0" smtClean="0"/>
              <a:t>, are both CI/CD tools</a:t>
            </a:r>
            <a:endParaRPr lang="en-US" sz="13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300" dirty="0"/>
              <a:t>Continuous </a:t>
            </a:r>
            <a:r>
              <a:rPr lang="en-US" sz="1300" dirty="0" smtClean="0"/>
              <a:t>Deployment- like Go CD</a:t>
            </a:r>
            <a:endParaRPr lang="en-US" sz="1300" dirty="0"/>
          </a:p>
        </p:txBody>
      </p:sp>
      <p:pic>
        <p:nvPicPr>
          <p:cNvPr id="3075" name="Picture 3" descr="C:\Users\Ayan\Downloads\abixen-platform-microservices-technology-st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5" y="2057400"/>
            <a:ext cx="3618185" cy="24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8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905</Words>
  <Application>Microsoft Office PowerPoint</Application>
  <PresentationFormat>On-screen Show (4:3)</PresentationFormat>
  <Paragraphs>150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Microservices Architecture</vt:lpstr>
      <vt:lpstr>PowerPoint Presentation</vt:lpstr>
      <vt:lpstr>Introduction</vt:lpstr>
      <vt:lpstr>Services</vt:lpstr>
      <vt:lpstr>SOA - the Monolithic</vt:lpstr>
      <vt:lpstr>Emergence of Microservices</vt:lpstr>
      <vt:lpstr>Emergence of 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Micro-services Architecture</dc:title>
  <dc:creator>Ayan</dc:creator>
  <cp:lastModifiedBy>Ayan</cp:lastModifiedBy>
  <cp:revision>251</cp:revision>
  <dcterms:created xsi:type="dcterms:W3CDTF">2018-08-28T12:42:43Z</dcterms:created>
  <dcterms:modified xsi:type="dcterms:W3CDTF">2018-08-30T12:53:51Z</dcterms:modified>
</cp:coreProperties>
</file>